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69" r:id="rId3"/>
    <p:sldId id="275" r:id="rId4"/>
    <p:sldId id="292" r:id="rId5"/>
    <p:sldId id="277" r:id="rId6"/>
    <p:sldId id="281" r:id="rId7"/>
    <p:sldId id="282" r:id="rId8"/>
    <p:sldId id="286" r:id="rId9"/>
    <p:sldId id="284" r:id="rId10"/>
    <p:sldId id="285" r:id="rId11"/>
    <p:sldId id="283" r:id="rId12"/>
    <p:sldId id="287" r:id="rId13"/>
    <p:sldId id="288" r:id="rId14"/>
    <p:sldId id="289" r:id="rId15"/>
    <p:sldId id="280" r:id="rId16"/>
    <p:sldId id="278" r:id="rId17"/>
    <p:sldId id="279" r:id="rId18"/>
    <p:sldId id="294" r:id="rId19"/>
    <p:sldId id="293" r:id="rId2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3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 autoAdjust="0"/>
    <p:restoredTop sz="92357" autoAdjust="0"/>
  </p:normalViewPr>
  <p:slideViewPr>
    <p:cSldViewPr snapToGrid="0" snapToObjects="1">
      <p:cViewPr varScale="1">
        <p:scale>
          <a:sx n="122" d="100"/>
          <a:sy n="122" d="100"/>
        </p:scale>
        <p:origin x="1218" y="90"/>
      </p:cViewPr>
      <p:guideLst>
        <p:guide orient="horz" pos="3063"/>
        <p:guide pos="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sjm5vwpfs02.stjude.sjcrh.local\PROT$\HWANG1\Projects\Core_projects\201804_Chigrp_TMTwhlANDphos\3_ID%20and%20Quan\Quan_publications\id_uni_site_qua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Postive_pS6K1!$AA$5:$AK$5</c:f>
              <c:numCache>
                <c:formatCode>General</c:formatCode>
                <c:ptCount val="11"/>
                <c:pt idx="0">
                  <c:v>24908708.204091299</c:v>
                </c:pt>
                <c:pt idx="1">
                  <c:v>25678976.244217299</c:v>
                </c:pt>
                <c:pt idx="2">
                  <c:v>23822465.4539994</c:v>
                </c:pt>
                <c:pt idx="3">
                  <c:v>27625772.812318999</c:v>
                </c:pt>
                <c:pt idx="4">
                  <c:v>24814676.463197801</c:v>
                </c:pt>
                <c:pt idx="5">
                  <c:v>3054065.7427450102</c:v>
                </c:pt>
                <c:pt idx="6">
                  <c:v>2746567.5122083798</c:v>
                </c:pt>
                <c:pt idx="7">
                  <c:v>30212173.125419099</c:v>
                </c:pt>
                <c:pt idx="8">
                  <c:v>24612601.964972101</c:v>
                </c:pt>
                <c:pt idx="9">
                  <c:v>5305065.7899353597</c:v>
                </c:pt>
                <c:pt idx="10">
                  <c:v>4701536.1875025705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735047712"/>
        <c:axId val="735048104"/>
      </c:barChart>
      <c:catAx>
        <c:axId val="73504771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048104"/>
        <c:crosses val="autoZero"/>
        <c:auto val="1"/>
        <c:lblAlgn val="ctr"/>
        <c:lblOffset val="100"/>
        <c:noMultiLvlLbl val="0"/>
      </c:catAx>
      <c:valAx>
        <c:axId val="73504810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04771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Postive_AKT_p473!$AA$3:$AK$3</c:f>
              <c:numCache>
                <c:formatCode>General</c:formatCode>
                <c:ptCount val="11"/>
                <c:pt idx="0">
                  <c:v>106974.84736619701</c:v>
                </c:pt>
                <c:pt idx="1">
                  <c:v>124128.38035524799</c:v>
                </c:pt>
                <c:pt idx="2">
                  <c:v>116772.433126961</c:v>
                </c:pt>
                <c:pt idx="3">
                  <c:v>171372.16852137499</c:v>
                </c:pt>
                <c:pt idx="4">
                  <c:v>152351.559268173</c:v>
                </c:pt>
                <c:pt idx="5">
                  <c:v>123287.30858985199</c:v>
                </c:pt>
                <c:pt idx="6">
                  <c:v>104795.926306126</c:v>
                </c:pt>
                <c:pt idx="7">
                  <c:v>180527.843268595</c:v>
                </c:pt>
                <c:pt idx="8">
                  <c:v>142866.300535021</c:v>
                </c:pt>
                <c:pt idx="9">
                  <c:v>150712.895051573</c:v>
                </c:pt>
                <c:pt idx="10">
                  <c:v>150523.53009355199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732507288"/>
        <c:axId val="732507680"/>
      </c:barChart>
      <c:catAx>
        <c:axId val="732507288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507680"/>
        <c:crosses val="autoZero"/>
        <c:auto val="1"/>
        <c:lblAlgn val="ctr"/>
        <c:lblOffset val="100"/>
        <c:noMultiLvlLbl val="0"/>
      </c:catAx>
      <c:valAx>
        <c:axId val="7325076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50728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Postive_pS6!$Z$24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Postive_pS6!$AA$21:$AK$21</c:f>
              <c:numCache>
                <c:formatCode>General</c:formatCode>
                <c:ptCount val="11"/>
                <c:pt idx="0">
                  <c:v>3692687.80047822</c:v>
                </c:pt>
                <c:pt idx="1">
                  <c:v>3924256.9101516898</c:v>
                </c:pt>
                <c:pt idx="2">
                  <c:v>3967027.9998690402</c:v>
                </c:pt>
                <c:pt idx="3">
                  <c:v>28880910.8240311</c:v>
                </c:pt>
                <c:pt idx="4">
                  <c:v>27448140.2265395</c:v>
                </c:pt>
                <c:pt idx="5">
                  <c:v>4196514.3613643004</c:v>
                </c:pt>
                <c:pt idx="6">
                  <c:v>4066037.7687518201</c:v>
                </c:pt>
                <c:pt idx="7">
                  <c:v>26279550.323431302</c:v>
                </c:pt>
                <c:pt idx="8">
                  <c:v>20272612.2215265</c:v>
                </c:pt>
                <c:pt idx="9">
                  <c:v>3416813.6387837902</c:v>
                </c:pt>
                <c:pt idx="10">
                  <c:v>2324522.9312032498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735048888"/>
        <c:axId val="735049280"/>
      </c:barChart>
      <c:catAx>
        <c:axId val="735048888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049280"/>
        <c:crosses val="autoZero"/>
        <c:auto val="1"/>
        <c:lblAlgn val="ctr"/>
        <c:lblOffset val="100"/>
        <c:noMultiLvlLbl val="0"/>
      </c:catAx>
      <c:valAx>
        <c:axId val="7350492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04888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Postive_pCad!$Z$24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Postive_pCad!$AA$4:$AK$4</c:f>
              <c:numCache>
                <c:formatCode>General</c:formatCode>
                <c:ptCount val="11"/>
                <c:pt idx="0">
                  <c:v>3952062.9971837099</c:v>
                </c:pt>
                <c:pt idx="1">
                  <c:v>4433931.0914206998</c:v>
                </c:pt>
                <c:pt idx="2">
                  <c:v>3606315.0989046199</c:v>
                </c:pt>
                <c:pt idx="3">
                  <c:v>6665878.7637607995</c:v>
                </c:pt>
                <c:pt idx="4">
                  <c:v>5695106.7309306804</c:v>
                </c:pt>
                <c:pt idx="5">
                  <c:v>3915834.0485102599</c:v>
                </c:pt>
                <c:pt idx="6">
                  <c:v>3185529.77814851</c:v>
                </c:pt>
                <c:pt idx="7">
                  <c:v>7336743.1386397099</c:v>
                </c:pt>
                <c:pt idx="8">
                  <c:v>5432539.9123084098</c:v>
                </c:pt>
                <c:pt idx="9">
                  <c:v>2752054.0332636898</c:v>
                </c:pt>
                <c:pt idx="10">
                  <c:v>2318536.8882363802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509307840"/>
        <c:axId val="509308232"/>
      </c:barChart>
      <c:catAx>
        <c:axId val="509307840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308232"/>
        <c:crosses val="autoZero"/>
        <c:auto val="1"/>
        <c:lblAlgn val="ctr"/>
        <c:lblOffset val="100"/>
        <c:noMultiLvlLbl val="0"/>
      </c:catAx>
      <c:valAx>
        <c:axId val="50930823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30784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Postive_pS6!$Z$24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Postive_pS6!$AA$13:$AK$13</c:f>
              <c:numCache>
                <c:formatCode>General</c:formatCode>
                <c:ptCount val="11"/>
                <c:pt idx="0">
                  <c:v>817680.23836799804</c:v>
                </c:pt>
                <c:pt idx="1">
                  <c:v>792642.83836306597</c:v>
                </c:pt>
                <c:pt idx="2">
                  <c:v>784432.53107424104</c:v>
                </c:pt>
                <c:pt idx="3">
                  <c:v>1340937.6780472901</c:v>
                </c:pt>
                <c:pt idx="4">
                  <c:v>1335682.8898404799</c:v>
                </c:pt>
                <c:pt idx="5">
                  <c:v>2141711.0627669701</c:v>
                </c:pt>
                <c:pt idx="6">
                  <c:v>2769991.59400436</c:v>
                </c:pt>
                <c:pt idx="7">
                  <c:v>1618942.2390012001</c:v>
                </c:pt>
                <c:pt idx="8">
                  <c:v>1144911.3833885901</c:v>
                </c:pt>
                <c:pt idx="9">
                  <c:v>1169317.85977919</c:v>
                </c:pt>
                <c:pt idx="10">
                  <c:v>1017010.28174423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509309016"/>
        <c:axId val="517950656"/>
      </c:barChart>
      <c:catAx>
        <c:axId val="509309016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50656"/>
        <c:crosses val="autoZero"/>
        <c:auto val="1"/>
        <c:lblAlgn val="ctr"/>
        <c:lblOffset val="100"/>
        <c:noMultiLvlLbl val="0"/>
      </c:catAx>
      <c:valAx>
        <c:axId val="51795065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30901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Postive_pP38!$Z$24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Postive_pP38!$AA$17:$AK$17</c:f>
              <c:numCache>
                <c:formatCode>General</c:formatCode>
                <c:ptCount val="11"/>
                <c:pt idx="0">
                  <c:v>243993.18531412401</c:v>
                </c:pt>
                <c:pt idx="1">
                  <c:v>266719.88579350401</c:v>
                </c:pt>
                <c:pt idx="2">
                  <c:v>266072.52781375602</c:v>
                </c:pt>
                <c:pt idx="3">
                  <c:v>729039.94177550694</c:v>
                </c:pt>
                <c:pt idx="4">
                  <c:v>790947.19649489794</c:v>
                </c:pt>
                <c:pt idx="5">
                  <c:v>1048958.2369887701</c:v>
                </c:pt>
                <c:pt idx="6">
                  <c:v>952040.09505751298</c:v>
                </c:pt>
                <c:pt idx="7">
                  <c:v>457048.28010085598</c:v>
                </c:pt>
                <c:pt idx="8">
                  <c:v>514320.19547048502</c:v>
                </c:pt>
                <c:pt idx="9">
                  <c:v>424195.29389755701</c:v>
                </c:pt>
                <c:pt idx="10">
                  <c:v>447608.49306219298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517951440"/>
        <c:axId val="517951832"/>
      </c:barChart>
      <c:catAx>
        <c:axId val="517951440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51832"/>
        <c:crosses val="autoZero"/>
        <c:auto val="1"/>
        <c:lblAlgn val="ctr"/>
        <c:lblOffset val="100"/>
        <c:noMultiLvlLbl val="0"/>
      </c:catAx>
      <c:valAx>
        <c:axId val="51795183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5144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Postive_pS6K1!$Z$25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Postive_pS6K1!$AA$25:$AK$25</c:f>
              <c:numCache>
                <c:formatCode>General</c:formatCode>
                <c:ptCount val="11"/>
                <c:pt idx="0">
                  <c:v>320340.02046691999</c:v>
                </c:pt>
                <c:pt idx="1">
                  <c:v>323918.91502264299</c:v>
                </c:pt>
                <c:pt idx="2">
                  <c:v>322191.533422518</c:v>
                </c:pt>
                <c:pt idx="3">
                  <c:v>717466.99556616799</c:v>
                </c:pt>
                <c:pt idx="4">
                  <c:v>616345.07392009802</c:v>
                </c:pt>
                <c:pt idx="5">
                  <c:v>1098511.1350644701</c:v>
                </c:pt>
                <c:pt idx="6">
                  <c:v>1265624.0057365501</c:v>
                </c:pt>
                <c:pt idx="7">
                  <c:v>774787.43549154</c:v>
                </c:pt>
                <c:pt idx="8">
                  <c:v>555957.13849688403</c:v>
                </c:pt>
                <c:pt idx="9">
                  <c:v>590014.88234123297</c:v>
                </c:pt>
                <c:pt idx="10">
                  <c:v>382515.65975509398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622293456"/>
        <c:axId val="622293848"/>
      </c:barChart>
      <c:catAx>
        <c:axId val="622293456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93848"/>
        <c:crosses val="autoZero"/>
        <c:auto val="1"/>
        <c:lblAlgn val="ctr"/>
        <c:lblOffset val="100"/>
        <c:noMultiLvlLbl val="0"/>
      </c:catAx>
      <c:valAx>
        <c:axId val="62229384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9345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Postive_pJNK!$Z$24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Postive_pJNK!$AA$18:$AK$18</c:f>
              <c:numCache>
                <c:formatCode>General</c:formatCode>
                <c:ptCount val="11"/>
                <c:pt idx="0">
                  <c:v>49182.254522287702</c:v>
                </c:pt>
                <c:pt idx="1">
                  <c:v>46324.0762429928</c:v>
                </c:pt>
                <c:pt idx="2">
                  <c:v>52404.286694590999</c:v>
                </c:pt>
                <c:pt idx="3">
                  <c:v>45499.100163718998</c:v>
                </c:pt>
                <c:pt idx="4">
                  <c:v>49806.326181898403</c:v>
                </c:pt>
                <c:pt idx="5">
                  <c:v>52607.009965896999</c:v>
                </c:pt>
                <c:pt idx="6">
                  <c:v>47573.200284558399</c:v>
                </c:pt>
                <c:pt idx="7">
                  <c:v>55094.451360005798</c:v>
                </c:pt>
                <c:pt idx="8">
                  <c:v>46822.566720859097</c:v>
                </c:pt>
                <c:pt idx="9">
                  <c:v>52692.5739544018</c:v>
                </c:pt>
                <c:pt idx="10">
                  <c:v>56858.1137616001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622294632"/>
        <c:axId val="331914280"/>
      </c:barChart>
      <c:catAx>
        <c:axId val="62229463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4280"/>
        <c:crosses val="autoZero"/>
        <c:auto val="1"/>
        <c:lblAlgn val="ctr"/>
        <c:lblOffset val="100"/>
        <c:noMultiLvlLbl val="0"/>
      </c:catAx>
      <c:valAx>
        <c:axId val="3319142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9463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Postive_pLCK!$Z$24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Postive_pLCK!$AA$9:$AK$9</c:f>
              <c:numCache>
                <c:formatCode>General</c:formatCode>
                <c:ptCount val="11"/>
                <c:pt idx="0">
                  <c:v>105261.46504763501</c:v>
                </c:pt>
                <c:pt idx="1">
                  <c:v>110788.96207329701</c:v>
                </c:pt>
                <c:pt idx="2">
                  <c:v>94477.2366505135</c:v>
                </c:pt>
                <c:pt idx="3">
                  <c:v>141872.148227909</c:v>
                </c:pt>
                <c:pt idx="4">
                  <c:v>141415.7057314</c:v>
                </c:pt>
                <c:pt idx="5">
                  <c:v>156627.25432889501</c:v>
                </c:pt>
                <c:pt idx="6">
                  <c:v>157013.54925806099</c:v>
                </c:pt>
                <c:pt idx="7">
                  <c:v>166239.827773247</c:v>
                </c:pt>
                <c:pt idx="8">
                  <c:v>153241.87267297201</c:v>
                </c:pt>
                <c:pt idx="9">
                  <c:v>134884.25175855801</c:v>
                </c:pt>
                <c:pt idx="10">
                  <c:v>154970.73173210601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331915456"/>
        <c:axId val="331915848"/>
      </c:barChart>
      <c:catAx>
        <c:axId val="331915456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5848"/>
        <c:crosses val="autoZero"/>
        <c:auto val="1"/>
        <c:lblAlgn val="ctr"/>
        <c:lblOffset val="100"/>
        <c:noMultiLvlLbl val="0"/>
      </c:catAx>
      <c:valAx>
        <c:axId val="33191584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545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Postive_pLCK!$Z$24</c:f>
              <c:strCache>
                <c:ptCount val="1"/>
                <c:pt idx="0">
                  <c:v>-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Postive_pLCK!$Z$27:$AK$27</c:f>
              <c:numCache>
                <c:formatCode>General</c:formatCode>
                <c:ptCount val="11"/>
                <c:pt idx="0">
                  <c:v>7244.49897277523</c:v>
                </c:pt>
                <c:pt idx="1">
                  <c:v>7600.9108863151596</c:v>
                </c:pt>
                <c:pt idx="2">
                  <c:v>6397.3138467722401</c:v>
                </c:pt>
                <c:pt idx="3">
                  <c:v>10126.3404064767</c:v>
                </c:pt>
                <c:pt idx="4">
                  <c:v>8735.6328163549606</c:v>
                </c:pt>
                <c:pt idx="5">
                  <c:v>7832.2391291904896</c:v>
                </c:pt>
                <c:pt idx="6">
                  <c:v>9957.5721563874904</c:v>
                </c:pt>
                <c:pt idx="7">
                  <c:v>8859.1327093824693</c:v>
                </c:pt>
                <c:pt idx="8">
                  <c:v>8302.9636860713999</c:v>
                </c:pt>
                <c:pt idx="9">
                  <c:v>7638.5450631608501</c:v>
                </c:pt>
                <c:pt idx="10">
                  <c:v>6489.4360992067004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499090504"/>
        <c:axId val="499090896"/>
      </c:barChart>
      <c:catAx>
        <c:axId val="49909050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90896"/>
        <c:crosses val="autoZero"/>
        <c:auto val="1"/>
        <c:lblAlgn val="ctr"/>
        <c:lblOffset val="100"/>
        <c:noMultiLvlLbl val="0"/>
      </c:catAx>
      <c:valAx>
        <c:axId val="49909089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9050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5138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D32DF-4B5F-42B5-BEA4-E78D03ABBB5E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9" y="4416426"/>
            <a:ext cx="5606703" cy="4183063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649" cy="465138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8F1107-E251-4552-A894-0E844A576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8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F1107-E251-4552-A894-0E844A5767C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8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3E0C96-B6F7-4325-A0C4-A5FFC554E868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0835F-69E9-407B-8386-6E25C07CD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375B2-B94D-49DD-9AB1-DB108DD4B880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8C017-C71B-4C3D-9B87-19FBC8AB0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B88A6-304E-4D27-9269-31F95A4BBA5F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BA0BA-AC1A-4539-8F80-6F5EAF4065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7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50BDE-75B5-48C5-AB30-E1458A5DF218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22ECD-3D2B-41D2-91E2-D85462407F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135873-8A95-44D9-A038-9BE4D4A025F0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0F1B5-16D5-4A68-9725-D18FD9E4A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1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38284-111E-4105-9BCA-11F2D0070389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86501-C138-4EC8-8716-EBB28CF57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B055C4-9DD4-427A-AD81-AEB6CA307249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7D480-ACBB-4CD9-8BDC-C26026BEE3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1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892AD-34BA-46B5-AB7B-7DFB711C8C80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0BEB7-EBD3-4B1B-9B05-B72421326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47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2780D1-A74B-4BF1-9F75-C227F7CE2161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F30C9-4BA8-4E8F-85B1-8978FE317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F1574-F53E-468D-9522-22312FEC4DF7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87BB2-5BA1-4F69-890B-3442776C5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8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C18D6E-5BB0-4E89-B948-3BC4F19E406D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9C174-2F42-4AE2-9848-7B3E385F7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3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2B465FB-5CDB-46E4-9C2D-AAC586A085C3}" type="datetimeFigureOut">
              <a:rPr lang="en-US" altLang="en-US"/>
              <a:pPr/>
              <a:t>5/13/2019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E78B3ED-0445-4A02-8E9D-3A302E3EEA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spector.ucsf.edu/prospector/cgi-bin/mssearch.cg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prospector.ucsf.edu/prospector/cgi-bin/mssearch.cg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164633" y="1958811"/>
            <a:ext cx="8814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latin typeface="Arial"/>
                <a:cs typeface="Arial"/>
              </a:rPr>
              <a:t>Phosphoproteome</a:t>
            </a:r>
            <a:r>
              <a:rPr lang="en-US" altLang="en-US" dirty="0" smtClean="0">
                <a:latin typeface="Arial"/>
                <a:cs typeface="Arial"/>
              </a:rPr>
              <a:t> profiling of </a:t>
            </a:r>
            <a:r>
              <a:rPr lang="en-US" dirty="0" err="1" smtClean="0">
                <a:latin typeface="Arial"/>
                <a:cs typeface="Arial"/>
              </a:rPr>
              <a:t>iTreg</a:t>
            </a:r>
            <a:r>
              <a:rPr lang="en-US" dirty="0" smtClean="0">
                <a:latin typeface="Arial"/>
                <a:cs typeface="Arial"/>
              </a:rPr>
              <a:t> cells</a:t>
            </a:r>
            <a:endParaRPr lang="en-US" alt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863202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695" y="58137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April, 2018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83741" y="3518155"/>
            <a:ext cx="803745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 and Users: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Hongbo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Chi, Lingyun Long &amp; Jun Wei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Proteomics Facility: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Hong Wang,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Xusheng Wang, Yuxin Li, Ji-Hoon Cho, Tim Shaw, Junmin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Peng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3304100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71745" y="1071344"/>
            <a:ext cx="4247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P-p38</a:t>
            </a:r>
            <a:endParaRPr lang="en-US" sz="1400" dirty="0"/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679133"/>
              </p:ext>
            </p:extLst>
          </p:nvPr>
        </p:nvGraphicFramePr>
        <p:xfrm>
          <a:off x="3699576" y="1391850"/>
          <a:ext cx="50608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519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7" y="2855442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613478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637952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637952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637952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637952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637952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637952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637952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637952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637952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637952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637952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4090517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36772" y="3344097"/>
            <a:ext cx="14972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P-S6K1  (T444, S447)</a:t>
            </a:r>
            <a:endParaRPr lang="en-US" sz="1400" dirty="0"/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917804"/>
              </p:ext>
            </p:extLst>
          </p:nvPr>
        </p:nvGraphicFramePr>
        <p:xfrm>
          <a:off x="3699576" y="3514036"/>
          <a:ext cx="50608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253" y="855686"/>
            <a:ext cx="852425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Western and MS detect two distinct phosphorylation patterns (1: 4EBP1, S6, S6K1, CAD; 2: ERK, p38).</a:t>
            </a:r>
          </a:p>
          <a:p>
            <a:r>
              <a:rPr lang="en-US" sz="2000" dirty="0" smtClean="0"/>
              <a:t>MS did not identify the positive site T389, but we identified other S6K1 functional sites:  T444, S447, which present distinct phosphorylation pattern compare to T389, the pattern is similar to ERK and P38, suggesting that these sites are possibly to be downstream of MAPK kinase pathway.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99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3789405"/>
            <a:ext cx="2917625" cy="84818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71745" y="1071344"/>
            <a:ext cx="4135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P-JNK</a:t>
            </a:r>
            <a:endParaRPr lang="en-US" sz="1400" dirty="0"/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883939"/>
              </p:ext>
            </p:extLst>
          </p:nvPr>
        </p:nvGraphicFramePr>
        <p:xfrm>
          <a:off x="3858274" y="1365077"/>
          <a:ext cx="49393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981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4124753"/>
            <a:ext cx="2917625" cy="10335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71745" y="1071344"/>
            <a:ext cx="4100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P-LCK</a:t>
            </a:r>
            <a:endParaRPr lang="en-US" sz="1400" dirty="0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020434"/>
              </p:ext>
            </p:extLst>
          </p:nvPr>
        </p:nvGraphicFramePr>
        <p:xfrm>
          <a:off x="3858274" y="1381553"/>
          <a:ext cx="49393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983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53926" y="4287450"/>
            <a:ext cx="2917625" cy="195685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71745" y="1071344"/>
            <a:ext cx="593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P-Zap70</a:t>
            </a:r>
            <a:endParaRPr lang="en-US" sz="1400" dirty="0"/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976902"/>
              </p:ext>
            </p:extLst>
          </p:nvPr>
        </p:nvGraphicFramePr>
        <p:xfrm>
          <a:off x="3858274" y="1313933"/>
          <a:ext cx="49393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00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672950"/>
              </p:ext>
            </p:extLst>
          </p:nvPr>
        </p:nvGraphicFramePr>
        <p:xfrm>
          <a:off x="3840488" y="1431325"/>
          <a:ext cx="49393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626076" y="3894350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89058" y="1218341"/>
            <a:ext cx="6941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AKT p473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290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6640"/>
          <a:stretch/>
        </p:blipFill>
        <p:spPr>
          <a:xfrm>
            <a:off x="5667632" y="1319571"/>
            <a:ext cx="2914629" cy="3963123"/>
          </a:xfrm>
          <a:prstGeom prst="rect">
            <a:avLst/>
          </a:prstGeom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65843" y="37492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clustering looks reasonable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0776" y="5808502"/>
            <a:ext cx="461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phosphoproteome profiles of WT 1h and WT 1h with </a:t>
            </a:r>
            <a:r>
              <a:rPr lang="en-US" sz="1000" dirty="0"/>
              <a:t>Torin1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looks similar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5032" r="73875" b="75199"/>
          <a:stretch/>
        </p:blipFill>
        <p:spPr>
          <a:xfrm>
            <a:off x="7496432" y="1183158"/>
            <a:ext cx="1477553" cy="551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3" y="1059982"/>
            <a:ext cx="2861066" cy="5148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5032" r="73875" b="75199"/>
          <a:stretch/>
        </p:blipFill>
        <p:spPr>
          <a:xfrm>
            <a:off x="2863645" y="1059982"/>
            <a:ext cx="1477553" cy="5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7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65843" y="37492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control list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8118" y="1823285"/>
            <a:ext cx="22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Raptor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7648" y="1869165"/>
            <a:ext cx="3104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p-S6 (S235/236)</a:t>
            </a:r>
          </a:p>
          <a:p>
            <a:r>
              <a:rPr lang="en-US" dirty="0" smtClean="0"/>
              <a:t>p-p70 S6k (T389)</a:t>
            </a:r>
          </a:p>
          <a:p>
            <a:r>
              <a:rPr lang="en-US" dirty="0" smtClean="0"/>
              <a:t>p-4E-BP1 (T37/46)</a:t>
            </a:r>
          </a:p>
          <a:p>
            <a:r>
              <a:rPr lang="en-US" dirty="0"/>
              <a:t>p-Erk1/2 (Thr202/Tyr204)</a:t>
            </a:r>
            <a:r>
              <a:rPr lang="en-US" b="1" dirty="0"/>
              <a:t> </a:t>
            </a:r>
          </a:p>
          <a:p>
            <a:r>
              <a:rPr lang="en-US" dirty="0" smtClean="0"/>
              <a:t>p-p38 </a:t>
            </a:r>
            <a:r>
              <a:rPr lang="en-US" dirty="0"/>
              <a:t>(Thr180/Tyr182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p-CAD (S1859)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40272" y="1374927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Proteomic: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0276" y="1374927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Phosphoproteomic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1769" y="6555440"/>
            <a:ext cx="2126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Lingyun long and  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Jun Wei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8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44" y="906233"/>
            <a:ext cx="3033496" cy="2167591"/>
          </a:xfrm>
          <a:prstGeom prst="rect">
            <a:avLst/>
          </a:prstGeom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8855" y="37492"/>
            <a:ext cx="8753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examination on </a:t>
            </a:r>
            <a:r>
              <a:rPr lang="en-US" sz="1800" dirty="0" smtClean="0"/>
              <a:t>sp|Q9CS74|SGT1_MOUSE (GN: ECD): </a:t>
            </a:r>
            <a:r>
              <a:rPr lang="en-US" sz="1800" dirty="0"/>
              <a:t>K.GALGS#LK.S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855" y="1190261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Theoretical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Spetrum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855" y="158936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3"/>
              </a:rPr>
              <a:t>http://prospector.ucsf.edu/prospector/cgi-bin/mssearch.cgi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5" y="3224684"/>
            <a:ext cx="8543550" cy="313654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634892" y="2446216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34892" y="2551726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34892" y="2677752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81885" y="2790104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62346" y="2891704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19142" y="3040610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99603" y="2891704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63019" y="2782714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63018" y="2677752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63017" y="2543428"/>
            <a:ext cx="343877" cy="0"/>
          </a:xfrm>
          <a:prstGeom prst="line">
            <a:avLst/>
          </a:prstGeom>
          <a:ln w="31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2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8855" y="37492"/>
            <a:ext cx="8753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examination on </a:t>
            </a:r>
            <a:r>
              <a:rPr lang="en-US" sz="1800" dirty="0" smtClean="0"/>
              <a:t>sp|Q9CS74|SGT1_MOUSE (GN: ECD): </a:t>
            </a:r>
            <a:r>
              <a:rPr lang="en-US" sz="1800" dirty="0"/>
              <a:t>K.GALGS#LK.S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94761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Theoretical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Spetrum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6263" y="100459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2"/>
              </a:rPr>
              <a:t>http://prospector.ucsf.edu/prospector/cgi-bin/mssearch.cgi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5" y="3224684"/>
            <a:ext cx="8543550" cy="31365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08737" y="5428049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1637" y="541414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</a:t>
            </a:r>
            <a:r>
              <a:rPr lang="en-US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9383" y="5573184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</a:t>
            </a:r>
            <a:r>
              <a:rPr lang="en-US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481" y="1514002"/>
            <a:ext cx="4903756" cy="15463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53824" y="503949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y1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1981" y="5326963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b3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5574" y="5534856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y2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26574" y="556082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b4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2661" y="5488689"/>
            <a:ext cx="66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Y3-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H3PO4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9583" y="5809338"/>
            <a:ext cx="66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b5-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H3PO4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3216" y="5306457"/>
            <a:ext cx="66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Y4-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H3PO4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2506" y="5449616"/>
            <a:ext cx="66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a6-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H3PO4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5328" y="5802528"/>
            <a:ext cx="66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b6-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H3PO4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3451" y="5403907"/>
            <a:ext cx="66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y5-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H3PO4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7031" y="1016288"/>
            <a:ext cx="396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K.GALGS#LK.S    (p13 #33356, RT: 89.56)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Aims, and Background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64832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6674" y="870859"/>
            <a:ext cx="8720639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Phosphoproteomic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 of WT and mTORC1 deficient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iTreg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cells, after TCR-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restimulation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is different.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Identify mTORC1 target proteins in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iTreg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cell (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phospho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-protein differences between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WT and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Rator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-KO, or DMSO vs. Torin1 treated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iTreg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cells).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Identify upstream activators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mTORC1[Overlap “common changes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between WT and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Raptor-KO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or DMSO vs. Torin1 treated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iTreg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cells” with Raptor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interactome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(Endogenous FLAG-Raptor IP samples for TMT will be ready soon)].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mTOR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signaling is critical for T cell development and function. T cell may have specific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mTOR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regulation upon TCR stimulation. By combining multiple layers of data (microarray,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interactome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phosphoproteome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we should be able to identify novel upstream </a:t>
            </a:r>
            <a:r>
              <a:rPr lang="en-US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mTOR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regulators or downstream targets.</a:t>
            </a:r>
            <a:endParaRPr lang="en-US" alt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None/>
            </a:pPr>
            <a:endParaRPr lang="en-US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838200" y="889275"/>
            <a:ext cx="7932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 by users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365843" y="37492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(User Protocols)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8520" y="994789"/>
            <a:ext cx="13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rocedures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5159" r="81107" b="35779"/>
          <a:stretch/>
        </p:blipFill>
        <p:spPr>
          <a:xfrm>
            <a:off x="6243802" y="1855167"/>
            <a:ext cx="599903" cy="5961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18505" y="2662343"/>
            <a:ext cx="2462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err="1" smtClean="0">
                <a:solidFill>
                  <a:srgbClr val="FF0000"/>
                </a:solidFill>
                <a:latin typeface="Arial"/>
                <a:cs typeface="Arial"/>
              </a:rPr>
              <a:t>iTreg</a:t>
            </a:r>
            <a:r>
              <a:rPr lang="en-US" sz="1400" b="1" u="sng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sz="1400" u="sng" dirty="0">
                <a:latin typeface="Arial"/>
                <a:cs typeface="Arial"/>
              </a:rPr>
              <a:t>priming condition, 70 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43752" y="2445108"/>
            <a:ext cx="0" cy="2602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6702" y="3238935"/>
            <a:ext cx="237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Rest cells for 2.5 days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49497" y="2927390"/>
            <a:ext cx="146" cy="34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969766" y="1719615"/>
            <a:ext cx="1975716" cy="815445"/>
            <a:chOff x="3737441" y="495098"/>
            <a:chExt cx="2641912" cy="815445"/>
          </a:xfrm>
        </p:grpSpPr>
        <p:pic>
          <p:nvPicPr>
            <p:cNvPr id="17" name="Picture 3" descr="mouse copy gra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353" y="495098"/>
              <a:ext cx="762000" cy="815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 flipV="1">
              <a:off x="3737441" y="972644"/>
              <a:ext cx="2045035" cy="13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722698" y="4439554"/>
            <a:ext cx="385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Sample 4#-7#, DMSO or Torin1 pretreat </a:t>
            </a:r>
            <a:r>
              <a:rPr lang="en-US" sz="1000" dirty="0" err="1" smtClean="0">
                <a:latin typeface="Arial"/>
                <a:cs typeface="Arial"/>
              </a:rPr>
              <a:t>iTreg</a:t>
            </a:r>
            <a:r>
              <a:rPr lang="en-US" sz="1000" dirty="0" smtClean="0">
                <a:latin typeface="Arial"/>
                <a:cs typeface="Arial"/>
              </a:rPr>
              <a:t> cell for 60 min,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aCD3 </a:t>
            </a:r>
            <a:r>
              <a:rPr lang="en-US" sz="1000" dirty="0" smtClean="0">
                <a:latin typeface="Arial"/>
                <a:cs typeface="Arial"/>
              </a:rPr>
              <a:t>(</a:t>
            </a:r>
            <a:r>
              <a:rPr lang="en-US" sz="1000" dirty="0">
                <a:latin typeface="Arial"/>
                <a:cs typeface="Arial"/>
              </a:rPr>
              <a:t>1ug/ml)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re-stimulation </a:t>
            </a:r>
            <a:r>
              <a:rPr lang="en-US" sz="1400" dirty="0">
                <a:latin typeface="Arial"/>
                <a:cs typeface="Arial"/>
              </a:rPr>
              <a:t>for </a:t>
            </a:r>
            <a:r>
              <a:rPr lang="en-US" sz="1400" dirty="0" smtClean="0">
                <a:latin typeface="Arial"/>
                <a:cs typeface="Arial"/>
              </a:rPr>
              <a:t>1hr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1467" y="5337504"/>
            <a:ext cx="2816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80~150 </a:t>
            </a:r>
            <a:r>
              <a:rPr lang="en-US" sz="1400" dirty="0">
                <a:latin typeface="Arial"/>
                <a:cs typeface="Arial"/>
              </a:rPr>
              <a:t>million </a:t>
            </a:r>
            <a:r>
              <a:rPr lang="en-US" sz="1400" dirty="0" err="1" smtClean="0">
                <a:latin typeface="Arial"/>
                <a:cs typeface="Arial"/>
              </a:rPr>
              <a:t>iTreg</a:t>
            </a:r>
            <a:r>
              <a:rPr lang="en-US" sz="1400" dirty="0" smtClean="0">
                <a:latin typeface="Arial"/>
                <a:cs typeface="Arial"/>
              </a:rPr>
              <a:t> cells (1-2 mg total protein each) </a:t>
            </a:r>
            <a:r>
              <a:rPr lang="en-US" sz="1400" dirty="0">
                <a:latin typeface="Arial"/>
                <a:cs typeface="Arial"/>
              </a:rPr>
              <a:t>were </a:t>
            </a:r>
            <a:r>
              <a:rPr lang="en-US" sz="1400" dirty="0" smtClean="0">
                <a:latin typeface="Arial"/>
                <a:cs typeface="Arial"/>
              </a:rPr>
              <a:t>harvested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6649643" y="4901219"/>
            <a:ext cx="0" cy="43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>
            <a:off x="6632405" y="3546712"/>
            <a:ext cx="10216" cy="65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74850"/>
              </p:ext>
            </p:extLst>
          </p:nvPr>
        </p:nvGraphicFramePr>
        <p:xfrm>
          <a:off x="105079" y="2576669"/>
          <a:ext cx="4432300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28"/>
                <a:gridCol w="608728"/>
                <a:gridCol w="1892763"/>
                <a:gridCol w="784273"/>
                <a:gridCol w="537808"/>
              </a:tblGrid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TMT Tags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>
                          <a:effectLst/>
                        </a:rPr>
                        <a:t>Samples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protein 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WT, 0 h  1#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127N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WT, 0 h  2#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127C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WT, 0 h  3#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128N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WT, 1h   1#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128C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WT, 1h   2#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129N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WT+Torin1, 1h  1#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129C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WT+Torin1, 1h  2#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2mg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130N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B6+Cre-RV, 1h  1#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~80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1mg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130C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B6+Cre-RV, 1h  2#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~80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1mg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Raptor</a:t>
                      </a:r>
                      <a:r>
                        <a:rPr lang="en-US" sz="1000" u="none" strike="noStrike" baseline="30000">
                          <a:effectLst/>
                        </a:rPr>
                        <a:t>fl/fl</a:t>
                      </a:r>
                      <a:r>
                        <a:rPr lang="en-US" sz="1000" u="none" strike="noStrike">
                          <a:effectLst/>
                        </a:rPr>
                        <a:t>+Cre-RV, 1h  1#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~100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1.4 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Raptor</a:t>
                      </a:r>
                      <a:r>
                        <a:rPr lang="en-US" sz="1000" u="none" strike="noStrike" baseline="30000">
                          <a:effectLst/>
                        </a:rPr>
                        <a:t>fl/fl</a:t>
                      </a:r>
                      <a:r>
                        <a:rPr lang="en-US" sz="1000" u="none" strike="noStrike">
                          <a:effectLst/>
                        </a:rPr>
                        <a:t>+Cre-RV, 1h  2#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~100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~ 1.4 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Phos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roteome data summary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196" y="1222469"/>
            <a:ext cx="82208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Start with 10 samples for 10-plex TMT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MS analysis of 38 LC-MS/MS runs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Accepted </a:t>
            </a:r>
            <a:r>
              <a:rPr lang="en-US" sz="2000" dirty="0" smtClean="0">
                <a:solidFill>
                  <a:srgbClr val="FF0000"/>
                </a:solidFill>
              </a:rPr>
              <a:t>365, 357</a:t>
            </a:r>
            <a:r>
              <a:rPr lang="en-US" sz="2000" dirty="0" smtClean="0"/>
              <a:t> peptide spectrum matches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Identified </a:t>
            </a:r>
            <a:r>
              <a:rPr lang="en-US" sz="2000" dirty="0" smtClean="0">
                <a:solidFill>
                  <a:srgbClr val="FF0000"/>
                </a:solidFill>
              </a:rPr>
              <a:t>64,749</a:t>
            </a:r>
            <a:r>
              <a:rPr lang="en-US" sz="2000" dirty="0" smtClean="0"/>
              <a:t> unique phosphopeptides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Identified </a:t>
            </a:r>
            <a:r>
              <a:rPr lang="en-US" sz="2000" dirty="0" smtClean="0">
                <a:solidFill>
                  <a:srgbClr val="FF0000"/>
                </a:solidFill>
              </a:rPr>
              <a:t>44,760</a:t>
            </a:r>
            <a:r>
              <a:rPr lang="en-US" sz="2000" dirty="0" smtClean="0"/>
              <a:t> unique phosphosites (false discovery rate &lt;1%)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Quantified </a:t>
            </a:r>
            <a:r>
              <a:rPr lang="en-US" sz="2000" dirty="0" smtClean="0">
                <a:solidFill>
                  <a:srgbClr val="FF0000"/>
                </a:solidFill>
              </a:rPr>
              <a:t>44,097</a:t>
            </a:r>
            <a:r>
              <a:rPr lang="en-US" sz="2000" dirty="0" smtClean="0"/>
              <a:t> unique </a:t>
            </a:r>
            <a:r>
              <a:rPr lang="en-US" sz="2000" dirty="0"/>
              <a:t>phosphopeptides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1450"/>
          <a:stretch/>
        </p:blipFill>
        <p:spPr>
          <a:xfrm>
            <a:off x="490538" y="5076859"/>
            <a:ext cx="7797089" cy="16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1" y="777312"/>
            <a:ext cx="5491770" cy="60806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4600" y="2867025"/>
            <a:ext cx="4657725" cy="19621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09774" y="2450850"/>
            <a:ext cx="55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Sample #:     1         2          3         4         5          6         7         8          9        10       11</a:t>
            </a:r>
            <a:endParaRPr lang="en-US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2695231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89058" y="1218341"/>
            <a:ext cx="6091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P-4EBP1</a:t>
            </a:r>
            <a:endParaRPr lang="en-US" sz="1400" dirty="0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804408"/>
              </p:ext>
            </p:extLst>
          </p:nvPr>
        </p:nvGraphicFramePr>
        <p:xfrm>
          <a:off x="3699576" y="1415250"/>
          <a:ext cx="50608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2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2875606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87941" y="1231236"/>
            <a:ext cx="3206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P-S6</a:t>
            </a:r>
            <a:endParaRPr lang="en-US" sz="1400" dirty="0"/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646981"/>
              </p:ext>
            </p:extLst>
          </p:nvPr>
        </p:nvGraphicFramePr>
        <p:xfrm>
          <a:off x="3628207" y="1391850"/>
          <a:ext cx="51322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912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3521927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71745" y="1071344"/>
            <a:ext cx="4584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P-CAD</a:t>
            </a:r>
            <a:endParaRPr lang="en-US" sz="1400" dirty="0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163178"/>
              </p:ext>
            </p:extLst>
          </p:nvPr>
        </p:nvGraphicFramePr>
        <p:xfrm>
          <a:off x="3699576" y="1389791"/>
          <a:ext cx="50608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25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55029"/>
            <a:ext cx="9144000" cy="36513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0538" y="46038"/>
            <a:ext cx="848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Control by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" y="1227438"/>
            <a:ext cx="3351719" cy="371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576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4143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3251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0h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0895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92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7649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6026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440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2778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914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2" y="4042717"/>
            <a:ext cx="1586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1h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5766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64143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2519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895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9272" y="4287450"/>
            <a:ext cx="2115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WT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1745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76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9129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9420" y="4287450"/>
            <a:ext cx="4210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Raptor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9499" y="4287450"/>
            <a:ext cx="311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Torin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7354" y="4287450"/>
            <a:ext cx="209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 smtClean="0"/>
              <a:t>Cre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89942" y="3096696"/>
            <a:ext cx="2917625" cy="2074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783497" y="1136563"/>
            <a:ext cx="3799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P-</a:t>
            </a:r>
            <a:r>
              <a:rPr lang="en-US" sz="1400" dirty="0" err="1" smtClean="0"/>
              <a:t>Erk</a:t>
            </a:r>
            <a:endParaRPr lang="en-US" sz="1400" dirty="0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3075"/>
              </p:ext>
            </p:extLst>
          </p:nvPr>
        </p:nvGraphicFramePr>
        <p:xfrm>
          <a:off x="3699576" y="1345136"/>
          <a:ext cx="50608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22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36701</TotalTime>
  <Words>894</Words>
  <Application>Microsoft Office PowerPoint</Application>
  <PresentationFormat>On-screen Show (4:3)</PresentationFormat>
  <Paragraphs>378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 Jude Children's Research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Yang</dc:creator>
  <cp:lastModifiedBy>Wang, Hong</cp:lastModifiedBy>
  <cp:revision>675</cp:revision>
  <cp:lastPrinted>2015-02-23T16:01:52Z</cp:lastPrinted>
  <dcterms:created xsi:type="dcterms:W3CDTF">2013-11-08T04:50:41Z</dcterms:created>
  <dcterms:modified xsi:type="dcterms:W3CDTF">2019-05-13T21:29:08Z</dcterms:modified>
</cp:coreProperties>
</file>