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DE5"/>
    <a:srgbClr val="5B9BD5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EAB90-A0C2-41AD-938A-5170D18C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AC72FC-C34A-4A39-8599-E35B51582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1EC8B-CFD5-4AC5-84FB-42C79EA2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DE9EA-9465-41F7-91A9-0B0D36DB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7D6BC-7965-4BDC-8EAA-78F85E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25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194DF-0D57-4C76-82AF-5C1E1D06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FB8895-5E09-4555-904C-33585033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F56AF-E4EF-453E-B68F-37750AEA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B2C85B-CA12-480D-972B-4B650B80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DE011-99D8-42D0-A050-038F2C7C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56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DF4E9-CF90-41DB-B7BC-CF26F008F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FF9D24-74B8-4AA7-9FDF-4BD172BF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8E4D4-F3CF-47AD-B40F-E8130F69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73E39-7FE4-4024-8865-4871F30E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F8EB2-F4A6-4179-AB1C-0EACFD73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9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05F34-3EF1-44AC-8319-3F96B426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C6C89-C23C-4FAF-921B-E7640FCD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45E5E-F879-472B-BE39-59773238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4A285-8631-437E-89D1-B22170DA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A3B1C-329A-4A56-BCF3-46C16DE4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26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ADD6A-AD47-4D83-8E62-2781AB1E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F56E9-849A-4ED0-9A23-F580E08BF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574A1-1D3A-45FD-813D-E2A8A8D2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254A6-0B74-415F-9649-BA651FB4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07DA3-9A93-44F3-8E36-2A20E5C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9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F7207-1162-4F49-AFCD-84669117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B04C3-3BAF-4FD3-9EA0-30DF4F7C1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E0161E-C264-4B98-A845-9C0AD85C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042A98-9CC1-466B-AB37-24473319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1D2A9E-D6E2-4C8A-90EC-D764029F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C7B3C-970C-490D-B09B-83473EA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05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34254-A4AD-414A-A302-19922F96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55D2A-87EB-4D66-A78D-E32C30CE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BCFB7E-ADF2-4F15-B99D-0BD5F67D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B9A84E-E3C8-43F6-B568-023E1C094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669824-AEA8-4F1E-9E53-4D31DB557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4EDD95-F6E7-447D-8968-6CE9D187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19E4B6-3F32-4AEB-86AD-28C2B5BC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9A265E-DF0F-46CB-8880-CCA7BCA2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6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0B596-B0EA-4567-9344-06E0E042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765B59-5BA8-45E6-B1FF-05AA2465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1A2FC9-5E9B-42AE-9E51-C157B400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54E34E-DDEC-49E4-89D1-63FBAE36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2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443480-2D04-4375-89C1-219FD77B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540E84-FFC9-4A88-9406-9F6F9813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15BE3-BFF5-4D8E-BC99-B0A67DC3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6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C695B-B545-420D-AB1A-7E196C39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50FE8-9E81-433D-8DA7-4A68936B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73074B-70C5-4523-AA7A-3D91401FB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49A8F9-8CC5-4F2B-A354-35A1A70F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008C93-70B8-4994-8D9D-6F0BCB2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2F87E-27D4-416E-AEB4-84F9158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8282C-E9C0-433E-B453-96B69106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E8F61D-EFE7-4A80-9612-447BE85E7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2C7285-10DA-41A3-81CA-6D82EECB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B068A3-D0B7-46A9-B7CE-1A1058B5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9C0F8F-0D2C-4CC3-8968-35BC7576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276F67-B865-458C-8C49-2B82F667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0A729D-3274-40DC-BDB4-8F15168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D8F0D9-9347-4601-AB46-51455C57A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39BE9-041C-476E-887F-2B57662AF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29F2-E156-4ECE-A7E8-E9DB465D5ED5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7A4890-6B66-4DE0-BA54-2417AD783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A389E-2802-4D71-A69C-A95AC0E58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2601-5F62-468A-B783-9C3FE92AE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4999855-07C2-410D-9ABE-97079415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-2711451" y="2711451"/>
            <a:ext cx="6858002" cy="1435100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/>
          </a:p>
          <a:p>
            <a:r>
              <a:rPr lang="fr-FR" sz="3600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" name="Image 9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7A19313B-3FD3-4BE8-8B1F-D6F55028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276"/>
            <a:ext cx="1390710" cy="78412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09B482-6A23-43B2-B9CC-9700DDAD0746}"/>
              </a:ext>
            </a:extLst>
          </p:cNvPr>
          <p:cNvSpPr txBox="1"/>
          <p:nvPr/>
        </p:nvSpPr>
        <p:spPr>
          <a:xfrm>
            <a:off x="2921000" y="431800"/>
            <a:ext cx="692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9BBDE5"/>
                </a:solidFill>
              </a:rPr>
              <a:t>Projet 4 , Analyser les besoins de votre client pour son groupe de pizzerias</a:t>
            </a:r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3CE07F10-67B8-4F63-8464-5191029F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247" y="4477856"/>
            <a:ext cx="9144000" cy="1790700"/>
          </a:xfrm>
        </p:spPr>
        <p:txBody>
          <a:bodyPr>
            <a:normAutofit/>
          </a:bodyPr>
          <a:lstStyle/>
          <a:p>
            <a:r>
              <a:rPr lang="fr-FR" sz="4000" b="1" dirty="0"/>
              <a:t>Dans ce document, nous présenterons :</a:t>
            </a:r>
            <a:br>
              <a:rPr lang="fr-FR" sz="4000" dirty="0"/>
            </a:br>
            <a:r>
              <a:rPr lang="fr-FR" sz="4000" dirty="0"/>
              <a:t>      </a:t>
            </a:r>
            <a:r>
              <a:rPr lang="fr-FR" sz="3600" dirty="0"/>
              <a:t>Les spécifications fonctionnelles</a:t>
            </a:r>
            <a:br>
              <a:rPr lang="fr-FR" sz="3600" dirty="0"/>
            </a:br>
            <a:r>
              <a:rPr lang="fr-FR" sz="3600" dirty="0"/>
              <a:t>Les spécifications technique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1E6472-60E7-46D4-A38B-568AE808C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4" y="1942131"/>
            <a:ext cx="3732447" cy="2102612"/>
          </a:xfrm>
          <a:prstGeom prst="rect">
            <a:avLst/>
          </a:prstGeom>
        </p:spPr>
      </p:pic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D64A42A3-36D1-44A2-8412-4F5E060E3196}"/>
              </a:ext>
            </a:extLst>
          </p:cNvPr>
          <p:cNvSpPr/>
          <p:nvPr/>
        </p:nvSpPr>
        <p:spPr>
          <a:xfrm rot="16200000">
            <a:off x="629089" y="5097243"/>
            <a:ext cx="196850" cy="28301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" name="Flèche : droite rayée 16">
            <a:extLst>
              <a:ext uri="{FF2B5EF4-FFF2-40B4-BE49-F238E27FC236}">
                <a16:creationId xmlns:a16="http://schemas.microsoft.com/office/drawing/2014/main" id="{0C06D94F-92E8-419E-8285-A432A62EBF1A}"/>
              </a:ext>
            </a:extLst>
          </p:cNvPr>
          <p:cNvSpPr/>
          <p:nvPr/>
        </p:nvSpPr>
        <p:spPr>
          <a:xfrm>
            <a:off x="3402701" y="5337175"/>
            <a:ext cx="196850" cy="283014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lèche : droite rayée 17">
            <a:extLst>
              <a:ext uri="{FF2B5EF4-FFF2-40B4-BE49-F238E27FC236}">
                <a16:creationId xmlns:a16="http://schemas.microsoft.com/office/drawing/2014/main" id="{B0FD4EA1-8E6C-4B7F-A031-0454AABEF7A9}"/>
              </a:ext>
            </a:extLst>
          </p:cNvPr>
          <p:cNvSpPr/>
          <p:nvPr/>
        </p:nvSpPr>
        <p:spPr>
          <a:xfrm>
            <a:off x="3405618" y="5802866"/>
            <a:ext cx="196850" cy="283014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lèche : droite rayée 18">
            <a:extLst>
              <a:ext uri="{FF2B5EF4-FFF2-40B4-BE49-F238E27FC236}">
                <a16:creationId xmlns:a16="http://schemas.microsoft.com/office/drawing/2014/main" id="{2DDA3B1F-07E9-4EAB-A042-17DA8A3CA8A7}"/>
              </a:ext>
            </a:extLst>
          </p:cNvPr>
          <p:cNvSpPr/>
          <p:nvPr/>
        </p:nvSpPr>
        <p:spPr>
          <a:xfrm rot="16200000">
            <a:off x="529076" y="5034865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6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C3CCB9E4-9CFE-4F7F-A69F-A8C8B61CE2B7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TECHNIQUES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9D8060DC-4885-490F-B4F9-B101EA70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" y="139698"/>
            <a:ext cx="1390710" cy="812801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A19F6D-A816-4658-AC5C-4CA759C3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292349"/>
            <a:ext cx="2857500" cy="2857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AFDD4A-38D8-4012-A37F-23FC9C221EB6}"/>
              </a:ext>
            </a:extLst>
          </p:cNvPr>
          <p:cNvSpPr/>
          <p:nvPr/>
        </p:nvSpPr>
        <p:spPr>
          <a:xfrm>
            <a:off x="2613428" y="546098"/>
            <a:ext cx="77723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/>
              <a:t>Spécification techniques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8362FAD-24DF-4CE2-8748-80C910454BF5}"/>
              </a:ext>
            </a:extLst>
          </p:cNvPr>
          <p:cNvSpPr txBox="1"/>
          <p:nvPr/>
        </p:nvSpPr>
        <p:spPr>
          <a:xfrm>
            <a:off x="6096000" y="2992436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HTML est un langage qui permettra de structurer les pages WEB et CSS est un langage qui nous servira a présenter nos pages, c’est ce dernier qui nous aidera a avoir un site responsive.</a:t>
            </a:r>
          </a:p>
        </p:txBody>
      </p:sp>
      <p:sp>
        <p:nvSpPr>
          <p:cNvPr id="14" name="Flèche : droite rayée 13">
            <a:extLst>
              <a:ext uri="{FF2B5EF4-FFF2-40B4-BE49-F238E27FC236}">
                <a16:creationId xmlns:a16="http://schemas.microsoft.com/office/drawing/2014/main" id="{3F2951EE-6ED2-4E45-809E-BD588607AA19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5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B7F08DA5-A49D-4F80-A3B8-F11F86A7AC95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CONCLUSION </a:t>
            </a:r>
          </a:p>
          <a:p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21DA9AE6-A75E-4678-99BD-FE191C18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" y="139698"/>
            <a:ext cx="1390710" cy="8128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B1D99E-5EFC-4B94-A226-B66CBE194B02}"/>
              </a:ext>
            </a:extLst>
          </p:cNvPr>
          <p:cNvSpPr/>
          <p:nvPr/>
        </p:nvSpPr>
        <p:spPr>
          <a:xfrm>
            <a:off x="4439245" y="444667"/>
            <a:ext cx="4361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>
                <a:latin typeface="+mj-lt"/>
              </a:rPr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51B6B-C6E2-4E7E-A29C-828B136AC092}"/>
              </a:ext>
            </a:extLst>
          </p:cNvPr>
          <p:cNvSpPr/>
          <p:nvPr/>
        </p:nvSpPr>
        <p:spPr>
          <a:xfrm>
            <a:off x="2895600" y="2459504"/>
            <a:ext cx="74485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Ce document nous a permis de mettre en évidence les spécifications fonctionnelles ainsi que la spécification technique retenue, cette dernière peut évoluer au cours du projet, en fonction des besoins, et réadapter si nécessaire</a:t>
            </a:r>
          </a:p>
        </p:txBody>
      </p:sp>
      <p:sp>
        <p:nvSpPr>
          <p:cNvPr id="9" name="Flèche : droite rayée 8">
            <a:extLst>
              <a:ext uri="{FF2B5EF4-FFF2-40B4-BE49-F238E27FC236}">
                <a16:creationId xmlns:a16="http://schemas.microsoft.com/office/drawing/2014/main" id="{FEDFEA12-3EF0-4128-B2BD-978EF89A7C34}"/>
              </a:ext>
            </a:extLst>
          </p:cNvPr>
          <p:cNvSpPr/>
          <p:nvPr/>
        </p:nvSpPr>
        <p:spPr>
          <a:xfrm rot="16200000">
            <a:off x="563563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8C4C8-0F0A-4471-B3A7-AE6A59E3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035" y="2670007"/>
            <a:ext cx="9144000" cy="2349835"/>
          </a:xfrm>
        </p:spPr>
        <p:txBody>
          <a:bodyPr>
            <a:normAutofit fontScale="90000"/>
          </a:bodyPr>
          <a:lstStyle/>
          <a:p>
            <a:br>
              <a:rPr lang="fr-FR" sz="2800" dirty="0"/>
            </a:br>
            <a:r>
              <a:rPr lang="fr-FR" sz="2800" dirty="0"/>
              <a:t>« OC Pizza » est un jeune groupe de pizzeria en plein essor et spécialisé dans les pizzas livrées ou à emporter. Il compte déjà 5 points de vente et prévoit d’en ouvrir au moins 3 de plus d’ici la fin de l’année.</a:t>
            </a:r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47325EC-ACDF-4C9A-AF46-E1167CEB7A8C}"/>
              </a:ext>
            </a:extLst>
          </p:cNvPr>
          <p:cNvSpPr txBox="1">
            <a:spLocks/>
          </p:cNvSpPr>
          <p:nvPr/>
        </p:nvSpPr>
        <p:spPr>
          <a:xfrm rot="16200000">
            <a:off x="-2711451" y="2711451"/>
            <a:ext cx="6858002" cy="1435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600" b="1" dirty="0">
                <a:solidFill>
                  <a:schemeClr val="bg1"/>
                </a:solidFill>
              </a:rPr>
              <a:t>CONTEXTE 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475DF803-A4C5-463A-AA5A-8D65A2A7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498"/>
            <a:ext cx="1390710" cy="784124"/>
          </a:xfrm>
          <a:prstGeom prst="rect">
            <a:avLst/>
          </a:prstGeom>
        </p:spPr>
      </p:pic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27F06DAC-E5B0-4F8A-BFE4-CB0644FBEA36}"/>
              </a:ext>
            </a:extLst>
          </p:cNvPr>
          <p:cNvSpPr/>
          <p:nvPr/>
        </p:nvSpPr>
        <p:spPr>
          <a:xfrm rot="16200000">
            <a:off x="629089" y="5097243"/>
            <a:ext cx="196850" cy="28301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2A058B10-4C20-41DA-8300-60443F8129FD}"/>
              </a:ext>
            </a:extLst>
          </p:cNvPr>
          <p:cNvSpPr/>
          <p:nvPr/>
        </p:nvSpPr>
        <p:spPr>
          <a:xfrm rot="16200000">
            <a:off x="529076" y="5074553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AB32FD63-7C19-4162-A472-E85B58B25F91}"/>
              </a:ext>
            </a:extLst>
          </p:cNvPr>
          <p:cNvSpPr txBox="1">
            <a:spLocks/>
          </p:cNvSpPr>
          <p:nvPr/>
        </p:nvSpPr>
        <p:spPr>
          <a:xfrm rot="16200000">
            <a:off x="-2700338" y="2700337"/>
            <a:ext cx="6835775" cy="1435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600" b="1" dirty="0">
                <a:solidFill>
                  <a:schemeClr val="bg1"/>
                </a:solidFill>
              </a:rPr>
              <a:t>    FONCTIONNALITES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5D168AB9-69FD-4F11-9C25-4C5A3939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276"/>
            <a:ext cx="1390710" cy="784124"/>
          </a:xfrm>
          <a:prstGeom prst="rect">
            <a:avLst/>
          </a:prstGeom>
        </p:spPr>
      </p:pic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28FB23FD-2D80-4467-A5B3-9A2264913A9C}"/>
              </a:ext>
            </a:extLst>
          </p:cNvPr>
          <p:cNvSpPr/>
          <p:nvPr/>
        </p:nvSpPr>
        <p:spPr>
          <a:xfrm rot="16200000">
            <a:off x="629089" y="5097243"/>
            <a:ext cx="196850" cy="28301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4D22A-4D92-432D-BDCF-BE42604C4A81}"/>
              </a:ext>
            </a:extLst>
          </p:cNvPr>
          <p:cNvSpPr/>
          <p:nvPr/>
        </p:nvSpPr>
        <p:spPr>
          <a:xfrm>
            <a:off x="2209800" y="1181100"/>
            <a:ext cx="915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Plusieurs Fonctionnalités nous ont été demandées , parmi les plus importantes nous retrouvons pour les </a:t>
            </a:r>
            <a:r>
              <a:rPr lang="fr-FR" sz="2400" b="1" dirty="0"/>
              <a:t>employés</a:t>
            </a:r>
            <a:r>
              <a:rPr lang="fr-FR" sz="2400" dirty="0"/>
              <a:t> :</a:t>
            </a:r>
          </a:p>
          <a:p>
            <a:pPr algn="ctr"/>
            <a:endParaRPr lang="fr-FR" sz="2400" dirty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dirty="0"/>
              <a:t>Une optimisation de la gestion des commande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dirty="0"/>
              <a:t>Le suivie en temps réel des commandes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dirty="0"/>
              <a:t>le suivis de stock en temps réel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dirty="0"/>
              <a:t>l’aide mémoire concernant les recettes de pizza</a:t>
            </a:r>
            <a:br>
              <a:rPr lang="fr-FR" dirty="0"/>
            </a:br>
            <a:br>
              <a:rPr lang="fr-FR" dirty="0"/>
            </a:br>
            <a:r>
              <a:rPr lang="fr-FR" sz="2400" dirty="0"/>
              <a:t>Concernant les fonctionnalités </a:t>
            </a:r>
            <a:r>
              <a:rPr lang="fr-FR" sz="2400" b="1" dirty="0"/>
              <a:t>pour les clients</a:t>
            </a:r>
            <a:r>
              <a:rPr lang="fr-FR" sz="2400" dirty="0"/>
              <a:t>, on retrouve :</a:t>
            </a:r>
          </a:p>
          <a:p>
            <a:pPr algn="ctr"/>
            <a:endParaRPr lang="fr-FR" sz="2400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/>
              <a:t>la possibilité de consulter les produits via le WEB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/>
              <a:t>Passer des commandes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/>
              <a:t>Payer en ligne et choisir sa méthode de livraison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/>
              <a:t>Annuler une commande avant sa préparation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7CD1094A-D14D-44BA-B02D-0ACE02E25160}"/>
              </a:ext>
            </a:extLst>
          </p:cNvPr>
          <p:cNvSpPr/>
          <p:nvPr/>
        </p:nvSpPr>
        <p:spPr>
          <a:xfrm rot="16200000">
            <a:off x="529076" y="5103128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31A6C-FF7B-4201-B491-ED38101D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0" y="283096"/>
            <a:ext cx="9144000" cy="1015663"/>
          </a:xfrm>
        </p:spPr>
        <p:txBody>
          <a:bodyPr/>
          <a:lstStyle/>
          <a:p>
            <a:r>
              <a:rPr lang="fr-FR" dirty="0"/>
              <a:t>ACTEURS PRINCIPAUX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D4BE2A8-7613-4746-A344-26701968CC4F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FONCTIONNELLES</a:t>
            </a:r>
          </a:p>
        </p:txBody>
      </p:sp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6D86422B-DDD7-4542-9C2C-4521B1311013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5C83D48E-0306-4CB8-8FCA-EF964826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" y="193776"/>
            <a:ext cx="1390710" cy="7841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095858-7429-4015-920E-4476A7F5243F}"/>
              </a:ext>
            </a:extLst>
          </p:cNvPr>
          <p:cNvSpPr/>
          <p:nvPr/>
        </p:nvSpPr>
        <p:spPr>
          <a:xfrm>
            <a:off x="3573501" y="3429000"/>
            <a:ext cx="63149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>
                <a:latin typeface="+mj-lt"/>
              </a:rPr>
              <a:t>ACTEURS EXTERNES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FC9451-5383-4D01-8B0F-C525871343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91" y="4570887"/>
            <a:ext cx="2323309" cy="16775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90AB667-5774-4109-A0BC-B8C0B0CD4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83365"/>
            <a:ext cx="8305800" cy="19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61D14ED-E900-4177-A35B-A8C056B09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222452"/>
            <a:ext cx="9144000" cy="784124"/>
          </a:xfrm>
        </p:spPr>
        <p:txBody>
          <a:bodyPr>
            <a:noAutofit/>
          </a:bodyPr>
          <a:lstStyle/>
          <a:p>
            <a:r>
              <a:rPr lang="fr-FR" sz="6000" dirty="0">
                <a:latin typeface="+mj-lt"/>
              </a:rPr>
              <a:t>DIAGRAMME DE PACKAGES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76651037-7885-4EBC-98EE-F041E3E33E4E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FONCTIONNELLES</a:t>
            </a:r>
          </a:p>
        </p:txBody>
      </p:sp>
      <p:pic>
        <p:nvPicPr>
          <p:cNvPr id="6" name="Image 5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2815C2F5-8E08-4B85-9F4D-C03B1D6D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" y="193776"/>
            <a:ext cx="1390710" cy="7841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0B3F8C-72C3-460B-8CA6-0995BF2AE6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4" y="1621154"/>
            <a:ext cx="8493126" cy="4627246"/>
          </a:xfrm>
          <a:prstGeom prst="rect">
            <a:avLst/>
          </a:prstGeom>
        </p:spPr>
      </p:pic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295B46A3-9485-4A7B-8E5E-431242B4411F}"/>
              </a:ext>
            </a:extLst>
          </p:cNvPr>
          <p:cNvSpPr/>
          <p:nvPr/>
        </p:nvSpPr>
        <p:spPr>
          <a:xfrm rot="16200000">
            <a:off x="670831" y="5009464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8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2AF32-47F2-485A-87FF-94E0633DE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93776"/>
            <a:ext cx="9144000" cy="868363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D’ACTIVITE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9BBF937-0512-4DF3-8B29-5B942EA98558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FONCTIONNELLES</a:t>
            </a:r>
          </a:p>
        </p:txBody>
      </p:sp>
      <p:pic>
        <p:nvPicPr>
          <p:cNvPr id="6" name="Image 5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8A68F3F6-3DF0-4053-9029-0584D980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" y="193776"/>
            <a:ext cx="1390710" cy="7841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A105AA-9BB5-44BC-8686-BD6182F6D2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062139"/>
            <a:ext cx="9918700" cy="570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8664F0C0-A156-4815-B036-394217D2883E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0B16FAFC-F999-486E-AF32-242E7BA7726D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TECHNIQUES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EEE00C25-9E85-4041-A3F6-6D00825E2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" y="193776"/>
            <a:ext cx="1390710" cy="784124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3941768A-74A7-400F-8527-9EA2314383FA}"/>
              </a:ext>
            </a:extLst>
          </p:cNvPr>
          <p:cNvSpPr txBox="1">
            <a:spLocks/>
          </p:cNvSpPr>
          <p:nvPr/>
        </p:nvSpPr>
        <p:spPr>
          <a:xfrm>
            <a:off x="2133600" y="193776"/>
            <a:ext cx="9144000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HEBERGEMENT MUTUALISE</a:t>
            </a:r>
          </a:p>
        </p:txBody>
      </p:sp>
      <p:pic>
        <p:nvPicPr>
          <p:cNvPr id="11" name="Image 10" descr="Une image contenant objet&#10;&#10;Description générée automatiquement">
            <a:extLst>
              <a:ext uri="{FF2B5EF4-FFF2-40B4-BE49-F238E27FC236}">
                <a16:creationId xmlns:a16="http://schemas.microsoft.com/office/drawing/2014/main" id="{CEF88AA9-8C96-4717-9261-744AA4C00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52" y="2684658"/>
            <a:ext cx="2266950" cy="1476375"/>
          </a:xfrm>
          <a:prstGeom prst="rect">
            <a:avLst/>
          </a:prstGeom>
        </p:spPr>
      </p:pic>
      <p:pic>
        <p:nvPicPr>
          <p:cNvPr id="13" name="Image 12" descr="Une image contenant moniteur&#10;&#10;Description générée automatiquement">
            <a:extLst>
              <a:ext uri="{FF2B5EF4-FFF2-40B4-BE49-F238E27FC236}">
                <a16:creationId xmlns:a16="http://schemas.microsoft.com/office/drawing/2014/main" id="{8AD272FD-6FDF-4876-AA9E-8DE6887B5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04" y="3713598"/>
            <a:ext cx="704996" cy="749860"/>
          </a:xfrm>
          <a:prstGeom prst="rect">
            <a:avLst/>
          </a:prstGeom>
        </p:spPr>
      </p:pic>
      <p:pic>
        <p:nvPicPr>
          <p:cNvPr id="15" name="Image 14" descr="Une image contenant moniteur&#10;&#10;Description générée automatiquement">
            <a:extLst>
              <a:ext uri="{FF2B5EF4-FFF2-40B4-BE49-F238E27FC236}">
                <a16:creationId xmlns:a16="http://schemas.microsoft.com/office/drawing/2014/main" id="{16FAB295-259F-4E68-9898-A37D546BC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2482033"/>
            <a:ext cx="1524003" cy="102628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E7D6801-D46B-4D4D-9338-B0B991A1C2A4}"/>
              </a:ext>
            </a:extLst>
          </p:cNvPr>
          <p:cNvCxnSpPr/>
          <p:nvPr/>
        </p:nvCxnSpPr>
        <p:spPr>
          <a:xfrm>
            <a:off x="2133600" y="2209800"/>
            <a:ext cx="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8CC94CA-B2D3-47AB-9CAF-014B181C2989}"/>
              </a:ext>
            </a:extLst>
          </p:cNvPr>
          <p:cNvCxnSpPr/>
          <p:nvPr/>
        </p:nvCxnSpPr>
        <p:spPr>
          <a:xfrm>
            <a:off x="2133600" y="2209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719009C-CF17-441F-A7D7-CDAB70E9428E}"/>
              </a:ext>
            </a:extLst>
          </p:cNvPr>
          <p:cNvCxnSpPr/>
          <p:nvPr/>
        </p:nvCxnSpPr>
        <p:spPr>
          <a:xfrm>
            <a:off x="4876800" y="2209800"/>
            <a:ext cx="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589E95-5A21-484C-A9F3-40BE2C58BE82}"/>
              </a:ext>
            </a:extLst>
          </p:cNvPr>
          <p:cNvCxnSpPr/>
          <p:nvPr/>
        </p:nvCxnSpPr>
        <p:spPr>
          <a:xfrm>
            <a:off x="2133600" y="49403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C8211993-C067-46A1-9711-C51618E0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93" y="3507460"/>
            <a:ext cx="1145214" cy="898675"/>
          </a:xfrm>
          <a:prstGeom prst="rect">
            <a:avLst/>
          </a:prstGeom>
        </p:spPr>
      </p:pic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538B82DA-B060-49D8-A575-FACBF0A89C93}"/>
              </a:ext>
            </a:extLst>
          </p:cNvPr>
          <p:cNvSpPr/>
          <p:nvPr/>
        </p:nvSpPr>
        <p:spPr>
          <a:xfrm rot="16200000">
            <a:off x="5270670" y="2988665"/>
            <a:ext cx="394801" cy="8683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ouble flèche verticale 27">
            <a:extLst>
              <a:ext uri="{FF2B5EF4-FFF2-40B4-BE49-F238E27FC236}">
                <a16:creationId xmlns:a16="http://schemas.microsoft.com/office/drawing/2014/main" id="{260C822A-7875-4021-9A21-CE0462830094}"/>
              </a:ext>
            </a:extLst>
          </p:cNvPr>
          <p:cNvSpPr/>
          <p:nvPr/>
        </p:nvSpPr>
        <p:spPr>
          <a:xfrm rot="16200000">
            <a:off x="8405983" y="2939574"/>
            <a:ext cx="394801" cy="8683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 descr="Une image contenant objet&#10;&#10;Description générée automatiquement">
            <a:extLst>
              <a:ext uri="{FF2B5EF4-FFF2-40B4-BE49-F238E27FC236}">
                <a16:creationId xmlns:a16="http://schemas.microsoft.com/office/drawing/2014/main" id="{58AB57AD-23BC-4FC6-91B1-2F394B20E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96" y="2552877"/>
            <a:ext cx="1641756" cy="164175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48758D9-D288-4FCC-8E90-20AA692ED169}"/>
              </a:ext>
            </a:extLst>
          </p:cNvPr>
          <p:cNvSpPr txBox="1"/>
          <p:nvPr/>
        </p:nvSpPr>
        <p:spPr>
          <a:xfrm>
            <a:off x="2790606" y="1688732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Utilisateurs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6F7A1C-387B-4E8B-9003-5A43B52352A7}"/>
              </a:ext>
            </a:extLst>
          </p:cNvPr>
          <p:cNvSpPr txBox="1"/>
          <p:nvPr/>
        </p:nvSpPr>
        <p:spPr>
          <a:xfrm>
            <a:off x="9401040" y="1411733"/>
            <a:ext cx="2219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mutualisé correspond aux sites des restaurants </a:t>
            </a:r>
          </a:p>
        </p:txBody>
      </p:sp>
      <p:sp>
        <p:nvSpPr>
          <p:cNvPr id="33" name="Flèche : droite rayée 32">
            <a:extLst>
              <a:ext uri="{FF2B5EF4-FFF2-40B4-BE49-F238E27FC236}">
                <a16:creationId xmlns:a16="http://schemas.microsoft.com/office/drawing/2014/main" id="{F8AF93B9-F503-49A4-8202-63F796DCF43D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0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8C274-AE47-42BA-9F1B-AAF4F7F36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800" y="139699"/>
            <a:ext cx="9144000" cy="1770063"/>
          </a:xfrm>
        </p:spPr>
        <p:txBody>
          <a:bodyPr/>
          <a:lstStyle/>
          <a:p>
            <a:r>
              <a:rPr lang="fr-FR" dirty="0"/>
              <a:t>Spécification techniques, Langage de développement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3EA0AE3-091C-422E-9DC4-A1F7C757F7BC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TECHNIQUES</a:t>
            </a:r>
          </a:p>
        </p:txBody>
      </p:sp>
      <p:pic>
        <p:nvPicPr>
          <p:cNvPr id="6" name="Image 5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D05B7D06-D082-481B-AE25-D0404345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" y="139699"/>
            <a:ext cx="1390710" cy="7841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9E23AC-3B3C-48CD-AEB1-9BE8EDBB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49" y="2276565"/>
            <a:ext cx="2304871" cy="115243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30E6946-710B-4DD9-9179-38B4C0D1B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60" y="4386262"/>
            <a:ext cx="2508247" cy="125412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113E791-9F38-4A75-A750-8021E402A89D}"/>
              </a:ext>
            </a:extLst>
          </p:cNvPr>
          <p:cNvSpPr txBox="1"/>
          <p:nvPr/>
        </p:nvSpPr>
        <p:spPr>
          <a:xfrm>
            <a:off x="5778488" y="1994237"/>
            <a:ext cx="4311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Python</a:t>
            </a:r>
            <a:r>
              <a:rPr lang="fr-FR" dirty="0"/>
              <a:t> : </a:t>
            </a:r>
          </a:p>
          <a:p>
            <a:r>
              <a:rPr lang="fr-FR" dirty="0"/>
              <a:t>	-  Rapidité de développement</a:t>
            </a:r>
          </a:p>
          <a:p>
            <a:r>
              <a:rPr lang="fr-FR" dirty="0"/>
              <a:t>	-  Syntaxe facile a relire</a:t>
            </a:r>
          </a:p>
          <a:p>
            <a:r>
              <a:rPr lang="fr-FR" dirty="0"/>
              <a:t>	-  Evolution facile avec les besoin 	   de votre entreprise</a:t>
            </a:r>
          </a:p>
          <a:p>
            <a:r>
              <a:rPr lang="fr-FR" dirty="0"/>
              <a:t>	-  Performance très honorable</a:t>
            </a:r>
          </a:p>
          <a:p>
            <a:r>
              <a:rPr lang="fr-FR" dirty="0"/>
              <a:t>	-  Auto-documentation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CDCD3C5-E3CD-4C92-B6D5-3A13284E8881}"/>
              </a:ext>
            </a:extLst>
          </p:cNvPr>
          <p:cNvSpPr txBox="1"/>
          <p:nvPr/>
        </p:nvSpPr>
        <p:spPr>
          <a:xfrm>
            <a:off x="5724516" y="427466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Django</a:t>
            </a:r>
            <a:r>
              <a:rPr lang="fr-FR" dirty="0"/>
              <a:t> :</a:t>
            </a:r>
          </a:p>
          <a:p>
            <a:r>
              <a:rPr lang="fr-FR" dirty="0"/>
              <a:t>	-  Syntaxe claire et propre</a:t>
            </a:r>
          </a:p>
          <a:p>
            <a:r>
              <a:rPr lang="fr-FR" dirty="0"/>
              <a:t>	-  Framework reconnu</a:t>
            </a:r>
          </a:p>
          <a:p>
            <a:r>
              <a:rPr lang="fr-FR" dirty="0"/>
              <a:t>	-  Utilisé par de grands acteurs du 	   web</a:t>
            </a:r>
          </a:p>
        </p:txBody>
      </p:sp>
      <p:sp>
        <p:nvSpPr>
          <p:cNvPr id="15" name="Flèche : droite rayée 14">
            <a:extLst>
              <a:ext uri="{FF2B5EF4-FFF2-40B4-BE49-F238E27FC236}">
                <a16:creationId xmlns:a16="http://schemas.microsoft.com/office/drawing/2014/main" id="{2D3F815D-8D8D-4E17-91BA-9709DFD4DFFA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2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967A8-A6A7-4C57-803E-A0992B2CC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611" y="976589"/>
            <a:ext cx="9144000" cy="784124"/>
          </a:xfrm>
        </p:spPr>
        <p:txBody>
          <a:bodyPr>
            <a:noAutofit/>
          </a:bodyPr>
          <a:lstStyle/>
          <a:p>
            <a:r>
              <a:rPr lang="fr-FR" dirty="0"/>
              <a:t>Spécification techniques, base de données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3CCB9E4-9CFE-4F7F-A69F-A8C8B61CE2B7}"/>
              </a:ext>
            </a:extLst>
          </p:cNvPr>
          <p:cNvSpPr txBox="1">
            <a:spLocks/>
          </p:cNvSpPr>
          <p:nvPr/>
        </p:nvSpPr>
        <p:spPr>
          <a:xfrm rot="16200000">
            <a:off x="-2667001" y="2667001"/>
            <a:ext cx="6858002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3900" b="1" dirty="0">
                <a:solidFill>
                  <a:schemeClr val="bg1"/>
                </a:solidFill>
              </a:rPr>
              <a:t>SPECIFICATION 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TECHNIQUES</a:t>
            </a:r>
          </a:p>
        </p:txBody>
      </p:sp>
      <p:pic>
        <p:nvPicPr>
          <p:cNvPr id="5" name="Image 4" descr="Une image contenant feu de signalisation&#10;&#10;Description générée automatiquement">
            <a:extLst>
              <a:ext uri="{FF2B5EF4-FFF2-40B4-BE49-F238E27FC236}">
                <a16:creationId xmlns:a16="http://schemas.microsoft.com/office/drawing/2014/main" id="{9D8060DC-4885-490F-B4F9-B101EA70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" y="139699"/>
            <a:ext cx="1390710" cy="7841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450B58-EC42-4BCD-9F02-5EB60F84A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11" y="2522713"/>
            <a:ext cx="1909353" cy="22874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DBF3188-FE25-48FD-9B62-13B2E4C5C89B}"/>
              </a:ext>
            </a:extLst>
          </p:cNvPr>
          <p:cNvSpPr txBox="1"/>
          <p:nvPr/>
        </p:nvSpPr>
        <p:spPr>
          <a:xfrm>
            <a:off x="5514975" y="2927755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MYSQL :</a:t>
            </a:r>
          </a:p>
          <a:p>
            <a:r>
              <a:rPr lang="fr-FR" dirty="0"/>
              <a:t>	- MYSQL est très rapide</a:t>
            </a:r>
          </a:p>
          <a:p>
            <a:r>
              <a:rPr lang="fr-FR" dirty="0"/>
              <a:t>	- on peut effectuer diverses opérations en utilisant des interfaces écrits en Python</a:t>
            </a:r>
          </a:p>
          <a:p>
            <a:r>
              <a:rPr lang="fr-FR" dirty="0"/>
              <a:t>	- Communauté active</a:t>
            </a:r>
          </a:p>
        </p:txBody>
      </p:sp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3DEDCB1F-F3F8-491F-AFFA-471B6679AFC9}"/>
              </a:ext>
            </a:extLst>
          </p:cNvPr>
          <p:cNvSpPr/>
          <p:nvPr/>
        </p:nvSpPr>
        <p:spPr>
          <a:xfrm rot="16200000">
            <a:off x="683529" y="5007320"/>
            <a:ext cx="396876" cy="40776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86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198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Dans ce document, nous présenterons :       Les spécifications fonctionnelles Les spécifications technique</vt:lpstr>
      <vt:lpstr> « OC Pizza » est un jeune groupe de pizzeria en plein essor et spécialisé dans les pizzas livrées ou à emporter. Il compte déjà 5 points de vente et prévoit d’en ouvrir au moins 3 de plus d’ici la fin de l’année.   </vt:lpstr>
      <vt:lpstr>Présentation PowerPoint</vt:lpstr>
      <vt:lpstr>ACTEURS PRINCIPAUX</vt:lpstr>
      <vt:lpstr>Présentation PowerPoint</vt:lpstr>
      <vt:lpstr>DIAGRAMME D’ACTIVITE</vt:lpstr>
      <vt:lpstr>Présentation PowerPoint</vt:lpstr>
      <vt:lpstr>Spécification techniques, Langage de développement</vt:lpstr>
      <vt:lpstr>Spécification techniques, base de données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MICHEL</dc:creator>
  <cp:lastModifiedBy>Axel MICHEL</cp:lastModifiedBy>
  <cp:revision>15</cp:revision>
  <dcterms:created xsi:type="dcterms:W3CDTF">2019-05-20T21:44:23Z</dcterms:created>
  <dcterms:modified xsi:type="dcterms:W3CDTF">2019-05-26T18:26:45Z</dcterms:modified>
</cp:coreProperties>
</file>