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84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4"/>
    <p:restoredTop sz="94648"/>
  </p:normalViewPr>
  <p:slideViewPr>
    <p:cSldViewPr snapToGrid="0">
      <p:cViewPr varScale="1">
        <p:scale>
          <a:sx n="95" d="100"/>
          <a:sy n="95" d="100"/>
        </p:scale>
        <p:origin x="21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43FE-B502-5902-251B-2A341D59F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92E09-2BD6-DDEA-39F8-826AE949B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184E7-5973-CA1D-D6DD-3EAD09AF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FE8A-7D63-1141-8CB6-F8DD8B593433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C82B2-BB7B-36A3-1A45-436BFA70A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9F3C5-C7AE-B0B2-5B30-29385AA6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A856-9629-A949-AC63-1791B63A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3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42CC8-D429-5B32-2D37-C0E1BFDE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777E9-4574-6619-477D-EF7CD5D90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4153B-B6E0-1A36-BBB1-0A9E980F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FE8A-7D63-1141-8CB6-F8DD8B593433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B742C-D9D9-7CAC-2D9B-25B8F2D6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2C937-F9AA-3EB9-3CA7-934B6CE8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A856-9629-A949-AC63-1791B63A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2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387EE-6025-79BE-CF75-74C51165B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CE372-CF8B-36DD-14F3-1236DA436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5DCE5-DB89-F086-6D58-CB529FB4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FE8A-7D63-1141-8CB6-F8DD8B593433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E694A-4003-9754-EDAD-CE4DAFFF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CE8C7-F342-B5ED-650A-8F9248DB0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A856-9629-A949-AC63-1791B63A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6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50630-D20C-CF20-9400-15D5387C5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470B0-C9FE-15FA-C57F-B73789CF7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6F955-01ED-0C5E-4A6E-3919577E5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FE8A-7D63-1141-8CB6-F8DD8B593433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F4053-64D6-3F96-01B4-3F11BDA1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98B99-DD99-C860-642D-6F65A7FD3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A856-9629-A949-AC63-1791B63A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1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1441C-B887-715A-19C3-6FAE89E1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F3C55-45C4-D5F9-710C-D19247C74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4B428-D686-B367-97C3-4E7CEE37D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FE8A-7D63-1141-8CB6-F8DD8B593433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5AEFC-121D-CD01-E0FE-E0BB6F41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6F62F-1DA1-EF35-E94B-3F5DC0FB7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A856-9629-A949-AC63-1791B63A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63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3618F-B2D3-B86D-962A-DCD84F40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46A22-4AFC-FBAD-594F-CD9B7BB43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B3DD7-2879-6319-BA41-85DAF57F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B8459-C4B9-5AE8-D13C-17CF4B1F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FE8A-7D63-1141-8CB6-F8DD8B593433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75299-B9FD-0221-7514-94DE3040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6702B-75EF-ABF5-2409-5C85A270D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A856-9629-A949-AC63-1791B63A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4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70F3-277E-F850-DE70-5B6EFD11F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E1024-29CB-A4FC-0853-D346F1B35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789A4-B98A-A6FE-39A8-3F9DF44D0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CF7CA-33FC-F77B-34DA-344D379FC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8BC0A-335D-3C9D-8BA6-C8B8878FD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0BFE2-CD06-BA52-2F13-B549C4BE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FE8A-7D63-1141-8CB6-F8DD8B593433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F304AB-8742-186C-CAF8-B3EB97F07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79E5A8-CA18-D104-AFE5-89E6F892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A856-9629-A949-AC63-1791B63A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9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61C1-0812-1DE9-CDC7-7EB87EFA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AF042-14D9-8C7D-4849-0938F1206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FE8A-7D63-1141-8CB6-F8DD8B593433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C46B8-A2A5-264F-7421-649AB291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CCC02-0BC1-5355-7A1C-823F8616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A856-9629-A949-AC63-1791B63A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6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98D33B-EC1D-5A1E-72CA-714C615B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FE8A-7D63-1141-8CB6-F8DD8B593433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21B03-06BF-7972-FA0B-71386E0A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BC5B9-2112-75E2-1725-91B8D112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A856-9629-A949-AC63-1791B63A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5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E4AC-E843-14F6-B35C-51A96667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C94B1-CA3F-49E0-C126-92D5A3B7F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58F08-B3C8-7325-D665-F4006775C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2175C-E6DF-D038-906C-6B46C3ED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FE8A-7D63-1141-8CB6-F8DD8B593433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FB67A-A13B-41CF-7EE4-537D2E68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98F01-0C6A-CEF3-6CF4-EF318964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A856-9629-A949-AC63-1791B63A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1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9645-764A-1322-8EEA-3C88BE035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DE096-0969-4A97-22F6-4FDF604CA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73EC6-D8C2-26C3-0F51-E24BAEEC2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8E944-7298-BC61-66F3-8BDD1DAFD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FE8A-7D63-1141-8CB6-F8DD8B593433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6D6D5-02CC-64FA-9D04-BA9D05A02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A2328-DDE9-E73C-DC14-D538541B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A856-9629-A949-AC63-1791B63A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5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70329E-A946-E6A2-E6BC-846B32257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3CDE6-65C2-9356-8436-A4B0FB55D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FA70F-E69A-6B81-4584-090B145CF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41FE8A-7D63-1141-8CB6-F8DD8B593433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6D228-C874-CED8-875D-ECEE13036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3984F-1485-E209-C463-66DA4B59A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31A856-9629-A949-AC63-1791B63A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1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peps.python.org/pep-0008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9BE5-00B7-DA01-1BC7-571814603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Readable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084BA-9D80-F21D-09AA-6598A132D2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Style &amp; Structure</a:t>
            </a:r>
          </a:p>
        </p:txBody>
      </p:sp>
    </p:spTree>
    <p:extLst>
      <p:ext uri="{BB962C8B-B14F-4D97-AF65-F5344CB8AC3E}">
        <p14:creationId xmlns:p14="http://schemas.microsoft.com/office/powerpoint/2010/main" val="508001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C9080-1DE3-7137-98A8-4F2D1108B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856B-8873-EA38-162C-4B389F39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Code Examples</a:t>
            </a:r>
          </a:p>
        </p:txBody>
      </p:sp>
      <p:pic>
        <p:nvPicPr>
          <p:cNvPr id="12" name="Picture 11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4369CF1-190E-DB72-24E4-2DC83DC3A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800"/>
            <a:ext cx="5564201" cy="4099937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6549E9-DA7D-43B0-9E3A-97435459EF6C}"/>
              </a:ext>
            </a:extLst>
          </p:cNvPr>
          <p:cNvGraphicFramePr>
            <a:graphicFrameLocks noGrp="1"/>
          </p:cNvGraphicFramePr>
          <p:nvPr/>
        </p:nvGraphicFramePr>
        <p:xfrm>
          <a:off x="7893422" y="2771328"/>
          <a:ext cx="161215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153">
                  <a:extLst>
                    <a:ext uri="{9D8B030D-6E8A-4147-A177-3AD203B41FA5}">
                      <a16:colId xmlns:a16="http://schemas.microsoft.com/office/drawing/2014/main" val="3545546832"/>
                    </a:ext>
                  </a:extLst>
                </a:gridCol>
              </a:tblGrid>
              <a:tr h="232933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01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9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35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4E5693F-A3DE-154B-66D0-7666D66ADAA7}"/>
              </a:ext>
            </a:extLst>
          </p:cNvPr>
          <p:cNvSpPr txBox="1"/>
          <p:nvPr/>
        </p:nvSpPr>
        <p:spPr>
          <a:xfrm>
            <a:off x="8000999" y="1821458"/>
            <a:ext cx="225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counter: 68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C0CD5E-4CBA-D1E6-03AE-D76E5741A1A3}"/>
              </a:ext>
            </a:extLst>
          </p:cNvPr>
          <p:cNvSpPr/>
          <p:nvPr/>
        </p:nvSpPr>
        <p:spPr>
          <a:xfrm>
            <a:off x="7340598" y="2403924"/>
            <a:ext cx="4329953" cy="184224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4AE4EA-CBAD-70DF-953B-264238B91EC1}"/>
              </a:ext>
            </a:extLst>
          </p:cNvPr>
          <p:cNvGraphicFramePr>
            <a:graphicFrameLocks noGrp="1"/>
          </p:cNvGraphicFramePr>
          <p:nvPr/>
        </p:nvGraphicFramePr>
        <p:xfrm>
          <a:off x="9781986" y="2771327"/>
          <a:ext cx="161215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153">
                  <a:extLst>
                    <a:ext uri="{9D8B030D-6E8A-4147-A177-3AD203B41FA5}">
                      <a16:colId xmlns:a16="http://schemas.microsoft.com/office/drawing/2014/main" val="3545546832"/>
                    </a:ext>
                  </a:extLst>
                </a:gridCol>
              </a:tblGrid>
              <a:tr h="232933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01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9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3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99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00B9B-EBBE-C99F-2F89-4BB15B015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4E9E4-1C75-B951-E958-D7E27026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Code Examples</a:t>
            </a:r>
          </a:p>
        </p:txBody>
      </p:sp>
      <p:pic>
        <p:nvPicPr>
          <p:cNvPr id="12" name="Picture 11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43AE9DB8-7BD1-023F-A3D5-C2CF97E87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800"/>
            <a:ext cx="5564201" cy="4099937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82B6B5-974A-89B5-6B97-DB74DF237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927365"/>
              </p:ext>
            </p:extLst>
          </p:nvPr>
        </p:nvGraphicFramePr>
        <p:xfrm>
          <a:off x="7893422" y="2771328"/>
          <a:ext cx="161215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153">
                  <a:extLst>
                    <a:ext uri="{9D8B030D-6E8A-4147-A177-3AD203B41FA5}">
                      <a16:colId xmlns:a16="http://schemas.microsoft.com/office/drawing/2014/main" val="3545546832"/>
                    </a:ext>
                  </a:extLst>
                </a:gridCol>
              </a:tblGrid>
              <a:tr h="232933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01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9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35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3A98A26-C7CE-AAEC-2E38-612EA49F8FDD}"/>
              </a:ext>
            </a:extLst>
          </p:cNvPr>
          <p:cNvSpPr txBox="1"/>
          <p:nvPr/>
        </p:nvSpPr>
        <p:spPr>
          <a:xfrm>
            <a:off x="8000999" y="1821458"/>
            <a:ext cx="225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counter: 74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C0A77-F825-2EA8-59A9-2324E32EECF7}"/>
              </a:ext>
            </a:extLst>
          </p:cNvPr>
          <p:cNvSpPr/>
          <p:nvPr/>
        </p:nvSpPr>
        <p:spPr>
          <a:xfrm>
            <a:off x="7340598" y="2403924"/>
            <a:ext cx="4329953" cy="184224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0C652A-1A54-60C2-DC42-DFBB485AE90D}"/>
              </a:ext>
            </a:extLst>
          </p:cNvPr>
          <p:cNvGraphicFramePr>
            <a:graphicFrameLocks noGrp="1"/>
          </p:cNvGraphicFramePr>
          <p:nvPr/>
        </p:nvGraphicFramePr>
        <p:xfrm>
          <a:off x="9781986" y="2771327"/>
          <a:ext cx="161215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153">
                  <a:extLst>
                    <a:ext uri="{9D8B030D-6E8A-4147-A177-3AD203B41FA5}">
                      <a16:colId xmlns:a16="http://schemas.microsoft.com/office/drawing/2014/main" val="3545546832"/>
                    </a:ext>
                  </a:extLst>
                </a:gridCol>
              </a:tblGrid>
              <a:tr h="232933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01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9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3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930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41F16-2955-B2B4-0552-265115DB5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ECB4-C197-E49A-8E66-920057CF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Code Examples</a:t>
            </a:r>
          </a:p>
        </p:txBody>
      </p:sp>
      <p:pic>
        <p:nvPicPr>
          <p:cNvPr id="12" name="Picture 11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74D1F9D-24DF-336C-53ED-869695E7B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800"/>
            <a:ext cx="5564201" cy="4099937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A9E5F8-1B86-A6F8-3F3B-5AE9844D6F44}"/>
              </a:ext>
            </a:extLst>
          </p:cNvPr>
          <p:cNvGraphicFramePr>
            <a:graphicFrameLocks noGrp="1"/>
          </p:cNvGraphicFramePr>
          <p:nvPr/>
        </p:nvGraphicFramePr>
        <p:xfrm>
          <a:off x="7893422" y="2771328"/>
          <a:ext cx="161215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153">
                  <a:extLst>
                    <a:ext uri="{9D8B030D-6E8A-4147-A177-3AD203B41FA5}">
                      <a16:colId xmlns:a16="http://schemas.microsoft.com/office/drawing/2014/main" val="3545546832"/>
                    </a:ext>
                  </a:extLst>
                </a:gridCol>
              </a:tblGrid>
              <a:tr h="232933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01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9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35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F39B569-3A46-A151-0A7B-1DF09AA89BED}"/>
              </a:ext>
            </a:extLst>
          </p:cNvPr>
          <p:cNvSpPr txBox="1"/>
          <p:nvPr/>
        </p:nvSpPr>
        <p:spPr>
          <a:xfrm>
            <a:off x="8000999" y="1821458"/>
            <a:ext cx="225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counter: 67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148798-8ED2-7114-F5D6-1A44D5BC2CAF}"/>
              </a:ext>
            </a:extLst>
          </p:cNvPr>
          <p:cNvSpPr/>
          <p:nvPr/>
        </p:nvSpPr>
        <p:spPr>
          <a:xfrm>
            <a:off x="7340598" y="2403924"/>
            <a:ext cx="4329953" cy="184224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6DCA48-FF67-1E6B-2739-70C46DE4C232}"/>
              </a:ext>
            </a:extLst>
          </p:cNvPr>
          <p:cNvGraphicFramePr>
            <a:graphicFrameLocks noGrp="1"/>
          </p:cNvGraphicFramePr>
          <p:nvPr/>
        </p:nvGraphicFramePr>
        <p:xfrm>
          <a:off x="9781986" y="2771327"/>
          <a:ext cx="161215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153">
                  <a:extLst>
                    <a:ext uri="{9D8B030D-6E8A-4147-A177-3AD203B41FA5}">
                      <a16:colId xmlns:a16="http://schemas.microsoft.com/office/drawing/2014/main" val="3545546832"/>
                    </a:ext>
                  </a:extLst>
                </a:gridCol>
              </a:tblGrid>
              <a:tr h="232933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01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9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3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424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75C0F-9427-C229-F11D-1E8AF6F9D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BCB6B-6DBF-52B8-E249-ECE2FF2B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Code Examples</a:t>
            </a:r>
          </a:p>
        </p:txBody>
      </p:sp>
      <p:pic>
        <p:nvPicPr>
          <p:cNvPr id="12" name="Picture 11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E4C6C891-754F-ECE4-3DCE-DF13C706C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800"/>
            <a:ext cx="5564201" cy="4099937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6C1CFA-6F9D-08E4-198F-DEBB0820D889}"/>
              </a:ext>
            </a:extLst>
          </p:cNvPr>
          <p:cNvGraphicFramePr>
            <a:graphicFrameLocks noGrp="1"/>
          </p:cNvGraphicFramePr>
          <p:nvPr/>
        </p:nvGraphicFramePr>
        <p:xfrm>
          <a:off x="7893422" y="2771328"/>
          <a:ext cx="161215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153">
                  <a:extLst>
                    <a:ext uri="{9D8B030D-6E8A-4147-A177-3AD203B41FA5}">
                      <a16:colId xmlns:a16="http://schemas.microsoft.com/office/drawing/2014/main" val="3545546832"/>
                    </a:ext>
                  </a:extLst>
                </a:gridCol>
              </a:tblGrid>
              <a:tr h="232933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01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9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35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3FEC1F-61A3-3BD4-B735-A51D39AB71FF}"/>
              </a:ext>
            </a:extLst>
          </p:cNvPr>
          <p:cNvSpPr txBox="1"/>
          <p:nvPr/>
        </p:nvSpPr>
        <p:spPr>
          <a:xfrm>
            <a:off x="8000999" y="1821458"/>
            <a:ext cx="225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counter: 68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9F364-AF2F-E05D-C6E7-F24F52ECF6DE}"/>
              </a:ext>
            </a:extLst>
          </p:cNvPr>
          <p:cNvSpPr/>
          <p:nvPr/>
        </p:nvSpPr>
        <p:spPr>
          <a:xfrm>
            <a:off x="7340598" y="2403924"/>
            <a:ext cx="4329953" cy="184224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76C5FD-BCCA-CCE6-1A05-3FEB71E8F0E2}"/>
              </a:ext>
            </a:extLst>
          </p:cNvPr>
          <p:cNvGraphicFramePr>
            <a:graphicFrameLocks noGrp="1"/>
          </p:cNvGraphicFramePr>
          <p:nvPr/>
        </p:nvGraphicFramePr>
        <p:xfrm>
          <a:off x="9781986" y="2771327"/>
          <a:ext cx="161215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153">
                  <a:extLst>
                    <a:ext uri="{9D8B030D-6E8A-4147-A177-3AD203B41FA5}">
                      <a16:colId xmlns:a16="http://schemas.microsoft.com/office/drawing/2014/main" val="3545546832"/>
                    </a:ext>
                  </a:extLst>
                </a:gridCol>
              </a:tblGrid>
              <a:tr h="232933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01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9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3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831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C2274-0DEF-5C47-DEE3-77EFC15A2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4D38-54AE-421C-1755-57830B20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Code Examples</a:t>
            </a:r>
          </a:p>
        </p:txBody>
      </p:sp>
      <p:pic>
        <p:nvPicPr>
          <p:cNvPr id="12" name="Picture 11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E936EB0F-3832-B951-EA9E-3938D77F1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800"/>
            <a:ext cx="5564201" cy="4099937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22D2F6-E3C5-BD20-B710-90EBF223316C}"/>
              </a:ext>
            </a:extLst>
          </p:cNvPr>
          <p:cNvGraphicFramePr>
            <a:graphicFrameLocks noGrp="1"/>
          </p:cNvGraphicFramePr>
          <p:nvPr/>
        </p:nvGraphicFramePr>
        <p:xfrm>
          <a:off x="7893422" y="2771328"/>
          <a:ext cx="161215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153">
                  <a:extLst>
                    <a:ext uri="{9D8B030D-6E8A-4147-A177-3AD203B41FA5}">
                      <a16:colId xmlns:a16="http://schemas.microsoft.com/office/drawing/2014/main" val="3545546832"/>
                    </a:ext>
                  </a:extLst>
                </a:gridCol>
              </a:tblGrid>
              <a:tr h="232933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01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9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35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8FBE594-3D24-30DA-556C-DD287C8CE8F1}"/>
              </a:ext>
            </a:extLst>
          </p:cNvPr>
          <p:cNvSpPr txBox="1"/>
          <p:nvPr/>
        </p:nvSpPr>
        <p:spPr>
          <a:xfrm>
            <a:off x="8000999" y="1821458"/>
            <a:ext cx="225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counter: 70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BE40E2-A53D-C681-55D6-B646754DC795}"/>
              </a:ext>
            </a:extLst>
          </p:cNvPr>
          <p:cNvSpPr/>
          <p:nvPr/>
        </p:nvSpPr>
        <p:spPr>
          <a:xfrm>
            <a:off x="7340598" y="2403924"/>
            <a:ext cx="4329953" cy="184224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8BB719-018A-125F-3512-6BA94D74A08D}"/>
              </a:ext>
            </a:extLst>
          </p:cNvPr>
          <p:cNvGraphicFramePr>
            <a:graphicFrameLocks noGrp="1"/>
          </p:cNvGraphicFramePr>
          <p:nvPr/>
        </p:nvGraphicFramePr>
        <p:xfrm>
          <a:off x="9781986" y="2771327"/>
          <a:ext cx="161215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153">
                  <a:extLst>
                    <a:ext uri="{9D8B030D-6E8A-4147-A177-3AD203B41FA5}">
                      <a16:colId xmlns:a16="http://schemas.microsoft.com/office/drawing/2014/main" val="3545546832"/>
                    </a:ext>
                  </a:extLst>
                </a:gridCol>
              </a:tblGrid>
              <a:tr h="232933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01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9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3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795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85683-966F-C9D0-4991-95BAE812C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9F16-185F-E7E4-1A8D-C17F2AF3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Code Examples</a:t>
            </a:r>
          </a:p>
        </p:txBody>
      </p:sp>
      <p:pic>
        <p:nvPicPr>
          <p:cNvPr id="12" name="Picture 11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764C9CB-261D-E717-679A-C57F30F31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800"/>
            <a:ext cx="5564201" cy="4099937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0EB72A-4DC5-B35D-FA7F-8A656D970238}"/>
              </a:ext>
            </a:extLst>
          </p:cNvPr>
          <p:cNvGraphicFramePr>
            <a:graphicFrameLocks noGrp="1"/>
          </p:cNvGraphicFramePr>
          <p:nvPr/>
        </p:nvGraphicFramePr>
        <p:xfrm>
          <a:off x="7893422" y="2771328"/>
          <a:ext cx="161215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153">
                  <a:extLst>
                    <a:ext uri="{9D8B030D-6E8A-4147-A177-3AD203B41FA5}">
                      <a16:colId xmlns:a16="http://schemas.microsoft.com/office/drawing/2014/main" val="3545546832"/>
                    </a:ext>
                  </a:extLst>
                </a:gridCol>
              </a:tblGrid>
              <a:tr h="232933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01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9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35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0DB3CDC-AA26-478C-33E1-85840983023D}"/>
              </a:ext>
            </a:extLst>
          </p:cNvPr>
          <p:cNvSpPr txBox="1"/>
          <p:nvPr/>
        </p:nvSpPr>
        <p:spPr>
          <a:xfrm>
            <a:off x="8000999" y="1821458"/>
            <a:ext cx="225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counter: 72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C4E4FC-921C-78F2-03FD-1EAA465059F4}"/>
              </a:ext>
            </a:extLst>
          </p:cNvPr>
          <p:cNvSpPr/>
          <p:nvPr/>
        </p:nvSpPr>
        <p:spPr>
          <a:xfrm>
            <a:off x="7340598" y="2403924"/>
            <a:ext cx="4329953" cy="184224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7BC296-CADD-263C-B05B-24E690E721F2}"/>
              </a:ext>
            </a:extLst>
          </p:cNvPr>
          <p:cNvGraphicFramePr>
            <a:graphicFrameLocks noGrp="1"/>
          </p:cNvGraphicFramePr>
          <p:nvPr/>
        </p:nvGraphicFramePr>
        <p:xfrm>
          <a:off x="9781986" y="2771327"/>
          <a:ext cx="161215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153">
                  <a:extLst>
                    <a:ext uri="{9D8B030D-6E8A-4147-A177-3AD203B41FA5}">
                      <a16:colId xmlns:a16="http://schemas.microsoft.com/office/drawing/2014/main" val="3545546832"/>
                    </a:ext>
                  </a:extLst>
                </a:gridCol>
              </a:tblGrid>
              <a:tr h="232933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01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9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3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24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70373-7805-7177-AFA0-335352F80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D635-7013-401D-2120-B17B09146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Code Examples</a:t>
            </a:r>
          </a:p>
        </p:txBody>
      </p:sp>
      <p:pic>
        <p:nvPicPr>
          <p:cNvPr id="12" name="Picture 11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D18CBBE-1F6C-5B68-B9FA-47CB0892C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800"/>
            <a:ext cx="5564201" cy="4099937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30F045-F43F-9F24-2656-4440BDC0A53D}"/>
              </a:ext>
            </a:extLst>
          </p:cNvPr>
          <p:cNvGraphicFramePr>
            <a:graphicFrameLocks noGrp="1"/>
          </p:cNvGraphicFramePr>
          <p:nvPr/>
        </p:nvGraphicFramePr>
        <p:xfrm>
          <a:off x="7893422" y="2771328"/>
          <a:ext cx="161215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153">
                  <a:extLst>
                    <a:ext uri="{9D8B030D-6E8A-4147-A177-3AD203B41FA5}">
                      <a16:colId xmlns:a16="http://schemas.microsoft.com/office/drawing/2014/main" val="3545546832"/>
                    </a:ext>
                  </a:extLst>
                </a:gridCol>
              </a:tblGrid>
              <a:tr h="232933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01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9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35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BF03F85-1CA2-529C-E9C4-1446EFC6A816}"/>
              </a:ext>
            </a:extLst>
          </p:cNvPr>
          <p:cNvSpPr txBox="1"/>
          <p:nvPr/>
        </p:nvSpPr>
        <p:spPr>
          <a:xfrm>
            <a:off x="8000999" y="1821458"/>
            <a:ext cx="225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counter: 73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7347D6-2071-A7C0-3165-AB29C24BF794}"/>
              </a:ext>
            </a:extLst>
          </p:cNvPr>
          <p:cNvSpPr/>
          <p:nvPr/>
        </p:nvSpPr>
        <p:spPr>
          <a:xfrm>
            <a:off x="7340598" y="2403924"/>
            <a:ext cx="4329953" cy="184224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72E87F9-34DA-B944-97B1-48E0301A5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650578"/>
              </p:ext>
            </p:extLst>
          </p:nvPr>
        </p:nvGraphicFramePr>
        <p:xfrm>
          <a:off x="9781986" y="2771327"/>
          <a:ext cx="161215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153">
                  <a:extLst>
                    <a:ext uri="{9D8B030D-6E8A-4147-A177-3AD203B41FA5}">
                      <a16:colId xmlns:a16="http://schemas.microsoft.com/office/drawing/2014/main" val="3545546832"/>
                    </a:ext>
                  </a:extLst>
                </a:gridCol>
              </a:tblGrid>
              <a:tr h="232933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01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9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3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130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30961-48EC-20A7-D058-574B5315D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E11E0-C008-47B5-982A-0BC367B3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Code Examples</a:t>
            </a:r>
          </a:p>
        </p:txBody>
      </p:sp>
      <p:pic>
        <p:nvPicPr>
          <p:cNvPr id="12" name="Picture 11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9480F2C4-1DBA-2270-F260-1A8CC31E6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800"/>
            <a:ext cx="5564201" cy="4099937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5E30B5-FA1B-A0F6-A8C1-8547CD9D2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635514"/>
              </p:ext>
            </p:extLst>
          </p:nvPr>
        </p:nvGraphicFramePr>
        <p:xfrm>
          <a:off x="7893422" y="2771328"/>
          <a:ext cx="161215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153">
                  <a:extLst>
                    <a:ext uri="{9D8B030D-6E8A-4147-A177-3AD203B41FA5}">
                      <a16:colId xmlns:a16="http://schemas.microsoft.com/office/drawing/2014/main" val="3545546832"/>
                    </a:ext>
                  </a:extLst>
                </a:gridCol>
              </a:tblGrid>
              <a:tr h="232933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01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9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35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44A7BF2-492C-7228-2CBF-9E926E1D45BE}"/>
              </a:ext>
            </a:extLst>
          </p:cNvPr>
          <p:cNvSpPr txBox="1"/>
          <p:nvPr/>
        </p:nvSpPr>
        <p:spPr>
          <a:xfrm>
            <a:off x="8000999" y="1821458"/>
            <a:ext cx="225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counter: 74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983600-E243-103A-6E20-E5EB76BBD471}"/>
              </a:ext>
            </a:extLst>
          </p:cNvPr>
          <p:cNvSpPr/>
          <p:nvPr/>
        </p:nvSpPr>
        <p:spPr>
          <a:xfrm>
            <a:off x="7340598" y="2403924"/>
            <a:ext cx="4329953" cy="184224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7CAAAA-2118-FBA0-EC99-65341696414E}"/>
              </a:ext>
            </a:extLst>
          </p:cNvPr>
          <p:cNvGraphicFramePr>
            <a:graphicFrameLocks noGrp="1"/>
          </p:cNvGraphicFramePr>
          <p:nvPr/>
        </p:nvGraphicFramePr>
        <p:xfrm>
          <a:off x="9781986" y="2771327"/>
          <a:ext cx="161215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153">
                  <a:extLst>
                    <a:ext uri="{9D8B030D-6E8A-4147-A177-3AD203B41FA5}">
                      <a16:colId xmlns:a16="http://schemas.microsoft.com/office/drawing/2014/main" val="3545546832"/>
                    </a:ext>
                  </a:extLst>
                </a:gridCol>
              </a:tblGrid>
              <a:tr h="232933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01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9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3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130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B5B07-1732-27FC-A94E-7D3EA8567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061-6913-7092-6FEC-934F34DE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Code Examples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C66F242-6572-A06F-25E2-E95BD69CCE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3529" r="73473" b="5471"/>
          <a:stretch/>
        </p:blipFill>
        <p:spPr>
          <a:xfrm>
            <a:off x="838200" y="1690688"/>
            <a:ext cx="4513729" cy="42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79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D7D3-9D5A-B09B-DD25-9F40E105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Understanding Code</a:t>
            </a: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48CFB3E-A5F4-CF90-4C8A-DEC896EC1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6129" r="29895" b="12460"/>
          <a:stretch/>
        </p:blipFill>
        <p:spPr>
          <a:xfrm>
            <a:off x="5303294" y="1690688"/>
            <a:ext cx="6050506" cy="43434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C09334-DEDC-30FD-6FC5-4BB504BD7075}"/>
              </a:ext>
            </a:extLst>
          </p:cNvPr>
          <p:cNvSpPr txBox="1"/>
          <p:nvPr/>
        </p:nvSpPr>
        <p:spPr>
          <a:xfrm>
            <a:off x="838200" y="1690688"/>
            <a:ext cx="3895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complex bits of code, you may need to add some print statements to help you understand what’s going on.</a:t>
            </a:r>
          </a:p>
        </p:txBody>
      </p:sp>
    </p:spTree>
    <p:extLst>
      <p:ext uri="{BB962C8B-B14F-4D97-AF65-F5344CB8AC3E}">
        <p14:creationId xmlns:p14="http://schemas.microsoft.com/office/powerpoint/2010/main" val="44988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3D37B-B015-BD78-114E-419358BE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B43A5-9720-C2E7-1EA9-560A0A40C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Practice reading and understanding code.</a:t>
            </a:r>
          </a:p>
          <a:p>
            <a:r>
              <a:rPr lang="en-US" dirty="0"/>
              <a:t>Understand how we can use comments, variable names and consistent formatting to improve readability of our code.</a:t>
            </a:r>
          </a:p>
          <a:p>
            <a:r>
              <a:rPr lang="en-US" dirty="0"/>
              <a:t>Be aware of style guides (i.e. PEP8).</a:t>
            </a:r>
          </a:p>
        </p:txBody>
      </p:sp>
    </p:spTree>
    <p:extLst>
      <p:ext uri="{BB962C8B-B14F-4D97-AF65-F5344CB8AC3E}">
        <p14:creationId xmlns:p14="http://schemas.microsoft.com/office/powerpoint/2010/main" val="3831772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24BCE-3700-EC1F-C64E-7929C7DCD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4987-BE44-0B91-A8EE-49F320A9D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Understanding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E1B1D-C213-1DB1-D26B-E2F8A872C854}"/>
              </a:ext>
            </a:extLst>
          </p:cNvPr>
          <p:cNvSpPr txBox="1"/>
          <p:nvPr/>
        </p:nvSpPr>
        <p:spPr>
          <a:xfrm>
            <a:off x="838200" y="1690688"/>
            <a:ext cx="3895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complex bits of code, you may need to add some print statements to help you understand what’s going on.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13DBD93-BD7D-7625-772A-9E6A16D1B9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647" r="29503" b="8824"/>
          <a:stretch/>
        </p:blipFill>
        <p:spPr>
          <a:xfrm>
            <a:off x="5424799" y="1659796"/>
            <a:ext cx="5237566" cy="483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3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9BD37-8DD2-AFC3-F7FF-A681EE316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3741-8DF2-F9ED-5A7F-57CCEB17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Understanding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52D681-6C14-2E8B-C687-2BB0A033154C}"/>
              </a:ext>
            </a:extLst>
          </p:cNvPr>
          <p:cNvSpPr txBox="1"/>
          <p:nvPr/>
        </p:nvSpPr>
        <p:spPr>
          <a:xfrm>
            <a:off x="838200" y="1690688"/>
            <a:ext cx="3895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complex bits of code, you may need to add some print statements to help you understand what’s going on.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6A26522-4750-7A15-54D6-B1BDCBF118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647" r="29503" b="8824"/>
          <a:stretch/>
        </p:blipFill>
        <p:spPr>
          <a:xfrm>
            <a:off x="838200" y="3016251"/>
            <a:ext cx="3772041" cy="348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65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BC05B-E0F6-A9E3-00C9-6718AA57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Readable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553F2-4B1C-1554-8BB1-E00EB9D00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number of things we can do to make our code easier to read.</a:t>
            </a:r>
          </a:p>
          <a:p>
            <a:pPr lvl="1"/>
            <a:r>
              <a:rPr lang="en-US" dirty="0"/>
              <a:t>Adding comments </a:t>
            </a:r>
          </a:p>
          <a:p>
            <a:pPr lvl="1"/>
            <a:r>
              <a:rPr lang="en-US" dirty="0"/>
              <a:t>Using readable variable names</a:t>
            </a:r>
          </a:p>
          <a:p>
            <a:pPr lvl="1"/>
            <a:r>
              <a:rPr lang="en-US" dirty="0"/>
              <a:t>Using consistent formatting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73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60DD6-8388-7E0F-432F-9AE80F39C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D63C-22A1-0DC0-DADC-DFEF3707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Readable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46698-C591-9BB4-8A80-77DBA64B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number of things we can do to make our code easier to read.</a:t>
            </a:r>
          </a:p>
          <a:p>
            <a:pPr lvl="1"/>
            <a:r>
              <a:rPr lang="en-US" dirty="0"/>
              <a:t>Adding comments </a:t>
            </a:r>
          </a:p>
          <a:p>
            <a:pPr lvl="1"/>
            <a:r>
              <a:rPr lang="en-US" dirty="0"/>
              <a:t>Using readable variable names</a:t>
            </a:r>
          </a:p>
          <a:p>
            <a:pPr lvl="1"/>
            <a:r>
              <a:rPr lang="en-US" dirty="0"/>
              <a:t>Using consistent formatting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998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F413A-C497-7EEC-83F5-71B1A3F50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DB4EE-EB92-02AE-E635-AFC0BE9D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Readable Code -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3178F-3B83-42AB-6CA9-1B248FF35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line of code that starts with a # will be ignored by the Python interpreter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B3210C0-E7F0-8C15-DE5F-D6EBE3FD41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0077" r="34027" b="8888"/>
          <a:stretch/>
        </p:blipFill>
        <p:spPr>
          <a:xfrm>
            <a:off x="838200" y="2683481"/>
            <a:ext cx="9220418" cy="263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95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AF704-7C6C-30C6-F7B5-C02275FA2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0A28E-13A8-2039-72BF-92D95166B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Readable Code -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C0DE1-72E9-9366-22FF-ED8E814E6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line of code that starts with a # will be ignored by the Python interpreter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4C20B6A-F12E-1812-1E7B-11E7122DAF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0077" r="34027" b="8888"/>
          <a:stretch/>
        </p:blipFill>
        <p:spPr>
          <a:xfrm>
            <a:off x="838200" y="2831399"/>
            <a:ext cx="9220418" cy="263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84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74089-EAAD-DDA4-DC8E-2EA548B53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B44C-859D-7DC0-052D-1A11798B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Readable Code -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15E26-BDE7-1944-7AA4-989B7C7AA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line of code that starts with a # will be ignored by the Python interpreter</a:t>
            </a:r>
          </a:p>
          <a:p>
            <a:r>
              <a:rPr lang="en-US" dirty="0"/>
              <a:t>To create a multi-line comment, use three quotation marks (‘‘‘) instead.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0B33A95-C6B8-6345-8354-3654C4F272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9439" r="47868" b="8319"/>
          <a:stretch/>
        </p:blipFill>
        <p:spPr>
          <a:xfrm>
            <a:off x="838200" y="3692011"/>
            <a:ext cx="8757887" cy="124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62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623BE-D054-A1EB-C7AA-4A47E6A91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9A03-8014-EA33-AC70-E110EE44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Readable Code -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64142-BDC6-2A21-CC7A-FFEC4854E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line of code that starts with a # will be ignored by the Python interpreter</a:t>
            </a:r>
          </a:p>
          <a:p>
            <a:r>
              <a:rPr lang="en-US" dirty="0"/>
              <a:t>To create a multi-line comment, use three quotation marks (‘‘‘) instead.</a:t>
            </a:r>
          </a:p>
          <a:p>
            <a:r>
              <a:rPr lang="en-US" dirty="0"/>
              <a:t>You can also use comments to temporarily remove sections of code that you don’t want to delete- can be really helpful for debugging.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3DF676D-6FC7-FA55-C673-0B6053B428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66" r="34719" b="15721"/>
          <a:stretch/>
        </p:blipFill>
        <p:spPr>
          <a:xfrm>
            <a:off x="3895228" y="4507474"/>
            <a:ext cx="6402902" cy="198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9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86149-8966-3D75-A52A-B0748A99B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E52D-DF8D-78B8-44CC-6F77E267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Readable Code -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B0288-675F-7639-BBD1-93AC85550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line of code that starts with a # will be ignored by the Python interpreter</a:t>
            </a:r>
          </a:p>
          <a:p>
            <a:r>
              <a:rPr lang="en-US" dirty="0"/>
              <a:t>To create a multi-line comment, use three quotation marks (‘‘‘) instead.</a:t>
            </a:r>
          </a:p>
          <a:p>
            <a:r>
              <a:rPr lang="en-US" dirty="0"/>
              <a:t>You can also use comments to temporarily remove sections of code that you don’t want to delete- can be really helpful for debugging.</a:t>
            </a:r>
          </a:p>
          <a:p>
            <a:r>
              <a:rPr lang="en-US" dirty="0"/>
              <a:t>There’s a balance to writing good comments that will come with practice- for now, try to write comments to explain anything that would help “future you”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60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CBA0D-7D29-A53B-B713-AAB8C9BDD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31D6-5A6C-78EA-B763-78DE94E4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Readable Code - comments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3E6D535-94F8-A5F3-48E8-7F6DF46B2D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188" r="24971" b="17430"/>
          <a:stretch/>
        </p:blipFill>
        <p:spPr>
          <a:xfrm>
            <a:off x="1115211" y="1690688"/>
            <a:ext cx="9961577" cy="438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8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AAF3F-B6EF-4EA0-3F87-F1C0E488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Understanding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9B6A8-FD6E-F99E-4663-2F8592DC6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of the code you’ve written so far has been from scratch (i.e. you’ve started with a blank text editor). </a:t>
            </a:r>
          </a:p>
          <a:p>
            <a:r>
              <a:rPr lang="en-US" dirty="0"/>
              <a:t>In practice, much of the code you write will be adding to an existing code base. </a:t>
            </a:r>
          </a:p>
          <a:p>
            <a:pPr lvl="1"/>
            <a:r>
              <a:rPr lang="en-US" dirty="0"/>
              <a:t>You may be working with somebody else.</a:t>
            </a:r>
          </a:p>
          <a:p>
            <a:pPr lvl="1"/>
            <a:r>
              <a:rPr lang="en-US" dirty="0"/>
              <a:t>You may be adding a new feature to some existing code.</a:t>
            </a:r>
          </a:p>
          <a:p>
            <a:pPr lvl="1"/>
            <a:r>
              <a:rPr lang="en-US" dirty="0"/>
              <a:t>You may be changing existing code to be more efficient </a:t>
            </a:r>
          </a:p>
          <a:p>
            <a:pPr lvl="1"/>
            <a:r>
              <a:rPr lang="en-US" dirty="0"/>
              <a:t>You may be correcting code written by an AI tool.</a:t>
            </a:r>
          </a:p>
          <a:p>
            <a:r>
              <a:rPr lang="en-US" dirty="0"/>
              <a:t>Before you can add to pre-existing code, you need to understand what it does, and how it works.</a:t>
            </a:r>
          </a:p>
          <a:p>
            <a:r>
              <a:rPr lang="en-US" dirty="0"/>
              <a:t>Let’s practice reading some code.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37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E7CBB-B3C3-956F-A87D-CFA0B8ACD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3D3A2-4D49-CDF2-D33A-A128292A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Readable Code – variable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0E874-58BC-5E57-DEAC-045E4DB12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names should be meaningful and readable</a:t>
            </a:r>
          </a:p>
          <a:p>
            <a:pPr lvl="1"/>
            <a:r>
              <a:rPr lang="en-US" dirty="0"/>
              <a:t>Don’t use single letters like x, y, z</a:t>
            </a:r>
          </a:p>
          <a:p>
            <a:pPr lvl="1"/>
            <a:r>
              <a:rPr lang="en-US" dirty="0"/>
              <a:t>Do use English grammar conventions – i.e. plurals for lists</a:t>
            </a:r>
          </a:p>
          <a:p>
            <a:pPr lvl="1"/>
            <a:r>
              <a:rPr lang="en-US" dirty="0"/>
              <a:t>Do not use Python built-in objects / functions (</a:t>
            </a:r>
            <a:r>
              <a:rPr lang="en-US" dirty="0" err="1"/>
              <a:t>i.e</a:t>
            </a:r>
            <a:r>
              <a:rPr lang="en-US" dirty="0"/>
              <a:t> str, int)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45630DD-6DDD-0D7B-9A06-EC966529E2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8" t="55020" r="70705" b="32452"/>
          <a:stretch/>
        </p:blipFill>
        <p:spPr>
          <a:xfrm>
            <a:off x="838200" y="3603812"/>
            <a:ext cx="7608881" cy="238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34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1CE48-5CA8-5A93-DD04-3E5A3582B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B91A-D97B-89DE-5E6B-37D017975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Readable Code – variable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63997-404F-F147-2896-A38F94D60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names should be meaningful and readable</a:t>
            </a:r>
          </a:p>
          <a:p>
            <a:pPr lvl="1"/>
            <a:r>
              <a:rPr lang="en-US" dirty="0"/>
              <a:t>Don’t use single letters like x, y, z</a:t>
            </a:r>
          </a:p>
          <a:p>
            <a:pPr lvl="1"/>
            <a:r>
              <a:rPr lang="en-US" dirty="0"/>
              <a:t>Do use English grammar conventions – i.e. plurals for lists</a:t>
            </a:r>
          </a:p>
          <a:p>
            <a:pPr lvl="1"/>
            <a:r>
              <a:rPr lang="en-US" dirty="0"/>
              <a:t>Do not use Python built-in objects / functions (</a:t>
            </a:r>
            <a:r>
              <a:rPr lang="en-US" dirty="0" err="1"/>
              <a:t>i.e</a:t>
            </a:r>
            <a:r>
              <a:rPr lang="en-US" dirty="0"/>
              <a:t> str, int)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848302A-C21B-64F4-D8BC-C063387FF1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50" t="68323" r="64217" b="19149"/>
          <a:stretch/>
        </p:blipFill>
        <p:spPr>
          <a:xfrm>
            <a:off x="838200" y="3697941"/>
            <a:ext cx="9690847" cy="238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15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16E1-FCCD-9B2D-7F07-274D9171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Readable Code -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D5B02-D126-010F-81A7-3ABE0672F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lots of ways we could choose to write our code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C73FE98-6D9D-48C3-0212-A39D32FA7F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58" t="48973" r="70532" b="19707"/>
          <a:stretch/>
        </p:blipFill>
        <p:spPr>
          <a:xfrm>
            <a:off x="3711388" y="2473800"/>
            <a:ext cx="4769224" cy="370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00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4DE46-9332-4D8A-3E76-94FE38045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6520-7AFE-463C-69D4-F7B1D208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Readable Code -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78161-D7FB-0C7B-106D-2183E5FFE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lots of ways we could choose to format our code</a:t>
            </a:r>
          </a:p>
          <a:p>
            <a:r>
              <a:rPr lang="en-US" dirty="0"/>
              <a:t>The </a:t>
            </a:r>
            <a:r>
              <a:rPr lang="en-US" b="1" dirty="0"/>
              <a:t>most </a:t>
            </a:r>
            <a:r>
              <a:rPr lang="en-US" dirty="0"/>
              <a:t>important thing is to be consistent- pick a format and stick to it.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89986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7C0EB-4B7D-B4B9-FA12-37B4F7C85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0D8F-DEB4-89E0-543F-1C3D7B8CD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Readable Code -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E4A9A-F491-5975-629A-270D6428E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lots of ways we could choose to format our code</a:t>
            </a:r>
          </a:p>
          <a:p>
            <a:r>
              <a:rPr lang="en-US" dirty="0"/>
              <a:t>The </a:t>
            </a:r>
            <a:r>
              <a:rPr lang="en-US" b="1" dirty="0"/>
              <a:t>most </a:t>
            </a:r>
            <a:r>
              <a:rPr lang="en-US" dirty="0"/>
              <a:t>important thing is to be consistent- pick a format and stick to it. </a:t>
            </a:r>
          </a:p>
          <a:p>
            <a:r>
              <a:rPr lang="en-US" dirty="0"/>
              <a:t>Python comes with a </a:t>
            </a:r>
            <a:r>
              <a:rPr lang="en-US" i="1" dirty="0"/>
              <a:t>style guide</a:t>
            </a:r>
            <a:r>
              <a:rPr lang="en-US" dirty="0"/>
              <a:t> known as PEP8 – available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lvl="1"/>
            <a:r>
              <a:rPr lang="en-US" dirty="0"/>
              <a:t>We don’t expect you to follow PEP8 with your code.</a:t>
            </a:r>
          </a:p>
          <a:p>
            <a:pPr lvl="1"/>
            <a:r>
              <a:rPr lang="en-US" dirty="0"/>
              <a:t>But we do expect you to follow a vastly reduced set of style directives – the CPA style guide.</a:t>
            </a:r>
          </a:p>
          <a:p>
            <a:pPr lvl="1"/>
            <a:r>
              <a:rPr lang="en-US" dirty="0"/>
              <a:t>Your assessments will be marked down for not following the unit style guide!</a:t>
            </a:r>
          </a:p>
        </p:txBody>
      </p:sp>
    </p:spTree>
    <p:extLst>
      <p:ext uri="{BB962C8B-B14F-4D97-AF65-F5344CB8AC3E}">
        <p14:creationId xmlns:p14="http://schemas.microsoft.com/office/powerpoint/2010/main" val="35833360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C133-4115-A540-EB8A-D3590823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CPA style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4888-F98A-DEFD-EC0D-99F0FA4CD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Variables should be lower case with underscores (_) to separate words.  (</a:t>
            </a:r>
            <a:r>
              <a:rPr lang="en-US" dirty="0" err="1"/>
              <a:t>this_is_an_example</a:t>
            </a:r>
            <a:r>
              <a:rPr lang="en-US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Variable names should be meaningful and readable.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should use comments to help with readability.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Functions should be lower case with underscores (_) to separate words.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Functions should contain docstrings.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Classes should be use capitalized words (</a:t>
            </a:r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dirty="0" err="1"/>
              <a:t>RobotClass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2214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96A35-68B0-1470-D7D1-788B7E423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C21A2-F786-1C93-3F6C-D987DA1B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Code Examples 1</a:t>
            </a:r>
          </a:p>
        </p:txBody>
      </p:sp>
      <p:pic>
        <p:nvPicPr>
          <p:cNvPr id="6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61A2387-D7CD-1E6E-CB3B-273F046166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643" r="36343" b="71985"/>
          <a:stretch/>
        </p:blipFill>
        <p:spPr>
          <a:xfrm>
            <a:off x="1819836" y="1690688"/>
            <a:ext cx="3982591" cy="810465"/>
          </a:xfrm>
          <a:prstGeom prst="rect">
            <a:avLst/>
          </a:prstGeom>
        </p:spPr>
      </p:pic>
      <p:pic>
        <p:nvPicPr>
          <p:cNvPr id="7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56BDAF7-9577-1426-346D-325E468771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914" r="36344" b="50343"/>
          <a:stretch/>
        </p:blipFill>
        <p:spPr>
          <a:xfrm>
            <a:off x="1782881" y="2770094"/>
            <a:ext cx="3982591" cy="1317812"/>
          </a:xfrm>
          <a:prstGeom prst="rect">
            <a:avLst/>
          </a:prstGeom>
        </p:spPr>
      </p:pic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5422550-735D-6829-B502-64E7274D04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5178"/>
          <a:stretch/>
        </p:blipFill>
        <p:spPr>
          <a:xfrm>
            <a:off x="1782881" y="4356847"/>
            <a:ext cx="6152781" cy="17023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CE4A7-CC57-3606-8AE2-BC2AC085200C}"/>
              </a:ext>
            </a:extLst>
          </p:cNvPr>
          <p:cNvSpPr txBox="1"/>
          <p:nvPr/>
        </p:nvSpPr>
        <p:spPr>
          <a:xfrm>
            <a:off x="734011" y="1865088"/>
            <a:ext cx="1048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BF0B5-8E6C-2234-219E-CBF210333601}"/>
              </a:ext>
            </a:extLst>
          </p:cNvPr>
          <p:cNvSpPr txBox="1"/>
          <p:nvPr/>
        </p:nvSpPr>
        <p:spPr>
          <a:xfrm>
            <a:off x="734011" y="3110967"/>
            <a:ext cx="1048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868380-FEB5-4C07-76AC-385E7CFA20DF}"/>
              </a:ext>
            </a:extLst>
          </p:cNvPr>
          <p:cNvSpPr txBox="1"/>
          <p:nvPr/>
        </p:nvSpPr>
        <p:spPr>
          <a:xfrm>
            <a:off x="734011" y="4872120"/>
            <a:ext cx="1048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53083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5765-2A3B-ED8B-2D86-1ABC2182A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Code Examples 2</a:t>
            </a:r>
          </a:p>
        </p:txBody>
      </p:sp>
      <p:pic>
        <p:nvPicPr>
          <p:cNvPr id="8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CB655D0-DFD1-9197-1584-AF781FB7B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28" r="53745" b="2037"/>
          <a:stretch/>
        </p:blipFill>
        <p:spPr>
          <a:xfrm>
            <a:off x="8902811" y="2003611"/>
            <a:ext cx="2893871" cy="2850777"/>
          </a:xfrm>
          <a:prstGeom prst="rect">
            <a:avLst/>
          </a:prstGeom>
        </p:spPr>
      </p:pic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B6A9101-CF88-CA00-0150-0DCBF9D67C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8430" r="3396" b="23728"/>
          <a:stretch/>
        </p:blipFill>
        <p:spPr>
          <a:xfrm>
            <a:off x="1698808" y="3461826"/>
            <a:ext cx="5943838" cy="1909482"/>
          </a:xfrm>
          <a:prstGeom prst="rect">
            <a:avLst/>
          </a:prstGeom>
        </p:spPr>
      </p:pic>
      <p:pic>
        <p:nvPicPr>
          <p:cNvPr id="14" name="Picture 1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2638DDA-7E46-A5E4-D11A-03C07DEB70E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64853"/>
          <a:stretch/>
        </p:blipFill>
        <p:spPr>
          <a:xfrm>
            <a:off x="1698808" y="1604193"/>
            <a:ext cx="5155194" cy="15733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673E044-60BD-1FB6-1C9B-25C82721B6C4}"/>
              </a:ext>
            </a:extLst>
          </p:cNvPr>
          <p:cNvSpPr txBox="1"/>
          <p:nvPr/>
        </p:nvSpPr>
        <p:spPr>
          <a:xfrm>
            <a:off x="537505" y="2160013"/>
            <a:ext cx="1048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86C755-C0F1-C30F-061B-1012DE5E51C9}"/>
              </a:ext>
            </a:extLst>
          </p:cNvPr>
          <p:cNvSpPr txBox="1"/>
          <p:nvPr/>
        </p:nvSpPr>
        <p:spPr>
          <a:xfrm>
            <a:off x="537505" y="4236323"/>
            <a:ext cx="1048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2ABD6D-9B71-81C5-C1FA-7CF253BC1C37}"/>
              </a:ext>
            </a:extLst>
          </p:cNvPr>
          <p:cNvSpPr txBox="1"/>
          <p:nvPr/>
        </p:nvSpPr>
        <p:spPr>
          <a:xfrm>
            <a:off x="7853941" y="3230993"/>
            <a:ext cx="1048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2105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FFAFA-414B-92D1-FB3A-8CF1B704A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4AFE-C6FE-E339-546B-316F6791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Code Examples</a:t>
            </a:r>
          </a:p>
        </p:txBody>
      </p:sp>
      <p:pic>
        <p:nvPicPr>
          <p:cNvPr id="12" name="Picture 11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8B181B21-95E0-0EE2-BDDD-3A2931D0C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800"/>
            <a:ext cx="5564201" cy="409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79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219C7-70FC-DA01-4859-984154097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8DD0-A890-DB45-B817-D0452B49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Code Examples</a:t>
            </a:r>
          </a:p>
        </p:txBody>
      </p:sp>
      <p:pic>
        <p:nvPicPr>
          <p:cNvPr id="12" name="Picture 11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7E0F95F-CDF9-8095-49F7-F87168C06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800"/>
            <a:ext cx="5564201" cy="4099937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A7B567-923E-5880-7772-A1B980709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23529"/>
              </p:ext>
            </p:extLst>
          </p:nvPr>
        </p:nvGraphicFramePr>
        <p:xfrm>
          <a:off x="7893422" y="2771328"/>
          <a:ext cx="161215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153">
                  <a:extLst>
                    <a:ext uri="{9D8B030D-6E8A-4147-A177-3AD203B41FA5}">
                      <a16:colId xmlns:a16="http://schemas.microsoft.com/office/drawing/2014/main" val="3545546832"/>
                    </a:ext>
                  </a:extLst>
                </a:gridCol>
              </a:tblGrid>
              <a:tr h="232933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01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9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35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AFD15F2-3706-4658-52AC-01A95BA8E62B}"/>
              </a:ext>
            </a:extLst>
          </p:cNvPr>
          <p:cNvSpPr txBox="1"/>
          <p:nvPr/>
        </p:nvSpPr>
        <p:spPr>
          <a:xfrm>
            <a:off x="8000999" y="1821458"/>
            <a:ext cx="225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counter: 65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BB2235-B09B-D0AB-0924-58BCDDC924E4}"/>
              </a:ext>
            </a:extLst>
          </p:cNvPr>
          <p:cNvSpPr/>
          <p:nvPr/>
        </p:nvSpPr>
        <p:spPr>
          <a:xfrm>
            <a:off x="7340598" y="2403924"/>
            <a:ext cx="4329953" cy="184224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3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CD95C-614D-346E-D85B-C559C557E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FC43-8B7B-7219-F245-CA02E42B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Code Examples</a:t>
            </a:r>
          </a:p>
        </p:txBody>
      </p:sp>
      <p:pic>
        <p:nvPicPr>
          <p:cNvPr id="12" name="Picture 11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6EB76F6-2844-C953-6368-65AF4FF6A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800"/>
            <a:ext cx="5564201" cy="4099937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87567F-F004-D7C4-D361-58CC30C8D16D}"/>
              </a:ext>
            </a:extLst>
          </p:cNvPr>
          <p:cNvGraphicFramePr>
            <a:graphicFrameLocks noGrp="1"/>
          </p:cNvGraphicFramePr>
          <p:nvPr/>
        </p:nvGraphicFramePr>
        <p:xfrm>
          <a:off x="7893422" y="2771328"/>
          <a:ext cx="161215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153">
                  <a:extLst>
                    <a:ext uri="{9D8B030D-6E8A-4147-A177-3AD203B41FA5}">
                      <a16:colId xmlns:a16="http://schemas.microsoft.com/office/drawing/2014/main" val="3545546832"/>
                    </a:ext>
                  </a:extLst>
                </a:gridCol>
              </a:tblGrid>
              <a:tr h="232933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01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9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35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A09968E-B366-7ADC-5D66-A0387DFD8CCE}"/>
              </a:ext>
            </a:extLst>
          </p:cNvPr>
          <p:cNvSpPr txBox="1"/>
          <p:nvPr/>
        </p:nvSpPr>
        <p:spPr>
          <a:xfrm>
            <a:off x="8000999" y="1821458"/>
            <a:ext cx="225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counter: 66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C6F0BF-5843-28BF-34F5-D617C4810B9D}"/>
              </a:ext>
            </a:extLst>
          </p:cNvPr>
          <p:cNvSpPr/>
          <p:nvPr/>
        </p:nvSpPr>
        <p:spPr>
          <a:xfrm>
            <a:off x="7340598" y="2403924"/>
            <a:ext cx="4329953" cy="184224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4BD7FD-20A1-5AAA-991E-EFCD38C9D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205490"/>
              </p:ext>
            </p:extLst>
          </p:nvPr>
        </p:nvGraphicFramePr>
        <p:xfrm>
          <a:off x="9781986" y="2771327"/>
          <a:ext cx="161215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153">
                  <a:extLst>
                    <a:ext uri="{9D8B030D-6E8A-4147-A177-3AD203B41FA5}">
                      <a16:colId xmlns:a16="http://schemas.microsoft.com/office/drawing/2014/main" val="3545546832"/>
                    </a:ext>
                  </a:extLst>
                </a:gridCol>
              </a:tblGrid>
              <a:tr h="232933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01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9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3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005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F4ABA-343C-7316-AF7E-17AF9AC25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3C15-4FB1-F8D3-3C88-3B99481C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Code Examples</a:t>
            </a:r>
          </a:p>
        </p:txBody>
      </p:sp>
      <p:pic>
        <p:nvPicPr>
          <p:cNvPr id="12" name="Picture 11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AF08C5F-622C-F80D-8170-9C34F2F0D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800"/>
            <a:ext cx="5564201" cy="4099937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81ABBD-3058-6013-708E-81F9F31EE20A}"/>
              </a:ext>
            </a:extLst>
          </p:cNvPr>
          <p:cNvGraphicFramePr>
            <a:graphicFrameLocks noGrp="1"/>
          </p:cNvGraphicFramePr>
          <p:nvPr/>
        </p:nvGraphicFramePr>
        <p:xfrm>
          <a:off x="7893422" y="2771328"/>
          <a:ext cx="161215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153">
                  <a:extLst>
                    <a:ext uri="{9D8B030D-6E8A-4147-A177-3AD203B41FA5}">
                      <a16:colId xmlns:a16="http://schemas.microsoft.com/office/drawing/2014/main" val="3545546832"/>
                    </a:ext>
                  </a:extLst>
                </a:gridCol>
              </a:tblGrid>
              <a:tr h="232933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01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9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35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98F7116-1A80-AC26-DEAC-71776E7B881A}"/>
              </a:ext>
            </a:extLst>
          </p:cNvPr>
          <p:cNvSpPr txBox="1"/>
          <p:nvPr/>
        </p:nvSpPr>
        <p:spPr>
          <a:xfrm>
            <a:off x="8000999" y="1821458"/>
            <a:ext cx="225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counter: 67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335065-E02B-78D1-47E6-DD60650A7A7D}"/>
              </a:ext>
            </a:extLst>
          </p:cNvPr>
          <p:cNvSpPr/>
          <p:nvPr/>
        </p:nvSpPr>
        <p:spPr>
          <a:xfrm>
            <a:off x="7340598" y="2403924"/>
            <a:ext cx="4329953" cy="184224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11ACA5-0E8F-073F-34E4-B5320B1B0AFE}"/>
              </a:ext>
            </a:extLst>
          </p:cNvPr>
          <p:cNvGraphicFramePr>
            <a:graphicFrameLocks noGrp="1"/>
          </p:cNvGraphicFramePr>
          <p:nvPr/>
        </p:nvGraphicFramePr>
        <p:xfrm>
          <a:off x="9781986" y="2771327"/>
          <a:ext cx="161215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153">
                  <a:extLst>
                    <a:ext uri="{9D8B030D-6E8A-4147-A177-3AD203B41FA5}">
                      <a16:colId xmlns:a16="http://schemas.microsoft.com/office/drawing/2014/main" val="3545546832"/>
                    </a:ext>
                  </a:extLst>
                </a:gridCol>
              </a:tblGrid>
              <a:tr h="232933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01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9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3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57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997</Words>
  <Application>Microsoft Macintosh PowerPoint</Application>
  <PresentationFormat>Widescreen</PresentationFormat>
  <Paragraphs>201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Aptos</vt:lpstr>
      <vt:lpstr>Aptos Display</vt:lpstr>
      <vt:lpstr>Arial</vt:lpstr>
      <vt:lpstr>Office Theme</vt:lpstr>
      <vt:lpstr>Writing Readable Code</vt:lpstr>
      <vt:lpstr>Learning Objectives</vt:lpstr>
      <vt:lpstr>Reading and Understanding Code</vt:lpstr>
      <vt:lpstr>Reading Code Examples 1</vt:lpstr>
      <vt:lpstr>Reading Code Examples 2</vt:lpstr>
      <vt:lpstr>Reading Code Examples</vt:lpstr>
      <vt:lpstr>Reading Code Examples</vt:lpstr>
      <vt:lpstr>Reading Code Examples</vt:lpstr>
      <vt:lpstr>Reading Code Examples</vt:lpstr>
      <vt:lpstr>Reading Code Examples</vt:lpstr>
      <vt:lpstr>Reading Code Examples</vt:lpstr>
      <vt:lpstr>Reading Code Examples</vt:lpstr>
      <vt:lpstr>Reading Code Examples</vt:lpstr>
      <vt:lpstr>Reading Code Examples</vt:lpstr>
      <vt:lpstr>Reading Code Examples</vt:lpstr>
      <vt:lpstr>Reading Code Examples</vt:lpstr>
      <vt:lpstr>Reading Code Examples</vt:lpstr>
      <vt:lpstr>Reading Code Examples</vt:lpstr>
      <vt:lpstr>Reading and Understanding Code</vt:lpstr>
      <vt:lpstr>Reading and Understanding Code</vt:lpstr>
      <vt:lpstr>Reading and Understanding Code</vt:lpstr>
      <vt:lpstr>Writing Readable Code</vt:lpstr>
      <vt:lpstr>Writing Readable Code</vt:lpstr>
      <vt:lpstr>Writing Readable Code - comments</vt:lpstr>
      <vt:lpstr>Writing Readable Code - comments</vt:lpstr>
      <vt:lpstr>Writing Readable Code - comments</vt:lpstr>
      <vt:lpstr>Writing Readable Code - comments</vt:lpstr>
      <vt:lpstr>Writing Readable Code - comments</vt:lpstr>
      <vt:lpstr>Writing Readable Code - comments</vt:lpstr>
      <vt:lpstr>Writing Readable Code – variable names</vt:lpstr>
      <vt:lpstr>Writing Readable Code – variable names</vt:lpstr>
      <vt:lpstr>Writing Readable Code - consistency</vt:lpstr>
      <vt:lpstr>Writing Readable Code - consistency</vt:lpstr>
      <vt:lpstr>Writing Readable Code - consistency</vt:lpstr>
      <vt:lpstr>The CPA style guide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Garrad</dc:creator>
  <cp:lastModifiedBy>Martin Garrad</cp:lastModifiedBy>
  <cp:revision>1</cp:revision>
  <dcterms:created xsi:type="dcterms:W3CDTF">2024-10-25T12:48:27Z</dcterms:created>
  <dcterms:modified xsi:type="dcterms:W3CDTF">2024-10-25T19:16:54Z</dcterms:modified>
</cp:coreProperties>
</file>