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82" r:id="rId4"/>
    <p:sldId id="256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07" r:id="rId26"/>
    <p:sldId id="308" r:id="rId27"/>
    <p:sldId id="309" r:id="rId28"/>
    <p:sldId id="315" r:id="rId29"/>
    <p:sldId id="316" r:id="rId30"/>
    <p:sldId id="317" r:id="rId31"/>
    <p:sldId id="318" r:id="rId32"/>
    <p:sldId id="377" r:id="rId33"/>
    <p:sldId id="378" r:id="rId34"/>
    <p:sldId id="380" r:id="rId35"/>
    <p:sldId id="379" r:id="rId36"/>
    <p:sldId id="319" r:id="rId37"/>
    <p:sldId id="320" r:id="rId38"/>
    <p:sldId id="321" r:id="rId39"/>
    <p:sldId id="322" r:id="rId40"/>
    <p:sldId id="258" r:id="rId41"/>
    <p:sldId id="325" r:id="rId42"/>
    <p:sldId id="327" r:id="rId43"/>
    <p:sldId id="326" r:id="rId44"/>
    <p:sldId id="328" r:id="rId45"/>
    <p:sldId id="334" r:id="rId46"/>
    <p:sldId id="335" r:id="rId47"/>
    <p:sldId id="336" r:id="rId48"/>
    <p:sldId id="337" r:id="rId49"/>
    <p:sldId id="338" r:id="rId50"/>
    <p:sldId id="329" r:id="rId51"/>
    <p:sldId id="330" r:id="rId52"/>
    <p:sldId id="331" r:id="rId53"/>
    <p:sldId id="332" r:id="rId54"/>
    <p:sldId id="333" r:id="rId55"/>
    <p:sldId id="344" r:id="rId56"/>
    <p:sldId id="345" r:id="rId57"/>
    <p:sldId id="346" r:id="rId58"/>
    <p:sldId id="347" r:id="rId59"/>
    <p:sldId id="348" r:id="rId60"/>
    <p:sldId id="34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59" r:id="rId70"/>
    <p:sldId id="358" r:id="rId71"/>
    <p:sldId id="350" r:id="rId72"/>
    <p:sldId id="351" r:id="rId73"/>
    <p:sldId id="352" r:id="rId74"/>
    <p:sldId id="355" r:id="rId75"/>
    <p:sldId id="356" r:id="rId76"/>
    <p:sldId id="357" r:id="rId77"/>
    <p:sldId id="369" r:id="rId7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80"/>
        <p:guide pos="2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.jpe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image" Target="../media/image1.jpeg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image" Target="../media/image1.jpeg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1.jpeg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1.jpeg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1.jpeg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image" Target="../media/image1.jpeg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.xml"/><Relationship Id="rId2" Type="http://schemas.openxmlformats.org/officeDocument/2006/relationships/image" Target="../media/image1.jpeg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1.jpeg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6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5740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71775" y="692785"/>
            <a:ext cx="4935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highlight>
                  <a:srgbClr val="00FFFF"/>
                </a:highlight>
              </a:rPr>
              <a:t>Python Modules</a:t>
            </a:r>
            <a:r>
              <a:rPr lang="en-IN" altLang="en-US" sz="4400" b="1">
                <a:highlight>
                  <a:srgbClr val="00FFFF"/>
                </a:highlight>
              </a:rPr>
              <a:t>  </a:t>
            </a:r>
            <a:endParaRPr lang="en-IN" altLang="en-US" sz="44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5605" y="2348865"/>
            <a:ext cx="8707120" cy="349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highlight>
                  <a:srgbClr val="FFFF00"/>
                </a:highlight>
              </a:rPr>
              <a:t>Consider a module to be the same as a code library.</a:t>
            </a:r>
            <a:endParaRPr lang="en-US" sz="3200" b="1">
              <a:highlight>
                <a:srgbClr val="FFFF00"/>
              </a:highlight>
            </a:endParaRPr>
          </a:p>
          <a:p>
            <a:endParaRPr lang="en-US" sz="3200" b="1">
              <a:highlight>
                <a:srgbClr val="FFFF00"/>
              </a:highlight>
            </a:endParaRPr>
          </a:p>
          <a:p>
            <a:r>
              <a:rPr lang="en-US" sz="3200" b="1">
                <a:highlight>
                  <a:srgbClr val="FFFF00"/>
                </a:highlight>
              </a:rPr>
              <a:t>A file containing a set of functions you want to include in your application.</a:t>
            </a:r>
            <a:endParaRPr lang="en-US" sz="3200" b="1">
              <a:highlight>
                <a:srgbClr val="FFFF00"/>
              </a:highlight>
            </a:endParaRPr>
          </a:p>
          <a:p>
            <a:endParaRPr lang="en-US" sz="32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14351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11730" y="1124585"/>
            <a:ext cx="10144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8080"/>
                </a:highlight>
              </a:rPr>
              <a:t>Using the dir() Function</a:t>
            </a:r>
            <a:endParaRPr lang="en-US" sz="3600" b="1">
              <a:highlight>
                <a:srgbClr val="00808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1595" y="2420620"/>
            <a:ext cx="7096125" cy="2590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FF0000"/>
                </a:highlight>
              </a:rPr>
              <a:t>There is a built-in function to list all the function names (or variable names) in a module. The dir() function:</a:t>
            </a:r>
            <a:endParaRPr lang="en-US" sz="2800" b="1">
              <a:highlight>
                <a:srgbClr val="FF0000"/>
              </a:highlight>
            </a:endParaRPr>
          </a:p>
          <a:p>
            <a:endParaRPr lang="en-US" sz="2800" b="1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31820" y="3140710"/>
            <a:ext cx="3048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import platform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x = dir(platform)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print(x)</a:t>
            </a:r>
            <a:endParaRPr lang="en-US" sz="28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5695" y="1052830"/>
            <a:ext cx="81356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0000FF"/>
                </a:highlight>
              </a:rPr>
              <a:t>List all the defined names belonging to the platform module:</a:t>
            </a:r>
            <a:endParaRPr lang="en-US" sz="3200" b="1">
              <a:highlight>
                <a:srgbClr val="0000FF"/>
              </a:highlight>
            </a:endParaRPr>
          </a:p>
          <a:p>
            <a:endParaRPr lang="en-US" sz="3200" b="1"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576955" y="16960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11730" y="836930"/>
            <a:ext cx="5107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Import From Module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19885" y="2564765"/>
            <a:ext cx="639000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highlight>
                  <a:srgbClr val="808000"/>
                </a:highlight>
              </a:rPr>
              <a:t>You can choose to import only parts from a module, by using the from keyword.</a:t>
            </a:r>
            <a:endParaRPr lang="en-US" sz="2800" b="1">
              <a:highlight>
                <a:srgbClr val="808000"/>
              </a:highlight>
            </a:endParaRPr>
          </a:p>
          <a:p>
            <a:endParaRPr lang="en-US" sz="28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195830" y="621030"/>
            <a:ext cx="8075295" cy="5949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def greeting(name):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  print("Hello, " + name)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person1 = {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  "name": "John",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  "age": 36,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  "country": "Norway"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}</a:t>
            </a:r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79705" y="908685"/>
            <a:ext cx="9763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0000"/>
                </a:highlight>
              </a:rPr>
              <a:t>Import only the person1 dictionary from the module:</a:t>
            </a:r>
            <a:endParaRPr lang="en-US" sz="2800" b="1">
              <a:highlight>
                <a:srgbClr val="FF0000"/>
              </a:highlight>
            </a:endParaRPr>
          </a:p>
          <a:p>
            <a:endParaRPr lang="en-US" sz="28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43530" y="2420620"/>
            <a:ext cx="4616450" cy="2416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800" b="1">
                <a:highlight>
                  <a:srgbClr val="800080"/>
                </a:highlight>
              </a:rPr>
              <a:t>from mymodule import person1</a:t>
            </a:r>
            <a:endParaRPr lang="en-US" sz="2800" b="1">
              <a:highlight>
                <a:srgbClr val="800080"/>
              </a:highlight>
            </a:endParaRPr>
          </a:p>
          <a:p>
            <a:pPr>
              <a:lnSpc>
                <a:spcPct val="180000"/>
              </a:lnSpc>
            </a:pPr>
            <a:r>
              <a:rPr lang="en-US" sz="2800" b="1">
                <a:highlight>
                  <a:srgbClr val="800080"/>
                </a:highlight>
              </a:rPr>
              <a:t>print (person1["age"])</a:t>
            </a:r>
            <a:endParaRPr lang="en-US" sz="2800" b="1">
              <a:highlight>
                <a:srgbClr val="80008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420110" y="981075"/>
            <a:ext cx="4062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FF00"/>
                </a:highlight>
              </a:rPr>
              <a:t>Python Datetime</a:t>
            </a:r>
            <a:endParaRPr lang="en-US" sz="3600" b="1">
              <a:highlight>
                <a:srgbClr val="FFFF0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2924810"/>
            <a:ext cx="792289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highlight>
                  <a:srgbClr val="00FF00"/>
                </a:highlight>
              </a:rPr>
              <a:t>A date in Python is not a data type of its own, but we can import a module named datetime to work with dates as date objects.</a:t>
            </a:r>
            <a:endParaRPr lang="en-US" sz="2800" b="1">
              <a:highlight>
                <a:srgbClr val="00FF00"/>
              </a:highlight>
            </a:endParaRPr>
          </a:p>
          <a:p>
            <a:endParaRPr 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31595" y="764540"/>
            <a:ext cx="7812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008080"/>
                </a:highlight>
              </a:rPr>
              <a:t>Import the datetime module and display the current date:</a:t>
            </a:r>
            <a:endParaRPr lang="en-US" sz="3200" b="1">
              <a:highlight>
                <a:srgbClr val="008080"/>
              </a:highlight>
            </a:endParaRPr>
          </a:p>
          <a:p>
            <a:endParaRPr lang="en-US" sz="3200" b="1">
              <a:highlight>
                <a:srgbClr val="00808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79930" y="2708910"/>
            <a:ext cx="5628005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00"/>
                </a:highlight>
              </a:rPr>
              <a:t>import datetime</a:t>
            </a:r>
            <a:endParaRPr lang="en-US" sz="2400" b="1">
              <a:highlight>
                <a:srgbClr val="008000"/>
              </a:highlight>
            </a:endParaRPr>
          </a:p>
          <a:p>
            <a:pPr>
              <a:lnSpc>
                <a:spcPct val="140000"/>
              </a:lnSpc>
            </a:pPr>
            <a:endParaRPr lang="en-US" sz="2400" b="1">
              <a:highlight>
                <a:srgbClr val="00800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00"/>
                </a:highlight>
              </a:rPr>
              <a:t>x = datetime.datetime.now()</a:t>
            </a:r>
            <a:endParaRPr lang="en-US" sz="2400" b="1">
              <a:highlight>
                <a:srgbClr val="008000"/>
              </a:highlight>
            </a:endParaRPr>
          </a:p>
          <a:p>
            <a:pPr>
              <a:lnSpc>
                <a:spcPct val="140000"/>
              </a:lnSpc>
            </a:pPr>
            <a:endParaRPr lang="en-US" sz="2400" b="1">
              <a:highlight>
                <a:srgbClr val="00800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00"/>
                </a:highlight>
              </a:rPr>
              <a:t>print(x)</a:t>
            </a:r>
            <a:endParaRPr lang="en-US" sz="24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p>
            <a:r>
              <a:rPr lang="en-IN" altLang="en-US"/>
              <a:t>  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915920" y="711835"/>
            <a:ext cx="5770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highlight>
                  <a:srgbClr val="00FFFF"/>
                </a:highlight>
              </a:rPr>
              <a:t>Return the year and name of weekday:</a:t>
            </a:r>
            <a:endParaRPr lang="en-US" sz="2400" b="1">
              <a:highlight>
                <a:srgbClr val="00FFFF"/>
              </a:highlight>
            </a:endParaRPr>
          </a:p>
          <a:p>
            <a:endParaRPr lang="en-US" sz="24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15920" y="1844675"/>
            <a:ext cx="5857240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00FF"/>
                </a:highlight>
              </a:rPr>
              <a:t>import datetime</a:t>
            </a: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00FF"/>
                </a:highlight>
              </a:rPr>
              <a:t>x = datetime.datetime.now()</a:t>
            </a: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00FF"/>
                </a:highlight>
              </a:rPr>
              <a:t>print(x.year)</a:t>
            </a: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00FF"/>
                </a:highlight>
              </a:rPr>
              <a:t>print(x.strftime("%A"))</a:t>
            </a:r>
            <a:endParaRPr lang="en-US" sz="2800" b="1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3491865" y="908685"/>
            <a:ext cx="3411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Python Math</a:t>
            </a:r>
            <a:endParaRPr lang="en-US" sz="3600" b="1">
              <a:highlight>
                <a:srgbClr val="FF000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2637155"/>
            <a:ext cx="7632700" cy="2848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00FF"/>
                </a:highlight>
              </a:rPr>
              <a:t>Python has a set of built-in math functions, including an extensive math module, that allows you to perform mathematical tasks on numbers.</a:t>
            </a:r>
            <a:endParaRPr lang="en-US" sz="2800" b="1"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555875" y="621030"/>
            <a:ext cx="6407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FF00"/>
                </a:highlight>
              </a:rPr>
              <a:t>Built-in Math Functions</a:t>
            </a:r>
            <a:endParaRPr lang="en-US" sz="36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9840" y="2420620"/>
            <a:ext cx="6861810" cy="284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800" b="1">
                <a:highlight>
                  <a:srgbClr val="00FF00"/>
                </a:highlight>
              </a:rPr>
              <a:t>The min() and max() functions can be used to find the lowest or highest value in an iterable:</a:t>
            </a:r>
            <a:endParaRPr lang="en-US" sz="2800" b="1">
              <a:highlight>
                <a:srgbClr val="00FF00"/>
              </a:highlight>
            </a:endParaRPr>
          </a:p>
          <a:p>
            <a:endParaRPr 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Text Box 4"/>
          <p:cNvSpPr txBox="1"/>
          <p:nvPr/>
        </p:nvSpPr>
        <p:spPr>
          <a:xfrm>
            <a:off x="2987675" y="548640"/>
            <a:ext cx="4782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8080"/>
                </a:highlight>
              </a:rPr>
              <a:t>Create a Module</a:t>
            </a:r>
            <a:endParaRPr lang="en-US" sz="3600" b="1">
              <a:highlight>
                <a:srgbClr val="00808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75740" y="2132965"/>
            <a:ext cx="7125970" cy="2719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C0C0C0"/>
                </a:highlight>
              </a:rPr>
              <a:t>To create a module just save the code you want in a file with the file extension .py:</a:t>
            </a:r>
            <a:endParaRPr lang="en-US" sz="2800" b="1">
              <a:highlight>
                <a:srgbClr val="C0C0C0"/>
              </a:highlight>
            </a:endParaRPr>
          </a:p>
          <a:p>
            <a:endParaRPr lang="en-US" sz="28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060065" y="1052830"/>
            <a:ext cx="6841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x = min(5, 10, 25)</a:t>
            </a:r>
            <a:endParaRPr lang="en-US" sz="3600" b="1">
              <a:highlight>
                <a:srgbClr val="FF0000"/>
              </a:highlight>
            </a:endParaRPr>
          </a:p>
          <a:p>
            <a:endParaRPr lang="en-US" sz="3600" b="1">
              <a:highlight>
                <a:srgbClr val="FF0000"/>
              </a:highlight>
            </a:endParaRPr>
          </a:p>
          <a:p>
            <a:r>
              <a:rPr lang="en-US" sz="3600" b="1">
                <a:highlight>
                  <a:srgbClr val="FF0000"/>
                </a:highlight>
              </a:rPr>
              <a:t>y = max(5, 10, 25)</a:t>
            </a:r>
            <a:endParaRPr lang="en-US" sz="3600" b="1">
              <a:highlight>
                <a:srgbClr val="FF0000"/>
              </a:highlight>
            </a:endParaRPr>
          </a:p>
          <a:p>
            <a:endParaRPr lang="en-US" sz="3600" b="1">
              <a:highlight>
                <a:srgbClr val="FF0000"/>
              </a:highlight>
            </a:endParaRPr>
          </a:p>
          <a:p>
            <a:r>
              <a:rPr lang="en-US" sz="3600" b="1">
                <a:highlight>
                  <a:srgbClr val="FF0000"/>
                </a:highlight>
              </a:rPr>
              <a:t>print(x)</a:t>
            </a:r>
            <a:endParaRPr lang="en-US" sz="3600" b="1">
              <a:highlight>
                <a:srgbClr val="FF0000"/>
              </a:highlight>
            </a:endParaRPr>
          </a:p>
          <a:p>
            <a:endParaRPr lang="en-US" sz="3600" b="1">
              <a:highlight>
                <a:srgbClr val="FF0000"/>
              </a:highlight>
            </a:endParaRPr>
          </a:p>
          <a:p>
            <a:r>
              <a:rPr lang="en-US" sz="3600" b="1">
                <a:highlight>
                  <a:srgbClr val="FF0000"/>
                </a:highlight>
              </a:rPr>
              <a:t>print(y)</a:t>
            </a:r>
            <a:endParaRPr lang="en-US" sz="3600" b="1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764030" y="1124585"/>
            <a:ext cx="7145655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400" b="1">
                <a:highlight>
                  <a:srgbClr val="00FFFF"/>
                </a:highlight>
              </a:rPr>
              <a:t>The abs() function returns the absolute (positive) value of the specified number:</a:t>
            </a:r>
            <a:endParaRPr lang="en-US" sz="2400" b="1">
              <a:highlight>
                <a:srgbClr val="00FFFF"/>
              </a:highlight>
            </a:endParaRPr>
          </a:p>
          <a:p>
            <a:endParaRPr lang="en-US" sz="24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86685" y="3665220"/>
            <a:ext cx="3048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00FF"/>
                </a:highlight>
              </a:rPr>
              <a:t>x = abs(-7.25)</a:t>
            </a:r>
            <a:endParaRPr lang="en-US" sz="2800" b="1">
              <a:highlight>
                <a:srgbClr val="FF00FF"/>
              </a:highlight>
            </a:endParaRPr>
          </a:p>
          <a:p>
            <a:endParaRPr lang="en-US" sz="2800" b="1">
              <a:highlight>
                <a:srgbClr val="FF00FF"/>
              </a:highlight>
            </a:endParaRPr>
          </a:p>
          <a:p>
            <a:r>
              <a:rPr lang="en-US" sz="2800" b="1">
                <a:highlight>
                  <a:srgbClr val="FF00FF"/>
                </a:highlight>
              </a:rPr>
              <a:t>print(x)</a:t>
            </a:r>
            <a:endParaRPr lang="en-US" sz="2800" b="1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267585" y="981075"/>
            <a:ext cx="6445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8000"/>
                </a:highlight>
              </a:rPr>
              <a:t>The pow(x, y) function returns the value of x to the power of y (xy).</a:t>
            </a:r>
            <a:endParaRPr lang="en-US" sz="2800" b="1">
              <a:highlight>
                <a:srgbClr val="008000"/>
              </a:highlight>
            </a:endParaRPr>
          </a:p>
          <a:p>
            <a:endParaRPr lang="en-US" sz="2800" b="1">
              <a:highlight>
                <a:srgbClr val="008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75965" y="314071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FF00"/>
                </a:highlight>
              </a:rPr>
              <a:t>x = pow(4, 3)</a:t>
            </a:r>
            <a:endParaRPr lang="en-US" sz="3600" b="1">
              <a:highlight>
                <a:srgbClr val="FFFF00"/>
              </a:highlight>
            </a:endParaRPr>
          </a:p>
          <a:p>
            <a:endParaRPr lang="en-US" sz="3600" b="1">
              <a:highlight>
                <a:srgbClr val="FFFF00"/>
              </a:highlight>
            </a:endParaRPr>
          </a:p>
          <a:p>
            <a:r>
              <a:rPr lang="en-US" sz="3600" b="1">
                <a:highlight>
                  <a:srgbClr val="FFFF00"/>
                </a:highlight>
              </a:rPr>
              <a:t>print(x)</a:t>
            </a:r>
            <a:endParaRPr lang="en-US" sz="36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Text Box 4"/>
          <p:cNvSpPr txBox="1"/>
          <p:nvPr/>
        </p:nvSpPr>
        <p:spPr>
          <a:xfrm>
            <a:off x="3636010" y="76454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highlight>
                  <a:srgbClr val="008080"/>
                </a:highlight>
              </a:rPr>
              <a:t>The Math Module</a:t>
            </a:r>
            <a:endParaRPr lang="en-US" sz="3200" b="1">
              <a:highlight>
                <a:srgbClr val="00808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19885" y="2277110"/>
            <a:ext cx="660209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FF00FF"/>
                </a:highlight>
              </a:rPr>
              <a:t>Python has also a built-in module called math, which extends the list of mathematical functions.</a:t>
            </a:r>
            <a:endParaRPr lang="en-US" sz="2800" b="1">
              <a:highlight>
                <a:srgbClr val="FF00FF"/>
              </a:highlight>
            </a:endParaRPr>
          </a:p>
          <a:p>
            <a:endParaRPr lang="en-US" sz="2800" b="1">
              <a:highlight>
                <a:srgbClr val="FF00FF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86660" y="49980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highlight>
                  <a:srgbClr val="00FF00"/>
                </a:highlight>
              </a:rPr>
              <a:t>import math</a:t>
            </a:r>
            <a:endParaRPr lang="en-IN" alt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Text Box 4"/>
          <p:cNvSpPr txBox="1"/>
          <p:nvPr/>
        </p:nvSpPr>
        <p:spPr>
          <a:xfrm>
            <a:off x="2627630" y="1917065"/>
            <a:ext cx="5382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import math</a:t>
            </a:r>
            <a:endParaRPr lang="en-US" sz="3600" b="1">
              <a:highlight>
                <a:srgbClr val="FF0000"/>
              </a:highlight>
            </a:endParaRPr>
          </a:p>
          <a:p>
            <a:endParaRPr lang="en-US" sz="3600" b="1">
              <a:highlight>
                <a:srgbClr val="FF0000"/>
              </a:highlight>
            </a:endParaRPr>
          </a:p>
          <a:p>
            <a:r>
              <a:rPr lang="en-US" sz="3600" b="1">
                <a:highlight>
                  <a:srgbClr val="FF0000"/>
                </a:highlight>
              </a:rPr>
              <a:t>x = math.sqrt(64)</a:t>
            </a:r>
            <a:endParaRPr lang="en-US" sz="3600" b="1">
              <a:highlight>
                <a:srgbClr val="FF0000"/>
              </a:highlight>
            </a:endParaRPr>
          </a:p>
          <a:p>
            <a:endParaRPr lang="en-US" sz="3600" b="1">
              <a:highlight>
                <a:srgbClr val="FF0000"/>
              </a:highlight>
            </a:endParaRPr>
          </a:p>
          <a:p>
            <a:r>
              <a:rPr lang="en-US" sz="3600" b="1">
                <a:highlight>
                  <a:srgbClr val="FF0000"/>
                </a:highlight>
              </a:rPr>
              <a:t>print(x)</a:t>
            </a:r>
            <a:endParaRPr lang="en-US" sz="3600" b="1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55245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2771775" y="1412875"/>
            <a:ext cx="4893310" cy="491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FF00"/>
                </a:highlight>
              </a:rPr>
              <a:t>import math</a:t>
            </a: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FF00"/>
                </a:highlight>
              </a:rPr>
              <a:t>x = math.ceil(1.4)</a:t>
            </a: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FF00"/>
                </a:highlight>
              </a:rPr>
              <a:t>y = math.floor(1.4)</a:t>
            </a: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FF00"/>
                </a:highlight>
              </a:rPr>
              <a:t>print(x) # returns 2</a:t>
            </a: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2800" b="1">
                <a:highlight>
                  <a:srgbClr val="00FF00"/>
                </a:highlight>
              </a:rPr>
              <a:t>print(y) # returns 1</a:t>
            </a:r>
            <a:endParaRPr 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127000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636010" y="1917065"/>
            <a:ext cx="3048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FF00"/>
                </a:highlight>
              </a:rPr>
              <a:t>import math</a:t>
            </a:r>
            <a:endParaRPr lang="en-US" sz="3600" b="1">
              <a:highlight>
                <a:srgbClr val="FFFF00"/>
              </a:highlight>
            </a:endParaRPr>
          </a:p>
          <a:p>
            <a:endParaRPr lang="en-US" sz="3600" b="1">
              <a:highlight>
                <a:srgbClr val="FFFF00"/>
              </a:highlight>
            </a:endParaRPr>
          </a:p>
          <a:p>
            <a:r>
              <a:rPr lang="en-US" sz="3600" b="1">
                <a:highlight>
                  <a:srgbClr val="FFFF00"/>
                </a:highlight>
              </a:rPr>
              <a:t>x = math.pi</a:t>
            </a:r>
            <a:endParaRPr lang="en-US" sz="3600" b="1">
              <a:highlight>
                <a:srgbClr val="FFFF00"/>
              </a:highlight>
            </a:endParaRPr>
          </a:p>
          <a:p>
            <a:endParaRPr lang="en-US" sz="3600" b="1">
              <a:highlight>
                <a:srgbClr val="FFFF00"/>
              </a:highlight>
            </a:endParaRPr>
          </a:p>
          <a:p>
            <a:r>
              <a:rPr lang="en-US" sz="3600" b="1">
                <a:highlight>
                  <a:srgbClr val="FFFF00"/>
                </a:highlight>
              </a:rPr>
              <a:t>print(x)</a:t>
            </a:r>
            <a:endParaRPr lang="en-US" sz="36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55245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84120" y="621030"/>
            <a:ext cx="551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FF"/>
                </a:highlight>
              </a:rPr>
              <a:t>Python RegEx</a:t>
            </a:r>
            <a:endParaRPr lang="en-US" sz="36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9750" y="2060575"/>
            <a:ext cx="7879080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FF00FF"/>
                </a:highlight>
              </a:rPr>
              <a:t>A RegEx, or Regular Expression, is a sequence of characters that forms a search pattern.</a:t>
            </a: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40000"/>
              </a:lnSpc>
            </a:pP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FF00FF"/>
                </a:highlight>
              </a:rPr>
              <a:t>RegEx can be used to check if a string contains the specified search pattern.</a:t>
            </a:r>
            <a:endParaRPr lang="en-US" sz="2800" b="1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-16510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11730" y="764540"/>
            <a:ext cx="4500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8080"/>
                </a:highlight>
              </a:rPr>
              <a:t>RegEx Module</a:t>
            </a:r>
            <a:endParaRPr lang="en-US" sz="3600" b="1">
              <a:highlight>
                <a:srgbClr val="00808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7450" y="2420620"/>
            <a:ext cx="6926580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800000"/>
                </a:highlight>
              </a:rPr>
              <a:t>Python has a built-in package called re, which can be used to work with Regular Expressions.</a:t>
            </a:r>
            <a:endParaRPr lang="en-US" sz="2800" b="1">
              <a:highlight>
                <a:srgbClr val="800000"/>
              </a:highlight>
            </a:endParaRPr>
          </a:p>
          <a:p>
            <a:pPr>
              <a:lnSpc>
                <a:spcPct val="140000"/>
              </a:lnSpc>
            </a:pPr>
            <a:endParaRPr lang="en-US" sz="2800" b="1">
              <a:highlight>
                <a:srgbClr val="80000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800000"/>
                </a:highlight>
              </a:rPr>
              <a:t>Import the re module:</a:t>
            </a:r>
            <a:endParaRPr lang="en-US" sz="2800" b="1"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55245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124075" y="1917065"/>
            <a:ext cx="672719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FF00"/>
                </a:highlight>
              </a:rPr>
              <a:t>import re</a:t>
            </a: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FF00"/>
                </a:highlight>
              </a:rPr>
              <a:t>txt = "The rain in Spain"</a:t>
            </a: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FFFF00"/>
                </a:highlight>
              </a:rPr>
              <a:t>x = re.search("^The.*Spain$", txt)</a:t>
            </a:r>
            <a:endParaRPr lang="en-US" sz="28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00020" y="1052830"/>
            <a:ext cx="5305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00FF"/>
                </a:highlight>
              </a:rPr>
              <a:t>def greeting(name):</a:t>
            </a:r>
            <a:endParaRPr lang="en-US" sz="3200" b="1">
              <a:highlight>
                <a:srgbClr val="FF00FF"/>
              </a:highlight>
            </a:endParaRPr>
          </a:p>
          <a:p>
            <a:pPr indent="457200"/>
            <a:endParaRPr lang="en-US" sz="3200" b="1">
              <a:highlight>
                <a:srgbClr val="FF00FF"/>
              </a:highlight>
            </a:endParaRPr>
          </a:p>
          <a:p>
            <a:pPr indent="457200"/>
            <a:r>
              <a:rPr lang="en-US" sz="3200" b="1">
                <a:highlight>
                  <a:srgbClr val="FF00FF"/>
                </a:highlight>
              </a:rPr>
              <a:t>print("Hello, " + name)</a:t>
            </a:r>
            <a:endParaRPr lang="en-US" sz="3200" b="1">
              <a:highlight>
                <a:srgbClr val="FF00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03350" y="4149090"/>
            <a:ext cx="7169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highlight>
                  <a:srgbClr val="00FFFF"/>
                </a:highlight>
              </a:rPr>
              <a:t>Save this code in a file named mymodule.py</a:t>
            </a:r>
            <a:endParaRPr lang="en-US" sz="2400" b="1">
              <a:highlight>
                <a:srgbClr val="00FFFF"/>
              </a:highlight>
            </a:endParaRPr>
          </a:p>
          <a:p>
            <a:endParaRPr lang="en-US" sz="24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5740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71775" y="1701165"/>
            <a:ext cx="5436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highlight>
                  <a:srgbClr val="00FFFF"/>
                </a:highlight>
              </a:rPr>
              <a:t>Python Packages</a:t>
            </a:r>
            <a:endParaRPr lang="en-US" sz="40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5930" y="3429000"/>
            <a:ext cx="9446260" cy="2312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808080"/>
                </a:highlight>
              </a:rPr>
              <a:t>Python package is a container for storing multiple Python modules</a:t>
            </a:r>
            <a:endParaRPr lang="en-US" sz="3200" b="1">
              <a:highlight>
                <a:srgbClr val="80808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5740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899795" y="1124585"/>
            <a:ext cx="11289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FF00"/>
                </a:highlight>
              </a:rPr>
              <a:t>How to Create Package in Python?</a:t>
            </a:r>
            <a:endParaRPr lang="en-US" sz="36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64030" y="2348865"/>
            <a:ext cx="65144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8080"/>
                </a:highlight>
              </a:rPr>
              <a:t>Create a Directory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008080"/>
                </a:highlight>
              </a:rPr>
              <a:t>Add Modules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008080"/>
                </a:highlight>
              </a:rPr>
              <a:t>Init File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008080"/>
                </a:highlight>
              </a:rPr>
              <a:t>Subpackages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008080"/>
                </a:highlight>
              </a:rPr>
              <a:t>Importing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008080"/>
                </a:highlight>
              </a:rPr>
              <a:t>Distribution</a:t>
            </a:r>
            <a:endParaRPr lang="en-US" sz="28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468630" y="-2730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00020" y="1341120"/>
            <a:ext cx="7064375" cy="404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70000"/>
              </a:lnSpc>
            </a:pPr>
            <a:r>
              <a:rPr lang="en-US" sz="3600" b="1">
                <a:highlight>
                  <a:srgbClr val="00FF00"/>
                </a:highlight>
              </a:rPr>
              <a:t>mypackage/</a:t>
            </a:r>
            <a:endParaRPr lang="en-US" sz="3600" b="1">
              <a:highlight>
                <a:srgbClr val="00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600" b="1">
                <a:highlight>
                  <a:srgbClr val="00FF00"/>
                </a:highlight>
              </a:rPr>
              <a:t>│</a:t>
            </a:r>
            <a:endParaRPr lang="en-US" sz="3600" b="1">
              <a:highlight>
                <a:srgbClr val="00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600" b="1">
                <a:highlight>
                  <a:srgbClr val="00FF00"/>
                </a:highlight>
              </a:rPr>
              <a:t>├── __init__.py</a:t>
            </a:r>
            <a:endParaRPr lang="en-US" sz="3600" b="1">
              <a:highlight>
                <a:srgbClr val="00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600" b="1">
                <a:highlight>
                  <a:srgbClr val="00FF00"/>
                </a:highlight>
              </a:rPr>
              <a:t>├── module1.py</a:t>
            </a:r>
            <a:endParaRPr lang="en-US" sz="3600" b="1">
              <a:highlight>
                <a:srgbClr val="00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600" b="1">
                <a:highlight>
                  <a:srgbClr val="00FF00"/>
                </a:highlight>
              </a:rPr>
              <a:t>└── module2.py</a:t>
            </a:r>
            <a:endParaRPr lang="en-US" sz="36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5740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563620" y="1628775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 b="1">
                <a:highlight>
                  <a:srgbClr val="808000"/>
                </a:highlight>
              </a:rPr>
              <a:t>syntax</a:t>
            </a:r>
            <a:endParaRPr lang="en-IN" altLang="en-US" sz="4800" b="1">
              <a:highlight>
                <a:srgbClr val="808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560" y="4077335"/>
            <a:ext cx="10946765" cy="77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>
                <a:highlight>
                  <a:srgbClr val="FF0000"/>
                </a:highlight>
              </a:rPr>
              <a:t>from foldername.modulename import object name</a:t>
            </a:r>
            <a:endParaRPr lang="en-IN" altLang="en-US" sz="3200" b="1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-16510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267585" y="981075"/>
            <a:ext cx="477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Python Try Except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1505" y="2060575"/>
            <a:ext cx="867918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FF"/>
                </a:highlight>
              </a:rPr>
              <a:t>The </a:t>
            </a:r>
            <a:r>
              <a:rPr lang="en-US" sz="2800" b="1">
                <a:highlight>
                  <a:srgbClr val="FFFF00"/>
                </a:highlight>
              </a:rPr>
              <a:t>try </a:t>
            </a:r>
            <a:r>
              <a:rPr lang="en-US" sz="2800" b="1">
                <a:highlight>
                  <a:srgbClr val="00FFFF"/>
                </a:highlight>
              </a:rPr>
              <a:t>block lets you test a block of code for errors.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r>
              <a:rPr lang="en-US" sz="2800" b="1">
                <a:highlight>
                  <a:srgbClr val="00FFFF"/>
                </a:highlight>
              </a:rPr>
              <a:t>The </a:t>
            </a:r>
            <a:r>
              <a:rPr lang="en-US" sz="2800" b="1">
                <a:highlight>
                  <a:srgbClr val="FFFF00"/>
                </a:highlight>
              </a:rPr>
              <a:t>except </a:t>
            </a:r>
            <a:r>
              <a:rPr lang="en-US" sz="2800" b="1">
                <a:highlight>
                  <a:srgbClr val="00FFFF"/>
                </a:highlight>
              </a:rPr>
              <a:t>block lets you handle the error.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r>
              <a:rPr lang="en-US" sz="2800" b="1">
                <a:highlight>
                  <a:srgbClr val="00FFFF"/>
                </a:highlight>
              </a:rPr>
              <a:t>The </a:t>
            </a:r>
            <a:r>
              <a:rPr lang="en-US" sz="2800" b="1">
                <a:highlight>
                  <a:srgbClr val="FFFF00"/>
                </a:highlight>
              </a:rPr>
              <a:t>else </a:t>
            </a:r>
            <a:r>
              <a:rPr lang="en-US" sz="2800" b="1">
                <a:highlight>
                  <a:srgbClr val="00FFFF"/>
                </a:highlight>
              </a:rPr>
              <a:t>block lets you execute code when there is no error.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r>
              <a:rPr lang="en-US" sz="2800" b="1">
                <a:highlight>
                  <a:srgbClr val="00FFFF"/>
                </a:highlight>
              </a:rPr>
              <a:t>The </a:t>
            </a:r>
            <a:r>
              <a:rPr lang="en-US" sz="2800" b="1">
                <a:highlight>
                  <a:srgbClr val="FFFF00"/>
                </a:highlight>
              </a:rPr>
              <a:t>finally </a:t>
            </a:r>
            <a:r>
              <a:rPr lang="en-US" sz="2800" b="1">
                <a:highlight>
                  <a:srgbClr val="00FFFF"/>
                </a:highlight>
              </a:rPr>
              <a:t>block lets you execute code, regardless of the result of the try- and except blocks.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55245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11730" y="981075"/>
            <a:ext cx="5600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Exception Handling</a:t>
            </a:r>
            <a:endParaRPr lang="en-US" sz="36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75740" y="2708910"/>
            <a:ext cx="6776720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800" b="1">
                <a:highlight>
                  <a:srgbClr val="008000"/>
                </a:highlight>
              </a:rPr>
              <a:t>When an error occurs, or exception as we call it, Python will normally stop and generate an error message.</a:t>
            </a:r>
            <a:endParaRPr lang="en-US" sz="2800" b="1">
              <a:highlight>
                <a:srgbClr val="008000"/>
              </a:highlight>
            </a:endParaRPr>
          </a:p>
          <a:p>
            <a:pPr>
              <a:lnSpc>
                <a:spcPct val="130000"/>
              </a:lnSpc>
            </a:pPr>
            <a:endParaRPr lang="en-US" sz="2800" b="1">
              <a:highlight>
                <a:srgbClr val="008000"/>
              </a:highlight>
            </a:endParaRPr>
          </a:p>
          <a:p>
            <a:pPr>
              <a:lnSpc>
                <a:spcPct val="130000"/>
              </a:lnSpc>
            </a:pPr>
            <a:r>
              <a:rPr lang="en-US" sz="2800" b="1">
                <a:highlight>
                  <a:srgbClr val="008000"/>
                </a:highlight>
              </a:rPr>
              <a:t>These exceptions can be handled using the try statement:</a:t>
            </a:r>
            <a:endParaRPr lang="en-US" sz="28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-16510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195830" y="1196975"/>
            <a:ext cx="795845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3200" b="1">
                <a:highlight>
                  <a:srgbClr val="C0C0C0"/>
                </a:highlight>
              </a:rPr>
              <a:t>try:</a:t>
            </a: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20000"/>
              </a:lnSpc>
            </a:pPr>
            <a:endParaRPr lang="en-US" sz="3200" b="1">
              <a:highlight>
                <a:srgbClr val="C0C0C0"/>
              </a:highlight>
            </a:endParaRPr>
          </a:p>
          <a:p>
            <a:pPr indent="457200">
              <a:lnSpc>
                <a:spcPct val="120000"/>
              </a:lnSpc>
            </a:pPr>
            <a:r>
              <a:rPr lang="en-US" sz="3200" b="1">
                <a:highlight>
                  <a:srgbClr val="C0C0C0"/>
                </a:highlight>
              </a:rPr>
              <a:t>print(x)</a:t>
            </a: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20000"/>
              </a:lnSpc>
            </a:pP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3200" b="1">
                <a:highlight>
                  <a:srgbClr val="C0C0C0"/>
                </a:highlight>
              </a:rPr>
              <a:t>except:</a:t>
            </a: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20000"/>
              </a:lnSpc>
            </a:pPr>
            <a:endParaRPr lang="en-US" sz="3200" b="1">
              <a:highlight>
                <a:srgbClr val="C0C0C0"/>
              </a:highlight>
            </a:endParaRPr>
          </a:p>
          <a:p>
            <a:pPr indent="457200">
              <a:lnSpc>
                <a:spcPct val="120000"/>
              </a:lnSpc>
            </a:pPr>
            <a:r>
              <a:rPr lang="en-US" sz="3200" b="1">
                <a:highlight>
                  <a:srgbClr val="C0C0C0"/>
                </a:highlight>
              </a:rPr>
              <a:t>print("An exception occurred")</a:t>
            </a:r>
            <a:endParaRPr lang="en-US" sz="32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5" name="Freeform 2"/>
          <p:cNvSpPr/>
          <p:nvPr>
            <p:custDataLst>
              <p:tags r:id="rId3"/>
            </p:custDataLst>
          </p:nvPr>
        </p:nvSpPr>
        <p:spPr>
          <a:xfrm>
            <a:off x="127000" y="1270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71775" y="692785"/>
            <a:ext cx="4812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FF"/>
                </a:highlight>
              </a:rPr>
              <a:t>Many Exceptions</a:t>
            </a:r>
            <a:endParaRPr lang="en-US" sz="3600" b="1">
              <a:highlight>
                <a:srgbClr val="FF00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7540" y="2132965"/>
            <a:ext cx="776097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try:</a:t>
            </a:r>
            <a:endParaRPr lang="en-US" sz="2800" b="1">
              <a:highlight>
                <a:srgbClr val="00FFFF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print(x)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except NameError:</a:t>
            </a:r>
            <a:endParaRPr lang="en-US" sz="2800" b="1">
              <a:highlight>
                <a:srgbClr val="00FFFF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print("Variable x is not defined")</a:t>
            </a:r>
            <a:endParaRPr lang="en-US" sz="2800" b="1">
              <a:highlight>
                <a:srgbClr val="00FFFF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except:</a:t>
            </a:r>
            <a:endParaRPr lang="en-US" sz="2800" b="1">
              <a:highlight>
                <a:srgbClr val="00FFFF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2800" b="1">
                <a:highlight>
                  <a:srgbClr val="00FFFF"/>
                </a:highlight>
              </a:rPr>
              <a:t>print("Something else went wrong")</a:t>
            </a:r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780155" y="1124585"/>
            <a:ext cx="3048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highlight>
                  <a:srgbClr val="FFFF00"/>
                </a:highlight>
              </a:rPr>
              <a:t>Else</a:t>
            </a:r>
            <a:endParaRPr lang="en-US" sz="44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3940" y="2997200"/>
            <a:ext cx="8386445" cy="1302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008080"/>
                </a:highlight>
              </a:rPr>
              <a:t>You can use the else keyword to define a block of code to be executed if no errors were raised:</a:t>
            </a: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90000"/>
              </a:lnSpc>
            </a:pPr>
            <a:endParaRPr lang="en-US" sz="28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124075" y="836930"/>
            <a:ext cx="6965950" cy="5111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try:</a:t>
            </a:r>
            <a:endParaRPr lang="en-US" sz="3200" b="1">
              <a:highlight>
                <a:srgbClr val="800080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print("Hello")</a:t>
            </a:r>
            <a:endParaRPr lang="en-US" sz="3200" b="1">
              <a:highlight>
                <a:srgbClr val="80008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except:</a:t>
            </a:r>
            <a:endParaRPr lang="en-US" sz="3200" b="1">
              <a:highlight>
                <a:srgbClr val="800080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print("Something went wrong")</a:t>
            </a:r>
            <a:endParaRPr lang="en-US" sz="3200" b="1">
              <a:highlight>
                <a:srgbClr val="80008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else:</a:t>
            </a:r>
            <a:endParaRPr lang="en-US" sz="3200" b="1">
              <a:highlight>
                <a:srgbClr val="800080"/>
              </a:highlight>
            </a:endParaRPr>
          </a:p>
          <a:p>
            <a:pPr indent="457200">
              <a:lnSpc>
                <a:spcPct val="170000"/>
              </a:lnSpc>
            </a:pPr>
            <a:r>
              <a:rPr lang="en-US" sz="3200" b="1">
                <a:highlight>
                  <a:srgbClr val="800080"/>
                </a:highlight>
              </a:rPr>
              <a:t>print("Nothing went wrong")</a:t>
            </a:r>
            <a:endParaRPr lang="en-US" sz="3200" b="1">
              <a:highlight>
                <a:srgbClr val="80008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347720" y="476885"/>
            <a:ext cx="4380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highlight>
                  <a:srgbClr val="00FF00"/>
                </a:highlight>
              </a:rPr>
              <a:t>Use a Module</a:t>
            </a:r>
            <a:endParaRPr lang="en-US" sz="4000" b="1">
              <a:highlight>
                <a:srgbClr val="00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5695" y="1988820"/>
            <a:ext cx="7526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highlight>
                  <a:srgbClr val="800000"/>
                </a:highlight>
              </a:rPr>
              <a:t>Now we can use the module we just created, by using the import statement:</a:t>
            </a:r>
            <a:endParaRPr lang="en-US" sz="2400" b="1">
              <a:highlight>
                <a:srgbClr val="800000"/>
              </a:highlight>
            </a:endParaRPr>
          </a:p>
          <a:p>
            <a:endParaRPr lang="en-US" sz="2400" b="1">
              <a:highlight>
                <a:srgbClr val="80000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67585" y="3717290"/>
            <a:ext cx="59093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FF"/>
                </a:highlight>
              </a:rPr>
              <a:t>import mymodule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r>
              <a:rPr lang="en-US" sz="2800" b="1">
                <a:highlight>
                  <a:srgbClr val="00FFFF"/>
                </a:highlight>
              </a:rPr>
              <a:t>mymodule.greeting("Jonathan")</a:t>
            </a:r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3563620" y="621030"/>
            <a:ext cx="3048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highlight>
                  <a:srgbClr val="FF0000"/>
                </a:highlight>
              </a:rPr>
              <a:t>Finally</a:t>
            </a:r>
            <a:endParaRPr lang="en-US" sz="4400" b="1">
              <a:highlight>
                <a:srgbClr val="FF00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3940" y="2277110"/>
            <a:ext cx="776668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3200" b="1">
                <a:highlight>
                  <a:srgbClr val="00FF00"/>
                </a:highlight>
              </a:rPr>
              <a:t>The finally block, if specified, will be executed regardless if the try block raises an error or not.</a:t>
            </a:r>
            <a:endParaRPr lang="en-US" sz="3200" b="1">
              <a:highlight>
                <a:srgbClr val="00FF00"/>
              </a:highlight>
            </a:endParaRPr>
          </a:p>
          <a:p>
            <a:pPr>
              <a:lnSpc>
                <a:spcPct val="180000"/>
              </a:lnSpc>
            </a:pPr>
            <a:endParaRPr lang="en-US" sz="32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547495" y="764540"/>
            <a:ext cx="6961505" cy="500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try:</a:t>
            </a:r>
            <a:endParaRPr lang="en-US" sz="2800" b="1">
              <a:highlight>
                <a:srgbClr val="FFFF00"/>
              </a:highlight>
            </a:endParaRPr>
          </a:p>
          <a:p>
            <a:pPr indent="457200"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print(x)</a:t>
            </a: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except:</a:t>
            </a:r>
            <a:endParaRPr lang="en-US" sz="2800" b="1">
              <a:highlight>
                <a:srgbClr val="FFFF00"/>
              </a:highlight>
            </a:endParaRPr>
          </a:p>
          <a:p>
            <a:pPr indent="457200"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print("Something went wrong")</a:t>
            </a:r>
            <a:endParaRPr lang="en-US" sz="2800" b="1">
              <a:highlight>
                <a:srgbClr val="FFFF0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finally:</a:t>
            </a:r>
            <a:endParaRPr lang="en-US" sz="2800" b="1">
              <a:highlight>
                <a:srgbClr val="FFFF00"/>
              </a:highlight>
            </a:endParaRPr>
          </a:p>
          <a:p>
            <a:pPr indent="457200">
              <a:lnSpc>
                <a:spcPct val="190000"/>
              </a:lnSpc>
            </a:pPr>
            <a:r>
              <a:rPr lang="en-US" sz="2800" b="1">
                <a:highlight>
                  <a:srgbClr val="FFFF00"/>
                </a:highlight>
              </a:rPr>
              <a:t>print("The 'try except' is finished")</a:t>
            </a:r>
            <a:endParaRPr lang="en-US" sz="28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627630" y="764540"/>
            <a:ext cx="552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FF"/>
                </a:highlight>
              </a:rPr>
              <a:t>Python File Open</a:t>
            </a:r>
            <a:endParaRPr lang="en-US" sz="36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5695" y="2277110"/>
            <a:ext cx="75590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highlight>
                  <a:srgbClr val="C0C0C0"/>
                </a:highlight>
              </a:rPr>
              <a:t>File handling is an important part of any web application.</a:t>
            </a:r>
            <a:endParaRPr lang="en-US" sz="28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sz="28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highlight>
                  <a:srgbClr val="C0C0C0"/>
                </a:highlight>
              </a:rPr>
              <a:t>Python has several functions for creating, reading, updating, and deleting files.</a:t>
            </a:r>
            <a:endParaRPr lang="en-US" sz="28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131820" y="836930"/>
            <a:ext cx="506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File Handling</a:t>
            </a:r>
            <a:endParaRPr lang="en-US" sz="36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75740" y="2060575"/>
            <a:ext cx="636968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008080"/>
                </a:highlight>
              </a:rPr>
              <a:t>The key function for working with files in Python is the open() function.</a:t>
            </a: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008080"/>
                </a:highlight>
              </a:rPr>
              <a:t>The open() function takes two parameters; filename, and mode.</a:t>
            </a: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20000"/>
              </a:lnSpc>
            </a:pP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008080"/>
                </a:highlight>
              </a:rPr>
              <a:t>There are four different methods (modes) for opening a file:</a:t>
            </a:r>
            <a:endParaRPr lang="en-US" sz="28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547495" y="548640"/>
            <a:ext cx="723773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400" b="1">
                <a:highlight>
                  <a:srgbClr val="FFFF00"/>
                </a:highlight>
              </a:rPr>
              <a:t>"r" - Read - Default value. Opens a file for reading, error if the file does not exist</a:t>
            </a: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highlight>
                  <a:srgbClr val="FFFF00"/>
                </a:highlight>
              </a:rPr>
              <a:t>"a" - Append - Opens a file for appending, creates the file if it does not exist</a:t>
            </a: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highlight>
                  <a:srgbClr val="FFFF00"/>
                </a:highlight>
              </a:rPr>
              <a:t>"w" - Write - Opens a file for writing, creates the file if it does not exist</a:t>
            </a: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highlight>
                  <a:srgbClr val="FFFF00"/>
                </a:highlight>
              </a:rPr>
              <a:t>"x" - Create - Creates the specified file, returns an error if the file exists</a:t>
            </a:r>
            <a:endParaRPr lang="en-US" sz="24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289685" y="1052830"/>
            <a:ext cx="78543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00"/>
                </a:highlight>
              </a:rPr>
              <a:t>In addition you can specify if the file should be handled as binary or text mode</a:t>
            </a:r>
            <a:endParaRPr lang="en-US" sz="2800" b="1">
              <a:highlight>
                <a:srgbClr val="00FF00"/>
              </a:highlight>
            </a:endParaRPr>
          </a:p>
          <a:p>
            <a:endParaRPr lang="en-US" sz="2800" b="1">
              <a:highlight>
                <a:srgbClr val="00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47495" y="3500755"/>
            <a:ext cx="7385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FF"/>
                </a:highlight>
              </a:rPr>
              <a:t>"t" - Text - Default value. Text mode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  <a:p>
            <a:r>
              <a:rPr lang="en-US" sz="2800" b="1">
                <a:highlight>
                  <a:srgbClr val="00FFFF"/>
                </a:highlight>
              </a:rPr>
              <a:t>"b" - Binary - Binary mode (e.g. images)</a:t>
            </a:r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636010" y="69278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FF"/>
                </a:highlight>
              </a:rPr>
              <a:t>Syntax</a:t>
            </a:r>
            <a:endParaRPr lang="en-US" sz="3600" b="1">
              <a:highlight>
                <a:srgbClr val="FF00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7450" y="1700530"/>
            <a:ext cx="7178675" cy="1727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008080"/>
                </a:highlight>
              </a:rPr>
              <a:t>To open a file for reading it is enough to specify the name of the file: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31595" y="4004945"/>
            <a:ext cx="4847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C0C0C0"/>
                </a:highlight>
              </a:rPr>
              <a:t>f = open("demofile.txt")</a:t>
            </a:r>
            <a:endParaRPr lang="en-US" sz="28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11730" y="981075"/>
            <a:ext cx="6993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800000"/>
                </a:highlight>
              </a:rPr>
              <a:t>f = open("demofile.txt", "rt")</a:t>
            </a:r>
            <a:endParaRPr lang="en-US" sz="2800" b="1">
              <a:highlight>
                <a:srgbClr val="80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5695" y="2493010"/>
            <a:ext cx="7719695" cy="2719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808000"/>
                </a:highlight>
              </a:rPr>
              <a:t>Because "r" for read, and "t" for text are the default values, you do not need to specify them.</a:t>
            </a:r>
            <a:endParaRPr lang="en-US" sz="2800" b="1">
              <a:highlight>
                <a:srgbClr val="808000"/>
              </a:highlight>
            </a:endParaRPr>
          </a:p>
          <a:p>
            <a:endParaRPr lang="en-US" sz="28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555875" y="908685"/>
            <a:ext cx="4746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Python File Open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55875" y="2348865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C0C0C0"/>
                </a:highlight>
              </a:rPr>
              <a:t>demofile.txt</a:t>
            </a:r>
            <a:endParaRPr lang="en-US" sz="2800" b="1">
              <a:highlight>
                <a:srgbClr val="C0C0C0"/>
              </a:highlight>
            </a:endParaRPr>
          </a:p>
          <a:p>
            <a:endParaRPr lang="en-US" sz="2800" b="1">
              <a:highlight>
                <a:srgbClr val="C0C0C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84120" y="3717290"/>
            <a:ext cx="682625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80"/>
                </a:highlight>
              </a:rPr>
              <a:t>Hello! Welcome to demofile.txt</a:t>
            </a:r>
            <a:endParaRPr lang="en-US" sz="2400" b="1">
              <a:highlight>
                <a:srgbClr val="00808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80"/>
                </a:highlight>
              </a:rPr>
              <a:t>This file is for testing purposes.</a:t>
            </a:r>
            <a:endParaRPr lang="en-US" sz="2400" b="1">
              <a:highlight>
                <a:srgbClr val="00808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400" b="1">
                <a:highlight>
                  <a:srgbClr val="008080"/>
                </a:highlight>
              </a:rPr>
              <a:t>Good Luck!</a:t>
            </a:r>
            <a:endParaRPr lang="en-US" sz="24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971550" y="836930"/>
            <a:ext cx="7915275" cy="5111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008000"/>
                </a:highlight>
              </a:rPr>
              <a:t>To open the file, use the built-in </a:t>
            </a:r>
            <a:r>
              <a:rPr lang="en-US" sz="3200" b="1">
                <a:highlight>
                  <a:srgbClr val="FFFF00"/>
                </a:highlight>
              </a:rPr>
              <a:t>open()</a:t>
            </a:r>
            <a:r>
              <a:rPr lang="en-US" sz="3200" b="1">
                <a:highlight>
                  <a:srgbClr val="008000"/>
                </a:highlight>
              </a:rPr>
              <a:t> function.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70000"/>
              </a:lnSpc>
            </a:pP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008000"/>
                </a:highlight>
              </a:rPr>
              <a:t>The open() function returns a file object, which has a </a:t>
            </a:r>
            <a:r>
              <a:rPr lang="en-US" sz="3200" b="1">
                <a:highlight>
                  <a:srgbClr val="FFFF00"/>
                </a:highlight>
              </a:rPr>
              <a:t>read()</a:t>
            </a:r>
            <a:r>
              <a:rPr lang="en-US" sz="3200" b="1">
                <a:highlight>
                  <a:srgbClr val="008000"/>
                </a:highlight>
              </a:rPr>
              <a:t> method for reading the content of the file:</a:t>
            </a:r>
            <a:endParaRPr lang="en-US" sz="32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915920" y="1124585"/>
            <a:ext cx="507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Variables in Module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1550" y="2780665"/>
            <a:ext cx="78339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IN" altLang="en-US" sz="2800" b="1">
                <a:highlight>
                  <a:srgbClr val="0000FF"/>
                </a:highlight>
              </a:rPr>
              <a:t>T</a:t>
            </a:r>
            <a:r>
              <a:rPr lang="en-US" sz="2800" b="1">
                <a:highlight>
                  <a:srgbClr val="0000FF"/>
                </a:highlight>
              </a:rPr>
              <a:t>he module can contain functions, as already described, but also variables of all types (arrays, dictionaries, objects etc):</a:t>
            </a:r>
            <a:endParaRPr lang="en-US" sz="2800" b="1"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835785" y="1341120"/>
            <a:ext cx="72694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40000"/>
              </a:lnSpc>
            </a:pPr>
            <a:r>
              <a:rPr lang="en-US" sz="4000" b="1">
                <a:solidFill>
                  <a:schemeClr val="bg1"/>
                </a:solidFill>
                <a:highlight>
                  <a:srgbClr val="000080"/>
                </a:highlight>
              </a:rPr>
              <a:t>f = open("demofile.txt", "r")</a:t>
            </a:r>
            <a:endParaRPr lang="en-US" sz="4000" b="1">
              <a:solidFill>
                <a:schemeClr val="bg1"/>
              </a:solidFill>
              <a:highlight>
                <a:srgbClr val="000080"/>
              </a:highlight>
            </a:endParaRPr>
          </a:p>
          <a:p>
            <a:pPr>
              <a:lnSpc>
                <a:spcPct val="240000"/>
              </a:lnSpc>
            </a:pPr>
            <a:r>
              <a:rPr lang="en-US" sz="4000" b="1">
                <a:solidFill>
                  <a:schemeClr val="bg1"/>
                </a:solidFill>
                <a:highlight>
                  <a:srgbClr val="000080"/>
                </a:highlight>
              </a:rPr>
              <a:t>print(f.read())</a:t>
            </a:r>
            <a:endParaRPr lang="en-US" sz="4000" b="1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180465" y="1268730"/>
            <a:ext cx="90239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000" b="1">
                <a:highlight>
                  <a:srgbClr val="00FFFF"/>
                </a:highlight>
              </a:rPr>
              <a:t>If the file is located in a different location, you will have to specify the file path, like this:</a:t>
            </a:r>
            <a:endParaRPr lang="en-US" sz="3000" b="1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endParaRPr lang="en-US" sz="30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0465" y="3500755"/>
            <a:ext cx="7718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3000" b="1">
                <a:highlight>
                  <a:srgbClr val="FFFF00"/>
                </a:highlight>
              </a:rPr>
              <a:t>f = open("D:\\myfiles\welcome.txt", "r")</a:t>
            </a:r>
            <a:endParaRPr lang="en-US" sz="3000" b="1">
              <a:highlight>
                <a:srgbClr val="FFFF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000" b="1">
                <a:highlight>
                  <a:srgbClr val="FFFF00"/>
                </a:highlight>
              </a:rPr>
              <a:t>print(f.read())</a:t>
            </a:r>
            <a:endParaRPr lang="en-US" sz="30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11730" y="908685"/>
            <a:ext cx="6113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0000"/>
                </a:highlight>
              </a:rPr>
              <a:t>Read Only Parts of the File</a:t>
            </a:r>
            <a:endParaRPr lang="en-US" sz="32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7360" y="2564765"/>
            <a:ext cx="9020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3000" b="1">
                <a:highlight>
                  <a:srgbClr val="C0C0C0"/>
                </a:highlight>
              </a:rPr>
              <a:t>By default the read() method returns the whole text, but you can also specify how many characters you want to return:</a:t>
            </a:r>
            <a:endParaRPr lang="en-US" sz="30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1619885" y="908685"/>
            <a:ext cx="81114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00FF00"/>
                </a:highlight>
              </a:rPr>
              <a:t>Return the 5 first characters of the file:</a:t>
            </a:r>
            <a:endParaRPr lang="en-US" sz="3200" b="1">
              <a:highlight>
                <a:srgbClr val="00FF00"/>
              </a:highlight>
            </a:endParaRPr>
          </a:p>
          <a:p>
            <a:endParaRPr lang="en-US" sz="3200" b="1">
              <a:highlight>
                <a:srgbClr val="00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51685" y="2997200"/>
            <a:ext cx="6113780" cy="1962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sz="3200" b="1">
                <a:highlight>
                  <a:srgbClr val="808000"/>
                </a:highlight>
              </a:rPr>
              <a:t>f = open("demofile.txt", "r")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3200" b="1">
                <a:highlight>
                  <a:srgbClr val="808000"/>
                </a:highlight>
              </a:rPr>
              <a:t>print(f.read(5))</a:t>
            </a:r>
            <a:endParaRPr lang="en-US" sz="32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491865" y="54864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8080"/>
                </a:highlight>
              </a:rPr>
              <a:t>Read Lines</a:t>
            </a:r>
            <a:endParaRPr lang="en-US" sz="3600" b="1">
              <a:highlight>
                <a:srgbClr val="00808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7540" y="3068955"/>
            <a:ext cx="805243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3200" b="1">
                <a:highlight>
                  <a:srgbClr val="800080"/>
                </a:highlight>
              </a:rPr>
              <a:t>You can return one line by using the readline() method:</a:t>
            </a:r>
            <a:endParaRPr lang="en-US" sz="3200" b="1">
              <a:highlight>
                <a:srgbClr val="800080"/>
              </a:highlight>
            </a:endParaRPr>
          </a:p>
          <a:p>
            <a:endParaRPr lang="en-US" sz="3200" b="1">
              <a:highlight>
                <a:srgbClr val="80008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195830" y="1628775"/>
            <a:ext cx="566229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sz="3200" b="1">
                <a:highlight>
                  <a:srgbClr val="00FFFF"/>
                </a:highlight>
              </a:rPr>
              <a:t>f = open("demofile.txt", "r")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210000"/>
              </a:lnSpc>
            </a:pPr>
            <a:r>
              <a:rPr lang="en-US" sz="3200" b="1">
                <a:highlight>
                  <a:srgbClr val="00FFFF"/>
                </a:highlight>
              </a:rPr>
              <a:t>print(f.readline())</a:t>
            </a:r>
            <a:endParaRPr lang="en-US" sz="32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907540" y="621030"/>
            <a:ext cx="68834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FF00FF"/>
                </a:highlight>
              </a:rPr>
              <a:t>By calling readline() two times, you can read the two first lines:</a:t>
            </a:r>
            <a:endParaRPr lang="en-US" sz="3200" b="1">
              <a:highlight>
                <a:srgbClr val="FF00FF"/>
              </a:highlight>
            </a:endParaRPr>
          </a:p>
          <a:p>
            <a:endParaRPr lang="en-US" sz="3200" b="1">
              <a:highlight>
                <a:srgbClr val="FF00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785" y="2997200"/>
            <a:ext cx="898144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sz="3200" b="1">
                <a:highlight>
                  <a:srgbClr val="008000"/>
                </a:highlight>
              </a:rPr>
              <a:t>f = open("demofile.txt", "r")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3200" b="1">
                <a:highlight>
                  <a:srgbClr val="008000"/>
                </a:highlight>
              </a:rPr>
              <a:t>print(f.readline())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3200" b="1">
                <a:highlight>
                  <a:srgbClr val="008000"/>
                </a:highlight>
              </a:rPr>
              <a:t>print(f.readline())</a:t>
            </a:r>
            <a:endParaRPr lang="en-US" sz="32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1619885" y="981075"/>
            <a:ext cx="8161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0000"/>
                </a:highlight>
              </a:rPr>
              <a:t>By looping through the lines of the file, you can read the whole file, line by line:</a:t>
            </a:r>
            <a:endParaRPr lang="en-US" sz="3200" b="1">
              <a:highlight>
                <a:srgbClr val="FF0000"/>
              </a:highlight>
            </a:endParaRPr>
          </a:p>
          <a:p>
            <a:endParaRPr lang="en-US" sz="3200" b="1">
              <a:highlight>
                <a:srgbClr val="FF00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64030" y="2924810"/>
            <a:ext cx="5702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C0C0C0"/>
                </a:highlight>
              </a:rPr>
              <a:t>f = open("demofile.txt", "r")</a:t>
            </a: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C0C0C0"/>
                </a:highlight>
              </a:rPr>
              <a:t>for x in f:</a:t>
            </a:r>
            <a:endParaRPr lang="en-US" sz="32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C0C0C0"/>
                </a:highlight>
              </a:rPr>
              <a:t>  print(x)</a:t>
            </a:r>
            <a:endParaRPr lang="en-US" sz="32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347720" y="83693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highlight>
                  <a:srgbClr val="FFFF00"/>
                </a:highlight>
              </a:rPr>
              <a:t>Close Files</a:t>
            </a:r>
            <a:endParaRPr lang="en-US" sz="40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3940" y="2997200"/>
            <a:ext cx="8041005" cy="2416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800" b="1">
                <a:highlight>
                  <a:srgbClr val="00FF00"/>
                </a:highlight>
              </a:rPr>
              <a:t>It is a good practice to always close the file when you are done with it.</a:t>
            </a:r>
            <a:endParaRPr lang="en-US" sz="2800" b="1">
              <a:highlight>
                <a:srgbClr val="00FF00"/>
              </a:highlight>
            </a:endParaRPr>
          </a:p>
          <a:p>
            <a:pPr>
              <a:lnSpc>
                <a:spcPct val="180000"/>
              </a:lnSpc>
            </a:pPr>
            <a:endParaRPr 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979930" y="1196975"/>
            <a:ext cx="603250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sz="3200" b="1">
                <a:highlight>
                  <a:srgbClr val="00FFFF"/>
                </a:highlight>
              </a:rPr>
              <a:t>f = open("demofile.txt", "r")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210000"/>
              </a:lnSpc>
            </a:pPr>
            <a:r>
              <a:rPr lang="en-US" sz="3200" b="1">
                <a:highlight>
                  <a:srgbClr val="00FFFF"/>
                </a:highlight>
              </a:rPr>
              <a:t>print(f.readline())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210000"/>
              </a:lnSpc>
            </a:pPr>
            <a:r>
              <a:rPr lang="en-US" sz="3200" b="1">
                <a:highlight>
                  <a:srgbClr val="00FFFF"/>
                </a:highlight>
              </a:rPr>
              <a:t>f.close()</a:t>
            </a:r>
            <a:endParaRPr lang="en-US" sz="32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14351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267585" y="332740"/>
            <a:ext cx="6050915" cy="4300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highlight>
                  <a:srgbClr val="FFFF00"/>
                </a:highlight>
              </a:rPr>
              <a:t>person1 = {</a:t>
            </a:r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  </a:t>
            </a:r>
            <a:endParaRPr lang="en-US" sz="2800" b="1">
              <a:highlight>
                <a:srgbClr val="FFFF00"/>
              </a:highlight>
            </a:endParaRPr>
          </a:p>
          <a:p>
            <a:pPr marL="1371600" lvl="3" indent="457200"/>
            <a:r>
              <a:rPr lang="en-US" sz="2800" b="1">
                <a:highlight>
                  <a:srgbClr val="FFFF00"/>
                </a:highlight>
              </a:rPr>
              <a:t>"name": "John",</a:t>
            </a:r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 </a:t>
            </a:r>
            <a:endParaRPr lang="en-US" sz="2800" b="1">
              <a:highlight>
                <a:srgbClr val="FFFF00"/>
              </a:highlight>
            </a:endParaRPr>
          </a:p>
          <a:p>
            <a:pPr marL="1371600" lvl="3" indent="457200"/>
            <a:r>
              <a:rPr lang="en-US" sz="2800" b="1">
                <a:highlight>
                  <a:srgbClr val="FFFF00"/>
                </a:highlight>
              </a:rPr>
              <a:t>"age": 36,</a:t>
            </a:r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  </a:t>
            </a:r>
            <a:endParaRPr lang="en-US" sz="2800" b="1">
              <a:highlight>
                <a:srgbClr val="FFFF00"/>
              </a:highlight>
            </a:endParaRPr>
          </a:p>
          <a:p>
            <a:pPr marL="914400" lvl="2" indent="457200"/>
            <a:r>
              <a:rPr lang="en-US" sz="2800" b="1">
                <a:highlight>
                  <a:srgbClr val="FFFF00"/>
                </a:highlight>
              </a:rPr>
              <a:t>"country": "Norway"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  <a:p>
            <a:pPr marL="1371600" lvl="3" indent="457200"/>
            <a:r>
              <a:rPr lang="en-US" sz="2800" b="1">
                <a:highlight>
                  <a:srgbClr val="FFFF00"/>
                </a:highlight>
              </a:rPr>
              <a:t>}</a:t>
            </a:r>
            <a:endParaRPr lang="en-US" sz="28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11730" y="4580890"/>
            <a:ext cx="5641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00"/>
                </a:highlight>
              </a:rPr>
              <a:t>import mymodule</a:t>
            </a:r>
            <a:endParaRPr lang="en-US" sz="2800" b="1">
              <a:highlight>
                <a:srgbClr val="00FF00"/>
              </a:highlight>
            </a:endParaRPr>
          </a:p>
          <a:p>
            <a:endParaRPr lang="en-US" sz="2800" b="1">
              <a:highlight>
                <a:srgbClr val="00FF00"/>
              </a:highlight>
            </a:endParaRPr>
          </a:p>
          <a:p>
            <a:r>
              <a:rPr lang="en-US" sz="2800" b="1">
                <a:highlight>
                  <a:srgbClr val="00FF00"/>
                </a:highlight>
              </a:rPr>
              <a:t>a = mymodule.person1["age"]</a:t>
            </a:r>
            <a:endParaRPr lang="en-US" sz="2800" b="1">
              <a:highlight>
                <a:srgbClr val="00FF00"/>
              </a:highlight>
            </a:endParaRPr>
          </a:p>
          <a:p>
            <a:endParaRPr lang="en-US" sz="2800" b="1">
              <a:highlight>
                <a:srgbClr val="00FF00"/>
              </a:highlight>
            </a:endParaRPr>
          </a:p>
          <a:p>
            <a:r>
              <a:rPr lang="en-US" sz="2800" b="1">
                <a:highlight>
                  <a:srgbClr val="00FF00"/>
                </a:highlight>
              </a:rPr>
              <a:t>print(a)</a:t>
            </a:r>
            <a:endParaRPr lang="en-US" sz="2800" b="1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09825" y="2493010"/>
            <a:ext cx="676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highlight>
                  <a:srgbClr val="FF00FF"/>
                </a:highlight>
              </a:rPr>
              <a:t>Python File Write</a:t>
            </a:r>
            <a:endParaRPr lang="en-US" sz="5400" b="1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080385" y="1268730"/>
            <a:ext cx="4895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0000"/>
                </a:highlight>
              </a:rPr>
              <a:t>Write to an Existing File</a:t>
            </a:r>
            <a:endParaRPr lang="en-US" sz="32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3895" y="2708910"/>
            <a:ext cx="811212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400" b="1">
                <a:highlight>
                  <a:srgbClr val="FFFF00"/>
                </a:highlight>
              </a:rPr>
              <a:t>To write to an existing file, you must add a parameter to the </a:t>
            </a:r>
            <a:r>
              <a:rPr lang="en-US" sz="2400" b="1">
                <a:highlight>
                  <a:srgbClr val="00FF00"/>
                </a:highlight>
              </a:rPr>
              <a:t>open()</a:t>
            </a:r>
            <a:r>
              <a:rPr lang="en-US" sz="2400" b="1">
                <a:highlight>
                  <a:srgbClr val="FFFF00"/>
                </a:highlight>
              </a:rPr>
              <a:t> function:</a:t>
            </a:r>
            <a:endParaRPr lang="en-US" sz="2400" b="1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en-US" sz="2400" b="1">
              <a:highlight>
                <a:srgbClr val="FF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3895" y="3907790"/>
            <a:ext cx="85750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00FF"/>
                </a:highlight>
              </a:rPr>
              <a:t>"a"</a:t>
            </a:r>
            <a:r>
              <a:rPr lang="en-US" sz="2800" b="1">
                <a:highlight>
                  <a:srgbClr val="008080"/>
                </a:highlight>
              </a:rPr>
              <a:t> - Append - will append to the end of the file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r>
              <a:rPr lang="en-US" sz="2800" b="1">
                <a:highlight>
                  <a:srgbClr val="FF00FF"/>
                </a:highlight>
              </a:rPr>
              <a:t>"w"</a:t>
            </a:r>
            <a:r>
              <a:rPr lang="en-US" sz="2800" b="1">
                <a:highlight>
                  <a:srgbClr val="008080"/>
                </a:highlight>
              </a:rPr>
              <a:t> - Write - will overwrite any existing content</a:t>
            </a:r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  <a:p>
            <a:endParaRPr lang="en-US" sz="28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043940" y="476885"/>
            <a:ext cx="853757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f = open("demofile2.txt", "a")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f.write("Now the file has more content!")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f.close()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#open and read the file after the appending: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f = open("demofile2.txt", "r")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highlight>
                  <a:srgbClr val="008000"/>
                </a:highlight>
              </a:rPr>
              <a:t>print(f.read())</a:t>
            </a:r>
            <a:endParaRPr lang="en-US" sz="32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424180" y="476885"/>
            <a:ext cx="9288145" cy="560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f = open("demofile3.txt", "w")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f.write("Woops! I have deleted the content!")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f.close()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#open and read the file after the overwriting: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f = open("demofile3.txt", "r")</a:t>
            </a:r>
            <a:endParaRPr lang="en-US" sz="3200" b="1">
              <a:highlight>
                <a:srgbClr val="80800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808000"/>
                </a:highlight>
              </a:rPr>
              <a:t>print(f.read())</a:t>
            </a:r>
            <a:endParaRPr lang="en-US" sz="32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839720" y="764540"/>
            <a:ext cx="5138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800080"/>
                </a:highlight>
              </a:rPr>
              <a:t>Create a New File</a:t>
            </a:r>
            <a:endParaRPr lang="en-US" sz="3600" b="1">
              <a:highlight>
                <a:srgbClr val="80008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8210" y="2060575"/>
            <a:ext cx="88569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FFFF"/>
                </a:highlight>
              </a:rPr>
              <a:t>To create a new file in Python, use the open() method, with one of the following parameters:</a:t>
            </a:r>
            <a:endParaRPr lang="en-US" sz="2800" b="1">
              <a:highlight>
                <a:srgbClr val="00FFFF"/>
              </a:highlight>
            </a:endParaRPr>
          </a:p>
          <a:p>
            <a:endParaRPr lang="en-US" sz="2800" b="1">
              <a:highlight>
                <a:srgbClr val="00FFFF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36675" y="4523740"/>
            <a:ext cx="698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51460" y="1384300"/>
            <a:ext cx="8986520" cy="4089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8080"/>
                </a:highlight>
                <a:sym typeface="+mn-ea"/>
              </a:rPr>
              <a:t>"x" - Create - will create a file, returns an error if the file exist</a:t>
            </a: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8080"/>
                </a:highlight>
                <a:sym typeface="+mn-ea"/>
              </a:rPr>
              <a:t>"a" - Append - will create a file if the specified file does not exist</a:t>
            </a: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8080"/>
                </a:highlight>
                <a:sym typeface="+mn-ea"/>
              </a:rPr>
              <a:t>"w" - Write - will create a file if the specified file does not exist</a:t>
            </a: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endParaRPr lang="en-US" sz="3200" b="1">
              <a:highlight>
                <a:srgbClr val="008080"/>
              </a:highlight>
            </a:endParaRPr>
          </a:p>
          <a:p>
            <a:pPr>
              <a:lnSpc>
                <a:spcPct val="160000"/>
              </a:lnSpc>
            </a:pPr>
            <a:endParaRPr lang="en-US" sz="32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691640" y="1412875"/>
            <a:ext cx="916686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3200" b="1">
                <a:highlight>
                  <a:srgbClr val="00FFFF"/>
                </a:highlight>
              </a:rPr>
              <a:t>Create a file called "myfile.txt":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180000"/>
              </a:lnSpc>
            </a:pPr>
            <a:endParaRPr lang="en-US" sz="32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64030" y="3717290"/>
            <a:ext cx="6467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008000"/>
                </a:highlight>
              </a:rPr>
              <a:t>f = open("myfile.txt", "x")</a:t>
            </a:r>
            <a:endParaRPr lang="en-US" sz="3200" b="1">
              <a:highlight>
                <a:srgbClr val="0080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9885" y="5373370"/>
            <a:ext cx="6356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FF00"/>
                </a:highlight>
              </a:rPr>
              <a:t>Result: a new empty file is created!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907540" y="1844675"/>
            <a:ext cx="72453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808000"/>
                </a:highlight>
              </a:rPr>
              <a:t>Create a new file if it does not exist:</a:t>
            </a:r>
            <a:endParaRPr lang="en-US" sz="3200" b="1">
              <a:highlight>
                <a:srgbClr val="808000"/>
              </a:highlight>
            </a:endParaRPr>
          </a:p>
          <a:p>
            <a:endParaRPr lang="en-US" sz="3200" b="1">
              <a:highlight>
                <a:srgbClr val="808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7540" y="3860800"/>
            <a:ext cx="9206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800080"/>
                </a:highlight>
              </a:rPr>
              <a:t>f = open("myfile.txt", "w")</a:t>
            </a:r>
            <a:endParaRPr lang="en-US" sz="3600" b="1">
              <a:highlight>
                <a:srgbClr val="800080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115695" y="2853055"/>
            <a:ext cx="7752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highlight>
                  <a:srgbClr val="00FFFF"/>
                </a:highlight>
              </a:rPr>
              <a:t>Python Delete File</a:t>
            </a:r>
            <a:endParaRPr lang="en-US" sz="60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2843530" y="76454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Delete a File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9750" y="2780665"/>
            <a:ext cx="8240395" cy="2287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808080"/>
                </a:highlight>
              </a:rPr>
              <a:t>To delete a file, you must import the OS module, and run its os.remove() function:</a:t>
            </a:r>
            <a:endParaRPr lang="en-US" sz="2800" b="1">
              <a:highlight>
                <a:srgbClr val="808080"/>
              </a:highlight>
            </a:endParaRPr>
          </a:p>
          <a:p>
            <a:pPr>
              <a:lnSpc>
                <a:spcPct val="170000"/>
              </a:lnSpc>
            </a:pPr>
            <a:endParaRPr lang="en-US" sz="2800" b="1">
              <a:highlight>
                <a:srgbClr val="80808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71775" y="621030"/>
            <a:ext cx="5000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00"/>
                </a:highlight>
              </a:rPr>
              <a:t>Naming a Module</a:t>
            </a:r>
            <a:endParaRPr lang="en-US" sz="36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7920" y="1988820"/>
            <a:ext cx="748855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IN" altLang="en-US" sz="2800" b="1">
                <a:highlight>
                  <a:srgbClr val="C0C0C0"/>
                </a:highlight>
              </a:rPr>
              <a:t>We</a:t>
            </a:r>
            <a:r>
              <a:rPr lang="en-US" sz="2800" b="1">
                <a:highlight>
                  <a:srgbClr val="C0C0C0"/>
                </a:highlight>
              </a:rPr>
              <a:t> can name the module file whatever you like, but it must have the file extension .py</a:t>
            </a:r>
            <a:endParaRPr lang="en-US" sz="2800" b="1">
              <a:highlight>
                <a:srgbClr val="C0C0C0"/>
              </a:highlight>
            </a:endParaRPr>
          </a:p>
          <a:p>
            <a:endParaRPr lang="en-US" sz="2800" b="1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55875" y="3860800"/>
            <a:ext cx="6140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8000"/>
                </a:highlight>
              </a:rPr>
              <a:t>Re-naming a Module</a:t>
            </a:r>
            <a:endParaRPr lang="en-US" sz="3600" b="1">
              <a:highlight>
                <a:srgbClr val="00800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31595" y="4940935"/>
            <a:ext cx="745680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b="1">
                <a:highlight>
                  <a:srgbClr val="C0C0C0"/>
                </a:highlight>
              </a:rPr>
              <a:t>You can create an alias when you import a module, by using the as keyword:</a:t>
            </a:r>
            <a:endParaRPr lang="en-US" sz="2800" b="1">
              <a:highlight>
                <a:srgbClr val="C0C0C0"/>
              </a:highlight>
            </a:endParaRPr>
          </a:p>
          <a:p>
            <a:endParaRPr lang="en-US" sz="2800" b="1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043940" y="908685"/>
            <a:ext cx="11606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</a:rPr>
              <a:t>Remove the file "demofile.txt":</a:t>
            </a:r>
            <a:endParaRPr lang="en-US" sz="3600" b="1">
              <a:solidFill>
                <a:schemeClr val="tx1"/>
              </a:solidFill>
              <a:highlight>
                <a:srgbClr val="FF0000"/>
              </a:highlight>
            </a:endParaRPr>
          </a:p>
          <a:p>
            <a:endParaRPr lang="en-US" sz="3600" b="1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03985" y="2708910"/>
            <a:ext cx="7657465" cy="1727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008080"/>
                </a:highlight>
              </a:rPr>
              <a:t>import os</a:t>
            </a:r>
            <a:endParaRPr lang="en-US" sz="2800" b="1">
              <a:highlight>
                <a:srgbClr val="008080"/>
              </a:highlight>
            </a:endParaRPr>
          </a:p>
          <a:p>
            <a:pPr>
              <a:lnSpc>
                <a:spcPct val="190000"/>
              </a:lnSpc>
            </a:pPr>
            <a:r>
              <a:rPr lang="en-US" sz="2800" b="1">
                <a:highlight>
                  <a:srgbClr val="008080"/>
                </a:highlight>
              </a:rPr>
              <a:t>os.remove("demofile.txt")</a:t>
            </a:r>
            <a:endParaRPr lang="en-US" sz="2800" b="1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700020" y="548640"/>
            <a:ext cx="5411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highlight>
                  <a:srgbClr val="808000"/>
                </a:highlight>
              </a:rPr>
              <a:t>Check if File exist:</a:t>
            </a:r>
            <a:endParaRPr lang="en-US" sz="4000" b="1">
              <a:highlight>
                <a:srgbClr val="808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3895" y="2348865"/>
            <a:ext cx="7880350" cy="302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2800" b="1">
                <a:highlight>
                  <a:srgbClr val="FF00FF"/>
                </a:highlight>
              </a:rPr>
              <a:t>To avoid getting an error, you might want to check if the file exists before you try to delete it:</a:t>
            </a:r>
            <a:endParaRPr lang="en-US" sz="2800" b="1">
              <a:highlight>
                <a:srgbClr val="FF00FF"/>
              </a:highlight>
            </a:endParaRPr>
          </a:p>
          <a:p>
            <a:pPr>
              <a:lnSpc>
                <a:spcPct val="170000"/>
              </a:lnSpc>
            </a:pPr>
            <a:endParaRPr lang="en-US" sz="2800" b="1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764030" y="981075"/>
            <a:ext cx="6830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FF00"/>
                </a:highlight>
              </a:rPr>
              <a:t>Check if file exists, then delete it:</a:t>
            </a:r>
            <a:endParaRPr lang="en-US" sz="3200" b="1">
              <a:highlight>
                <a:srgbClr val="FFFF00"/>
              </a:highlight>
            </a:endParaRPr>
          </a:p>
          <a:p>
            <a:endParaRPr lang="en-US" sz="3200" b="1">
              <a:highlight>
                <a:srgbClr val="FFFF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785" y="1988820"/>
            <a:ext cx="9045575" cy="4028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FFFF"/>
                </a:highlight>
              </a:rPr>
              <a:t>import os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FFFF"/>
                </a:highlight>
              </a:rPr>
              <a:t>if os.path.exists("demofile.txt"):</a:t>
            </a:r>
            <a:endParaRPr lang="en-US" sz="3200" b="1">
              <a:highlight>
                <a:srgbClr val="00FFFF"/>
              </a:highlight>
            </a:endParaRPr>
          </a:p>
          <a:p>
            <a:pPr indent="457200">
              <a:lnSpc>
                <a:spcPct val="160000"/>
              </a:lnSpc>
            </a:pPr>
            <a:r>
              <a:rPr lang="en-US" sz="3200" b="1">
                <a:highlight>
                  <a:srgbClr val="00FFFF"/>
                </a:highlight>
              </a:rPr>
              <a:t>os.remove("demofile.txt")</a:t>
            </a:r>
            <a:endParaRPr lang="en-US" sz="3200" b="1">
              <a:highlight>
                <a:srgbClr val="00FFFF"/>
              </a:highlight>
            </a:endParaRPr>
          </a:p>
          <a:p>
            <a:pPr>
              <a:lnSpc>
                <a:spcPct val="160000"/>
              </a:lnSpc>
            </a:pPr>
            <a:r>
              <a:rPr lang="en-US" sz="3200" b="1">
                <a:highlight>
                  <a:srgbClr val="00FFFF"/>
                </a:highlight>
              </a:rPr>
              <a:t>else:</a:t>
            </a:r>
            <a:endParaRPr lang="en-US" sz="3200" b="1">
              <a:highlight>
                <a:srgbClr val="00FFFF"/>
              </a:highlight>
            </a:endParaRPr>
          </a:p>
          <a:p>
            <a:pPr indent="457200">
              <a:lnSpc>
                <a:spcPct val="160000"/>
              </a:lnSpc>
            </a:pPr>
            <a:r>
              <a:rPr lang="en-US" sz="3200" b="1">
                <a:highlight>
                  <a:srgbClr val="00FFFF"/>
                </a:highlight>
              </a:rPr>
              <a:t>print("The file does not exist")</a:t>
            </a:r>
            <a:endParaRPr lang="en-US" sz="3200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Text Box 2"/>
          <p:cNvSpPr txBox="1"/>
          <p:nvPr/>
        </p:nvSpPr>
        <p:spPr>
          <a:xfrm>
            <a:off x="3473450" y="908685"/>
            <a:ext cx="463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00FF00"/>
                </a:highlight>
              </a:rPr>
              <a:t>Delete Folder</a:t>
            </a:r>
            <a:endParaRPr lang="en-US" sz="3600" b="1">
              <a:highlight>
                <a:srgbClr val="00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3940" y="2997200"/>
            <a:ext cx="87572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808000"/>
                </a:highlight>
              </a:rPr>
              <a:t>To delete an entire folder, use the os.rmdir() method:</a:t>
            </a:r>
            <a:endParaRPr lang="en-US" sz="2800" b="1">
              <a:highlight>
                <a:srgbClr val="808000"/>
              </a:highlight>
            </a:endParaRPr>
          </a:p>
          <a:p>
            <a:endParaRPr lang="en-US" sz="28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2484120" y="1557020"/>
            <a:ext cx="68872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highlight>
                  <a:srgbClr val="FF0000"/>
                </a:highlight>
              </a:rPr>
              <a:t>Remove the folder "myfolder":</a:t>
            </a:r>
            <a:endParaRPr lang="en-US" sz="3200" b="1">
              <a:highlight>
                <a:srgbClr val="FF0000"/>
              </a:highlight>
            </a:endParaRPr>
          </a:p>
          <a:p>
            <a:endParaRPr lang="en-US" sz="3200" b="1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88235" y="3140710"/>
            <a:ext cx="6536690" cy="176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008000"/>
                </a:highlight>
              </a:rPr>
              <a:t>import os</a:t>
            </a:r>
            <a:endParaRPr lang="en-US" sz="3200" b="1">
              <a:highlight>
                <a:srgbClr val="008000"/>
              </a:highlight>
            </a:endParaRPr>
          </a:p>
          <a:p>
            <a:pPr>
              <a:lnSpc>
                <a:spcPct val="170000"/>
              </a:lnSpc>
            </a:pPr>
            <a:r>
              <a:rPr lang="en-US" sz="3200" b="1">
                <a:highlight>
                  <a:srgbClr val="008000"/>
                </a:highlight>
              </a:rPr>
              <a:t>os.rmdir("myfolder")</a:t>
            </a:r>
            <a:endParaRPr lang="en-US" sz="3200" b="1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2"/>
          <p:cNvSpPr/>
          <p:nvPr>
            <p:custDataLst>
              <p:tags r:id="rId1"/>
            </p:custDataLst>
          </p:nvPr>
        </p:nvSpPr>
        <p:spPr>
          <a:xfrm>
            <a:off x="-16510" y="-882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547495" y="908685"/>
            <a:ext cx="7716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>
                <a:highlight>
                  <a:srgbClr val="00FFFF"/>
                </a:highlight>
              </a:rPr>
              <a:t>Create an alias for mymodule called mx:</a:t>
            </a:r>
            <a:endParaRPr lang="en-US" sz="3000" b="1">
              <a:highlight>
                <a:srgbClr val="00FFFF"/>
              </a:highlight>
            </a:endParaRPr>
          </a:p>
          <a:p>
            <a:endParaRPr lang="en-US" sz="3000" b="1">
              <a:highlight>
                <a:srgbClr val="00FF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55875" y="2348865"/>
            <a:ext cx="5053330" cy="248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808000"/>
                </a:highlight>
              </a:rPr>
              <a:t>import mymodule as mx</a:t>
            </a:r>
            <a:endParaRPr lang="en-US" sz="2800" b="1">
              <a:highlight>
                <a:srgbClr val="808000"/>
              </a:highlight>
            </a:endParaRPr>
          </a:p>
          <a:p>
            <a:pPr>
              <a:lnSpc>
                <a:spcPct val="140000"/>
              </a:lnSpc>
            </a:pPr>
            <a:endParaRPr lang="en-US" sz="2800" b="1">
              <a:highlight>
                <a:srgbClr val="80800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808000"/>
                </a:highlight>
              </a:rPr>
              <a:t>a = mx.person1["age"]</a:t>
            </a:r>
            <a:endParaRPr lang="en-US" sz="2800" b="1">
              <a:highlight>
                <a:srgbClr val="808000"/>
              </a:highlight>
            </a:endParaRPr>
          </a:p>
          <a:p>
            <a:pPr>
              <a:lnSpc>
                <a:spcPct val="140000"/>
              </a:lnSpc>
            </a:pPr>
            <a:endParaRPr lang="en-US" sz="2800" b="1">
              <a:highlight>
                <a:srgbClr val="808000"/>
              </a:highlight>
            </a:endParaRPr>
          </a:p>
          <a:p>
            <a:pPr>
              <a:lnSpc>
                <a:spcPct val="140000"/>
              </a:lnSpc>
            </a:pPr>
            <a:r>
              <a:rPr lang="en-US" sz="2800" b="1">
                <a:highlight>
                  <a:srgbClr val="808000"/>
                </a:highlight>
              </a:rPr>
              <a:t>print(a)</a:t>
            </a:r>
            <a:endParaRPr lang="en-US" sz="2800" b="1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2"/>
          <p:cNvSpPr/>
          <p:nvPr>
            <p:custDataLst>
              <p:tags r:id="rId1"/>
            </p:custDataLst>
          </p:nvPr>
        </p:nvSpPr>
        <p:spPr>
          <a:xfrm>
            <a:off x="-717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3491865" y="621030"/>
            <a:ext cx="408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highlight>
                  <a:srgbClr val="FF00FF"/>
                </a:highlight>
              </a:rPr>
              <a:t>Built-in Modules</a:t>
            </a:r>
            <a:endParaRPr lang="en-US" sz="3600" b="1">
              <a:highlight>
                <a:srgbClr val="FF00FF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3940" y="2060575"/>
            <a:ext cx="8179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0000FF"/>
                </a:highlight>
              </a:rPr>
              <a:t>There are several built-in modules in Python, which you can import whenever you like.</a:t>
            </a:r>
            <a:endParaRPr lang="en-US" sz="2800" b="1">
              <a:highlight>
                <a:srgbClr val="0000FF"/>
              </a:highlight>
            </a:endParaRPr>
          </a:p>
          <a:p>
            <a:endParaRPr lang="en-US" sz="2800" b="1">
              <a:highlight>
                <a:srgbClr val="0000FF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60065" y="3717290"/>
            <a:ext cx="39414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highlight>
                  <a:srgbClr val="FFFF00"/>
                </a:highlight>
              </a:rPr>
              <a:t>import platform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x = platform.system()</a:t>
            </a:r>
            <a:endParaRPr lang="en-US" sz="2800" b="1">
              <a:highlight>
                <a:srgbClr val="FFFF00"/>
              </a:highlight>
            </a:endParaRPr>
          </a:p>
          <a:p>
            <a:endParaRPr lang="en-US" sz="2800" b="1">
              <a:highlight>
                <a:srgbClr val="FFFF00"/>
              </a:highlight>
            </a:endParaRPr>
          </a:p>
          <a:p>
            <a:r>
              <a:rPr lang="en-US" sz="2800" b="1">
                <a:highlight>
                  <a:srgbClr val="FFFF00"/>
                </a:highlight>
              </a:rPr>
              <a:t>print(x)</a:t>
            </a:r>
            <a:endParaRPr lang="en-US" sz="28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8366</Words>
  <Application>WPS Presentation</Application>
  <PresentationFormat/>
  <Paragraphs>500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91953</dc:creator>
  <cp:lastModifiedBy>91953</cp:lastModifiedBy>
  <cp:revision>24</cp:revision>
  <dcterms:created xsi:type="dcterms:W3CDTF">2024-03-25T08:54:00Z</dcterms:created>
  <dcterms:modified xsi:type="dcterms:W3CDTF">2024-07-27T10:03:56Z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B76F20C7580444DA973AF97C9AD0C7D5_12</vt:lpwstr>
  </property>
</Properties>
</file>