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32"/>
  </p:handoutMasterIdLst>
  <p:sldIdLst>
    <p:sldId id="263" r:id="rId3"/>
    <p:sldId id="264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9" r:id="rId17"/>
    <p:sldId id="280" r:id="rId19"/>
    <p:sldId id="281" r:id="rId20"/>
    <p:sldId id="282" r:id="rId21"/>
    <p:sldId id="283" r:id="rId22"/>
    <p:sldId id="284" r:id="rId23"/>
    <p:sldId id="340" r:id="rId24"/>
    <p:sldId id="286" r:id="rId25"/>
    <p:sldId id="285" r:id="rId26"/>
    <p:sldId id="287" r:id="rId27"/>
    <p:sldId id="341" r:id="rId28"/>
    <p:sldId id="290" r:id="rId29"/>
    <p:sldId id="289" r:id="rId30"/>
    <p:sldId id="288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0000"/>
    <a:srgbClr val="FA0691"/>
    <a:srgbClr val="008000"/>
    <a:srgbClr val="CCECFF"/>
    <a:srgbClr val="FFCCCC"/>
    <a:srgbClr val="6699FF"/>
    <a:srgbClr val="19C7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26" autoAdjust="0"/>
    <p:restoredTop sz="94607" autoAdjust="0"/>
  </p:normalViewPr>
  <p:slideViewPr>
    <p:cSldViewPr>
      <p:cViewPr varScale="1">
        <p:scale>
          <a:sx n="124" d="100"/>
          <a:sy n="124" d="100"/>
        </p:scale>
        <p:origin x="1768" y="168"/>
      </p:cViewPr>
      <p:guideLst>
        <p:guide orient="horz" pos="2024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9" Type="http://schemas.openxmlformats.org/officeDocument/2006/relationships/slide" Target="slides/slide9.xml"/><Relationship Id="rId8" Type="http://schemas.openxmlformats.org/officeDocument/2006/relationships/slide" Target="slides/slide8.xml"/><Relationship Id="rId7" Type="http://schemas.openxmlformats.org/officeDocument/2006/relationships/slide" Target="slides/slide7.xml"/><Relationship Id="rId6" Type="http://schemas.openxmlformats.org/officeDocument/2006/relationships/slide" Target="slides/slide6.xml"/><Relationship Id="rId5" Type="http://schemas.openxmlformats.org/officeDocument/2006/relationships/slide" Target="slides/slide5.xml"/><Relationship Id="rId4" Type="http://schemas.openxmlformats.org/officeDocument/2006/relationships/slide" Target="slides/slide4.xml"/><Relationship Id="rId3" Type="http://schemas.openxmlformats.org/officeDocument/2006/relationships/slide" Target="slides/slide3.xml"/><Relationship Id="rId28" Type="http://schemas.openxmlformats.org/officeDocument/2006/relationships/slide" Target="slides/slide28.xml"/><Relationship Id="rId27" Type="http://schemas.openxmlformats.org/officeDocument/2006/relationships/slide" Target="slides/slide27.xml"/><Relationship Id="rId26" Type="http://schemas.openxmlformats.org/officeDocument/2006/relationships/slide" Target="slides/slide26.xml"/><Relationship Id="rId25" Type="http://schemas.openxmlformats.org/officeDocument/2006/relationships/slide" Target="slides/slide25.xml"/><Relationship Id="rId24" Type="http://schemas.openxmlformats.org/officeDocument/2006/relationships/slide" Target="slides/slide24.xml"/><Relationship Id="rId23" Type="http://schemas.openxmlformats.org/officeDocument/2006/relationships/slide" Target="slides/slide23.xml"/><Relationship Id="rId22" Type="http://schemas.openxmlformats.org/officeDocument/2006/relationships/slide" Target="slides/slide22.xml"/><Relationship Id="rId21" Type="http://schemas.openxmlformats.org/officeDocument/2006/relationships/slide" Target="slides/slide21.xml"/><Relationship Id="rId20" Type="http://schemas.openxmlformats.org/officeDocument/2006/relationships/slide" Target="slides/slide20.xml"/><Relationship Id="rId2" Type="http://schemas.openxmlformats.org/officeDocument/2006/relationships/slide" Target="slides/slide2.xml"/><Relationship Id="rId19" Type="http://schemas.openxmlformats.org/officeDocument/2006/relationships/slide" Target="slides/slide19.xml"/><Relationship Id="rId18" Type="http://schemas.openxmlformats.org/officeDocument/2006/relationships/slide" Target="slides/slide18.xml"/><Relationship Id="rId17" Type="http://schemas.openxmlformats.org/officeDocument/2006/relationships/slide" Target="slides/slide17.xml"/><Relationship Id="rId16" Type="http://schemas.openxmlformats.org/officeDocument/2006/relationships/slide" Target="slides/slide16.xml"/><Relationship Id="rId15" Type="http://schemas.openxmlformats.org/officeDocument/2006/relationships/slide" Target="slides/slide15.xml"/><Relationship Id="rId14" Type="http://schemas.openxmlformats.org/officeDocument/2006/relationships/slide" Target="slides/slide14.xml"/><Relationship Id="rId13" Type="http://schemas.openxmlformats.org/officeDocument/2006/relationships/slide" Target="slides/slide13.xml"/><Relationship Id="rId12" Type="http://schemas.openxmlformats.org/officeDocument/2006/relationships/slide" Target="slides/slide12.xml"/><Relationship Id="rId11" Type="http://schemas.openxmlformats.org/officeDocument/2006/relationships/slide" Target="slides/slide11.xml"/><Relationship Id="rId10" Type="http://schemas.openxmlformats.org/officeDocument/2006/relationships/slide" Target="slides/slide10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 smtClean="0">
                <a:latin typeface="Times New Roman" panose="0202050305040509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05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 smtClean="0">
                <a:latin typeface="Times New Roman" panose="0202050305040509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05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 smtClean="0">
                <a:latin typeface="Times New Roman" panose="0202050305040509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05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 smtClean="0">
                <a:latin typeface="Times New Roman" panose="02020503050405090304" pitchFamily="18" charset="0"/>
              </a:defRPr>
            </a:lvl1pPr>
          </a:lstStyle>
          <a:p>
            <a:pPr>
              <a:defRPr/>
            </a:pPr>
            <a:fld id="{993A1284-9831-41EA-85BF-E08D2BD80F50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 smtClean="0">
                <a:latin typeface="Times New Roman" panose="0202050305040509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 smtClean="0">
                <a:latin typeface="Times New Roman" panose="0202050305040509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 smtClean="0">
                <a:latin typeface="Times New Roman" panose="0202050305040509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 smtClean="0">
                <a:latin typeface="Times New Roman" panose="02020503050405090304" pitchFamily="18" charset="0"/>
              </a:defRPr>
            </a:lvl1pPr>
          </a:lstStyle>
          <a:p>
            <a:pPr>
              <a:defRPr/>
            </a:pPr>
            <a:fld id="{106B3707-7A33-4483-A45E-A7550A6252A4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6B3707-7A33-4483-A45E-A7550A6252A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anose="02020503050405090304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anose="02020503050405090304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anose="02020503050405090304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anose="02020503050405090304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anose="02020503050405090304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anose="02020503050405090304" pitchFamily="18" charset="0"/>
              </a:endParaRPr>
            </a:p>
          </p:txBody>
        </p:sp>
      </p:grpSp>
      <p:sp>
        <p:nvSpPr>
          <p:cNvPr id="903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903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90E5134-A384-4318-BEA8-B35DB274428F}" type="datetime7">
              <a:rPr lang="zh-CN" altLang="en-US"/>
            </a:fld>
            <a:endParaRPr lang="en-US" altLang="zh-CN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681C957-A180-47C7-9211-B056E5D5CA3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71B3C4-E411-4370-A078-22A9AA698694}" type="datetime7">
              <a:rPr lang="zh-CN" altLang="en-US"/>
            </a:fld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B932FD-1C7C-4FFA-93C1-AF8B1BC4E08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CCF01C-CF97-481E-B8B4-AA492DD0C6A9}" type="datetime7">
              <a:rPr lang="zh-CN" altLang="en-US"/>
            </a:fld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BAC0D-643D-46D9-B438-0C979A50610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37EC07-1FFF-41AE-BD91-30C0D8494E7B}" type="datetime7">
              <a:rPr lang="zh-CN" altLang="en-US"/>
            </a:fld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2EB26B-7644-4D09-AE04-FE3893350C8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B07BF9-4137-488D-8D63-F6B61638CEF6}" type="datetime7">
              <a:rPr lang="zh-CN" altLang="en-US"/>
            </a:fld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5A4F9-5235-4721-AAB8-7B480BFFBAE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36EE89-FFF0-4282-BB40-191FF2BA5009}" type="datetime7">
              <a:rPr lang="zh-CN" altLang="en-US"/>
            </a:fld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23D9A-07EC-479C-BC05-671F805729D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9C6775-B8B0-4945-9591-E9F64ED8B4B8}" type="datetime7">
              <a:rPr lang="zh-CN" altLang="en-US"/>
            </a:fld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543DF7-62BB-4E50-A2E4-5A21E5EB72C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3FDC92-B27C-43E8-9202-A4ED2CF71BB2}" type="datetime7">
              <a:rPr lang="zh-CN" altLang="en-US"/>
            </a:fld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70208-75C1-4E2A-BD16-44C7862B764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70A262-6651-4006-9A07-127F25EAB75D}" type="datetime7">
              <a:rPr lang="zh-CN" altLang="en-US"/>
            </a:fld>
            <a:endParaRPr lang="en-US" altLang="zh-C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F613D-0365-4891-B2F6-B0D544D2F63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0405CC-C6B5-4B89-AC4B-5EAB2CE74714}" type="datetime7">
              <a:rPr lang="zh-CN" altLang="en-US"/>
            </a:fld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72183-2CB7-4C41-9555-9587669F4FB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2385A8-A725-45F1-923F-60F2C9496502}" type="datetime7">
              <a:rPr lang="zh-CN" altLang="en-US"/>
            </a:fld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E14CB-3E28-4E6B-9B59-8C83A81B6F0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anose="02020503050405090304" pitchFamily="18" charset="0"/>
              </a:endParaRPr>
            </a:p>
          </p:txBody>
        </p:sp>
        <p:sp>
          <p:nvSpPr>
            <p:cNvPr id="1033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anose="02020503050405090304" pitchFamily="18" charset="0"/>
              </a:endParaRPr>
            </a:p>
          </p:txBody>
        </p:sp>
        <p:sp>
          <p:nvSpPr>
            <p:cNvPr id="1034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anose="02020503050405090304" pitchFamily="18" charset="0"/>
              </a:endParaRPr>
            </a:p>
          </p:txBody>
        </p:sp>
        <p:sp>
          <p:nvSpPr>
            <p:cNvPr id="1035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anose="02020503050405090304" pitchFamily="18" charset="0"/>
              </a:endParaRPr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anose="02020503050405090304" pitchFamily="18" charset="0"/>
              </a:endParaRPr>
            </a:p>
          </p:txBody>
        </p:sp>
      </p:grp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0215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 smtClean="0"/>
            </a:lvl1pPr>
          </a:lstStyle>
          <a:p>
            <a:pPr>
              <a:defRPr/>
            </a:pPr>
            <a:fld id="{1D321B26-C679-48FA-AA7A-291EB691B65F}" type="datetime7">
              <a:rPr lang="zh-CN" altLang="en-US"/>
            </a:fld>
            <a:endParaRPr lang="en-US" altLang="zh-CN"/>
          </a:p>
        </p:txBody>
      </p:sp>
      <p:sp>
        <p:nvSpPr>
          <p:cNvPr id="90215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0215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smtClean="0"/>
            </a:lvl1pPr>
          </a:lstStyle>
          <a:p>
            <a:pPr>
              <a:defRPr/>
            </a:pPr>
            <a:fld id="{DBEB2FBD-EFC5-4A3E-AFD4-B68C538EF56C}" type="slidenum">
              <a:rPr lang="zh-CN" altLang="en-US"/>
            </a:fld>
            <a:endParaRPr lang="en-US" altLang="zh-CN"/>
          </a:p>
        </p:txBody>
      </p:sp>
      <p:sp>
        <p:nvSpPr>
          <p:cNvPr id="103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9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9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9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9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9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9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9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9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524610A1-7746-4534-B232-77BCFD267AE2}" type="datetime7">
              <a:rPr lang="zh-CN" altLang="en-US"/>
            </a:fld>
            <a:endParaRPr lang="en-US" altLang="zh-CN"/>
          </a:p>
        </p:txBody>
      </p:sp>
      <p:sp>
        <p:nvSpPr>
          <p:cNvPr id="409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FA65B89E-FF42-49C9-ABCF-787C8458EC33}" type="slidenum">
              <a:rPr lang="zh-CN" altLang="en-US"/>
            </a:fld>
            <a:endParaRPr lang="en-US" altLang="zh-CN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8229600" cy="923925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宋体" pitchFamily="2" charset="-122"/>
                <a:sym typeface="Webdings" panose="05030102010509060703" pitchFamily="18" charset="2"/>
              </a:rPr>
              <a:t>第六章 队列</a:t>
            </a:r>
            <a:endParaRPr lang="zh-CN" altLang="en-US" dirty="0">
              <a:ea typeface="宋体" pitchFamily="2" charset="-122"/>
              <a:sym typeface="Webdings" panose="05030102010509060703" pitchFamily="18" charset="2"/>
            </a:endParaRPr>
          </a:p>
        </p:txBody>
      </p:sp>
      <p:sp>
        <p:nvSpPr>
          <p:cNvPr id="81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3425" y="1881188"/>
            <a:ext cx="7953375" cy="4249737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Comic Sans MS" panose="030F0902030302020204" pitchFamily="66" charset="0"/>
                <a:ea typeface="宋体" pitchFamily="2" charset="-122"/>
              </a:rPr>
              <a:t>6.1	 </a:t>
            </a:r>
            <a:r>
              <a:rPr lang="zh-CN" altLang="en-US" dirty="0">
                <a:latin typeface="Comic Sans MS" panose="030F0902030302020204" pitchFamily="66" charset="0"/>
                <a:ea typeface="宋体" pitchFamily="2" charset="-122"/>
              </a:rPr>
              <a:t>抽象数据类型</a:t>
            </a:r>
            <a:endParaRPr lang="en-US" altLang="zh-CN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Comic Sans MS" panose="030F0902030302020204" pitchFamily="66" charset="0"/>
                <a:ea typeface="宋体" pitchFamily="2" charset="-122"/>
              </a:rPr>
              <a:t>6.2 </a:t>
            </a:r>
            <a:r>
              <a:rPr lang="zh-CN" altLang="en-US" dirty="0">
                <a:latin typeface="Comic Sans MS" panose="030F0902030302020204" pitchFamily="66" charset="0"/>
                <a:ea typeface="宋体" pitchFamily="2" charset="-122"/>
              </a:rPr>
              <a:t>公式化描述</a:t>
            </a:r>
            <a:endParaRPr lang="zh-CN" altLang="en-US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Comic Sans MS" panose="030F0902030302020204" pitchFamily="66" charset="0"/>
                <a:ea typeface="宋体" pitchFamily="2" charset="-122"/>
              </a:rPr>
              <a:t>6.3 </a:t>
            </a:r>
            <a:r>
              <a:rPr lang="zh-CN" altLang="en-US" dirty="0">
                <a:latin typeface="Comic Sans MS" panose="030F0902030302020204" pitchFamily="66" charset="0"/>
                <a:ea typeface="宋体" pitchFamily="2" charset="-122"/>
              </a:rPr>
              <a:t>链表描述</a:t>
            </a:r>
            <a:endParaRPr lang="zh-CN" altLang="en-US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Comic Sans MS" panose="030F0902030302020204" pitchFamily="66" charset="0"/>
                <a:ea typeface="宋体" pitchFamily="2" charset="-122"/>
              </a:rPr>
              <a:t>6.4 </a:t>
            </a:r>
            <a:r>
              <a:rPr lang="zh-CN" altLang="en-US" dirty="0">
                <a:latin typeface="Comic Sans MS" panose="030F0902030302020204" pitchFamily="66" charset="0"/>
                <a:ea typeface="宋体" pitchFamily="2" charset="-122"/>
              </a:rPr>
              <a:t>应用</a:t>
            </a:r>
            <a:endParaRPr lang="zh-CN" altLang="en-US" dirty="0">
              <a:latin typeface="Comic Sans MS" panose="030F0902030302020204" pitchFamily="66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1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BB6F9042-DF1A-4DB8-B477-3270E61B9804}" type="datetime7">
              <a:rPr lang="zh-CN" altLang="en-US"/>
            </a:fld>
            <a:endParaRPr lang="en-US" altLang="zh-CN"/>
          </a:p>
        </p:txBody>
      </p:sp>
      <p:sp>
        <p:nvSpPr>
          <p:cNvPr id="1433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B68296BF-F11C-43D5-BD6E-685EFF7DB09F}" type="slidenum">
              <a:rPr lang="zh-CN" altLang="en-US"/>
            </a:fld>
            <a:endParaRPr lang="en-US" altLang="zh-CN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8229600" cy="923925"/>
          </a:xfrm>
        </p:spPr>
        <p:txBody>
          <a:bodyPr/>
          <a:lstStyle/>
          <a:p>
            <a:pPr eaLnBrk="1" hangingPunct="1"/>
            <a:r>
              <a:rPr lang="en-US" altLang="zh-CN" sz="3000">
                <a:ea typeface="宋体" pitchFamily="2" charset="-122"/>
              </a:rPr>
              <a:t>6.2	Formula-Based Representation</a:t>
            </a:r>
            <a:endParaRPr lang="zh-CN" altLang="en-US" sz="3000">
              <a:ea typeface="宋体" pitchFamily="2" charset="-122"/>
            </a:endParaRP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549275"/>
            <a:ext cx="8569325" cy="6119813"/>
          </a:xfrm>
          <a:solidFill>
            <a:srgbClr val="CCECFF"/>
          </a:solidFill>
          <a:ln>
            <a:solidFill>
              <a:schemeClr val="tx2"/>
            </a:solidFill>
            <a:miter lim="800000"/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template&lt;class T&gt;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class </a:t>
            </a:r>
            <a:r>
              <a:rPr lang="en-US" altLang="zh-CN" sz="20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Queue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{ // FIFO objects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public: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</a:t>
            </a:r>
            <a:r>
              <a:rPr lang="en-US" altLang="zh-CN" sz="20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Queue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(int MaxQueueSize = 10);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</a:t>
            </a:r>
            <a:r>
              <a:rPr lang="en-US" altLang="zh-CN" sz="20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~Queue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() {</a:t>
            </a:r>
            <a:r>
              <a:rPr lang="en-US" altLang="zh-CN" sz="200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delete [] queue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;}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bool </a:t>
            </a:r>
            <a:r>
              <a:rPr lang="en-US" altLang="zh-CN" sz="20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IsEmpty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() const { </a:t>
            </a:r>
            <a:r>
              <a:rPr lang="en-US" altLang="zh-CN" sz="200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return front == rear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;}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bool </a:t>
            </a:r>
            <a:r>
              <a:rPr lang="en-US" altLang="zh-CN" sz="20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IsFull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() const { return (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     ( </a:t>
            </a:r>
            <a:r>
              <a:rPr lang="en-US" altLang="zh-CN" sz="200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(rear + 1) % MaxSize == front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) ? 1 : 0);}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T </a:t>
            </a:r>
            <a:r>
              <a:rPr lang="en-US" altLang="zh-CN" sz="20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First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() const;  // return front element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T </a:t>
            </a:r>
            <a:r>
              <a:rPr lang="en-US" altLang="zh-CN" sz="20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Last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() const;   // return last element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Queue&lt;T&gt;&amp; </a:t>
            </a:r>
            <a:r>
              <a:rPr lang="en-US" altLang="zh-CN" sz="20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Add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(const T&amp; x);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Queue&lt;T&gt;&amp; </a:t>
            </a:r>
            <a:r>
              <a:rPr lang="en-US" altLang="zh-CN" sz="20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Delete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(T&amp; x);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private: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int </a:t>
            </a:r>
            <a:r>
              <a:rPr lang="en-US" altLang="zh-CN" sz="20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front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;      	// one counterclockwise from first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int </a:t>
            </a:r>
            <a:r>
              <a:rPr lang="en-US" altLang="zh-CN" sz="20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rear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;    		// last element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int </a:t>
            </a:r>
            <a:r>
              <a:rPr lang="en-US" altLang="zh-CN" sz="20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MaxSize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; 	// size of array queue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T *</a:t>
            </a:r>
            <a:r>
              <a:rPr lang="en-US" altLang="zh-CN" sz="20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queue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;     	// element array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}; //Program 6-1</a:t>
            </a:r>
            <a:endParaRPr lang="zh-CN" altLang="en-US" sz="2000">
              <a:latin typeface="Comic Sans MS" panose="030F0902030302020204" pitchFamily="66" charset="0"/>
              <a:ea typeface="宋体" pitchFamily="2" charset="-122"/>
            </a:endParaRPr>
          </a:p>
        </p:txBody>
      </p:sp>
      <p:sp>
        <p:nvSpPr>
          <p:cNvPr id="829444" name="AutoShape 4"/>
          <p:cNvSpPr>
            <a:spLocks noChangeArrowheads="1"/>
          </p:cNvSpPr>
          <p:nvPr/>
        </p:nvSpPr>
        <p:spPr bwMode="auto">
          <a:xfrm>
            <a:off x="5867400" y="836613"/>
            <a:ext cx="1800225" cy="792162"/>
          </a:xfrm>
          <a:prstGeom prst="wedgeRoundRectCallout">
            <a:avLst>
              <a:gd name="adj1" fmla="val -102824"/>
              <a:gd name="adj2" fmla="val 10571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el-GR" altLang="zh-CN" sz="2000" b="1">
                <a:latin typeface="Comic Sans MS" panose="030F0902030302020204" pitchFamily="66" charset="0"/>
              </a:rPr>
              <a:t>Θ</a:t>
            </a:r>
            <a:r>
              <a:rPr kumimoji="1" lang="en-US" altLang="zh-CN" sz="2000" b="1">
                <a:latin typeface="Comic Sans MS" panose="030F0902030302020204" pitchFamily="66" charset="0"/>
              </a:rPr>
              <a:t>(1) or </a:t>
            </a:r>
            <a:r>
              <a:rPr kumimoji="1" lang="el-GR" altLang="zh-CN" sz="2000" b="1">
                <a:latin typeface="Comic Sans MS" panose="030F0902030302020204" pitchFamily="66" charset="0"/>
              </a:rPr>
              <a:t>Θ</a:t>
            </a:r>
            <a:r>
              <a:rPr kumimoji="1" lang="en-US" altLang="zh-CN" sz="2000" b="1">
                <a:latin typeface="Comic Sans MS" panose="030F0902030302020204" pitchFamily="66" charset="0"/>
              </a:rPr>
              <a:t>(MaxSize)</a:t>
            </a:r>
            <a:endParaRPr kumimoji="1" lang="en-US" altLang="zh-CN" sz="2000" b="1">
              <a:latin typeface="Comic Sans MS" panose="030F09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4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0A034FF4-9B28-4FE8-9EF9-A96DD2A5CCA7}" type="datetime7">
              <a:rPr lang="zh-CN" altLang="en-US"/>
            </a:fld>
            <a:endParaRPr lang="en-US" altLang="zh-CN"/>
          </a:p>
        </p:txBody>
      </p:sp>
      <p:sp>
        <p:nvSpPr>
          <p:cNvPr id="1536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17B8731-6607-40B9-B792-CA2549C7EFA9}" type="slidenum">
              <a:rPr lang="zh-CN" altLang="en-US"/>
            </a:fld>
            <a:endParaRPr lang="en-US" altLang="zh-CN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8229600" cy="923925"/>
          </a:xfrm>
        </p:spPr>
        <p:txBody>
          <a:bodyPr/>
          <a:lstStyle/>
          <a:p>
            <a:pPr eaLnBrk="1" hangingPunct="1"/>
            <a:r>
              <a:rPr lang="en-US" altLang="zh-CN" sz="3000">
                <a:ea typeface="宋体" pitchFamily="2" charset="-122"/>
              </a:rPr>
              <a:t>6.2	Formula-Based Representation</a:t>
            </a:r>
            <a:endParaRPr lang="zh-CN" altLang="en-US" sz="3000">
              <a:ea typeface="宋体" pitchFamily="2" charset="-122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549275"/>
            <a:ext cx="8569325" cy="6119813"/>
          </a:xfrm>
          <a:solidFill>
            <a:srgbClr val="CCECFF"/>
          </a:solidFill>
          <a:ln>
            <a:solidFill>
              <a:schemeClr val="tx2"/>
            </a:solidFill>
            <a:miter lim="800000"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template&lt;class T&gt;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Queue&lt;T&gt;::</a:t>
            </a:r>
            <a:r>
              <a:rPr lang="en-US" altLang="zh-CN" sz="20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Queue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(int MaxQueueSize)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{ //</a:t>
            </a:r>
            <a:r>
              <a:rPr lang="zh-CN" altLang="en-US" sz="2000">
                <a:latin typeface="Comic Sans MS" panose="030F0902030302020204" pitchFamily="66" charset="0"/>
                <a:ea typeface="宋体" pitchFamily="2" charset="-122"/>
              </a:rPr>
              <a:t>创建一个容量为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MaxQueueSize</a:t>
            </a:r>
            <a:r>
              <a:rPr lang="zh-CN" altLang="en-US" sz="2000">
                <a:latin typeface="Comic Sans MS" panose="030F0902030302020204" pitchFamily="66" charset="0"/>
                <a:ea typeface="宋体" pitchFamily="2" charset="-122"/>
              </a:rPr>
              <a:t>的空队列</a:t>
            </a:r>
            <a:endParaRPr lang="zh-CN" altLang="en-US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latin typeface="Comic Sans MS" panose="030F0902030302020204" pitchFamily="66" charset="0"/>
                <a:ea typeface="宋体" pitchFamily="2" charset="-122"/>
              </a:rPr>
              <a:t>   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MaxSize = MaxQueueSize + 1;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queue = new T[MaxSize];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front = rear = 0;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}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template&lt;class T&gt;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T Queue&lt;T&gt;::</a:t>
            </a:r>
            <a:r>
              <a:rPr lang="en-US" altLang="zh-CN" sz="20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First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() const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{ //</a:t>
            </a:r>
            <a:r>
              <a:rPr lang="zh-CN" altLang="en-US" sz="2000">
                <a:latin typeface="Comic Sans MS" panose="030F0902030302020204" pitchFamily="66" charset="0"/>
                <a:ea typeface="宋体" pitchFamily="2" charset="-122"/>
              </a:rPr>
              <a:t>返回队列的第一个元素</a:t>
            </a:r>
            <a:endParaRPr lang="zh-CN" altLang="en-US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latin typeface="Comic Sans MS" panose="030F0902030302020204" pitchFamily="66" charset="0"/>
                <a:ea typeface="宋体" pitchFamily="2" charset="-122"/>
              </a:rPr>
              <a:t>   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if (IsEmpty()) throw OutOfBounds();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return queue[ (front + 1) % MaxSize];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}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template&lt;class T&gt;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T Queue&lt;T&gt;::</a:t>
            </a:r>
            <a:r>
              <a:rPr lang="en-US" altLang="zh-CN" sz="20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Last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() const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{ //</a:t>
            </a:r>
            <a:r>
              <a:rPr lang="zh-CN" altLang="en-US" sz="2000">
                <a:latin typeface="Comic Sans MS" panose="030F0902030302020204" pitchFamily="66" charset="0"/>
                <a:ea typeface="宋体" pitchFamily="2" charset="-122"/>
              </a:rPr>
              <a:t>返回队列的最后一个元素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.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if (IsEmpty()) throw OutOfBounds();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return queue[ rear ];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} //Program 6-2</a:t>
            </a:r>
            <a:endParaRPr lang="zh-CN" altLang="en-US" sz="2000">
              <a:latin typeface="Comic Sans MS" panose="030F0902030302020204" pitchFamily="66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83E6616D-A9E4-4264-B68A-714EA89DEC01}" type="datetime7">
              <a:rPr lang="zh-CN" altLang="en-US"/>
            </a:fld>
            <a:endParaRPr lang="en-US" altLang="zh-CN"/>
          </a:p>
        </p:txBody>
      </p:sp>
      <p:sp>
        <p:nvSpPr>
          <p:cNvPr id="1638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AD1C0F09-3DFA-488D-8714-D7F51EB6A6F4}" type="slidenum">
              <a:rPr lang="zh-CN" altLang="en-US"/>
            </a:fld>
            <a:endParaRPr lang="en-US" altLang="zh-CN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8229600" cy="923925"/>
          </a:xfrm>
        </p:spPr>
        <p:txBody>
          <a:bodyPr/>
          <a:lstStyle/>
          <a:p>
            <a:pPr eaLnBrk="1" hangingPunct="1"/>
            <a:r>
              <a:rPr lang="en-US" altLang="zh-CN" sz="3000">
                <a:ea typeface="宋体" pitchFamily="2" charset="-122"/>
              </a:rPr>
              <a:t>6.2	Formula-Based Representation</a:t>
            </a:r>
            <a:endParaRPr lang="zh-CN" altLang="en-US" sz="3000">
              <a:ea typeface="宋体" pitchFamily="2" charset="-122"/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549275"/>
            <a:ext cx="8569325" cy="6119813"/>
          </a:xfrm>
          <a:solidFill>
            <a:srgbClr val="CCECFF"/>
          </a:solidFill>
          <a:ln>
            <a:solidFill>
              <a:schemeClr val="tx2"/>
            </a:solidFill>
            <a:miter lim="800000"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template&lt;class T&gt;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Queue&lt;T&gt;&amp; Queue&lt;T&gt;::</a:t>
            </a:r>
            <a:r>
              <a:rPr lang="en-US" altLang="zh-CN" sz="24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Add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(const T&amp; x)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{ //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把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x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添加到队列的尾部</a:t>
            </a:r>
            <a:endParaRPr lang="zh-CN" altLang="en-US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   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if ( IsFull() ) throw NoMem();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rear = (rear + 1) % MaxSize;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queue[ rear ] = x;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return *this;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}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template&lt;class T&gt;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Queue&lt;T&gt;&amp; Queue&lt;T&gt;::</a:t>
            </a:r>
            <a:r>
              <a:rPr lang="en-US" altLang="zh-CN" sz="24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Delete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(T&amp; x)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{ //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删除第一个元素，并将其送入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x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if ( IsEmpty() ) throw OutOfBounds();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front = (front + 1) % MaxSize;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x = queue[ front ];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return *this;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} //Program 6-3</a:t>
            </a:r>
            <a:endParaRPr lang="zh-CN" altLang="en-US" sz="2400">
              <a:latin typeface="Comic Sans MS" panose="030F0902030302020204" pitchFamily="66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38E6280B-4005-486E-919F-E4BE3A4190E1}" type="datetime7">
              <a:rPr lang="zh-CN" altLang="en-US"/>
            </a:fld>
            <a:endParaRPr lang="en-US" altLang="zh-CN"/>
          </a:p>
        </p:txBody>
      </p:sp>
      <p:sp>
        <p:nvSpPr>
          <p:cNvPr id="1741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530E3F27-E256-41CB-9421-BA81FE495691}" type="slidenum">
              <a:rPr lang="zh-CN" altLang="en-US"/>
            </a:fld>
            <a:endParaRPr lang="en-US" altLang="zh-CN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8229600" cy="923925"/>
          </a:xfrm>
        </p:spPr>
        <p:txBody>
          <a:bodyPr/>
          <a:lstStyle/>
          <a:p>
            <a:pPr eaLnBrk="1" hangingPunct="1"/>
            <a:r>
              <a:rPr lang="en-US" altLang="zh-CN" sz="3000">
                <a:ea typeface="宋体" pitchFamily="2" charset="-122"/>
              </a:rPr>
              <a:t>6.2	Formula-Based Representation</a:t>
            </a:r>
            <a:endParaRPr lang="zh-CN" altLang="en-US" sz="3000">
              <a:ea typeface="宋体" pitchFamily="2" charset="-122"/>
            </a:endParaRP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76250"/>
            <a:ext cx="8569325" cy="6192838"/>
          </a:xfrm>
          <a:solidFill>
            <a:srgbClr val="CCECFF"/>
          </a:solidFill>
          <a:ln>
            <a:solidFill>
              <a:schemeClr val="tx2"/>
            </a:solidFill>
            <a:miter lim="800000"/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void main(void)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{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Queue&lt;int&gt; Q(3);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int x;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try {  Q.Add(1).Add(2).Add(3).Add(4);  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		  cout &lt;&lt; "add err" &lt;&lt; endl; 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} catch (NoMem) { cout &lt;&lt; "add failed" &lt;&lt; endl; }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cout &lt;&lt; "Queue is now 123" &lt;&lt; endl;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Q.Delete(x);  cout &lt;&lt; "Deleted " &lt;&lt; x &lt;&lt; endl;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cout &lt;&lt; Q.First() &lt;&lt; " is at front" &lt;&lt; endl;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cout &lt;&lt; Q.Last() &lt;&lt; " is at end" &lt;&lt; endl;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try {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Q.Delete(x);  cout &lt;&lt; "Deleted " &lt;&lt; x &lt;&lt; endl;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Q.Delete(x);  cout &lt;&lt; "Deleted " &lt;&lt; x &lt;&lt; endl;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Q.Delete(x);  cout &lt;&lt; "Deleted " &lt;&lt; x &lt;&lt; endl;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cout &lt;&lt; "No queue delete failed " &lt;&lt; endl;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} catch (OutOfBounds) {cout &lt;&lt; "delete failed" &lt;&lt; endl;}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}</a:t>
            </a:r>
            <a:endParaRPr lang="zh-CN" altLang="en-US" sz="2000">
              <a:latin typeface="Comic Sans MS" panose="030F0902030302020204" pitchFamily="66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1DABD47-995A-4C17-9203-F1D3CAF3DF95}" type="datetime7">
              <a:rPr lang="zh-CN" altLang="en-US"/>
            </a:fld>
            <a:endParaRPr lang="en-US" altLang="zh-CN"/>
          </a:p>
        </p:txBody>
      </p:sp>
      <p:sp>
        <p:nvSpPr>
          <p:cNvPr id="1843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437F7058-D770-4A20-A43D-E3E9FD56364D}" type="slidenum">
              <a:rPr lang="zh-CN" altLang="en-US"/>
            </a:fld>
            <a:endParaRPr lang="en-US" altLang="zh-CN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176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6.3 Linked Representation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83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813" y="1662113"/>
            <a:ext cx="8091487" cy="3683000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使用链表描述队列</a:t>
            </a:r>
            <a:endParaRPr lang="zh-CN" altLang="en-US" sz="2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/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需要两个变量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front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和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rear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来分别跟踪队列的两端：</a:t>
            </a:r>
            <a:endParaRPr lang="zh-CN" altLang="en-US" sz="2800" dirty="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/>
            <a:r>
              <a:rPr lang="en-US" altLang="zh-CN" sz="2360" dirty="0">
                <a:latin typeface="Comic Sans MS" panose="030F0902030302020204" pitchFamily="66" charset="0"/>
                <a:ea typeface="宋体" pitchFamily="2" charset="-122"/>
              </a:rPr>
              <a:t>front---&gt;rear</a:t>
            </a:r>
            <a:endParaRPr lang="en-US" altLang="zh-CN" sz="2360" dirty="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/>
            <a:r>
              <a:rPr lang="en-US" altLang="zh-CN" sz="2360" dirty="0">
                <a:latin typeface="Comic Sans MS" panose="030F0902030302020204" pitchFamily="66" charset="0"/>
                <a:ea typeface="宋体" pitchFamily="2" charset="-122"/>
              </a:rPr>
              <a:t>rear---&gt;front</a:t>
            </a:r>
            <a:endParaRPr lang="zh-CN" altLang="en-US" sz="2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/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添加操作？删除操作？</a:t>
            </a:r>
            <a:endParaRPr lang="zh-CN" altLang="en-US" sz="2800" dirty="0">
              <a:latin typeface="Comic Sans MS" panose="030F0902030302020204" pitchFamily="66" charset="0"/>
              <a:ea typeface="宋体" pitchFamily="2" charset="-122"/>
            </a:endParaRPr>
          </a:p>
        </p:txBody>
      </p:sp>
      <p:grpSp>
        <p:nvGrpSpPr>
          <p:cNvPr id="833540" name="Group 4"/>
          <p:cNvGrpSpPr/>
          <p:nvPr/>
        </p:nvGrpSpPr>
        <p:grpSpPr bwMode="auto">
          <a:xfrm>
            <a:off x="900113" y="5695950"/>
            <a:ext cx="7777162" cy="901700"/>
            <a:chOff x="567" y="119"/>
            <a:chExt cx="4899" cy="568"/>
          </a:xfrm>
        </p:grpSpPr>
        <p:grpSp>
          <p:nvGrpSpPr>
            <p:cNvPr id="18439" name="Group 5"/>
            <p:cNvGrpSpPr/>
            <p:nvPr/>
          </p:nvGrpSpPr>
          <p:grpSpPr bwMode="auto">
            <a:xfrm>
              <a:off x="703" y="164"/>
              <a:ext cx="272" cy="182"/>
              <a:chOff x="431" y="164"/>
              <a:chExt cx="272" cy="182"/>
            </a:xfrm>
          </p:grpSpPr>
          <p:sp>
            <p:nvSpPr>
              <p:cNvPr id="18465" name="Rectangle 6"/>
              <p:cNvSpPr>
                <a:spLocks noChangeArrowheads="1"/>
              </p:cNvSpPr>
              <p:nvPr/>
            </p:nvSpPr>
            <p:spPr bwMode="auto">
              <a:xfrm>
                <a:off x="431" y="164"/>
                <a:ext cx="136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66" name="Rectangle 7"/>
              <p:cNvSpPr>
                <a:spLocks noChangeArrowheads="1"/>
              </p:cNvSpPr>
              <p:nvPr/>
            </p:nvSpPr>
            <p:spPr bwMode="auto">
              <a:xfrm>
                <a:off x="567" y="164"/>
                <a:ext cx="136" cy="18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8440" name="Group 8"/>
            <p:cNvGrpSpPr/>
            <p:nvPr/>
          </p:nvGrpSpPr>
          <p:grpSpPr bwMode="auto">
            <a:xfrm>
              <a:off x="1202" y="164"/>
              <a:ext cx="272" cy="182"/>
              <a:chOff x="431" y="164"/>
              <a:chExt cx="272" cy="182"/>
            </a:xfrm>
          </p:grpSpPr>
          <p:sp>
            <p:nvSpPr>
              <p:cNvPr id="18463" name="Rectangle 9"/>
              <p:cNvSpPr>
                <a:spLocks noChangeArrowheads="1"/>
              </p:cNvSpPr>
              <p:nvPr/>
            </p:nvSpPr>
            <p:spPr bwMode="auto">
              <a:xfrm>
                <a:off x="431" y="164"/>
                <a:ext cx="136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64" name="Rectangle 10"/>
              <p:cNvSpPr>
                <a:spLocks noChangeArrowheads="1"/>
              </p:cNvSpPr>
              <p:nvPr/>
            </p:nvSpPr>
            <p:spPr bwMode="auto">
              <a:xfrm>
                <a:off x="567" y="164"/>
                <a:ext cx="136" cy="18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8441" name="Group 11"/>
            <p:cNvGrpSpPr/>
            <p:nvPr/>
          </p:nvGrpSpPr>
          <p:grpSpPr bwMode="auto">
            <a:xfrm>
              <a:off x="2109" y="164"/>
              <a:ext cx="272" cy="182"/>
              <a:chOff x="431" y="164"/>
              <a:chExt cx="272" cy="182"/>
            </a:xfrm>
          </p:grpSpPr>
          <p:sp>
            <p:nvSpPr>
              <p:cNvPr id="18461" name="Rectangle 12"/>
              <p:cNvSpPr>
                <a:spLocks noChangeArrowheads="1"/>
              </p:cNvSpPr>
              <p:nvPr/>
            </p:nvSpPr>
            <p:spPr bwMode="auto">
              <a:xfrm>
                <a:off x="431" y="164"/>
                <a:ext cx="136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62" name="Rectangle 13"/>
              <p:cNvSpPr>
                <a:spLocks noChangeArrowheads="1"/>
              </p:cNvSpPr>
              <p:nvPr/>
            </p:nvSpPr>
            <p:spPr bwMode="auto">
              <a:xfrm>
                <a:off x="567" y="164"/>
                <a:ext cx="136" cy="18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2000" b="1">
                    <a:latin typeface="Comic Sans MS" panose="030F0902030302020204" pitchFamily="66" charset="0"/>
                  </a:rPr>
                  <a:t>0</a:t>
                </a:r>
                <a:endParaRPr kumimoji="1" lang="en-US" altLang="zh-CN" sz="2000" b="1">
                  <a:latin typeface="Comic Sans MS" panose="030F0902030302020204" pitchFamily="66" charset="0"/>
                </a:endParaRPr>
              </a:p>
            </p:txBody>
          </p:sp>
        </p:grpSp>
        <p:sp>
          <p:nvSpPr>
            <p:cNvPr id="18442" name="Text Box 14"/>
            <p:cNvSpPr txBox="1">
              <a:spLocks noChangeArrowheads="1"/>
            </p:cNvSpPr>
            <p:nvPr/>
          </p:nvSpPr>
          <p:spPr bwMode="auto">
            <a:xfrm>
              <a:off x="1519" y="119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Comic Sans MS" panose="030F0902030302020204" pitchFamily="66" charset="0"/>
                </a:rPr>
                <a:t>…</a:t>
              </a:r>
              <a:endParaRPr kumimoji="1" lang="en-US" altLang="zh-CN" sz="2000" b="1">
                <a:latin typeface="Comic Sans MS" panose="030F0902030302020204" pitchFamily="66" charset="0"/>
              </a:endParaRPr>
            </a:p>
          </p:txBody>
        </p:sp>
        <p:sp>
          <p:nvSpPr>
            <p:cNvPr id="18443" name="Line 15"/>
            <p:cNvSpPr>
              <a:spLocks noChangeShapeType="1"/>
            </p:cNvSpPr>
            <p:nvPr/>
          </p:nvSpPr>
          <p:spPr bwMode="auto">
            <a:xfrm>
              <a:off x="929" y="255"/>
              <a:ext cx="27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4" name="Text Box 16"/>
            <p:cNvSpPr txBox="1">
              <a:spLocks noChangeArrowheads="1"/>
            </p:cNvSpPr>
            <p:nvPr/>
          </p:nvSpPr>
          <p:spPr bwMode="auto">
            <a:xfrm>
              <a:off x="567" y="436"/>
              <a:ext cx="5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Comic Sans MS" panose="030F0902030302020204" pitchFamily="66" charset="0"/>
                </a:rPr>
                <a:t>front</a:t>
              </a:r>
              <a:endParaRPr kumimoji="1" lang="en-US" altLang="zh-CN" sz="2000" b="1">
                <a:latin typeface="Comic Sans MS" panose="030F0902030302020204" pitchFamily="66" charset="0"/>
              </a:endParaRPr>
            </a:p>
          </p:txBody>
        </p:sp>
        <p:sp>
          <p:nvSpPr>
            <p:cNvPr id="18445" name="Text Box 17"/>
            <p:cNvSpPr txBox="1">
              <a:spLocks noChangeArrowheads="1"/>
            </p:cNvSpPr>
            <p:nvPr/>
          </p:nvSpPr>
          <p:spPr bwMode="auto">
            <a:xfrm>
              <a:off x="2018" y="436"/>
              <a:ext cx="4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Comic Sans MS" panose="030F0902030302020204" pitchFamily="66" charset="0"/>
                </a:rPr>
                <a:t>rear</a:t>
              </a:r>
              <a:endParaRPr kumimoji="1" lang="en-US" altLang="zh-CN" sz="2000" b="1">
                <a:latin typeface="Comic Sans MS" panose="030F0902030302020204" pitchFamily="66" charset="0"/>
              </a:endParaRPr>
            </a:p>
          </p:txBody>
        </p:sp>
        <p:sp>
          <p:nvSpPr>
            <p:cNvPr id="18446" name="Line 18"/>
            <p:cNvSpPr>
              <a:spLocks noChangeShapeType="1"/>
            </p:cNvSpPr>
            <p:nvPr/>
          </p:nvSpPr>
          <p:spPr bwMode="auto">
            <a:xfrm>
              <a:off x="1837" y="255"/>
              <a:ext cx="27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8447" name="Group 19"/>
            <p:cNvGrpSpPr/>
            <p:nvPr/>
          </p:nvGrpSpPr>
          <p:grpSpPr bwMode="auto">
            <a:xfrm>
              <a:off x="5012" y="165"/>
              <a:ext cx="273" cy="182"/>
              <a:chOff x="3061" y="119"/>
              <a:chExt cx="273" cy="182"/>
            </a:xfrm>
          </p:grpSpPr>
          <p:sp>
            <p:nvSpPr>
              <p:cNvPr id="18459" name="Rectangle 20"/>
              <p:cNvSpPr>
                <a:spLocks noChangeArrowheads="1"/>
              </p:cNvSpPr>
              <p:nvPr/>
            </p:nvSpPr>
            <p:spPr bwMode="auto">
              <a:xfrm>
                <a:off x="3198" y="119"/>
                <a:ext cx="136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60" name="Rectangle 21"/>
              <p:cNvSpPr>
                <a:spLocks noChangeArrowheads="1"/>
              </p:cNvSpPr>
              <p:nvPr/>
            </p:nvSpPr>
            <p:spPr bwMode="auto">
              <a:xfrm>
                <a:off x="3061" y="119"/>
                <a:ext cx="136" cy="18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8448" name="Group 22"/>
            <p:cNvGrpSpPr/>
            <p:nvPr/>
          </p:nvGrpSpPr>
          <p:grpSpPr bwMode="auto">
            <a:xfrm>
              <a:off x="4513" y="165"/>
              <a:ext cx="273" cy="182"/>
              <a:chOff x="3061" y="119"/>
              <a:chExt cx="273" cy="182"/>
            </a:xfrm>
          </p:grpSpPr>
          <p:sp>
            <p:nvSpPr>
              <p:cNvPr id="18457" name="Rectangle 23"/>
              <p:cNvSpPr>
                <a:spLocks noChangeArrowheads="1"/>
              </p:cNvSpPr>
              <p:nvPr/>
            </p:nvSpPr>
            <p:spPr bwMode="auto">
              <a:xfrm>
                <a:off x="3198" y="119"/>
                <a:ext cx="136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58" name="Rectangle 24"/>
              <p:cNvSpPr>
                <a:spLocks noChangeArrowheads="1"/>
              </p:cNvSpPr>
              <p:nvPr/>
            </p:nvSpPr>
            <p:spPr bwMode="auto">
              <a:xfrm>
                <a:off x="3061" y="119"/>
                <a:ext cx="136" cy="18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8449" name="Group 25"/>
            <p:cNvGrpSpPr/>
            <p:nvPr/>
          </p:nvGrpSpPr>
          <p:grpSpPr bwMode="auto">
            <a:xfrm>
              <a:off x="3742" y="165"/>
              <a:ext cx="273" cy="182"/>
              <a:chOff x="3061" y="119"/>
              <a:chExt cx="273" cy="182"/>
            </a:xfrm>
          </p:grpSpPr>
          <p:sp>
            <p:nvSpPr>
              <p:cNvPr id="18455" name="Rectangle 26"/>
              <p:cNvSpPr>
                <a:spLocks noChangeArrowheads="1"/>
              </p:cNvSpPr>
              <p:nvPr/>
            </p:nvSpPr>
            <p:spPr bwMode="auto">
              <a:xfrm>
                <a:off x="3198" y="119"/>
                <a:ext cx="136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56" name="Rectangle 27"/>
              <p:cNvSpPr>
                <a:spLocks noChangeArrowheads="1"/>
              </p:cNvSpPr>
              <p:nvPr/>
            </p:nvSpPr>
            <p:spPr bwMode="auto">
              <a:xfrm>
                <a:off x="3061" y="119"/>
                <a:ext cx="136" cy="18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2000" b="1">
                    <a:latin typeface="Comic Sans MS" panose="030F0902030302020204" pitchFamily="66" charset="0"/>
                  </a:rPr>
                  <a:t>0</a:t>
                </a:r>
                <a:endParaRPr kumimoji="1" lang="en-US" altLang="zh-CN" sz="2000" b="1">
                  <a:latin typeface="Comic Sans MS" panose="030F0902030302020204" pitchFamily="66" charset="0"/>
                </a:endParaRPr>
              </a:p>
            </p:txBody>
          </p:sp>
        </p:grpSp>
        <p:sp>
          <p:nvSpPr>
            <p:cNvPr id="18450" name="Line 28"/>
            <p:cNvSpPr>
              <a:spLocks noChangeShapeType="1"/>
            </p:cNvSpPr>
            <p:nvPr/>
          </p:nvSpPr>
          <p:spPr bwMode="auto">
            <a:xfrm>
              <a:off x="4785" y="255"/>
              <a:ext cx="27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1" name="Text Box 29"/>
            <p:cNvSpPr txBox="1">
              <a:spLocks noChangeArrowheads="1"/>
            </p:cNvSpPr>
            <p:nvPr/>
          </p:nvSpPr>
          <p:spPr bwMode="auto">
            <a:xfrm>
              <a:off x="4286" y="119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Comic Sans MS" panose="030F0902030302020204" pitchFamily="66" charset="0"/>
                </a:rPr>
                <a:t>…</a:t>
              </a:r>
              <a:endParaRPr kumimoji="1" lang="en-US" altLang="zh-CN" sz="2000" b="1">
                <a:latin typeface="Comic Sans MS" panose="030F0902030302020204" pitchFamily="66" charset="0"/>
              </a:endParaRPr>
            </a:p>
          </p:txBody>
        </p:sp>
        <p:sp>
          <p:nvSpPr>
            <p:cNvPr id="18452" name="Line 30"/>
            <p:cNvSpPr>
              <a:spLocks noChangeShapeType="1"/>
            </p:cNvSpPr>
            <p:nvPr/>
          </p:nvSpPr>
          <p:spPr bwMode="auto">
            <a:xfrm>
              <a:off x="4014" y="255"/>
              <a:ext cx="27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3" name="Text Box 31"/>
            <p:cNvSpPr txBox="1">
              <a:spLocks noChangeArrowheads="1"/>
            </p:cNvSpPr>
            <p:nvPr/>
          </p:nvSpPr>
          <p:spPr bwMode="auto">
            <a:xfrm>
              <a:off x="3606" y="437"/>
              <a:ext cx="5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Comic Sans MS" panose="030F0902030302020204" pitchFamily="66" charset="0"/>
                </a:rPr>
                <a:t>front</a:t>
              </a:r>
              <a:endParaRPr kumimoji="1" lang="en-US" altLang="zh-CN" sz="2000" b="1">
                <a:latin typeface="Comic Sans MS" panose="030F0902030302020204" pitchFamily="66" charset="0"/>
              </a:endParaRPr>
            </a:p>
          </p:txBody>
        </p:sp>
        <p:sp>
          <p:nvSpPr>
            <p:cNvPr id="18454" name="Text Box 32"/>
            <p:cNvSpPr txBox="1">
              <a:spLocks noChangeArrowheads="1"/>
            </p:cNvSpPr>
            <p:nvPr/>
          </p:nvSpPr>
          <p:spPr bwMode="auto">
            <a:xfrm>
              <a:off x="5012" y="437"/>
              <a:ext cx="4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Comic Sans MS" panose="030F0902030302020204" pitchFamily="66" charset="0"/>
                </a:rPr>
                <a:t>rear</a:t>
              </a:r>
              <a:endParaRPr kumimoji="1" lang="en-US" altLang="zh-CN" sz="2000" b="1">
                <a:latin typeface="Comic Sans MS" panose="030F0902030302020204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3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3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3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3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335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335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33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3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3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763E2752-2204-4524-BD14-85DEBC7F0DDE}" type="datetime7">
              <a:rPr lang="zh-CN" altLang="en-US"/>
            </a:fld>
            <a:endParaRPr lang="en-US" altLang="zh-CN"/>
          </a:p>
        </p:txBody>
      </p:sp>
      <p:sp>
        <p:nvSpPr>
          <p:cNvPr id="2048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7CF68926-17D1-4F87-926D-BE43AC38C5ED}" type="slidenum">
              <a:rPr lang="zh-CN" altLang="en-US"/>
            </a:fld>
            <a:endParaRPr lang="en-US" altLang="zh-CN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8229600" cy="923925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6.3 Linked Representation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60350"/>
            <a:ext cx="8486775" cy="6337300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template&lt;class T&gt;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class </a:t>
            </a:r>
            <a:r>
              <a:rPr lang="en-US" altLang="zh-CN" sz="24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LinkedQueue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{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// FIFO objects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public: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   </a:t>
            </a:r>
            <a:r>
              <a:rPr lang="en-US" altLang="zh-CN" sz="24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LinkedQueue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() {</a:t>
            </a:r>
            <a:r>
              <a:rPr lang="en-US" altLang="zh-CN" sz="240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front = rear = 0;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}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   </a:t>
            </a:r>
            <a:r>
              <a:rPr lang="en-US" altLang="zh-CN" sz="24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~LinkedQueue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(); 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   bool </a:t>
            </a:r>
            <a:r>
              <a:rPr lang="en-US" altLang="zh-CN" sz="24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IsEmpty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() const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        {</a:t>
            </a:r>
            <a:r>
              <a:rPr lang="en-US" altLang="zh-CN" sz="240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return ( (front) ? false : true);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}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   bool </a:t>
            </a:r>
            <a:r>
              <a:rPr lang="en-US" altLang="zh-CN" sz="24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IsFull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() const;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   T </a:t>
            </a:r>
            <a:r>
              <a:rPr lang="en-US" altLang="zh-CN" sz="24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First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() const; // return first element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   T </a:t>
            </a:r>
            <a:r>
              <a:rPr lang="en-US" altLang="zh-CN" sz="24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Last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() const; // return last element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   LinkedQueue&lt;T&gt;&amp; </a:t>
            </a:r>
            <a:r>
              <a:rPr lang="en-US" altLang="zh-CN" sz="24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Add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( const T&amp; x );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   LinkedQueue&lt;T&gt;&amp; </a:t>
            </a:r>
            <a:r>
              <a:rPr lang="en-US" altLang="zh-CN" sz="24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Delete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( T&amp; x );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private: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   Node&lt;T&gt; *</a:t>
            </a:r>
            <a:r>
              <a:rPr lang="en-US" altLang="zh-CN" sz="24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front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;  // pointer to first node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   Node&lt;T&gt; *</a:t>
            </a:r>
            <a:r>
              <a:rPr lang="en-US" altLang="zh-CN" sz="24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rear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;   // pointer to last node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}; //Program 6-4</a:t>
            </a:r>
            <a:endParaRPr lang="zh-CN" altLang="en-US" sz="2400">
              <a:latin typeface="Comic Sans MS" panose="030F0902030302020204" pitchFamily="66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3423F2F8-6173-4DB8-BC05-2DC7FFFCA351}" type="datetime7">
              <a:rPr lang="zh-CN" altLang="en-US"/>
            </a:fld>
            <a:endParaRPr lang="en-US" altLang="zh-CN"/>
          </a:p>
        </p:txBody>
      </p:sp>
      <p:sp>
        <p:nvSpPr>
          <p:cNvPr id="2150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DEDBB86D-9516-459F-B3B0-6802FFCD3548}" type="slidenum">
              <a:rPr lang="zh-CN" altLang="en-US"/>
            </a:fld>
            <a:endParaRPr lang="en-US" altLang="zh-CN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8229600" cy="923925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6.3 Linked Representation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88913"/>
            <a:ext cx="8486775" cy="6408737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template&lt;class T&gt;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LinkedQueue&lt;T&gt;::~</a:t>
            </a:r>
            <a:r>
              <a:rPr lang="en-US" altLang="zh-CN" sz="20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LinkedQueue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()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{ // Queue destructor.  Delete all nodes.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Node&lt;T&gt; *next;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while (front) {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next = front-&gt;link; delete front;  front = next;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}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}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template&lt;class T&gt;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bool LinkedQueue&lt;T&gt;::</a:t>
            </a:r>
            <a:r>
              <a:rPr lang="en-US" altLang="zh-CN" sz="20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IsFull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() const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{ // Is the queue full?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Node&lt;T&gt; *p;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try { p = new Node&lt;T&gt;;  delete p; return false; }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catch (NoMem) { return true; }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}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template&lt;class T&gt;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T LinkedQueue&lt;T&gt;::</a:t>
            </a:r>
            <a:r>
              <a:rPr lang="en-US" altLang="zh-CN" sz="20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First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() const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{ //</a:t>
            </a:r>
            <a:r>
              <a:rPr lang="zh-CN" altLang="en-US" sz="2000">
                <a:latin typeface="Comic Sans MS" panose="030F0902030302020204" pitchFamily="66" charset="0"/>
                <a:ea typeface="宋体" pitchFamily="2" charset="-122"/>
              </a:rPr>
              <a:t>返回队列的第一个元素</a:t>
            </a:r>
            <a:endParaRPr lang="zh-CN" altLang="en-US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latin typeface="Comic Sans MS" panose="030F0902030302020204" pitchFamily="66" charset="0"/>
                <a:ea typeface="宋体" pitchFamily="2" charset="-122"/>
              </a:rPr>
              <a:t>   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if (IsEmpty()) throw OutOfBounds();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return front-&gt;data;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} //Program 6-5</a:t>
            </a:r>
            <a:endParaRPr lang="zh-CN" altLang="en-US" sz="2000">
              <a:latin typeface="Comic Sans MS" panose="030F0902030302020204" pitchFamily="66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5865F238-0170-4206-90B1-3202C90EC92D}" type="datetime7">
              <a:rPr lang="zh-CN" altLang="en-US"/>
            </a:fld>
            <a:endParaRPr lang="en-US" altLang="zh-CN"/>
          </a:p>
        </p:txBody>
      </p:sp>
      <p:sp>
        <p:nvSpPr>
          <p:cNvPr id="2253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BAA189CE-4DA8-46A3-8C1B-292CEE0B0BFE}" type="slidenum">
              <a:rPr lang="zh-CN" altLang="en-US"/>
            </a:fld>
            <a:endParaRPr lang="en-US" altLang="zh-CN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8229600" cy="923925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6.3 Linked Representation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60350"/>
            <a:ext cx="8486775" cy="6337300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template&lt;class T&gt;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LinkedQueue&lt;T&gt;&amp; LinkedQueue&lt;T&gt;::</a:t>
            </a:r>
            <a:r>
              <a:rPr lang="en-US" altLang="zh-CN" sz="20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Add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(const T&amp; x)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{ //</a:t>
            </a:r>
            <a:r>
              <a:rPr lang="zh-CN" altLang="en-US" sz="2000">
                <a:latin typeface="Comic Sans MS" panose="030F0902030302020204" pitchFamily="66" charset="0"/>
                <a:ea typeface="宋体" pitchFamily="2" charset="-122"/>
              </a:rPr>
              <a:t>把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x</a:t>
            </a:r>
            <a:r>
              <a:rPr lang="zh-CN" altLang="en-US" sz="2000">
                <a:latin typeface="Comic Sans MS" panose="030F0902030302020204" pitchFamily="66" charset="0"/>
                <a:ea typeface="宋体" pitchFamily="2" charset="-122"/>
              </a:rPr>
              <a:t>添加到队列的尾部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;</a:t>
            </a:r>
            <a:r>
              <a:rPr lang="zh-CN" altLang="en-US" sz="2000">
                <a:latin typeface="Comic Sans MS" panose="030F0902030302020204" pitchFamily="66" charset="0"/>
                <a:ea typeface="宋体" pitchFamily="2" charset="-122"/>
              </a:rPr>
              <a:t>不捕获可能由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new</a:t>
            </a:r>
            <a:r>
              <a:rPr lang="zh-CN" altLang="en-US" sz="2000">
                <a:latin typeface="Comic Sans MS" panose="030F0902030302020204" pitchFamily="66" charset="0"/>
                <a:ea typeface="宋体" pitchFamily="2" charset="-122"/>
              </a:rPr>
              <a:t>引发的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NoMem</a:t>
            </a:r>
            <a:r>
              <a:rPr lang="zh-CN" altLang="en-US" sz="2000">
                <a:latin typeface="Comic Sans MS" panose="030F0902030302020204" pitchFamily="66" charset="0"/>
                <a:ea typeface="宋体" pitchFamily="2" charset="-122"/>
              </a:rPr>
              <a:t>异常</a:t>
            </a:r>
            <a:endParaRPr lang="zh-CN" altLang="en-US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latin typeface="Comic Sans MS" panose="030F0902030302020204" pitchFamily="66" charset="0"/>
                <a:ea typeface="宋体" pitchFamily="2" charset="-122"/>
              </a:rPr>
              <a:t>   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Node&lt;T&gt; *p = new Node&lt;T&gt;;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p-&gt;data = x;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p-&gt;link = 0;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if (front)  rear-&gt;link = p; // queue not empty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else front = p; 		// queue empty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rear = p;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return *this;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}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template&lt;class T&gt;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LinkedQueue&lt;T&gt;&amp; LinkedQueue&lt;T&gt;::</a:t>
            </a:r>
            <a:r>
              <a:rPr lang="en-US" altLang="zh-CN" sz="20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Delete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(T&amp; x)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{ //</a:t>
            </a:r>
            <a:r>
              <a:rPr lang="zh-CN" altLang="en-US" sz="2000">
                <a:latin typeface="Comic Sans MS" panose="030F0902030302020204" pitchFamily="66" charset="0"/>
                <a:ea typeface="宋体" pitchFamily="2" charset="-122"/>
              </a:rPr>
              <a:t>删除第一个元素，并将其放入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x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if (IsEmpty()) throw OutOfBounds();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x = front-&gt;data;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Node&lt;T&gt; *p = front;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front = front-&gt;link;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delete p;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return *this;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}//Program 6-4</a:t>
            </a:r>
            <a:endParaRPr lang="zh-CN" altLang="en-US" sz="2000">
              <a:latin typeface="Comic Sans MS" panose="030F0902030302020204" pitchFamily="66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C675AD2E-40A6-41A1-B154-F7CDB8397795}" type="datetime7">
              <a:rPr lang="zh-CN" altLang="en-US"/>
            </a:fld>
            <a:endParaRPr lang="en-US" altLang="zh-CN"/>
          </a:p>
        </p:txBody>
      </p:sp>
      <p:sp>
        <p:nvSpPr>
          <p:cNvPr id="2355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B8D6124A-1C9F-4408-9033-D34963B0E15C}" type="slidenum">
              <a:rPr lang="zh-CN" altLang="en-US"/>
            </a:fld>
            <a:endParaRPr lang="en-US" altLang="zh-CN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8229600" cy="923925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6.4	Application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83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813" y="1724025"/>
            <a:ext cx="8091487" cy="33718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6.4.1 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火车车厢重排</a:t>
            </a:r>
            <a:endParaRPr lang="zh-CN" altLang="en-US" sz="2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缓冲铁轨按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FIFO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的方式运作</a:t>
            </a:r>
            <a:endParaRPr lang="zh-CN" altLang="en-US" sz="2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禁止将车厢从缓冲铁轨移动至入轨，也禁止从出轨移动车厢至缓冲铁轨</a:t>
            </a:r>
            <a:endParaRPr lang="zh-CN" altLang="en-US" sz="2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铁轨</a:t>
            </a:r>
            <a:r>
              <a:rPr lang="en-US" altLang="zh-CN" sz="2800" dirty="0" err="1">
                <a:latin typeface="Comic Sans MS" panose="030F0902030302020204" pitchFamily="66" charset="0"/>
                <a:ea typeface="宋体" pitchFamily="2" charset="-122"/>
              </a:rPr>
              <a:t>H</a:t>
            </a:r>
            <a:r>
              <a:rPr lang="en-US" altLang="zh-CN" sz="2800" baseline="-25000" dirty="0" err="1">
                <a:latin typeface="Comic Sans MS" panose="030F0902030302020204" pitchFamily="66" charset="0"/>
                <a:ea typeface="宋体" pitchFamily="2" charset="-122"/>
              </a:rPr>
              <a:t>k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为车厢从入轨移动到出轨的直接通道，缓冲铁轨的数目为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k-1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。</a:t>
            </a:r>
            <a:endParaRPr lang="zh-CN" altLang="en-US" sz="2800" dirty="0">
              <a:latin typeface="Comic Sans MS" panose="030F0902030302020204" pitchFamily="66" charset="0"/>
              <a:ea typeface="宋体" pitchFamily="2" charset="-122"/>
            </a:endParaRPr>
          </a:p>
        </p:txBody>
      </p:sp>
      <p:grpSp>
        <p:nvGrpSpPr>
          <p:cNvPr id="838660" name="Group 4"/>
          <p:cNvGrpSpPr/>
          <p:nvPr/>
        </p:nvGrpSpPr>
        <p:grpSpPr bwMode="auto">
          <a:xfrm>
            <a:off x="1331913" y="5364163"/>
            <a:ext cx="6481762" cy="1089025"/>
            <a:chOff x="839" y="0"/>
            <a:chExt cx="4083" cy="686"/>
          </a:xfrm>
        </p:grpSpPr>
        <p:sp>
          <p:nvSpPr>
            <p:cNvPr id="23559" name="Line 5"/>
            <p:cNvSpPr>
              <a:spLocks noChangeShapeType="1"/>
            </p:cNvSpPr>
            <p:nvPr/>
          </p:nvSpPr>
          <p:spPr bwMode="auto">
            <a:xfrm>
              <a:off x="930" y="391"/>
              <a:ext cx="13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0" name="Text Box 6"/>
            <p:cNvSpPr txBox="1">
              <a:spLocks noChangeArrowheads="1"/>
            </p:cNvSpPr>
            <p:nvPr/>
          </p:nvSpPr>
          <p:spPr bwMode="auto">
            <a:xfrm>
              <a:off x="930" y="346"/>
              <a:ext cx="4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000" b="1">
                  <a:latin typeface="Tahoma" panose="020B0804030504040204" pitchFamily="34" charset="0"/>
                </a:rPr>
                <a:t>入轨</a:t>
              </a:r>
              <a:endParaRPr kumimoji="1" lang="zh-CN" altLang="en-US" sz="2000" b="1">
                <a:latin typeface="Tahoma" panose="020B0804030504040204" pitchFamily="34" charset="0"/>
              </a:endParaRPr>
            </a:p>
          </p:txBody>
        </p:sp>
        <p:sp>
          <p:nvSpPr>
            <p:cNvPr id="23561" name="Text Box 7"/>
            <p:cNvSpPr txBox="1">
              <a:spLocks noChangeArrowheads="1"/>
            </p:cNvSpPr>
            <p:nvPr/>
          </p:nvSpPr>
          <p:spPr bwMode="auto">
            <a:xfrm>
              <a:off x="4195" y="346"/>
              <a:ext cx="4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000" b="1">
                  <a:latin typeface="Tahoma" panose="020B0804030504040204" pitchFamily="34" charset="0"/>
                </a:rPr>
                <a:t>出轨</a:t>
              </a:r>
              <a:endParaRPr kumimoji="1" lang="zh-CN" altLang="en-US" sz="2000" b="1">
                <a:latin typeface="Tahoma" panose="020B0804030504040204" pitchFamily="34" charset="0"/>
              </a:endParaRPr>
            </a:p>
          </p:txBody>
        </p:sp>
        <p:sp>
          <p:nvSpPr>
            <p:cNvPr id="23562" name="Line 8"/>
            <p:cNvSpPr>
              <a:spLocks noChangeShapeType="1"/>
            </p:cNvSpPr>
            <p:nvPr/>
          </p:nvSpPr>
          <p:spPr bwMode="auto">
            <a:xfrm>
              <a:off x="3606" y="391"/>
              <a:ext cx="13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3" name="Line 9"/>
            <p:cNvSpPr>
              <a:spLocks noChangeShapeType="1"/>
            </p:cNvSpPr>
            <p:nvPr/>
          </p:nvSpPr>
          <p:spPr bwMode="auto">
            <a:xfrm>
              <a:off x="2245" y="391"/>
              <a:ext cx="13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4" name="Line 10"/>
            <p:cNvSpPr>
              <a:spLocks noChangeShapeType="1"/>
            </p:cNvSpPr>
            <p:nvPr/>
          </p:nvSpPr>
          <p:spPr bwMode="auto">
            <a:xfrm>
              <a:off x="2336" y="164"/>
              <a:ext cx="104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5" name="Line 11"/>
            <p:cNvSpPr>
              <a:spLocks noChangeShapeType="1"/>
            </p:cNvSpPr>
            <p:nvPr/>
          </p:nvSpPr>
          <p:spPr bwMode="auto">
            <a:xfrm flipH="1">
              <a:off x="2200" y="164"/>
              <a:ext cx="136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6" name="Line 12"/>
            <p:cNvSpPr>
              <a:spLocks noChangeShapeType="1"/>
            </p:cNvSpPr>
            <p:nvPr/>
          </p:nvSpPr>
          <p:spPr bwMode="auto">
            <a:xfrm>
              <a:off x="3379" y="164"/>
              <a:ext cx="136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7" name="Line 13"/>
            <p:cNvSpPr>
              <a:spLocks noChangeShapeType="1"/>
            </p:cNvSpPr>
            <p:nvPr/>
          </p:nvSpPr>
          <p:spPr bwMode="auto">
            <a:xfrm>
              <a:off x="2200" y="391"/>
              <a:ext cx="136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8" name="Line 14"/>
            <p:cNvSpPr>
              <a:spLocks noChangeShapeType="1"/>
            </p:cNvSpPr>
            <p:nvPr/>
          </p:nvSpPr>
          <p:spPr bwMode="auto">
            <a:xfrm>
              <a:off x="2336" y="618"/>
              <a:ext cx="104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9" name="Line 15"/>
            <p:cNvSpPr>
              <a:spLocks noChangeShapeType="1"/>
            </p:cNvSpPr>
            <p:nvPr/>
          </p:nvSpPr>
          <p:spPr bwMode="auto">
            <a:xfrm flipV="1">
              <a:off x="3379" y="482"/>
              <a:ext cx="136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70" name="Text Box 16"/>
            <p:cNvSpPr txBox="1">
              <a:spLocks noChangeArrowheads="1"/>
            </p:cNvSpPr>
            <p:nvPr/>
          </p:nvSpPr>
          <p:spPr bwMode="auto">
            <a:xfrm>
              <a:off x="2653" y="0"/>
              <a:ext cx="363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ahoma" panose="020B0804030504040204" pitchFamily="34" charset="0"/>
                </a:rPr>
                <a:t>H1</a:t>
              </a:r>
              <a:endParaRPr kumimoji="1" lang="en-US" altLang="zh-CN" sz="2000" b="1">
                <a:latin typeface="Tahoma" panose="020B0804030504040204" pitchFamily="34" charset="0"/>
              </a:endParaRPr>
            </a:p>
          </p:txBody>
        </p:sp>
        <p:sp>
          <p:nvSpPr>
            <p:cNvPr id="23571" name="Text Box 17"/>
            <p:cNvSpPr txBox="1">
              <a:spLocks noChangeArrowheads="1"/>
            </p:cNvSpPr>
            <p:nvPr/>
          </p:nvSpPr>
          <p:spPr bwMode="auto">
            <a:xfrm>
              <a:off x="2653" y="210"/>
              <a:ext cx="363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ahoma" panose="020B0804030504040204" pitchFamily="34" charset="0"/>
                </a:rPr>
                <a:t>H3</a:t>
              </a:r>
              <a:endParaRPr kumimoji="1" lang="en-US" altLang="zh-CN" sz="2000" b="1">
                <a:latin typeface="Tahoma" panose="020B0804030504040204" pitchFamily="34" charset="0"/>
              </a:endParaRPr>
            </a:p>
          </p:txBody>
        </p:sp>
        <p:sp>
          <p:nvSpPr>
            <p:cNvPr id="23572" name="Text Box 18"/>
            <p:cNvSpPr txBox="1">
              <a:spLocks noChangeArrowheads="1"/>
            </p:cNvSpPr>
            <p:nvPr/>
          </p:nvSpPr>
          <p:spPr bwMode="auto">
            <a:xfrm>
              <a:off x="2653" y="436"/>
              <a:ext cx="363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ahoma" panose="020B0804030504040204" pitchFamily="34" charset="0"/>
                </a:rPr>
                <a:t>H2</a:t>
              </a:r>
              <a:endParaRPr kumimoji="1" lang="en-US" altLang="zh-CN" sz="2000" b="1">
                <a:latin typeface="Tahoma" panose="020B0804030504040204" pitchFamily="34" charset="0"/>
              </a:endParaRPr>
            </a:p>
          </p:txBody>
        </p:sp>
        <p:sp>
          <p:nvSpPr>
            <p:cNvPr id="23573" name="Text Box 19"/>
            <p:cNvSpPr txBox="1">
              <a:spLocks noChangeArrowheads="1"/>
            </p:cNvSpPr>
            <p:nvPr/>
          </p:nvSpPr>
          <p:spPr bwMode="auto">
            <a:xfrm>
              <a:off x="839" y="164"/>
              <a:ext cx="127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ahoma" panose="020B0804030504040204" pitchFamily="34" charset="0"/>
                </a:rPr>
                <a:t>[581742963]</a:t>
              </a:r>
              <a:endParaRPr kumimoji="1" lang="zh-CN" altLang="en-US" sz="2000" b="1">
                <a:latin typeface="Tahoma" panose="020B0804030504040204" pitchFamily="34" charset="0"/>
              </a:endParaRPr>
            </a:p>
          </p:txBody>
        </p:sp>
        <p:sp>
          <p:nvSpPr>
            <p:cNvPr id="23574" name="Text Box 20"/>
            <p:cNvSpPr txBox="1">
              <a:spLocks noChangeArrowheads="1"/>
            </p:cNvSpPr>
            <p:nvPr/>
          </p:nvSpPr>
          <p:spPr bwMode="auto">
            <a:xfrm>
              <a:off x="3560" y="119"/>
              <a:ext cx="127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ahoma" panose="020B0804030504040204" pitchFamily="34" charset="0"/>
                </a:rPr>
                <a:t>[987654321]</a:t>
              </a:r>
              <a:endParaRPr kumimoji="1" lang="zh-CN" altLang="en-US" sz="2000" b="1">
                <a:latin typeface="Tahoma" panose="020B080403050404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38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38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3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3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3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3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3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3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F0A12201-B567-4651-8D53-A1B157F9F37A}" type="datetime7">
              <a:rPr lang="zh-CN" altLang="en-US"/>
            </a:fld>
            <a:endParaRPr lang="en-US" altLang="zh-CN"/>
          </a:p>
        </p:txBody>
      </p:sp>
      <p:sp>
        <p:nvSpPr>
          <p:cNvPr id="2457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B46E53EB-214E-4BCB-A9E2-F2B6D8D7F369}" type="slidenum">
              <a:rPr lang="zh-CN" altLang="en-US"/>
            </a:fld>
            <a:endParaRPr lang="en-US" altLang="zh-CN"/>
          </a:p>
        </p:txBody>
      </p:sp>
      <p:sp>
        <p:nvSpPr>
          <p:cNvPr id="8396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286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  <a:sym typeface="+mn-ea"/>
              </a:rPr>
              <a:t>车厢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  <a:sym typeface="+mn-ea"/>
              </a:rPr>
              <a:t>c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  <a:sym typeface="+mn-ea"/>
              </a:rPr>
              <a:t>进入缓冲铁轨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的原则：</a:t>
            </a:r>
            <a:endParaRPr lang="zh-CN" altLang="en-US" sz="2800" dirty="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360" dirty="0">
                <a:latin typeface="Comic Sans MS" panose="030F0902030302020204" pitchFamily="66" charset="0"/>
                <a:ea typeface="宋体" pitchFamily="2" charset="-122"/>
              </a:rPr>
              <a:t>该缓冲铁轨中现有各车厢的编号均小于</a:t>
            </a:r>
            <a:r>
              <a:rPr lang="en-US" altLang="zh-CN" sz="2360" dirty="0">
                <a:latin typeface="Comic Sans MS" panose="030F0902030302020204" pitchFamily="66" charset="0"/>
                <a:ea typeface="宋体" pitchFamily="2" charset="-122"/>
              </a:rPr>
              <a:t>c</a:t>
            </a:r>
            <a:r>
              <a:rPr lang="zh-CN" altLang="en-US" sz="2360" dirty="0">
                <a:latin typeface="Comic Sans MS" panose="030F0902030302020204" pitchFamily="66" charset="0"/>
                <a:ea typeface="宋体" pitchFamily="2" charset="-122"/>
              </a:rPr>
              <a:t>；</a:t>
            </a:r>
            <a:endParaRPr lang="zh-CN" altLang="en-US" sz="2360" dirty="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360" dirty="0">
                <a:latin typeface="Comic Sans MS" panose="030F0902030302020204" pitchFamily="66" charset="0"/>
                <a:ea typeface="宋体" pitchFamily="2" charset="-122"/>
              </a:rPr>
              <a:t>若有多个缓冲铁轨都满足这一条件，则</a:t>
            </a:r>
            <a:r>
              <a:rPr lang="zh-CN" altLang="en-US" sz="2360" dirty="0">
                <a:solidFill>
                  <a:srgbClr val="FF0000"/>
                </a:solidFill>
                <a:latin typeface="Comic Sans MS" panose="030F0902030302020204" pitchFamily="66" charset="0"/>
                <a:ea typeface="宋体" pitchFamily="2" charset="-122"/>
              </a:rPr>
              <a:t>选择一个左端车厢编号最大的缓冲铁轨</a:t>
            </a:r>
            <a:endParaRPr lang="zh-CN" altLang="en-US" sz="2360" dirty="0">
              <a:solidFill>
                <a:srgbClr val="FF0000"/>
              </a:solidFill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360" dirty="0">
                <a:latin typeface="Comic Sans MS" panose="030F0902030302020204" pitchFamily="66" charset="0"/>
                <a:ea typeface="宋体" pitchFamily="2" charset="-122"/>
              </a:rPr>
              <a:t>否则选择一个空的缓冲铁轨。</a:t>
            </a:r>
            <a:r>
              <a:rPr lang="en-US" altLang="zh-CN" sz="2360" dirty="0">
                <a:latin typeface="Comic Sans MS" panose="030F0902030302020204" pitchFamily="66" charset="0"/>
                <a:ea typeface="宋体" pitchFamily="2" charset="-122"/>
              </a:rPr>
              <a:t> </a:t>
            </a:r>
            <a:endParaRPr lang="en-US" altLang="zh-CN" sz="2360" dirty="0">
              <a:latin typeface="Comic Sans MS" panose="030F0902030302020204" pitchFamily="66" charset="0"/>
              <a:ea typeface="宋体" pitchFamily="2" charset="-122"/>
            </a:endParaRP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6.4.1 </a:t>
            </a:r>
            <a:r>
              <a:rPr lang="zh-CN" altLang="en-US">
                <a:ea typeface="宋体" pitchFamily="2" charset="-122"/>
              </a:rPr>
              <a:t>火车车厢重排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839684" name="Rectangle 4"/>
          <p:cNvSpPr>
            <a:spLocks noChangeArrowheads="1"/>
          </p:cNvSpPr>
          <p:nvPr/>
        </p:nvSpPr>
        <p:spPr bwMode="auto">
          <a:xfrm>
            <a:off x="395288" y="4221163"/>
            <a:ext cx="360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5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39685" name="Rectangle 5"/>
          <p:cNvSpPr>
            <a:spLocks noChangeArrowheads="1"/>
          </p:cNvSpPr>
          <p:nvPr/>
        </p:nvSpPr>
        <p:spPr bwMode="auto">
          <a:xfrm>
            <a:off x="755650" y="4221163"/>
            <a:ext cx="3603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8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39686" name="Rectangle 6"/>
          <p:cNvSpPr>
            <a:spLocks noChangeArrowheads="1"/>
          </p:cNvSpPr>
          <p:nvPr/>
        </p:nvSpPr>
        <p:spPr bwMode="auto">
          <a:xfrm>
            <a:off x="1114425" y="4221163"/>
            <a:ext cx="3603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1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39687" name="Rectangle 7"/>
          <p:cNvSpPr>
            <a:spLocks noChangeArrowheads="1"/>
          </p:cNvSpPr>
          <p:nvPr/>
        </p:nvSpPr>
        <p:spPr bwMode="auto">
          <a:xfrm>
            <a:off x="1474788" y="4221163"/>
            <a:ext cx="360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7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39688" name="Rectangle 8"/>
          <p:cNvSpPr>
            <a:spLocks noChangeArrowheads="1"/>
          </p:cNvSpPr>
          <p:nvPr/>
        </p:nvSpPr>
        <p:spPr bwMode="auto">
          <a:xfrm>
            <a:off x="1835150" y="4221163"/>
            <a:ext cx="3603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4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39689" name="Rectangle 9"/>
          <p:cNvSpPr>
            <a:spLocks noChangeArrowheads="1"/>
          </p:cNvSpPr>
          <p:nvPr/>
        </p:nvSpPr>
        <p:spPr bwMode="auto">
          <a:xfrm>
            <a:off x="2195513" y="4221163"/>
            <a:ext cx="360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2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39690" name="Rectangle 10"/>
          <p:cNvSpPr>
            <a:spLocks noChangeArrowheads="1"/>
          </p:cNvSpPr>
          <p:nvPr/>
        </p:nvSpPr>
        <p:spPr bwMode="auto">
          <a:xfrm>
            <a:off x="2555875" y="4221163"/>
            <a:ext cx="3603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9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39691" name="Rectangle 11"/>
          <p:cNvSpPr>
            <a:spLocks noChangeArrowheads="1"/>
          </p:cNvSpPr>
          <p:nvPr/>
        </p:nvSpPr>
        <p:spPr bwMode="auto">
          <a:xfrm>
            <a:off x="2914650" y="4221163"/>
            <a:ext cx="3603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6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39692" name="Rectangle 12"/>
          <p:cNvSpPr>
            <a:spLocks noChangeArrowheads="1"/>
          </p:cNvSpPr>
          <p:nvPr/>
        </p:nvSpPr>
        <p:spPr bwMode="auto">
          <a:xfrm>
            <a:off x="3275013" y="4221163"/>
            <a:ext cx="360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3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grpSp>
        <p:nvGrpSpPr>
          <p:cNvPr id="839693" name="Group 13"/>
          <p:cNvGrpSpPr/>
          <p:nvPr/>
        </p:nvGrpSpPr>
        <p:grpSpPr bwMode="auto">
          <a:xfrm>
            <a:off x="250825" y="4941888"/>
            <a:ext cx="7488238" cy="1620837"/>
            <a:chOff x="340" y="1344"/>
            <a:chExt cx="4717" cy="1021"/>
          </a:xfrm>
        </p:grpSpPr>
        <p:sp>
          <p:nvSpPr>
            <p:cNvPr id="24611" name="Line 14"/>
            <p:cNvSpPr>
              <a:spLocks noChangeShapeType="1"/>
            </p:cNvSpPr>
            <p:nvPr/>
          </p:nvSpPr>
          <p:spPr bwMode="auto">
            <a:xfrm>
              <a:off x="340" y="1888"/>
              <a:ext cx="12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12" name="Text Box 15"/>
            <p:cNvSpPr txBox="1">
              <a:spLocks noChangeArrowheads="1"/>
            </p:cNvSpPr>
            <p:nvPr/>
          </p:nvSpPr>
          <p:spPr bwMode="auto">
            <a:xfrm>
              <a:off x="476" y="1979"/>
              <a:ext cx="4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000" b="1">
                  <a:latin typeface="Tahoma" panose="020B0804030504040204" pitchFamily="34" charset="0"/>
                </a:rPr>
                <a:t>入轨</a:t>
              </a:r>
              <a:endParaRPr kumimoji="1" lang="zh-CN" altLang="en-US" sz="2000" b="1">
                <a:latin typeface="Tahoma" panose="020B0804030504040204" pitchFamily="34" charset="0"/>
              </a:endParaRPr>
            </a:p>
          </p:txBody>
        </p:sp>
        <p:sp>
          <p:nvSpPr>
            <p:cNvPr id="24613" name="Text Box 16"/>
            <p:cNvSpPr txBox="1">
              <a:spLocks noChangeArrowheads="1"/>
            </p:cNvSpPr>
            <p:nvPr/>
          </p:nvSpPr>
          <p:spPr bwMode="auto">
            <a:xfrm>
              <a:off x="4286" y="1933"/>
              <a:ext cx="4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000" b="1">
                  <a:latin typeface="Tahoma" panose="020B0804030504040204" pitchFamily="34" charset="0"/>
                </a:rPr>
                <a:t>出轨</a:t>
              </a:r>
              <a:endParaRPr kumimoji="1" lang="zh-CN" altLang="en-US" sz="2000" b="1">
                <a:latin typeface="Tahoma" panose="020B0804030504040204" pitchFamily="34" charset="0"/>
              </a:endParaRPr>
            </a:p>
          </p:txBody>
        </p:sp>
        <p:sp>
          <p:nvSpPr>
            <p:cNvPr id="24614" name="Line 17"/>
            <p:cNvSpPr>
              <a:spLocks noChangeShapeType="1"/>
            </p:cNvSpPr>
            <p:nvPr/>
          </p:nvSpPr>
          <p:spPr bwMode="auto">
            <a:xfrm flipV="1">
              <a:off x="3969" y="1888"/>
              <a:ext cx="10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15" name="Line 18"/>
            <p:cNvSpPr>
              <a:spLocks noChangeShapeType="1"/>
            </p:cNvSpPr>
            <p:nvPr/>
          </p:nvSpPr>
          <p:spPr bwMode="auto">
            <a:xfrm>
              <a:off x="1701" y="1888"/>
              <a:ext cx="22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16" name="Line 19"/>
            <p:cNvSpPr>
              <a:spLocks noChangeShapeType="1"/>
            </p:cNvSpPr>
            <p:nvPr/>
          </p:nvSpPr>
          <p:spPr bwMode="auto">
            <a:xfrm>
              <a:off x="1882" y="1525"/>
              <a:ext cx="181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17" name="Line 20"/>
            <p:cNvSpPr>
              <a:spLocks noChangeShapeType="1"/>
            </p:cNvSpPr>
            <p:nvPr/>
          </p:nvSpPr>
          <p:spPr bwMode="auto">
            <a:xfrm flipH="1">
              <a:off x="1701" y="1525"/>
              <a:ext cx="181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18" name="Line 21"/>
            <p:cNvSpPr>
              <a:spLocks noChangeShapeType="1"/>
            </p:cNvSpPr>
            <p:nvPr/>
          </p:nvSpPr>
          <p:spPr bwMode="auto">
            <a:xfrm>
              <a:off x="3696" y="1525"/>
              <a:ext cx="182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19" name="Line 22"/>
            <p:cNvSpPr>
              <a:spLocks noChangeShapeType="1"/>
            </p:cNvSpPr>
            <p:nvPr/>
          </p:nvSpPr>
          <p:spPr bwMode="auto">
            <a:xfrm>
              <a:off x="1701" y="1888"/>
              <a:ext cx="226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20" name="Line 23"/>
            <p:cNvSpPr>
              <a:spLocks noChangeShapeType="1"/>
            </p:cNvSpPr>
            <p:nvPr/>
          </p:nvSpPr>
          <p:spPr bwMode="auto">
            <a:xfrm>
              <a:off x="1927" y="2251"/>
              <a:ext cx="17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21" name="Line 24"/>
            <p:cNvSpPr>
              <a:spLocks noChangeShapeType="1"/>
            </p:cNvSpPr>
            <p:nvPr/>
          </p:nvSpPr>
          <p:spPr bwMode="auto">
            <a:xfrm flipV="1">
              <a:off x="3651" y="1933"/>
              <a:ext cx="227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22" name="Text Box 25"/>
            <p:cNvSpPr txBox="1">
              <a:spLocks noChangeArrowheads="1"/>
            </p:cNvSpPr>
            <p:nvPr/>
          </p:nvSpPr>
          <p:spPr bwMode="auto">
            <a:xfrm>
              <a:off x="1383" y="1344"/>
              <a:ext cx="363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ahoma" panose="020B0804030504040204" pitchFamily="34" charset="0"/>
                </a:rPr>
                <a:t>H1</a:t>
              </a:r>
              <a:endParaRPr kumimoji="1" lang="en-US" altLang="zh-CN" sz="2000" b="1">
                <a:latin typeface="Tahoma" panose="020B0804030504040204" pitchFamily="34" charset="0"/>
              </a:endParaRPr>
            </a:p>
          </p:txBody>
        </p:sp>
        <p:sp>
          <p:nvSpPr>
            <p:cNvPr id="24623" name="Text Box 26"/>
            <p:cNvSpPr txBox="1">
              <a:spLocks noChangeArrowheads="1"/>
            </p:cNvSpPr>
            <p:nvPr/>
          </p:nvSpPr>
          <p:spPr bwMode="auto">
            <a:xfrm>
              <a:off x="3923" y="1616"/>
              <a:ext cx="363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ahoma" panose="020B0804030504040204" pitchFamily="34" charset="0"/>
                </a:rPr>
                <a:t>H3</a:t>
              </a:r>
              <a:endParaRPr kumimoji="1" lang="en-US" altLang="zh-CN" sz="2000" b="1">
                <a:latin typeface="Tahoma" panose="020B0804030504040204" pitchFamily="34" charset="0"/>
              </a:endParaRPr>
            </a:p>
          </p:txBody>
        </p:sp>
        <p:sp>
          <p:nvSpPr>
            <p:cNvPr id="24624" name="Text Box 27"/>
            <p:cNvSpPr txBox="1">
              <a:spLocks noChangeArrowheads="1"/>
            </p:cNvSpPr>
            <p:nvPr/>
          </p:nvSpPr>
          <p:spPr bwMode="auto">
            <a:xfrm>
              <a:off x="1338" y="2115"/>
              <a:ext cx="363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ahoma" panose="020B0804030504040204" pitchFamily="34" charset="0"/>
                </a:rPr>
                <a:t>H2</a:t>
              </a:r>
              <a:endParaRPr kumimoji="1" lang="en-US" altLang="zh-CN" sz="2000" b="1">
                <a:latin typeface="Tahoma" panose="020B0804030504040204" pitchFamily="34" charset="0"/>
              </a:endParaRPr>
            </a:p>
          </p:txBody>
        </p:sp>
      </p:grpSp>
      <p:sp>
        <p:nvSpPr>
          <p:cNvPr id="839708" name="Rectangle 28"/>
          <p:cNvSpPr>
            <a:spLocks noChangeArrowheads="1"/>
          </p:cNvSpPr>
          <p:nvPr/>
        </p:nvSpPr>
        <p:spPr bwMode="auto">
          <a:xfrm>
            <a:off x="5146675" y="5013325"/>
            <a:ext cx="3603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3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39709" name="Rectangle 29"/>
          <p:cNvSpPr>
            <a:spLocks noChangeArrowheads="1"/>
          </p:cNvSpPr>
          <p:nvPr/>
        </p:nvSpPr>
        <p:spPr bwMode="auto">
          <a:xfrm>
            <a:off x="4643438" y="5013325"/>
            <a:ext cx="360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6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39710" name="Rectangle 30"/>
          <p:cNvSpPr>
            <a:spLocks noChangeArrowheads="1"/>
          </p:cNvSpPr>
          <p:nvPr/>
        </p:nvSpPr>
        <p:spPr bwMode="auto">
          <a:xfrm>
            <a:off x="4138613" y="5013325"/>
            <a:ext cx="360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9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39711" name="Rectangle 31"/>
          <p:cNvSpPr>
            <a:spLocks noChangeArrowheads="1"/>
          </p:cNvSpPr>
          <p:nvPr/>
        </p:nvSpPr>
        <p:spPr bwMode="auto">
          <a:xfrm>
            <a:off x="5146675" y="6165850"/>
            <a:ext cx="3603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2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39712" name="Rectangle 32"/>
          <p:cNvSpPr>
            <a:spLocks noChangeArrowheads="1"/>
          </p:cNvSpPr>
          <p:nvPr/>
        </p:nvSpPr>
        <p:spPr bwMode="auto">
          <a:xfrm>
            <a:off x="4643438" y="6165850"/>
            <a:ext cx="360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4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39713" name="Rectangle 33"/>
          <p:cNvSpPr>
            <a:spLocks noChangeArrowheads="1"/>
          </p:cNvSpPr>
          <p:nvPr/>
        </p:nvSpPr>
        <p:spPr bwMode="auto">
          <a:xfrm>
            <a:off x="4138613" y="6165850"/>
            <a:ext cx="360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7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39714" name="Rectangle 34"/>
          <p:cNvSpPr>
            <a:spLocks noChangeArrowheads="1"/>
          </p:cNvSpPr>
          <p:nvPr/>
        </p:nvSpPr>
        <p:spPr bwMode="auto">
          <a:xfrm>
            <a:off x="8315325" y="4221163"/>
            <a:ext cx="3603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1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39715" name="Rectangle 35"/>
          <p:cNvSpPr>
            <a:spLocks noChangeArrowheads="1"/>
          </p:cNvSpPr>
          <p:nvPr/>
        </p:nvSpPr>
        <p:spPr bwMode="auto">
          <a:xfrm>
            <a:off x="7954963" y="4221163"/>
            <a:ext cx="360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2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39716" name="Rectangle 36"/>
          <p:cNvSpPr>
            <a:spLocks noChangeArrowheads="1"/>
          </p:cNvSpPr>
          <p:nvPr/>
        </p:nvSpPr>
        <p:spPr bwMode="auto">
          <a:xfrm>
            <a:off x="7594600" y="4221163"/>
            <a:ext cx="3603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3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39717" name="Rectangle 37"/>
          <p:cNvSpPr>
            <a:spLocks noChangeArrowheads="1"/>
          </p:cNvSpPr>
          <p:nvPr/>
        </p:nvSpPr>
        <p:spPr bwMode="auto">
          <a:xfrm>
            <a:off x="7234238" y="4221163"/>
            <a:ext cx="360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4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39718" name="Rectangle 38"/>
          <p:cNvSpPr>
            <a:spLocks noChangeArrowheads="1"/>
          </p:cNvSpPr>
          <p:nvPr/>
        </p:nvSpPr>
        <p:spPr bwMode="auto">
          <a:xfrm>
            <a:off x="6875463" y="4221163"/>
            <a:ext cx="360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5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39719" name="Rectangle 39"/>
          <p:cNvSpPr>
            <a:spLocks noChangeArrowheads="1"/>
          </p:cNvSpPr>
          <p:nvPr/>
        </p:nvSpPr>
        <p:spPr bwMode="auto">
          <a:xfrm>
            <a:off x="6515100" y="4221163"/>
            <a:ext cx="3603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6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39720" name="Rectangle 40"/>
          <p:cNvSpPr>
            <a:spLocks noChangeArrowheads="1"/>
          </p:cNvSpPr>
          <p:nvPr/>
        </p:nvSpPr>
        <p:spPr bwMode="auto">
          <a:xfrm>
            <a:off x="6154738" y="4221163"/>
            <a:ext cx="360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7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39721" name="Rectangle 41"/>
          <p:cNvSpPr>
            <a:spLocks noChangeArrowheads="1"/>
          </p:cNvSpPr>
          <p:nvPr/>
        </p:nvSpPr>
        <p:spPr bwMode="auto">
          <a:xfrm>
            <a:off x="3635375" y="6165850"/>
            <a:ext cx="3603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8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39722" name="Rectangle 42"/>
          <p:cNvSpPr>
            <a:spLocks noChangeArrowheads="1"/>
          </p:cNvSpPr>
          <p:nvPr/>
        </p:nvSpPr>
        <p:spPr bwMode="auto">
          <a:xfrm>
            <a:off x="5794375" y="4221163"/>
            <a:ext cx="3603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8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39723" name="Rectangle 43"/>
          <p:cNvSpPr>
            <a:spLocks noChangeArrowheads="1"/>
          </p:cNvSpPr>
          <p:nvPr/>
        </p:nvSpPr>
        <p:spPr bwMode="auto">
          <a:xfrm>
            <a:off x="5434013" y="4221163"/>
            <a:ext cx="360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9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24608" name="Rectangle 44"/>
          <p:cNvSpPr>
            <a:spLocks noChangeArrowheads="1"/>
          </p:cNvSpPr>
          <p:nvPr/>
        </p:nvSpPr>
        <p:spPr bwMode="auto">
          <a:xfrm>
            <a:off x="7620000" y="4987925"/>
            <a:ext cx="1344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solidFill>
                  <a:schemeClr val="hlink"/>
                </a:solidFill>
                <a:latin typeface="Comic Sans MS" panose="030F0902030302020204" pitchFamily="66" charset="0"/>
              </a:rPr>
              <a:t>NowOut</a:t>
            </a:r>
            <a:endParaRPr kumimoji="1" lang="zh-CN" altLang="en-US" sz="2400" b="1">
              <a:solidFill>
                <a:schemeClr val="hlink"/>
              </a:solidFill>
              <a:latin typeface="Comic Sans MS" panose="030F0902030302020204" pitchFamily="66" charset="0"/>
            </a:endParaRPr>
          </a:p>
        </p:txBody>
      </p:sp>
      <p:sp>
        <p:nvSpPr>
          <p:cNvPr id="24609" name="Rectangle 45"/>
          <p:cNvSpPr>
            <a:spLocks noChangeArrowheads="1"/>
          </p:cNvSpPr>
          <p:nvPr/>
        </p:nvSpPr>
        <p:spPr bwMode="auto">
          <a:xfrm>
            <a:off x="7886700" y="5805488"/>
            <a:ext cx="933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solidFill>
                  <a:schemeClr val="hlink"/>
                </a:solidFill>
                <a:latin typeface="Comic Sans MS" panose="030F0902030302020204" pitchFamily="66" charset="0"/>
              </a:rPr>
              <a:t>minQ</a:t>
            </a:r>
            <a:endParaRPr kumimoji="1" lang="zh-CN" altLang="en-US" sz="2400" b="1">
              <a:solidFill>
                <a:schemeClr val="hlink"/>
              </a:solidFill>
              <a:latin typeface="Comic Sans MS" panose="030F0902030302020204" pitchFamily="66" charset="0"/>
            </a:endParaRPr>
          </a:p>
        </p:txBody>
      </p:sp>
      <p:sp>
        <p:nvSpPr>
          <p:cNvPr id="24610" name="Rectangle 46"/>
          <p:cNvSpPr>
            <a:spLocks noChangeArrowheads="1"/>
          </p:cNvSpPr>
          <p:nvPr/>
        </p:nvSpPr>
        <p:spPr bwMode="auto">
          <a:xfrm>
            <a:off x="7885113" y="5373688"/>
            <a:ext cx="900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solidFill>
                  <a:schemeClr val="hlink"/>
                </a:solidFill>
                <a:latin typeface="Comic Sans MS" panose="030F0902030302020204" pitchFamily="66" charset="0"/>
              </a:rPr>
              <a:t>minH</a:t>
            </a:r>
            <a:endParaRPr kumimoji="1" lang="zh-CN" altLang="en-US" sz="2400" b="1">
              <a:solidFill>
                <a:schemeClr val="hlink"/>
              </a:solidFill>
              <a:latin typeface="Comic Sans MS" panose="030F09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3969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39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39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3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39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39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3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396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396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39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396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396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3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39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39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39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396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396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39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39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39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39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39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39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39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39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39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39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58" dur="500"/>
                                        <p:tgtEl>
                                          <p:spTgt spid="8396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39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39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68" dur="500"/>
                                        <p:tgtEl>
                                          <p:spTgt spid="8396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39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39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78" dur="500"/>
                                        <p:tgtEl>
                                          <p:spTgt spid="8396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39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39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88" dur="500"/>
                                        <p:tgtEl>
                                          <p:spTgt spid="8396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839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39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98" dur="500"/>
                                        <p:tgtEl>
                                          <p:spTgt spid="8396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839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839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108" dur="500"/>
                                        <p:tgtEl>
                                          <p:spTgt spid="8396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839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839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118" dur="500"/>
                                        <p:tgtEl>
                                          <p:spTgt spid="8396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839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839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128" dur="500"/>
                                        <p:tgtEl>
                                          <p:spTgt spid="8397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839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839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138" dur="500"/>
                                        <p:tgtEl>
                                          <p:spTgt spid="8397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839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839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148" dur="500"/>
                                        <p:tgtEl>
                                          <p:spTgt spid="8397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839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839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158" dur="500"/>
                                        <p:tgtEl>
                                          <p:spTgt spid="8396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839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839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168" dur="500"/>
                                        <p:tgtEl>
                                          <p:spTgt spid="8396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839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839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83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179" dur="500"/>
                                        <p:tgtEl>
                                          <p:spTgt spid="8397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839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839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189" dur="500"/>
                                        <p:tgtEl>
                                          <p:spTgt spid="8397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"/>
                            </p:stCondLst>
                            <p:childTnLst>
                              <p:par>
                                <p:cTn id="19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839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839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199" dur="500"/>
                                        <p:tgtEl>
                                          <p:spTgt spid="8397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00"/>
                            </p:stCondLst>
                            <p:childTnLst>
                              <p:par>
                                <p:cTn id="20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839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839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209" dur="500"/>
                                        <p:tgtEl>
                                          <p:spTgt spid="8397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00"/>
                            </p:stCondLst>
                            <p:childTnLst>
                              <p:par>
                                <p:cTn id="2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839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839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839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839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839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839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839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839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839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839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684" grpId="0" animBg="1"/>
      <p:bldP spid="839684" grpId="1" animBg="1"/>
      <p:bldP spid="839685" grpId="0" animBg="1"/>
      <p:bldP spid="839685" grpId="1" animBg="1"/>
      <p:bldP spid="839686" grpId="0" animBg="1"/>
      <p:bldP spid="839686" grpId="1" animBg="1"/>
      <p:bldP spid="839687" grpId="0" animBg="1"/>
      <p:bldP spid="839687" grpId="1" animBg="1"/>
      <p:bldP spid="839688" grpId="0" animBg="1"/>
      <p:bldP spid="839688" grpId="1" animBg="1"/>
      <p:bldP spid="839689" grpId="0" animBg="1"/>
      <p:bldP spid="839689" grpId="1" animBg="1"/>
      <p:bldP spid="839690" grpId="0" animBg="1"/>
      <p:bldP spid="839690" grpId="1" animBg="1"/>
      <p:bldP spid="839691" grpId="0" animBg="1"/>
      <p:bldP spid="839691" grpId="1" animBg="1"/>
      <p:bldP spid="839692" grpId="0" animBg="1"/>
      <p:bldP spid="839692" grpId="1" animBg="1"/>
      <p:bldP spid="839708" grpId="0" animBg="1"/>
      <p:bldP spid="839708" grpId="1" animBg="1"/>
      <p:bldP spid="839709" grpId="0" animBg="1"/>
      <p:bldP spid="839709" grpId="1" animBg="1"/>
      <p:bldP spid="839710" grpId="0" animBg="1"/>
      <p:bldP spid="839710" grpId="1" animBg="1"/>
      <p:bldP spid="839711" grpId="0" animBg="1"/>
      <p:bldP spid="839711" grpId="1" animBg="1"/>
      <p:bldP spid="839712" grpId="0" animBg="1"/>
      <p:bldP spid="839712" grpId="1" animBg="1"/>
      <p:bldP spid="839713" grpId="0" animBg="1"/>
      <p:bldP spid="839713" grpId="1" animBg="1"/>
      <p:bldP spid="839714" grpId="0" animBg="1"/>
      <p:bldP spid="839715" grpId="0" animBg="1"/>
      <p:bldP spid="839716" grpId="0" animBg="1"/>
      <p:bldP spid="839717" grpId="0" animBg="1"/>
      <p:bldP spid="839718" grpId="0" animBg="1"/>
      <p:bldP spid="839719" grpId="0" animBg="1"/>
      <p:bldP spid="839720" grpId="0" animBg="1"/>
      <p:bldP spid="839721" grpId="0" animBg="1"/>
      <p:bldP spid="839721" grpId="1" animBg="1"/>
      <p:bldP spid="839722" grpId="0" animBg="1"/>
      <p:bldP spid="8397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7C1FCD7-5A34-4B61-9B72-EEAA56AB342F}" type="datetime7">
              <a:rPr lang="zh-CN" altLang="en-US"/>
            </a:fld>
            <a:endParaRPr lang="en-US" altLang="zh-CN"/>
          </a:p>
        </p:txBody>
      </p:sp>
      <p:sp>
        <p:nvSpPr>
          <p:cNvPr id="512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886C69E9-CA12-4B91-BC82-7AD10218BF54}" type="slidenum">
              <a:rPr lang="zh-CN" altLang="en-US"/>
            </a:fld>
            <a:endParaRPr lang="en-US" altLang="zh-CN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8229600" cy="923925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  <a:sym typeface="Webdings" panose="05030102010509060703" pitchFamily="18" charset="2"/>
              </a:rPr>
              <a:t>Chapter 6 Queues</a:t>
            </a:r>
            <a:endParaRPr lang="zh-CN" altLang="en-US">
              <a:ea typeface="宋体" pitchFamily="2" charset="-122"/>
              <a:sym typeface="Webdings" panose="05030102010509060703" pitchFamily="18" charset="2"/>
            </a:endParaRPr>
          </a:p>
        </p:txBody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6415" y="1484313"/>
            <a:ext cx="8091488" cy="4391025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队列，一种特殊的线性表。</a:t>
            </a:r>
            <a:endParaRPr lang="en-US" altLang="zh-CN" sz="2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队列的插入和删除操分别在线性表的两端进行，是一个先进先出（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first-in-first-</a:t>
            </a:r>
            <a:r>
              <a:rPr lang="en-US" altLang="zh-CN" sz="2800" dirty="0" err="1">
                <a:latin typeface="Comic Sans MS" panose="030F0902030302020204" pitchFamily="66" charset="0"/>
                <a:ea typeface="宋体" pitchFamily="2" charset="-122"/>
              </a:rPr>
              <a:t>out,FIFO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）的线性表。</a:t>
            </a:r>
            <a:endParaRPr lang="zh-CN" altLang="en-US" sz="2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  <a:sym typeface="+mn-ea"/>
              </a:rPr>
              <a:t>应用：火车车厢重排问题，以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  <a:sym typeface="+mn-ea"/>
              </a:rPr>
              <a:t>FIFO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  <a:sym typeface="+mn-ea"/>
              </a:rPr>
              <a:t>组织缓冲铁轨。</a:t>
            </a:r>
            <a:endParaRPr lang="zh-CN" altLang="en-US" sz="2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130000"/>
              </a:lnSpc>
            </a:pPr>
            <a:endParaRPr lang="en-US" altLang="zh-CN" sz="2800" dirty="0">
              <a:latin typeface="Comic Sans MS" panose="030F0902030302020204" pitchFamily="66" charset="0"/>
              <a:ea typeface="宋体" pitchFamily="2" charset="-122"/>
            </a:endParaRPr>
          </a:p>
          <a:p>
            <a:pPr marL="0" indent="0" eaLnBrk="1" hangingPunct="1">
              <a:lnSpc>
                <a:spcPct val="130000"/>
              </a:lnSpc>
              <a:buNone/>
            </a:pPr>
            <a:endParaRPr lang="zh-CN" altLang="en-US" sz="2800" dirty="0">
              <a:latin typeface="Comic Sans MS" panose="030F0902030302020204" pitchFamily="66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2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2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9AA06635-881B-42C5-A33B-11AA91F825C4}" type="datetime7">
              <a:rPr lang="zh-CN" altLang="en-US"/>
            </a:fld>
            <a:endParaRPr lang="en-US" altLang="zh-CN"/>
          </a:p>
        </p:txBody>
      </p:sp>
      <p:sp>
        <p:nvSpPr>
          <p:cNvPr id="2560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27D1D135-EF1F-4F5F-A4F3-FC759D156378}" type="slidenum">
              <a:rPr lang="zh-CN" altLang="en-US"/>
            </a:fld>
            <a:endParaRPr lang="en-US" altLang="zh-CN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8229600" cy="923925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6.4.1 </a:t>
            </a:r>
            <a:r>
              <a:rPr lang="zh-CN" altLang="en-US">
                <a:ea typeface="宋体" pitchFamily="2" charset="-122"/>
              </a:rPr>
              <a:t>火车车厢重排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84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12875"/>
            <a:ext cx="8486775" cy="51847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1. 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第一种实现方法</a:t>
            </a:r>
            <a:endParaRPr lang="zh-CN" altLang="en-US" sz="2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对于程序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5-8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中的函数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Railroad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，应做以下修改：</a:t>
            </a:r>
            <a:endParaRPr lang="zh-CN" altLang="en-US" sz="2800" dirty="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300" dirty="0">
                <a:latin typeface="Comic Sans MS" panose="030F0902030302020204" pitchFamily="66" charset="0"/>
                <a:ea typeface="宋体" pitchFamily="2" charset="-122"/>
              </a:rPr>
              <a:t>1) </a:t>
            </a:r>
            <a:r>
              <a:rPr lang="zh-CN" altLang="en-US" sz="2300" dirty="0">
                <a:latin typeface="Comic Sans MS" panose="030F0902030302020204" pitchFamily="66" charset="0"/>
                <a:ea typeface="宋体" pitchFamily="2" charset="-122"/>
              </a:rPr>
              <a:t>将</a:t>
            </a:r>
            <a:r>
              <a:rPr lang="en-US" altLang="zh-CN" sz="2300" dirty="0">
                <a:latin typeface="Comic Sans MS" panose="030F0902030302020204" pitchFamily="66" charset="0"/>
                <a:ea typeface="宋体" pitchFamily="2" charset="-122"/>
              </a:rPr>
              <a:t>k</a:t>
            </a:r>
            <a:r>
              <a:rPr lang="zh-CN" altLang="en-US" sz="2300" dirty="0">
                <a:latin typeface="Comic Sans MS" panose="030F0902030302020204" pitchFamily="66" charset="0"/>
                <a:ea typeface="宋体" pitchFamily="2" charset="-122"/>
              </a:rPr>
              <a:t>减</a:t>
            </a:r>
            <a:r>
              <a:rPr lang="en-US" altLang="zh-CN" sz="2300" dirty="0">
                <a:latin typeface="Comic Sans MS" panose="030F0902030302020204" pitchFamily="66" charset="0"/>
                <a:ea typeface="宋体" pitchFamily="2" charset="-122"/>
              </a:rPr>
              <a:t>1</a:t>
            </a:r>
            <a:r>
              <a:rPr lang="zh-CN" altLang="en-US" sz="2300" dirty="0">
                <a:latin typeface="Comic Sans MS" panose="030F0902030302020204" pitchFamily="66" charset="0"/>
                <a:ea typeface="宋体" pitchFamily="2" charset="-122"/>
              </a:rPr>
              <a:t>；</a:t>
            </a:r>
            <a:endParaRPr lang="zh-CN" altLang="en-US" sz="2300" dirty="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300" dirty="0">
                <a:latin typeface="Comic Sans MS" panose="030F0902030302020204" pitchFamily="66" charset="0"/>
                <a:ea typeface="宋体" pitchFamily="2" charset="-122"/>
              </a:rPr>
              <a:t>2) H</a:t>
            </a:r>
            <a:r>
              <a:rPr lang="zh-CN" altLang="en-US" sz="2300" dirty="0">
                <a:latin typeface="Comic Sans MS" panose="030F0902030302020204" pitchFamily="66" charset="0"/>
                <a:ea typeface="宋体" pitchFamily="2" charset="-122"/>
              </a:rPr>
              <a:t>的类型修改为</a:t>
            </a:r>
            <a:r>
              <a:rPr lang="en-US" altLang="zh-CN" sz="2300" dirty="0" err="1">
                <a:latin typeface="Comic Sans MS" panose="030F0902030302020204" pitchFamily="66" charset="0"/>
                <a:ea typeface="宋体" pitchFamily="2" charset="-122"/>
              </a:rPr>
              <a:t>LinkedQueue</a:t>
            </a:r>
            <a:r>
              <a:rPr lang="en-US" altLang="zh-CN" sz="2300" dirty="0">
                <a:latin typeface="Comic Sans MS" panose="030F0902030302020204" pitchFamily="66" charset="0"/>
                <a:ea typeface="宋体" pitchFamily="2" charset="-122"/>
              </a:rPr>
              <a:t>&lt;int&gt;*</a:t>
            </a:r>
            <a:r>
              <a:rPr lang="zh-CN" altLang="en-US" sz="2300" dirty="0">
                <a:latin typeface="Comic Sans MS" panose="030F0902030302020204" pitchFamily="66" charset="0"/>
                <a:ea typeface="宋体" pitchFamily="2" charset="-122"/>
              </a:rPr>
              <a:t>；</a:t>
            </a:r>
            <a:endParaRPr lang="zh-CN" altLang="en-US" sz="2300" dirty="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300" dirty="0">
                <a:latin typeface="Comic Sans MS" panose="030F0902030302020204" pitchFamily="66" charset="0"/>
                <a:ea typeface="宋体" pitchFamily="2" charset="-122"/>
              </a:rPr>
              <a:t>3) </a:t>
            </a:r>
            <a:r>
              <a:rPr lang="zh-CN" altLang="en-US" sz="2300" dirty="0">
                <a:latin typeface="Comic Sans MS" panose="030F0902030302020204" pitchFamily="66" charset="0"/>
                <a:ea typeface="宋体" pitchFamily="2" charset="-122"/>
              </a:rPr>
              <a:t>把</a:t>
            </a:r>
            <a:r>
              <a:rPr lang="en-US" altLang="zh-CN" sz="2300" dirty="0" err="1">
                <a:latin typeface="Comic Sans MS" panose="030F0902030302020204" pitchFamily="66" charset="0"/>
                <a:ea typeface="宋体" pitchFamily="2" charset="-122"/>
              </a:rPr>
              <a:t>MinS</a:t>
            </a:r>
            <a:r>
              <a:rPr lang="zh-CN" altLang="en-US" sz="2300" dirty="0">
                <a:latin typeface="Comic Sans MS" panose="030F0902030302020204" pitchFamily="66" charset="0"/>
                <a:ea typeface="宋体" pitchFamily="2" charset="-122"/>
              </a:rPr>
              <a:t>改为</a:t>
            </a:r>
            <a:r>
              <a:rPr lang="en-US" altLang="zh-CN" sz="2300" dirty="0" err="1">
                <a:latin typeface="Comic Sans MS" panose="030F0902030302020204" pitchFamily="66" charset="0"/>
                <a:ea typeface="宋体" pitchFamily="2" charset="-122"/>
              </a:rPr>
              <a:t>MinQ</a:t>
            </a:r>
            <a:r>
              <a:rPr lang="zh-CN" altLang="en-US" sz="2300" dirty="0">
                <a:latin typeface="Comic Sans MS" panose="030F0902030302020204" pitchFamily="66" charset="0"/>
                <a:ea typeface="宋体" pitchFamily="2" charset="-122"/>
              </a:rPr>
              <a:t>；</a:t>
            </a:r>
            <a:endParaRPr lang="zh-CN" altLang="en-US" sz="2300" dirty="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300" dirty="0">
                <a:latin typeface="Comic Sans MS" panose="030F0902030302020204" pitchFamily="66" charset="0"/>
                <a:ea typeface="宋体" pitchFamily="2" charset="-122"/>
              </a:rPr>
              <a:t>4) </a:t>
            </a:r>
            <a:r>
              <a:rPr lang="zh-CN" altLang="en-US" sz="2300" dirty="0">
                <a:latin typeface="Comic Sans MS" panose="030F0902030302020204" pitchFamily="66" charset="0"/>
                <a:ea typeface="宋体" pitchFamily="2" charset="-122"/>
              </a:rPr>
              <a:t>从</a:t>
            </a:r>
            <a:r>
              <a:rPr lang="en-US" altLang="zh-CN" sz="2300" dirty="0">
                <a:latin typeface="Comic Sans MS" panose="030F0902030302020204" pitchFamily="66" charset="0"/>
                <a:ea typeface="宋体" pitchFamily="2" charset="-122"/>
              </a:rPr>
              <a:t>Hold</a:t>
            </a:r>
            <a:r>
              <a:rPr lang="zh-CN" altLang="en-US" sz="2300" dirty="0">
                <a:latin typeface="Comic Sans MS" panose="030F0902030302020204" pitchFamily="66" charset="0"/>
                <a:ea typeface="宋体" pitchFamily="2" charset="-122"/>
              </a:rPr>
              <a:t>的调用中删除最后一个参数</a:t>
            </a:r>
            <a:r>
              <a:rPr lang="en-US" altLang="zh-CN" sz="2300" dirty="0">
                <a:latin typeface="Comic Sans MS" panose="030F0902030302020204" pitchFamily="66" charset="0"/>
                <a:ea typeface="宋体" pitchFamily="2" charset="-122"/>
              </a:rPr>
              <a:t>(n)</a:t>
            </a:r>
            <a:r>
              <a:rPr lang="zh-CN" altLang="en-US" sz="2300" dirty="0">
                <a:latin typeface="Comic Sans MS" panose="030F0902030302020204" pitchFamily="66" charset="0"/>
                <a:ea typeface="宋体" pitchFamily="2" charset="-122"/>
              </a:rPr>
              <a:t>。</a:t>
            </a:r>
            <a:endParaRPr lang="zh-CN" altLang="en-US" sz="2300" dirty="0">
              <a:latin typeface="Comic Sans MS" panose="030F0902030302020204" pitchFamily="66" charset="0"/>
              <a:ea typeface="宋体" pitchFamily="2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zh-CN" altLang="en-US" sz="2800" dirty="0">
              <a:latin typeface="Comic Sans MS" panose="030F0902030302020204" pitchFamily="66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4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4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4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4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4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4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4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4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29510242-98AA-447F-898A-0E505ABC4350}" type="datetime7">
              <a:rPr lang="zh-CN" altLang="en-US"/>
            </a:fld>
            <a:endParaRPr lang="en-US" altLang="zh-CN"/>
          </a:p>
        </p:txBody>
      </p:sp>
      <p:sp>
        <p:nvSpPr>
          <p:cNvPr id="2662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8D553838-52D5-479A-B935-98A7FBA1915F}" type="slidenum">
              <a:rPr lang="zh-CN" altLang="en-US"/>
            </a:fld>
            <a:endParaRPr lang="en-US" altLang="zh-CN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5.5.3  </a:t>
            </a:r>
            <a:r>
              <a:rPr lang="zh-CN" altLang="en-US">
                <a:ea typeface="宋体" pitchFamily="2" charset="-122"/>
              </a:rPr>
              <a:t>火车车厢重排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60350"/>
            <a:ext cx="8631238" cy="6307138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 err="1">
                <a:latin typeface="Comic Sans MS" panose="030F0902030302020204" pitchFamily="66" charset="0"/>
                <a:ea typeface="宋体" pitchFamily="2" charset="-122"/>
              </a:rPr>
              <a:t>bool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</a:t>
            </a:r>
            <a:r>
              <a:rPr lang="en-US" altLang="zh-CN" sz="1800" dirty="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Railroad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(</a:t>
            </a:r>
            <a:r>
              <a:rPr lang="en-US" altLang="zh-CN" sz="1800" dirty="0" err="1">
                <a:latin typeface="Comic Sans MS" panose="030F0902030302020204" pitchFamily="66" charset="0"/>
                <a:ea typeface="宋体" pitchFamily="2" charset="-122"/>
              </a:rPr>
              <a:t>int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p[], </a:t>
            </a:r>
            <a:r>
              <a:rPr lang="en-US" altLang="zh-CN" sz="1800" dirty="0" err="1">
                <a:latin typeface="Comic Sans MS" panose="030F0902030302020204" pitchFamily="66" charset="0"/>
                <a:ea typeface="宋体" pitchFamily="2" charset="-122"/>
              </a:rPr>
              <a:t>int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n, </a:t>
            </a:r>
            <a:r>
              <a:rPr lang="en-US" altLang="zh-CN" sz="1800" dirty="0" err="1">
                <a:latin typeface="Comic Sans MS" panose="030F0902030302020204" pitchFamily="66" charset="0"/>
                <a:ea typeface="宋体" pitchFamily="2" charset="-122"/>
              </a:rPr>
              <a:t>int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k)</a:t>
            </a:r>
            <a:endParaRPr lang="en-US" altLang="zh-CN" sz="1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{ //k</a:t>
            </a:r>
            <a:r>
              <a:rPr lang="zh-CN" altLang="en-US" sz="1800" dirty="0">
                <a:latin typeface="Comic Sans MS" panose="030F0902030302020204" pitchFamily="66" charset="0"/>
                <a:ea typeface="宋体" pitchFamily="2" charset="-122"/>
              </a:rPr>
              <a:t>个缓冲铁轨，车厢初始排序为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p[1:n]; </a:t>
            </a:r>
            <a:r>
              <a:rPr lang="zh-CN" altLang="en-US" sz="1800" dirty="0">
                <a:latin typeface="Comic Sans MS" panose="030F0902030302020204" pitchFamily="66" charset="0"/>
                <a:ea typeface="宋体" pitchFamily="2" charset="-122"/>
              </a:rPr>
              <a:t>如果内存不足，则引发异常</a:t>
            </a:r>
            <a:r>
              <a:rPr lang="en-US" altLang="zh-CN" sz="1800" dirty="0" err="1">
                <a:latin typeface="Comic Sans MS" panose="030F0902030302020204" pitchFamily="66" charset="0"/>
                <a:ea typeface="宋体" pitchFamily="2" charset="-122"/>
              </a:rPr>
              <a:t>NoMem</a:t>
            </a:r>
            <a:r>
              <a:rPr lang="zh-CN" altLang="en-US" sz="1800" dirty="0">
                <a:latin typeface="Comic Sans MS" panose="030F0902030302020204" pitchFamily="66" charset="0"/>
                <a:ea typeface="宋体" pitchFamily="2" charset="-122"/>
              </a:rPr>
              <a:t>。</a:t>
            </a:r>
            <a:endParaRPr lang="zh-CN" altLang="en-US" sz="1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  </a:t>
            </a:r>
            <a:r>
              <a:rPr lang="en-US" altLang="zh-CN" sz="1800" dirty="0" err="1">
                <a:latin typeface="Comic Sans MS" panose="030F0902030302020204" pitchFamily="66" charset="0"/>
                <a:ea typeface="宋体" pitchFamily="2" charset="-122"/>
              </a:rPr>
              <a:t>LinkedStack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&lt;</a:t>
            </a:r>
            <a:r>
              <a:rPr lang="en-US" altLang="zh-CN" sz="1800" dirty="0" err="1">
                <a:latin typeface="Comic Sans MS" panose="030F0902030302020204" pitchFamily="66" charset="0"/>
                <a:ea typeface="宋体" pitchFamily="2" charset="-122"/>
              </a:rPr>
              <a:t>int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&gt; *H;  //</a:t>
            </a:r>
            <a:r>
              <a:rPr lang="zh-CN" altLang="en-US" sz="1800" dirty="0">
                <a:latin typeface="Comic Sans MS" panose="030F0902030302020204" pitchFamily="66" charset="0"/>
                <a:ea typeface="宋体" pitchFamily="2" charset="-122"/>
              </a:rPr>
              <a:t>创建与缓冲铁轨对应的栈</a:t>
            </a:r>
            <a:endParaRPr lang="en-US" altLang="zh-CN" sz="1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  H = new </a:t>
            </a:r>
            <a:r>
              <a:rPr lang="en-US" altLang="zh-CN" sz="1800" i="1" u="sng" dirty="0" err="1">
                <a:solidFill>
                  <a:srgbClr val="FA0691"/>
                </a:solidFill>
                <a:latin typeface="Comic Sans MS" panose="030F0902030302020204" pitchFamily="66" charset="0"/>
                <a:ea typeface="宋体" pitchFamily="2" charset="-122"/>
              </a:rPr>
              <a:t>LinkedStack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&lt;</a:t>
            </a:r>
            <a:r>
              <a:rPr lang="en-US" altLang="zh-CN" sz="1800" dirty="0" err="1">
                <a:latin typeface="Comic Sans MS" panose="030F0902030302020204" pitchFamily="66" charset="0"/>
                <a:ea typeface="宋体" pitchFamily="2" charset="-122"/>
              </a:rPr>
              <a:t>int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&gt; </a:t>
            </a:r>
            <a:r>
              <a:rPr lang="en-US" altLang="zh-CN" sz="1800" i="1" u="sng" dirty="0">
                <a:solidFill>
                  <a:srgbClr val="FA0691"/>
                </a:solidFill>
                <a:latin typeface="Comic Sans MS" panose="030F0902030302020204" pitchFamily="66" charset="0"/>
                <a:ea typeface="宋体" pitchFamily="2" charset="-122"/>
              </a:rPr>
              <a:t>[k + 1];</a:t>
            </a:r>
            <a:endParaRPr lang="en-US" altLang="zh-CN" sz="1800" i="1" u="sng" dirty="0">
              <a:solidFill>
                <a:srgbClr val="FA0691"/>
              </a:solidFill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  </a:t>
            </a:r>
            <a:r>
              <a:rPr lang="en-US" altLang="zh-CN" sz="1800" dirty="0" err="1">
                <a:latin typeface="Comic Sans MS" panose="030F0902030302020204" pitchFamily="66" charset="0"/>
                <a:ea typeface="宋体" pitchFamily="2" charset="-122"/>
              </a:rPr>
              <a:t>int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</a:t>
            </a:r>
            <a:r>
              <a:rPr lang="en-US" altLang="zh-CN" sz="1800" dirty="0" err="1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NowOut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= 1;  // next car to output</a:t>
            </a:r>
            <a:endParaRPr lang="en-US" altLang="zh-CN" sz="1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  </a:t>
            </a:r>
            <a:r>
              <a:rPr lang="en-US" altLang="zh-CN" sz="1800" dirty="0" err="1">
                <a:latin typeface="Comic Sans MS" panose="030F0902030302020204" pitchFamily="66" charset="0"/>
                <a:ea typeface="宋体" pitchFamily="2" charset="-122"/>
              </a:rPr>
              <a:t>int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</a:t>
            </a:r>
            <a:r>
              <a:rPr lang="en-US" altLang="zh-CN" sz="1800" dirty="0" err="1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minH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= </a:t>
            </a:r>
            <a:r>
              <a:rPr lang="en-US" altLang="zh-CN" sz="1800" dirty="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n+1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;  // smallest car in a track</a:t>
            </a:r>
            <a:endParaRPr lang="en-US" altLang="zh-CN" sz="1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  </a:t>
            </a:r>
            <a:r>
              <a:rPr lang="en-US" altLang="zh-CN" sz="1800" dirty="0" err="1">
                <a:latin typeface="Comic Sans MS" panose="030F0902030302020204" pitchFamily="66" charset="0"/>
                <a:ea typeface="宋体" pitchFamily="2" charset="-122"/>
              </a:rPr>
              <a:t>int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</a:t>
            </a:r>
            <a:r>
              <a:rPr lang="en-US" altLang="zh-CN" sz="1800" i="1" u="sng" dirty="0" err="1">
                <a:solidFill>
                  <a:srgbClr val="FA0691"/>
                </a:solidFill>
                <a:latin typeface="Comic Sans MS" panose="030F0902030302020204" pitchFamily="66" charset="0"/>
                <a:ea typeface="宋体" pitchFamily="2" charset="-122"/>
              </a:rPr>
              <a:t>minS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; 	    // track with car </a:t>
            </a:r>
            <a:r>
              <a:rPr lang="en-US" altLang="zh-CN" sz="1800" dirty="0" err="1">
                <a:latin typeface="Comic Sans MS" panose="030F0902030302020204" pitchFamily="66" charset="0"/>
                <a:ea typeface="宋体" pitchFamily="2" charset="-122"/>
              </a:rPr>
              <a:t>minH</a:t>
            </a:r>
            <a:endParaRPr lang="en-US" altLang="zh-CN" sz="1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  //</a:t>
            </a:r>
            <a:r>
              <a:rPr lang="zh-CN" altLang="en-US" sz="1800" dirty="0">
                <a:latin typeface="Comic Sans MS" panose="030F0902030302020204" pitchFamily="66" charset="0"/>
                <a:ea typeface="宋体" pitchFamily="2" charset="-122"/>
              </a:rPr>
              <a:t>车厢重排</a:t>
            </a:r>
            <a:endParaRPr lang="en-US" altLang="zh-CN" sz="1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  for (</a:t>
            </a:r>
            <a:r>
              <a:rPr lang="en-US" altLang="zh-CN" sz="1800" dirty="0" err="1">
                <a:latin typeface="Comic Sans MS" panose="030F0902030302020204" pitchFamily="66" charset="0"/>
                <a:ea typeface="宋体" pitchFamily="2" charset="-122"/>
              </a:rPr>
              <a:t>int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i = </a:t>
            </a:r>
            <a:r>
              <a:rPr lang="en-US" altLang="zh-CN" sz="1800" dirty="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1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; </a:t>
            </a:r>
            <a:r>
              <a:rPr lang="en-US" altLang="zh-CN" sz="1800" dirty="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i &lt;= n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; i++)</a:t>
            </a:r>
            <a:endParaRPr lang="en-US" altLang="zh-CN" sz="1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     if (p[i] == </a:t>
            </a:r>
            <a:r>
              <a:rPr lang="en-US" altLang="zh-CN" sz="1800" dirty="0" err="1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NowOut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) </a:t>
            </a:r>
            <a:r>
              <a:rPr lang="en-US" altLang="zh-CN" sz="1800" dirty="0">
                <a:solidFill>
                  <a:srgbClr val="800080"/>
                </a:solidFill>
                <a:latin typeface="Comic Sans MS" panose="030F0902030302020204" pitchFamily="66" charset="0"/>
                <a:ea typeface="宋体" pitchFamily="2" charset="-122"/>
              </a:rPr>
              <a:t>{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 // send straight out</a:t>
            </a:r>
            <a:endParaRPr lang="en-US" altLang="zh-CN" sz="1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        </a:t>
            </a:r>
            <a:r>
              <a:rPr lang="en-US" altLang="zh-CN" sz="1800" dirty="0" err="1">
                <a:latin typeface="Comic Sans MS" panose="030F0902030302020204" pitchFamily="66" charset="0"/>
                <a:ea typeface="宋体" pitchFamily="2" charset="-122"/>
              </a:rPr>
              <a:t>cout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&lt;&lt; "Move car " &lt;&lt; p[i] &lt;&lt;" from input to output" &lt;&lt; </a:t>
            </a:r>
            <a:r>
              <a:rPr lang="en-US" altLang="zh-CN" sz="1800" dirty="0" err="1">
                <a:latin typeface="Comic Sans MS" panose="030F0902030302020204" pitchFamily="66" charset="0"/>
                <a:ea typeface="宋体" pitchFamily="2" charset="-122"/>
              </a:rPr>
              <a:t>endl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;</a:t>
            </a:r>
            <a:endParaRPr lang="en-US" altLang="zh-CN" sz="1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        </a:t>
            </a:r>
            <a:r>
              <a:rPr lang="en-US" altLang="zh-CN" sz="1800" dirty="0" err="1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NowOut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++;</a:t>
            </a:r>
            <a:endParaRPr lang="en-US" altLang="zh-CN" sz="1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        while (</a:t>
            </a:r>
            <a:r>
              <a:rPr lang="en-US" altLang="zh-CN" sz="1800" dirty="0" err="1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minH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== </a:t>
            </a:r>
            <a:r>
              <a:rPr lang="en-US" altLang="zh-CN" sz="1800" dirty="0" err="1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NowOut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) { // output from holding tracks</a:t>
            </a:r>
            <a:endParaRPr lang="en-US" altLang="zh-CN" sz="1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          </a:t>
            </a:r>
            <a:r>
              <a:rPr lang="en-US" altLang="zh-CN" sz="1800" dirty="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Output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(</a:t>
            </a:r>
            <a:r>
              <a:rPr lang="en-US" altLang="zh-CN" sz="1800" dirty="0" err="1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minH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, </a:t>
            </a:r>
            <a:r>
              <a:rPr lang="en-US" altLang="zh-CN" sz="1800" dirty="0" err="1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minS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, H, k, n);</a:t>
            </a:r>
            <a:endParaRPr lang="en-US" altLang="zh-CN" sz="1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  	      </a:t>
            </a:r>
            <a:r>
              <a:rPr lang="en-US" altLang="zh-CN" sz="1800" dirty="0" err="1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NowOut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++;</a:t>
            </a:r>
            <a:endParaRPr lang="en-US" altLang="zh-CN" sz="1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        }</a:t>
            </a:r>
            <a:endParaRPr lang="en-US" altLang="zh-CN" sz="1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     </a:t>
            </a:r>
            <a:r>
              <a:rPr lang="en-US" altLang="zh-CN" sz="1800" dirty="0">
                <a:solidFill>
                  <a:srgbClr val="800080"/>
                </a:solidFill>
                <a:latin typeface="Comic Sans MS" panose="030F0902030302020204" pitchFamily="66" charset="0"/>
                <a:ea typeface="宋体" pitchFamily="2" charset="-122"/>
              </a:rPr>
              <a:t>}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else</a:t>
            </a:r>
            <a:r>
              <a:rPr lang="en-US" altLang="zh-CN" sz="1800" dirty="0">
                <a:solidFill>
                  <a:srgbClr val="800080"/>
                </a:solidFill>
                <a:latin typeface="Comic Sans MS" panose="030F0902030302020204" pitchFamily="66" charset="0"/>
                <a:ea typeface="宋体" pitchFamily="2" charset="-122"/>
              </a:rPr>
              <a:t> {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// put car p[i] in a holding track</a:t>
            </a:r>
            <a:endParaRPr lang="en-US" altLang="zh-CN" sz="1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        if (!</a:t>
            </a:r>
            <a:r>
              <a:rPr lang="en-US" altLang="zh-CN" sz="1800" dirty="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Hold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(p[i], </a:t>
            </a:r>
            <a:r>
              <a:rPr lang="en-US" altLang="zh-CN" sz="1800" dirty="0" err="1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minH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, </a:t>
            </a:r>
            <a:r>
              <a:rPr lang="en-US" altLang="zh-CN" sz="1800" dirty="0" err="1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minS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, H, k, </a:t>
            </a:r>
            <a:r>
              <a:rPr lang="en-US" altLang="zh-CN" sz="1800" i="1" u="sng" dirty="0">
                <a:solidFill>
                  <a:srgbClr val="FA0691"/>
                </a:solidFill>
                <a:latin typeface="Comic Sans MS" panose="030F0902030302020204" pitchFamily="66" charset="0"/>
                <a:ea typeface="宋体" pitchFamily="2" charset="-122"/>
              </a:rPr>
              <a:t>n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)) //</a:t>
            </a:r>
            <a:r>
              <a:rPr lang="zh-CN" altLang="en-US" sz="1800" dirty="0">
                <a:latin typeface="Comic Sans MS" panose="030F0902030302020204" pitchFamily="66" charset="0"/>
                <a:ea typeface="宋体" pitchFamily="2" charset="-122"/>
              </a:rPr>
              <a:t>为车厢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p[i]</a:t>
            </a:r>
            <a:r>
              <a:rPr lang="zh-CN" altLang="en-US" sz="1800" dirty="0">
                <a:latin typeface="Comic Sans MS" panose="030F0902030302020204" pitchFamily="66" charset="0"/>
                <a:ea typeface="宋体" pitchFamily="2" charset="-122"/>
              </a:rPr>
              <a:t>寻找最优的缓冲铁轨</a:t>
            </a:r>
            <a:endParaRPr lang="en-US" altLang="zh-CN" sz="1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        return false;</a:t>
            </a:r>
            <a:endParaRPr lang="en-US" altLang="zh-CN" sz="1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     </a:t>
            </a:r>
            <a:r>
              <a:rPr lang="en-US" altLang="zh-CN" sz="1800" dirty="0">
                <a:solidFill>
                  <a:srgbClr val="800080"/>
                </a:solidFill>
                <a:latin typeface="Comic Sans MS" panose="030F0902030302020204" pitchFamily="66" charset="0"/>
                <a:ea typeface="宋体" pitchFamily="2" charset="-122"/>
              </a:rPr>
              <a:t>}</a:t>
            </a:r>
            <a:endParaRPr lang="en-US" altLang="zh-CN" sz="1800" dirty="0">
              <a:solidFill>
                <a:srgbClr val="800080"/>
              </a:solidFill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  return true;</a:t>
            </a:r>
            <a:endParaRPr lang="en-US" altLang="zh-CN" sz="1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} //</a:t>
            </a:r>
            <a:r>
              <a:rPr lang="en-US" altLang="zh-CN" sz="1800" dirty="0">
                <a:solidFill>
                  <a:srgbClr val="FF0000"/>
                </a:solidFill>
                <a:latin typeface="Comic Sans MS" panose="030F0902030302020204" pitchFamily="66" charset="0"/>
                <a:ea typeface="宋体" pitchFamily="2" charset="-122"/>
              </a:rPr>
              <a:t>Program 5-8</a:t>
            </a:r>
            <a:r>
              <a:rPr lang="zh-CN" altLang="en-US" sz="1800" dirty="0">
                <a:solidFill>
                  <a:srgbClr val="FF0000"/>
                </a:solidFill>
                <a:latin typeface="Comic Sans MS" panose="030F0902030302020204" pitchFamily="66" charset="0"/>
                <a:ea typeface="宋体" pitchFamily="2" charset="-122"/>
              </a:rPr>
              <a:t>（栈实现）</a:t>
            </a:r>
            <a:endParaRPr lang="zh-CN" altLang="en-US" sz="1800" dirty="0">
              <a:solidFill>
                <a:srgbClr val="FF0000"/>
              </a:solidFill>
              <a:latin typeface="Comic Sans MS" panose="030F0902030302020204" pitchFamily="66" charset="0"/>
              <a:ea typeface="宋体" pitchFamily="2" charset="-122"/>
            </a:endParaRPr>
          </a:p>
        </p:txBody>
      </p:sp>
      <p:sp>
        <p:nvSpPr>
          <p:cNvPr id="898052" name="AutoShape 4"/>
          <p:cNvSpPr>
            <a:spLocks noChangeArrowheads="1"/>
          </p:cNvSpPr>
          <p:nvPr/>
        </p:nvSpPr>
        <p:spPr bwMode="auto">
          <a:xfrm>
            <a:off x="5940425" y="1773238"/>
            <a:ext cx="936625" cy="503237"/>
          </a:xfrm>
          <a:prstGeom prst="wedgeRoundRectCallout">
            <a:avLst>
              <a:gd name="adj1" fmla="val -96273"/>
              <a:gd name="adj2" fmla="val 8754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en-US" altLang="zh-CN" sz="2000" b="1">
                <a:latin typeface="Comic Sans MS" panose="030F0902030302020204" pitchFamily="66" charset="0"/>
              </a:rPr>
              <a:t>O(nk)</a:t>
            </a:r>
            <a:endParaRPr kumimoji="1" lang="el-GR" altLang="zh-CN" sz="2000" b="1">
              <a:latin typeface="Comic Sans MS" panose="030F09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8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8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805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D95A5BA-A7AB-4833-B3AA-961BDED8D353}" type="datetime7">
              <a:rPr lang="zh-CN" altLang="en-US"/>
            </a:fld>
            <a:endParaRPr lang="en-US" altLang="zh-CN"/>
          </a:p>
        </p:txBody>
      </p:sp>
      <p:sp>
        <p:nvSpPr>
          <p:cNvPr id="2765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7CE83E98-4913-4356-9704-95766660A2DF}" type="slidenum">
              <a:rPr lang="zh-CN" altLang="en-US"/>
            </a:fld>
            <a:endParaRPr lang="en-US" altLang="zh-CN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8229600" cy="923925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6.4.1 </a:t>
            </a:r>
            <a:r>
              <a:rPr lang="zh-CN" altLang="en-US">
                <a:ea typeface="宋体" pitchFamily="2" charset="-122"/>
              </a:rPr>
              <a:t>火车车厢重排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60350"/>
            <a:ext cx="8486775" cy="6408738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mic Sans MS" panose="030F0902030302020204" pitchFamily="66" charset="0"/>
              </a:rPr>
              <a:t>bool </a:t>
            </a:r>
            <a:r>
              <a:rPr lang="en-US" altLang="en-US" sz="2000">
                <a:solidFill>
                  <a:schemeClr val="hlink"/>
                </a:solidFill>
                <a:latin typeface="Comic Sans MS" panose="030F0902030302020204" pitchFamily="66" charset="0"/>
              </a:rPr>
              <a:t>Hold</a:t>
            </a:r>
            <a:r>
              <a:rPr lang="en-US" altLang="en-US" sz="2000">
                <a:latin typeface="Comic Sans MS" panose="030F0902030302020204" pitchFamily="66" charset="0"/>
              </a:rPr>
              <a:t> (</a:t>
            </a:r>
            <a:r>
              <a:rPr lang="en-US" altLang="en-US" sz="1800">
                <a:latin typeface="Comic Sans MS" panose="030F0902030302020204" pitchFamily="66" charset="0"/>
              </a:rPr>
              <a:t>int c, int&amp; minH, int &amp;minQ,	LinkedQueue&lt;int&gt; H[], int k</a:t>
            </a:r>
            <a:r>
              <a:rPr lang="en-US" altLang="en-US" sz="2000">
                <a:latin typeface="Comic Sans MS" panose="030F0902030302020204" pitchFamily="66" charset="0"/>
              </a:rPr>
              <a:t>)</a:t>
            </a:r>
            <a:endParaRPr lang="en-US" altLang="en-US" sz="200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mic Sans MS" panose="030F0902030302020204" pitchFamily="66" charset="0"/>
              </a:rPr>
              <a:t>{//把车厢c移动到缓冲铁轨中,为车厢c寻找最优的缓冲铁轨</a:t>
            </a:r>
            <a:endParaRPr lang="en-US" altLang="en-US" sz="200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mic Sans MS" panose="030F0902030302020204" pitchFamily="66" charset="0"/>
              </a:rPr>
              <a:t>   int   BestTrack = 0,  // best track so far</a:t>
            </a:r>
            <a:endParaRPr lang="en-US" altLang="en-US" sz="200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mic Sans MS" panose="030F0902030302020204" pitchFamily="66" charset="0"/>
              </a:rPr>
              <a:t>       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</a:t>
            </a:r>
            <a:r>
              <a:rPr lang="en-US" altLang="en-US" sz="2000">
                <a:latin typeface="Comic Sans MS" panose="030F0902030302020204" pitchFamily="66" charset="0"/>
              </a:rPr>
              <a:t>BestLast = 0,    // last car in BestTrack</a:t>
            </a:r>
            <a:endParaRPr lang="en-US" altLang="en-US" sz="200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mic Sans MS" panose="030F0902030302020204" pitchFamily="66" charset="0"/>
              </a:rPr>
              <a:t>       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</a:t>
            </a:r>
            <a:r>
              <a:rPr lang="en-US" altLang="en-US" sz="2000">
                <a:latin typeface="Comic Sans MS" panose="030F0902030302020204" pitchFamily="66" charset="0"/>
              </a:rPr>
              <a:t>x;           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</a:t>
            </a:r>
            <a:r>
              <a:rPr lang="en-US" altLang="en-US" sz="2000">
                <a:latin typeface="Comic Sans MS" panose="030F0902030302020204" pitchFamily="66" charset="0"/>
              </a:rPr>
              <a:t>// a car index</a:t>
            </a:r>
            <a:endParaRPr lang="en-US" altLang="en-US" sz="200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mic Sans MS" panose="030F0902030302020204" pitchFamily="66" charset="0"/>
              </a:rPr>
              <a:t>   for (int i = 1; i &lt;= k; i++)//扫描缓冲铁轨</a:t>
            </a:r>
            <a:endParaRPr lang="en-US" altLang="en-US" sz="200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mic Sans MS" panose="030F0902030302020204" pitchFamily="66" charset="0"/>
              </a:rPr>
              <a:t>      if (!H[i].IsEmpty()) { // track i not empty</a:t>
            </a:r>
            <a:endParaRPr lang="en-US" altLang="en-US" sz="200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mic Sans MS" panose="030F0902030302020204" pitchFamily="66" charset="0"/>
              </a:rPr>
              <a:t>         x = H[i].</a:t>
            </a:r>
            <a:r>
              <a:rPr lang="en-US" altLang="en-US" sz="2000">
                <a:solidFill>
                  <a:schemeClr val="folHlink"/>
                </a:solidFill>
                <a:latin typeface="Comic Sans MS" panose="030F0902030302020204" pitchFamily="66" charset="0"/>
              </a:rPr>
              <a:t>Last</a:t>
            </a:r>
            <a:r>
              <a:rPr lang="en-US" altLang="en-US" sz="2000">
                <a:latin typeface="Comic Sans MS" panose="030F0902030302020204" pitchFamily="66" charset="0"/>
              </a:rPr>
              <a:t>();</a:t>
            </a:r>
            <a:endParaRPr lang="en-US" altLang="en-US" sz="200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mic Sans MS" panose="030F0902030302020204" pitchFamily="66" charset="0"/>
              </a:rPr>
              <a:t>         if (c &gt; x &amp;&amp; x &gt; BestLast) {//铁轨i尾部的车厢编号较大</a:t>
            </a:r>
            <a:endParaRPr lang="en-US" altLang="en-US" sz="200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mic Sans MS" panose="030F0902030302020204" pitchFamily="66" charset="0"/>
              </a:rPr>
              <a:t>            BestLast = x;</a:t>
            </a:r>
            <a:endParaRPr lang="en-US" altLang="en-US" sz="200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mic Sans MS" panose="030F0902030302020204" pitchFamily="66" charset="0"/>
              </a:rPr>
              <a:t>            BestTrack = i; }</a:t>
            </a:r>
            <a:endParaRPr lang="en-US" altLang="en-US" sz="200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mic Sans MS" panose="030F0902030302020204" pitchFamily="66" charset="0"/>
              </a:rPr>
              <a:t>      } else  // track i empty</a:t>
            </a:r>
            <a:endParaRPr lang="en-US" altLang="en-US" sz="200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mic Sans MS" panose="030F0902030302020204" pitchFamily="66" charset="0"/>
              </a:rPr>
              <a:t>         if (!BestTrack) BestTrack = i;</a:t>
            </a:r>
            <a:endParaRPr lang="en-US" altLang="en-US" sz="200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mic Sans MS" panose="030F0902030302020204" pitchFamily="66" charset="0"/>
              </a:rPr>
              <a:t>   if (!BestTrack) return false; // no track available</a:t>
            </a:r>
            <a:endParaRPr lang="en-US" altLang="en-US" sz="200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mic Sans MS" panose="030F0902030302020204" pitchFamily="66" charset="0"/>
              </a:rPr>
              <a:t>   H[BestTrack].</a:t>
            </a:r>
            <a:r>
              <a:rPr lang="en-US" altLang="en-US" sz="2000">
                <a:solidFill>
                  <a:schemeClr val="folHlink"/>
                </a:solidFill>
                <a:latin typeface="Comic Sans MS" panose="030F0902030302020204" pitchFamily="66" charset="0"/>
              </a:rPr>
              <a:t>Add</a:t>
            </a:r>
            <a:r>
              <a:rPr lang="en-US" altLang="en-US" sz="2000">
                <a:latin typeface="Comic Sans MS" panose="030F0902030302020204" pitchFamily="66" charset="0"/>
              </a:rPr>
              <a:t>(c);	  //把c移动到最优铁轨</a:t>
            </a:r>
            <a:endParaRPr lang="en-US" altLang="en-US" sz="200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mic Sans MS" panose="030F0902030302020204" pitchFamily="66" charset="0"/>
              </a:rPr>
              <a:t>   cout &lt;&lt; "Move car " &lt;&lt; c &lt;&lt; " from input " &lt;&lt; "to holding track " &lt;&lt; BestTrack &lt;&lt; endl;</a:t>
            </a:r>
            <a:endParaRPr lang="en-US" altLang="en-US" sz="200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mic Sans MS" panose="030F0902030302020204" pitchFamily="66" charset="0"/>
              </a:rPr>
              <a:t>   if ( c &lt; minH) {minH=c; minQ = BestTrack;} //如果有必要 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mic Sans MS" panose="030F0902030302020204" pitchFamily="66" charset="0"/>
              </a:rPr>
              <a:t>  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</a:t>
            </a:r>
            <a:r>
              <a:rPr lang="en-US" altLang="en-US" sz="2000">
                <a:latin typeface="Comic Sans MS" panose="030F0902030302020204" pitchFamily="66" charset="0"/>
              </a:rPr>
              <a:t>return true;</a:t>
            </a:r>
            <a:endParaRPr lang="en-US" altLang="en-US" sz="200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mic Sans MS" panose="030F0902030302020204" pitchFamily="66" charset="0"/>
              </a:rPr>
              <a:t>} 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//Program 6-7</a:t>
            </a:r>
            <a:endParaRPr lang="zh-CN" altLang="en-US" sz="2000">
              <a:latin typeface="Comic Sans MS" panose="030F0902030302020204" pitchFamily="66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91D4A29E-12E4-4581-8EC9-B48C6CBDC70A}" type="datetime7">
              <a:rPr lang="zh-CN" altLang="en-US"/>
            </a:fld>
            <a:endParaRPr lang="en-US" altLang="zh-CN"/>
          </a:p>
        </p:txBody>
      </p:sp>
      <p:sp>
        <p:nvSpPr>
          <p:cNvPr id="2867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33003ED3-4A03-4584-914C-40194A8A5E59}" type="slidenum">
              <a:rPr lang="zh-CN" altLang="en-US"/>
            </a:fld>
            <a:endParaRPr lang="en-US" altLang="zh-CN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8229600" cy="923925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6.4.1 </a:t>
            </a:r>
            <a:r>
              <a:rPr lang="zh-CN" altLang="en-US">
                <a:ea typeface="宋体" pitchFamily="2" charset="-122"/>
              </a:rPr>
              <a:t>火车车厢重排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60350"/>
            <a:ext cx="8486775" cy="6337300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Comic Sans MS" panose="030F0902030302020204" pitchFamily="66" charset="0"/>
              </a:rPr>
              <a:t>void </a:t>
            </a:r>
            <a:r>
              <a:rPr lang="en-US" altLang="en-US" sz="2400">
                <a:solidFill>
                  <a:schemeClr val="hlink"/>
                </a:solidFill>
                <a:latin typeface="Comic Sans MS" panose="030F0902030302020204" pitchFamily="66" charset="0"/>
              </a:rPr>
              <a:t>Output</a:t>
            </a:r>
            <a:r>
              <a:rPr lang="en-US" altLang="en-US" sz="2400">
                <a:latin typeface="Comic Sans MS" panose="030F0902030302020204" pitchFamily="66" charset="0"/>
              </a:rPr>
              <a:t> (int&amp; minH, int&amp; minQ,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</a:t>
            </a:r>
            <a:r>
              <a:rPr lang="en-US" altLang="en-US" sz="2400">
                <a:latin typeface="Comic Sans MS" panose="030F0902030302020204" pitchFamily="66" charset="0"/>
              </a:rPr>
              <a:t>LinkedQueue&lt;int&gt; H[], int k, int n)</a:t>
            </a:r>
            <a:endParaRPr lang="en-US" altLang="en-US" sz="2400">
              <a:latin typeface="Comic Sans MS" panose="030F0902030302020204" pitchFamily="66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{ //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从缓冲铁轨移动到出轨，并修改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minH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和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minQ </a:t>
            </a:r>
            <a:r>
              <a:rPr lang="en-US" altLang="en-US" sz="2400">
                <a:latin typeface="Comic Sans MS" panose="030F0902030302020204" pitchFamily="66" charset="0"/>
              </a:rPr>
              <a:t>.</a:t>
            </a:r>
            <a:endParaRPr lang="en-US" altLang="en-US" sz="2400">
              <a:latin typeface="Comic Sans MS" panose="030F0902030302020204" pitchFamily="66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Comic Sans MS" panose="030F0902030302020204" pitchFamily="66" charset="0"/>
              </a:rPr>
              <a:t>   int c;  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</a:t>
            </a:r>
            <a:r>
              <a:rPr lang="en-US" altLang="en-US" sz="2400">
                <a:latin typeface="Comic Sans MS" panose="030F0902030302020204" pitchFamily="66" charset="0"/>
              </a:rPr>
              <a:t>// car index</a:t>
            </a:r>
            <a:endParaRPr lang="en-US" altLang="en-US" sz="2400">
              <a:latin typeface="Comic Sans MS" panose="030F0902030302020204" pitchFamily="66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Comic Sans MS" panose="030F0902030302020204" pitchFamily="66" charset="0"/>
              </a:rPr>
              <a:t>   H[minQ].</a:t>
            </a:r>
            <a:r>
              <a:rPr lang="en-US" altLang="en-US" sz="2400">
                <a:solidFill>
                  <a:schemeClr val="hlink"/>
                </a:solidFill>
                <a:latin typeface="Comic Sans MS" panose="030F0902030302020204" pitchFamily="66" charset="0"/>
              </a:rPr>
              <a:t>Delete</a:t>
            </a:r>
            <a:r>
              <a:rPr lang="en-US" altLang="en-US" sz="2400">
                <a:latin typeface="Comic Sans MS" panose="030F0902030302020204" pitchFamily="66" charset="0"/>
              </a:rPr>
              <a:t>(c);  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//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从队列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minQ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中删除编号最小的车厢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minH</a:t>
            </a:r>
            <a:endParaRPr lang="en-US" altLang="en-US" sz="2400">
              <a:latin typeface="Comic Sans MS" panose="030F0902030302020204" pitchFamily="66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Comic Sans MS" panose="030F0902030302020204" pitchFamily="66" charset="0"/>
              </a:rPr>
              <a:t>   cout &lt;&lt; "Move car " &lt;&lt; minH &lt;&lt; " from holding track " &lt;&lt; minQ &lt;&lt; " to output" &lt;&lt; endl;</a:t>
            </a:r>
            <a:endParaRPr lang="en-US" altLang="en-US" sz="2400">
              <a:latin typeface="Comic Sans MS" panose="030F0902030302020204" pitchFamily="66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Comic Sans MS" panose="030F0902030302020204" pitchFamily="66" charset="0"/>
              </a:rPr>
              <a:t>   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//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通过检查所有队列的首部，寻找新的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minH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和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minQ</a:t>
            </a:r>
            <a:endParaRPr lang="en-US" altLang="en-US" sz="2400">
              <a:latin typeface="Comic Sans MS" panose="030F0902030302020204" pitchFamily="66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Comic Sans MS" panose="030F0902030302020204" pitchFamily="66" charset="0"/>
              </a:rPr>
              <a:t>   minH = n + 2;</a:t>
            </a:r>
            <a:endParaRPr lang="en-US" altLang="en-US" sz="2400">
              <a:latin typeface="Comic Sans MS" panose="030F0902030302020204" pitchFamily="66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Comic Sans MS" panose="030F0902030302020204" pitchFamily="66" charset="0"/>
              </a:rPr>
              <a:t>   for (int i = 1; i &lt;= k; i++)</a:t>
            </a:r>
            <a:endParaRPr lang="en-US" altLang="en-US" sz="2400">
              <a:latin typeface="Comic Sans MS" panose="030F0902030302020204" pitchFamily="66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Comic Sans MS" panose="030F0902030302020204" pitchFamily="66" charset="0"/>
              </a:rPr>
              <a:t>      if (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</a:t>
            </a:r>
            <a:r>
              <a:rPr lang="en-US" altLang="en-US" sz="2400">
                <a:latin typeface="Comic Sans MS" panose="030F0902030302020204" pitchFamily="66" charset="0"/>
              </a:rPr>
              <a:t>!H[i].IsEmpty() &amp;&amp; (c = H[i].First()) &lt; minH) {</a:t>
            </a:r>
            <a:endParaRPr lang="en-US" altLang="en-US" sz="2400">
              <a:latin typeface="Comic Sans MS" panose="030F0902030302020204" pitchFamily="66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Comic Sans MS" panose="030F0902030302020204" pitchFamily="66" charset="0"/>
              </a:rPr>
              <a:t>          minH = c;</a:t>
            </a:r>
            <a:endParaRPr lang="en-US" altLang="en-US" sz="2400">
              <a:latin typeface="Comic Sans MS" panose="030F0902030302020204" pitchFamily="66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Comic Sans MS" panose="030F0902030302020204" pitchFamily="66" charset="0"/>
              </a:rPr>
              <a:t>          minQ = i;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   </a:t>
            </a:r>
            <a:r>
              <a:rPr lang="en-US" altLang="en-US" sz="2400">
                <a:latin typeface="Comic Sans MS" panose="030F0902030302020204" pitchFamily="66" charset="0"/>
              </a:rPr>
              <a:t>}</a:t>
            </a:r>
            <a:endParaRPr lang="en-US" altLang="en-US" sz="2400">
              <a:latin typeface="Comic Sans MS" panose="030F0902030302020204" pitchFamily="66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Comic Sans MS" panose="030F0902030302020204" pitchFamily="66" charset="0"/>
              </a:rPr>
              <a:t>}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//Program 6-7</a:t>
            </a:r>
            <a:endParaRPr lang="zh-CN" altLang="en-US" sz="2400">
              <a:latin typeface="Comic Sans MS" panose="030F0902030302020204" pitchFamily="66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26D219DD-B00F-451F-A4EA-CA963A5130AD}" type="datetime7">
              <a:rPr lang="zh-CN" altLang="en-US"/>
            </a:fld>
            <a:endParaRPr lang="en-US" altLang="zh-CN"/>
          </a:p>
        </p:txBody>
      </p:sp>
      <p:sp>
        <p:nvSpPr>
          <p:cNvPr id="2969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5651C2A7-7C0F-4A9C-9DF9-A347B4BAB7CC}" type="slidenum">
              <a:rPr lang="zh-CN" altLang="en-US"/>
            </a:fld>
            <a:endParaRPr lang="en-US" altLang="zh-CN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8229600" cy="923925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6.4.1 </a:t>
            </a:r>
            <a:r>
              <a:rPr lang="zh-CN" altLang="en-US">
                <a:ea typeface="宋体" pitchFamily="2" charset="-122"/>
              </a:rPr>
              <a:t>火车车厢重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84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7050" y="1724025"/>
            <a:ext cx="8091488" cy="43703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2. 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第二种实现方法</a:t>
            </a:r>
            <a:endParaRPr lang="zh-CN" altLang="en-US" sz="2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若仅输出车厢移动次序，只需了解：</a:t>
            </a:r>
            <a:endParaRPr lang="zh-CN" altLang="en-US" sz="2800" dirty="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360" dirty="0">
                <a:latin typeface="Comic Sans MS" panose="030F0902030302020204" pitchFamily="66" charset="0"/>
                <a:ea typeface="宋体" pitchFamily="2" charset="-122"/>
              </a:rPr>
              <a:t>每个缓冲铁轨的最后一个成员</a:t>
            </a:r>
            <a:endParaRPr lang="zh-CN" altLang="en-US" sz="2360" dirty="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360" dirty="0">
                <a:latin typeface="Comic Sans MS" panose="030F0902030302020204" pitchFamily="66" charset="0"/>
                <a:ea typeface="宋体" pitchFamily="2" charset="-122"/>
              </a:rPr>
              <a:t>每节车厢当前位于哪个铁轨</a:t>
            </a:r>
            <a:endParaRPr lang="en-US" altLang="zh-CN" sz="236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若缓冲铁轨</a:t>
            </a:r>
            <a:r>
              <a:rPr lang="en-US" altLang="zh-CN" sz="2800" dirty="0" err="1">
                <a:latin typeface="Comic Sans MS" panose="030F0902030302020204" pitchFamily="66" charset="0"/>
                <a:ea typeface="宋体" pitchFamily="2" charset="-122"/>
              </a:rPr>
              <a:t>i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为空，则令</a:t>
            </a:r>
            <a:r>
              <a:rPr lang="en-US" altLang="zh-CN" sz="2800" dirty="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last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[</a:t>
            </a:r>
            <a:r>
              <a:rPr lang="en-US" altLang="zh-CN" sz="2800" dirty="0" err="1">
                <a:latin typeface="Comic Sans MS" panose="030F0902030302020204" pitchFamily="66" charset="0"/>
                <a:ea typeface="宋体" pitchFamily="2" charset="-122"/>
              </a:rPr>
              <a:t>i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]=0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，否则令</a:t>
            </a:r>
            <a:r>
              <a:rPr lang="en-US" altLang="zh-CN" sz="2800" dirty="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last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[</a:t>
            </a:r>
            <a:r>
              <a:rPr lang="en-US" altLang="zh-CN" sz="2800" dirty="0" err="1">
                <a:latin typeface="Comic Sans MS" panose="030F0902030302020204" pitchFamily="66" charset="0"/>
                <a:ea typeface="宋体" pitchFamily="2" charset="-122"/>
              </a:rPr>
              <a:t>i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]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为铁轨中最后一节车厢的编号。</a:t>
            </a:r>
            <a:endParaRPr lang="zh-CN" altLang="en-US" sz="2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如果车厢</a:t>
            </a:r>
            <a:r>
              <a:rPr lang="en-US" altLang="zh-CN" sz="2800" dirty="0" err="1">
                <a:latin typeface="Comic Sans MS" panose="030F0902030302020204" pitchFamily="66" charset="0"/>
                <a:ea typeface="宋体" pitchFamily="2" charset="-122"/>
              </a:rPr>
              <a:t>i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位于入轨之中，令</a:t>
            </a:r>
            <a:r>
              <a:rPr lang="en-US" altLang="zh-CN" sz="2800" dirty="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track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[</a:t>
            </a:r>
            <a:r>
              <a:rPr lang="en-US" altLang="zh-CN" sz="2800" dirty="0" err="1">
                <a:latin typeface="Comic Sans MS" panose="030F0902030302020204" pitchFamily="66" charset="0"/>
                <a:ea typeface="宋体" pitchFamily="2" charset="-122"/>
              </a:rPr>
              <a:t>i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]=0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；否则，令</a:t>
            </a:r>
            <a:r>
              <a:rPr lang="en-US" altLang="zh-CN" sz="2800" dirty="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track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[</a:t>
            </a:r>
            <a:r>
              <a:rPr lang="en-US" altLang="zh-CN" sz="2800" dirty="0" err="1">
                <a:latin typeface="Comic Sans MS" panose="030F0902030302020204" pitchFamily="66" charset="0"/>
                <a:ea typeface="宋体" pitchFamily="2" charset="-122"/>
              </a:rPr>
              <a:t>i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]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为车厢</a:t>
            </a:r>
            <a:r>
              <a:rPr lang="en-US" altLang="zh-CN" sz="2800" dirty="0" err="1">
                <a:latin typeface="Comic Sans MS" panose="030F0902030302020204" pitchFamily="66" charset="0"/>
                <a:ea typeface="宋体" pitchFamily="2" charset="-122"/>
              </a:rPr>
              <a:t>i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所在的缓冲铁轨。在起始时有</a:t>
            </a:r>
            <a:r>
              <a:rPr lang="en-US" altLang="zh-CN" sz="2800" dirty="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last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[</a:t>
            </a:r>
            <a:r>
              <a:rPr lang="en-US" altLang="zh-CN" sz="2800" dirty="0" err="1">
                <a:latin typeface="Comic Sans MS" panose="030F0902030302020204" pitchFamily="66" charset="0"/>
                <a:ea typeface="宋体" pitchFamily="2" charset="-122"/>
              </a:rPr>
              <a:t>i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]=0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，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1≤i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＜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k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，</a:t>
            </a:r>
            <a:r>
              <a:rPr lang="en-US" altLang="zh-CN" sz="2800" dirty="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track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[</a:t>
            </a:r>
            <a:r>
              <a:rPr lang="en-US" altLang="zh-CN" sz="2800" dirty="0" err="1">
                <a:latin typeface="Comic Sans MS" panose="030F0902030302020204" pitchFamily="66" charset="0"/>
                <a:ea typeface="宋体" pitchFamily="2" charset="-122"/>
              </a:rPr>
              <a:t>i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]=0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，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1≤i≤n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。</a:t>
            </a:r>
            <a:endParaRPr lang="zh-CN" altLang="en-US" sz="2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未使用队列，相同的结果及时间复杂度</a:t>
            </a:r>
            <a:endParaRPr lang="zh-CN" altLang="en-US" sz="2800" dirty="0">
              <a:latin typeface="Comic Sans MS" panose="030F0902030302020204" pitchFamily="66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4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4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4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4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4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4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4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4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4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4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FCA0A1A-F4B8-41FB-904E-827C6F071E4A}" type="datetime7">
              <a:rPr lang="zh-CN" altLang="en-US"/>
            </a:fld>
            <a:endParaRPr lang="en-US" altLang="zh-CN"/>
          </a:p>
        </p:txBody>
      </p:sp>
      <p:sp>
        <p:nvSpPr>
          <p:cNvPr id="3072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7BC2222F-885C-4EB8-8DE4-A2ADBDE6F388}" type="slidenum">
              <a:rPr lang="zh-CN" altLang="en-US"/>
            </a:fld>
            <a:endParaRPr lang="en-US" altLang="zh-CN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6.4.1 </a:t>
            </a:r>
            <a:r>
              <a:rPr lang="zh-CN" altLang="en-US">
                <a:ea typeface="宋体" pitchFamily="2" charset="-122"/>
              </a:rPr>
              <a:t>火车车厢重排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899076" name="Rectangle 4"/>
          <p:cNvSpPr>
            <a:spLocks noChangeArrowheads="1"/>
          </p:cNvSpPr>
          <p:nvPr/>
        </p:nvSpPr>
        <p:spPr bwMode="auto">
          <a:xfrm>
            <a:off x="395288" y="1844675"/>
            <a:ext cx="360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5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99077" name="Rectangle 5"/>
          <p:cNvSpPr>
            <a:spLocks noChangeArrowheads="1"/>
          </p:cNvSpPr>
          <p:nvPr/>
        </p:nvSpPr>
        <p:spPr bwMode="auto">
          <a:xfrm>
            <a:off x="755650" y="1844675"/>
            <a:ext cx="3603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8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99078" name="Rectangle 6"/>
          <p:cNvSpPr>
            <a:spLocks noChangeArrowheads="1"/>
          </p:cNvSpPr>
          <p:nvPr/>
        </p:nvSpPr>
        <p:spPr bwMode="auto">
          <a:xfrm>
            <a:off x="1114425" y="1844675"/>
            <a:ext cx="3603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1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99079" name="Rectangle 7"/>
          <p:cNvSpPr>
            <a:spLocks noChangeArrowheads="1"/>
          </p:cNvSpPr>
          <p:nvPr/>
        </p:nvSpPr>
        <p:spPr bwMode="auto">
          <a:xfrm>
            <a:off x="1474788" y="1844675"/>
            <a:ext cx="360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7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99080" name="Rectangle 8"/>
          <p:cNvSpPr>
            <a:spLocks noChangeArrowheads="1"/>
          </p:cNvSpPr>
          <p:nvPr/>
        </p:nvSpPr>
        <p:spPr bwMode="auto">
          <a:xfrm>
            <a:off x="1835150" y="1844675"/>
            <a:ext cx="3603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4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99081" name="Rectangle 9"/>
          <p:cNvSpPr>
            <a:spLocks noChangeArrowheads="1"/>
          </p:cNvSpPr>
          <p:nvPr/>
        </p:nvSpPr>
        <p:spPr bwMode="auto">
          <a:xfrm>
            <a:off x="2195513" y="1844675"/>
            <a:ext cx="360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2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99082" name="Rectangle 10"/>
          <p:cNvSpPr>
            <a:spLocks noChangeArrowheads="1"/>
          </p:cNvSpPr>
          <p:nvPr/>
        </p:nvSpPr>
        <p:spPr bwMode="auto">
          <a:xfrm>
            <a:off x="2555875" y="1844675"/>
            <a:ext cx="3603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9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99083" name="Rectangle 11"/>
          <p:cNvSpPr>
            <a:spLocks noChangeArrowheads="1"/>
          </p:cNvSpPr>
          <p:nvPr/>
        </p:nvSpPr>
        <p:spPr bwMode="auto">
          <a:xfrm>
            <a:off x="2914650" y="1844675"/>
            <a:ext cx="3603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6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99084" name="Rectangle 12"/>
          <p:cNvSpPr>
            <a:spLocks noChangeArrowheads="1"/>
          </p:cNvSpPr>
          <p:nvPr/>
        </p:nvSpPr>
        <p:spPr bwMode="auto">
          <a:xfrm>
            <a:off x="3275013" y="1844675"/>
            <a:ext cx="360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3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grpSp>
        <p:nvGrpSpPr>
          <p:cNvPr id="899085" name="Group 13"/>
          <p:cNvGrpSpPr/>
          <p:nvPr/>
        </p:nvGrpSpPr>
        <p:grpSpPr bwMode="auto">
          <a:xfrm>
            <a:off x="539750" y="2565400"/>
            <a:ext cx="7488238" cy="1620838"/>
            <a:chOff x="340" y="1344"/>
            <a:chExt cx="4717" cy="1021"/>
          </a:xfrm>
        </p:grpSpPr>
        <p:sp>
          <p:nvSpPr>
            <p:cNvPr id="30789" name="Line 14"/>
            <p:cNvSpPr>
              <a:spLocks noChangeShapeType="1"/>
            </p:cNvSpPr>
            <p:nvPr/>
          </p:nvSpPr>
          <p:spPr bwMode="auto">
            <a:xfrm>
              <a:off x="340" y="1888"/>
              <a:ext cx="12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90" name="Text Box 15"/>
            <p:cNvSpPr txBox="1">
              <a:spLocks noChangeArrowheads="1"/>
            </p:cNvSpPr>
            <p:nvPr/>
          </p:nvSpPr>
          <p:spPr bwMode="auto">
            <a:xfrm>
              <a:off x="476" y="1979"/>
              <a:ext cx="4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000" b="1">
                  <a:latin typeface="Tahoma" panose="020B0804030504040204" pitchFamily="34" charset="0"/>
                </a:rPr>
                <a:t>入轨</a:t>
              </a:r>
              <a:endParaRPr kumimoji="1" lang="zh-CN" altLang="en-US" sz="2000" b="1">
                <a:latin typeface="Tahoma" panose="020B0804030504040204" pitchFamily="34" charset="0"/>
              </a:endParaRPr>
            </a:p>
          </p:txBody>
        </p:sp>
        <p:sp>
          <p:nvSpPr>
            <p:cNvPr id="30791" name="Text Box 16"/>
            <p:cNvSpPr txBox="1">
              <a:spLocks noChangeArrowheads="1"/>
            </p:cNvSpPr>
            <p:nvPr/>
          </p:nvSpPr>
          <p:spPr bwMode="auto">
            <a:xfrm>
              <a:off x="4286" y="1933"/>
              <a:ext cx="4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000" b="1">
                  <a:latin typeface="Tahoma" panose="020B0804030504040204" pitchFamily="34" charset="0"/>
                </a:rPr>
                <a:t>出轨</a:t>
              </a:r>
              <a:endParaRPr kumimoji="1" lang="zh-CN" altLang="en-US" sz="2000" b="1">
                <a:latin typeface="Tahoma" panose="020B0804030504040204" pitchFamily="34" charset="0"/>
              </a:endParaRPr>
            </a:p>
          </p:txBody>
        </p:sp>
        <p:sp>
          <p:nvSpPr>
            <p:cNvPr id="30792" name="Line 17"/>
            <p:cNvSpPr>
              <a:spLocks noChangeShapeType="1"/>
            </p:cNvSpPr>
            <p:nvPr/>
          </p:nvSpPr>
          <p:spPr bwMode="auto">
            <a:xfrm flipV="1">
              <a:off x="3969" y="1888"/>
              <a:ext cx="10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93" name="Line 18"/>
            <p:cNvSpPr>
              <a:spLocks noChangeShapeType="1"/>
            </p:cNvSpPr>
            <p:nvPr/>
          </p:nvSpPr>
          <p:spPr bwMode="auto">
            <a:xfrm>
              <a:off x="1701" y="1888"/>
              <a:ext cx="22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94" name="Line 19"/>
            <p:cNvSpPr>
              <a:spLocks noChangeShapeType="1"/>
            </p:cNvSpPr>
            <p:nvPr/>
          </p:nvSpPr>
          <p:spPr bwMode="auto">
            <a:xfrm>
              <a:off x="1882" y="1525"/>
              <a:ext cx="181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95" name="Line 20"/>
            <p:cNvSpPr>
              <a:spLocks noChangeShapeType="1"/>
            </p:cNvSpPr>
            <p:nvPr/>
          </p:nvSpPr>
          <p:spPr bwMode="auto">
            <a:xfrm flipH="1">
              <a:off x="1701" y="1525"/>
              <a:ext cx="181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96" name="Line 21"/>
            <p:cNvSpPr>
              <a:spLocks noChangeShapeType="1"/>
            </p:cNvSpPr>
            <p:nvPr/>
          </p:nvSpPr>
          <p:spPr bwMode="auto">
            <a:xfrm>
              <a:off x="3696" y="1525"/>
              <a:ext cx="182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97" name="Line 22"/>
            <p:cNvSpPr>
              <a:spLocks noChangeShapeType="1"/>
            </p:cNvSpPr>
            <p:nvPr/>
          </p:nvSpPr>
          <p:spPr bwMode="auto">
            <a:xfrm>
              <a:off x="1701" y="1888"/>
              <a:ext cx="226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98" name="Line 23"/>
            <p:cNvSpPr>
              <a:spLocks noChangeShapeType="1"/>
            </p:cNvSpPr>
            <p:nvPr/>
          </p:nvSpPr>
          <p:spPr bwMode="auto">
            <a:xfrm>
              <a:off x="1927" y="2251"/>
              <a:ext cx="17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99" name="Line 24"/>
            <p:cNvSpPr>
              <a:spLocks noChangeShapeType="1"/>
            </p:cNvSpPr>
            <p:nvPr/>
          </p:nvSpPr>
          <p:spPr bwMode="auto">
            <a:xfrm flipV="1">
              <a:off x="3651" y="1933"/>
              <a:ext cx="227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800" name="Text Box 25"/>
            <p:cNvSpPr txBox="1">
              <a:spLocks noChangeArrowheads="1"/>
            </p:cNvSpPr>
            <p:nvPr/>
          </p:nvSpPr>
          <p:spPr bwMode="auto">
            <a:xfrm>
              <a:off x="1383" y="1344"/>
              <a:ext cx="363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ahoma" panose="020B0804030504040204" pitchFamily="34" charset="0"/>
                </a:rPr>
                <a:t>H1</a:t>
              </a:r>
              <a:endParaRPr kumimoji="1" lang="en-US" altLang="zh-CN" sz="2000" b="1">
                <a:latin typeface="Tahoma" panose="020B0804030504040204" pitchFamily="34" charset="0"/>
              </a:endParaRPr>
            </a:p>
          </p:txBody>
        </p:sp>
        <p:sp>
          <p:nvSpPr>
            <p:cNvPr id="30801" name="Text Box 26"/>
            <p:cNvSpPr txBox="1">
              <a:spLocks noChangeArrowheads="1"/>
            </p:cNvSpPr>
            <p:nvPr/>
          </p:nvSpPr>
          <p:spPr bwMode="auto">
            <a:xfrm>
              <a:off x="3923" y="1616"/>
              <a:ext cx="363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ahoma" panose="020B0804030504040204" pitchFamily="34" charset="0"/>
                </a:rPr>
                <a:t>H3</a:t>
              </a:r>
              <a:endParaRPr kumimoji="1" lang="en-US" altLang="zh-CN" sz="2000" b="1">
                <a:latin typeface="Tahoma" panose="020B0804030504040204" pitchFamily="34" charset="0"/>
              </a:endParaRPr>
            </a:p>
          </p:txBody>
        </p:sp>
        <p:sp>
          <p:nvSpPr>
            <p:cNvPr id="30802" name="Text Box 27"/>
            <p:cNvSpPr txBox="1">
              <a:spLocks noChangeArrowheads="1"/>
            </p:cNvSpPr>
            <p:nvPr/>
          </p:nvSpPr>
          <p:spPr bwMode="auto">
            <a:xfrm>
              <a:off x="1338" y="2115"/>
              <a:ext cx="363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ahoma" panose="020B0804030504040204" pitchFamily="34" charset="0"/>
                </a:rPr>
                <a:t>H2</a:t>
              </a:r>
              <a:endParaRPr kumimoji="1" lang="en-US" altLang="zh-CN" sz="2000" b="1">
                <a:latin typeface="Tahoma" panose="020B0804030504040204" pitchFamily="34" charset="0"/>
              </a:endParaRPr>
            </a:p>
          </p:txBody>
        </p:sp>
      </p:grpSp>
      <p:sp>
        <p:nvSpPr>
          <p:cNvPr id="899100" name="Rectangle 28"/>
          <p:cNvSpPr>
            <a:spLocks noChangeArrowheads="1"/>
          </p:cNvSpPr>
          <p:nvPr/>
        </p:nvSpPr>
        <p:spPr bwMode="auto">
          <a:xfrm>
            <a:off x="5435600" y="2636838"/>
            <a:ext cx="3603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3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99101" name="Rectangle 29"/>
          <p:cNvSpPr>
            <a:spLocks noChangeArrowheads="1"/>
          </p:cNvSpPr>
          <p:nvPr/>
        </p:nvSpPr>
        <p:spPr bwMode="auto">
          <a:xfrm>
            <a:off x="4932363" y="2636838"/>
            <a:ext cx="360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6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99102" name="Rectangle 30"/>
          <p:cNvSpPr>
            <a:spLocks noChangeArrowheads="1"/>
          </p:cNvSpPr>
          <p:nvPr/>
        </p:nvSpPr>
        <p:spPr bwMode="auto">
          <a:xfrm>
            <a:off x="4427538" y="2636838"/>
            <a:ext cx="360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9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99103" name="Rectangle 31"/>
          <p:cNvSpPr>
            <a:spLocks noChangeArrowheads="1"/>
          </p:cNvSpPr>
          <p:nvPr/>
        </p:nvSpPr>
        <p:spPr bwMode="auto">
          <a:xfrm>
            <a:off x="5435600" y="3789363"/>
            <a:ext cx="3603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2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99104" name="Rectangle 32"/>
          <p:cNvSpPr>
            <a:spLocks noChangeArrowheads="1"/>
          </p:cNvSpPr>
          <p:nvPr/>
        </p:nvSpPr>
        <p:spPr bwMode="auto">
          <a:xfrm>
            <a:off x="4932363" y="3789363"/>
            <a:ext cx="360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4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99105" name="Rectangle 33"/>
          <p:cNvSpPr>
            <a:spLocks noChangeArrowheads="1"/>
          </p:cNvSpPr>
          <p:nvPr/>
        </p:nvSpPr>
        <p:spPr bwMode="auto">
          <a:xfrm>
            <a:off x="4427538" y="3789363"/>
            <a:ext cx="360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7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99106" name="Rectangle 34"/>
          <p:cNvSpPr>
            <a:spLocks noChangeArrowheads="1"/>
          </p:cNvSpPr>
          <p:nvPr/>
        </p:nvSpPr>
        <p:spPr bwMode="auto">
          <a:xfrm>
            <a:off x="8315325" y="1844675"/>
            <a:ext cx="3603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1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99107" name="Rectangle 35"/>
          <p:cNvSpPr>
            <a:spLocks noChangeArrowheads="1"/>
          </p:cNvSpPr>
          <p:nvPr/>
        </p:nvSpPr>
        <p:spPr bwMode="auto">
          <a:xfrm>
            <a:off x="7954963" y="1844675"/>
            <a:ext cx="360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2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99108" name="Rectangle 36"/>
          <p:cNvSpPr>
            <a:spLocks noChangeArrowheads="1"/>
          </p:cNvSpPr>
          <p:nvPr/>
        </p:nvSpPr>
        <p:spPr bwMode="auto">
          <a:xfrm>
            <a:off x="7594600" y="1844675"/>
            <a:ext cx="3603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3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99109" name="Rectangle 37"/>
          <p:cNvSpPr>
            <a:spLocks noChangeArrowheads="1"/>
          </p:cNvSpPr>
          <p:nvPr/>
        </p:nvSpPr>
        <p:spPr bwMode="auto">
          <a:xfrm>
            <a:off x="7234238" y="1844675"/>
            <a:ext cx="360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4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99110" name="Rectangle 38"/>
          <p:cNvSpPr>
            <a:spLocks noChangeArrowheads="1"/>
          </p:cNvSpPr>
          <p:nvPr/>
        </p:nvSpPr>
        <p:spPr bwMode="auto">
          <a:xfrm>
            <a:off x="6875463" y="1844675"/>
            <a:ext cx="360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5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99111" name="Rectangle 39"/>
          <p:cNvSpPr>
            <a:spLocks noChangeArrowheads="1"/>
          </p:cNvSpPr>
          <p:nvPr/>
        </p:nvSpPr>
        <p:spPr bwMode="auto">
          <a:xfrm>
            <a:off x="6515100" y="1844675"/>
            <a:ext cx="3603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6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99112" name="Rectangle 40"/>
          <p:cNvSpPr>
            <a:spLocks noChangeArrowheads="1"/>
          </p:cNvSpPr>
          <p:nvPr/>
        </p:nvSpPr>
        <p:spPr bwMode="auto">
          <a:xfrm>
            <a:off x="6154738" y="1844675"/>
            <a:ext cx="360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7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99113" name="Rectangle 41"/>
          <p:cNvSpPr>
            <a:spLocks noChangeArrowheads="1"/>
          </p:cNvSpPr>
          <p:nvPr/>
        </p:nvSpPr>
        <p:spPr bwMode="auto">
          <a:xfrm>
            <a:off x="3924300" y="3789363"/>
            <a:ext cx="3603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8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99114" name="Rectangle 42"/>
          <p:cNvSpPr>
            <a:spLocks noChangeArrowheads="1"/>
          </p:cNvSpPr>
          <p:nvPr/>
        </p:nvSpPr>
        <p:spPr bwMode="auto">
          <a:xfrm>
            <a:off x="5794375" y="1844675"/>
            <a:ext cx="3603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8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99115" name="Rectangle 43"/>
          <p:cNvSpPr>
            <a:spLocks noChangeArrowheads="1"/>
          </p:cNvSpPr>
          <p:nvPr/>
        </p:nvSpPr>
        <p:spPr bwMode="auto">
          <a:xfrm>
            <a:off x="5434013" y="1844675"/>
            <a:ext cx="360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9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30751" name="Rectangle 44"/>
          <p:cNvSpPr>
            <a:spLocks noChangeArrowheads="1"/>
          </p:cNvSpPr>
          <p:nvPr/>
        </p:nvSpPr>
        <p:spPr bwMode="auto">
          <a:xfrm>
            <a:off x="1692275" y="5951538"/>
            <a:ext cx="360363" cy="431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0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30752" name="Rectangle 45"/>
          <p:cNvSpPr>
            <a:spLocks noChangeArrowheads="1"/>
          </p:cNvSpPr>
          <p:nvPr/>
        </p:nvSpPr>
        <p:spPr bwMode="auto">
          <a:xfrm>
            <a:off x="2052638" y="5951538"/>
            <a:ext cx="360362" cy="431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0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30753" name="Rectangle 46"/>
          <p:cNvSpPr>
            <a:spLocks noChangeArrowheads="1"/>
          </p:cNvSpPr>
          <p:nvPr/>
        </p:nvSpPr>
        <p:spPr bwMode="auto">
          <a:xfrm>
            <a:off x="2411413" y="5951538"/>
            <a:ext cx="360362" cy="431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0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30754" name="Rectangle 47"/>
          <p:cNvSpPr>
            <a:spLocks noChangeArrowheads="1"/>
          </p:cNvSpPr>
          <p:nvPr/>
        </p:nvSpPr>
        <p:spPr bwMode="auto">
          <a:xfrm>
            <a:off x="2771775" y="5951538"/>
            <a:ext cx="360363" cy="431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0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30755" name="Rectangle 48"/>
          <p:cNvSpPr>
            <a:spLocks noChangeArrowheads="1"/>
          </p:cNvSpPr>
          <p:nvPr/>
        </p:nvSpPr>
        <p:spPr bwMode="auto">
          <a:xfrm>
            <a:off x="3132138" y="5951538"/>
            <a:ext cx="360362" cy="431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0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30756" name="Rectangle 49"/>
          <p:cNvSpPr>
            <a:spLocks noChangeArrowheads="1"/>
          </p:cNvSpPr>
          <p:nvPr/>
        </p:nvSpPr>
        <p:spPr bwMode="auto">
          <a:xfrm>
            <a:off x="3492500" y="5951538"/>
            <a:ext cx="360363" cy="431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0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30757" name="Rectangle 50"/>
          <p:cNvSpPr>
            <a:spLocks noChangeArrowheads="1"/>
          </p:cNvSpPr>
          <p:nvPr/>
        </p:nvSpPr>
        <p:spPr bwMode="auto">
          <a:xfrm>
            <a:off x="3852863" y="5951538"/>
            <a:ext cx="360362" cy="431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0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30758" name="Rectangle 51"/>
          <p:cNvSpPr>
            <a:spLocks noChangeArrowheads="1"/>
          </p:cNvSpPr>
          <p:nvPr/>
        </p:nvSpPr>
        <p:spPr bwMode="auto">
          <a:xfrm>
            <a:off x="4211638" y="5951538"/>
            <a:ext cx="360362" cy="431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0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30759" name="Rectangle 52"/>
          <p:cNvSpPr>
            <a:spLocks noChangeArrowheads="1"/>
          </p:cNvSpPr>
          <p:nvPr/>
        </p:nvSpPr>
        <p:spPr bwMode="auto">
          <a:xfrm>
            <a:off x="4572000" y="5951538"/>
            <a:ext cx="360363" cy="431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0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30760" name="Rectangle 53"/>
          <p:cNvSpPr>
            <a:spLocks noChangeArrowheads="1"/>
          </p:cNvSpPr>
          <p:nvPr/>
        </p:nvSpPr>
        <p:spPr bwMode="auto">
          <a:xfrm>
            <a:off x="755650" y="5951538"/>
            <a:ext cx="865188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Comic Sans MS" panose="030F0902030302020204" pitchFamily="66" charset="0"/>
              </a:rPr>
              <a:t>track</a:t>
            </a:r>
            <a:endParaRPr kumimoji="1" lang="en-US" altLang="zh-CN" sz="2400" b="1">
              <a:latin typeface="Comic Sans MS" panose="030F0902030302020204" pitchFamily="66" charset="0"/>
            </a:endParaRPr>
          </a:p>
        </p:txBody>
      </p:sp>
      <p:sp>
        <p:nvSpPr>
          <p:cNvPr id="30761" name="Rectangle 54"/>
          <p:cNvSpPr>
            <a:spLocks noChangeArrowheads="1"/>
          </p:cNvSpPr>
          <p:nvPr/>
        </p:nvSpPr>
        <p:spPr bwMode="auto">
          <a:xfrm>
            <a:off x="1690688" y="5232400"/>
            <a:ext cx="360362" cy="431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0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30762" name="Rectangle 55"/>
          <p:cNvSpPr>
            <a:spLocks noChangeArrowheads="1"/>
          </p:cNvSpPr>
          <p:nvPr/>
        </p:nvSpPr>
        <p:spPr bwMode="auto">
          <a:xfrm>
            <a:off x="2051050" y="5232400"/>
            <a:ext cx="360363" cy="431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0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30763" name="Rectangle 56"/>
          <p:cNvSpPr>
            <a:spLocks noChangeArrowheads="1"/>
          </p:cNvSpPr>
          <p:nvPr/>
        </p:nvSpPr>
        <p:spPr bwMode="auto">
          <a:xfrm>
            <a:off x="971550" y="5232400"/>
            <a:ext cx="6477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Comic Sans MS" panose="030F0902030302020204" pitchFamily="66" charset="0"/>
              </a:rPr>
              <a:t>last</a:t>
            </a:r>
            <a:endParaRPr kumimoji="1" lang="en-US" altLang="zh-CN" sz="2400" b="1">
              <a:latin typeface="Comic Sans MS" panose="030F0902030302020204" pitchFamily="66" charset="0"/>
            </a:endParaRPr>
          </a:p>
        </p:txBody>
      </p:sp>
      <p:sp>
        <p:nvSpPr>
          <p:cNvPr id="30764" name="Rectangle 57"/>
          <p:cNvSpPr>
            <a:spLocks noChangeArrowheads="1"/>
          </p:cNvSpPr>
          <p:nvPr/>
        </p:nvSpPr>
        <p:spPr bwMode="auto">
          <a:xfrm>
            <a:off x="1692275" y="6383338"/>
            <a:ext cx="3240088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000" b="1">
                <a:latin typeface="Comic Sans MS" panose="030F0902030302020204" pitchFamily="66" charset="0"/>
              </a:rPr>
              <a:t>1  2  3  4  5  6  7  8  9</a:t>
            </a:r>
            <a:endParaRPr kumimoji="1" lang="en-US" altLang="zh-CN" sz="2000" b="1">
              <a:latin typeface="Comic Sans MS" panose="030F0902030302020204" pitchFamily="66" charset="0"/>
            </a:endParaRPr>
          </a:p>
        </p:txBody>
      </p:sp>
      <p:sp>
        <p:nvSpPr>
          <p:cNvPr id="30765" name="Rectangle 58"/>
          <p:cNvSpPr>
            <a:spLocks noChangeArrowheads="1"/>
          </p:cNvSpPr>
          <p:nvPr/>
        </p:nvSpPr>
        <p:spPr bwMode="auto">
          <a:xfrm>
            <a:off x="395288" y="4581525"/>
            <a:ext cx="1223962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Comic Sans MS" panose="030F0902030302020204" pitchFamily="66" charset="0"/>
              </a:rPr>
              <a:t>NowOut:</a:t>
            </a:r>
            <a:endParaRPr kumimoji="1" lang="en-US" altLang="zh-CN" sz="2400" b="1">
              <a:latin typeface="Comic Sans MS" panose="030F0902030302020204" pitchFamily="66" charset="0"/>
            </a:endParaRPr>
          </a:p>
        </p:txBody>
      </p:sp>
      <p:sp>
        <p:nvSpPr>
          <p:cNvPr id="30766" name="Rectangle 59"/>
          <p:cNvSpPr>
            <a:spLocks noChangeArrowheads="1"/>
          </p:cNvSpPr>
          <p:nvPr/>
        </p:nvSpPr>
        <p:spPr bwMode="auto">
          <a:xfrm>
            <a:off x="1765300" y="4581525"/>
            <a:ext cx="358775" cy="503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Comic Sans MS" panose="030F0902030302020204" pitchFamily="66" charset="0"/>
              </a:rPr>
              <a:t>1</a:t>
            </a:r>
            <a:endParaRPr kumimoji="1" lang="en-US" altLang="zh-CN" sz="2400" b="1">
              <a:latin typeface="Comic Sans MS" panose="030F0902030302020204" pitchFamily="66" charset="0"/>
            </a:endParaRPr>
          </a:p>
        </p:txBody>
      </p:sp>
      <p:sp>
        <p:nvSpPr>
          <p:cNvPr id="899132" name="Rectangle 60"/>
          <p:cNvSpPr>
            <a:spLocks noChangeArrowheads="1"/>
          </p:cNvSpPr>
          <p:nvPr/>
        </p:nvSpPr>
        <p:spPr bwMode="auto">
          <a:xfrm>
            <a:off x="2411413" y="5949950"/>
            <a:ext cx="360362" cy="431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chemeClr val="hlink"/>
                </a:solidFill>
                <a:latin typeface="Tahoma" panose="020B0804030504040204" pitchFamily="34" charset="0"/>
              </a:rPr>
              <a:t>1</a:t>
            </a:r>
            <a:endParaRPr kumimoji="1" lang="en-US" altLang="zh-CN" sz="2400" b="1">
              <a:solidFill>
                <a:schemeClr val="hlink"/>
              </a:solidFill>
              <a:latin typeface="Tahoma" panose="020B0804030504040204" pitchFamily="34" charset="0"/>
            </a:endParaRPr>
          </a:p>
        </p:txBody>
      </p:sp>
      <p:sp>
        <p:nvSpPr>
          <p:cNvPr id="899133" name="Rectangle 61"/>
          <p:cNvSpPr>
            <a:spLocks noChangeArrowheads="1"/>
          </p:cNvSpPr>
          <p:nvPr/>
        </p:nvSpPr>
        <p:spPr bwMode="auto">
          <a:xfrm>
            <a:off x="1692275" y="5229225"/>
            <a:ext cx="360363" cy="431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chemeClr val="hlink"/>
                </a:solidFill>
                <a:latin typeface="Tahoma" panose="020B0804030504040204" pitchFamily="34" charset="0"/>
              </a:rPr>
              <a:t>3</a:t>
            </a:r>
            <a:endParaRPr kumimoji="1" lang="en-US" altLang="zh-CN" sz="2400" b="1">
              <a:solidFill>
                <a:schemeClr val="hlink"/>
              </a:solidFill>
              <a:latin typeface="Tahoma" panose="020B0804030504040204" pitchFamily="34" charset="0"/>
            </a:endParaRPr>
          </a:p>
        </p:txBody>
      </p:sp>
      <p:sp>
        <p:nvSpPr>
          <p:cNvPr id="899134" name="Rectangle 62"/>
          <p:cNvSpPr>
            <a:spLocks noChangeArrowheads="1"/>
          </p:cNvSpPr>
          <p:nvPr/>
        </p:nvSpPr>
        <p:spPr bwMode="auto">
          <a:xfrm>
            <a:off x="3492500" y="5949950"/>
            <a:ext cx="360363" cy="431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chemeClr val="hlink"/>
                </a:solidFill>
                <a:latin typeface="Tahoma" panose="020B0804030504040204" pitchFamily="34" charset="0"/>
              </a:rPr>
              <a:t>1</a:t>
            </a:r>
            <a:endParaRPr kumimoji="1" lang="en-US" altLang="zh-CN" sz="2400" b="1">
              <a:solidFill>
                <a:schemeClr val="hlink"/>
              </a:solidFill>
              <a:latin typeface="Tahoma" panose="020B0804030504040204" pitchFamily="34" charset="0"/>
            </a:endParaRPr>
          </a:p>
        </p:txBody>
      </p:sp>
      <p:sp>
        <p:nvSpPr>
          <p:cNvPr id="899135" name="Rectangle 63"/>
          <p:cNvSpPr>
            <a:spLocks noChangeArrowheads="1"/>
          </p:cNvSpPr>
          <p:nvPr/>
        </p:nvSpPr>
        <p:spPr bwMode="auto">
          <a:xfrm>
            <a:off x="1692275" y="5229225"/>
            <a:ext cx="360363" cy="431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chemeClr val="hlink"/>
                </a:solidFill>
                <a:latin typeface="Tahoma" panose="020B0804030504040204" pitchFamily="34" charset="0"/>
              </a:rPr>
              <a:t>6</a:t>
            </a:r>
            <a:endParaRPr kumimoji="1" lang="en-US" altLang="zh-CN" sz="2400" b="1">
              <a:solidFill>
                <a:schemeClr val="hlink"/>
              </a:solidFill>
              <a:latin typeface="Tahoma" panose="020B0804030504040204" pitchFamily="34" charset="0"/>
            </a:endParaRPr>
          </a:p>
        </p:txBody>
      </p:sp>
      <p:sp>
        <p:nvSpPr>
          <p:cNvPr id="899136" name="Rectangle 64"/>
          <p:cNvSpPr>
            <a:spLocks noChangeArrowheads="1"/>
          </p:cNvSpPr>
          <p:nvPr/>
        </p:nvSpPr>
        <p:spPr bwMode="auto">
          <a:xfrm>
            <a:off x="4572000" y="5949950"/>
            <a:ext cx="360363" cy="431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chemeClr val="hlink"/>
                </a:solidFill>
                <a:latin typeface="Tahoma" panose="020B0804030504040204" pitchFamily="34" charset="0"/>
              </a:rPr>
              <a:t>1</a:t>
            </a:r>
            <a:endParaRPr kumimoji="1" lang="en-US" altLang="zh-CN" sz="2400" b="1">
              <a:solidFill>
                <a:schemeClr val="hlink"/>
              </a:solidFill>
              <a:latin typeface="Tahoma" panose="020B0804030504040204" pitchFamily="34" charset="0"/>
            </a:endParaRPr>
          </a:p>
        </p:txBody>
      </p:sp>
      <p:sp>
        <p:nvSpPr>
          <p:cNvPr id="899137" name="Rectangle 65"/>
          <p:cNvSpPr>
            <a:spLocks noChangeArrowheads="1"/>
          </p:cNvSpPr>
          <p:nvPr/>
        </p:nvSpPr>
        <p:spPr bwMode="auto">
          <a:xfrm>
            <a:off x="1692275" y="5229225"/>
            <a:ext cx="360363" cy="431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chemeClr val="hlink"/>
                </a:solidFill>
                <a:latin typeface="Tahoma" panose="020B0804030504040204" pitchFamily="34" charset="0"/>
              </a:rPr>
              <a:t>9</a:t>
            </a:r>
            <a:endParaRPr kumimoji="1" lang="en-US" altLang="zh-CN" sz="2400" b="1">
              <a:solidFill>
                <a:schemeClr val="hlink"/>
              </a:solidFill>
              <a:latin typeface="Tahoma" panose="020B0804030504040204" pitchFamily="34" charset="0"/>
            </a:endParaRPr>
          </a:p>
        </p:txBody>
      </p:sp>
      <p:sp>
        <p:nvSpPr>
          <p:cNvPr id="899138" name="Rectangle 66"/>
          <p:cNvSpPr>
            <a:spLocks noChangeArrowheads="1"/>
          </p:cNvSpPr>
          <p:nvPr/>
        </p:nvSpPr>
        <p:spPr bwMode="auto">
          <a:xfrm>
            <a:off x="2051050" y="5949950"/>
            <a:ext cx="360363" cy="431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chemeClr val="hlink"/>
                </a:solidFill>
                <a:latin typeface="Tahoma" panose="020B0804030504040204" pitchFamily="34" charset="0"/>
              </a:rPr>
              <a:t>2</a:t>
            </a:r>
            <a:endParaRPr kumimoji="1" lang="en-US" altLang="zh-CN" sz="2400" b="1">
              <a:solidFill>
                <a:schemeClr val="hlink"/>
              </a:solidFill>
              <a:latin typeface="Tahoma" panose="020B0804030504040204" pitchFamily="34" charset="0"/>
            </a:endParaRPr>
          </a:p>
        </p:txBody>
      </p:sp>
      <p:sp>
        <p:nvSpPr>
          <p:cNvPr id="899139" name="Rectangle 67"/>
          <p:cNvSpPr>
            <a:spLocks noChangeArrowheads="1"/>
          </p:cNvSpPr>
          <p:nvPr/>
        </p:nvSpPr>
        <p:spPr bwMode="auto">
          <a:xfrm>
            <a:off x="2051050" y="5229225"/>
            <a:ext cx="360363" cy="431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chemeClr val="hlink"/>
                </a:solidFill>
                <a:latin typeface="Tahoma" panose="020B0804030504040204" pitchFamily="34" charset="0"/>
              </a:rPr>
              <a:t>2</a:t>
            </a:r>
            <a:endParaRPr kumimoji="1" lang="en-US" altLang="zh-CN" sz="2400" b="1">
              <a:solidFill>
                <a:schemeClr val="hlink"/>
              </a:solidFill>
              <a:latin typeface="Tahoma" panose="020B0804030504040204" pitchFamily="34" charset="0"/>
            </a:endParaRPr>
          </a:p>
        </p:txBody>
      </p:sp>
      <p:sp>
        <p:nvSpPr>
          <p:cNvPr id="899140" name="Rectangle 68"/>
          <p:cNvSpPr>
            <a:spLocks noChangeArrowheads="1"/>
          </p:cNvSpPr>
          <p:nvPr/>
        </p:nvSpPr>
        <p:spPr bwMode="auto">
          <a:xfrm>
            <a:off x="2771775" y="5949950"/>
            <a:ext cx="360363" cy="431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chemeClr val="hlink"/>
                </a:solidFill>
                <a:latin typeface="Tahoma" panose="020B0804030504040204" pitchFamily="34" charset="0"/>
              </a:rPr>
              <a:t>2</a:t>
            </a:r>
            <a:endParaRPr kumimoji="1" lang="en-US" altLang="zh-CN" sz="2400" b="1">
              <a:solidFill>
                <a:schemeClr val="hlink"/>
              </a:solidFill>
              <a:latin typeface="Tahoma" panose="020B0804030504040204" pitchFamily="34" charset="0"/>
            </a:endParaRPr>
          </a:p>
        </p:txBody>
      </p:sp>
      <p:sp>
        <p:nvSpPr>
          <p:cNvPr id="899141" name="Rectangle 69"/>
          <p:cNvSpPr>
            <a:spLocks noChangeArrowheads="1"/>
          </p:cNvSpPr>
          <p:nvPr/>
        </p:nvSpPr>
        <p:spPr bwMode="auto">
          <a:xfrm>
            <a:off x="2051050" y="5229225"/>
            <a:ext cx="360363" cy="431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chemeClr val="hlink"/>
                </a:solidFill>
                <a:latin typeface="Tahoma" panose="020B0804030504040204" pitchFamily="34" charset="0"/>
              </a:rPr>
              <a:t>4</a:t>
            </a:r>
            <a:endParaRPr kumimoji="1" lang="en-US" altLang="zh-CN" sz="2400" b="1">
              <a:solidFill>
                <a:schemeClr val="hlink"/>
              </a:solidFill>
              <a:latin typeface="Tahoma" panose="020B0804030504040204" pitchFamily="34" charset="0"/>
            </a:endParaRPr>
          </a:p>
        </p:txBody>
      </p:sp>
      <p:sp>
        <p:nvSpPr>
          <p:cNvPr id="899142" name="Rectangle 70"/>
          <p:cNvSpPr>
            <a:spLocks noChangeArrowheads="1"/>
          </p:cNvSpPr>
          <p:nvPr/>
        </p:nvSpPr>
        <p:spPr bwMode="auto">
          <a:xfrm>
            <a:off x="3851275" y="5949950"/>
            <a:ext cx="360363" cy="431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chemeClr val="hlink"/>
                </a:solidFill>
                <a:latin typeface="Tahoma" panose="020B0804030504040204" pitchFamily="34" charset="0"/>
              </a:rPr>
              <a:t>2</a:t>
            </a:r>
            <a:endParaRPr kumimoji="1" lang="en-US" altLang="zh-CN" sz="2400" b="1">
              <a:solidFill>
                <a:schemeClr val="hlink"/>
              </a:solidFill>
              <a:latin typeface="Tahoma" panose="020B0804030504040204" pitchFamily="34" charset="0"/>
            </a:endParaRPr>
          </a:p>
        </p:txBody>
      </p:sp>
      <p:sp>
        <p:nvSpPr>
          <p:cNvPr id="899143" name="Rectangle 71"/>
          <p:cNvSpPr>
            <a:spLocks noChangeArrowheads="1"/>
          </p:cNvSpPr>
          <p:nvPr/>
        </p:nvSpPr>
        <p:spPr bwMode="auto">
          <a:xfrm>
            <a:off x="2051050" y="5229225"/>
            <a:ext cx="360363" cy="431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chemeClr val="hlink"/>
                </a:solidFill>
                <a:latin typeface="Tahoma" panose="020B0804030504040204" pitchFamily="34" charset="0"/>
              </a:rPr>
              <a:t>7</a:t>
            </a:r>
            <a:endParaRPr kumimoji="1" lang="en-US" altLang="zh-CN" sz="2400" b="1">
              <a:solidFill>
                <a:schemeClr val="hlink"/>
              </a:solidFill>
              <a:latin typeface="Tahoma" panose="020B0804030504040204" pitchFamily="34" charset="0"/>
            </a:endParaRPr>
          </a:p>
        </p:txBody>
      </p:sp>
      <p:sp>
        <p:nvSpPr>
          <p:cNvPr id="899144" name="Rectangle 72"/>
          <p:cNvSpPr>
            <a:spLocks noChangeArrowheads="1"/>
          </p:cNvSpPr>
          <p:nvPr/>
        </p:nvSpPr>
        <p:spPr bwMode="auto">
          <a:xfrm>
            <a:off x="1763713" y="4581525"/>
            <a:ext cx="358775" cy="503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A0691"/>
                </a:solidFill>
                <a:latin typeface="Comic Sans MS" panose="030F0902030302020204" pitchFamily="66" charset="0"/>
              </a:rPr>
              <a:t>2</a:t>
            </a:r>
            <a:endParaRPr kumimoji="1" lang="en-US" altLang="zh-CN" sz="2400" b="1">
              <a:solidFill>
                <a:srgbClr val="FA0691"/>
              </a:solidFill>
              <a:latin typeface="Comic Sans MS" panose="030F0902030302020204" pitchFamily="66" charset="0"/>
            </a:endParaRPr>
          </a:p>
        </p:txBody>
      </p:sp>
      <p:sp>
        <p:nvSpPr>
          <p:cNvPr id="899145" name="Rectangle 73"/>
          <p:cNvSpPr>
            <a:spLocks noChangeArrowheads="1"/>
          </p:cNvSpPr>
          <p:nvPr/>
        </p:nvSpPr>
        <p:spPr bwMode="auto">
          <a:xfrm>
            <a:off x="1763713" y="4652963"/>
            <a:ext cx="358775" cy="503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A0691"/>
                </a:solidFill>
                <a:latin typeface="Comic Sans MS" panose="030F0902030302020204" pitchFamily="66" charset="0"/>
              </a:rPr>
              <a:t>3</a:t>
            </a:r>
            <a:endParaRPr kumimoji="1" lang="en-US" altLang="zh-CN" sz="2400" b="1">
              <a:solidFill>
                <a:srgbClr val="FA0691"/>
              </a:solidFill>
              <a:latin typeface="Comic Sans MS" panose="030F0902030302020204" pitchFamily="66" charset="0"/>
            </a:endParaRPr>
          </a:p>
        </p:txBody>
      </p:sp>
      <p:sp>
        <p:nvSpPr>
          <p:cNvPr id="899146" name="Rectangle 74"/>
          <p:cNvSpPr>
            <a:spLocks noChangeArrowheads="1"/>
          </p:cNvSpPr>
          <p:nvPr/>
        </p:nvSpPr>
        <p:spPr bwMode="auto">
          <a:xfrm>
            <a:off x="1763713" y="4581525"/>
            <a:ext cx="358775" cy="503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A0691"/>
                </a:solidFill>
                <a:latin typeface="Comic Sans MS" panose="030F0902030302020204" pitchFamily="66" charset="0"/>
              </a:rPr>
              <a:t>4</a:t>
            </a:r>
            <a:endParaRPr kumimoji="1" lang="en-US" altLang="zh-CN" sz="2400" b="1">
              <a:solidFill>
                <a:srgbClr val="FA0691"/>
              </a:solidFill>
              <a:latin typeface="Comic Sans MS" panose="030F0902030302020204" pitchFamily="66" charset="0"/>
            </a:endParaRPr>
          </a:p>
        </p:txBody>
      </p:sp>
      <p:sp>
        <p:nvSpPr>
          <p:cNvPr id="899147" name="Rectangle 75"/>
          <p:cNvSpPr>
            <a:spLocks noChangeArrowheads="1"/>
          </p:cNvSpPr>
          <p:nvPr/>
        </p:nvSpPr>
        <p:spPr bwMode="auto">
          <a:xfrm>
            <a:off x="4211638" y="5949950"/>
            <a:ext cx="360362" cy="431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chemeClr val="hlink"/>
                </a:solidFill>
                <a:latin typeface="Tahoma" panose="020B0804030504040204" pitchFamily="34" charset="0"/>
              </a:rPr>
              <a:t>2</a:t>
            </a:r>
            <a:endParaRPr kumimoji="1" lang="en-US" altLang="zh-CN" sz="2400" b="1">
              <a:solidFill>
                <a:schemeClr val="hlink"/>
              </a:solidFill>
              <a:latin typeface="Tahoma" panose="020B0804030504040204" pitchFamily="34" charset="0"/>
            </a:endParaRPr>
          </a:p>
        </p:txBody>
      </p:sp>
      <p:sp>
        <p:nvSpPr>
          <p:cNvPr id="899148" name="Rectangle 76"/>
          <p:cNvSpPr>
            <a:spLocks noChangeArrowheads="1"/>
          </p:cNvSpPr>
          <p:nvPr/>
        </p:nvSpPr>
        <p:spPr bwMode="auto">
          <a:xfrm>
            <a:off x="2051050" y="5229225"/>
            <a:ext cx="360363" cy="431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chemeClr val="hlink"/>
                </a:solidFill>
                <a:latin typeface="Tahoma" panose="020B0804030504040204" pitchFamily="34" charset="0"/>
              </a:rPr>
              <a:t>8</a:t>
            </a:r>
            <a:endParaRPr kumimoji="1" lang="en-US" altLang="zh-CN" sz="2400" b="1">
              <a:solidFill>
                <a:schemeClr val="hlink"/>
              </a:solidFill>
              <a:latin typeface="Tahoma" panose="020B0804030504040204" pitchFamily="34" charset="0"/>
            </a:endParaRPr>
          </a:p>
        </p:txBody>
      </p:sp>
      <p:sp>
        <p:nvSpPr>
          <p:cNvPr id="899149" name="Rectangle 77"/>
          <p:cNvSpPr>
            <a:spLocks noChangeArrowheads="1"/>
          </p:cNvSpPr>
          <p:nvPr/>
        </p:nvSpPr>
        <p:spPr bwMode="auto">
          <a:xfrm>
            <a:off x="1765300" y="4581525"/>
            <a:ext cx="358775" cy="503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A0691"/>
                </a:solidFill>
                <a:latin typeface="Comic Sans MS" panose="030F0902030302020204" pitchFamily="66" charset="0"/>
              </a:rPr>
              <a:t>5</a:t>
            </a:r>
            <a:endParaRPr kumimoji="1" lang="en-US" altLang="zh-CN" sz="2400" b="1">
              <a:solidFill>
                <a:srgbClr val="FA0691"/>
              </a:solidFill>
              <a:latin typeface="Comic Sans MS" panose="030F0902030302020204" pitchFamily="66" charset="0"/>
            </a:endParaRPr>
          </a:p>
        </p:txBody>
      </p:sp>
      <p:sp>
        <p:nvSpPr>
          <p:cNvPr id="899150" name="Rectangle 78"/>
          <p:cNvSpPr>
            <a:spLocks noChangeArrowheads="1"/>
          </p:cNvSpPr>
          <p:nvPr/>
        </p:nvSpPr>
        <p:spPr bwMode="auto">
          <a:xfrm>
            <a:off x="1763713" y="4581525"/>
            <a:ext cx="358775" cy="503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A0691"/>
                </a:solidFill>
                <a:latin typeface="Comic Sans MS" panose="030F0902030302020204" pitchFamily="66" charset="0"/>
              </a:rPr>
              <a:t>6</a:t>
            </a:r>
            <a:endParaRPr kumimoji="1" lang="en-US" altLang="zh-CN" sz="2400" b="1">
              <a:solidFill>
                <a:srgbClr val="FA0691"/>
              </a:solidFill>
              <a:latin typeface="Comic Sans MS" panose="030F0902030302020204" pitchFamily="66" charset="0"/>
            </a:endParaRPr>
          </a:p>
        </p:txBody>
      </p:sp>
      <p:sp>
        <p:nvSpPr>
          <p:cNvPr id="899151" name="Rectangle 79"/>
          <p:cNvSpPr>
            <a:spLocks noChangeArrowheads="1"/>
          </p:cNvSpPr>
          <p:nvPr/>
        </p:nvSpPr>
        <p:spPr bwMode="auto">
          <a:xfrm>
            <a:off x="1765300" y="4581525"/>
            <a:ext cx="358775" cy="503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A0691"/>
                </a:solidFill>
                <a:latin typeface="Comic Sans MS" panose="030F0902030302020204" pitchFamily="66" charset="0"/>
              </a:rPr>
              <a:t>7</a:t>
            </a:r>
            <a:endParaRPr kumimoji="1" lang="en-US" altLang="zh-CN" sz="2400" b="1">
              <a:solidFill>
                <a:srgbClr val="FA0691"/>
              </a:solidFill>
              <a:latin typeface="Comic Sans MS" panose="030F0902030302020204" pitchFamily="66" charset="0"/>
            </a:endParaRPr>
          </a:p>
        </p:txBody>
      </p:sp>
      <p:sp>
        <p:nvSpPr>
          <p:cNvPr id="899152" name="Rectangle 80"/>
          <p:cNvSpPr>
            <a:spLocks noChangeArrowheads="1"/>
          </p:cNvSpPr>
          <p:nvPr/>
        </p:nvSpPr>
        <p:spPr bwMode="auto">
          <a:xfrm>
            <a:off x="1763713" y="4581525"/>
            <a:ext cx="358775" cy="503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A0691"/>
                </a:solidFill>
                <a:latin typeface="Comic Sans MS" panose="030F0902030302020204" pitchFamily="66" charset="0"/>
              </a:rPr>
              <a:t>8</a:t>
            </a:r>
            <a:endParaRPr kumimoji="1" lang="en-US" altLang="zh-CN" sz="2400" b="1">
              <a:solidFill>
                <a:srgbClr val="FA0691"/>
              </a:solidFill>
              <a:latin typeface="Comic Sans MS" panose="030F0902030302020204" pitchFamily="66" charset="0"/>
            </a:endParaRPr>
          </a:p>
        </p:txBody>
      </p:sp>
      <p:sp>
        <p:nvSpPr>
          <p:cNvPr id="899153" name="Rectangle 81"/>
          <p:cNvSpPr>
            <a:spLocks noChangeArrowheads="1"/>
          </p:cNvSpPr>
          <p:nvPr/>
        </p:nvSpPr>
        <p:spPr bwMode="auto">
          <a:xfrm>
            <a:off x="1763713" y="4581525"/>
            <a:ext cx="358775" cy="503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A0691"/>
                </a:solidFill>
                <a:latin typeface="Comic Sans MS" panose="030F0902030302020204" pitchFamily="66" charset="0"/>
              </a:rPr>
              <a:t>9</a:t>
            </a:r>
            <a:endParaRPr kumimoji="1" lang="en-US" altLang="zh-CN" sz="2400" b="1">
              <a:solidFill>
                <a:srgbClr val="FA0691"/>
              </a:solidFill>
              <a:latin typeface="Comic Sans MS" panose="030F09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9908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99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99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99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99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99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99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99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99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99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99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99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99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99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99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99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99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99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99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99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99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99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99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99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99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99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99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99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57" dur="500"/>
                                        <p:tgtEl>
                                          <p:spTgt spid="8990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9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99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99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899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899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75" dur="500"/>
                                        <p:tgtEl>
                                          <p:spTgt spid="8990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9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99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99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899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9" dur="500"/>
                                        <p:tgtEl>
                                          <p:spTgt spid="899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93" dur="500"/>
                                        <p:tgtEl>
                                          <p:spTgt spid="8990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9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99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899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3" dur="500"/>
                                        <p:tgtEl>
                                          <p:spTgt spid="899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7" dur="500"/>
                                        <p:tgtEl>
                                          <p:spTgt spid="899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111" dur="500"/>
                                        <p:tgtEl>
                                          <p:spTgt spid="8990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99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899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1" dur="500"/>
                                        <p:tgtEl>
                                          <p:spTgt spid="899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500"/>
                            </p:stCondLst>
                            <p:childTnLst>
                              <p:par>
                                <p:cTn id="12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5" dur="500"/>
                                        <p:tgtEl>
                                          <p:spTgt spid="899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129" dur="500"/>
                                        <p:tgtEl>
                                          <p:spTgt spid="8990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9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899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899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9" dur="500"/>
                                        <p:tgtEl>
                                          <p:spTgt spid="899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500"/>
                            </p:stCondLst>
                            <p:childTnLst>
                              <p:par>
                                <p:cTn id="14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3" dur="500"/>
                                        <p:tgtEl>
                                          <p:spTgt spid="899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147" dur="500"/>
                                        <p:tgtEl>
                                          <p:spTgt spid="8990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899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899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7" dur="500"/>
                                        <p:tgtEl>
                                          <p:spTgt spid="899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500"/>
                            </p:stCondLst>
                            <p:childTnLst>
                              <p:par>
                                <p:cTn id="15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1" dur="500"/>
                                        <p:tgtEl>
                                          <p:spTgt spid="899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165" dur="500"/>
                                        <p:tgtEl>
                                          <p:spTgt spid="8990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899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899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6" dur="500"/>
                                        <p:tgtEl>
                                          <p:spTgt spid="899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180" dur="500"/>
                                        <p:tgtEl>
                                          <p:spTgt spid="899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9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899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899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0" dur="500"/>
                                        <p:tgtEl>
                                          <p:spTgt spid="899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194" dur="500"/>
                                        <p:tgtEl>
                                          <p:spTgt spid="899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899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899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1000"/>
                            </p:stCondLst>
                            <p:childTnLst>
                              <p:par>
                                <p:cTn id="20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4" dur="500"/>
                                        <p:tgtEl>
                                          <p:spTgt spid="899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208" dur="500"/>
                                        <p:tgtEl>
                                          <p:spTgt spid="899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9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500"/>
                            </p:stCondLst>
                            <p:childTnLst>
                              <p:par>
                                <p:cTn id="2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899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899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1000"/>
                            </p:stCondLst>
                            <p:childTnLst>
                              <p:par>
                                <p:cTn id="21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8" dur="500"/>
                                        <p:tgtEl>
                                          <p:spTgt spid="899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222" dur="500"/>
                                        <p:tgtEl>
                                          <p:spTgt spid="8990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500"/>
                            </p:stCondLst>
                            <p:childTnLst>
                              <p:par>
                                <p:cTn id="2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899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899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1000"/>
                            </p:stCondLst>
                            <p:childTnLst>
                              <p:par>
                                <p:cTn id="23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2" dur="500"/>
                                        <p:tgtEl>
                                          <p:spTgt spid="899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1500"/>
                            </p:stCondLst>
                            <p:childTnLst>
                              <p:par>
                                <p:cTn id="23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6" dur="500"/>
                                        <p:tgtEl>
                                          <p:spTgt spid="899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240" dur="500"/>
                                        <p:tgtEl>
                                          <p:spTgt spid="899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500"/>
                            </p:stCondLst>
                            <p:childTnLst>
                              <p:par>
                                <p:cTn id="24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899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899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899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1000"/>
                            </p:stCondLst>
                            <p:childTnLst>
                              <p:par>
                                <p:cTn id="24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1" dur="500"/>
                                        <p:tgtEl>
                                          <p:spTgt spid="899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255" dur="500"/>
                                        <p:tgtEl>
                                          <p:spTgt spid="899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500"/>
                            </p:stCondLst>
                            <p:childTnLst>
                              <p:par>
                                <p:cTn id="25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899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899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1000"/>
                            </p:stCondLst>
                            <p:childTnLst>
                              <p:par>
                                <p:cTn id="26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5" dur="500"/>
                                        <p:tgtEl>
                                          <p:spTgt spid="899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269" dur="500"/>
                                        <p:tgtEl>
                                          <p:spTgt spid="899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9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500"/>
                            </p:stCondLst>
                            <p:childTnLst>
                              <p:par>
                                <p:cTn id="27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4" dur="500" fill="hold"/>
                                        <p:tgtEl>
                                          <p:spTgt spid="899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899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9" dur="500"/>
                                        <p:tgtEl>
                                          <p:spTgt spid="899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283" dur="500"/>
                                        <p:tgtEl>
                                          <p:spTgt spid="899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9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500"/>
                            </p:stCondLst>
                            <p:childTnLst>
                              <p:par>
                                <p:cTn id="28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899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899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1000"/>
                            </p:stCondLst>
                            <p:childTnLst>
                              <p:par>
                                <p:cTn id="29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3" dur="500"/>
                                        <p:tgtEl>
                                          <p:spTgt spid="899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297" dur="500"/>
                                        <p:tgtEl>
                                          <p:spTgt spid="899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500"/>
                            </p:stCondLst>
                            <p:childTnLst>
                              <p:par>
                                <p:cTn id="30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899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899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9076" grpId="0" animBg="1"/>
      <p:bldP spid="899076" grpId="1" animBg="1"/>
      <p:bldP spid="899077" grpId="0" animBg="1"/>
      <p:bldP spid="899077" grpId="1" animBg="1"/>
      <p:bldP spid="899078" grpId="0" animBg="1"/>
      <p:bldP spid="899078" grpId="1" animBg="1"/>
      <p:bldP spid="899079" grpId="0" animBg="1"/>
      <p:bldP spid="899079" grpId="1" animBg="1"/>
      <p:bldP spid="899080" grpId="0" animBg="1"/>
      <p:bldP spid="899080" grpId="1" animBg="1"/>
      <p:bldP spid="899081" grpId="0" animBg="1"/>
      <p:bldP spid="899081" grpId="1" animBg="1"/>
      <p:bldP spid="899082" grpId="0" animBg="1"/>
      <p:bldP spid="899082" grpId="1" animBg="1"/>
      <p:bldP spid="899083" grpId="0" animBg="1"/>
      <p:bldP spid="899083" grpId="1" animBg="1"/>
      <p:bldP spid="899084" grpId="0" animBg="1"/>
      <p:bldP spid="899084" grpId="1" animBg="1"/>
      <p:bldP spid="899100" grpId="0" animBg="1"/>
      <p:bldP spid="899100" grpId="1" animBg="1"/>
      <p:bldP spid="899101" grpId="0" animBg="1"/>
      <p:bldP spid="899101" grpId="1" animBg="1"/>
      <p:bldP spid="899102" grpId="0" animBg="1"/>
      <p:bldP spid="899102" grpId="1" animBg="1"/>
      <p:bldP spid="899103" grpId="0" animBg="1"/>
      <p:bldP spid="899103" grpId="1" animBg="1"/>
      <p:bldP spid="899104" grpId="0" animBg="1"/>
      <p:bldP spid="899104" grpId="1" animBg="1"/>
      <p:bldP spid="899105" grpId="0" animBg="1"/>
      <p:bldP spid="899105" grpId="1" animBg="1"/>
      <p:bldP spid="899106" grpId="0" animBg="1"/>
      <p:bldP spid="899107" grpId="0" animBg="1"/>
      <p:bldP spid="899108" grpId="0" animBg="1"/>
      <p:bldP spid="899109" grpId="0" animBg="1"/>
      <p:bldP spid="899110" grpId="0" animBg="1"/>
      <p:bldP spid="899111" grpId="0" animBg="1"/>
      <p:bldP spid="899112" grpId="0" animBg="1"/>
      <p:bldP spid="899113" grpId="0" animBg="1"/>
      <p:bldP spid="899113" grpId="1" animBg="1"/>
      <p:bldP spid="899114" grpId="0" animBg="1"/>
      <p:bldP spid="899115" grpId="0" animBg="1"/>
      <p:bldP spid="899132" grpId="0" animBg="1"/>
      <p:bldP spid="899133" grpId="0" animBg="1"/>
      <p:bldP spid="899134" grpId="0" animBg="1"/>
      <p:bldP spid="899135" grpId="0" animBg="1"/>
      <p:bldP spid="899136" grpId="0" animBg="1"/>
      <p:bldP spid="899137" grpId="0" animBg="1"/>
      <p:bldP spid="899138" grpId="0" animBg="1"/>
      <p:bldP spid="899139" grpId="0" animBg="1"/>
      <p:bldP spid="899140" grpId="0" animBg="1"/>
      <p:bldP spid="899141" grpId="0" animBg="1"/>
      <p:bldP spid="899142" grpId="0" animBg="1"/>
      <p:bldP spid="899143" grpId="0" animBg="1"/>
      <p:bldP spid="899144" grpId="0" animBg="1"/>
      <p:bldP spid="899145" grpId="0" animBg="1"/>
      <p:bldP spid="899146" grpId="0" animBg="1"/>
      <p:bldP spid="899147" grpId="0" animBg="1"/>
      <p:bldP spid="899148" grpId="0" animBg="1"/>
      <p:bldP spid="899149" grpId="0" animBg="1"/>
      <p:bldP spid="899150" grpId="0" animBg="1"/>
      <p:bldP spid="899151" grpId="0" animBg="1"/>
      <p:bldP spid="899152" grpId="0" animBg="1"/>
      <p:bldP spid="89915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0646024B-3D95-4C25-81BF-1F2D15E6ECFF}" type="datetime7">
              <a:rPr lang="zh-CN" altLang="en-US"/>
            </a:fld>
            <a:endParaRPr lang="en-US" altLang="zh-CN"/>
          </a:p>
        </p:txBody>
      </p:sp>
      <p:sp>
        <p:nvSpPr>
          <p:cNvPr id="317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02B2D8FF-AC92-4116-990D-A2E56675EA8D}" type="slidenum">
              <a:rPr lang="zh-CN" altLang="en-US"/>
            </a:fld>
            <a:endParaRPr lang="en-US" altLang="zh-CN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8229600" cy="923925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6.4.1 </a:t>
            </a:r>
            <a:r>
              <a:rPr lang="zh-CN" altLang="en-US">
                <a:ea typeface="宋体" pitchFamily="2" charset="-122"/>
              </a:rPr>
              <a:t>火车车厢重排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60350"/>
            <a:ext cx="8486775" cy="6337300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err="1">
                <a:latin typeface="Comic Sans MS" panose="030F0902030302020204" pitchFamily="66" charset="0"/>
              </a:rPr>
              <a:t>bool</a:t>
            </a:r>
            <a:r>
              <a:rPr lang="en-US" altLang="en-US" sz="1800" dirty="0">
                <a:latin typeface="Comic Sans MS" panose="030F0902030302020204" pitchFamily="66" charset="0"/>
              </a:rPr>
              <a:t> Railroad(</a:t>
            </a:r>
            <a:r>
              <a:rPr lang="en-US" altLang="en-US" sz="1800" dirty="0" err="1">
                <a:latin typeface="Comic Sans MS" panose="030F0902030302020204" pitchFamily="66" charset="0"/>
              </a:rPr>
              <a:t>int</a:t>
            </a:r>
            <a:r>
              <a:rPr lang="en-US" altLang="en-US" sz="1800" dirty="0">
                <a:latin typeface="Comic Sans MS" panose="030F0902030302020204" pitchFamily="66" charset="0"/>
              </a:rPr>
              <a:t> p[], </a:t>
            </a:r>
            <a:r>
              <a:rPr lang="en-US" altLang="en-US" sz="1800" dirty="0" err="1">
                <a:latin typeface="Comic Sans MS" panose="030F0902030302020204" pitchFamily="66" charset="0"/>
              </a:rPr>
              <a:t>int</a:t>
            </a:r>
            <a:r>
              <a:rPr lang="en-US" altLang="en-US" sz="1800" dirty="0">
                <a:latin typeface="Comic Sans MS" panose="030F0902030302020204" pitchFamily="66" charset="0"/>
              </a:rPr>
              <a:t> n, </a:t>
            </a:r>
            <a:r>
              <a:rPr lang="en-US" altLang="en-US" sz="1800" dirty="0" err="1">
                <a:latin typeface="Comic Sans MS" panose="030F0902030302020204" pitchFamily="66" charset="0"/>
              </a:rPr>
              <a:t>int</a:t>
            </a:r>
            <a:r>
              <a:rPr lang="en-US" altLang="en-US" sz="1800" dirty="0">
                <a:latin typeface="Comic Sans MS" panose="030F0902030302020204" pitchFamily="66" charset="0"/>
              </a:rPr>
              <a:t> k)</a:t>
            </a:r>
            <a:endParaRPr lang="en-US" altLang="en-US" sz="1800" dirty="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mic Sans MS" panose="030F0902030302020204" pitchFamily="66" charset="0"/>
              </a:rPr>
              <a:t>{//</a:t>
            </a:r>
            <a:r>
              <a:rPr lang="en-US" altLang="en-US" sz="1800" dirty="0" err="1">
                <a:latin typeface="Comic Sans MS" panose="030F0902030302020204" pitchFamily="66" charset="0"/>
              </a:rPr>
              <a:t>用k个缓冲铁轨进行车厢重排，车厢的初始次序为p</a:t>
            </a:r>
            <a:r>
              <a:rPr lang="en-US" altLang="en-US" sz="1800" dirty="0">
                <a:latin typeface="Comic Sans MS" panose="030F0902030302020204" pitchFamily="66" charset="0"/>
              </a:rPr>
              <a:t>[1:n]</a:t>
            </a:r>
            <a:endParaRPr lang="en-US" altLang="en-US" sz="1800" dirty="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mic Sans MS" panose="030F0902030302020204" pitchFamily="66" charset="0"/>
              </a:rPr>
              <a:t>  //</a:t>
            </a:r>
            <a:r>
              <a:rPr lang="en-US" altLang="en-US" sz="1800" dirty="0" err="1">
                <a:latin typeface="Comic Sans MS" panose="030F0902030302020204" pitchFamily="66" charset="0"/>
              </a:rPr>
              <a:t>对数组last和track进行初始化</a:t>
            </a:r>
            <a:endParaRPr lang="en-US" altLang="en-US" sz="1800" dirty="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mic Sans MS" panose="030F0902030302020204" pitchFamily="66" charset="0"/>
              </a:rPr>
              <a:t>   </a:t>
            </a:r>
            <a:r>
              <a:rPr lang="en-US" altLang="en-US" sz="1800" dirty="0" err="1">
                <a:latin typeface="Comic Sans MS" panose="030F0902030302020204" pitchFamily="66" charset="0"/>
              </a:rPr>
              <a:t>int</a:t>
            </a:r>
            <a:r>
              <a:rPr lang="en-US" altLang="en-US" sz="1800" dirty="0">
                <a:latin typeface="Comic Sans MS" panose="030F0902030302020204" pitchFamily="66" charset="0"/>
              </a:rPr>
              <a:t> *</a:t>
            </a:r>
            <a:r>
              <a:rPr lang="en-US" altLang="en-US" sz="1800" dirty="0">
                <a:solidFill>
                  <a:srgbClr val="FA0691"/>
                </a:solidFill>
                <a:latin typeface="Comic Sans MS" panose="030F0902030302020204" pitchFamily="66" charset="0"/>
              </a:rPr>
              <a:t>last</a:t>
            </a:r>
            <a:r>
              <a:rPr lang="en-US" altLang="en-US" sz="1800" dirty="0">
                <a:latin typeface="Comic Sans MS" panose="030F0902030302020204" pitchFamily="66" charset="0"/>
              </a:rPr>
              <a:t> = new </a:t>
            </a:r>
            <a:r>
              <a:rPr lang="en-US" altLang="en-US" sz="1800" dirty="0" err="1">
                <a:latin typeface="Comic Sans MS" panose="030F0902030302020204" pitchFamily="66" charset="0"/>
              </a:rPr>
              <a:t>int</a:t>
            </a:r>
            <a:r>
              <a:rPr lang="en-US" altLang="en-US" sz="1800" dirty="0">
                <a:latin typeface="Comic Sans MS" panose="030F0902030302020204" pitchFamily="66" charset="0"/>
              </a:rPr>
              <a:t> [k + 1];</a:t>
            </a:r>
            <a:endParaRPr lang="en-US" altLang="en-US" sz="1800" dirty="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mic Sans MS" panose="030F0902030302020204" pitchFamily="66" charset="0"/>
              </a:rPr>
              <a:t>   </a:t>
            </a:r>
            <a:r>
              <a:rPr lang="en-US" altLang="en-US" sz="1800" dirty="0" err="1">
                <a:latin typeface="Comic Sans MS" panose="030F0902030302020204" pitchFamily="66" charset="0"/>
              </a:rPr>
              <a:t>int</a:t>
            </a:r>
            <a:r>
              <a:rPr lang="en-US" altLang="en-US" sz="1800" dirty="0">
                <a:latin typeface="Comic Sans MS" panose="030F0902030302020204" pitchFamily="66" charset="0"/>
              </a:rPr>
              <a:t> *</a:t>
            </a:r>
            <a:r>
              <a:rPr lang="en-US" altLang="en-US" sz="1800" dirty="0">
                <a:solidFill>
                  <a:srgbClr val="FA0691"/>
                </a:solidFill>
                <a:latin typeface="Comic Sans MS" panose="030F0902030302020204" pitchFamily="66" charset="0"/>
              </a:rPr>
              <a:t>track</a:t>
            </a:r>
            <a:r>
              <a:rPr lang="en-US" altLang="en-US" sz="1800" dirty="0">
                <a:latin typeface="Comic Sans MS" panose="030F0902030302020204" pitchFamily="66" charset="0"/>
              </a:rPr>
              <a:t> = new </a:t>
            </a:r>
            <a:r>
              <a:rPr lang="en-US" altLang="en-US" sz="1800" dirty="0" err="1">
                <a:latin typeface="Comic Sans MS" panose="030F0902030302020204" pitchFamily="66" charset="0"/>
              </a:rPr>
              <a:t>int</a:t>
            </a:r>
            <a:r>
              <a:rPr lang="en-US" altLang="en-US" sz="1800" dirty="0">
                <a:latin typeface="Comic Sans MS" panose="030F0902030302020204" pitchFamily="66" charset="0"/>
              </a:rPr>
              <a:t> [n + 1];</a:t>
            </a:r>
            <a:endParaRPr lang="en-US" altLang="en-US" sz="1800" dirty="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mic Sans MS" panose="030F0902030302020204" pitchFamily="66" charset="0"/>
              </a:rPr>
              <a:t>   for (</a:t>
            </a:r>
            <a:r>
              <a:rPr lang="en-US" altLang="en-US" sz="1800" dirty="0" err="1">
                <a:latin typeface="Comic Sans MS" panose="030F0902030302020204" pitchFamily="66" charset="0"/>
              </a:rPr>
              <a:t>int</a:t>
            </a:r>
            <a:r>
              <a:rPr lang="en-US" altLang="en-US" sz="1800" dirty="0">
                <a:latin typeface="Comic Sans MS" panose="030F0902030302020204" pitchFamily="66" charset="0"/>
              </a:rPr>
              <a:t> i = 1; i &lt;= k; i++)</a:t>
            </a:r>
            <a:endParaRPr lang="en-US" altLang="en-US" sz="1800" dirty="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mic Sans MS" panose="030F0902030302020204" pitchFamily="66" charset="0"/>
              </a:rPr>
              <a:t>      </a:t>
            </a:r>
            <a:r>
              <a:rPr lang="en-US" altLang="en-US" sz="1800" dirty="0">
                <a:solidFill>
                  <a:schemeClr val="folHlink"/>
                </a:solidFill>
                <a:latin typeface="Comic Sans MS" panose="030F0902030302020204" pitchFamily="66" charset="0"/>
              </a:rPr>
              <a:t>last[i] = 0</a:t>
            </a:r>
            <a:r>
              <a:rPr lang="en-US" altLang="en-US" sz="1800" dirty="0">
                <a:latin typeface="Comic Sans MS" panose="030F0902030302020204" pitchFamily="66" charset="0"/>
              </a:rPr>
              <a:t>;  // track i is empty</a:t>
            </a:r>
            <a:endParaRPr lang="en-US" altLang="en-US" sz="1800" dirty="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mic Sans MS" panose="030F0902030302020204" pitchFamily="66" charset="0"/>
              </a:rPr>
              <a:t>   for (i = 1; i &lt;= n; i++)</a:t>
            </a:r>
            <a:endParaRPr lang="en-US" altLang="en-US" sz="1800" dirty="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mic Sans MS" panose="030F0902030302020204" pitchFamily="66" charset="0"/>
              </a:rPr>
              <a:t>      </a:t>
            </a:r>
            <a:r>
              <a:rPr lang="en-US" altLang="en-US" sz="1800" dirty="0">
                <a:solidFill>
                  <a:schemeClr val="folHlink"/>
                </a:solidFill>
                <a:latin typeface="Comic Sans MS" panose="030F0902030302020204" pitchFamily="66" charset="0"/>
              </a:rPr>
              <a:t>track[i] = 0</a:t>
            </a:r>
            <a:r>
              <a:rPr lang="en-US" altLang="en-US" sz="1800" dirty="0">
                <a:latin typeface="Comic Sans MS" panose="030F0902030302020204" pitchFamily="66" charset="0"/>
              </a:rPr>
              <a:t>;  // car i is on no track</a:t>
            </a:r>
            <a:endParaRPr lang="en-US" altLang="en-US" sz="1800" dirty="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mic Sans MS" panose="030F0902030302020204" pitchFamily="66" charset="0"/>
              </a:rPr>
              <a:t>   k--; // keep track k open for direct moves</a:t>
            </a:r>
            <a:endParaRPr lang="en-US" altLang="en-US" sz="1800" dirty="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mic Sans MS" panose="030F0902030302020204" pitchFamily="66" charset="0"/>
              </a:rPr>
              <a:t>   </a:t>
            </a:r>
            <a:r>
              <a:rPr lang="en-US" altLang="en-US" sz="1800" dirty="0" err="1">
                <a:latin typeface="Comic Sans MS" panose="030F0902030302020204" pitchFamily="66" charset="0"/>
              </a:rPr>
              <a:t>int</a:t>
            </a:r>
            <a:r>
              <a:rPr lang="en-US" altLang="en-US" sz="1800" dirty="0">
                <a:latin typeface="Comic Sans MS" panose="030F0902030302020204" pitchFamily="66" charset="0"/>
              </a:rPr>
              <a:t> </a:t>
            </a:r>
            <a:r>
              <a:rPr lang="en-US" altLang="en-US" sz="1800" dirty="0" err="1">
                <a:latin typeface="Comic Sans MS" panose="030F0902030302020204" pitchFamily="66" charset="0"/>
              </a:rPr>
              <a:t>NowOut</a:t>
            </a:r>
            <a:r>
              <a:rPr lang="en-US" altLang="en-US" sz="1800" dirty="0">
                <a:latin typeface="Comic Sans MS" panose="030F0902030302020204" pitchFamily="66" charset="0"/>
              </a:rPr>
              <a:t> = 1;</a:t>
            </a:r>
            <a:endParaRPr lang="en-US" altLang="en-US" sz="1800" dirty="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mic Sans MS" panose="030F0902030302020204" pitchFamily="66" charset="0"/>
              </a:rPr>
              <a:t>   for (i = 1; i &lt;= n; i++) // output cars in order</a:t>
            </a:r>
            <a:endParaRPr lang="en-US" altLang="en-US" sz="1800" dirty="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mic Sans MS" panose="030F0902030302020204" pitchFamily="66" charset="0"/>
              </a:rPr>
              <a:t>      if (p[i] == </a:t>
            </a:r>
            <a:r>
              <a:rPr lang="en-US" altLang="en-US" sz="1800" dirty="0" err="1">
                <a:latin typeface="Comic Sans MS" panose="030F0902030302020204" pitchFamily="66" charset="0"/>
              </a:rPr>
              <a:t>NowOut</a:t>
            </a:r>
            <a:r>
              <a:rPr lang="en-US" altLang="en-US" sz="1800" dirty="0">
                <a:latin typeface="Comic Sans MS" panose="030F0902030302020204" pitchFamily="66" charset="0"/>
              </a:rPr>
              <a:t>) {// send straight to output</a:t>
            </a:r>
            <a:endParaRPr lang="en-US" altLang="en-US" sz="1800" dirty="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mic Sans MS" panose="030F0902030302020204" pitchFamily="66" charset="0"/>
              </a:rPr>
              <a:t>         </a:t>
            </a:r>
            <a:r>
              <a:rPr lang="en-US" altLang="en-US" sz="1800" dirty="0" err="1">
                <a:latin typeface="Comic Sans MS" panose="030F0902030302020204" pitchFamily="66" charset="0"/>
              </a:rPr>
              <a:t>cout</a:t>
            </a:r>
            <a:r>
              <a:rPr lang="en-US" altLang="en-US" sz="1800" dirty="0">
                <a:latin typeface="Comic Sans MS" panose="030F0902030302020204" pitchFamily="66" charset="0"/>
              </a:rPr>
              <a:t> &lt;&lt; "Move car " &lt;&lt; p[i] &lt;&lt;" from input to output" &lt;&lt; </a:t>
            </a:r>
            <a:r>
              <a:rPr lang="en-US" altLang="en-US" sz="1800" dirty="0" err="1">
                <a:latin typeface="Comic Sans MS" panose="030F0902030302020204" pitchFamily="66" charset="0"/>
              </a:rPr>
              <a:t>endl</a:t>
            </a:r>
            <a:r>
              <a:rPr lang="en-US" altLang="en-US" sz="1800" dirty="0">
                <a:latin typeface="Comic Sans MS" panose="030F0902030302020204" pitchFamily="66" charset="0"/>
              </a:rPr>
              <a:t>;</a:t>
            </a:r>
            <a:endParaRPr lang="en-US" altLang="en-US" sz="1800" dirty="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mic Sans MS" panose="030F0902030302020204" pitchFamily="66" charset="0"/>
              </a:rPr>
              <a:t>         </a:t>
            </a:r>
            <a:r>
              <a:rPr lang="en-US" altLang="en-US" sz="1800" dirty="0" err="1">
                <a:latin typeface="Comic Sans MS" panose="030F0902030302020204" pitchFamily="66" charset="0"/>
              </a:rPr>
              <a:t>NowOut</a:t>
            </a:r>
            <a:r>
              <a:rPr lang="en-US" altLang="en-US" sz="1800" dirty="0">
                <a:latin typeface="Comic Sans MS" panose="030F0902030302020204" pitchFamily="66" charset="0"/>
              </a:rPr>
              <a:t>++;</a:t>
            </a:r>
            <a:endParaRPr lang="en-US" altLang="en-US" sz="1800" dirty="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mic Sans MS" panose="030F0902030302020204" pitchFamily="66" charset="0"/>
              </a:rPr>
              <a:t>         while (</a:t>
            </a:r>
            <a:r>
              <a:rPr lang="en-US" altLang="en-US" sz="1800" dirty="0" err="1">
                <a:latin typeface="Comic Sans MS" panose="030F0902030302020204" pitchFamily="66" charset="0"/>
              </a:rPr>
              <a:t>NowOut</a:t>
            </a:r>
            <a:r>
              <a:rPr lang="en-US" altLang="en-US" sz="1800" dirty="0">
                <a:latin typeface="Comic Sans MS" panose="030F0902030302020204" pitchFamily="66" charset="0"/>
              </a:rPr>
              <a:t> &lt;= n &amp;&amp; </a:t>
            </a:r>
            <a:r>
              <a:rPr lang="en-US" altLang="en-US" sz="1800" dirty="0">
                <a:solidFill>
                  <a:srgbClr val="FF0000"/>
                </a:solidFill>
                <a:latin typeface="Comic Sans MS" panose="030F0902030302020204" pitchFamily="66" charset="0"/>
              </a:rPr>
              <a:t>track[</a:t>
            </a:r>
            <a:r>
              <a:rPr lang="en-US" altLang="en-US" sz="1800" dirty="0" err="1">
                <a:solidFill>
                  <a:srgbClr val="FF0000"/>
                </a:solidFill>
                <a:latin typeface="Comic Sans MS" panose="030F0902030302020204" pitchFamily="66" charset="0"/>
              </a:rPr>
              <a:t>NowOut</a:t>
            </a:r>
            <a:r>
              <a:rPr lang="en-US" altLang="en-US" sz="1800" dirty="0">
                <a:solidFill>
                  <a:srgbClr val="FF0000"/>
                </a:solidFill>
                <a:latin typeface="Comic Sans MS" panose="030F0902030302020204" pitchFamily="66" charset="0"/>
              </a:rPr>
              <a:t>]</a:t>
            </a:r>
            <a:r>
              <a:rPr lang="en-US" altLang="en-US" sz="1800" dirty="0">
                <a:latin typeface="Comic Sans MS" panose="030F0902030302020204" pitchFamily="66" charset="0"/>
              </a:rPr>
              <a:t>) {</a:t>
            </a:r>
            <a:endParaRPr lang="en-US" altLang="en-US" sz="1800" dirty="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mic Sans MS" panose="030F0902030302020204" pitchFamily="66" charset="0"/>
              </a:rPr>
              <a:t>             </a:t>
            </a:r>
            <a:r>
              <a:rPr lang="en-US" altLang="en-US" sz="1800" dirty="0">
                <a:solidFill>
                  <a:schemeClr val="hlink"/>
                </a:solidFill>
                <a:latin typeface="Comic Sans MS" panose="030F0902030302020204" pitchFamily="66" charset="0"/>
              </a:rPr>
              <a:t>Output</a:t>
            </a:r>
            <a:r>
              <a:rPr lang="en-US" altLang="en-US" sz="1800" dirty="0">
                <a:solidFill>
                  <a:schemeClr val="folHlink"/>
                </a:solidFill>
                <a:latin typeface="Comic Sans MS" panose="030F0902030302020204" pitchFamily="66" charset="0"/>
              </a:rPr>
              <a:t>(</a:t>
            </a:r>
            <a:r>
              <a:rPr lang="en-US" altLang="en-US" sz="1800" dirty="0" err="1">
                <a:solidFill>
                  <a:schemeClr val="folHlink"/>
                </a:solidFill>
                <a:latin typeface="Comic Sans MS" panose="030F0902030302020204" pitchFamily="66" charset="0"/>
              </a:rPr>
              <a:t>NowOut</a:t>
            </a:r>
            <a:r>
              <a:rPr lang="en-US" altLang="en-US" sz="1800" dirty="0">
                <a:solidFill>
                  <a:schemeClr val="folHlink"/>
                </a:solidFill>
                <a:latin typeface="Comic Sans MS" panose="030F0902030302020204" pitchFamily="66" charset="0"/>
              </a:rPr>
              <a:t>, track[</a:t>
            </a:r>
            <a:r>
              <a:rPr lang="en-US" altLang="en-US" sz="1800" dirty="0" err="1">
                <a:solidFill>
                  <a:schemeClr val="folHlink"/>
                </a:solidFill>
                <a:latin typeface="Comic Sans MS" panose="030F0902030302020204" pitchFamily="66" charset="0"/>
              </a:rPr>
              <a:t>NowOut</a:t>
            </a:r>
            <a:r>
              <a:rPr lang="en-US" altLang="en-US" sz="1800" dirty="0">
                <a:solidFill>
                  <a:schemeClr val="folHlink"/>
                </a:solidFill>
                <a:latin typeface="Comic Sans MS" panose="030F0902030302020204" pitchFamily="66" charset="0"/>
              </a:rPr>
              <a:t>], last[</a:t>
            </a:r>
            <a:r>
              <a:rPr lang="en-US" altLang="en-US" sz="1800" dirty="0" err="1">
                <a:solidFill>
                  <a:schemeClr val="folHlink"/>
                </a:solidFill>
                <a:latin typeface="Comic Sans MS" panose="030F0902030302020204" pitchFamily="66" charset="0"/>
              </a:rPr>
              <a:t>NowOut</a:t>
            </a:r>
            <a:r>
              <a:rPr lang="en-US" altLang="en-US" sz="1800" dirty="0">
                <a:solidFill>
                  <a:schemeClr val="folHlink"/>
                </a:solidFill>
                <a:latin typeface="Comic Sans MS" panose="030F0902030302020204" pitchFamily="66" charset="0"/>
              </a:rPr>
              <a:t>]);</a:t>
            </a:r>
            <a:endParaRPr lang="en-US" altLang="en-US" sz="1800" dirty="0">
              <a:solidFill>
                <a:schemeClr val="folHlink"/>
              </a:solidFill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mic Sans MS" panose="030F0902030302020204" pitchFamily="66" charset="0"/>
              </a:rPr>
              <a:t>   	        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 </a:t>
            </a:r>
            <a:r>
              <a:rPr lang="en-US" altLang="en-US" sz="1800" dirty="0" err="1">
                <a:latin typeface="Comic Sans MS" panose="030F0902030302020204" pitchFamily="66" charset="0"/>
              </a:rPr>
              <a:t>NowOut</a:t>
            </a:r>
            <a:r>
              <a:rPr lang="en-US" altLang="en-US" sz="1800" dirty="0">
                <a:latin typeface="Comic Sans MS" panose="030F0902030302020204" pitchFamily="66" charset="0"/>
              </a:rPr>
              <a:t>++;</a:t>
            </a:r>
            <a:endParaRPr lang="en-US" altLang="en-US" sz="1800" dirty="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mic Sans MS" panose="030F0902030302020204" pitchFamily="66" charset="0"/>
              </a:rPr>
              <a:t>         }</a:t>
            </a:r>
            <a:endParaRPr lang="en-US" altLang="en-US" sz="1800" dirty="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mic Sans MS" panose="030F0902030302020204" pitchFamily="66" charset="0"/>
              </a:rPr>
              <a:t>      }</a:t>
            </a:r>
            <a:endParaRPr lang="en-US" altLang="en-US" sz="1800" dirty="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mic Sans MS" panose="030F0902030302020204" pitchFamily="66" charset="0"/>
              </a:rPr>
              <a:t>      else { if (</a:t>
            </a:r>
            <a:r>
              <a:rPr lang="en-US" altLang="en-US" sz="1800" dirty="0">
                <a:solidFill>
                  <a:schemeClr val="hlink"/>
                </a:solidFill>
                <a:latin typeface="Comic Sans MS" panose="030F0902030302020204" pitchFamily="66" charset="0"/>
              </a:rPr>
              <a:t>!Hold</a:t>
            </a:r>
            <a:r>
              <a:rPr lang="en-US" altLang="en-US" sz="1800" dirty="0">
                <a:solidFill>
                  <a:schemeClr val="folHlink"/>
                </a:solidFill>
                <a:latin typeface="Comic Sans MS" panose="030F0902030302020204" pitchFamily="66" charset="0"/>
              </a:rPr>
              <a:t>(p[i], last, track, k)</a:t>
            </a:r>
            <a:r>
              <a:rPr lang="en-US" altLang="en-US" sz="1800" dirty="0">
                <a:latin typeface="Comic Sans MS" panose="030F0902030302020204" pitchFamily="66" charset="0"/>
              </a:rPr>
              <a:t> ) return </a:t>
            </a:r>
            <a:r>
              <a:rPr lang="en-US" altLang="en-US" sz="1800" dirty="0">
                <a:solidFill>
                  <a:schemeClr val="hlink"/>
                </a:solidFill>
                <a:latin typeface="Comic Sans MS" panose="030F0902030302020204" pitchFamily="66" charset="0"/>
              </a:rPr>
              <a:t>false</a:t>
            </a:r>
            <a:r>
              <a:rPr lang="en-US" altLang="en-US" sz="1800" dirty="0">
                <a:latin typeface="Comic Sans MS" panose="030F0902030302020204" pitchFamily="66" charset="0"/>
              </a:rPr>
              <a:t>;}</a:t>
            </a:r>
            <a:endParaRPr lang="en-US" altLang="en-US" sz="1800" dirty="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mic Sans MS" panose="030F0902030302020204" pitchFamily="66" charset="0"/>
              </a:rPr>
              <a:t>   return </a:t>
            </a:r>
            <a:r>
              <a:rPr lang="en-US" altLang="en-US" sz="1800" dirty="0">
                <a:solidFill>
                  <a:schemeClr val="hlink"/>
                </a:solidFill>
                <a:latin typeface="Comic Sans MS" panose="030F0902030302020204" pitchFamily="66" charset="0"/>
              </a:rPr>
              <a:t>true</a:t>
            </a:r>
            <a:r>
              <a:rPr lang="en-US" altLang="en-US" sz="1800" dirty="0">
                <a:latin typeface="Comic Sans MS" panose="030F0902030302020204" pitchFamily="66" charset="0"/>
              </a:rPr>
              <a:t>;</a:t>
            </a:r>
            <a:endParaRPr lang="en-US" altLang="en-US" sz="1800" dirty="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mic Sans MS" panose="030F0902030302020204" pitchFamily="66" charset="0"/>
              </a:rPr>
              <a:t>} 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//Program 6-8</a:t>
            </a:r>
            <a:endParaRPr lang="zh-CN" altLang="en-US" sz="1800" dirty="0">
              <a:latin typeface="Comic Sans MS" panose="030F0902030302020204" pitchFamily="66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CAE813F3-3621-4966-A83C-D21F7E2A60AF}" type="datetime7">
              <a:rPr lang="zh-CN" altLang="en-US"/>
            </a:fld>
            <a:endParaRPr lang="en-US" altLang="zh-CN"/>
          </a:p>
        </p:txBody>
      </p:sp>
      <p:sp>
        <p:nvSpPr>
          <p:cNvPr id="3277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562F4445-1DE0-47A9-8A7A-F0A7DBE5A240}" type="slidenum">
              <a:rPr lang="zh-CN" altLang="en-US"/>
            </a:fld>
            <a:endParaRPr lang="en-US" altLang="zh-CN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8229600" cy="923925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6.4.1 </a:t>
            </a:r>
            <a:r>
              <a:rPr lang="zh-CN" altLang="en-US">
                <a:ea typeface="宋体" pitchFamily="2" charset="-122"/>
              </a:rPr>
              <a:t>火车车厢重排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60350"/>
            <a:ext cx="8486775" cy="6337300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mic Sans MS" panose="030F0902030302020204" pitchFamily="66" charset="0"/>
              </a:rPr>
              <a:t>bool Hold(int c, int last[], int track[], int k)</a:t>
            </a:r>
            <a:endParaRPr lang="en-US" altLang="en-US" sz="2000">
              <a:latin typeface="Comic Sans MS" panose="030F0902030302020204" pitchFamily="66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mic Sans MS" panose="030F0902030302020204" pitchFamily="66" charset="0"/>
              </a:rPr>
              <a:t>{//把车厢c移动到缓冲铁轨中, 为车厢c寻找最优的缓冲铁轨</a:t>
            </a:r>
            <a:endParaRPr lang="en-US" altLang="en-US" sz="2000">
              <a:latin typeface="Comic Sans MS" panose="030F0902030302020204" pitchFamily="66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mic Sans MS" panose="030F0902030302020204" pitchFamily="66" charset="0"/>
              </a:rPr>
              <a:t>   int BestTrack = 0,  // best track so far</a:t>
            </a:r>
            <a:endParaRPr lang="en-US" altLang="en-US" sz="2000">
              <a:latin typeface="Comic Sans MS" panose="030F0902030302020204" pitchFamily="66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mic Sans MS" panose="030F0902030302020204" pitchFamily="66" charset="0"/>
              </a:rPr>
              <a:t>       BestLast = 0;   // last car in BestTrack</a:t>
            </a:r>
            <a:endParaRPr lang="en-US" altLang="en-US" sz="2000">
              <a:latin typeface="Comic Sans MS" panose="030F0902030302020204" pitchFamily="66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mic Sans MS" panose="030F0902030302020204" pitchFamily="66" charset="0"/>
              </a:rPr>
              <a:t>   for (int i = 1; i &lt;= k; i++)    </a:t>
            </a:r>
            <a:r>
              <a:rPr lang="en-US" altLang="en-US" sz="2000">
                <a:solidFill>
                  <a:schemeClr val="folHlink"/>
                </a:solidFill>
                <a:latin typeface="Comic Sans MS" panose="030F0902030302020204" pitchFamily="66" charset="0"/>
              </a:rPr>
              <a:t>// find best track</a:t>
            </a:r>
            <a:endParaRPr lang="en-US" altLang="en-US" sz="2000">
              <a:solidFill>
                <a:schemeClr val="folHlink"/>
              </a:solidFill>
              <a:latin typeface="Comic Sans MS" panose="030F0902030302020204" pitchFamily="66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mic Sans MS" panose="030F0902030302020204" pitchFamily="66" charset="0"/>
              </a:rPr>
              <a:t>      if (</a:t>
            </a:r>
            <a:r>
              <a:rPr lang="en-US" altLang="en-US" sz="2000">
                <a:solidFill>
                  <a:schemeClr val="folHlink"/>
                </a:solidFill>
                <a:latin typeface="Comic Sans MS" panose="030F0902030302020204" pitchFamily="66" charset="0"/>
              </a:rPr>
              <a:t>last</a:t>
            </a:r>
            <a:r>
              <a:rPr lang="en-US" altLang="en-US" sz="2000">
                <a:latin typeface="Comic Sans MS" panose="030F0902030302020204" pitchFamily="66" charset="0"/>
              </a:rPr>
              <a:t>[i]) {// track i not empty</a:t>
            </a:r>
            <a:endParaRPr lang="en-US" altLang="en-US" sz="2000">
              <a:latin typeface="Comic Sans MS" panose="030F0902030302020204" pitchFamily="66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mic Sans MS" panose="030F0902030302020204" pitchFamily="66" charset="0"/>
              </a:rPr>
              <a:t>         if (c &gt; last[i] &amp;&amp; last[i] &gt; BestLast) {//铁轨i的车厢编号较大</a:t>
            </a:r>
            <a:endParaRPr lang="en-US" altLang="en-US" sz="2000">
              <a:latin typeface="Comic Sans MS" panose="030F0902030302020204" pitchFamily="66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mic Sans MS" panose="030F0902030302020204" pitchFamily="66" charset="0"/>
              </a:rPr>
              <a:t>   	         BestLast = </a:t>
            </a:r>
            <a:r>
              <a:rPr lang="en-US" altLang="en-US" sz="2000">
                <a:solidFill>
                  <a:schemeClr val="folHlink"/>
                </a:solidFill>
                <a:latin typeface="Comic Sans MS" panose="030F0902030302020204" pitchFamily="66" charset="0"/>
              </a:rPr>
              <a:t>last</a:t>
            </a:r>
            <a:r>
              <a:rPr lang="en-US" altLang="en-US" sz="2000">
                <a:latin typeface="Comic Sans MS" panose="030F0902030302020204" pitchFamily="66" charset="0"/>
              </a:rPr>
              <a:t>[i];</a:t>
            </a:r>
            <a:endParaRPr lang="en-US" altLang="en-US" sz="2000">
              <a:latin typeface="Comic Sans MS" panose="030F0902030302020204" pitchFamily="66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mic Sans MS" panose="030F0902030302020204" pitchFamily="66" charset="0"/>
              </a:rPr>
              <a:t>            BestTrack = i;}</a:t>
            </a:r>
            <a:endParaRPr lang="en-US" altLang="en-US" sz="2000">
              <a:latin typeface="Comic Sans MS" panose="030F0902030302020204" pitchFamily="66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mic Sans MS" panose="030F0902030302020204" pitchFamily="66" charset="0"/>
              </a:rPr>
              <a:t>      } else // track i empty</a:t>
            </a:r>
            <a:endParaRPr lang="en-US" altLang="en-US" sz="2000">
              <a:latin typeface="Comic Sans MS" panose="030F0902030302020204" pitchFamily="66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mic Sans MS" panose="030F0902030302020204" pitchFamily="66" charset="0"/>
              </a:rPr>
              <a:t>         if (!BestTrack) BestTrack = i;</a:t>
            </a:r>
            <a:endParaRPr lang="en-US" altLang="en-US" sz="2000">
              <a:latin typeface="Comic Sans MS" panose="030F0902030302020204" pitchFamily="66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mic Sans MS" panose="030F0902030302020204" pitchFamily="66" charset="0"/>
              </a:rPr>
              <a:t>   </a:t>
            </a:r>
            <a:r>
              <a:rPr lang="en-US" altLang="en-US" sz="2000">
                <a:solidFill>
                  <a:srgbClr val="CC0000"/>
                </a:solidFill>
                <a:latin typeface="Comic Sans MS" panose="030F0902030302020204" pitchFamily="66" charset="0"/>
              </a:rPr>
              <a:t>if (!BestTrack) return false</a:t>
            </a:r>
            <a:r>
              <a:rPr lang="en-US" altLang="en-US" sz="2000">
                <a:latin typeface="Comic Sans MS" panose="030F0902030302020204" pitchFamily="66" charset="0"/>
              </a:rPr>
              <a:t>;   </a:t>
            </a:r>
            <a:r>
              <a:rPr lang="en-US" altLang="en-US" sz="2000">
                <a:solidFill>
                  <a:schemeClr val="folHlink"/>
                </a:solidFill>
                <a:latin typeface="Comic Sans MS" panose="030F0902030302020204" pitchFamily="66" charset="0"/>
              </a:rPr>
              <a:t>// no track available</a:t>
            </a:r>
            <a:endParaRPr lang="en-US" altLang="en-US" sz="2000">
              <a:solidFill>
                <a:schemeClr val="folHlink"/>
              </a:solidFill>
              <a:latin typeface="Comic Sans MS" panose="030F0902030302020204" pitchFamily="66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mic Sans MS" panose="030F0902030302020204" pitchFamily="66" charset="0"/>
              </a:rPr>
              <a:t>   </a:t>
            </a:r>
            <a:r>
              <a:rPr lang="en-US" altLang="en-US" sz="2000">
                <a:solidFill>
                  <a:schemeClr val="folHlink"/>
                </a:solidFill>
                <a:latin typeface="Comic Sans MS" panose="030F0902030302020204" pitchFamily="66" charset="0"/>
              </a:rPr>
              <a:t>track</a:t>
            </a:r>
            <a:r>
              <a:rPr lang="en-US" altLang="en-US" sz="2000">
                <a:latin typeface="Comic Sans MS" panose="030F0902030302020204" pitchFamily="66" charset="0"/>
              </a:rPr>
              <a:t>[c] = BestTrack;    //把c移动到最优铁轨</a:t>
            </a:r>
            <a:endParaRPr lang="en-US" altLang="en-US" sz="2000">
              <a:latin typeface="Comic Sans MS" panose="030F0902030302020204" pitchFamily="66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mic Sans MS" panose="030F0902030302020204" pitchFamily="66" charset="0"/>
              </a:rPr>
              <a:t>   </a:t>
            </a:r>
            <a:r>
              <a:rPr lang="en-US" altLang="en-US" sz="2000">
                <a:solidFill>
                  <a:schemeClr val="folHlink"/>
                </a:solidFill>
                <a:latin typeface="Comic Sans MS" panose="030F0902030302020204" pitchFamily="66" charset="0"/>
              </a:rPr>
              <a:t>last</a:t>
            </a:r>
            <a:r>
              <a:rPr lang="en-US" altLang="en-US" sz="2000">
                <a:latin typeface="Comic Sans MS" panose="030F0902030302020204" pitchFamily="66" charset="0"/>
              </a:rPr>
              <a:t>[BestTrack] = c;</a:t>
            </a:r>
            <a:endParaRPr lang="en-US" altLang="en-US" sz="2000">
              <a:latin typeface="Comic Sans MS" panose="030F0902030302020204" pitchFamily="66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mic Sans MS" panose="030F0902030302020204" pitchFamily="66" charset="0"/>
              </a:rPr>
              <a:t>   cout &lt;&lt; "Move car " &lt;&lt; c &lt;&lt; " from input " &lt;&lt; "to holding track " &lt;&lt; BestTrack &lt;&lt; endl;</a:t>
            </a:r>
            <a:endParaRPr lang="en-US" altLang="en-US" sz="2000">
              <a:latin typeface="Comic Sans MS" panose="030F0902030302020204" pitchFamily="66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mic Sans MS" panose="030F0902030302020204" pitchFamily="66" charset="0"/>
              </a:rPr>
              <a:t>   return true;</a:t>
            </a:r>
            <a:endParaRPr lang="en-US" altLang="en-US" sz="2000">
              <a:latin typeface="Comic Sans MS" panose="030F0902030302020204" pitchFamily="66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mic Sans MS" panose="030F0902030302020204" pitchFamily="66" charset="0"/>
              </a:rPr>
              <a:t>}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//Program 6-8</a:t>
            </a:r>
            <a:endParaRPr lang="zh-CN" altLang="en-US" sz="2000">
              <a:latin typeface="Comic Sans MS" panose="030F0902030302020204" pitchFamily="66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4F2BB366-1F99-42AC-BD21-36FEFE3B45FA}" type="datetime7">
              <a:rPr lang="zh-CN" altLang="en-US"/>
            </a:fld>
            <a:endParaRPr lang="en-US" altLang="zh-CN"/>
          </a:p>
        </p:txBody>
      </p:sp>
      <p:sp>
        <p:nvSpPr>
          <p:cNvPr id="3379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95BEF054-1629-4A22-B25E-F0F9D2D00903}" type="slidenum">
              <a:rPr lang="zh-CN" altLang="en-US"/>
            </a:fld>
            <a:endParaRPr lang="en-US" altLang="zh-CN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8229600" cy="923925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6.4.1 </a:t>
            </a:r>
            <a:r>
              <a:rPr lang="zh-CN" altLang="en-US">
                <a:ea typeface="宋体" pitchFamily="2" charset="-122"/>
              </a:rPr>
              <a:t>火车车厢重排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7050" y="1600200"/>
            <a:ext cx="8091488" cy="2525713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Comic Sans MS" panose="030F0902030302020204" pitchFamily="66" charset="0"/>
              </a:rPr>
              <a:t>void Output(int NowOut, int Track, int&amp; Last)</a:t>
            </a:r>
            <a:endParaRPr lang="en-US" altLang="en-US" sz="2400">
              <a:latin typeface="Comic Sans MS" panose="030F0902030302020204" pitchFamily="66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Comic Sans MS" panose="030F0902030302020204" pitchFamily="66" charset="0"/>
              </a:rPr>
              <a:t>{//将车厢NowOut从缓冲铁轨移动到出轨，并修改Last.</a:t>
            </a:r>
            <a:endParaRPr lang="en-US" altLang="en-US" sz="2400">
              <a:latin typeface="Comic Sans MS" panose="030F0902030302020204" pitchFamily="66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Comic Sans MS" panose="030F0902030302020204" pitchFamily="66" charset="0"/>
              </a:rPr>
              <a:t>   cout &lt;&lt; "Move car " &lt;&lt; </a:t>
            </a:r>
            <a:r>
              <a:rPr lang="en-US" altLang="en-US" sz="2400">
                <a:solidFill>
                  <a:schemeClr val="folHlink"/>
                </a:solidFill>
                <a:latin typeface="Comic Sans MS" panose="030F0902030302020204" pitchFamily="66" charset="0"/>
              </a:rPr>
              <a:t>NowOut</a:t>
            </a:r>
            <a:r>
              <a:rPr lang="en-US" altLang="en-US" sz="2400">
                <a:latin typeface="Comic Sans MS" panose="030F0902030302020204" pitchFamily="66" charset="0"/>
              </a:rPr>
              <a:t> &lt;&lt; " from holding track " &lt;&lt; </a:t>
            </a:r>
            <a:r>
              <a:rPr lang="en-US" altLang="en-US" sz="2400">
                <a:solidFill>
                  <a:schemeClr val="folHlink"/>
                </a:solidFill>
                <a:latin typeface="Comic Sans MS" panose="030F0902030302020204" pitchFamily="66" charset="0"/>
              </a:rPr>
              <a:t>Track</a:t>
            </a:r>
            <a:r>
              <a:rPr lang="en-US" altLang="en-US" sz="2400">
                <a:latin typeface="Comic Sans MS" panose="030F0902030302020204" pitchFamily="66" charset="0"/>
              </a:rPr>
              <a:t> &lt;&lt; " to output" &lt;&lt; endl;</a:t>
            </a:r>
            <a:endParaRPr lang="en-US" altLang="en-US" sz="2400">
              <a:latin typeface="Comic Sans MS" panose="030F0902030302020204" pitchFamily="66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Comic Sans MS" panose="030F0902030302020204" pitchFamily="66" charset="0"/>
              </a:rPr>
              <a:t>   if (</a:t>
            </a:r>
            <a:r>
              <a:rPr lang="en-US" altLang="en-US" sz="2400">
                <a:solidFill>
                  <a:schemeClr val="folHlink"/>
                </a:solidFill>
                <a:latin typeface="Comic Sans MS" panose="030F0902030302020204" pitchFamily="66" charset="0"/>
              </a:rPr>
              <a:t>NowOut</a:t>
            </a:r>
            <a:r>
              <a:rPr lang="en-US" altLang="en-US" sz="2400">
                <a:latin typeface="Comic Sans MS" panose="030F0902030302020204" pitchFamily="66" charset="0"/>
              </a:rPr>
              <a:t> == </a:t>
            </a:r>
            <a:r>
              <a:rPr lang="en-US" altLang="en-US" sz="2400">
                <a:solidFill>
                  <a:schemeClr val="folHlink"/>
                </a:solidFill>
                <a:latin typeface="Comic Sans MS" panose="030F0902030302020204" pitchFamily="66" charset="0"/>
              </a:rPr>
              <a:t>Last</a:t>
            </a:r>
            <a:r>
              <a:rPr lang="en-US" altLang="en-US" sz="2400">
                <a:latin typeface="Comic Sans MS" panose="030F0902030302020204" pitchFamily="66" charset="0"/>
              </a:rPr>
              <a:t>) Last = 0;</a:t>
            </a:r>
            <a:endParaRPr lang="en-US" altLang="en-US" sz="2400">
              <a:latin typeface="Comic Sans MS" panose="030F0902030302020204" pitchFamily="66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Comic Sans MS" panose="030F0902030302020204" pitchFamily="66" charset="0"/>
              </a:rPr>
              <a:t>}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//Program 6-8</a:t>
            </a:r>
            <a:endParaRPr lang="zh-CN" altLang="en-US" sz="2400">
              <a:latin typeface="Comic Sans MS" panose="030F0902030302020204" pitchFamily="66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3699BE00-1C93-4416-9CED-CB0982D3AA1C}" type="datetime7">
              <a:rPr lang="zh-CN" altLang="en-US"/>
            </a:fld>
            <a:endParaRPr lang="en-US" altLang="zh-CN"/>
          </a:p>
        </p:txBody>
      </p:sp>
      <p:sp>
        <p:nvSpPr>
          <p:cNvPr id="717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204D1F0D-3EF5-4862-B4C9-6682F0E028AD}" type="slidenum">
              <a:rPr lang="zh-CN" altLang="en-US"/>
            </a:fld>
            <a:endParaRPr lang="en-US" altLang="zh-CN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8229600" cy="923925"/>
          </a:xfrm>
        </p:spPr>
        <p:txBody>
          <a:bodyPr/>
          <a:lstStyle/>
          <a:p>
            <a:pPr eaLnBrk="1" hangingPunct="1"/>
            <a:r>
              <a:rPr lang="en-US" altLang="zh-CN" sz="3400">
                <a:ea typeface="宋体" pitchFamily="2" charset="-122"/>
              </a:rPr>
              <a:t>6.1	The Abstract Data Type</a:t>
            </a:r>
            <a:endParaRPr lang="zh-CN" altLang="en-US" sz="3400">
              <a:ea typeface="宋体" pitchFamily="2" charset="-122"/>
            </a:endParaRPr>
          </a:p>
        </p:txBody>
      </p:sp>
      <p:sp>
        <p:nvSpPr>
          <p:cNvPr id="82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5313" y="1739900"/>
            <a:ext cx="8091487" cy="1965325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Comic Sans MS" panose="030F0902030302020204" pitchFamily="66" charset="0"/>
                <a:ea typeface="宋体" pitchFamily="2" charset="-122"/>
              </a:rPr>
              <a:t>定义</a:t>
            </a:r>
            <a:r>
              <a:rPr lang="en-US" altLang="zh-CN" dirty="0">
                <a:latin typeface="Comic Sans MS" panose="030F0902030302020204" pitchFamily="66" charset="0"/>
                <a:ea typeface="宋体" pitchFamily="2" charset="-122"/>
              </a:rPr>
              <a:t>[</a:t>
            </a:r>
            <a:r>
              <a:rPr lang="zh-CN" altLang="en-US" dirty="0">
                <a:latin typeface="Comic Sans MS" panose="030F0902030302020204" pitchFamily="66" charset="0"/>
                <a:ea typeface="宋体" pitchFamily="2" charset="-122"/>
              </a:rPr>
              <a:t>队列</a:t>
            </a:r>
            <a:r>
              <a:rPr lang="en-US" altLang="zh-CN" dirty="0">
                <a:latin typeface="Comic Sans MS" panose="030F0902030302020204" pitchFamily="66" charset="0"/>
                <a:ea typeface="宋体" pitchFamily="2" charset="-122"/>
              </a:rPr>
              <a:t>]</a:t>
            </a:r>
            <a:r>
              <a:rPr lang="zh-CN" altLang="en-US" dirty="0">
                <a:latin typeface="Comic Sans MS" panose="030F0902030302020204" pitchFamily="66" charset="0"/>
                <a:ea typeface="宋体" pitchFamily="2" charset="-122"/>
              </a:rPr>
              <a:t>：队列（</a:t>
            </a:r>
            <a:r>
              <a:rPr lang="en-US" altLang="zh-CN" dirty="0">
                <a:latin typeface="Comic Sans MS" panose="030F0902030302020204" pitchFamily="66" charset="0"/>
                <a:ea typeface="宋体" pitchFamily="2" charset="-122"/>
              </a:rPr>
              <a:t>queue</a:t>
            </a:r>
            <a:r>
              <a:rPr lang="zh-CN" altLang="en-US" dirty="0">
                <a:latin typeface="Comic Sans MS" panose="030F0902030302020204" pitchFamily="66" charset="0"/>
                <a:ea typeface="宋体" pitchFamily="2" charset="-122"/>
              </a:rPr>
              <a:t>）是一个线性表，其插入和删除操作分别在表的不同端进行。添加新元素的一端被称为</a:t>
            </a:r>
            <a:r>
              <a:rPr lang="zh-CN" altLang="en-US" dirty="0">
                <a:solidFill>
                  <a:srgbClr val="FF0000"/>
                </a:solidFill>
                <a:latin typeface="Comic Sans MS" panose="030F0902030302020204" pitchFamily="66" charset="0"/>
                <a:ea typeface="宋体" pitchFamily="2" charset="-122"/>
              </a:rPr>
              <a:t>队尾</a:t>
            </a:r>
            <a:r>
              <a:rPr lang="en-US" altLang="zh-CN" dirty="0">
                <a:solidFill>
                  <a:srgbClr val="FF0000"/>
                </a:solidFill>
                <a:latin typeface="Comic Sans MS" panose="030F0902030302020204" pitchFamily="66" charset="0"/>
                <a:ea typeface="宋体" pitchFamily="2" charset="-122"/>
              </a:rPr>
              <a:t>(rear) </a:t>
            </a:r>
            <a:r>
              <a:rPr lang="zh-CN" altLang="en-US" dirty="0">
                <a:latin typeface="Comic Sans MS" panose="030F0902030302020204" pitchFamily="66" charset="0"/>
                <a:ea typeface="宋体" pitchFamily="2" charset="-122"/>
              </a:rPr>
              <a:t>，而删除元素的一端被成为</a:t>
            </a:r>
            <a:r>
              <a:rPr lang="zh-CN" altLang="en-US" dirty="0">
                <a:solidFill>
                  <a:srgbClr val="FF0000"/>
                </a:solidFill>
                <a:latin typeface="Comic Sans MS" panose="030F0902030302020204" pitchFamily="66" charset="0"/>
                <a:ea typeface="宋体" pitchFamily="2" charset="-122"/>
              </a:rPr>
              <a:t>队首</a:t>
            </a:r>
            <a:r>
              <a:rPr lang="en-US" altLang="zh-CN" dirty="0">
                <a:solidFill>
                  <a:srgbClr val="FF0000"/>
                </a:solidFill>
                <a:latin typeface="Comic Sans MS" panose="030F0902030302020204" pitchFamily="66" charset="0"/>
                <a:ea typeface="宋体" pitchFamily="2" charset="-122"/>
              </a:rPr>
              <a:t>(front)</a:t>
            </a:r>
            <a:r>
              <a:rPr lang="zh-CN" altLang="en-US" dirty="0">
                <a:latin typeface="Comic Sans MS" panose="030F0902030302020204" pitchFamily="66" charset="0"/>
                <a:ea typeface="宋体" pitchFamily="2" charset="-122"/>
              </a:rPr>
              <a:t>。</a:t>
            </a:r>
            <a:endParaRPr lang="zh-CN" altLang="en-US" dirty="0">
              <a:latin typeface="Comic Sans MS" panose="030F0902030302020204" pitchFamily="66" charset="0"/>
              <a:ea typeface="宋体" pitchFamily="2" charset="-122"/>
            </a:endParaRPr>
          </a:p>
        </p:txBody>
      </p:sp>
      <p:sp>
        <p:nvSpPr>
          <p:cNvPr id="822276" name="Text Box 4"/>
          <p:cNvSpPr txBox="1">
            <a:spLocks noChangeArrowheads="1"/>
          </p:cNvSpPr>
          <p:nvPr/>
        </p:nvSpPr>
        <p:spPr bwMode="auto">
          <a:xfrm>
            <a:off x="971550" y="5661025"/>
            <a:ext cx="1584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ahoma" panose="020B0804030504040204" pitchFamily="34" charset="0"/>
              </a:rPr>
              <a:t>A   B   C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22277" name="Text Box 5"/>
          <p:cNvSpPr txBox="1">
            <a:spLocks noChangeArrowheads="1"/>
          </p:cNvSpPr>
          <p:nvPr/>
        </p:nvSpPr>
        <p:spPr bwMode="auto">
          <a:xfrm>
            <a:off x="3995738" y="5661025"/>
            <a:ext cx="1584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ahoma" panose="020B0804030504040204" pitchFamily="34" charset="0"/>
              </a:rPr>
              <a:t>B   C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22278" name="Text Box 6"/>
          <p:cNvSpPr txBox="1">
            <a:spLocks noChangeArrowheads="1"/>
          </p:cNvSpPr>
          <p:nvPr/>
        </p:nvSpPr>
        <p:spPr bwMode="auto">
          <a:xfrm>
            <a:off x="6443663" y="5589588"/>
            <a:ext cx="1584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ahoma" panose="020B0804030504040204" pitchFamily="34" charset="0"/>
              </a:rPr>
              <a:t> B   C   D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22279" name="Line 7"/>
          <p:cNvSpPr>
            <a:spLocks noChangeShapeType="1"/>
          </p:cNvSpPr>
          <p:nvPr/>
        </p:nvSpPr>
        <p:spPr bwMode="auto">
          <a:xfrm>
            <a:off x="1187450" y="5084763"/>
            <a:ext cx="0" cy="57626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2280" name="Line 8"/>
          <p:cNvSpPr>
            <a:spLocks noChangeShapeType="1"/>
          </p:cNvSpPr>
          <p:nvPr/>
        </p:nvSpPr>
        <p:spPr bwMode="auto">
          <a:xfrm>
            <a:off x="2124075" y="5084763"/>
            <a:ext cx="0" cy="57626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2281" name="Line 9"/>
          <p:cNvSpPr>
            <a:spLocks noChangeShapeType="1"/>
          </p:cNvSpPr>
          <p:nvPr/>
        </p:nvSpPr>
        <p:spPr bwMode="auto">
          <a:xfrm>
            <a:off x="4140200" y="5084763"/>
            <a:ext cx="0" cy="57626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2282" name="Line 10"/>
          <p:cNvSpPr>
            <a:spLocks noChangeShapeType="1"/>
          </p:cNvSpPr>
          <p:nvPr/>
        </p:nvSpPr>
        <p:spPr bwMode="auto">
          <a:xfrm>
            <a:off x="4643438" y="5084763"/>
            <a:ext cx="0" cy="57626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2283" name="Line 11"/>
          <p:cNvSpPr>
            <a:spLocks noChangeShapeType="1"/>
          </p:cNvSpPr>
          <p:nvPr/>
        </p:nvSpPr>
        <p:spPr bwMode="auto">
          <a:xfrm>
            <a:off x="6659563" y="5013325"/>
            <a:ext cx="0" cy="5762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2284" name="Line 12"/>
          <p:cNvSpPr>
            <a:spLocks noChangeShapeType="1"/>
          </p:cNvSpPr>
          <p:nvPr/>
        </p:nvSpPr>
        <p:spPr bwMode="auto">
          <a:xfrm>
            <a:off x="7596188" y="5013325"/>
            <a:ext cx="0" cy="5762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2285" name="Text Box 13"/>
          <p:cNvSpPr txBox="1">
            <a:spLocks noChangeArrowheads="1"/>
          </p:cNvSpPr>
          <p:nvPr/>
        </p:nvSpPr>
        <p:spPr bwMode="auto">
          <a:xfrm>
            <a:off x="755650" y="4581525"/>
            <a:ext cx="865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front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822286" name="Text Box 14"/>
          <p:cNvSpPr txBox="1">
            <a:spLocks noChangeArrowheads="1"/>
          </p:cNvSpPr>
          <p:nvPr/>
        </p:nvSpPr>
        <p:spPr bwMode="auto">
          <a:xfrm>
            <a:off x="1763713" y="4581525"/>
            <a:ext cx="79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rear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822287" name="Text Box 15"/>
          <p:cNvSpPr txBox="1">
            <a:spLocks noChangeArrowheads="1"/>
          </p:cNvSpPr>
          <p:nvPr/>
        </p:nvSpPr>
        <p:spPr bwMode="auto">
          <a:xfrm>
            <a:off x="3419475" y="4581525"/>
            <a:ext cx="865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front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822288" name="Text Box 16"/>
          <p:cNvSpPr txBox="1">
            <a:spLocks noChangeArrowheads="1"/>
          </p:cNvSpPr>
          <p:nvPr/>
        </p:nvSpPr>
        <p:spPr bwMode="auto">
          <a:xfrm>
            <a:off x="4427538" y="4581525"/>
            <a:ext cx="79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rear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822289" name="Text Box 17"/>
          <p:cNvSpPr txBox="1">
            <a:spLocks noChangeArrowheads="1"/>
          </p:cNvSpPr>
          <p:nvPr/>
        </p:nvSpPr>
        <p:spPr bwMode="auto">
          <a:xfrm>
            <a:off x="6227763" y="4581525"/>
            <a:ext cx="8651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front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822290" name="Text Box 18"/>
          <p:cNvSpPr txBox="1">
            <a:spLocks noChangeArrowheads="1"/>
          </p:cNvSpPr>
          <p:nvPr/>
        </p:nvSpPr>
        <p:spPr bwMode="auto">
          <a:xfrm>
            <a:off x="7235825" y="4581525"/>
            <a:ext cx="79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rear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22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2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2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22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22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22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22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22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22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22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22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22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22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22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22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22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2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22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22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2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22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22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22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22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22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22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22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22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22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22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22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2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750"/>
                            </p:stCondLst>
                            <p:childTnLst>
                              <p:par>
                                <p:cTn id="7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22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22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22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250"/>
                            </p:stCondLst>
                            <p:childTnLst>
                              <p:par>
                                <p:cTn id="8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22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22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22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750"/>
                            </p:stCondLst>
                            <p:childTnLst>
                              <p:par>
                                <p:cTn id="9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22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22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22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250"/>
                            </p:stCondLst>
                            <p:childTnLst>
                              <p:par>
                                <p:cTn id="9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82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82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2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276" grpId="0"/>
      <p:bldP spid="822277" grpId="0"/>
      <p:bldP spid="822278" grpId="0"/>
      <p:bldP spid="822279" grpId="0" animBg="1"/>
      <p:bldP spid="822280" grpId="0" animBg="1"/>
      <p:bldP spid="822281" grpId="0" animBg="1"/>
      <p:bldP spid="822282" grpId="0" animBg="1"/>
      <p:bldP spid="822283" grpId="0" animBg="1"/>
      <p:bldP spid="822284" grpId="0" animBg="1"/>
      <p:bldP spid="822285" grpId="0"/>
      <p:bldP spid="822286" grpId="0"/>
      <p:bldP spid="822287" grpId="0"/>
      <p:bldP spid="822288" grpId="0"/>
      <p:bldP spid="822289" grpId="0"/>
      <p:bldP spid="82229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8588A73C-AA29-4BA7-B5A9-0E07DD1D3F4E}" type="datetime7">
              <a:rPr lang="zh-CN" altLang="en-US"/>
            </a:fld>
            <a:endParaRPr lang="en-US" altLang="zh-CN"/>
          </a:p>
        </p:txBody>
      </p:sp>
      <p:sp>
        <p:nvSpPr>
          <p:cNvPr id="819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0F0BB2F3-4F9A-4847-AF7F-E004AE8CE23F}" type="slidenum">
              <a:rPr lang="zh-CN" altLang="en-US"/>
            </a:fld>
            <a:endParaRPr lang="en-US" altLang="zh-CN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8229600" cy="923925"/>
          </a:xfrm>
        </p:spPr>
        <p:txBody>
          <a:bodyPr/>
          <a:lstStyle/>
          <a:p>
            <a:pPr eaLnBrk="1" hangingPunct="1"/>
            <a:r>
              <a:rPr lang="en-US" altLang="zh-CN" sz="3400">
                <a:ea typeface="宋体" pitchFamily="2" charset="-122"/>
              </a:rPr>
              <a:t>6.1	The Abstract Data Type</a:t>
            </a:r>
            <a:endParaRPr lang="zh-CN" altLang="en-US" sz="3400">
              <a:ea typeface="宋体" pitchFamily="2" charset="-122"/>
            </a:endParaRPr>
          </a:p>
        </p:txBody>
      </p:sp>
      <p:sp>
        <p:nvSpPr>
          <p:cNvPr id="82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8713788" cy="5184775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抽象数据类型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Queue{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实例</a:t>
            </a:r>
            <a:endParaRPr lang="zh-CN" altLang="en-US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    有序线性表，一端称为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front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，另一端称为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rear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；</a:t>
            </a:r>
            <a:endParaRPr lang="zh-CN" altLang="en-US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操作</a:t>
            </a:r>
            <a:endParaRPr lang="zh-CN" altLang="en-US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 Create(): 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创建一个空的队列；</a:t>
            </a:r>
            <a:endParaRPr lang="zh-CN" altLang="en-US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 IsEmpty(): 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如果队列为空，则返回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true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，否则返回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false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；</a:t>
            </a:r>
            <a:endParaRPr lang="zh-CN" altLang="en-US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 IsFull(): 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如果队列满，则返回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true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；否则返回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false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；</a:t>
            </a:r>
            <a:endParaRPr lang="zh-CN" altLang="en-US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 First(): 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返回队列的第一个元素；</a:t>
            </a:r>
            <a:endParaRPr lang="zh-CN" altLang="en-US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 Last(): 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返回队列的最后一个元素；</a:t>
            </a:r>
            <a:endParaRPr lang="zh-CN" altLang="en-US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 Add(x): 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向队列中添加元素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x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；</a:t>
            </a:r>
            <a:endParaRPr lang="zh-CN" altLang="en-US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 Delete(x): 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删除队首元素，并送入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x;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}//ADT6-1</a:t>
            </a:r>
            <a:r>
              <a:rPr lang="zh-CN" altLang="en-US" sz="240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队列的抽象数据类型描述</a:t>
            </a:r>
            <a:endParaRPr lang="zh-CN" altLang="en-US" sz="2400">
              <a:solidFill>
                <a:schemeClr val="folHlink"/>
              </a:solidFill>
              <a:latin typeface="Comic Sans MS" panose="030F0902030302020204" pitchFamily="66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" fill="hold"/>
                                        <p:tgtEl>
                                          <p:spTgt spid="82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" fill="hold"/>
                                        <p:tgtEl>
                                          <p:spTgt spid="82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80"/>
                                        <p:tgtEl>
                                          <p:spTgt spid="82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2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80" fill="hold"/>
                                        <p:tgtEl>
                                          <p:spTgt spid="82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" fill="hold"/>
                                        <p:tgtEl>
                                          <p:spTgt spid="82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80"/>
                                        <p:tgtEl>
                                          <p:spTgt spid="82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40"/>
                            </p:stCondLst>
                            <p:childTnLst>
                              <p:par>
                                <p:cTn id="1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80" fill="hold"/>
                                        <p:tgtEl>
                                          <p:spTgt spid="82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" fill="hold"/>
                                        <p:tgtEl>
                                          <p:spTgt spid="82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80"/>
                                        <p:tgtEl>
                                          <p:spTgt spid="82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80"/>
                            </p:stCondLst>
                            <p:childTnLst>
                              <p:par>
                                <p:cTn id="23" presetID="55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80" fill="hold"/>
                                        <p:tgtEl>
                                          <p:spTgt spid="82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" fill="hold"/>
                                        <p:tgtEl>
                                          <p:spTgt spid="82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80"/>
                                        <p:tgtEl>
                                          <p:spTgt spid="82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80" fill="hold"/>
                                        <p:tgtEl>
                                          <p:spTgt spid="82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" fill="hold"/>
                                        <p:tgtEl>
                                          <p:spTgt spid="82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80"/>
                                        <p:tgtEl>
                                          <p:spTgt spid="82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59"/>
                            </p:stCondLst>
                            <p:childTnLst>
                              <p:par>
                                <p:cTn id="3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80" fill="hold"/>
                                        <p:tgtEl>
                                          <p:spTgt spid="82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" fill="hold"/>
                                        <p:tgtEl>
                                          <p:spTgt spid="82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80"/>
                                        <p:tgtEl>
                                          <p:spTgt spid="82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600"/>
                            </p:stCondLst>
                            <p:childTnLst>
                              <p:par>
                                <p:cTn id="4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80" fill="hold"/>
                                        <p:tgtEl>
                                          <p:spTgt spid="82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" fill="hold"/>
                                        <p:tgtEl>
                                          <p:spTgt spid="82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80"/>
                                        <p:tgtEl>
                                          <p:spTgt spid="82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159"/>
                            </p:stCondLst>
                            <p:childTnLst>
                              <p:par>
                                <p:cTn id="4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80" fill="hold"/>
                                        <p:tgtEl>
                                          <p:spTgt spid="823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" fill="hold"/>
                                        <p:tgtEl>
                                          <p:spTgt spid="823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80"/>
                                        <p:tgtEl>
                                          <p:spTgt spid="823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159"/>
                            </p:stCondLst>
                            <p:childTnLst>
                              <p:par>
                                <p:cTn id="53" presetID="55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80" fill="hold"/>
                                        <p:tgtEl>
                                          <p:spTgt spid="823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0" fill="hold"/>
                                        <p:tgtEl>
                                          <p:spTgt spid="823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80"/>
                                        <p:tgtEl>
                                          <p:spTgt spid="823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160"/>
                            </p:stCondLst>
                            <p:childTnLst>
                              <p:par>
                                <p:cTn id="5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80" fill="hold"/>
                                        <p:tgtEl>
                                          <p:spTgt spid="823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80" fill="hold"/>
                                        <p:tgtEl>
                                          <p:spTgt spid="823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80"/>
                                        <p:tgtEl>
                                          <p:spTgt spid="823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080"/>
                            </p:stCondLst>
                            <p:childTnLst>
                              <p:par>
                                <p:cTn id="6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80" fill="hold"/>
                                        <p:tgtEl>
                                          <p:spTgt spid="823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80" fill="hold"/>
                                        <p:tgtEl>
                                          <p:spTgt spid="823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80"/>
                                        <p:tgtEl>
                                          <p:spTgt spid="823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199"/>
                            </p:stCondLst>
                            <p:childTnLst>
                              <p:par>
                                <p:cTn id="7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80" fill="hold"/>
                                        <p:tgtEl>
                                          <p:spTgt spid="823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80" fill="hold"/>
                                        <p:tgtEl>
                                          <p:spTgt spid="823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80"/>
                                        <p:tgtEl>
                                          <p:spTgt spid="823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07DC02C0-464E-4DAE-9097-9B0491E13D40}" type="datetime7">
              <a:rPr lang="zh-CN" altLang="en-US"/>
            </a:fld>
            <a:endParaRPr lang="en-US" altLang="zh-CN"/>
          </a:p>
        </p:txBody>
      </p:sp>
      <p:sp>
        <p:nvSpPr>
          <p:cNvPr id="921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33BE0C90-19D5-4D51-88E9-A941ECED2E35}" type="slidenum">
              <a:rPr lang="zh-CN" altLang="en-US"/>
            </a:fld>
            <a:endParaRPr lang="en-US" altLang="zh-CN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8229600" cy="923925"/>
          </a:xfrm>
        </p:spPr>
        <p:txBody>
          <a:bodyPr/>
          <a:lstStyle/>
          <a:p>
            <a:pPr eaLnBrk="1" hangingPunct="1"/>
            <a:r>
              <a:rPr lang="en-US" altLang="zh-CN" sz="2500">
                <a:ea typeface="宋体" pitchFamily="2" charset="-122"/>
              </a:rPr>
              <a:t>6.2	Formula-Based Representation</a:t>
            </a:r>
            <a:endParaRPr lang="zh-CN" altLang="en-US" sz="2500">
              <a:ea typeface="宋体" pitchFamily="2" charset="-122"/>
            </a:endParaRPr>
          </a:p>
        </p:txBody>
      </p:sp>
      <p:sp>
        <p:nvSpPr>
          <p:cNvPr id="82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7050" y="1671638"/>
            <a:ext cx="8091488" cy="2986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公式化描述：用公式 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location(</a:t>
            </a:r>
            <a:r>
              <a:rPr lang="en-US" altLang="zh-CN" sz="2800" dirty="0" err="1">
                <a:latin typeface="Comic Sans MS" panose="030F0902030302020204" pitchFamily="66" charset="0"/>
                <a:ea typeface="宋体" pitchFamily="2" charset="-122"/>
              </a:rPr>
              <a:t>i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)=i-1 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来描述一个队列。</a:t>
            </a:r>
            <a:endParaRPr lang="zh-CN" altLang="en-US" sz="2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用数组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queue[</a:t>
            </a:r>
            <a:r>
              <a:rPr lang="en-US" altLang="zh-CN" sz="2800" dirty="0" err="1">
                <a:latin typeface="Comic Sans MS" panose="030F0902030302020204" pitchFamily="66" charset="0"/>
                <a:ea typeface="宋体" pitchFamily="2" charset="-122"/>
              </a:rPr>
              <a:t>MaxSize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]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描述队列</a:t>
            </a:r>
            <a:endParaRPr lang="zh-CN" altLang="en-US" sz="2800" dirty="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360" dirty="0">
                <a:latin typeface="Comic Sans MS" panose="030F0902030302020204" pitchFamily="66" charset="0"/>
                <a:ea typeface="宋体" pitchFamily="2" charset="-122"/>
              </a:rPr>
              <a:t>第一个元素为</a:t>
            </a:r>
            <a:r>
              <a:rPr lang="en-US" altLang="zh-CN" sz="2360" dirty="0">
                <a:latin typeface="Comic Sans MS" panose="030F0902030302020204" pitchFamily="66" charset="0"/>
                <a:ea typeface="宋体" pitchFamily="2" charset="-122"/>
              </a:rPr>
              <a:t>queue[0]</a:t>
            </a:r>
            <a:r>
              <a:rPr lang="zh-CN" altLang="en-US" sz="2360" dirty="0">
                <a:latin typeface="Comic Sans MS" panose="030F0902030302020204" pitchFamily="66" charset="0"/>
                <a:ea typeface="宋体" pitchFamily="2" charset="-122"/>
              </a:rPr>
              <a:t>，第二个元素为</a:t>
            </a:r>
            <a:r>
              <a:rPr lang="en-US" altLang="zh-CN" sz="2360" dirty="0">
                <a:latin typeface="Comic Sans MS" panose="030F0902030302020204" pitchFamily="66" charset="0"/>
                <a:ea typeface="宋体" pitchFamily="2" charset="-122"/>
              </a:rPr>
              <a:t>queue[1]</a:t>
            </a:r>
            <a:r>
              <a:rPr lang="zh-CN" altLang="en-US" sz="2360" dirty="0">
                <a:latin typeface="Comic Sans MS" panose="030F0902030302020204" pitchFamily="66" charset="0"/>
                <a:ea typeface="宋体" pitchFamily="2" charset="-122"/>
              </a:rPr>
              <a:t>，</a:t>
            </a:r>
            <a:r>
              <a:rPr lang="en-US" altLang="zh-CN" sz="2360" dirty="0">
                <a:latin typeface="Comic Sans MS" panose="030F0902030302020204" pitchFamily="66" charset="0"/>
                <a:ea typeface="宋体" pitchFamily="2" charset="-122"/>
              </a:rPr>
              <a:t>…</a:t>
            </a:r>
            <a:r>
              <a:rPr lang="zh-CN" altLang="en-US" sz="2360" dirty="0">
                <a:latin typeface="Comic Sans MS" panose="030F0902030302020204" pitchFamily="66" charset="0"/>
                <a:ea typeface="宋体" pitchFamily="2" charset="-122"/>
              </a:rPr>
              <a:t>。</a:t>
            </a:r>
            <a:endParaRPr lang="zh-CN" altLang="en-US" sz="2360" dirty="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360" dirty="0">
                <a:latin typeface="Comic Sans MS" panose="030F0902030302020204" pitchFamily="66" charset="0"/>
                <a:ea typeface="宋体" pitchFamily="2" charset="-122"/>
              </a:rPr>
              <a:t>front</a:t>
            </a:r>
            <a:r>
              <a:rPr lang="zh-CN" altLang="en-US" sz="2360" dirty="0">
                <a:latin typeface="Comic Sans MS" panose="030F0902030302020204" pitchFamily="66" charset="0"/>
                <a:ea typeface="宋体" pitchFamily="2" charset="-122"/>
              </a:rPr>
              <a:t>总是为</a:t>
            </a:r>
            <a:r>
              <a:rPr lang="en-US" altLang="zh-CN" sz="2360" dirty="0">
                <a:latin typeface="Comic Sans MS" panose="030F0902030302020204" pitchFamily="66" charset="0"/>
                <a:ea typeface="宋体" pitchFamily="2" charset="-122"/>
              </a:rPr>
              <a:t>0</a:t>
            </a:r>
            <a:r>
              <a:rPr lang="zh-CN" altLang="en-US" sz="2360" dirty="0">
                <a:latin typeface="Comic Sans MS" panose="030F0902030302020204" pitchFamily="66" charset="0"/>
                <a:ea typeface="宋体" pitchFamily="2" charset="-122"/>
              </a:rPr>
              <a:t>，</a:t>
            </a:r>
            <a:r>
              <a:rPr lang="en-US" altLang="zh-CN" sz="2360" dirty="0">
                <a:latin typeface="Comic Sans MS" panose="030F0902030302020204" pitchFamily="66" charset="0"/>
                <a:ea typeface="宋体" pitchFamily="2" charset="-122"/>
              </a:rPr>
              <a:t>rear</a:t>
            </a:r>
            <a:r>
              <a:rPr lang="zh-CN" altLang="en-US" sz="2360" dirty="0">
                <a:latin typeface="Comic Sans MS" panose="030F0902030302020204" pitchFamily="66" charset="0"/>
                <a:ea typeface="宋体" pitchFamily="2" charset="-122"/>
              </a:rPr>
              <a:t>始终是最后一个元素的位置</a:t>
            </a:r>
            <a:endParaRPr lang="zh-CN" altLang="en-US" sz="2360" dirty="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360" dirty="0">
                <a:latin typeface="Comic Sans MS" panose="030F0902030302020204" pitchFamily="66" charset="0"/>
                <a:ea typeface="宋体" pitchFamily="2" charset="-122"/>
              </a:rPr>
              <a:t>队列的长度为</a:t>
            </a:r>
            <a:r>
              <a:rPr lang="en-US" altLang="zh-CN" sz="2360" dirty="0">
                <a:latin typeface="Comic Sans MS" panose="030F0902030302020204" pitchFamily="66" charset="0"/>
                <a:ea typeface="宋体" pitchFamily="2" charset="-122"/>
              </a:rPr>
              <a:t>rear+1</a:t>
            </a:r>
            <a:endParaRPr lang="zh-CN" altLang="en-US" sz="2360" dirty="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360" dirty="0">
                <a:latin typeface="Comic Sans MS" panose="030F0902030302020204" pitchFamily="66" charset="0"/>
                <a:ea typeface="宋体" pitchFamily="2" charset="-122"/>
              </a:rPr>
              <a:t>对于一个空队列，有</a:t>
            </a:r>
            <a:r>
              <a:rPr lang="en-US" altLang="zh-CN" sz="2360" dirty="0">
                <a:latin typeface="Comic Sans MS" panose="030F0902030302020204" pitchFamily="66" charset="0"/>
                <a:ea typeface="宋体" pitchFamily="2" charset="-122"/>
              </a:rPr>
              <a:t>rear=-1</a:t>
            </a:r>
            <a:r>
              <a:rPr lang="zh-CN" altLang="en-US" sz="2360" dirty="0">
                <a:latin typeface="Comic Sans MS" panose="030F0902030302020204" pitchFamily="66" charset="0"/>
                <a:ea typeface="宋体" pitchFamily="2" charset="-122"/>
              </a:rPr>
              <a:t>。</a:t>
            </a:r>
            <a:endParaRPr lang="zh-CN" altLang="en-US" sz="2360" dirty="0">
              <a:latin typeface="Comic Sans MS" panose="030F0902030302020204" pitchFamily="66" charset="0"/>
              <a:ea typeface="宋体" pitchFamily="2" charset="-122"/>
            </a:endParaRPr>
          </a:p>
        </p:txBody>
      </p:sp>
      <p:sp>
        <p:nvSpPr>
          <p:cNvPr id="824324" name="Text Box 4"/>
          <p:cNvSpPr txBox="1">
            <a:spLocks noChangeArrowheads="1"/>
          </p:cNvSpPr>
          <p:nvPr/>
        </p:nvSpPr>
        <p:spPr bwMode="auto">
          <a:xfrm>
            <a:off x="971550" y="6237288"/>
            <a:ext cx="1584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[0] [1] [2]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824325" name="Line 5"/>
          <p:cNvSpPr>
            <a:spLocks noChangeShapeType="1"/>
          </p:cNvSpPr>
          <p:nvPr/>
        </p:nvSpPr>
        <p:spPr bwMode="auto">
          <a:xfrm>
            <a:off x="1187450" y="5227638"/>
            <a:ext cx="0" cy="50641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4326" name="Line 6"/>
          <p:cNvSpPr>
            <a:spLocks noChangeShapeType="1"/>
          </p:cNvSpPr>
          <p:nvPr/>
        </p:nvSpPr>
        <p:spPr bwMode="auto">
          <a:xfrm>
            <a:off x="2195513" y="5229225"/>
            <a:ext cx="0" cy="50641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4327" name="Text Box 7"/>
          <p:cNvSpPr txBox="1">
            <a:spLocks noChangeArrowheads="1"/>
          </p:cNvSpPr>
          <p:nvPr/>
        </p:nvSpPr>
        <p:spPr bwMode="auto">
          <a:xfrm>
            <a:off x="755650" y="4868863"/>
            <a:ext cx="865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front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824328" name="Text Box 8"/>
          <p:cNvSpPr txBox="1">
            <a:spLocks noChangeArrowheads="1"/>
          </p:cNvSpPr>
          <p:nvPr/>
        </p:nvSpPr>
        <p:spPr bwMode="auto">
          <a:xfrm>
            <a:off x="1835150" y="4868863"/>
            <a:ext cx="79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rear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824329" name="Rectangle 9"/>
          <p:cNvSpPr>
            <a:spLocks noChangeArrowheads="1"/>
          </p:cNvSpPr>
          <p:nvPr/>
        </p:nvSpPr>
        <p:spPr bwMode="auto">
          <a:xfrm>
            <a:off x="971550" y="5734050"/>
            <a:ext cx="504825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A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24330" name="Rectangle 10"/>
          <p:cNvSpPr>
            <a:spLocks noChangeArrowheads="1"/>
          </p:cNvSpPr>
          <p:nvPr/>
        </p:nvSpPr>
        <p:spPr bwMode="auto">
          <a:xfrm>
            <a:off x="1476375" y="5734050"/>
            <a:ext cx="504825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B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24331" name="Rectangle 11"/>
          <p:cNvSpPr>
            <a:spLocks noChangeArrowheads="1"/>
          </p:cNvSpPr>
          <p:nvPr/>
        </p:nvSpPr>
        <p:spPr bwMode="auto">
          <a:xfrm>
            <a:off x="1979613" y="5734050"/>
            <a:ext cx="504825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C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24332" name="Text Box 12"/>
          <p:cNvSpPr txBox="1">
            <a:spLocks noChangeArrowheads="1"/>
          </p:cNvSpPr>
          <p:nvPr/>
        </p:nvSpPr>
        <p:spPr bwMode="auto">
          <a:xfrm>
            <a:off x="3708400" y="6237288"/>
            <a:ext cx="1584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[0] [1]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824333" name="Line 13"/>
          <p:cNvSpPr>
            <a:spLocks noChangeShapeType="1"/>
          </p:cNvSpPr>
          <p:nvPr/>
        </p:nvSpPr>
        <p:spPr bwMode="auto">
          <a:xfrm>
            <a:off x="3924300" y="5227638"/>
            <a:ext cx="0" cy="50641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4334" name="Line 14"/>
          <p:cNvSpPr>
            <a:spLocks noChangeShapeType="1"/>
          </p:cNvSpPr>
          <p:nvPr/>
        </p:nvSpPr>
        <p:spPr bwMode="auto">
          <a:xfrm>
            <a:off x="4500563" y="5229225"/>
            <a:ext cx="0" cy="50641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4335" name="Text Box 15"/>
          <p:cNvSpPr txBox="1">
            <a:spLocks noChangeArrowheads="1"/>
          </p:cNvSpPr>
          <p:nvPr/>
        </p:nvSpPr>
        <p:spPr bwMode="auto">
          <a:xfrm>
            <a:off x="3492500" y="4868863"/>
            <a:ext cx="865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front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824336" name="Text Box 16"/>
          <p:cNvSpPr txBox="1">
            <a:spLocks noChangeArrowheads="1"/>
          </p:cNvSpPr>
          <p:nvPr/>
        </p:nvSpPr>
        <p:spPr bwMode="auto">
          <a:xfrm>
            <a:off x="4356100" y="4868863"/>
            <a:ext cx="79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rear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824337" name="Rectangle 17"/>
          <p:cNvSpPr>
            <a:spLocks noChangeArrowheads="1"/>
          </p:cNvSpPr>
          <p:nvPr/>
        </p:nvSpPr>
        <p:spPr bwMode="auto">
          <a:xfrm>
            <a:off x="3708400" y="5734050"/>
            <a:ext cx="504825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B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24338" name="Rectangle 18"/>
          <p:cNvSpPr>
            <a:spLocks noChangeArrowheads="1"/>
          </p:cNvSpPr>
          <p:nvPr/>
        </p:nvSpPr>
        <p:spPr bwMode="auto">
          <a:xfrm>
            <a:off x="4213225" y="5734050"/>
            <a:ext cx="504825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C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24339" name="Text Box 19"/>
          <p:cNvSpPr txBox="1">
            <a:spLocks noChangeArrowheads="1"/>
          </p:cNvSpPr>
          <p:nvPr/>
        </p:nvSpPr>
        <p:spPr bwMode="auto">
          <a:xfrm>
            <a:off x="6372225" y="6237288"/>
            <a:ext cx="1584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[0] [1] [2]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824340" name="Line 20"/>
          <p:cNvSpPr>
            <a:spLocks noChangeShapeType="1"/>
          </p:cNvSpPr>
          <p:nvPr/>
        </p:nvSpPr>
        <p:spPr bwMode="auto">
          <a:xfrm>
            <a:off x="6588125" y="5227638"/>
            <a:ext cx="0" cy="50641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4341" name="Line 21"/>
          <p:cNvSpPr>
            <a:spLocks noChangeShapeType="1"/>
          </p:cNvSpPr>
          <p:nvPr/>
        </p:nvSpPr>
        <p:spPr bwMode="auto">
          <a:xfrm>
            <a:off x="7596188" y="5229225"/>
            <a:ext cx="0" cy="50641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4342" name="Text Box 22"/>
          <p:cNvSpPr txBox="1">
            <a:spLocks noChangeArrowheads="1"/>
          </p:cNvSpPr>
          <p:nvPr/>
        </p:nvSpPr>
        <p:spPr bwMode="auto">
          <a:xfrm>
            <a:off x="6156325" y="4868863"/>
            <a:ext cx="865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front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824343" name="Text Box 23"/>
          <p:cNvSpPr txBox="1">
            <a:spLocks noChangeArrowheads="1"/>
          </p:cNvSpPr>
          <p:nvPr/>
        </p:nvSpPr>
        <p:spPr bwMode="auto">
          <a:xfrm>
            <a:off x="7235825" y="4868863"/>
            <a:ext cx="79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rear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824344" name="Rectangle 24"/>
          <p:cNvSpPr>
            <a:spLocks noChangeArrowheads="1"/>
          </p:cNvSpPr>
          <p:nvPr/>
        </p:nvSpPr>
        <p:spPr bwMode="auto">
          <a:xfrm>
            <a:off x="6372225" y="5734050"/>
            <a:ext cx="504825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B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24345" name="Rectangle 25"/>
          <p:cNvSpPr>
            <a:spLocks noChangeArrowheads="1"/>
          </p:cNvSpPr>
          <p:nvPr/>
        </p:nvSpPr>
        <p:spPr bwMode="auto">
          <a:xfrm>
            <a:off x="6877050" y="5734050"/>
            <a:ext cx="504825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C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24346" name="Rectangle 26"/>
          <p:cNvSpPr>
            <a:spLocks noChangeArrowheads="1"/>
          </p:cNvSpPr>
          <p:nvPr/>
        </p:nvSpPr>
        <p:spPr bwMode="auto">
          <a:xfrm>
            <a:off x="7380288" y="5734050"/>
            <a:ext cx="504825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D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2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2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2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2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2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2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2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2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24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24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24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24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24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24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24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24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24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24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24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2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24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24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2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24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24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24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000"/>
                            </p:stCondLst>
                            <p:childTnLst>
                              <p:par>
                                <p:cTn id="7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24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24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2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250"/>
                            </p:stCondLst>
                            <p:childTnLst>
                              <p:par>
                                <p:cTn id="7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24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24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24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24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24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24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24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24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2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824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8243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24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8243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243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24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000"/>
                            </p:stCondLst>
                            <p:childTnLst>
                              <p:par>
                                <p:cTn id="10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824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824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24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824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824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24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750"/>
                            </p:stCondLst>
                            <p:childTnLst>
                              <p:par>
                                <p:cTn id="1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824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824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24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824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824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82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824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824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82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824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824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82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500"/>
                            </p:stCondLst>
                            <p:childTnLst>
                              <p:par>
                                <p:cTn id="14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824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824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82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000"/>
                            </p:stCondLst>
                            <p:childTnLst>
                              <p:par>
                                <p:cTn id="15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824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824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82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3500"/>
                            </p:stCondLst>
                            <p:childTnLst>
                              <p:par>
                                <p:cTn id="15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824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824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82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4000"/>
                            </p:stCondLst>
                            <p:childTnLst>
                              <p:par>
                                <p:cTn id="16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824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824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82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250"/>
                            </p:stCondLst>
                            <p:childTnLst>
                              <p:par>
                                <p:cTn id="17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824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824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82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324" grpId="0"/>
      <p:bldP spid="824325" grpId="0" animBg="1"/>
      <p:bldP spid="824326" grpId="0" animBg="1"/>
      <p:bldP spid="824327" grpId="0"/>
      <p:bldP spid="824328" grpId="0"/>
      <p:bldP spid="824329" grpId="0" animBg="1"/>
      <p:bldP spid="824330" grpId="0" animBg="1"/>
      <p:bldP spid="824331" grpId="0" animBg="1"/>
      <p:bldP spid="824332" grpId="0"/>
      <p:bldP spid="824333" grpId="0" animBg="1"/>
      <p:bldP spid="824334" grpId="0" animBg="1"/>
      <p:bldP spid="824335" grpId="0"/>
      <p:bldP spid="824336" grpId="0"/>
      <p:bldP spid="824337" grpId="0" animBg="1"/>
      <p:bldP spid="824338" grpId="0" animBg="1"/>
      <p:bldP spid="824339" grpId="0"/>
      <p:bldP spid="824340" grpId="0" animBg="1"/>
      <p:bldP spid="824341" grpId="0" animBg="1"/>
      <p:bldP spid="824342" grpId="0"/>
      <p:bldP spid="824343" grpId="0"/>
      <p:bldP spid="824344" grpId="0" animBg="1"/>
      <p:bldP spid="824345" grpId="0" animBg="1"/>
      <p:bldP spid="8243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21D77CFD-C259-4A8F-B18E-4644999B1D4D}" type="datetime7">
              <a:rPr lang="zh-CN" altLang="en-US"/>
            </a:fld>
            <a:endParaRPr lang="en-US" altLang="zh-CN"/>
          </a:p>
        </p:txBody>
      </p:sp>
      <p:sp>
        <p:nvSpPr>
          <p:cNvPr id="1024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B7215ED9-10D8-40BC-832E-5F8407BAF593}" type="slidenum">
              <a:rPr lang="zh-CN" altLang="en-US"/>
            </a:fld>
            <a:endParaRPr lang="en-US" altLang="zh-CN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8229600" cy="923925"/>
          </a:xfrm>
        </p:spPr>
        <p:txBody>
          <a:bodyPr/>
          <a:lstStyle/>
          <a:p>
            <a:pPr eaLnBrk="1" hangingPunct="1"/>
            <a:r>
              <a:rPr lang="en-US" altLang="zh-CN" sz="2500">
                <a:ea typeface="宋体" pitchFamily="2" charset="-122"/>
              </a:rPr>
              <a:t>6.2	Formula-Based Representation</a:t>
            </a:r>
            <a:endParaRPr lang="zh-CN" altLang="en-US" sz="2500">
              <a:ea typeface="宋体" pitchFamily="2" charset="-122"/>
            </a:endParaRPr>
          </a:p>
        </p:txBody>
      </p:sp>
      <p:sp>
        <p:nvSpPr>
          <p:cNvPr id="82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12875"/>
            <a:ext cx="8486775" cy="5184775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Comic Sans MS" panose="030F0902030302020204" pitchFamily="66" charset="0"/>
                <a:ea typeface="宋体" pitchFamily="2" charset="-122"/>
              </a:rPr>
              <a:t>向队列中添加一个元素时，</a:t>
            </a:r>
            <a:r>
              <a:rPr lang="en-US" altLang="zh-CN" dirty="0">
                <a:latin typeface="Comic Sans MS" panose="030F0902030302020204" pitchFamily="66" charset="0"/>
                <a:ea typeface="宋体" pitchFamily="2" charset="-122"/>
              </a:rPr>
              <a:t>rear+1</a:t>
            </a:r>
            <a:r>
              <a:rPr lang="zh-CN" altLang="en-US" dirty="0">
                <a:latin typeface="Comic Sans MS" panose="030F0902030302020204" pitchFamily="66" charset="0"/>
                <a:ea typeface="宋体" pitchFamily="2" charset="-122"/>
              </a:rPr>
              <a:t>，并把新元素放入</a:t>
            </a:r>
            <a:r>
              <a:rPr lang="en-US" altLang="zh-CN" dirty="0">
                <a:latin typeface="Comic Sans MS" panose="030F0902030302020204" pitchFamily="66" charset="0"/>
                <a:ea typeface="宋体" pitchFamily="2" charset="-122"/>
              </a:rPr>
              <a:t>queue[rear]</a:t>
            </a:r>
            <a:r>
              <a:rPr lang="zh-CN" altLang="en-US" dirty="0">
                <a:latin typeface="Comic Sans MS" panose="030F0902030302020204" pitchFamily="66" charset="0"/>
                <a:ea typeface="宋体" pitchFamily="2" charset="-122"/>
              </a:rPr>
              <a:t>。时间复杂性：</a:t>
            </a:r>
            <a:r>
              <a:rPr lang="en-US" altLang="zh-CN" dirty="0">
                <a:latin typeface="Comic Sans MS" panose="030F0902030302020204" pitchFamily="66" charset="0"/>
                <a:ea typeface="宋体" pitchFamily="2" charset="-122"/>
              </a:rPr>
              <a:t>O(1)</a:t>
            </a:r>
            <a:r>
              <a:rPr lang="zh-CN" altLang="en-US" dirty="0">
                <a:latin typeface="Comic Sans MS" panose="030F0902030302020204" pitchFamily="66" charset="0"/>
                <a:ea typeface="宋体" pitchFamily="2" charset="-122"/>
              </a:rPr>
              <a:t>；</a:t>
            </a:r>
            <a:endParaRPr lang="en-US" altLang="zh-CN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/>
            <a:r>
              <a:rPr lang="zh-CN" altLang="en-US" dirty="0">
                <a:latin typeface="Comic Sans MS" panose="030F0902030302020204" pitchFamily="66" charset="0"/>
                <a:ea typeface="宋体" pitchFamily="2" charset="-122"/>
              </a:rPr>
              <a:t>删除一个元素时，把位置</a:t>
            </a:r>
            <a:r>
              <a:rPr lang="en-US" altLang="zh-CN" dirty="0">
                <a:latin typeface="Comic Sans MS" panose="030F0902030302020204" pitchFamily="66" charset="0"/>
                <a:ea typeface="宋体" pitchFamily="2" charset="-122"/>
              </a:rPr>
              <a:t>1</a:t>
            </a:r>
            <a:r>
              <a:rPr lang="zh-CN" altLang="en-US" dirty="0">
                <a:latin typeface="Comic Sans MS" panose="030F0902030302020204" pitchFamily="66" charset="0"/>
                <a:ea typeface="宋体" pitchFamily="2" charset="-122"/>
              </a:rPr>
              <a:t>至位置</a:t>
            </a:r>
            <a:r>
              <a:rPr lang="en-US" altLang="zh-CN" dirty="0">
                <a:latin typeface="Comic Sans MS" panose="030F0902030302020204" pitchFamily="66" charset="0"/>
                <a:ea typeface="宋体" pitchFamily="2" charset="-122"/>
              </a:rPr>
              <a:t>n</a:t>
            </a:r>
            <a:r>
              <a:rPr lang="zh-CN" altLang="en-US" dirty="0">
                <a:latin typeface="Comic Sans MS" panose="030F0902030302020204" pitchFamily="66" charset="0"/>
                <a:ea typeface="宋体" pitchFamily="2" charset="-122"/>
              </a:rPr>
              <a:t>的元素分别左移一个位置，时间复杂性：</a:t>
            </a:r>
            <a:r>
              <a:rPr lang="el-GR" altLang="zh-CN" dirty="0">
                <a:latin typeface="Comic Sans MS" panose="030F0902030302020204" pitchFamily="66" charset="0"/>
              </a:rPr>
              <a:t>Θ</a:t>
            </a:r>
            <a:r>
              <a:rPr lang="en-US" altLang="zh-CN" dirty="0">
                <a:latin typeface="Comic Sans MS" panose="030F0902030302020204" pitchFamily="66" charset="0"/>
                <a:ea typeface="宋体" pitchFamily="2" charset="-122"/>
              </a:rPr>
              <a:t>(n)</a:t>
            </a:r>
            <a:r>
              <a:rPr lang="zh-CN" altLang="en-US" dirty="0">
                <a:latin typeface="Comic Sans MS" panose="030F0902030302020204" pitchFamily="66" charset="0"/>
                <a:ea typeface="宋体" pitchFamily="2" charset="-122"/>
              </a:rPr>
              <a:t>，其中</a:t>
            </a:r>
            <a:r>
              <a:rPr lang="en-US" altLang="zh-CN" dirty="0">
                <a:latin typeface="Comic Sans MS" panose="030F0902030302020204" pitchFamily="66" charset="0"/>
                <a:ea typeface="宋体" pitchFamily="2" charset="-122"/>
              </a:rPr>
              <a:t>n</a:t>
            </a:r>
            <a:r>
              <a:rPr lang="zh-CN" altLang="en-US" dirty="0">
                <a:latin typeface="Comic Sans MS" panose="030F0902030302020204" pitchFamily="66" charset="0"/>
                <a:ea typeface="宋体" pitchFamily="2" charset="-122"/>
              </a:rPr>
              <a:t>为删除完成之后队列中的元素数。</a:t>
            </a:r>
            <a:endParaRPr lang="en-US" altLang="zh-CN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/>
            <a:r>
              <a:rPr lang="zh-CN" altLang="el-GR" dirty="0">
                <a:latin typeface="Comic Sans MS" panose="030F0902030302020204" pitchFamily="66" charset="0"/>
              </a:rPr>
              <a:t>公式化描述栈和队列的不同：</a:t>
            </a:r>
            <a:r>
              <a:rPr lang="el-GR" altLang="zh-CN" dirty="0">
                <a:latin typeface="Comic Sans MS" panose="030F0902030302020204" pitchFamily="66" charset="0"/>
              </a:rPr>
              <a:t>Θ</a:t>
            </a:r>
            <a:r>
              <a:rPr lang="en-US" altLang="zh-CN" dirty="0">
                <a:latin typeface="Comic Sans MS" panose="030F0902030302020204" pitchFamily="66" charset="0"/>
                <a:ea typeface="宋体" pitchFamily="2" charset="-122"/>
              </a:rPr>
              <a:t>(1) vs </a:t>
            </a:r>
            <a:r>
              <a:rPr lang="el-GR" altLang="zh-CN" dirty="0">
                <a:latin typeface="Comic Sans MS" panose="030F0902030302020204" pitchFamily="66" charset="0"/>
              </a:rPr>
              <a:t>Θ</a:t>
            </a:r>
            <a:r>
              <a:rPr lang="en-US" altLang="zh-CN" dirty="0">
                <a:latin typeface="Comic Sans MS" panose="030F0902030302020204" pitchFamily="66" charset="0"/>
                <a:ea typeface="宋体" pitchFamily="2" charset="-122"/>
              </a:rPr>
              <a:t>(n)</a:t>
            </a:r>
            <a:r>
              <a:rPr lang="zh-CN" altLang="en-US" dirty="0">
                <a:latin typeface="Comic Sans MS" panose="030F0902030302020204" pitchFamily="66" charset="0"/>
                <a:ea typeface="宋体" pitchFamily="2" charset="-122"/>
              </a:rPr>
              <a:t>。</a:t>
            </a:r>
            <a:endParaRPr lang="zh-CN" altLang="en-US" sz="4000" dirty="0">
              <a:latin typeface="Comic Sans MS" panose="030F0902030302020204" pitchFamily="66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2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2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BCDFE057-CDEC-46F2-9EB8-1630605B43C7}" type="datetime7">
              <a:rPr lang="zh-CN" altLang="en-US"/>
            </a:fld>
            <a:endParaRPr lang="en-US" altLang="zh-CN"/>
          </a:p>
        </p:txBody>
      </p:sp>
      <p:sp>
        <p:nvSpPr>
          <p:cNvPr id="1126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5C4827D3-AC5C-48F2-81F9-954241860E5B}" type="slidenum">
              <a:rPr lang="zh-CN" altLang="en-US"/>
            </a:fld>
            <a:endParaRPr lang="en-US" altLang="zh-CN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8229600" cy="923925"/>
          </a:xfrm>
        </p:spPr>
        <p:txBody>
          <a:bodyPr/>
          <a:lstStyle/>
          <a:p>
            <a:pPr eaLnBrk="1" hangingPunct="1"/>
            <a:r>
              <a:rPr lang="en-US" altLang="zh-CN" sz="2500">
                <a:ea typeface="宋体" pitchFamily="2" charset="-122"/>
              </a:rPr>
              <a:t>6.2	Formula-Based Representation</a:t>
            </a:r>
            <a:endParaRPr lang="zh-CN" altLang="en-US" sz="2500">
              <a:ea typeface="宋体" pitchFamily="2" charset="-122"/>
            </a:endParaRPr>
          </a:p>
        </p:txBody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7050" y="1600200"/>
            <a:ext cx="8091488" cy="2870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400" dirty="0">
                <a:latin typeface="Comic Sans MS" panose="030F0902030302020204" pitchFamily="66" charset="0"/>
                <a:ea typeface="宋体" pitchFamily="2" charset="-122"/>
              </a:rPr>
              <a:t>如果采用公式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(</a:t>
            </a:r>
            <a:r>
              <a:rPr lang="en-US" altLang="zh-CN" sz="2400" dirty="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6-2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)</a:t>
            </a:r>
            <a:r>
              <a:rPr lang="zh-CN" altLang="en-US" sz="2400" dirty="0">
                <a:latin typeface="Comic Sans MS" panose="030F0902030302020204" pitchFamily="66" charset="0"/>
                <a:ea typeface="宋体" pitchFamily="2" charset="-122"/>
              </a:rPr>
              <a:t>，就可以使队列的删除操作所需要的时间减小至</a:t>
            </a:r>
            <a:r>
              <a:rPr lang="el-GR" altLang="zh-CN" sz="2400" dirty="0">
                <a:latin typeface="Comic Sans MS" panose="030F0902030302020204" pitchFamily="66" charset="0"/>
              </a:rPr>
              <a:t>Θ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(1)</a:t>
            </a:r>
            <a:r>
              <a:rPr lang="zh-CN" altLang="en-US" sz="2400" dirty="0">
                <a:latin typeface="Comic Sans MS" panose="030F0902030302020204" pitchFamily="66" charset="0"/>
                <a:ea typeface="宋体" pitchFamily="2" charset="-122"/>
              </a:rPr>
              <a:t>。</a:t>
            </a:r>
            <a:endParaRPr lang="zh-CN" altLang="en-US" sz="24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Comic Sans MS" panose="030F0902030302020204" pitchFamily="66" charset="0"/>
                <a:ea typeface="宋体" pitchFamily="2" charset="-122"/>
              </a:rPr>
              <a:t>location(</a:t>
            </a:r>
            <a:r>
              <a:rPr lang="en-US" altLang="zh-CN" sz="2400" dirty="0" err="1">
                <a:solidFill>
                  <a:srgbClr val="FF0000"/>
                </a:solidFill>
                <a:latin typeface="Comic Sans MS" panose="030F0902030302020204" pitchFamily="66" charset="0"/>
                <a:ea typeface="宋体" pitchFamily="2" charset="-122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Comic Sans MS" panose="030F0902030302020204" pitchFamily="66" charset="0"/>
                <a:ea typeface="宋体" pitchFamily="2" charset="-122"/>
              </a:rPr>
              <a:t>)=</a:t>
            </a:r>
            <a:r>
              <a:rPr lang="en-US" altLang="zh-CN" sz="2400" b="1" i="1" dirty="0">
                <a:solidFill>
                  <a:srgbClr val="FF0000"/>
                </a:solidFill>
                <a:latin typeface="Comic Sans MS" panose="030F0902030302020204" pitchFamily="66" charset="0"/>
                <a:ea typeface="宋体" pitchFamily="2" charset="-122"/>
              </a:rPr>
              <a:t>location(1)</a:t>
            </a:r>
            <a:r>
              <a:rPr lang="en-US" altLang="zh-CN" sz="2400" dirty="0">
                <a:solidFill>
                  <a:srgbClr val="FF0000"/>
                </a:solidFill>
                <a:latin typeface="Comic Sans MS" panose="030F0902030302020204" pitchFamily="66" charset="0"/>
                <a:ea typeface="宋体" pitchFamily="2" charset="-122"/>
              </a:rPr>
              <a:t>+i-1  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(</a:t>
            </a:r>
            <a:r>
              <a:rPr lang="en-US" altLang="zh-CN" sz="2400" dirty="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6-2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)</a:t>
            </a:r>
            <a:endParaRPr lang="zh-CN" altLang="en-US" sz="24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>
                <a:latin typeface="Comic Sans MS" panose="030F0902030302020204" pitchFamily="66" charset="0"/>
                <a:ea typeface="宋体" pitchFamily="2" charset="-122"/>
              </a:rPr>
              <a:t>从队列中删除一个元素时，公式（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6-2</a:t>
            </a:r>
            <a:r>
              <a:rPr lang="zh-CN" altLang="en-US" sz="2400" dirty="0">
                <a:latin typeface="Comic Sans MS" panose="030F0902030302020204" pitchFamily="66" charset="0"/>
                <a:ea typeface="宋体" pitchFamily="2" charset="-122"/>
              </a:rPr>
              <a:t>）不要求元素都左移一个位置，只需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location(1)+=1</a:t>
            </a:r>
            <a:r>
              <a:rPr lang="zh-CN" altLang="en-US" sz="2400" dirty="0">
                <a:latin typeface="Comic Sans MS" panose="030F0902030302020204" pitchFamily="66" charset="0"/>
                <a:ea typeface="宋体" pitchFamily="2" charset="-122"/>
              </a:rPr>
              <a:t>。</a:t>
            </a:r>
            <a:endParaRPr lang="zh-CN" altLang="en-US" sz="24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Comic Sans MS" panose="030F0902030302020204" pitchFamily="66" charset="0"/>
                <a:ea typeface="宋体" pitchFamily="2" charset="-122"/>
              </a:rPr>
              <a:t>front=location(1)</a:t>
            </a:r>
            <a:r>
              <a:rPr lang="zh-CN" altLang="en-US" sz="2400" dirty="0">
                <a:latin typeface="Comic Sans MS" panose="030F0902030302020204" pitchFamily="66" charset="0"/>
                <a:ea typeface="宋体" pitchFamily="2" charset="-122"/>
              </a:rPr>
              <a:t>，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rear=location(</a:t>
            </a:r>
            <a:r>
              <a:rPr lang="zh-CN" altLang="en-US" sz="2400" dirty="0">
                <a:ea typeface="宋体" pitchFamily="2" charset="-122"/>
              </a:rPr>
              <a:t>最后一个元素</a:t>
            </a:r>
            <a:r>
              <a:rPr lang="en-US" altLang="zh-CN" sz="2400" dirty="0">
                <a:ea typeface="宋体" pitchFamily="2" charset="-122"/>
              </a:rPr>
              <a:t>) </a:t>
            </a:r>
            <a:r>
              <a:rPr lang="zh-CN" altLang="en-US" sz="2400" dirty="0">
                <a:latin typeface="Comic Sans MS" panose="030F0902030302020204" pitchFamily="66" charset="0"/>
                <a:ea typeface="宋体" pitchFamily="2" charset="-122"/>
              </a:rPr>
              <a:t>，一个空队列具有性质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rear&lt;front</a:t>
            </a:r>
            <a:r>
              <a:rPr lang="zh-CN" altLang="en-US" sz="2400" dirty="0">
                <a:latin typeface="Comic Sans MS" panose="030F0902030302020204" pitchFamily="66" charset="0"/>
                <a:ea typeface="宋体" pitchFamily="2" charset="-122"/>
              </a:rPr>
              <a:t>。</a:t>
            </a:r>
            <a:endParaRPr lang="zh-CN" altLang="en-US" sz="2400" dirty="0">
              <a:latin typeface="Comic Sans MS" panose="030F0902030302020204" pitchFamily="66" charset="0"/>
              <a:ea typeface="宋体" pitchFamily="2" charset="-122"/>
            </a:endParaRPr>
          </a:p>
        </p:txBody>
      </p:sp>
      <p:sp>
        <p:nvSpPr>
          <p:cNvPr id="826372" name="Text Box 4"/>
          <p:cNvSpPr txBox="1">
            <a:spLocks noChangeArrowheads="1"/>
          </p:cNvSpPr>
          <p:nvPr/>
        </p:nvSpPr>
        <p:spPr bwMode="auto">
          <a:xfrm>
            <a:off x="971550" y="6237288"/>
            <a:ext cx="1584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[3] [4] [5]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826373" name="Line 5"/>
          <p:cNvSpPr>
            <a:spLocks noChangeShapeType="1"/>
          </p:cNvSpPr>
          <p:nvPr/>
        </p:nvSpPr>
        <p:spPr bwMode="auto">
          <a:xfrm>
            <a:off x="1187450" y="5227638"/>
            <a:ext cx="0" cy="50641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6374" name="Line 6"/>
          <p:cNvSpPr>
            <a:spLocks noChangeShapeType="1"/>
          </p:cNvSpPr>
          <p:nvPr/>
        </p:nvSpPr>
        <p:spPr bwMode="auto">
          <a:xfrm>
            <a:off x="2195513" y="5229225"/>
            <a:ext cx="0" cy="50641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6375" name="Text Box 7"/>
          <p:cNvSpPr txBox="1">
            <a:spLocks noChangeArrowheads="1"/>
          </p:cNvSpPr>
          <p:nvPr/>
        </p:nvSpPr>
        <p:spPr bwMode="auto">
          <a:xfrm>
            <a:off x="755650" y="4868863"/>
            <a:ext cx="865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front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826376" name="Text Box 8"/>
          <p:cNvSpPr txBox="1">
            <a:spLocks noChangeArrowheads="1"/>
          </p:cNvSpPr>
          <p:nvPr/>
        </p:nvSpPr>
        <p:spPr bwMode="auto">
          <a:xfrm>
            <a:off x="1835150" y="4868863"/>
            <a:ext cx="79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rear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826377" name="Rectangle 9"/>
          <p:cNvSpPr>
            <a:spLocks noChangeArrowheads="1"/>
          </p:cNvSpPr>
          <p:nvPr/>
        </p:nvSpPr>
        <p:spPr bwMode="auto">
          <a:xfrm>
            <a:off x="971550" y="5734050"/>
            <a:ext cx="504825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A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26378" name="Rectangle 10"/>
          <p:cNvSpPr>
            <a:spLocks noChangeArrowheads="1"/>
          </p:cNvSpPr>
          <p:nvPr/>
        </p:nvSpPr>
        <p:spPr bwMode="auto">
          <a:xfrm>
            <a:off x="1476375" y="5734050"/>
            <a:ext cx="504825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B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26379" name="Rectangle 11"/>
          <p:cNvSpPr>
            <a:spLocks noChangeArrowheads="1"/>
          </p:cNvSpPr>
          <p:nvPr/>
        </p:nvSpPr>
        <p:spPr bwMode="auto">
          <a:xfrm>
            <a:off x="1979613" y="5734050"/>
            <a:ext cx="504825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C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26380" name="Text Box 12"/>
          <p:cNvSpPr txBox="1">
            <a:spLocks noChangeArrowheads="1"/>
          </p:cNvSpPr>
          <p:nvPr/>
        </p:nvSpPr>
        <p:spPr bwMode="auto">
          <a:xfrm>
            <a:off x="3706813" y="6237288"/>
            <a:ext cx="1584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[3] [4] [5]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826381" name="Line 13"/>
          <p:cNvSpPr>
            <a:spLocks noChangeShapeType="1"/>
          </p:cNvSpPr>
          <p:nvPr/>
        </p:nvSpPr>
        <p:spPr bwMode="auto">
          <a:xfrm>
            <a:off x="4425950" y="5227638"/>
            <a:ext cx="0" cy="50641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6382" name="Line 14"/>
          <p:cNvSpPr>
            <a:spLocks noChangeShapeType="1"/>
          </p:cNvSpPr>
          <p:nvPr/>
        </p:nvSpPr>
        <p:spPr bwMode="auto">
          <a:xfrm>
            <a:off x="4930775" y="5229225"/>
            <a:ext cx="0" cy="50641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6383" name="Text Box 15"/>
          <p:cNvSpPr txBox="1">
            <a:spLocks noChangeArrowheads="1"/>
          </p:cNvSpPr>
          <p:nvPr/>
        </p:nvSpPr>
        <p:spPr bwMode="auto">
          <a:xfrm>
            <a:off x="3633788" y="4868863"/>
            <a:ext cx="8651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front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826384" name="Text Box 16"/>
          <p:cNvSpPr txBox="1">
            <a:spLocks noChangeArrowheads="1"/>
          </p:cNvSpPr>
          <p:nvPr/>
        </p:nvSpPr>
        <p:spPr bwMode="auto">
          <a:xfrm>
            <a:off x="4570413" y="4868863"/>
            <a:ext cx="79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rear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826385" name="Rectangle 17"/>
          <p:cNvSpPr>
            <a:spLocks noChangeArrowheads="1"/>
          </p:cNvSpPr>
          <p:nvPr/>
        </p:nvSpPr>
        <p:spPr bwMode="auto">
          <a:xfrm>
            <a:off x="3706813" y="5734050"/>
            <a:ext cx="504825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26386" name="Rectangle 18"/>
          <p:cNvSpPr>
            <a:spLocks noChangeArrowheads="1"/>
          </p:cNvSpPr>
          <p:nvPr/>
        </p:nvSpPr>
        <p:spPr bwMode="auto">
          <a:xfrm>
            <a:off x="4211638" y="5734050"/>
            <a:ext cx="504825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B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26387" name="Rectangle 19"/>
          <p:cNvSpPr>
            <a:spLocks noChangeArrowheads="1"/>
          </p:cNvSpPr>
          <p:nvPr/>
        </p:nvSpPr>
        <p:spPr bwMode="auto">
          <a:xfrm>
            <a:off x="4714875" y="5734050"/>
            <a:ext cx="504825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C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26388" name="Text Box 20"/>
          <p:cNvSpPr txBox="1">
            <a:spLocks noChangeArrowheads="1"/>
          </p:cNvSpPr>
          <p:nvPr/>
        </p:nvSpPr>
        <p:spPr bwMode="auto">
          <a:xfrm>
            <a:off x="6372225" y="6237288"/>
            <a:ext cx="2087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[3] [4] [5]  [6]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826389" name="Line 21"/>
          <p:cNvSpPr>
            <a:spLocks noChangeShapeType="1"/>
          </p:cNvSpPr>
          <p:nvPr/>
        </p:nvSpPr>
        <p:spPr bwMode="auto">
          <a:xfrm>
            <a:off x="7091363" y="5227638"/>
            <a:ext cx="0" cy="50641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6390" name="Line 22"/>
          <p:cNvSpPr>
            <a:spLocks noChangeShapeType="1"/>
          </p:cNvSpPr>
          <p:nvPr/>
        </p:nvSpPr>
        <p:spPr bwMode="auto">
          <a:xfrm>
            <a:off x="8027988" y="5229225"/>
            <a:ext cx="0" cy="50641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6391" name="Text Box 23"/>
          <p:cNvSpPr txBox="1">
            <a:spLocks noChangeArrowheads="1"/>
          </p:cNvSpPr>
          <p:nvPr/>
        </p:nvSpPr>
        <p:spPr bwMode="auto">
          <a:xfrm>
            <a:off x="6299200" y="4868863"/>
            <a:ext cx="865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front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826392" name="Text Box 24"/>
          <p:cNvSpPr txBox="1">
            <a:spLocks noChangeArrowheads="1"/>
          </p:cNvSpPr>
          <p:nvPr/>
        </p:nvSpPr>
        <p:spPr bwMode="auto">
          <a:xfrm>
            <a:off x="7667625" y="4868863"/>
            <a:ext cx="79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rear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826393" name="Rectangle 25"/>
          <p:cNvSpPr>
            <a:spLocks noChangeArrowheads="1"/>
          </p:cNvSpPr>
          <p:nvPr/>
        </p:nvSpPr>
        <p:spPr bwMode="auto">
          <a:xfrm>
            <a:off x="6372225" y="5734050"/>
            <a:ext cx="504825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26394" name="Rectangle 26"/>
          <p:cNvSpPr>
            <a:spLocks noChangeArrowheads="1"/>
          </p:cNvSpPr>
          <p:nvPr/>
        </p:nvSpPr>
        <p:spPr bwMode="auto">
          <a:xfrm>
            <a:off x="6877050" y="5734050"/>
            <a:ext cx="504825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B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26395" name="Rectangle 27"/>
          <p:cNvSpPr>
            <a:spLocks noChangeArrowheads="1"/>
          </p:cNvSpPr>
          <p:nvPr/>
        </p:nvSpPr>
        <p:spPr bwMode="auto">
          <a:xfrm>
            <a:off x="7380288" y="5734050"/>
            <a:ext cx="504825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C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26396" name="Rectangle 28"/>
          <p:cNvSpPr>
            <a:spLocks noChangeArrowheads="1"/>
          </p:cNvSpPr>
          <p:nvPr/>
        </p:nvSpPr>
        <p:spPr bwMode="auto">
          <a:xfrm>
            <a:off x="7885113" y="5734050"/>
            <a:ext cx="504825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D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26400" name="Text Box 32"/>
          <p:cNvSpPr txBox="1">
            <a:spLocks noChangeArrowheads="1"/>
          </p:cNvSpPr>
          <p:nvPr/>
        </p:nvSpPr>
        <p:spPr bwMode="auto">
          <a:xfrm>
            <a:off x="4572000" y="333375"/>
            <a:ext cx="4033838" cy="11588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rear=MaxSize-1&amp;&amp;front&gt;0</a:t>
            </a:r>
            <a:endParaRPr lang="en-US" altLang="zh-CN" sz="2000" b="1">
              <a:solidFill>
                <a:schemeClr val="bg1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chemeClr val="bg1"/>
                </a:solidFill>
              </a:rPr>
              <a:t>添加新元素至队列最右端？？复杂性？？</a:t>
            </a:r>
            <a:endParaRPr lang="zh-CN" altLang="en-US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2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2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2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2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26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26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26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26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263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26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263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263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26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26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26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2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26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26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26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26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26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2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263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263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26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250"/>
                            </p:stCondLst>
                            <p:childTnLst>
                              <p:par>
                                <p:cTn id="6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26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26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2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263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263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26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826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26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2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826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26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2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26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26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26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826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26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26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500"/>
                            </p:stCondLst>
                            <p:childTnLst>
                              <p:par>
                                <p:cTn id="10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26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26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26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8263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8263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26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250"/>
                            </p:stCondLst>
                            <p:childTnLst>
                              <p:par>
                                <p:cTn id="11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8263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8263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26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826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826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82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826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826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82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826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826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82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500"/>
                            </p:stCondLst>
                            <p:childTnLst>
                              <p:par>
                                <p:cTn id="14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826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826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82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2000"/>
                            </p:stCondLst>
                            <p:childTnLst>
                              <p:par>
                                <p:cTn id="14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826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826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82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500"/>
                            </p:stCondLst>
                            <p:childTnLst>
                              <p:par>
                                <p:cTn id="15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826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826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82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4000"/>
                            </p:stCondLst>
                            <p:childTnLst>
                              <p:par>
                                <p:cTn id="16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826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826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82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4500"/>
                            </p:stCondLst>
                            <p:childTnLst>
                              <p:par>
                                <p:cTn id="16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826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826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82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750"/>
                            </p:stCondLst>
                            <p:childTnLst>
                              <p:par>
                                <p:cTn id="17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826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826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82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1" dur="2000"/>
                                        <p:tgtEl>
                                          <p:spTgt spid="82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6372" grpId="0"/>
      <p:bldP spid="826373" grpId="0" animBg="1"/>
      <p:bldP spid="826374" grpId="0" animBg="1"/>
      <p:bldP spid="826375" grpId="0"/>
      <p:bldP spid="826376" grpId="0"/>
      <p:bldP spid="826377" grpId="0" animBg="1"/>
      <p:bldP spid="826378" grpId="0" animBg="1"/>
      <p:bldP spid="826379" grpId="0" animBg="1"/>
      <p:bldP spid="826380" grpId="0"/>
      <p:bldP spid="826381" grpId="0" animBg="1"/>
      <p:bldP spid="826382" grpId="0" animBg="1"/>
      <p:bldP spid="826383" grpId="0"/>
      <p:bldP spid="826384" grpId="0"/>
      <p:bldP spid="826385" grpId="0" animBg="1"/>
      <p:bldP spid="826386" grpId="0" animBg="1"/>
      <p:bldP spid="826387" grpId="0" animBg="1"/>
      <p:bldP spid="826388" grpId="0"/>
      <p:bldP spid="826389" grpId="0" animBg="1"/>
      <p:bldP spid="826390" grpId="0" animBg="1"/>
      <p:bldP spid="826391" grpId="0"/>
      <p:bldP spid="826392" grpId="0"/>
      <p:bldP spid="826393" grpId="0" animBg="1"/>
      <p:bldP spid="826394" grpId="0" animBg="1"/>
      <p:bldP spid="826395" grpId="0" animBg="1"/>
      <p:bldP spid="826396" grpId="0" animBg="1"/>
      <p:bldP spid="82640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98E3EAA7-1FDD-4ADE-94D7-E38FA5AE0AA6}" type="datetime7">
              <a:rPr lang="zh-CN" altLang="en-US"/>
            </a:fld>
            <a:endParaRPr lang="en-US" altLang="zh-CN"/>
          </a:p>
        </p:txBody>
      </p:sp>
      <p:sp>
        <p:nvSpPr>
          <p:cNvPr id="1229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85B31FA7-D270-49E8-A0A0-BFFC9F5C48FD}" type="slidenum">
              <a:rPr lang="zh-CN" altLang="en-US"/>
            </a:fld>
            <a:endParaRPr lang="en-US" altLang="zh-CN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8229600" cy="923925"/>
          </a:xfrm>
        </p:spPr>
        <p:txBody>
          <a:bodyPr/>
          <a:lstStyle/>
          <a:p>
            <a:pPr eaLnBrk="1" hangingPunct="1"/>
            <a:r>
              <a:rPr lang="en-US" altLang="zh-CN" sz="2500">
                <a:ea typeface="宋体" pitchFamily="2" charset="-122"/>
              </a:rPr>
              <a:t>6.2	Formula-Based Representation</a:t>
            </a:r>
            <a:endParaRPr lang="zh-CN" altLang="en-US" sz="2500">
              <a:ea typeface="宋体" pitchFamily="2" charset="-122"/>
            </a:endParaRPr>
          </a:p>
        </p:txBody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7050" y="1600200"/>
            <a:ext cx="8091488" cy="2371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使用公式（</a:t>
            </a:r>
            <a:r>
              <a:rPr lang="en-US" altLang="zh-CN" sz="2800" dirty="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6-3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），则队列的添加和删除操作在最坏情况下的时间复杂性均变成</a:t>
            </a:r>
            <a:r>
              <a:rPr lang="en-US" altLang="zh-CN" sz="2800" dirty="0" err="1">
                <a:latin typeface="Comic Sans MS" panose="030F0902030302020204" pitchFamily="66" charset="0"/>
                <a:ea typeface="宋体" pitchFamily="2" charset="-122"/>
              </a:rPr>
              <a:t>Θ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(1)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。</a:t>
            </a:r>
            <a:endParaRPr lang="zh-CN" altLang="en-US" sz="2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>
                <a:solidFill>
                  <a:srgbClr val="FF0000"/>
                </a:solidFill>
                <a:latin typeface="Comic Sans MS" panose="030F0902030302020204" pitchFamily="66" charset="0"/>
                <a:ea typeface="宋体" pitchFamily="2" charset="-122"/>
              </a:rPr>
              <a:t>location(</a:t>
            </a:r>
            <a:r>
              <a:rPr lang="en-US" altLang="zh-CN" sz="2800" dirty="0" err="1">
                <a:solidFill>
                  <a:srgbClr val="FF0000"/>
                </a:solidFill>
                <a:latin typeface="Comic Sans MS" panose="030F0902030302020204" pitchFamily="66" charset="0"/>
                <a:ea typeface="宋体" pitchFamily="2" charset="-122"/>
              </a:rPr>
              <a:t>i</a:t>
            </a:r>
            <a:r>
              <a:rPr lang="en-US" altLang="zh-CN" sz="2800" dirty="0">
                <a:solidFill>
                  <a:srgbClr val="FF0000"/>
                </a:solidFill>
                <a:latin typeface="Comic Sans MS" panose="030F0902030302020204" pitchFamily="66" charset="0"/>
                <a:ea typeface="宋体" pitchFamily="2" charset="-122"/>
              </a:rPr>
              <a:t>)=(location(1)+i-1)%</a:t>
            </a:r>
            <a:r>
              <a:rPr lang="en-US" altLang="zh-CN" sz="2800" dirty="0" err="1">
                <a:solidFill>
                  <a:srgbClr val="FF0000"/>
                </a:solidFill>
                <a:latin typeface="Comic Sans MS" panose="030F0902030302020204" pitchFamily="66" charset="0"/>
                <a:ea typeface="宋体" pitchFamily="2" charset="-122"/>
              </a:rPr>
              <a:t>MaxSize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（</a:t>
            </a:r>
            <a:r>
              <a:rPr lang="en-US" altLang="zh-CN" sz="2800" dirty="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6-3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）</a:t>
            </a:r>
            <a:endParaRPr lang="zh-CN" altLang="en-US" sz="2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描述队列的数组被视为一个环。</a:t>
            </a:r>
            <a:endParaRPr lang="zh-CN" altLang="en-US" sz="2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front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指向队列首元素的下一个位置（逆时针方向），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rear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指向最后一个元素。</a:t>
            </a:r>
            <a:endParaRPr lang="zh-CN" altLang="en-US" sz="2800" dirty="0">
              <a:latin typeface="Comic Sans MS" panose="030F0902030302020204" pitchFamily="66" charset="0"/>
              <a:ea typeface="宋体" pitchFamily="2" charset="-122"/>
            </a:endParaRPr>
          </a:p>
        </p:txBody>
      </p:sp>
      <p:grpSp>
        <p:nvGrpSpPr>
          <p:cNvPr id="827396" name="Group 4"/>
          <p:cNvGrpSpPr/>
          <p:nvPr/>
        </p:nvGrpSpPr>
        <p:grpSpPr bwMode="auto">
          <a:xfrm>
            <a:off x="1187450" y="4437063"/>
            <a:ext cx="1728788" cy="1871662"/>
            <a:chOff x="612" y="2795"/>
            <a:chExt cx="1089" cy="1179"/>
          </a:xfrm>
        </p:grpSpPr>
        <p:sp>
          <p:nvSpPr>
            <p:cNvPr id="12339" name="Oval 5"/>
            <p:cNvSpPr>
              <a:spLocks noChangeArrowheads="1"/>
            </p:cNvSpPr>
            <p:nvPr/>
          </p:nvSpPr>
          <p:spPr bwMode="auto">
            <a:xfrm>
              <a:off x="612" y="2795"/>
              <a:ext cx="1088" cy="1179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0" name="Oval 6"/>
            <p:cNvSpPr>
              <a:spLocks noChangeArrowheads="1"/>
            </p:cNvSpPr>
            <p:nvPr/>
          </p:nvSpPr>
          <p:spPr bwMode="auto">
            <a:xfrm>
              <a:off x="839" y="3067"/>
              <a:ext cx="635" cy="6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1" name="Line 7"/>
            <p:cNvSpPr>
              <a:spLocks noChangeShapeType="1"/>
            </p:cNvSpPr>
            <p:nvPr/>
          </p:nvSpPr>
          <p:spPr bwMode="auto">
            <a:xfrm>
              <a:off x="1156" y="3702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42" name="Line 8"/>
            <p:cNvSpPr>
              <a:spLocks noChangeShapeType="1"/>
            </p:cNvSpPr>
            <p:nvPr/>
          </p:nvSpPr>
          <p:spPr bwMode="auto">
            <a:xfrm>
              <a:off x="612" y="3385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43" name="Line 9"/>
            <p:cNvSpPr>
              <a:spLocks noChangeShapeType="1"/>
            </p:cNvSpPr>
            <p:nvPr/>
          </p:nvSpPr>
          <p:spPr bwMode="auto">
            <a:xfrm>
              <a:off x="1156" y="2795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44" name="Line 10"/>
            <p:cNvSpPr>
              <a:spLocks noChangeShapeType="1"/>
            </p:cNvSpPr>
            <p:nvPr/>
          </p:nvSpPr>
          <p:spPr bwMode="auto">
            <a:xfrm>
              <a:off x="1474" y="3385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45" name="Line 11"/>
            <p:cNvSpPr>
              <a:spLocks noChangeShapeType="1"/>
            </p:cNvSpPr>
            <p:nvPr/>
          </p:nvSpPr>
          <p:spPr bwMode="auto">
            <a:xfrm>
              <a:off x="1383" y="3612"/>
              <a:ext cx="182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46" name="Line 12"/>
            <p:cNvSpPr>
              <a:spLocks noChangeShapeType="1"/>
            </p:cNvSpPr>
            <p:nvPr/>
          </p:nvSpPr>
          <p:spPr bwMode="auto">
            <a:xfrm flipH="1">
              <a:off x="748" y="3612"/>
              <a:ext cx="182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47" name="Line 13"/>
            <p:cNvSpPr>
              <a:spLocks noChangeShapeType="1"/>
            </p:cNvSpPr>
            <p:nvPr/>
          </p:nvSpPr>
          <p:spPr bwMode="auto">
            <a:xfrm flipH="1" flipV="1">
              <a:off x="748" y="2976"/>
              <a:ext cx="182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48" name="Line 14"/>
            <p:cNvSpPr>
              <a:spLocks noChangeShapeType="1"/>
            </p:cNvSpPr>
            <p:nvPr/>
          </p:nvSpPr>
          <p:spPr bwMode="auto">
            <a:xfrm flipV="1">
              <a:off x="1383" y="2976"/>
              <a:ext cx="182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27407" name="Text Box 15"/>
          <p:cNvSpPr txBox="1">
            <a:spLocks noChangeArrowheads="1"/>
          </p:cNvSpPr>
          <p:nvPr/>
        </p:nvSpPr>
        <p:spPr bwMode="auto">
          <a:xfrm>
            <a:off x="1258888" y="5445125"/>
            <a:ext cx="360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A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827408" name="Text Box 16"/>
          <p:cNvSpPr txBox="1">
            <a:spLocks noChangeArrowheads="1"/>
          </p:cNvSpPr>
          <p:nvPr/>
        </p:nvSpPr>
        <p:spPr bwMode="auto">
          <a:xfrm>
            <a:off x="1187450" y="4941888"/>
            <a:ext cx="360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B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827409" name="Text Box 17"/>
          <p:cNvSpPr txBox="1">
            <a:spLocks noChangeArrowheads="1"/>
          </p:cNvSpPr>
          <p:nvPr/>
        </p:nvSpPr>
        <p:spPr bwMode="auto">
          <a:xfrm>
            <a:off x="1619250" y="4508500"/>
            <a:ext cx="360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C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827410" name="Text Box 18"/>
          <p:cNvSpPr txBox="1">
            <a:spLocks noChangeArrowheads="1"/>
          </p:cNvSpPr>
          <p:nvPr/>
        </p:nvSpPr>
        <p:spPr bwMode="auto">
          <a:xfrm>
            <a:off x="395288" y="6165850"/>
            <a:ext cx="8651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front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827411" name="Text Box 19"/>
          <p:cNvSpPr txBox="1">
            <a:spLocks noChangeArrowheads="1"/>
          </p:cNvSpPr>
          <p:nvPr/>
        </p:nvSpPr>
        <p:spPr bwMode="auto">
          <a:xfrm>
            <a:off x="539750" y="4292600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rear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827412" name="Line 20"/>
          <p:cNvSpPr>
            <a:spLocks noChangeShapeType="1"/>
          </p:cNvSpPr>
          <p:nvPr/>
        </p:nvSpPr>
        <p:spPr bwMode="auto">
          <a:xfrm>
            <a:off x="1187450" y="4581525"/>
            <a:ext cx="360363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7413" name="Line 21"/>
          <p:cNvSpPr>
            <a:spLocks noChangeShapeType="1"/>
          </p:cNvSpPr>
          <p:nvPr/>
        </p:nvSpPr>
        <p:spPr bwMode="auto">
          <a:xfrm flipV="1">
            <a:off x="1187450" y="6237288"/>
            <a:ext cx="431800" cy="144462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827414" name="Group 22"/>
          <p:cNvGrpSpPr/>
          <p:nvPr/>
        </p:nvGrpSpPr>
        <p:grpSpPr bwMode="auto">
          <a:xfrm>
            <a:off x="3708400" y="4508500"/>
            <a:ext cx="1728788" cy="1871663"/>
            <a:chOff x="612" y="2795"/>
            <a:chExt cx="1089" cy="1179"/>
          </a:xfrm>
        </p:grpSpPr>
        <p:sp>
          <p:nvSpPr>
            <p:cNvPr id="12329" name="Oval 23"/>
            <p:cNvSpPr>
              <a:spLocks noChangeArrowheads="1"/>
            </p:cNvSpPr>
            <p:nvPr/>
          </p:nvSpPr>
          <p:spPr bwMode="auto">
            <a:xfrm>
              <a:off x="612" y="2795"/>
              <a:ext cx="1088" cy="1179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0" name="Oval 24"/>
            <p:cNvSpPr>
              <a:spLocks noChangeArrowheads="1"/>
            </p:cNvSpPr>
            <p:nvPr/>
          </p:nvSpPr>
          <p:spPr bwMode="auto">
            <a:xfrm>
              <a:off x="839" y="3067"/>
              <a:ext cx="635" cy="6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1" name="Line 25"/>
            <p:cNvSpPr>
              <a:spLocks noChangeShapeType="1"/>
            </p:cNvSpPr>
            <p:nvPr/>
          </p:nvSpPr>
          <p:spPr bwMode="auto">
            <a:xfrm>
              <a:off x="1156" y="3702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32" name="Line 26"/>
            <p:cNvSpPr>
              <a:spLocks noChangeShapeType="1"/>
            </p:cNvSpPr>
            <p:nvPr/>
          </p:nvSpPr>
          <p:spPr bwMode="auto">
            <a:xfrm>
              <a:off x="612" y="3385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33" name="Line 27"/>
            <p:cNvSpPr>
              <a:spLocks noChangeShapeType="1"/>
            </p:cNvSpPr>
            <p:nvPr/>
          </p:nvSpPr>
          <p:spPr bwMode="auto">
            <a:xfrm>
              <a:off x="1156" y="2795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34" name="Line 28"/>
            <p:cNvSpPr>
              <a:spLocks noChangeShapeType="1"/>
            </p:cNvSpPr>
            <p:nvPr/>
          </p:nvSpPr>
          <p:spPr bwMode="auto">
            <a:xfrm>
              <a:off x="1474" y="3385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35" name="Line 29"/>
            <p:cNvSpPr>
              <a:spLocks noChangeShapeType="1"/>
            </p:cNvSpPr>
            <p:nvPr/>
          </p:nvSpPr>
          <p:spPr bwMode="auto">
            <a:xfrm>
              <a:off x="1383" y="3612"/>
              <a:ext cx="182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36" name="Line 30"/>
            <p:cNvSpPr>
              <a:spLocks noChangeShapeType="1"/>
            </p:cNvSpPr>
            <p:nvPr/>
          </p:nvSpPr>
          <p:spPr bwMode="auto">
            <a:xfrm flipH="1">
              <a:off x="748" y="3612"/>
              <a:ext cx="182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37" name="Line 31"/>
            <p:cNvSpPr>
              <a:spLocks noChangeShapeType="1"/>
            </p:cNvSpPr>
            <p:nvPr/>
          </p:nvSpPr>
          <p:spPr bwMode="auto">
            <a:xfrm flipH="1" flipV="1">
              <a:off x="748" y="2976"/>
              <a:ext cx="182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38" name="Line 32"/>
            <p:cNvSpPr>
              <a:spLocks noChangeShapeType="1"/>
            </p:cNvSpPr>
            <p:nvPr/>
          </p:nvSpPr>
          <p:spPr bwMode="auto">
            <a:xfrm flipV="1">
              <a:off x="1383" y="2976"/>
              <a:ext cx="182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27425" name="Text Box 33"/>
          <p:cNvSpPr txBox="1">
            <a:spLocks noChangeArrowheads="1"/>
          </p:cNvSpPr>
          <p:nvPr/>
        </p:nvSpPr>
        <p:spPr bwMode="auto">
          <a:xfrm>
            <a:off x="3779838" y="5516563"/>
            <a:ext cx="360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A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827426" name="Text Box 34"/>
          <p:cNvSpPr txBox="1">
            <a:spLocks noChangeArrowheads="1"/>
          </p:cNvSpPr>
          <p:nvPr/>
        </p:nvSpPr>
        <p:spPr bwMode="auto">
          <a:xfrm>
            <a:off x="3708400" y="5013325"/>
            <a:ext cx="360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B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827427" name="Text Box 35"/>
          <p:cNvSpPr txBox="1">
            <a:spLocks noChangeArrowheads="1"/>
          </p:cNvSpPr>
          <p:nvPr/>
        </p:nvSpPr>
        <p:spPr bwMode="auto">
          <a:xfrm>
            <a:off x="4140200" y="4579938"/>
            <a:ext cx="360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C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827428" name="Text Box 36"/>
          <p:cNvSpPr txBox="1">
            <a:spLocks noChangeArrowheads="1"/>
          </p:cNvSpPr>
          <p:nvPr/>
        </p:nvSpPr>
        <p:spPr bwMode="auto">
          <a:xfrm>
            <a:off x="2916238" y="6237288"/>
            <a:ext cx="8651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front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827429" name="Text Box 37"/>
          <p:cNvSpPr txBox="1">
            <a:spLocks noChangeArrowheads="1"/>
          </p:cNvSpPr>
          <p:nvPr/>
        </p:nvSpPr>
        <p:spPr bwMode="auto">
          <a:xfrm>
            <a:off x="5437188" y="4437063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rear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827430" name="Line 38"/>
          <p:cNvSpPr>
            <a:spLocks noChangeShapeType="1"/>
          </p:cNvSpPr>
          <p:nvPr/>
        </p:nvSpPr>
        <p:spPr bwMode="auto">
          <a:xfrm flipH="1" flipV="1">
            <a:off x="4932363" y="4579938"/>
            <a:ext cx="504825" cy="730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7431" name="Line 39"/>
          <p:cNvSpPr>
            <a:spLocks noChangeShapeType="1"/>
          </p:cNvSpPr>
          <p:nvPr/>
        </p:nvSpPr>
        <p:spPr bwMode="auto">
          <a:xfrm flipV="1">
            <a:off x="3708400" y="6308725"/>
            <a:ext cx="431800" cy="144463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7432" name="Text Box 40"/>
          <p:cNvSpPr txBox="1">
            <a:spLocks noChangeArrowheads="1"/>
          </p:cNvSpPr>
          <p:nvPr/>
        </p:nvSpPr>
        <p:spPr bwMode="auto">
          <a:xfrm>
            <a:off x="4645025" y="4579938"/>
            <a:ext cx="360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D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grpSp>
        <p:nvGrpSpPr>
          <p:cNvPr id="827433" name="Group 41"/>
          <p:cNvGrpSpPr/>
          <p:nvPr/>
        </p:nvGrpSpPr>
        <p:grpSpPr bwMode="auto">
          <a:xfrm>
            <a:off x="6443663" y="4508500"/>
            <a:ext cx="1728787" cy="1871663"/>
            <a:chOff x="612" y="2795"/>
            <a:chExt cx="1089" cy="1179"/>
          </a:xfrm>
        </p:grpSpPr>
        <p:sp>
          <p:nvSpPr>
            <p:cNvPr id="12319" name="Oval 42"/>
            <p:cNvSpPr>
              <a:spLocks noChangeArrowheads="1"/>
            </p:cNvSpPr>
            <p:nvPr/>
          </p:nvSpPr>
          <p:spPr bwMode="auto">
            <a:xfrm>
              <a:off x="612" y="2795"/>
              <a:ext cx="1088" cy="1179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0" name="Oval 43"/>
            <p:cNvSpPr>
              <a:spLocks noChangeArrowheads="1"/>
            </p:cNvSpPr>
            <p:nvPr/>
          </p:nvSpPr>
          <p:spPr bwMode="auto">
            <a:xfrm>
              <a:off x="839" y="3067"/>
              <a:ext cx="635" cy="6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1" name="Line 44"/>
            <p:cNvSpPr>
              <a:spLocks noChangeShapeType="1"/>
            </p:cNvSpPr>
            <p:nvPr/>
          </p:nvSpPr>
          <p:spPr bwMode="auto">
            <a:xfrm>
              <a:off x="1156" y="3702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22" name="Line 45"/>
            <p:cNvSpPr>
              <a:spLocks noChangeShapeType="1"/>
            </p:cNvSpPr>
            <p:nvPr/>
          </p:nvSpPr>
          <p:spPr bwMode="auto">
            <a:xfrm>
              <a:off x="612" y="3385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23" name="Line 46"/>
            <p:cNvSpPr>
              <a:spLocks noChangeShapeType="1"/>
            </p:cNvSpPr>
            <p:nvPr/>
          </p:nvSpPr>
          <p:spPr bwMode="auto">
            <a:xfrm>
              <a:off x="1156" y="2795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24" name="Line 47"/>
            <p:cNvSpPr>
              <a:spLocks noChangeShapeType="1"/>
            </p:cNvSpPr>
            <p:nvPr/>
          </p:nvSpPr>
          <p:spPr bwMode="auto">
            <a:xfrm>
              <a:off x="1474" y="3385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25" name="Line 48"/>
            <p:cNvSpPr>
              <a:spLocks noChangeShapeType="1"/>
            </p:cNvSpPr>
            <p:nvPr/>
          </p:nvSpPr>
          <p:spPr bwMode="auto">
            <a:xfrm>
              <a:off x="1383" y="3612"/>
              <a:ext cx="182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26" name="Line 49"/>
            <p:cNvSpPr>
              <a:spLocks noChangeShapeType="1"/>
            </p:cNvSpPr>
            <p:nvPr/>
          </p:nvSpPr>
          <p:spPr bwMode="auto">
            <a:xfrm flipH="1">
              <a:off x="748" y="3612"/>
              <a:ext cx="182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27" name="Line 50"/>
            <p:cNvSpPr>
              <a:spLocks noChangeShapeType="1"/>
            </p:cNvSpPr>
            <p:nvPr/>
          </p:nvSpPr>
          <p:spPr bwMode="auto">
            <a:xfrm flipH="1" flipV="1">
              <a:off x="748" y="2976"/>
              <a:ext cx="182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28" name="Line 51"/>
            <p:cNvSpPr>
              <a:spLocks noChangeShapeType="1"/>
            </p:cNvSpPr>
            <p:nvPr/>
          </p:nvSpPr>
          <p:spPr bwMode="auto">
            <a:xfrm flipV="1">
              <a:off x="1383" y="2976"/>
              <a:ext cx="182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27444" name="Text Box 52"/>
          <p:cNvSpPr txBox="1">
            <a:spLocks noChangeArrowheads="1"/>
          </p:cNvSpPr>
          <p:nvPr/>
        </p:nvSpPr>
        <p:spPr bwMode="auto">
          <a:xfrm>
            <a:off x="6443663" y="5013325"/>
            <a:ext cx="360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B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827445" name="Text Box 53"/>
          <p:cNvSpPr txBox="1">
            <a:spLocks noChangeArrowheads="1"/>
          </p:cNvSpPr>
          <p:nvPr/>
        </p:nvSpPr>
        <p:spPr bwMode="auto">
          <a:xfrm>
            <a:off x="6875463" y="4579938"/>
            <a:ext cx="360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C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827446" name="Text Box 54"/>
          <p:cNvSpPr txBox="1">
            <a:spLocks noChangeArrowheads="1"/>
          </p:cNvSpPr>
          <p:nvPr/>
        </p:nvSpPr>
        <p:spPr bwMode="auto">
          <a:xfrm>
            <a:off x="5508625" y="6237288"/>
            <a:ext cx="865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front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827447" name="Text Box 55"/>
          <p:cNvSpPr txBox="1">
            <a:spLocks noChangeArrowheads="1"/>
          </p:cNvSpPr>
          <p:nvPr/>
        </p:nvSpPr>
        <p:spPr bwMode="auto">
          <a:xfrm>
            <a:off x="8172450" y="4437063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rear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827448" name="Line 56"/>
          <p:cNvSpPr>
            <a:spLocks noChangeShapeType="1"/>
          </p:cNvSpPr>
          <p:nvPr/>
        </p:nvSpPr>
        <p:spPr bwMode="auto">
          <a:xfrm flipH="1" flipV="1">
            <a:off x="7667625" y="4579938"/>
            <a:ext cx="504825" cy="730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7449" name="Line 57"/>
          <p:cNvSpPr>
            <a:spLocks noChangeShapeType="1"/>
          </p:cNvSpPr>
          <p:nvPr/>
        </p:nvSpPr>
        <p:spPr bwMode="auto">
          <a:xfrm flipV="1">
            <a:off x="6156325" y="5803900"/>
            <a:ext cx="287338" cy="50323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7450" name="Text Box 58"/>
          <p:cNvSpPr txBox="1">
            <a:spLocks noChangeArrowheads="1"/>
          </p:cNvSpPr>
          <p:nvPr/>
        </p:nvSpPr>
        <p:spPr bwMode="auto">
          <a:xfrm>
            <a:off x="7380288" y="4579938"/>
            <a:ext cx="360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D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2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2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82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2000"/>
                                        <p:tgtEl>
                                          <p:spTgt spid="827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2000"/>
                                        <p:tgtEl>
                                          <p:spTgt spid="827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2000"/>
                                        <p:tgtEl>
                                          <p:spTgt spid="827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500"/>
                            </p:stCondLst>
                            <p:childTnLst>
                              <p:par>
                                <p:cTn id="4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2000"/>
                                        <p:tgtEl>
                                          <p:spTgt spid="82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8500"/>
                            </p:stCondLst>
                            <p:childTnLst>
                              <p:par>
                                <p:cTn id="4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2000"/>
                                        <p:tgtEl>
                                          <p:spTgt spid="82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500"/>
                            </p:stCondLst>
                            <p:childTnLst>
                              <p:par>
                                <p:cTn id="5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2000"/>
                                        <p:tgtEl>
                                          <p:spTgt spid="82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500"/>
                            </p:stCondLst>
                            <p:childTnLst>
                              <p:par>
                                <p:cTn id="5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2000"/>
                                        <p:tgtEl>
                                          <p:spTgt spid="82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82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2000"/>
                                        <p:tgtEl>
                                          <p:spTgt spid="82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2000"/>
                                        <p:tgtEl>
                                          <p:spTgt spid="82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2000"/>
                                        <p:tgtEl>
                                          <p:spTgt spid="82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2000"/>
                                        <p:tgtEl>
                                          <p:spTgt spid="82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500"/>
                            </p:stCondLst>
                            <p:childTnLst>
                              <p:par>
                                <p:cTn id="8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2000"/>
                                        <p:tgtEl>
                                          <p:spTgt spid="82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500"/>
                            </p:stCondLst>
                            <p:childTnLst>
                              <p:par>
                                <p:cTn id="8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2000"/>
                                        <p:tgtEl>
                                          <p:spTgt spid="82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2500"/>
                            </p:stCondLst>
                            <p:childTnLst>
                              <p:par>
                                <p:cTn id="8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2000"/>
                                        <p:tgtEl>
                                          <p:spTgt spid="82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4500"/>
                            </p:stCondLst>
                            <p:childTnLst>
                              <p:par>
                                <p:cTn id="9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2000"/>
                                        <p:tgtEl>
                                          <p:spTgt spid="82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82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2000"/>
                                        <p:tgtEl>
                                          <p:spTgt spid="82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500"/>
                            </p:stCondLst>
                            <p:childTnLst>
                              <p:par>
                                <p:cTn id="10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8" dur="2000"/>
                                        <p:tgtEl>
                                          <p:spTgt spid="827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4500"/>
                            </p:stCondLst>
                            <p:childTnLst>
                              <p:par>
                                <p:cTn id="11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2000"/>
                                        <p:tgtEl>
                                          <p:spTgt spid="827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6500"/>
                            </p:stCondLst>
                            <p:childTnLst>
                              <p:par>
                                <p:cTn id="11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6" dur="2000"/>
                                        <p:tgtEl>
                                          <p:spTgt spid="827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8500"/>
                            </p:stCondLst>
                            <p:childTnLst>
                              <p:par>
                                <p:cTn id="1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0" dur="2000"/>
                                        <p:tgtEl>
                                          <p:spTgt spid="827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4" dur="2000"/>
                                        <p:tgtEl>
                                          <p:spTgt spid="827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2500"/>
                            </p:stCondLst>
                            <p:childTnLst>
                              <p:par>
                                <p:cTn id="12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8" dur="2000"/>
                                        <p:tgtEl>
                                          <p:spTgt spid="827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7407" grpId="0"/>
      <p:bldP spid="827408" grpId="0"/>
      <p:bldP spid="827409" grpId="0"/>
      <p:bldP spid="827410" grpId="0"/>
      <p:bldP spid="827411" grpId="0"/>
      <p:bldP spid="827412" grpId="0" animBg="1"/>
      <p:bldP spid="827413" grpId="0" animBg="1"/>
      <p:bldP spid="827425" grpId="0"/>
      <p:bldP spid="827426" grpId="0"/>
      <p:bldP spid="827427" grpId="0"/>
      <p:bldP spid="827428" grpId="0"/>
      <p:bldP spid="827429" grpId="0"/>
      <p:bldP spid="827430" grpId="0" animBg="1"/>
      <p:bldP spid="827431" grpId="0" animBg="1"/>
      <p:bldP spid="827432" grpId="0"/>
      <p:bldP spid="827444" grpId="0"/>
      <p:bldP spid="827445" grpId="0"/>
      <p:bldP spid="827446" grpId="0"/>
      <p:bldP spid="827447" grpId="0"/>
      <p:bldP spid="827448" grpId="0" animBg="1"/>
      <p:bldP spid="827449" grpId="0" animBg="1"/>
      <p:bldP spid="8274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D7A79275-8937-4828-B013-BE2069D5F361}" type="datetime7">
              <a:rPr lang="zh-CN" altLang="en-US"/>
            </a:fld>
            <a:endParaRPr lang="en-US" altLang="zh-CN"/>
          </a:p>
        </p:txBody>
      </p:sp>
      <p:sp>
        <p:nvSpPr>
          <p:cNvPr id="1331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35354479-27E3-4ECF-A953-0DDBDAE9F6D0}" type="slidenum">
              <a:rPr lang="zh-CN" altLang="en-US"/>
            </a:fld>
            <a:endParaRPr lang="en-US" altLang="zh-CN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8229600" cy="923925"/>
          </a:xfrm>
        </p:spPr>
        <p:txBody>
          <a:bodyPr/>
          <a:lstStyle/>
          <a:p>
            <a:pPr eaLnBrk="1" hangingPunct="1"/>
            <a:r>
              <a:rPr lang="en-US" altLang="zh-CN" sz="2500">
                <a:ea typeface="宋体" pitchFamily="2" charset="-122"/>
              </a:rPr>
              <a:t>6.2	Formula-Based Representation</a:t>
            </a:r>
            <a:endParaRPr lang="zh-CN" altLang="en-US" sz="2500">
              <a:ea typeface="宋体" pitchFamily="2" charset="-122"/>
            </a:endParaRPr>
          </a:p>
        </p:txBody>
      </p:sp>
      <p:sp>
        <p:nvSpPr>
          <p:cNvPr id="82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7050" y="1600200"/>
            <a:ext cx="5834063" cy="4349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当且仅当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front=rear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时队列为空。</a:t>
            </a:r>
            <a:endParaRPr lang="zh-CN" altLang="en-US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初始条件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front=rear=0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定义了一个初始为空的队列。</a:t>
            </a:r>
            <a:endParaRPr lang="zh-CN" altLang="en-US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队列满，也有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front=rear</a:t>
            </a:r>
            <a:endParaRPr lang="zh-CN" altLang="en-US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限制：不允许队列填满。队列的最大容量：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MaxSize-1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。</a:t>
            </a:r>
            <a:endParaRPr lang="zh-CN" altLang="en-US" sz="2400">
              <a:latin typeface="Comic Sans MS" panose="030F0902030302020204" pitchFamily="66" charset="0"/>
              <a:ea typeface="宋体" pitchFamily="2" charset="-122"/>
            </a:endParaRPr>
          </a:p>
        </p:txBody>
      </p:sp>
      <p:grpSp>
        <p:nvGrpSpPr>
          <p:cNvPr id="828420" name="Group 4"/>
          <p:cNvGrpSpPr/>
          <p:nvPr/>
        </p:nvGrpSpPr>
        <p:grpSpPr bwMode="auto">
          <a:xfrm>
            <a:off x="6948488" y="2276475"/>
            <a:ext cx="1728787" cy="1871663"/>
            <a:chOff x="612" y="2795"/>
            <a:chExt cx="1089" cy="1179"/>
          </a:xfrm>
        </p:grpSpPr>
        <p:sp>
          <p:nvSpPr>
            <p:cNvPr id="13332" name="Oval 5"/>
            <p:cNvSpPr>
              <a:spLocks noChangeArrowheads="1"/>
            </p:cNvSpPr>
            <p:nvPr/>
          </p:nvSpPr>
          <p:spPr bwMode="auto">
            <a:xfrm>
              <a:off x="612" y="2795"/>
              <a:ext cx="1088" cy="1179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3" name="Oval 6"/>
            <p:cNvSpPr>
              <a:spLocks noChangeArrowheads="1"/>
            </p:cNvSpPr>
            <p:nvPr/>
          </p:nvSpPr>
          <p:spPr bwMode="auto">
            <a:xfrm>
              <a:off x="839" y="3067"/>
              <a:ext cx="635" cy="6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4" name="Line 7"/>
            <p:cNvSpPr>
              <a:spLocks noChangeShapeType="1"/>
            </p:cNvSpPr>
            <p:nvPr/>
          </p:nvSpPr>
          <p:spPr bwMode="auto">
            <a:xfrm>
              <a:off x="1156" y="3702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35" name="Line 8"/>
            <p:cNvSpPr>
              <a:spLocks noChangeShapeType="1"/>
            </p:cNvSpPr>
            <p:nvPr/>
          </p:nvSpPr>
          <p:spPr bwMode="auto">
            <a:xfrm>
              <a:off x="612" y="3385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36" name="Line 9"/>
            <p:cNvSpPr>
              <a:spLocks noChangeShapeType="1"/>
            </p:cNvSpPr>
            <p:nvPr/>
          </p:nvSpPr>
          <p:spPr bwMode="auto">
            <a:xfrm>
              <a:off x="1156" y="2795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37" name="Line 10"/>
            <p:cNvSpPr>
              <a:spLocks noChangeShapeType="1"/>
            </p:cNvSpPr>
            <p:nvPr/>
          </p:nvSpPr>
          <p:spPr bwMode="auto">
            <a:xfrm>
              <a:off x="1474" y="3385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38" name="Line 11"/>
            <p:cNvSpPr>
              <a:spLocks noChangeShapeType="1"/>
            </p:cNvSpPr>
            <p:nvPr/>
          </p:nvSpPr>
          <p:spPr bwMode="auto">
            <a:xfrm>
              <a:off x="1383" y="3612"/>
              <a:ext cx="182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39" name="Line 12"/>
            <p:cNvSpPr>
              <a:spLocks noChangeShapeType="1"/>
            </p:cNvSpPr>
            <p:nvPr/>
          </p:nvSpPr>
          <p:spPr bwMode="auto">
            <a:xfrm flipH="1">
              <a:off x="748" y="3612"/>
              <a:ext cx="182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40" name="Line 13"/>
            <p:cNvSpPr>
              <a:spLocks noChangeShapeType="1"/>
            </p:cNvSpPr>
            <p:nvPr/>
          </p:nvSpPr>
          <p:spPr bwMode="auto">
            <a:xfrm flipH="1" flipV="1">
              <a:off x="748" y="2976"/>
              <a:ext cx="182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41" name="Line 14"/>
            <p:cNvSpPr>
              <a:spLocks noChangeShapeType="1"/>
            </p:cNvSpPr>
            <p:nvPr/>
          </p:nvSpPr>
          <p:spPr bwMode="auto">
            <a:xfrm flipV="1">
              <a:off x="1383" y="2976"/>
              <a:ext cx="182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28431" name="Text Box 15"/>
          <p:cNvSpPr txBox="1">
            <a:spLocks noChangeArrowheads="1"/>
          </p:cNvSpPr>
          <p:nvPr/>
        </p:nvSpPr>
        <p:spPr bwMode="auto">
          <a:xfrm>
            <a:off x="7019925" y="3213100"/>
            <a:ext cx="360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A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828432" name="Text Box 16"/>
          <p:cNvSpPr txBox="1">
            <a:spLocks noChangeArrowheads="1"/>
          </p:cNvSpPr>
          <p:nvPr/>
        </p:nvSpPr>
        <p:spPr bwMode="auto">
          <a:xfrm>
            <a:off x="7019925" y="2781300"/>
            <a:ext cx="360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B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828433" name="Text Box 17"/>
          <p:cNvSpPr txBox="1">
            <a:spLocks noChangeArrowheads="1"/>
          </p:cNvSpPr>
          <p:nvPr/>
        </p:nvSpPr>
        <p:spPr bwMode="auto">
          <a:xfrm>
            <a:off x="7380288" y="2349500"/>
            <a:ext cx="360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C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828434" name="Text Box 18"/>
          <p:cNvSpPr txBox="1">
            <a:spLocks noChangeArrowheads="1"/>
          </p:cNvSpPr>
          <p:nvPr/>
        </p:nvSpPr>
        <p:spPr bwMode="auto">
          <a:xfrm>
            <a:off x="6516688" y="4365625"/>
            <a:ext cx="8651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front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828435" name="Text Box 19"/>
          <p:cNvSpPr txBox="1">
            <a:spLocks noChangeArrowheads="1"/>
          </p:cNvSpPr>
          <p:nvPr/>
        </p:nvSpPr>
        <p:spPr bwMode="auto">
          <a:xfrm>
            <a:off x="7740650" y="4508500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rear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828436" name="Line 20"/>
          <p:cNvSpPr>
            <a:spLocks noChangeShapeType="1"/>
          </p:cNvSpPr>
          <p:nvPr/>
        </p:nvSpPr>
        <p:spPr bwMode="auto">
          <a:xfrm flipH="1" flipV="1">
            <a:off x="7596188" y="4149725"/>
            <a:ext cx="431800" cy="431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8437" name="Line 21"/>
          <p:cNvSpPr>
            <a:spLocks noChangeShapeType="1"/>
          </p:cNvSpPr>
          <p:nvPr/>
        </p:nvSpPr>
        <p:spPr bwMode="auto">
          <a:xfrm flipV="1">
            <a:off x="7092950" y="4005263"/>
            <a:ext cx="215900" cy="360362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8438" name="Text Box 22"/>
          <p:cNvSpPr txBox="1">
            <a:spLocks noChangeArrowheads="1"/>
          </p:cNvSpPr>
          <p:nvPr/>
        </p:nvSpPr>
        <p:spPr bwMode="auto">
          <a:xfrm>
            <a:off x="7885113" y="2349500"/>
            <a:ext cx="360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D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828439" name="Text Box 23"/>
          <p:cNvSpPr txBox="1">
            <a:spLocks noChangeArrowheads="1"/>
          </p:cNvSpPr>
          <p:nvPr/>
        </p:nvSpPr>
        <p:spPr bwMode="auto">
          <a:xfrm>
            <a:off x="8243888" y="2781300"/>
            <a:ext cx="360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E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828440" name="Text Box 24"/>
          <p:cNvSpPr txBox="1">
            <a:spLocks noChangeArrowheads="1"/>
          </p:cNvSpPr>
          <p:nvPr/>
        </p:nvSpPr>
        <p:spPr bwMode="auto">
          <a:xfrm>
            <a:off x="8243888" y="3213100"/>
            <a:ext cx="360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F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828441" name="Text Box 25"/>
          <p:cNvSpPr txBox="1">
            <a:spLocks noChangeArrowheads="1"/>
          </p:cNvSpPr>
          <p:nvPr/>
        </p:nvSpPr>
        <p:spPr bwMode="auto">
          <a:xfrm>
            <a:off x="7885113" y="3716338"/>
            <a:ext cx="360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G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828442" name="Text Box 26"/>
          <p:cNvSpPr txBox="1">
            <a:spLocks noChangeArrowheads="1"/>
          </p:cNvSpPr>
          <p:nvPr/>
        </p:nvSpPr>
        <p:spPr bwMode="auto">
          <a:xfrm>
            <a:off x="7380288" y="3644900"/>
            <a:ext cx="360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H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828443" name="Line 27"/>
          <p:cNvSpPr>
            <a:spLocks noChangeShapeType="1"/>
          </p:cNvSpPr>
          <p:nvPr/>
        </p:nvSpPr>
        <p:spPr bwMode="auto">
          <a:xfrm flipV="1">
            <a:off x="8027988" y="4076700"/>
            <a:ext cx="144462" cy="5048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2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2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82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828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2000"/>
                                        <p:tgtEl>
                                          <p:spTgt spid="828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2000"/>
                                        <p:tgtEl>
                                          <p:spTgt spid="828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500"/>
                            </p:stCondLst>
                            <p:childTnLst>
                              <p:par>
                                <p:cTn id="3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2000"/>
                                        <p:tgtEl>
                                          <p:spTgt spid="82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2000"/>
                                        <p:tgtEl>
                                          <p:spTgt spid="82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500"/>
                            </p:stCondLst>
                            <p:childTnLst>
                              <p:par>
                                <p:cTn id="4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2000"/>
                                        <p:tgtEl>
                                          <p:spTgt spid="82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2500"/>
                            </p:stCondLst>
                            <p:childTnLst>
                              <p:par>
                                <p:cTn id="4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2000"/>
                                        <p:tgtEl>
                                          <p:spTgt spid="82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4500"/>
                            </p:stCondLst>
                            <p:childTnLst>
                              <p:par>
                                <p:cTn id="5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2000"/>
                                        <p:tgtEl>
                                          <p:spTgt spid="82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6500"/>
                            </p:stCondLst>
                            <p:childTnLst>
                              <p:par>
                                <p:cTn id="5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2000"/>
                                        <p:tgtEl>
                                          <p:spTgt spid="82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8500"/>
                            </p:stCondLst>
                            <p:childTnLst>
                              <p:par>
                                <p:cTn id="6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2000"/>
                                        <p:tgtEl>
                                          <p:spTgt spid="82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500"/>
                            </p:stCondLst>
                            <p:childTnLst>
                              <p:par>
                                <p:cTn id="6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2000"/>
                                        <p:tgtEl>
                                          <p:spTgt spid="82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2500"/>
                            </p:stCondLst>
                            <p:childTnLst>
                              <p:par>
                                <p:cTn id="6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2000"/>
                                        <p:tgtEl>
                                          <p:spTgt spid="82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5" dur="500"/>
                                        <p:tgtEl>
                                          <p:spTgt spid="828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9" dur="500"/>
                                        <p:tgtEl>
                                          <p:spTgt spid="8284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2000"/>
                                        <p:tgtEl>
                                          <p:spTgt spid="82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82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82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8431" grpId="0"/>
      <p:bldP spid="828432" grpId="0"/>
      <p:bldP spid="828433" grpId="0"/>
      <p:bldP spid="828434" grpId="0"/>
      <p:bldP spid="828435" grpId="0"/>
      <p:bldP spid="828436" grpId="0" animBg="1"/>
      <p:bldP spid="828436" grpId="1" animBg="1"/>
      <p:bldP spid="828437" grpId="0" animBg="1"/>
      <p:bldP spid="828438" grpId="0"/>
      <p:bldP spid="828439" grpId="0"/>
      <p:bldP spid="828440" grpId="0"/>
      <p:bldP spid="828441" grpId="0"/>
      <p:bldP spid="828442" grpId="0"/>
      <p:bldP spid="828442" grpId="1"/>
      <p:bldP spid="828443" grpId="0" animBg="1"/>
    </p:bld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宋体" pitchFamily="2" charset="-122"/>
          </a:defRPr>
        </a:defPPr>
      </a:lstStyle>
    </a:ln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0</TotalTime>
  <Words>10102</Words>
  <Application>WPS 文字</Application>
  <PresentationFormat>全屏显示(4:3)</PresentationFormat>
  <Paragraphs>871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2" baseType="lpstr">
      <vt:lpstr>Arial</vt:lpstr>
      <vt:lpstr>方正书宋_GBK</vt:lpstr>
      <vt:lpstr>Wingdings</vt:lpstr>
      <vt:lpstr>宋体</vt:lpstr>
      <vt:lpstr>宋体-简</vt:lpstr>
      <vt:lpstr>Times New Roman</vt:lpstr>
      <vt:lpstr>Webdings</vt:lpstr>
      <vt:lpstr>Comic Sans MS</vt:lpstr>
      <vt:lpstr>Tahoma</vt:lpstr>
      <vt:lpstr>微软雅黑</vt:lpstr>
      <vt:lpstr>汉仪旗黑</vt:lpstr>
      <vt:lpstr>宋体</vt:lpstr>
      <vt:lpstr>Arial Unicode MS</vt:lpstr>
      <vt:lpstr>Watermark</vt:lpstr>
      <vt:lpstr>第六章 队列</vt:lpstr>
      <vt:lpstr>Chapter 6 Queues</vt:lpstr>
      <vt:lpstr>6.1	The Abstract Data Type</vt:lpstr>
      <vt:lpstr>6.1	The Abstract Data Type</vt:lpstr>
      <vt:lpstr>6.2	Formula-Based Representation</vt:lpstr>
      <vt:lpstr>6.2	Formula-Based Representation</vt:lpstr>
      <vt:lpstr>6.2	Formula-Based Representation</vt:lpstr>
      <vt:lpstr>6.2	Formula-Based Representation</vt:lpstr>
      <vt:lpstr>6.2	Formula-Based Representation</vt:lpstr>
      <vt:lpstr>6.2	Formula-Based Representation</vt:lpstr>
      <vt:lpstr>6.2	Formula-Based Representation</vt:lpstr>
      <vt:lpstr>6.2	Formula-Based Representation</vt:lpstr>
      <vt:lpstr>6.2	Formula-Based Representation</vt:lpstr>
      <vt:lpstr>6.3 Linked Representation</vt:lpstr>
      <vt:lpstr>6.3 Linked Representation</vt:lpstr>
      <vt:lpstr>6.3 Linked Representation</vt:lpstr>
      <vt:lpstr>6.3 Linked Representation</vt:lpstr>
      <vt:lpstr>6.4	Application</vt:lpstr>
      <vt:lpstr>6.4.1 火车车厢重排</vt:lpstr>
      <vt:lpstr>6.4.1 火车车厢重排</vt:lpstr>
      <vt:lpstr>5.5.3  火车车厢重排</vt:lpstr>
      <vt:lpstr>6.4.1 火车车厢重排</vt:lpstr>
      <vt:lpstr>6.4.1 火车车厢重排</vt:lpstr>
      <vt:lpstr>6.4.1 火车车厢重排</vt:lpstr>
      <vt:lpstr>6.4.1 火车车厢重排</vt:lpstr>
      <vt:lpstr>6.4.1 火车车厢重排</vt:lpstr>
      <vt:lpstr>6.4.1 火车车厢重排</vt:lpstr>
      <vt:lpstr>6.4.1 火车车厢重排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</dc:creator>
  <cp:lastModifiedBy>kevin</cp:lastModifiedBy>
  <cp:revision>168</cp:revision>
  <dcterms:created xsi:type="dcterms:W3CDTF">2021-10-26T03:13:23Z</dcterms:created>
  <dcterms:modified xsi:type="dcterms:W3CDTF">2021-10-26T03:13:23Z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2052-3.9.2.6301</vt:lpwstr>
  </property>
</Properties>
</file>