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handoutMasterIdLst>
    <p:handoutMasterId r:id="rId60"/>
  </p:handoutMasterIdLst>
  <p:sldIdLst>
    <p:sldId id="263" r:id="rId3"/>
    <p:sldId id="264" r:id="rId4"/>
    <p:sldId id="266" r:id="rId5"/>
    <p:sldId id="267" r:id="rId6"/>
    <p:sldId id="268" r:id="rId7"/>
    <p:sldId id="269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6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7" r:id="rId30"/>
    <p:sldId id="300" r:id="rId31"/>
    <p:sldId id="301" r:id="rId32"/>
    <p:sldId id="302" r:id="rId33"/>
    <p:sldId id="304" r:id="rId34"/>
    <p:sldId id="305" r:id="rId35"/>
    <p:sldId id="306" r:id="rId36"/>
    <p:sldId id="309" r:id="rId37"/>
    <p:sldId id="310" r:id="rId38"/>
    <p:sldId id="311" r:id="rId39"/>
    <p:sldId id="313" r:id="rId40"/>
    <p:sldId id="317" r:id="rId41"/>
    <p:sldId id="318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2" r:id="rId54"/>
    <p:sldId id="343" r:id="rId55"/>
    <p:sldId id="344" r:id="rId56"/>
    <p:sldId id="345" r:id="rId57"/>
    <p:sldId id="347" r:id="rId59"/>
  </p:sldIdLst>
  <p:sldSz cx="9144000" cy="6858000" type="screen4x3"/>
  <p:notesSz cx="6648450" cy="97821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902030302020204" pitchFamily="66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902030302020204" pitchFamily="66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902030302020204" pitchFamily="66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902030302020204" pitchFamily="66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902030302020204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Comic Sans MS" panose="030F0902030302020204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Comic Sans MS" panose="030F0902030302020204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Comic Sans MS" panose="030F0902030302020204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Comic Sans MS" panose="030F0902030302020204" pitchFamily="66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5DF8C"/>
    <a:srgbClr val="FA0691"/>
    <a:srgbClr val="008000"/>
    <a:srgbClr val="CCECFF"/>
    <a:srgbClr val="FFCCCC"/>
    <a:srgbClr val="6699FF"/>
    <a:srgbClr val="19C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6" autoAdjust="0"/>
    <p:restoredTop sz="95007" autoAdjust="0"/>
  </p:normalViewPr>
  <p:slideViewPr>
    <p:cSldViewPr>
      <p:cViewPr varScale="1">
        <p:scale>
          <a:sx n="124" d="100"/>
          <a:sy n="124" d="100"/>
        </p:scale>
        <p:origin x="1768" y="176"/>
      </p:cViewPr>
      <p:guideLst>
        <p:guide orient="horz" pos="2024"/>
        <p:guide pos="290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9.xml"/><Relationship Id="rId8" Type="http://schemas.openxmlformats.org/officeDocument/2006/relationships/slide" Target="slides/slide8.xml"/><Relationship Id="rId7" Type="http://schemas.openxmlformats.org/officeDocument/2006/relationships/slide" Target="slides/slide7.xml"/><Relationship Id="rId6" Type="http://schemas.openxmlformats.org/officeDocument/2006/relationships/slide" Target="slides/slide6.xml"/><Relationship Id="rId54" Type="http://schemas.openxmlformats.org/officeDocument/2006/relationships/slide" Target="slides/slide54.xml"/><Relationship Id="rId53" Type="http://schemas.openxmlformats.org/officeDocument/2006/relationships/slide" Target="slides/slide53.xml"/><Relationship Id="rId52" Type="http://schemas.openxmlformats.org/officeDocument/2006/relationships/slide" Target="slides/slide52.xml"/><Relationship Id="rId51" Type="http://schemas.openxmlformats.org/officeDocument/2006/relationships/slide" Target="slides/slide51.xml"/><Relationship Id="rId50" Type="http://schemas.openxmlformats.org/officeDocument/2006/relationships/slide" Target="slides/slide50.xml"/><Relationship Id="rId5" Type="http://schemas.openxmlformats.org/officeDocument/2006/relationships/slide" Target="slides/slide5.xml"/><Relationship Id="rId49" Type="http://schemas.openxmlformats.org/officeDocument/2006/relationships/slide" Target="slides/slide49.xml"/><Relationship Id="rId48" Type="http://schemas.openxmlformats.org/officeDocument/2006/relationships/slide" Target="slides/slide48.xml"/><Relationship Id="rId47" Type="http://schemas.openxmlformats.org/officeDocument/2006/relationships/slide" Target="slides/slide47.xml"/><Relationship Id="rId46" Type="http://schemas.openxmlformats.org/officeDocument/2006/relationships/slide" Target="slides/slide46.xml"/><Relationship Id="rId45" Type="http://schemas.openxmlformats.org/officeDocument/2006/relationships/slide" Target="slides/slide45.xml"/><Relationship Id="rId44" Type="http://schemas.openxmlformats.org/officeDocument/2006/relationships/slide" Target="slides/slide44.xml"/><Relationship Id="rId43" Type="http://schemas.openxmlformats.org/officeDocument/2006/relationships/slide" Target="slides/slide43.xml"/><Relationship Id="rId42" Type="http://schemas.openxmlformats.org/officeDocument/2006/relationships/slide" Target="slides/slide42.xml"/><Relationship Id="rId41" Type="http://schemas.openxmlformats.org/officeDocument/2006/relationships/slide" Target="slides/slide41.xml"/><Relationship Id="rId40" Type="http://schemas.openxmlformats.org/officeDocument/2006/relationships/slide" Target="slides/slide40.xml"/><Relationship Id="rId4" Type="http://schemas.openxmlformats.org/officeDocument/2006/relationships/slide" Target="slides/slide4.xml"/><Relationship Id="rId39" Type="http://schemas.openxmlformats.org/officeDocument/2006/relationships/slide" Target="slides/slide39.xml"/><Relationship Id="rId38" Type="http://schemas.openxmlformats.org/officeDocument/2006/relationships/slide" Target="slides/slide38.xml"/><Relationship Id="rId37" Type="http://schemas.openxmlformats.org/officeDocument/2006/relationships/slide" Target="slides/slide37.xml"/><Relationship Id="rId36" Type="http://schemas.openxmlformats.org/officeDocument/2006/relationships/slide" Target="slides/slide36.xml"/><Relationship Id="rId35" Type="http://schemas.openxmlformats.org/officeDocument/2006/relationships/slide" Target="slides/slide35.xml"/><Relationship Id="rId34" Type="http://schemas.openxmlformats.org/officeDocument/2006/relationships/slide" Target="slides/slide34.xml"/><Relationship Id="rId33" Type="http://schemas.openxmlformats.org/officeDocument/2006/relationships/slide" Target="slides/slide33.xml"/><Relationship Id="rId32" Type="http://schemas.openxmlformats.org/officeDocument/2006/relationships/slide" Target="slides/slide32.xml"/><Relationship Id="rId31" Type="http://schemas.openxmlformats.org/officeDocument/2006/relationships/slide" Target="slides/slide31.xml"/><Relationship Id="rId30" Type="http://schemas.openxmlformats.org/officeDocument/2006/relationships/slide" Target="slides/slide30.xml"/><Relationship Id="rId3" Type="http://schemas.openxmlformats.org/officeDocument/2006/relationships/slide" Target="slides/slide3.xml"/><Relationship Id="rId29" Type="http://schemas.openxmlformats.org/officeDocument/2006/relationships/slide" Target="slides/slide29.xml"/><Relationship Id="rId28" Type="http://schemas.openxmlformats.org/officeDocument/2006/relationships/slide" Target="slides/slide28.xml"/><Relationship Id="rId27" Type="http://schemas.openxmlformats.org/officeDocument/2006/relationships/slide" Target="slides/slide27.xml"/><Relationship Id="rId26" Type="http://schemas.openxmlformats.org/officeDocument/2006/relationships/slide" Target="slides/slide26.xml"/><Relationship Id="rId25" Type="http://schemas.openxmlformats.org/officeDocument/2006/relationships/slide" Target="slides/slide25.xml"/><Relationship Id="rId24" Type="http://schemas.openxmlformats.org/officeDocument/2006/relationships/slide" Target="slides/slide24.xml"/><Relationship Id="rId23" Type="http://schemas.openxmlformats.org/officeDocument/2006/relationships/slide" Target="slides/slide23.xml"/><Relationship Id="rId22" Type="http://schemas.openxmlformats.org/officeDocument/2006/relationships/slide" Target="slides/slide22.xml"/><Relationship Id="rId21" Type="http://schemas.openxmlformats.org/officeDocument/2006/relationships/slide" Target="slides/slide21.xml"/><Relationship Id="rId20" Type="http://schemas.openxmlformats.org/officeDocument/2006/relationships/slide" Target="slides/slide20.xml"/><Relationship Id="rId2" Type="http://schemas.openxmlformats.org/officeDocument/2006/relationships/slide" Target="slides/slide2.xml"/><Relationship Id="rId19" Type="http://schemas.openxmlformats.org/officeDocument/2006/relationships/slide" Target="slides/slide19.xml"/><Relationship Id="rId18" Type="http://schemas.openxmlformats.org/officeDocument/2006/relationships/slide" Target="slides/slide18.xml"/><Relationship Id="rId17" Type="http://schemas.openxmlformats.org/officeDocument/2006/relationships/slide" Target="slides/slide17.xml"/><Relationship Id="rId16" Type="http://schemas.openxmlformats.org/officeDocument/2006/relationships/slide" Target="slides/slide16.xml"/><Relationship Id="rId15" Type="http://schemas.openxmlformats.org/officeDocument/2006/relationships/slide" Target="slides/slide15.xml"/><Relationship Id="rId14" Type="http://schemas.openxmlformats.org/officeDocument/2006/relationships/slide" Target="slides/slide14.xml"/><Relationship Id="rId13" Type="http://schemas.openxmlformats.org/officeDocument/2006/relationships/slide" Target="slides/slide13.xml"/><Relationship Id="rId12" Type="http://schemas.openxmlformats.org/officeDocument/2006/relationships/slide" Target="slides/slide12.xml"/><Relationship Id="rId11" Type="http://schemas.openxmlformats.org/officeDocument/2006/relationships/slide" Target="slides/slide11.xml"/><Relationship Id="rId10" Type="http://schemas.openxmlformats.org/officeDocument/2006/relationships/slide" Target="slides/slide10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BDDB60E-8C9A-4C86-AC58-088C3E45139C}" type="datetimeFigureOut">
              <a:rPr lang="zh-CN" altLang="en-US"/>
            </a:fld>
            <a:endParaRPr lang="en-US" altLang="zh-CN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B9FCCCE-F140-4012-864A-4692D6FE801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91088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6613"/>
            <a:ext cx="5318125" cy="440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fld id="{C2EB5C8F-D4E7-4216-9C4C-D70AB7A74C1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/>
            <a:fld id="{69ADD9F9-98CC-44F7-B699-327CE518CA76}" type="slidenum">
              <a:rPr lang="zh-CN" altLang="en-US" sz="1200" b="0" smtClean="0">
                <a:latin typeface="Times New Roman" panose="02020503050405090304" pitchFamily="18" charset="0"/>
              </a:rPr>
            </a:fld>
            <a:endParaRPr lang="en-US" altLang="zh-CN" sz="1200" b="0">
              <a:latin typeface="Times New Roman" panose="0202050305040509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/>
            <a:fld id="{57444F51-2ABE-48B1-8212-BEDBF0C945FC}" type="slidenum">
              <a:rPr lang="zh-CN" altLang="en-US" sz="1200" b="0" smtClean="0">
                <a:latin typeface="Times New Roman" panose="02020503050405090304" pitchFamily="18" charset="0"/>
              </a:rPr>
            </a:fld>
            <a:endParaRPr lang="en-US" altLang="zh-CN" sz="1200" b="0">
              <a:latin typeface="Times New Roman" panose="0202050305040509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b="0">
                <a:latin typeface="Times New Roman" panose="0202050305040509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b="0">
                <a:latin typeface="Times New Roman" panose="0202050305040509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b="0">
                <a:latin typeface="Times New Roman" panose="0202050305040509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b="0">
                <a:latin typeface="Times New Roman" panose="0202050305040509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b="0">
                <a:latin typeface="Times New Roman" panose="0202050305040509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b="0">
                <a:latin typeface="Times New Roman" panose="02020503050405090304" pitchFamily="18" charset="0"/>
              </a:endParaRPr>
            </a:p>
          </p:txBody>
        </p:sp>
      </p:grpSp>
      <p:sp>
        <p:nvSpPr>
          <p:cNvPr id="1106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106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EBF4C-2174-4766-9073-7F6DB75D2A38}" type="datetime7">
              <a:rPr lang="zh-CN" altLang="en-US"/>
            </a:fld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9356E-F9C2-4968-BA5E-AB9EF1B22C9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6F0DB-7199-4321-9C6B-F11DC060CA97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2FB20-FCAF-490F-AFB0-53602953C0D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A8F14-6783-4E1C-8FC3-38BEC59876C2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F7BA9-0D10-4B8A-BF4F-17A075B6700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71E95-83C0-4428-88F3-9D1E4E64665D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2515A-7B74-4A1B-AEB0-7EA24E70E84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D3991-DD39-4959-B019-59C825EE8206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07DDC-F787-49AB-9011-8D0A2817F46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75AA3-1DF6-44D3-B901-687D1A206C95}" type="datetime7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979F5-F55D-49DB-AB47-5ED79E1828F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3ED99-704F-44CA-8801-794E976E2F30}" type="datetime7">
              <a:rPr lang="zh-CN" altLang="en-US"/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E1D49-D2F0-4E88-B036-37B9852AC16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F3850-A249-48DC-92FD-877179E6DBC2}" type="datetime7">
              <a:rPr lang="zh-CN" altLang="en-US"/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BBE4A-C9EE-4D33-98AC-B011DBAFC6E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FC079-A223-4C85-B061-A2564991DC0D}" type="datetime7">
              <a:rPr lang="zh-CN" altLang="en-US"/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71F73-FD7C-4BE1-B080-BEEA7459FCA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2A649-AF12-48AF-B2BC-7E58FF799BCE}" type="datetime7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38F38-7D25-4067-8D0E-A8643E02FCE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3110A-5C31-4B18-A032-19679780101E}" type="datetime7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9077C-DB9A-4D92-9362-AF3C309392E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b="0">
                <a:latin typeface="Times New Roman" panose="0202050305040509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b="0">
                <a:latin typeface="Times New Roman" panose="0202050305040509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b="0">
                <a:latin typeface="Times New Roman" panose="0202050305040509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b="0">
                <a:latin typeface="Times New Roman" panose="0202050305040509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b="0">
                <a:latin typeface="Times New Roman" panose="0202050305040509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957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000" b="0">
                <a:latin typeface="+mn-lt"/>
              </a:defRPr>
            </a:lvl1pPr>
          </a:lstStyle>
          <a:p>
            <a:pPr>
              <a:defRPr/>
            </a:pPr>
            <a:fld id="{7A89909A-2F8A-4E22-AAEE-1F27B24E4E4F}" type="datetime7">
              <a:rPr lang="zh-CN" altLang="en-US"/>
            </a:fld>
            <a:endParaRPr lang="en-US" altLang="zh-CN"/>
          </a:p>
        </p:txBody>
      </p:sp>
      <p:sp>
        <p:nvSpPr>
          <p:cNvPr id="10957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0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000" b="0">
                <a:latin typeface="+mn-lt"/>
              </a:defRPr>
            </a:lvl1pPr>
          </a:lstStyle>
          <a:p>
            <a:pPr>
              <a:defRPr/>
            </a:pPr>
            <a:fld id="{07DE7D69-CA18-43B2-83AA-E27434F3E316}" type="slidenum">
              <a:rPr lang="zh-CN" altLang="en-US"/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D4A7BD15-5CBB-4DEF-80A1-0B6261DBE0E3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B689B9C9-7B25-4AE2-8EF8-3921EBD0E077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3713"/>
            <a:ext cx="8229600" cy="923925"/>
          </a:xfrm>
        </p:spPr>
        <p:txBody>
          <a:bodyPr anchor="b"/>
          <a:lstStyle/>
          <a:p>
            <a:pPr eaLnBrk="1" hangingPunct="1"/>
            <a:r>
              <a:rPr lang="zh-CN" altLang="en-US" dirty="0">
                <a:ea typeface="宋体" pitchFamily="2" charset="-122"/>
                <a:sym typeface="Webdings" panose="05030102010509060703" pitchFamily="18" charset="2"/>
              </a:rPr>
              <a:t>第九章 优先级队列</a:t>
            </a:r>
            <a:endParaRPr lang="zh-CN" altLang="en-US" dirty="0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1217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17638" y="1724025"/>
            <a:ext cx="7199312" cy="40592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503050405090304" pitchFamily="18" charset="0"/>
                <a:ea typeface="宋体" pitchFamily="2" charset="-122"/>
              </a:rPr>
              <a:t>9.1 </a:t>
            </a:r>
            <a:r>
              <a:rPr lang="zh-CN" altLang="en-US" dirty="0">
                <a:latin typeface="Times New Roman" panose="02020503050405090304" pitchFamily="18" charset="0"/>
                <a:ea typeface="宋体" pitchFamily="2" charset="-122"/>
              </a:rPr>
              <a:t>概述</a:t>
            </a:r>
            <a:endParaRPr lang="en-US" altLang="zh-CN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503050405090304" pitchFamily="18" charset="0"/>
                <a:ea typeface="宋体" pitchFamily="2" charset="-122"/>
              </a:rPr>
              <a:t>9.2 </a:t>
            </a:r>
            <a:r>
              <a:rPr lang="zh-CN" altLang="en-US" dirty="0">
                <a:latin typeface="Times New Roman" panose="02020503050405090304" pitchFamily="18" charset="0"/>
                <a:ea typeface="宋体" pitchFamily="2" charset="-122"/>
              </a:rPr>
              <a:t>线性表</a:t>
            </a:r>
            <a:endParaRPr lang="zh-CN" altLang="en-US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503050405090304" pitchFamily="18" charset="0"/>
                <a:ea typeface="宋体" pitchFamily="2" charset="-122"/>
              </a:rPr>
              <a:t>9.3 </a:t>
            </a:r>
            <a:r>
              <a:rPr lang="zh-CN" altLang="en-US" dirty="0">
                <a:latin typeface="Times New Roman" panose="02020503050405090304" pitchFamily="18" charset="0"/>
                <a:ea typeface="宋体" pitchFamily="2" charset="-122"/>
              </a:rPr>
              <a:t>堆</a:t>
            </a:r>
            <a:endParaRPr lang="en-US" altLang="zh-CN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503050405090304" pitchFamily="18" charset="0"/>
                <a:ea typeface="宋体" pitchFamily="2" charset="-122"/>
              </a:rPr>
              <a:t>9.4 </a:t>
            </a:r>
            <a:r>
              <a:rPr lang="zh-CN" altLang="en-US" dirty="0">
                <a:latin typeface="Times New Roman" panose="02020503050405090304" pitchFamily="18" charset="0"/>
                <a:ea typeface="宋体" pitchFamily="2" charset="-122"/>
              </a:rPr>
              <a:t>左高树</a:t>
            </a:r>
            <a:endParaRPr lang="en-US" altLang="zh-CN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503050405090304" pitchFamily="18" charset="0"/>
                <a:ea typeface="宋体" pitchFamily="2" charset="-122"/>
              </a:rPr>
              <a:t>9.5 </a:t>
            </a:r>
            <a:r>
              <a:rPr lang="zh-CN" altLang="en-US" dirty="0">
                <a:latin typeface="Times New Roman" panose="02020503050405090304" pitchFamily="18" charset="0"/>
                <a:ea typeface="宋体" pitchFamily="2" charset="-122"/>
              </a:rPr>
              <a:t>应用</a:t>
            </a:r>
            <a:endParaRPr lang="en-US" altLang="zh-CN" dirty="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C074D1D4-08B5-4151-9D73-26E6F64AA635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1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7513F2F7-2874-4EA7-BB8A-EB63A308A960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9.3.2  </a:t>
            </a:r>
            <a:r>
              <a:rPr lang="zh-CN" altLang="en-US">
                <a:ea typeface="宋体" pitchFamily="2" charset="-122"/>
              </a:rPr>
              <a:t>最大堆的插入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8913" y="1412875"/>
            <a:ext cx="8631237" cy="3074988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插入新元素，维持完全二叉树 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插入策略从叶到根的单一路径，每一层的工作需耗时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Θ(1)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，插入的时间复杂性为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O(height) =O(log</a:t>
            </a:r>
            <a:r>
              <a:rPr lang="en-US" altLang="zh-CN" sz="2800" baseline="-25000">
                <a:latin typeface="Times New Roman" panose="02020503050405090304" pitchFamily="18" charset="0"/>
                <a:ea typeface="宋体" pitchFamily="2" charset="-122"/>
              </a:rPr>
              <a:t>2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n)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</p:txBody>
      </p:sp>
      <p:sp>
        <p:nvSpPr>
          <p:cNvPr id="14342" name="Oval 4"/>
          <p:cNvSpPr>
            <a:spLocks noChangeArrowheads="1"/>
          </p:cNvSpPr>
          <p:nvPr/>
        </p:nvSpPr>
        <p:spPr bwMode="auto">
          <a:xfrm>
            <a:off x="2952750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4343" name="Oval 5"/>
          <p:cNvSpPr>
            <a:spLocks noChangeArrowheads="1"/>
          </p:cNvSpPr>
          <p:nvPr/>
        </p:nvSpPr>
        <p:spPr bwMode="auto">
          <a:xfrm>
            <a:off x="2305050" y="42926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4344" name="Oval 6"/>
          <p:cNvSpPr>
            <a:spLocks noChangeArrowheads="1"/>
          </p:cNvSpPr>
          <p:nvPr/>
        </p:nvSpPr>
        <p:spPr bwMode="auto">
          <a:xfrm>
            <a:off x="3602038" y="42926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4345" name="Oval 7"/>
          <p:cNvSpPr>
            <a:spLocks noChangeArrowheads="1"/>
          </p:cNvSpPr>
          <p:nvPr/>
        </p:nvSpPr>
        <p:spPr bwMode="auto">
          <a:xfrm>
            <a:off x="1979613" y="50133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14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4346" name="Oval 8"/>
          <p:cNvSpPr>
            <a:spLocks noChangeArrowheads="1"/>
          </p:cNvSpPr>
          <p:nvPr/>
        </p:nvSpPr>
        <p:spPr bwMode="auto">
          <a:xfrm>
            <a:off x="2593975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 flipV="1">
            <a:off x="2555875" y="407670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 flipH="1" flipV="1">
            <a:off x="3276600" y="407670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 flipV="1">
            <a:off x="2162175" y="4581525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 flipH="1" flipV="1">
            <a:off x="2628900" y="4581525"/>
            <a:ext cx="109538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0861" name="Oval 13"/>
          <p:cNvSpPr>
            <a:spLocks noChangeArrowheads="1"/>
          </p:cNvSpPr>
          <p:nvPr/>
        </p:nvSpPr>
        <p:spPr bwMode="auto">
          <a:xfrm>
            <a:off x="1257300" y="51577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 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862" name="Oval 14"/>
          <p:cNvSpPr>
            <a:spLocks noChangeArrowheads="1"/>
          </p:cNvSpPr>
          <p:nvPr/>
        </p:nvSpPr>
        <p:spPr bwMode="auto">
          <a:xfrm>
            <a:off x="609600" y="56610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 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863" name="Oval 15"/>
          <p:cNvSpPr>
            <a:spLocks noChangeArrowheads="1"/>
          </p:cNvSpPr>
          <p:nvPr/>
        </p:nvSpPr>
        <p:spPr bwMode="auto">
          <a:xfrm>
            <a:off x="1906588" y="56610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 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864" name="Oval 16"/>
          <p:cNvSpPr>
            <a:spLocks noChangeArrowheads="1"/>
          </p:cNvSpPr>
          <p:nvPr/>
        </p:nvSpPr>
        <p:spPr bwMode="auto">
          <a:xfrm>
            <a:off x="284163" y="63817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 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865" name="Oval 17"/>
          <p:cNvSpPr>
            <a:spLocks noChangeArrowheads="1"/>
          </p:cNvSpPr>
          <p:nvPr/>
        </p:nvSpPr>
        <p:spPr bwMode="auto">
          <a:xfrm>
            <a:off x="898525" y="63817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 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866" name="Oval 18"/>
          <p:cNvSpPr>
            <a:spLocks noChangeArrowheads="1"/>
          </p:cNvSpPr>
          <p:nvPr/>
        </p:nvSpPr>
        <p:spPr bwMode="auto">
          <a:xfrm>
            <a:off x="1617663" y="6381750"/>
            <a:ext cx="360362" cy="360363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 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867" name="Line 19"/>
          <p:cNvSpPr>
            <a:spLocks noChangeShapeType="1"/>
          </p:cNvSpPr>
          <p:nvPr/>
        </p:nvSpPr>
        <p:spPr bwMode="auto">
          <a:xfrm flipV="1">
            <a:off x="860425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0868" name="Line 20"/>
          <p:cNvSpPr>
            <a:spLocks noChangeShapeType="1"/>
          </p:cNvSpPr>
          <p:nvPr/>
        </p:nvSpPr>
        <p:spPr bwMode="auto">
          <a:xfrm flipH="1" flipV="1">
            <a:off x="1581150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0869" name="Line 21"/>
          <p:cNvSpPr>
            <a:spLocks noChangeShapeType="1"/>
          </p:cNvSpPr>
          <p:nvPr/>
        </p:nvSpPr>
        <p:spPr bwMode="auto">
          <a:xfrm flipV="1">
            <a:off x="466725" y="5949950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0870" name="Line 22"/>
          <p:cNvSpPr>
            <a:spLocks noChangeShapeType="1"/>
          </p:cNvSpPr>
          <p:nvPr/>
        </p:nvSpPr>
        <p:spPr bwMode="auto">
          <a:xfrm flipH="1" flipV="1">
            <a:off x="933450" y="5949950"/>
            <a:ext cx="109538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0871" name="Line 23"/>
          <p:cNvSpPr>
            <a:spLocks noChangeShapeType="1"/>
          </p:cNvSpPr>
          <p:nvPr/>
        </p:nvSpPr>
        <p:spPr bwMode="auto">
          <a:xfrm flipV="1">
            <a:off x="1835150" y="6021388"/>
            <a:ext cx="214313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0872" name="Oval 24"/>
          <p:cNvSpPr>
            <a:spLocks noChangeArrowheads="1"/>
          </p:cNvSpPr>
          <p:nvPr/>
        </p:nvSpPr>
        <p:spPr bwMode="auto">
          <a:xfrm>
            <a:off x="3417888" y="51577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873" name="Oval 25"/>
          <p:cNvSpPr>
            <a:spLocks noChangeArrowheads="1"/>
          </p:cNvSpPr>
          <p:nvPr/>
        </p:nvSpPr>
        <p:spPr bwMode="auto">
          <a:xfrm>
            <a:off x="2770188" y="56610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874" name="Oval 26"/>
          <p:cNvSpPr>
            <a:spLocks noChangeArrowheads="1"/>
          </p:cNvSpPr>
          <p:nvPr/>
        </p:nvSpPr>
        <p:spPr bwMode="auto">
          <a:xfrm>
            <a:off x="4067175" y="56610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875" name="Oval 27"/>
          <p:cNvSpPr>
            <a:spLocks noChangeArrowheads="1"/>
          </p:cNvSpPr>
          <p:nvPr/>
        </p:nvSpPr>
        <p:spPr bwMode="auto">
          <a:xfrm>
            <a:off x="2444750" y="63817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14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876" name="Oval 28"/>
          <p:cNvSpPr>
            <a:spLocks noChangeArrowheads="1"/>
          </p:cNvSpPr>
          <p:nvPr/>
        </p:nvSpPr>
        <p:spPr bwMode="auto">
          <a:xfrm>
            <a:off x="3059113" y="63817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877" name="Line 29"/>
          <p:cNvSpPr>
            <a:spLocks noChangeShapeType="1"/>
          </p:cNvSpPr>
          <p:nvPr/>
        </p:nvSpPr>
        <p:spPr bwMode="auto">
          <a:xfrm flipV="1">
            <a:off x="3021013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0878" name="Line 30"/>
          <p:cNvSpPr>
            <a:spLocks noChangeShapeType="1"/>
          </p:cNvSpPr>
          <p:nvPr/>
        </p:nvSpPr>
        <p:spPr bwMode="auto">
          <a:xfrm flipH="1" flipV="1">
            <a:off x="3741738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0879" name="Line 31"/>
          <p:cNvSpPr>
            <a:spLocks noChangeShapeType="1"/>
          </p:cNvSpPr>
          <p:nvPr/>
        </p:nvSpPr>
        <p:spPr bwMode="auto">
          <a:xfrm flipV="1">
            <a:off x="2627313" y="5949950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0880" name="Line 32"/>
          <p:cNvSpPr>
            <a:spLocks noChangeShapeType="1"/>
          </p:cNvSpPr>
          <p:nvPr/>
        </p:nvSpPr>
        <p:spPr bwMode="auto">
          <a:xfrm flipH="1" flipV="1">
            <a:off x="3094038" y="5949950"/>
            <a:ext cx="10953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0881" name="Oval 33"/>
          <p:cNvSpPr>
            <a:spLocks noChangeArrowheads="1"/>
          </p:cNvSpPr>
          <p:nvPr/>
        </p:nvSpPr>
        <p:spPr bwMode="auto">
          <a:xfrm>
            <a:off x="3778250" y="6381750"/>
            <a:ext cx="360363" cy="360363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882" name="Line 34"/>
          <p:cNvSpPr>
            <a:spLocks noChangeShapeType="1"/>
          </p:cNvSpPr>
          <p:nvPr/>
        </p:nvSpPr>
        <p:spPr bwMode="auto">
          <a:xfrm flipV="1">
            <a:off x="3994150" y="6021388"/>
            <a:ext cx="214313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0883" name="Oval 35"/>
          <p:cNvSpPr>
            <a:spLocks noChangeArrowheads="1"/>
          </p:cNvSpPr>
          <p:nvPr/>
        </p:nvSpPr>
        <p:spPr bwMode="auto">
          <a:xfrm>
            <a:off x="5505450" y="51577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884" name="Oval 36"/>
          <p:cNvSpPr>
            <a:spLocks noChangeArrowheads="1"/>
          </p:cNvSpPr>
          <p:nvPr/>
        </p:nvSpPr>
        <p:spPr bwMode="auto">
          <a:xfrm>
            <a:off x="4857750" y="56610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885" name="Oval 37"/>
          <p:cNvSpPr>
            <a:spLocks noChangeArrowheads="1"/>
          </p:cNvSpPr>
          <p:nvPr/>
        </p:nvSpPr>
        <p:spPr bwMode="auto">
          <a:xfrm>
            <a:off x="6154738" y="5661025"/>
            <a:ext cx="360362" cy="3603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886" name="Oval 38"/>
          <p:cNvSpPr>
            <a:spLocks noChangeArrowheads="1"/>
          </p:cNvSpPr>
          <p:nvPr/>
        </p:nvSpPr>
        <p:spPr bwMode="auto">
          <a:xfrm>
            <a:off x="4532313" y="63817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14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887" name="Oval 39"/>
          <p:cNvSpPr>
            <a:spLocks noChangeArrowheads="1"/>
          </p:cNvSpPr>
          <p:nvPr/>
        </p:nvSpPr>
        <p:spPr bwMode="auto">
          <a:xfrm>
            <a:off x="5146675" y="63817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888" name="Line 40"/>
          <p:cNvSpPr>
            <a:spLocks noChangeShapeType="1"/>
          </p:cNvSpPr>
          <p:nvPr/>
        </p:nvSpPr>
        <p:spPr bwMode="auto">
          <a:xfrm flipV="1">
            <a:off x="5108575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0889" name="Line 41"/>
          <p:cNvSpPr>
            <a:spLocks noChangeShapeType="1"/>
          </p:cNvSpPr>
          <p:nvPr/>
        </p:nvSpPr>
        <p:spPr bwMode="auto">
          <a:xfrm flipH="1" flipV="1">
            <a:off x="5829300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0890" name="Line 42"/>
          <p:cNvSpPr>
            <a:spLocks noChangeShapeType="1"/>
          </p:cNvSpPr>
          <p:nvPr/>
        </p:nvSpPr>
        <p:spPr bwMode="auto">
          <a:xfrm flipV="1">
            <a:off x="4714875" y="5949950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0891" name="Line 43"/>
          <p:cNvSpPr>
            <a:spLocks noChangeShapeType="1"/>
          </p:cNvSpPr>
          <p:nvPr/>
        </p:nvSpPr>
        <p:spPr bwMode="auto">
          <a:xfrm flipH="1" flipV="1">
            <a:off x="5181600" y="5949950"/>
            <a:ext cx="109538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0892" name="Oval 44"/>
          <p:cNvSpPr>
            <a:spLocks noChangeArrowheads="1"/>
          </p:cNvSpPr>
          <p:nvPr/>
        </p:nvSpPr>
        <p:spPr bwMode="auto">
          <a:xfrm>
            <a:off x="5865813" y="6381750"/>
            <a:ext cx="360362" cy="360363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893" name="Line 45"/>
          <p:cNvSpPr>
            <a:spLocks noChangeShapeType="1"/>
          </p:cNvSpPr>
          <p:nvPr/>
        </p:nvSpPr>
        <p:spPr bwMode="auto">
          <a:xfrm flipV="1">
            <a:off x="6081713" y="6021388"/>
            <a:ext cx="214312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0894" name="Oval 46"/>
          <p:cNvSpPr>
            <a:spLocks noChangeArrowheads="1"/>
          </p:cNvSpPr>
          <p:nvPr/>
        </p:nvSpPr>
        <p:spPr bwMode="auto">
          <a:xfrm>
            <a:off x="7594600" y="5157788"/>
            <a:ext cx="360363" cy="360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21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895" name="Oval 47"/>
          <p:cNvSpPr>
            <a:spLocks noChangeArrowheads="1"/>
          </p:cNvSpPr>
          <p:nvPr/>
        </p:nvSpPr>
        <p:spPr bwMode="auto">
          <a:xfrm>
            <a:off x="6946900" y="56610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896" name="Oval 48"/>
          <p:cNvSpPr>
            <a:spLocks noChangeArrowheads="1"/>
          </p:cNvSpPr>
          <p:nvPr/>
        </p:nvSpPr>
        <p:spPr bwMode="auto">
          <a:xfrm>
            <a:off x="8243888" y="5661025"/>
            <a:ext cx="360362" cy="3603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897" name="Oval 49"/>
          <p:cNvSpPr>
            <a:spLocks noChangeArrowheads="1"/>
          </p:cNvSpPr>
          <p:nvPr/>
        </p:nvSpPr>
        <p:spPr bwMode="auto">
          <a:xfrm>
            <a:off x="6621463" y="63817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14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898" name="Oval 50"/>
          <p:cNvSpPr>
            <a:spLocks noChangeArrowheads="1"/>
          </p:cNvSpPr>
          <p:nvPr/>
        </p:nvSpPr>
        <p:spPr bwMode="auto">
          <a:xfrm>
            <a:off x="7235825" y="63817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899" name="Line 51"/>
          <p:cNvSpPr>
            <a:spLocks noChangeShapeType="1"/>
          </p:cNvSpPr>
          <p:nvPr/>
        </p:nvSpPr>
        <p:spPr bwMode="auto">
          <a:xfrm flipV="1">
            <a:off x="7197725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0900" name="Line 52"/>
          <p:cNvSpPr>
            <a:spLocks noChangeShapeType="1"/>
          </p:cNvSpPr>
          <p:nvPr/>
        </p:nvSpPr>
        <p:spPr bwMode="auto">
          <a:xfrm flipH="1" flipV="1">
            <a:off x="7918450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0901" name="Line 53"/>
          <p:cNvSpPr>
            <a:spLocks noChangeShapeType="1"/>
          </p:cNvSpPr>
          <p:nvPr/>
        </p:nvSpPr>
        <p:spPr bwMode="auto">
          <a:xfrm flipV="1">
            <a:off x="6804025" y="5949950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0902" name="Line 54"/>
          <p:cNvSpPr>
            <a:spLocks noChangeShapeType="1"/>
          </p:cNvSpPr>
          <p:nvPr/>
        </p:nvSpPr>
        <p:spPr bwMode="auto">
          <a:xfrm flipH="1" flipV="1">
            <a:off x="7270750" y="5949950"/>
            <a:ext cx="109538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0903" name="Oval 55"/>
          <p:cNvSpPr>
            <a:spLocks noChangeArrowheads="1"/>
          </p:cNvSpPr>
          <p:nvPr/>
        </p:nvSpPr>
        <p:spPr bwMode="auto">
          <a:xfrm>
            <a:off x="7953375" y="6381750"/>
            <a:ext cx="360363" cy="360363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904" name="Line 56"/>
          <p:cNvSpPr>
            <a:spLocks noChangeShapeType="1"/>
          </p:cNvSpPr>
          <p:nvPr/>
        </p:nvSpPr>
        <p:spPr bwMode="auto">
          <a:xfrm flipV="1">
            <a:off x="8170863" y="6021388"/>
            <a:ext cx="214312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0905" name="Oval 57"/>
          <p:cNvSpPr>
            <a:spLocks noChangeArrowheads="1"/>
          </p:cNvSpPr>
          <p:nvPr/>
        </p:nvSpPr>
        <p:spPr bwMode="auto">
          <a:xfrm>
            <a:off x="4140200" y="4724400"/>
            <a:ext cx="360363" cy="36036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906" name="Oval 58"/>
          <p:cNvSpPr>
            <a:spLocks noChangeArrowheads="1"/>
          </p:cNvSpPr>
          <p:nvPr/>
        </p:nvSpPr>
        <p:spPr bwMode="auto">
          <a:xfrm>
            <a:off x="6011863" y="4724400"/>
            <a:ext cx="360362" cy="36036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0907" name="Oval 59"/>
          <p:cNvSpPr>
            <a:spLocks noChangeArrowheads="1"/>
          </p:cNvSpPr>
          <p:nvPr/>
        </p:nvSpPr>
        <p:spPr bwMode="auto">
          <a:xfrm>
            <a:off x="7956550" y="4652963"/>
            <a:ext cx="360363" cy="36036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21</a:t>
            </a:r>
            <a:endParaRPr lang="en-US" altLang="zh-CN" sz="2000">
              <a:latin typeface="Tahom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308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230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230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2308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30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30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2308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230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230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2308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2308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30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2308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230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1230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230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123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123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2308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123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23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12308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2308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30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30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309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3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30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30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308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3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30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30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308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23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30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30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308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3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30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30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308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23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30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30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308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23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30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230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2308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23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30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230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2308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23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230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230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2308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23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30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230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2308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23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30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30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308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23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230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30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308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23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61" dur="500"/>
                                        <p:tgtEl>
                                          <p:spTgt spid="1230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230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230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123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5" dur="500"/>
                                        <p:tgtEl>
                                          <p:spTgt spid="123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8" dur="500"/>
                                        <p:tgtEl>
                                          <p:spTgt spid="123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1" dur="500"/>
                                        <p:tgtEl>
                                          <p:spTgt spid="123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4" dur="500"/>
                                        <p:tgtEl>
                                          <p:spTgt spid="123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7" dur="500"/>
                                        <p:tgtEl>
                                          <p:spTgt spid="123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0" dur="500"/>
                                        <p:tgtEl>
                                          <p:spTgt spid="123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3" dur="500"/>
                                        <p:tgtEl>
                                          <p:spTgt spid="123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6" dur="500"/>
                                        <p:tgtEl>
                                          <p:spTgt spid="123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9" dur="500"/>
                                        <p:tgtEl>
                                          <p:spTgt spid="123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2" dur="500"/>
                                        <p:tgtEl>
                                          <p:spTgt spid="123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1230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1230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23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23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230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230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230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230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230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230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230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230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23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23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23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23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23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23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23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23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230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23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23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23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23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23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23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23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61" grpId="0" animBg="1"/>
      <p:bldP spid="1230862" grpId="0" animBg="1"/>
      <p:bldP spid="1230863" grpId="0" animBg="1"/>
      <p:bldP spid="1230864" grpId="0" animBg="1"/>
      <p:bldP spid="1230865" grpId="0" animBg="1"/>
      <p:bldP spid="1230866" grpId="0" animBg="1"/>
      <p:bldP spid="1230867" grpId="0" animBg="1"/>
      <p:bldP spid="1230868" grpId="0" animBg="1"/>
      <p:bldP spid="1230869" grpId="0" animBg="1"/>
      <p:bldP spid="1230870" grpId="0" animBg="1"/>
      <p:bldP spid="1230871" grpId="0" animBg="1"/>
      <p:bldP spid="1230872" grpId="0" animBg="1"/>
      <p:bldP spid="1230873" grpId="0" animBg="1"/>
      <p:bldP spid="1230874" grpId="0" animBg="1"/>
      <p:bldP spid="1230875" grpId="0" animBg="1"/>
      <p:bldP spid="1230876" grpId="0" animBg="1"/>
      <p:bldP spid="1230877" grpId="0" animBg="1"/>
      <p:bldP spid="1230878" grpId="0" animBg="1"/>
      <p:bldP spid="1230879" grpId="0" animBg="1"/>
      <p:bldP spid="1230880" grpId="0" animBg="1"/>
      <p:bldP spid="1230881" grpId="0" animBg="1"/>
      <p:bldP spid="1230882" grpId="0" animBg="1"/>
      <p:bldP spid="1230883" grpId="0" animBg="1"/>
      <p:bldP spid="1230884" grpId="0" animBg="1"/>
      <p:bldP spid="1230885" grpId="0" animBg="1"/>
      <p:bldP spid="1230886" grpId="0" animBg="1"/>
      <p:bldP spid="1230887" grpId="0" animBg="1"/>
      <p:bldP spid="1230888" grpId="0" animBg="1"/>
      <p:bldP spid="1230889" grpId="0" animBg="1"/>
      <p:bldP spid="1230890" grpId="0" animBg="1"/>
      <p:bldP spid="1230891" grpId="0" animBg="1"/>
      <p:bldP spid="1230892" grpId="0" animBg="1"/>
      <p:bldP spid="1230893" grpId="0" animBg="1"/>
      <p:bldP spid="1230894" grpId="0" animBg="1"/>
      <p:bldP spid="1230895" grpId="0" animBg="1"/>
      <p:bldP spid="1230896" grpId="0" animBg="1"/>
      <p:bldP spid="1230897" grpId="0" animBg="1"/>
      <p:bldP spid="1230898" grpId="0" animBg="1"/>
      <p:bldP spid="1230899" grpId="0" animBg="1"/>
      <p:bldP spid="1230900" grpId="0" animBg="1"/>
      <p:bldP spid="1230901" grpId="0" animBg="1"/>
      <p:bldP spid="1230902" grpId="0" animBg="1"/>
      <p:bldP spid="1230903" grpId="0" animBg="1"/>
      <p:bldP spid="1230904" grpId="0" animBg="1"/>
      <p:bldP spid="1230905" grpId="0" animBg="1"/>
      <p:bldP spid="1230905" grpId="1" animBg="1"/>
      <p:bldP spid="1230906" grpId="0" animBg="1"/>
      <p:bldP spid="1230906" grpId="1" animBg="1"/>
      <p:bldP spid="12309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86C7152F-0B14-485C-A300-8B92D6F3EF6A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43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DB6A610C-A0C8-432C-8BDD-66A9C87ECCE7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231874" name="Line 2"/>
          <p:cNvSpPr>
            <a:spLocks noChangeShapeType="1"/>
          </p:cNvSpPr>
          <p:nvPr/>
        </p:nvSpPr>
        <p:spPr bwMode="auto">
          <a:xfrm flipH="1" flipV="1">
            <a:off x="7235825" y="5805488"/>
            <a:ext cx="182563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1875" name="Line 3"/>
          <p:cNvSpPr>
            <a:spLocks noChangeShapeType="1"/>
          </p:cNvSpPr>
          <p:nvPr/>
        </p:nvSpPr>
        <p:spPr bwMode="auto">
          <a:xfrm flipV="1">
            <a:off x="6842125" y="5805488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1876" name="Oval 4"/>
          <p:cNvSpPr>
            <a:spLocks noChangeArrowheads="1"/>
          </p:cNvSpPr>
          <p:nvPr/>
        </p:nvSpPr>
        <p:spPr bwMode="auto">
          <a:xfrm>
            <a:off x="6948488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536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9.3.3  </a:t>
            </a:r>
            <a:r>
              <a:rPr lang="zh-CN" altLang="en-US">
                <a:ea typeface="宋体" pitchFamily="2" charset="-122"/>
              </a:rPr>
              <a:t>最大堆的删除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31878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700213"/>
            <a:ext cx="8229600" cy="2981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最大堆中删除的元素为根节点元素，需重构（堆排序）。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移动位置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n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中的元素至根节点，恢复最大树，比较左右孩子，并决定交换哪一个。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删除策略产生了一条从堆的根节点到叶节点的单一路径，每层工作需耗时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Θ(1)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，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O(log</a:t>
            </a:r>
            <a:r>
              <a:rPr lang="en-US" altLang="zh-CN" sz="2400" baseline="-25000">
                <a:latin typeface="Times New Roman" panose="02020503050405090304" pitchFamily="18" charset="0"/>
                <a:ea typeface="宋体" pitchFamily="2" charset="-122"/>
              </a:rPr>
              <a:t>2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n)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</p:txBody>
      </p:sp>
      <p:sp>
        <p:nvSpPr>
          <p:cNvPr id="15369" name="Oval 7"/>
          <p:cNvSpPr>
            <a:spLocks noChangeArrowheads="1"/>
          </p:cNvSpPr>
          <p:nvPr/>
        </p:nvSpPr>
        <p:spPr bwMode="auto">
          <a:xfrm>
            <a:off x="1728788" y="50133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21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5370" name="Oval 8"/>
          <p:cNvSpPr>
            <a:spLocks noChangeArrowheads="1"/>
          </p:cNvSpPr>
          <p:nvPr/>
        </p:nvSpPr>
        <p:spPr bwMode="auto">
          <a:xfrm>
            <a:off x="1081088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5371" name="Oval 9"/>
          <p:cNvSpPr>
            <a:spLocks noChangeArrowheads="1"/>
          </p:cNvSpPr>
          <p:nvPr/>
        </p:nvSpPr>
        <p:spPr bwMode="auto">
          <a:xfrm>
            <a:off x="2378075" y="5516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755650" y="6237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14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5373" name="Oval 11"/>
          <p:cNvSpPr>
            <a:spLocks noChangeArrowheads="1"/>
          </p:cNvSpPr>
          <p:nvPr/>
        </p:nvSpPr>
        <p:spPr bwMode="auto">
          <a:xfrm>
            <a:off x="1370013" y="62372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V="1">
            <a:off x="1331913" y="53006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 flipH="1" flipV="1">
            <a:off x="2052638" y="53006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5376" name="Line 14"/>
          <p:cNvSpPr>
            <a:spLocks noChangeShapeType="1"/>
          </p:cNvSpPr>
          <p:nvPr/>
        </p:nvSpPr>
        <p:spPr bwMode="auto">
          <a:xfrm flipV="1">
            <a:off x="938213" y="5805488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 flipH="1" flipV="1">
            <a:off x="1404938" y="5805488"/>
            <a:ext cx="10953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5378" name="Oval 16"/>
          <p:cNvSpPr>
            <a:spLocks noChangeArrowheads="1"/>
          </p:cNvSpPr>
          <p:nvPr/>
        </p:nvSpPr>
        <p:spPr bwMode="auto">
          <a:xfrm>
            <a:off x="2087563" y="62372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5379" name="Line 17"/>
          <p:cNvSpPr>
            <a:spLocks noChangeShapeType="1"/>
          </p:cNvSpPr>
          <p:nvPr/>
        </p:nvSpPr>
        <p:spPr bwMode="auto">
          <a:xfrm flipV="1">
            <a:off x="2305050" y="5876925"/>
            <a:ext cx="214313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5380" name="Oval 18"/>
          <p:cNvSpPr>
            <a:spLocks noChangeArrowheads="1"/>
          </p:cNvSpPr>
          <p:nvPr/>
        </p:nvSpPr>
        <p:spPr bwMode="auto">
          <a:xfrm>
            <a:off x="4787900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5381" name="Oval 19"/>
          <p:cNvSpPr>
            <a:spLocks noChangeArrowheads="1"/>
          </p:cNvSpPr>
          <p:nvPr/>
        </p:nvSpPr>
        <p:spPr bwMode="auto">
          <a:xfrm>
            <a:off x="4105275" y="5516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5382" name="Oval 20"/>
          <p:cNvSpPr>
            <a:spLocks noChangeArrowheads="1"/>
          </p:cNvSpPr>
          <p:nvPr/>
        </p:nvSpPr>
        <p:spPr bwMode="auto">
          <a:xfrm>
            <a:off x="5435600" y="5516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5383" name="Oval 21"/>
          <p:cNvSpPr>
            <a:spLocks noChangeArrowheads="1"/>
          </p:cNvSpPr>
          <p:nvPr/>
        </p:nvSpPr>
        <p:spPr bwMode="auto">
          <a:xfrm>
            <a:off x="3779838" y="62372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14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5384" name="Oval 22"/>
          <p:cNvSpPr>
            <a:spLocks noChangeArrowheads="1"/>
          </p:cNvSpPr>
          <p:nvPr/>
        </p:nvSpPr>
        <p:spPr bwMode="auto">
          <a:xfrm>
            <a:off x="4394200" y="6237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5385" name="Line 23"/>
          <p:cNvSpPr>
            <a:spLocks noChangeShapeType="1"/>
          </p:cNvSpPr>
          <p:nvPr/>
        </p:nvSpPr>
        <p:spPr bwMode="auto">
          <a:xfrm flipV="1">
            <a:off x="4283075" y="5229225"/>
            <a:ext cx="504825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5386" name="Line 24"/>
          <p:cNvSpPr>
            <a:spLocks noChangeShapeType="1"/>
          </p:cNvSpPr>
          <p:nvPr/>
        </p:nvSpPr>
        <p:spPr bwMode="auto">
          <a:xfrm flipH="1" flipV="1">
            <a:off x="5148263" y="5229225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5387" name="Line 25"/>
          <p:cNvSpPr>
            <a:spLocks noChangeShapeType="1"/>
          </p:cNvSpPr>
          <p:nvPr/>
        </p:nvSpPr>
        <p:spPr bwMode="auto">
          <a:xfrm flipV="1">
            <a:off x="3962400" y="5805488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5388" name="Line 26"/>
          <p:cNvSpPr>
            <a:spLocks noChangeShapeType="1"/>
          </p:cNvSpPr>
          <p:nvPr/>
        </p:nvSpPr>
        <p:spPr bwMode="auto">
          <a:xfrm flipH="1" flipV="1">
            <a:off x="4429125" y="5805488"/>
            <a:ext cx="109538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1899" name="Oval 27"/>
          <p:cNvSpPr>
            <a:spLocks noChangeArrowheads="1"/>
          </p:cNvSpPr>
          <p:nvPr/>
        </p:nvSpPr>
        <p:spPr bwMode="auto">
          <a:xfrm>
            <a:off x="5111750" y="6237288"/>
            <a:ext cx="360363" cy="360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1900" name="Line 28"/>
          <p:cNvSpPr>
            <a:spLocks noChangeShapeType="1"/>
          </p:cNvSpPr>
          <p:nvPr/>
        </p:nvSpPr>
        <p:spPr bwMode="auto">
          <a:xfrm flipV="1">
            <a:off x="5329238" y="5876925"/>
            <a:ext cx="214312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1901" name="Oval 29"/>
          <p:cNvSpPr>
            <a:spLocks noChangeArrowheads="1"/>
          </p:cNvSpPr>
          <p:nvPr/>
        </p:nvSpPr>
        <p:spPr bwMode="auto">
          <a:xfrm>
            <a:off x="5435600" y="5516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1903" name="Oval 31"/>
          <p:cNvSpPr>
            <a:spLocks noChangeArrowheads="1"/>
          </p:cNvSpPr>
          <p:nvPr/>
        </p:nvSpPr>
        <p:spPr bwMode="auto">
          <a:xfrm>
            <a:off x="5435600" y="5516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1904" name="Oval 32"/>
          <p:cNvSpPr>
            <a:spLocks noChangeArrowheads="1"/>
          </p:cNvSpPr>
          <p:nvPr/>
        </p:nvSpPr>
        <p:spPr bwMode="auto">
          <a:xfrm>
            <a:off x="7667625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1905" name="Oval 33"/>
          <p:cNvSpPr>
            <a:spLocks noChangeArrowheads="1"/>
          </p:cNvSpPr>
          <p:nvPr/>
        </p:nvSpPr>
        <p:spPr bwMode="auto">
          <a:xfrm>
            <a:off x="6948488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1906" name="Oval 34"/>
          <p:cNvSpPr>
            <a:spLocks noChangeArrowheads="1"/>
          </p:cNvSpPr>
          <p:nvPr/>
        </p:nvSpPr>
        <p:spPr bwMode="auto">
          <a:xfrm>
            <a:off x="6659563" y="62372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14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1907" name="Oval 35"/>
          <p:cNvSpPr>
            <a:spLocks noChangeArrowheads="1"/>
          </p:cNvSpPr>
          <p:nvPr/>
        </p:nvSpPr>
        <p:spPr bwMode="auto">
          <a:xfrm>
            <a:off x="7273925" y="6237288"/>
            <a:ext cx="360363" cy="360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1908" name="Line 36"/>
          <p:cNvSpPr>
            <a:spLocks noChangeShapeType="1"/>
          </p:cNvSpPr>
          <p:nvPr/>
        </p:nvSpPr>
        <p:spPr bwMode="auto">
          <a:xfrm flipV="1">
            <a:off x="7162800" y="5229225"/>
            <a:ext cx="504825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1909" name="Line 37"/>
          <p:cNvSpPr>
            <a:spLocks noChangeShapeType="1"/>
          </p:cNvSpPr>
          <p:nvPr/>
        </p:nvSpPr>
        <p:spPr bwMode="auto">
          <a:xfrm flipH="1" flipV="1">
            <a:off x="8027988" y="5229225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1910" name="Oval 38"/>
          <p:cNvSpPr>
            <a:spLocks noChangeArrowheads="1"/>
          </p:cNvSpPr>
          <p:nvPr/>
        </p:nvSpPr>
        <p:spPr bwMode="auto">
          <a:xfrm>
            <a:off x="8315325" y="5516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1913" name="Oval 41"/>
          <p:cNvSpPr>
            <a:spLocks noChangeArrowheads="1"/>
          </p:cNvSpPr>
          <p:nvPr/>
        </p:nvSpPr>
        <p:spPr bwMode="auto">
          <a:xfrm>
            <a:off x="6659563" y="62372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2" name="Oval 27"/>
          <p:cNvSpPr>
            <a:spLocks noChangeArrowheads="1"/>
          </p:cNvSpPr>
          <p:nvPr/>
        </p:nvSpPr>
        <p:spPr bwMode="auto">
          <a:xfrm>
            <a:off x="4787900" y="5013325"/>
            <a:ext cx="360363" cy="3603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1902" name="Oval 30"/>
          <p:cNvSpPr>
            <a:spLocks noChangeArrowheads="1"/>
          </p:cNvSpPr>
          <p:nvPr/>
        </p:nvSpPr>
        <p:spPr bwMode="auto">
          <a:xfrm>
            <a:off x="4787900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3" name="Oval 35"/>
          <p:cNvSpPr>
            <a:spLocks noChangeArrowheads="1"/>
          </p:cNvSpPr>
          <p:nvPr/>
        </p:nvSpPr>
        <p:spPr bwMode="auto">
          <a:xfrm>
            <a:off x="7667625" y="5013325"/>
            <a:ext cx="360363" cy="3603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4" name="Oval 35"/>
          <p:cNvSpPr>
            <a:spLocks noChangeArrowheads="1"/>
          </p:cNvSpPr>
          <p:nvPr/>
        </p:nvSpPr>
        <p:spPr bwMode="auto">
          <a:xfrm>
            <a:off x="6948488" y="5516563"/>
            <a:ext cx="360362" cy="360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1912" name="Oval 40"/>
          <p:cNvSpPr>
            <a:spLocks noChangeArrowheads="1"/>
          </p:cNvSpPr>
          <p:nvPr/>
        </p:nvSpPr>
        <p:spPr bwMode="auto">
          <a:xfrm>
            <a:off x="6948488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14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1911" name="Oval 39"/>
          <p:cNvSpPr>
            <a:spLocks noChangeArrowheads="1"/>
          </p:cNvSpPr>
          <p:nvPr/>
        </p:nvSpPr>
        <p:spPr bwMode="auto">
          <a:xfrm>
            <a:off x="7667625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15</a:t>
            </a:r>
            <a:endParaRPr lang="en-US" altLang="zh-CN" sz="2000">
              <a:latin typeface="Tahom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2000"/>
                                        <p:tgtEl>
                                          <p:spTgt spid="1231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2000"/>
                                        <p:tgtEl>
                                          <p:spTgt spid="1231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2000"/>
                                        <p:tgtEl>
                                          <p:spTgt spid="1231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3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31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231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231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31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1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31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31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1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31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31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31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31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3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3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3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3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3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3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3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31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3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31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31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6" dur="2000"/>
                                        <p:tgtEl>
                                          <p:spTgt spid="1231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9" dur="2000"/>
                                        <p:tgtEl>
                                          <p:spTgt spid="1231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9" dur="2000"/>
                                        <p:tgtEl>
                                          <p:spTgt spid="1231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2000" fill="hold"/>
                                        <p:tgtEl>
                                          <p:spTgt spid="123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123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4" dur="500"/>
                                        <p:tgtEl>
                                          <p:spTgt spid="1231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31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31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4" dur="500"/>
                                        <p:tgtEl>
                                          <p:spTgt spid="1231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7" dur="500"/>
                                        <p:tgtEl>
                                          <p:spTgt spid="1231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3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3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3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3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31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31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4" grpId="0" animBg="1"/>
      <p:bldP spid="1231874" grpId="1" animBg="1"/>
      <p:bldP spid="1231874" grpId="2" animBg="1"/>
      <p:bldP spid="1231875" grpId="0" animBg="1"/>
      <p:bldP spid="1231876" grpId="0" animBg="1"/>
      <p:bldP spid="1231899" grpId="0" animBg="1"/>
      <p:bldP spid="1231900" grpId="0" animBg="1"/>
      <p:bldP spid="1231901" grpId="0" animBg="1"/>
      <p:bldP spid="1231903" grpId="0" animBg="1"/>
      <p:bldP spid="1231904" grpId="0" animBg="1"/>
      <p:bldP spid="1231905" grpId="0" animBg="1"/>
      <p:bldP spid="1231905" grpId="1" animBg="1"/>
      <p:bldP spid="1231906" grpId="0" animBg="1"/>
      <p:bldP spid="1231906" grpId="1" animBg="1"/>
      <p:bldP spid="1231907" grpId="0" animBg="1"/>
      <p:bldP spid="1231907" grpId="1" animBg="1"/>
      <p:bldP spid="1231907" grpId="2" animBg="1"/>
      <p:bldP spid="1231908" grpId="0" animBg="1"/>
      <p:bldP spid="1231909" grpId="0" animBg="1"/>
      <p:bldP spid="1231910" grpId="0" animBg="1"/>
      <p:bldP spid="1231913" grpId="0" animBg="1"/>
      <p:bldP spid="1231913" grpId="1" animBg="1"/>
      <p:bldP spid="2" grpId="0" animBg="1"/>
      <p:bldP spid="1231902" grpId="0" animBg="1"/>
      <p:bldP spid="3" grpId="0" animBg="1"/>
      <p:bldP spid="4" grpId="0" animBg="1"/>
      <p:bldP spid="1231912" grpId="0" animBg="1"/>
      <p:bldP spid="12319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E777EC55-386C-4C2A-A5EA-AB610C438709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4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F887D4B6-4F96-47E6-93A0-1C626CC4B145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9.3.4  </a:t>
            </a:r>
            <a:r>
              <a:rPr lang="zh-CN" altLang="en-US">
                <a:ea typeface="宋体" pitchFamily="2" charset="-122"/>
              </a:rPr>
              <a:t>最大堆的初始化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32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63700"/>
            <a:ext cx="8229600" cy="3057525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假设数组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a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中有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n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个元素，例如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n=10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，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a[1: 10]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中元素的关键值为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[20,12,35,15,10,80,30,17,2,1]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，表示为一个完全二叉树，不是最大树。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</p:txBody>
      </p:sp>
      <p:sp>
        <p:nvSpPr>
          <p:cNvPr id="1232900" name="Oval 4"/>
          <p:cNvSpPr>
            <a:spLocks noChangeArrowheads="1"/>
          </p:cNvSpPr>
          <p:nvPr/>
        </p:nvSpPr>
        <p:spPr bwMode="auto">
          <a:xfrm>
            <a:off x="7234238" y="58054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01" name="Line 5"/>
          <p:cNvSpPr>
            <a:spLocks noChangeShapeType="1"/>
          </p:cNvSpPr>
          <p:nvPr/>
        </p:nvSpPr>
        <p:spPr bwMode="auto">
          <a:xfrm flipV="1">
            <a:off x="5722938" y="5157788"/>
            <a:ext cx="1008062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2902" name="Oval 6"/>
          <p:cNvSpPr>
            <a:spLocks noChangeArrowheads="1"/>
          </p:cNvSpPr>
          <p:nvPr/>
        </p:nvSpPr>
        <p:spPr bwMode="auto">
          <a:xfrm>
            <a:off x="6731000" y="49418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03" name="Oval 7"/>
          <p:cNvSpPr>
            <a:spLocks noChangeArrowheads="1"/>
          </p:cNvSpPr>
          <p:nvPr/>
        </p:nvSpPr>
        <p:spPr bwMode="auto">
          <a:xfrm>
            <a:off x="7883525" y="53736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04" name="Oval 8"/>
          <p:cNvSpPr>
            <a:spLocks noChangeArrowheads="1"/>
          </p:cNvSpPr>
          <p:nvPr/>
        </p:nvSpPr>
        <p:spPr bwMode="auto">
          <a:xfrm>
            <a:off x="8532813" y="58054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05" name="Line 9"/>
          <p:cNvSpPr>
            <a:spLocks noChangeShapeType="1"/>
          </p:cNvSpPr>
          <p:nvPr/>
        </p:nvSpPr>
        <p:spPr bwMode="auto">
          <a:xfrm flipV="1">
            <a:off x="7451725" y="558958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2906" name="Line 10"/>
          <p:cNvSpPr>
            <a:spLocks noChangeShapeType="1"/>
          </p:cNvSpPr>
          <p:nvPr/>
        </p:nvSpPr>
        <p:spPr bwMode="auto">
          <a:xfrm flipH="1" flipV="1">
            <a:off x="8242300" y="5589588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2907" name="Oval 11"/>
          <p:cNvSpPr>
            <a:spLocks noChangeArrowheads="1"/>
          </p:cNvSpPr>
          <p:nvPr/>
        </p:nvSpPr>
        <p:spPr bwMode="auto">
          <a:xfrm>
            <a:off x="4857750" y="58054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08" name="Oval 12"/>
          <p:cNvSpPr>
            <a:spLocks noChangeArrowheads="1"/>
          </p:cNvSpPr>
          <p:nvPr/>
        </p:nvSpPr>
        <p:spPr bwMode="auto">
          <a:xfrm>
            <a:off x="4498975" y="63087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09" name="Oval 13"/>
          <p:cNvSpPr>
            <a:spLocks noChangeArrowheads="1"/>
          </p:cNvSpPr>
          <p:nvPr/>
        </p:nvSpPr>
        <p:spPr bwMode="auto">
          <a:xfrm>
            <a:off x="5218113" y="63087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10" name="Line 14"/>
          <p:cNvSpPr>
            <a:spLocks noChangeShapeType="1"/>
          </p:cNvSpPr>
          <p:nvPr/>
        </p:nvSpPr>
        <p:spPr bwMode="auto">
          <a:xfrm flipV="1">
            <a:off x="4786313" y="6165850"/>
            <a:ext cx="214312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2911" name="Line 15"/>
          <p:cNvSpPr>
            <a:spLocks noChangeShapeType="1"/>
          </p:cNvSpPr>
          <p:nvPr/>
        </p:nvSpPr>
        <p:spPr bwMode="auto">
          <a:xfrm flipH="1" flipV="1">
            <a:off x="5073650" y="6165850"/>
            <a:ext cx="217488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2912" name="Oval 16"/>
          <p:cNvSpPr>
            <a:spLocks noChangeArrowheads="1"/>
          </p:cNvSpPr>
          <p:nvPr/>
        </p:nvSpPr>
        <p:spPr bwMode="auto">
          <a:xfrm>
            <a:off x="5507038" y="53736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13" name="Oval 17"/>
          <p:cNvSpPr>
            <a:spLocks noChangeArrowheads="1"/>
          </p:cNvSpPr>
          <p:nvPr/>
        </p:nvSpPr>
        <p:spPr bwMode="auto">
          <a:xfrm>
            <a:off x="6156325" y="58054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14" name="Oval 18"/>
          <p:cNvSpPr>
            <a:spLocks noChangeArrowheads="1"/>
          </p:cNvSpPr>
          <p:nvPr/>
        </p:nvSpPr>
        <p:spPr bwMode="auto">
          <a:xfrm>
            <a:off x="5794375" y="63087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15" name="Line 19"/>
          <p:cNvSpPr>
            <a:spLocks noChangeShapeType="1"/>
          </p:cNvSpPr>
          <p:nvPr/>
        </p:nvSpPr>
        <p:spPr bwMode="auto">
          <a:xfrm flipV="1">
            <a:off x="6154738" y="6165850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2916" name="Line 20"/>
          <p:cNvSpPr>
            <a:spLocks noChangeShapeType="1"/>
          </p:cNvSpPr>
          <p:nvPr/>
        </p:nvSpPr>
        <p:spPr bwMode="auto">
          <a:xfrm flipV="1">
            <a:off x="5075238" y="558958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2917" name="Line 21"/>
          <p:cNvSpPr>
            <a:spLocks noChangeShapeType="1"/>
          </p:cNvSpPr>
          <p:nvPr/>
        </p:nvSpPr>
        <p:spPr bwMode="auto">
          <a:xfrm flipH="1" flipV="1">
            <a:off x="5865813" y="5589588"/>
            <a:ext cx="433387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2918" name="Line 22"/>
          <p:cNvSpPr>
            <a:spLocks noChangeShapeType="1"/>
          </p:cNvSpPr>
          <p:nvPr/>
        </p:nvSpPr>
        <p:spPr bwMode="auto">
          <a:xfrm flipH="1" flipV="1">
            <a:off x="7091363" y="5157788"/>
            <a:ext cx="935037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2919" name="Oval 23"/>
          <p:cNvSpPr>
            <a:spLocks noChangeArrowheads="1"/>
          </p:cNvSpPr>
          <p:nvPr/>
        </p:nvSpPr>
        <p:spPr bwMode="auto">
          <a:xfrm>
            <a:off x="6731000" y="49418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20" name="Oval 24"/>
          <p:cNvSpPr>
            <a:spLocks noChangeArrowheads="1"/>
          </p:cNvSpPr>
          <p:nvPr/>
        </p:nvSpPr>
        <p:spPr bwMode="auto">
          <a:xfrm>
            <a:off x="5507038" y="53736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21" name="Oval 25"/>
          <p:cNvSpPr>
            <a:spLocks noChangeArrowheads="1"/>
          </p:cNvSpPr>
          <p:nvPr/>
        </p:nvSpPr>
        <p:spPr bwMode="auto">
          <a:xfrm>
            <a:off x="7883525" y="53736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35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22" name="Oval 26"/>
          <p:cNvSpPr>
            <a:spLocks noChangeArrowheads="1"/>
          </p:cNvSpPr>
          <p:nvPr/>
        </p:nvSpPr>
        <p:spPr bwMode="auto">
          <a:xfrm>
            <a:off x="4859338" y="58054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23" name="Oval 27"/>
          <p:cNvSpPr>
            <a:spLocks noChangeArrowheads="1"/>
          </p:cNvSpPr>
          <p:nvPr/>
        </p:nvSpPr>
        <p:spPr bwMode="auto">
          <a:xfrm>
            <a:off x="6154738" y="58054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24" name="Oval 28"/>
          <p:cNvSpPr>
            <a:spLocks noChangeArrowheads="1"/>
          </p:cNvSpPr>
          <p:nvPr/>
        </p:nvSpPr>
        <p:spPr bwMode="auto">
          <a:xfrm>
            <a:off x="7234238" y="58054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80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25" name="Oval 29"/>
          <p:cNvSpPr>
            <a:spLocks noChangeArrowheads="1"/>
          </p:cNvSpPr>
          <p:nvPr/>
        </p:nvSpPr>
        <p:spPr bwMode="auto">
          <a:xfrm>
            <a:off x="8531225" y="58054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30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26" name="Oval 30"/>
          <p:cNvSpPr>
            <a:spLocks noChangeArrowheads="1"/>
          </p:cNvSpPr>
          <p:nvPr/>
        </p:nvSpPr>
        <p:spPr bwMode="auto">
          <a:xfrm>
            <a:off x="4498975" y="63087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17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27" name="Oval 31"/>
          <p:cNvSpPr>
            <a:spLocks noChangeArrowheads="1"/>
          </p:cNvSpPr>
          <p:nvPr/>
        </p:nvSpPr>
        <p:spPr bwMode="auto">
          <a:xfrm>
            <a:off x="5218113" y="63087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28" name="Oval 32"/>
          <p:cNvSpPr>
            <a:spLocks noChangeArrowheads="1"/>
          </p:cNvSpPr>
          <p:nvPr/>
        </p:nvSpPr>
        <p:spPr bwMode="auto">
          <a:xfrm>
            <a:off x="5794375" y="63087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29" name="Rectangle 33"/>
          <p:cNvSpPr>
            <a:spLocks noChangeArrowheads="1"/>
          </p:cNvSpPr>
          <p:nvPr/>
        </p:nvSpPr>
        <p:spPr bwMode="auto">
          <a:xfrm>
            <a:off x="252413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30" name="Rectangle 34"/>
          <p:cNvSpPr>
            <a:spLocks noChangeArrowheads="1"/>
          </p:cNvSpPr>
          <p:nvPr/>
        </p:nvSpPr>
        <p:spPr bwMode="auto">
          <a:xfrm>
            <a:off x="684213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31" name="Rectangle 35"/>
          <p:cNvSpPr>
            <a:spLocks noChangeArrowheads="1"/>
          </p:cNvSpPr>
          <p:nvPr/>
        </p:nvSpPr>
        <p:spPr bwMode="auto">
          <a:xfrm>
            <a:off x="1116013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35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32" name="Rectangle 36"/>
          <p:cNvSpPr>
            <a:spLocks noChangeArrowheads="1"/>
          </p:cNvSpPr>
          <p:nvPr/>
        </p:nvSpPr>
        <p:spPr bwMode="auto">
          <a:xfrm>
            <a:off x="1547813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33" name="Rectangle 37"/>
          <p:cNvSpPr>
            <a:spLocks noChangeArrowheads="1"/>
          </p:cNvSpPr>
          <p:nvPr/>
        </p:nvSpPr>
        <p:spPr bwMode="auto">
          <a:xfrm>
            <a:off x="1979613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34" name="Rectangle 38"/>
          <p:cNvSpPr>
            <a:spLocks noChangeArrowheads="1"/>
          </p:cNvSpPr>
          <p:nvPr/>
        </p:nvSpPr>
        <p:spPr bwMode="auto">
          <a:xfrm>
            <a:off x="2413000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80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35" name="Rectangle 39"/>
          <p:cNvSpPr>
            <a:spLocks noChangeArrowheads="1"/>
          </p:cNvSpPr>
          <p:nvPr/>
        </p:nvSpPr>
        <p:spPr bwMode="auto">
          <a:xfrm>
            <a:off x="2844800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30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36" name="Rectangle 40"/>
          <p:cNvSpPr>
            <a:spLocks noChangeArrowheads="1"/>
          </p:cNvSpPr>
          <p:nvPr/>
        </p:nvSpPr>
        <p:spPr bwMode="auto">
          <a:xfrm>
            <a:off x="3276600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17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37" name="Rectangle 41"/>
          <p:cNvSpPr>
            <a:spLocks noChangeArrowheads="1"/>
          </p:cNvSpPr>
          <p:nvPr/>
        </p:nvSpPr>
        <p:spPr bwMode="auto">
          <a:xfrm>
            <a:off x="3708400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38" name="Rectangle 42"/>
          <p:cNvSpPr>
            <a:spLocks noChangeArrowheads="1"/>
          </p:cNvSpPr>
          <p:nvPr/>
        </p:nvSpPr>
        <p:spPr bwMode="auto">
          <a:xfrm>
            <a:off x="4140200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2939" name="Text Box 43"/>
          <p:cNvSpPr txBox="1">
            <a:spLocks noChangeArrowheads="1"/>
          </p:cNvSpPr>
          <p:nvPr/>
        </p:nvSpPr>
        <p:spPr bwMode="auto">
          <a:xfrm>
            <a:off x="179388" y="5540375"/>
            <a:ext cx="4465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宋体" pitchFamily="2" charset="-122"/>
              </a:rPr>
              <a:t>  1   2   3   4   5    6   7   8   9   10</a:t>
            </a:r>
            <a:endParaRPr lang="en-US" altLang="zh-CN" sz="160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2329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2329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2329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2329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2329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2329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2329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2329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2329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2329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2329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2329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2329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2329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2329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12329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12329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12329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2329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2329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2329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2329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2329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2329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12329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12329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12329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12329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12329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12329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2329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2329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2329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32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32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32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32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32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32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32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32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32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32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32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32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32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32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32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32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32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32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32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32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32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32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32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32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32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32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32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32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32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32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32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32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232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232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32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32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32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32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32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32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232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32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232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32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232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232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32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32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232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232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232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232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32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232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232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23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232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232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900" grpId="0" animBg="1"/>
      <p:bldP spid="1232901" grpId="0" animBg="1"/>
      <p:bldP spid="1232902" grpId="0" animBg="1"/>
      <p:bldP spid="1232903" grpId="0" animBg="1"/>
      <p:bldP spid="1232904" grpId="0" animBg="1"/>
      <p:bldP spid="1232905" grpId="0" animBg="1"/>
      <p:bldP spid="1232906" grpId="0" animBg="1"/>
      <p:bldP spid="1232907" grpId="0" animBg="1"/>
      <p:bldP spid="1232908" grpId="0" animBg="1"/>
      <p:bldP spid="1232909" grpId="0" animBg="1"/>
      <p:bldP spid="1232910" grpId="0" animBg="1"/>
      <p:bldP spid="1232911" grpId="0" animBg="1"/>
      <p:bldP spid="1232912" grpId="0" animBg="1"/>
      <p:bldP spid="1232913" grpId="0" animBg="1"/>
      <p:bldP spid="1232914" grpId="0" animBg="1"/>
      <p:bldP spid="1232915" grpId="0" animBg="1"/>
      <p:bldP spid="1232916" grpId="0" animBg="1"/>
      <p:bldP spid="1232917" grpId="0" animBg="1"/>
      <p:bldP spid="1232918" grpId="0" animBg="1"/>
      <p:bldP spid="1232919" grpId="0" animBg="1"/>
      <p:bldP spid="1232920" grpId="0" animBg="1"/>
      <p:bldP spid="1232921" grpId="0" animBg="1"/>
      <p:bldP spid="1232922" grpId="0" animBg="1"/>
      <p:bldP spid="1232923" grpId="0" animBg="1"/>
      <p:bldP spid="1232924" grpId="0" animBg="1"/>
      <p:bldP spid="1232925" grpId="0" animBg="1"/>
      <p:bldP spid="1232926" grpId="0" animBg="1"/>
      <p:bldP spid="1232927" grpId="0" animBg="1"/>
      <p:bldP spid="1232928" grpId="0" animBg="1"/>
      <p:bldP spid="1232929" grpId="0" animBg="1"/>
      <p:bldP spid="1232930" grpId="0" animBg="1"/>
      <p:bldP spid="1232931" grpId="0" animBg="1"/>
      <p:bldP spid="1232932" grpId="0" animBg="1"/>
      <p:bldP spid="1232933" grpId="0" animBg="1"/>
      <p:bldP spid="1232934" grpId="0" animBg="1"/>
      <p:bldP spid="1232935" grpId="0" animBg="1"/>
      <p:bldP spid="1232936" grpId="0" animBg="1"/>
      <p:bldP spid="1232937" grpId="0" animBg="1"/>
      <p:bldP spid="1232938" grpId="0" animBg="1"/>
      <p:bldP spid="12329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A074F1DB-F282-4804-911C-4CDCB83B513B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46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BE5F73A7-0454-4410-9EED-C90E17918303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9.3.4  </a:t>
            </a:r>
            <a:r>
              <a:rPr lang="zh-CN" altLang="en-US">
                <a:ea typeface="宋体" pitchFamily="2" charset="-122"/>
              </a:rPr>
              <a:t>最大堆的初始化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39900"/>
            <a:ext cx="8229600" cy="2595563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初始化的过程：从第一个具有孩子的节点开始，位置为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i=</a:t>
            </a:r>
            <a:r>
              <a:rPr lang="en-US" altLang="zh-CN" sz="2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⌊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n/2</a:t>
            </a:r>
            <a:r>
              <a:rPr lang="en-US" altLang="zh-CN" sz="2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⌋</a:t>
            </a:r>
            <a:endParaRPr lang="en-US" altLang="zh-CN" sz="28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eaLnBrk="1" hangingPunct="1"/>
            <a:r>
              <a:rPr lang="zh-CN" altLang="en-US" sz="2360">
                <a:latin typeface="Times New Roman" panose="02020503050405090304" pitchFamily="18" charset="0"/>
                <a:ea typeface="宋体" pitchFamily="2" charset="-122"/>
              </a:rPr>
              <a:t>调整以该元素为根的子树为最大堆；</a:t>
            </a:r>
            <a:endParaRPr lang="zh-CN" altLang="en-US" sz="2360">
              <a:latin typeface="Times New Roman" panose="0202050305040509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60">
                <a:latin typeface="Times New Roman" panose="02020503050405090304" pitchFamily="18" charset="0"/>
                <a:ea typeface="宋体" pitchFamily="2" charset="-122"/>
              </a:rPr>
              <a:t>继续检查以</a:t>
            </a:r>
            <a:r>
              <a:rPr lang="en-US" altLang="zh-CN" sz="2360">
                <a:latin typeface="Times New Roman" panose="02020503050405090304" pitchFamily="18" charset="0"/>
                <a:ea typeface="宋体" pitchFamily="2" charset="-122"/>
              </a:rPr>
              <a:t>i-1,i-2</a:t>
            </a:r>
            <a:r>
              <a:rPr lang="zh-CN" altLang="en-US" sz="2360">
                <a:latin typeface="Times New Roman" panose="02020503050405090304" pitchFamily="18" charset="0"/>
                <a:ea typeface="宋体" pitchFamily="2" charset="-122"/>
              </a:rPr>
              <a:t>等节点为根的子树，使其均为最大堆，直到检查到根节点（其位置为</a:t>
            </a:r>
            <a:r>
              <a:rPr lang="en-US" altLang="zh-CN" sz="2360">
                <a:latin typeface="Times New Roman" panose="02020503050405090304" pitchFamily="18" charset="0"/>
                <a:ea typeface="宋体" pitchFamily="2" charset="-122"/>
              </a:rPr>
              <a:t>1</a:t>
            </a:r>
            <a:r>
              <a:rPr lang="zh-CN" altLang="en-US" sz="2360">
                <a:latin typeface="Times New Roman" panose="02020503050405090304" pitchFamily="18" charset="0"/>
                <a:ea typeface="宋体" pitchFamily="2" charset="-122"/>
              </a:rPr>
              <a:t>）。</a:t>
            </a:r>
            <a:endParaRPr lang="en-US" altLang="zh-CN" sz="2360">
              <a:latin typeface="Times New Roman" panose="02020503050405090304" pitchFamily="18" charset="0"/>
              <a:ea typeface="宋体" pitchFamily="2" charset="-122"/>
            </a:endParaRPr>
          </a:p>
        </p:txBody>
      </p:sp>
      <p:sp>
        <p:nvSpPr>
          <p:cNvPr id="17414" name="Oval 4"/>
          <p:cNvSpPr>
            <a:spLocks noChangeArrowheads="1"/>
          </p:cNvSpPr>
          <p:nvPr/>
        </p:nvSpPr>
        <p:spPr bwMode="auto">
          <a:xfrm>
            <a:off x="4787900" y="57324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7415" name="Line 5"/>
          <p:cNvSpPr>
            <a:spLocks noChangeShapeType="1"/>
          </p:cNvSpPr>
          <p:nvPr/>
        </p:nvSpPr>
        <p:spPr bwMode="auto">
          <a:xfrm flipV="1">
            <a:off x="3276600" y="5084763"/>
            <a:ext cx="1008063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7416" name="Oval 6"/>
          <p:cNvSpPr>
            <a:spLocks noChangeArrowheads="1"/>
          </p:cNvSpPr>
          <p:nvPr/>
        </p:nvSpPr>
        <p:spPr bwMode="auto">
          <a:xfrm>
            <a:off x="4284663" y="48688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7417" name="Oval 7"/>
          <p:cNvSpPr>
            <a:spLocks noChangeArrowheads="1"/>
          </p:cNvSpPr>
          <p:nvPr/>
        </p:nvSpPr>
        <p:spPr bwMode="auto">
          <a:xfrm>
            <a:off x="5437188" y="53006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7418" name="Oval 8"/>
          <p:cNvSpPr>
            <a:spLocks noChangeArrowheads="1"/>
          </p:cNvSpPr>
          <p:nvPr/>
        </p:nvSpPr>
        <p:spPr bwMode="auto">
          <a:xfrm>
            <a:off x="6086475" y="57324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7419" name="Line 9"/>
          <p:cNvSpPr>
            <a:spLocks noChangeShapeType="1"/>
          </p:cNvSpPr>
          <p:nvPr/>
        </p:nvSpPr>
        <p:spPr bwMode="auto">
          <a:xfrm flipV="1">
            <a:off x="5005388" y="55165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7420" name="Line 10"/>
          <p:cNvSpPr>
            <a:spLocks noChangeShapeType="1"/>
          </p:cNvSpPr>
          <p:nvPr/>
        </p:nvSpPr>
        <p:spPr bwMode="auto">
          <a:xfrm flipH="1" flipV="1">
            <a:off x="5795963" y="5516563"/>
            <a:ext cx="433387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7421" name="Oval 11"/>
          <p:cNvSpPr>
            <a:spLocks noChangeArrowheads="1"/>
          </p:cNvSpPr>
          <p:nvPr/>
        </p:nvSpPr>
        <p:spPr bwMode="auto">
          <a:xfrm>
            <a:off x="2411413" y="57324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7422" name="Oval 12"/>
          <p:cNvSpPr>
            <a:spLocks noChangeArrowheads="1"/>
          </p:cNvSpPr>
          <p:nvPr/>
        </p:nvSpPr>
        <p:spPr bwMode="auto">
          <a:xfrm>
            <a:off x="2052638" y="62357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7423" name="Oval 13"/>
          <p:cNvSpPr>
            <a:spLocks noChangeArrowheads="1"/>
          </p:cNvSpPr>
          <p:nvPr/>
        </p:nvSpPr>
        <p:spPr bwMode="auto">
          <a:xfrm>
            <a:off x="2771775" y="62357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7424" name="Line 14"/>
          <p:cNvSpPr>
            <a:spLocks noChangeShapeType="1"/>
          </p:cNvSpPr>
          <p:nvPr/>
        </p:nvSpPr>
        <p:spPr bwMode="auto">
          <a:xfrm flipV="1">
            <a:off x="2339975" y="6092825"/>
            <a:ext cx="214313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7425" name="Line 15"/>
          <p:cNvSpPr>
            <a:spLocks noChangeShapeType="1"/>
          </p:cNvSpPr>
          <p:nvPr/>
        </p:nvSpPr>
        <p:spPr bwMode="auto">
          <a:xfrm flipH="1" flipV="1">
            <a:off x="2627313" y="6092825"/>
            <a:ext cx="217487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7426" name="Oval 16"/>
          <p:cNvSpPr>
            <a:spLocks noChangeArrowheads="1"/>
          </p:cNvSpPr>
          <p:nvPr/>
        </p:nvSpPr>
        <p:spPr bwMode="auto">
          <a:xfrm>
            <a:off x="3060700" y="53006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7427" name="Oval 17"/>
          <p:cNvSpPr>
            <a:spLocks noChangeArrowheads="1"/>
          </p:cNvSpPr>
          <p:nvPr/>
        </p:nvSpPr>
        <p:spPr bwMode="auto">
          <a:xfrm>
            <a:off x="3709988" y="57324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7428" name="Oval 18"/>
          <p:cNvSpPr>
            <a:spLocks noChangeArrowheads="1"/>
          </p:cNvSpPr>
          <p:nvPr/>
        </p:nvSpPr>
        <p:spPr bwMode="auto">
          <a:xfrm>
            <a:off x="3348038" y="62357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7429" name="Line 19"/>
          <p:cNvSpPr>
            <a:spLocks noChangeShapeType="1"/>
          </p:cNvSpPr>
          <p:nvPr/>
        </p:nvSpPr>
        <p:spPr bwMode="auto">
          <a:xfrm flipV="1">
            <a:off x="3708400" y="6092825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7430" name="Line 20"/>
          <p:cNvSpPr>
            <a:spLocks noChangeShapeType="1"/>
          </p:cNvSpPr>
          <p:nvPr/>
        </p:nvSpPr>
        <p:spPr bwMode="auto">
          <a:xfrm flipV="1">
            <a:off x="2628900" y="55165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7431" name="Line 21"/>
          <p:cNvSpPr>
            <a:spLocks noChangeShapeType="1"/>
          </p:cNvSpPr>
          <p:nvPr/>
        </p:nvSpPr>
        <p:spPr bwMode="auto">
          <a:xfrm flipH="1" flipV="1">
            <a:off x="3419475" y="5516563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7432" name="Line 22"/>
          <p:cNvSpPr>
            <a:spLocks noChangeShapeType="1"/>
          </p:cNvSpPr>
          <p:nvPr/>
        </p:nvSpPr>
        <p:spPr bwMode="auto">
          <a:xfrm flipH="1" flipV="1">
            <a:off x="4645025" y="5084763"/>
            <a:ext cx="935038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33943" name="Oval 23"/>
          <p:cNvSpPr>
            <a:spLocks noChangeArrowheads="1"/>
          </p:cNvSpPr>
          <p:nvPr/>
        </p:nvSpPr>
        <p:spPr bwMode="auto">
          <a:xfrm>
            <a:off x="4284663" y="48688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3944" name="Oval 24"/>
          <p:cNvSpPr>
            <a:spLocks noChangeArrowheads="1"/>
          </p:cNvSpPr>
          <p:nvPr/>
        </p:nvSpPr>
        <p:spPr bwMode="auto">
          <a:xfrm>
            <a:off x="3060700" y="53006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3945" name="Oval 25"/>
          <p:cNvSpPr>
            <a:spLocks noChangeArrowheads="1"/>
          </p:cNvSpPr>
          <p:nvPr/>
        </p:nvSpPr>
        <p:spPr bwMode="auto">
          <a:xfrm>
            <a:off x="5437188" y="53006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35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3946" name="Oval 26"/>
          <p:cNvSpPr>
            <a:spLocks noChangeArrowheads="1"/>
          </p:cNvSpPr>
          <p:nvPr/>
        </p:nvSpPr>
        <p:spPr bwMode="auto">
          <a:xfrm>
            <a:off x="2413000" y="57324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3947" name="Oval 27"/>
          <p:cNvSpPr>
            <a:spLocks noChangeArrowheads="1"/>
          </p:cNvSpPr>
          <p:nvPr/>
        </p:nvSpPr>
        <p:spPr bwMode="auto">
          <a:xfrm>
            <a:off x="3708400" y="57324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3948" name="Oval 28"/>
          <p:cNvSpPr>
            <a:spLocks noChangeArrowheads="1"/>
          </p:cNvSpPr>
          <p:nvPr/>
        </p:nvSpPr>
        <p:spPr bwMode="auto">
          <a:xfrm>
            <a:off x="4787900" y="57324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80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7439" name="Oval 29"/>
          <p:cNvSpPr>
            <a:spLocks noChangeArrowheads="1"/>
          </p:cNvSpPr>
          <p:nvPr/>
        </p:nvSpPr>
        <p:spPr bwMode="auto">
          <a:xfrm>
            <a:off x="6084888" y="57324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30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3950" name="Oval 30"/>
          <p:cNvSpPr>
            <a:spLocks noChangeArrowheads="1"/>
          </p:cNvSpPr>
          <p:nvPr/>
        </p:nvSpPr>
        <p:spPr bwMode="auto">
          <a:xfrm>
            <a:off x="2052638" y="62357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17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7441" name="Oval 31"/>
          <p:cNvSpPr>
            <a:spLocks noChangeArrowheads="1"/>
          </p:cNvSpPr>
          <p:nvPr/>
        </p:nvSpPr>
        <p:spPr bwMode="auto">
          <a:xfrm>
            <a:off x="2771775" y="62357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7442" name="Oval 32"/>
          <p:cNvSpPr>
            <a:spLocks noChangeArrowheads="1"/>
          </p:cNvSpPr>
          <p:nvPr/>
        </p:nvSpPr>
        <p:spPr bwMode="auto">
          <a:xfrm>
            <a:off x="3348038" y="62357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3953" name="Oval 33"/>
          <p:cNvSpPr>
            <a:spLocks noChangeArrowheads="1"/>
          </p:cNvSpPr>
          <p:nvPr/>
        </p:nvSpPr>
        <p:spPr bwMode="auto">
          <a:xfrm>
            <a:off x="2051050" y="6237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3954" name="Oval 34"/>
          <p:cNvSpPr>
            <a:spLocks noChangeArrowheads="1"/>
          </p:cNvSpPr>
          <p:nvPr/>
        </p:nvSpPr>
        <p:spPr bwMode="auto">
          <a:xfrm>
            <a:off x="2411413" y="57340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17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3955" name="Oval 35"/>
          <p:cNvSpPr>
            <a:spLocks noChangeArrowheads="1"/>
          </p:cNvSpPr>
          <p:nvPr/>
        </p:nvSpPr>
        <p:spPr bwMode="auto">
          <a:xfrm>
            <a:off x="4787900" y="57340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35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3956" name="Oval 36"/>
          <p:cNvSpPr>
            <a:spLocks noChangeArrowheads="1"/>
          </p:cNvSpPr>
          <p:nvPr/>
        </p:nvSpPr>
        <p:spPr bwMode="auto">
          <a:xfrm>
            <a:off x="5435600" y="53006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80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3957" name="Oval 37"/>
          <p:cNvSpPr>
            <a:spLocks noChangeArrowheads="1"/>
          </p:cNvSpPr>
          <p:nvPr/>
        </p:nvSpPr>
        <p:spPr bwMode="auto">
          <a:xfrm>
            <a:off x="2411413" y="57340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3958" name="Oval 38"/>
          <p:cNvSpPr>
            <a:spLocks noChangeArrowheads="1"/>
          </p:cNvSpPr>
          <p:nvPr/>
        </p:nvSpPr>
        <p:spPr bwMode="auto">
          <a:xfrm>
            <a:off x="3059113" y="53006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17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3959" name="Oval 39"/>
          <p:cNvSpPr>
            <a:spLocks noChangeArrowheads="1"/>
          </p:cNvSpPr>
          <p:nvPr/>
        </p:nvSpPr>
        <p:spPr bwMode="auto">
          <a:xfrm>
            <a:off x="2411413" y="57340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3960" name="Oval 40"/>
          <p:cNvSpPr>
            <a:spLocks noChangeArrowheads="1"/>
          </p:cNvSpPr>
          <p:nvPr/>
        </p:nvSpPr>
        <p:spPr bwMode="auto">
          <a:xfrm>
            <a:off x="2051050" y="6237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3961" name="Oval 41"/>
          <p:cNvSpPr>
            <a:spLocks noChangeArrowheads="1"/>
          </p:cNvSpPr>
          <p:nvPr/>
        </p:nvSpPr>
        <p:spPr bwMode="auto">
          <a:xfrm>
            <a:off x="5435600" y="53006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3962" name="Oval 42"/>
          <p:cNvSpPr>
            <a:spLocks noChangeArrowheads="1"/>
          </p:cNvSpPr>
          <p:nvPr/>
        </p:nvSpPr>
        <p:spPr bwMode="auto">
          <a:xfrm>
            <a:off x="4284663" y="48688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80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3963" name="Oval 43"/>
          <p:cNvSpPr>
            <a:spLocks noChangeArrowheads="1"/>
          </p:cNvSpPr>
          <p:nvPr/>
        </p:nvSpPr>
        <p:spPr bwMode="auto">
          <a:xfrm>
            <a:off x="5435600" y="53006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35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33964" name="Oval 44"/>
          <p:cNvSpPr>
            <a:spLocks noChangeArrowheads="1"/>
          </p:cNvSpPr>
          <p:nvPr/>
        </p:nvSpPr>
        <p:spPr bwMode="auto">
          <a:xfrm>
            <a:off x="4787900" y="57340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20</a:t>
            </a:r>
            <a:endParaRPr lang="en-US" altLang="zh-CN" sz="2000">
              <a:latin typeface="Tahom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2339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2339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2339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12339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2339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2339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2339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2339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2339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12339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2339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2339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1000"/>
                                        <p:tgtEl>
                                          <p:spTgt spid="1233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1000"/>
                                        <p:tgtEl>
                                          <p:spTgt spid="1233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33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33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12339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12339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12339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12339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12339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12339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1000"/>
                                        <p:tgtEl>
                                          <p:spTgt spid="1233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9" dur="1000"/>
                                        <p:tgtEl>
                                          <p:spTgt spid="1233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3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23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12339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12339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2339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1" dur="1000"/>
                                        <p:tgtEl>
                                          <p:spTgt spid="1233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5" dur="1000"/>
                                        <p:tgtEl>
                                          <p:spTgt spid="1233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1233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1233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233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1233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1233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233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1233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1233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12339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12339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2339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0" fill="hold"/>
                                        <p:tgtEl>
                                          <p:spTgt spid="12339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2339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12339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00" fill="hold"/>
                                        <p:tgtEl>
                                          <p:spTgt spid="12339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12339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12339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1000" fill="hold"/>
                                        <p:tgtEl>
                                          <p:spTgt spid="1233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1233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1233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33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1000" fill="hold"/>
                                        <p:tgtEl>
                                          <p:spTgt spid="1233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1000" fill="hold"/>
                                        <p:tgtEl>
                                          <p:spTgt spid="1233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1233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1000" fill="hold"/>
                                        <p:tgtEl>
                                          <p:spTgt spid="1233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00" fill="hold"/>
                                        <p:tgtEl>
                                          <p:spTgt spid="12339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1000" fill="hold"/>
                                        <p:tgtEl>
                                          <p:spTgt spid="12339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00" fill="hold"/>
                                        <p:tgtEl>
                                          <p:spTgt spid="12339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000"/>
                            </p:stCondLst>
                            <p:childTnLst>
                              <p:par>
                                <p:cTn id="17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1000" fill="hold"/>
                                        <p:tgtEl>
                                          <p:spTgt spid="12339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0" dur="1000" fill="hold"/>
                                        <p:tgtEl>
                                          <p:spTgt spid="12339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1000" fill="hold"/>
                                        <p:tgtEl>
                                          <p:spTgt spid="12339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944" grpId="0" animBg="1"/>
      <p:bldP spid="1233945" grpId="0" animBg="1"/>
      <p:bldP spid="1233946" grpId="0" animBg="1"/>
      <p:bldP spid="1233948" grpId="0" animBg="1"/>
      <p:bldP spid="1233950" grpId="0" animBg="1"/>
      <p:bldP spid="1233953" grpId="0" animBg="1"/>
      <p:bldP spid="1233954" grpId="0" animBg="1"/>
      <p:bldP spid="1233954" grpId="1" animBg="1"/>
      <p:bldP spid="1233955" grpId="0" animBg="1"/>
      <p:bldP spid="1233956" grpId="0" animBg="1"/>
      <p:bldP spid="1233958" grpId="0" animBg="1"/>
      <p:bldP spid="1233959" grpId="0" animBg="1"/>
      <p:bldP spid="1233962" grpId="0" animBg="1"/>
      <p:bldP spid="12339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ECBCFA12-E2F3-4787-840A-937BA5EFE9D5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F27EAB91-FFC4-4613-AB96-2759D9EBCC18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9.3.5  </a:t>
            </a:r>
            <a:r>
              <a:rPr lang="zh-CN" altLang="en-US">
                <a:ea typeface="宋体" pitchFamily="2" charset="-122"/>
              </a:rPr>
              <a:t>类</a:t>
            </a:r>
            <a:r>
              <a:rPr lang="en-US" altLang="zh-CN">
                <a:ea typeface="宋体" pitchFamily="2" charset="-122"/>
              </a:rPr>
              <a:t>Max Heap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2100" y="1412875"/>
            <a:ext cx="8558213" cy="522922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template&lt;class T&gt;</a:t>
            </a:r>
            <a:endParaRPr lang="zh-CN" altLang="zh-CN" sz="20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class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MaxHeap</a:t>
            </a: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 {</a:t>
            </a:r>
            <a:endParaRPr lang="zh-CN" altLang="zh-CN" sz="20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   public:</a:t>
            </a:r>
            <a:endParaRPr lang="zh-CN" altLang="zh-CN" sz="20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      MaxHeap</a:t>
            </a: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(int MaxHeapSize = 10);</a:t>
            </a:r>
            <a:endParaRPr lang="zh-CN" altLang="zh-CN" sz="20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  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   ~MaxHeap</a:t>
            </a: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() </a:t>
            </a:r>
            <a:r>
              <a:rPr lang="zh-CN" altLang="zh-CN" sz="20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{delete [] heap;}</a:t>
            </a:r>
            <a:endParaRPr lang="zh-CN" altLang="zh-CN" sz="2000" dirty="0">
              <a:solidFill>
                <a:schemeClr val="folHlink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      int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Size</a:t>
            </a: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() const </a:t>
            </a:r>
            <a:r>
              <a:rPr lang="zh-CN" altLang="zh-CN" sz="20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{return CurrentSize;}</a:t>
            </a:r>
            <a:endParaRPr lang="zh-CN" altLang="zh-CN" sz="2000" dirty="0">
              <a:solidFill>
                <a:schemeClr val="folHlink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      T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Max</a:t>
            </a: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() {</a:t>
            </a:r>
            <a:r>
              <a:rPr lang="zh-CN" altLang="en-US" sz="2000" dirty="0">
                <a:latin typeface="Times New Roman" panose="02020503050405090304" pitchFamily="18" charset="0"/>
                <a:ea typeface="宋体" pitchFamily="2" charset="-122"/>
              </a:rPr>
              <a:t> </a:t>
            </a: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if (CurrentSize == 0)</a:t>
            </a:r>
            <a:r>
              <a:rPr lang="zh-CN" altLang="en-US" sz="2000" dirty="0">
                <a:latin typeface="Times New Roman" panose="02020503050405090304" pitchFamily="18" charset="0"/>
                <a:ea typeface="宋体" pitchFamily="2" charset="-122"/>
              </a:rPr>
              <a:t> </a:t>
            </a: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throw OutOfBounds();</a:t>
            </a:r>
            <a:endParaRPr lang="zh-CN" altLang="zh-CN" sz="20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               return heap[1];}</a:t>
            </a:r>
            <a:r>
              <a:rPr lang="zh-CN" altLang="en-US" sz="2000" dirty="0">
                <a:latin typeface="Times New Roman" panose="02020503050405090304" pitchFamily="18" charset="0"/>
                <a:ea typeface="宋体" pitchFamily="2" charset="-122"/>
              </a:rPr>
              <a:t> </a:t>
            </a:r>
            <a:r>
              <a:rPr lang="en-US" altLang="zh-CN" sz="2000" dirty="0">
                <a:latin typeface="Times New Roman" panose="02020503050405090304" pitchFamily="18" charset="0"/>
                <a:ea typeface="宋体" pitchFamily="2" charset="-122"/>
              </a:rPr>
              <a:t>//</a:t>
            </a:r>
            <a:r>
              <a:rPr lang="zh-CN" altLang="en-US" sz="2000" dirty="0">
                <a:latin typeface="Times New Roman" panose="02020503050405090304" pitchFamily="18" charset="0"/>
                <a:ea typeface="宋体" pitchFamily="2" charset="-122"/>
              </a:rPr>
              <a:t>编号从</a:t>
            </a:r>
            <a:r>
              <a:rPr lang="en-US" altLang="zh-CN" sz="2000" dirty="0">
                <a:latin typeface="Times New Roman" panose="02020503050405090304" pitchFamily="18" charset="0"/>
                <a:ea typeface="宋体" pitchFamily="2" charset="-122"/>
              </a:rPr>
              <a:t>1</a:t>
            </a:r>
            <a:r>
              <a:rPr lang="zh-CN" altLang="en-US" sz="2000" dirty="0">
                <a:latin typeface="Times New Roman" panose="02020503050405090304" pitchFamily="18" charset="0"/>
                <a:ea typeface="宋体" pitchFamily="2" charset="-122"/>
              </a:rPr>
              <a:t>开始</a:t>
            </a:r>
            <a:endParaRPr lang="zh-CN" altLang="zh-CN" sz="20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      MaxHeap&lt;T&gt;&amp;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Insert</a:t>
            </a: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(const T&amp; x);</a:t>
            </a:r>
            <a:endParaRPr lang="zh-CN" altLang="zh-CN" sz="20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      MaxHeap&lt;T&gt;&amp;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DeleteMax</a:t>
            </a: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(T&amp; x);</a:t>
            </a:r>
            <a:endParaRPr lang="zh-CN" altLang="zh-CN" sz="20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      void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Initialize</a:t>
            </a: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(T a[], int size, int ArraySize);</a:t>
            </a:r>
            <a:endParaRPr lang="zh-CN" altLang="zh-CN" sz="20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      void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Deactivate</a:t>
            </a: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() </a:t>
            </a:r>
            <a:r>
              <a:rPr lang="zh-CN" altLang="zh-CN" sz="20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{heap = 0;}</a:t>
            </a:r>
            <a:endParaRPr lang="zh-CN" altLang="zh-CN" sz="2000" dirty="0">
              <a:solidFill>
                <a:schemeClr val="folHlink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      void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Output</a:t>
            </a: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() const;</a:t>
            </a:r>
            <a:endParaRPr lang="zh-CN" altLang="zh-CN" sz="20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   private:</a:t>
            </a:r>
            <a:endParaRPr lang="zh-CN" altLang="zh-CN" sz="20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      int </a:t>
            </a:r>
            <a:r>
              <a:rPr lang="zh-CN" altLang="zh-CN" sz="20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CurrentSize</a:t>
            </a: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, </a:t>
            </a:r>
            <a:r>
              <a:rPr lang="zh-CN" altLang="zh-CN" sz="20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MaxSize</a:t>
            </a: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;</a:t>
            </a:r>
            <a:endParaRPr lang="zh-CN" altLang="zh-CN" sz="20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      T *</a:t>
            </a:r>
            <a:r>
              <a:rPr lang="zh-CN" altLang="zh-CN" sz="20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heap</a:t>
            </a: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; </a:t>
            </a:r>
            <a:r>
              <a:rPr lang="en-US" altLang="zh-CN" sz="2000" dirty="0">
                <a:latin typeface="Times New Roman" panose="02020503050405090304" pitchFamily="18" charset="0"/>
                <a:ea typeface="宋体" pitchFamily="2" charset="-122"/>
              </a:rPr>
              <a:t>//</a:t>
            </a:r>
            <a:r>
              <a:rPr lang="zh-CN" altLang="en-US" sz="2000" dirty="0">
                <a:latin typeface="Times New Roman" panose="02020503050405090304" pitchFamily="18" charset="0"/>
                <a:ea typeface="宋体" pitchFamily="2" charset="-122"/>
              </a:rPr>
              <a:t>元素数组</a:t>
            </a:r>
            <a:endParaRPr lang="zh-CN" altLang="en-US" sz="20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503050405090304" pitchFamily="18" charset="0"/>
                <a:ea typeface="宋体" pitchFamily="2" charset="-122"/>
              </a:rPr>
              <a:t>};</a:t>
            </a:r>
            <a:r>
              <a:rPr lang="zh-CN" altLang="en-US" sz="2000" dirty="0">
                <a:latin typeface="Times New Roman" panose="02020503050405090304" pitchFamily="18" charset="0"/>
                <a:ea typeface="宋体" pitchFamily="2" charset="-122"/>
              </a:rPr>
              <a:t> </a:t>
            </a:r>
            <a:r>
              <a:rPr lang="en-US" altLang="zh-CN" sz="2000" dirty="0">
                <a:latin typeface="Times New Roman" panose="02020503050405090304" pitchFamily="18" charset="0"/>
                <a:ea typeface="宋体" pitchFamily="2" charset="-122"/>
              </a:rPr>
              <a:t>//</a:t>
            </a:r>
            <a:r>
              <a:rPr lang="zh-CN" altLang="en-US" sz="2000" dirty="0">
                <a:latin typeface="Times New Roman" panose="02020503050405090304" pitchFamily="18" charset="0"/>
                <a:ea typeface="宋体" pitchFamily="2" charset="-122"/>
              </a:rPr>
              <a:t>程序</a:t>
            </a:r>
            <a:r>
              <a:rPr lang="en-US" altLang="zh-CN" sz="2000" dirty="0">
                <a:latin typeface="Times New Roman" panose="02020503050405090304" pitchFamily="18" charset="0"/>
                <a:ea typeface="宋体" pitchFamily="2" charset="-122"/>
              </a:rPr>
              <a:t>9-1</a:t>
            </a:r>
            <a:r>
              <a:rPr lang="zh-CN" altLang="en-US" sz="2000" dirty="0">
                <a:latin typeface="Times New Roman" panose="02020503050405090304" pitchFamily="18" charset="0"/>
                <a:ea typeface="宋体" pitchFamily="2" charset="-122"/>
              </a:rPr>
              <a:t>类</a:t>
            </a:r>
            <a:r>
              <a:rPr lang="en-US" altLang="zh-CN" sz="2000" dirty="0" err="1">
                <a:latin typeface="Times New Roman" panose="02020503050405090304" pitchFamily="18" charset="0"/>
                <a:ea typeface="宋体" pitchFamily="2" charset="-122"/>
              </a:rPr>
              <a:t>MaxHeap</a:t>
            </a:r>
            <a:endParaRPr lang="en-US" altLang="zh-CN" sz="2000" dirty="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1CB119D3-643B-4560-A383-5E1EFC3406B9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BED896F6-39B6-4096-BAB5-A783A9497EB8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9.3.5  </a:t>
            </a:r>
            <a:r>
              <a:rPr lang="zh-CN" altLang="en-US">
                <a:ea typeface="宋体" pitchFamily="2" charset="-122"/>
              </a:rPr>
              <a:t>类</a:t>
            </a:r>
            <a:r>
              <a:rPr lang="en-US" altLang="zh-CN">
                <a:ea typeface="宋体" pitchFamily="2" charset="-122"/>
              </a:rPr>
              <a:t>MaxHeap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7050" y="1600200"/>
            <a:ext cx="8159750" cy="4489450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template&lt;</a:t>
            </a:r>
            <a:r>
              <a:rPr lang="en-US" altLang="zh-CN" sz="2800" dirty="0" err="1">
                <a:latin typeface="Times New Roman" panose="02020503050405090304" pitchFamily="18" charset="0"/>
                <a:ea typeface="宋体" pitchFamily="2" charset="-122"/>
              </a:rPr>
              <a:t>classT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&gt;</a:t>
            </a:r>
            <a:endParaRPr lang="en-US" altLang="zh-CN" sz="28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Times New Roman" panose="02020503050405090304" pitchFamily="18" charset="0"/>
                <a:ea typeface="宋体" pitchFamily="2" charset="-122"/>
              </a:rPr>
              <a:t>MaxHeap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&lt;T&gt;::</a:t>
            </a:r>
            <a:r>
              <a:rPr lang="en-US" altLang="zh-CN" sz="2800" dirty="0" err="1">
                <a:latin typeface="Times New Roman" panose="02020503050405090304" pitchFamily="18" charset="0"/>
                <a:ea typeface="宋体" pitchFamily="2" charset="-122"/>
              </a:rPr>
              <a:t>MaxHeap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(</a:t>
            </a:r>
            <a:r>
              <a:rPr lang="en-US" altLang="zh-CN" sz="2800" dirty="0" err="1">
                <a:latin typeface="Times New Roman" panose="02020503050405090304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 </a:t>
            </a:r>
            <a:r>
              <a:rPr lang="en-US" altLang="zh-CN" sz="2800" dirty="0" err="1">
                <a:latin typeface="Times New Roman" panose="02020503050405090304" pitchFamily="18" charset="0"/>
                <a:ea typeface="宋体" pitchFamily="2" charset="-122"/>
              </a:rPr>
              <a:t>MaxHeapSize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)</a:t>
            </a:r>
            <a:endParaRPr lang="en-US" altLang="zh-CN" sz="28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{//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构造函数</a:t>
            </a:r>
            <a:endParaRPr lang="zh-CN" altLang="en-US" sz="28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   </a:t>
            </a:r>
            <a:r>
              <a:rPr lang="en-US" altLang="zh-CN" sz="2800" dirty="0" err="1">
                <a:latin typeface="Times New Roman" panose="02020503050405090304" pitchFamily="18" charset="0"/>
                <a:ea typeface="宋体" pitchFamily="2" charset="-122"/>
              </a:rPr>
              <a:t>MaxSize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 = </a:t>
            </a:r>
            <a:r>
              <a:rPr lang="en-US" altLang="zh-CN" sz="2800" dirty="0" err="1">
                <a:latin typeface="Times New Roman" panose="02020503050405090304" pitchFamily="18" charset="0"/>
                <a:ea typeface="宋体" pitchFamily="2" charset="-122"/>
              </a:rPr>
              <a:t>MaxHeapSize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;</a:t>
            </a:r>
            <a:endParaRPr lang="en-US" altLang="zh-CN" sz="28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503050405090304" pitchFamily="18" charset="0"/>
                <a:ea typeface="宋体" pitchFamily="2" charset="-122"/>
              </a:rPr>
              <a:t>heap = new T[MaxSize+1];</a:t>
            </a:r>
            <a:endParaRPr lang="en-US" altLang="zh-CN" sz="2800" dirty="0">
              <a:solidFill>
                <a:srgbClr val="C00000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   </a:t>
            </a:r>
            <a:r>
              <a:rPr lang="en-US" altLang="zh-CN" sz="2800" dirty="0" err="1">
                <a:latin typeface="Times New Roman" panose="02020503050405090304" pitchFamily="18" charset="0"/>
                <a:ea typeface="宋体" pitchFamily="2" charset="-122"/>
              </a:rPr>
              <a:t>CurrentSize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 = 0;</a:t>
            </a:r>
            <a:endParaRPr lang="en-US" altLang="zh-CN" sz="28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}//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程序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9-2MaxHeap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的构造函数</a:t>
            </a:r>
            <a:endParaRPr lang="zh-CN" altLang="en-US" sz="2800" dirty="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82A9D9FD-B7EB-46DD-9BB2-F6B03A06FD5B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88F70CA6-8E9F-4AF5-9FE5-0D3021F94C1F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908050"/>
            <a:ext cx="7850187" cy="852488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9.3.5  </a:t>
            </a:r>
            <a:r>
              <a:rPr lang="zh-CN" altLang="en-US">
                <a:ea typeface="宋体" pitchFamily="2" charset="-122"/>
              </a:rPr>
              <a:t>类</a:t>
            </a:r>
            <a:r>
              <a:rPr lang="en-US" altLang="zh-CN">
                <a:ea typeface="宋体" pitchFamily="2" charset="-122"/>
              </a:rPr>
              <a:t>MaxHeap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260350"/>
            <a:ext cx="8558213" cy="6408738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template&lt;classT&gt;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MaxHeap &lt;T&gt; &amp;MaxHeap&lt;T&gt;::</a:t>
            </a:r>
            <a:r>
              <a:rPr lang="en-US" altLang="zh-CN" sz="24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Insert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( const T &amp; x)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{ //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把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插入到最大堆中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	if( CurrentSize == MaxSize )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   	throwNoMem();	//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没有足够空间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	//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为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寻找应插入位置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	//i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从新的叶节点开始，并沿着树上升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	int i = ++CurrentSize;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	while( i !=1 &amp;&amp; x&gt;heap[i/2] ) {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		// 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不能够把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放入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heap[i]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		heap[i]=heap[i/2]; 	//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将元素下移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		i/=2;  			//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移向父节点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	}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	heap[i]=x;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	return *this;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}//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程序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9-3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最大堆的插入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</p:txBody>
      </p:sp>
      <p:sp>
        <p:nvSpPr>
          <p:cNvPr id="1236996" name="AutoShape 4"/>
          <p:cNvSpPr>
            <a:spLocks noChangeArrowheads="1"/>
          </p:cNvSpPr>
          <p:nvPr/>
        </p:nvSpPr>
        <p:spPr bwMode="auto">
          <a:xfrm>
            <a:off x="3132138" y="5084763"/>
            <a:ext cx="1296987" cy="431800"/>
          </a:xfrm>
          <a:prstGeom prst="wedgeRoundRectCallout">
            <a:avLst>
              <a:gd name="adj1" fmla="val -118301"/>
              <a:gd name="adj2" fmla="val -8419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 sz="2000">
                <a:latin typeface="Times New Roman" panose="02020503050405090304" pitchFamily="18" charset="0"/>
              </a:rPr>
              <a:t>O(logn) </a:t>
            </a:r>
            <a:endParaRPr lang="zh-CN" altLang="en-US" sz="200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ED00153B-F20C-4C28-B03F-A377E7217B3C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A88E52B1-0DEA-400A-A3AF-4CCD8E89E3D0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908050"/>
            <a:ext cx="7850187" cy="852488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9.3.5  </a:t>
            </a:r>
            <a:r>
              <a:rPr lang="zh-CN" altLang="en-US">
                <a:ea typeface="宋体" pitchFamily="2" charset="-122"/>
              </a:rPr>
              <a:t>类</a:t>
            </a:r>
            <a:r>
              <a:rPr lang="en-US" altLang="zh-CN">
                <a:ea typeface="宋体" pitchFamily="2" charset="-122"/>
              </a:rPr>
              <a:t>MaxHeap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260350"/>
            <a:ext cx="8558213" cy="6408738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template&lt;classT&gt;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MaxHeap&lt;T&gt;&amp;MaxHeap&lt;T&gt;::</a:t>
            </a:r>
            <a:r>
              <a:rPr lang="en-US" altLang="zh-CN" sz="20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DeleteMax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(T &amp; x)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{ //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将最大元素放入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，并从堆中删除最大元素</a:t>
            </a:r>
            <a:endParaRPr lang="zh-CN" altLang="en-US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	if( </a:t>
            </a:r>
            <a:r>
              <a:rPr lang="en-US" altLang="zh-CN" sz="2000">
                <a:solidFill>
                  <a:srgbClr val="CC0099"/>
                </a:solidFill>
                <a:latin typeface="Times New Roman" panose="02020503050405090304" pitchFamily="18" charset="0"/>
                <a:ea typeface="宋体" pitchFamily="2" charset="-122"/>
              </a:rPr>
              <a:t>CurrentSize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==0 )  throwOutOfBounds();//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队列空</a:t>
            </a:r>
            <a:endParaRPr lang="zh-CN" altLang="en-US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	x=heap[1];//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最大元素</a:t>
            </a:r>
            <a:endParaRPr lang="zh-CN" altLang="en-US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	//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重构堆</a:t>
            </a:r>
            <a:endParaRPr lang="zh-CN" altLang="en-US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	T y = heap[CurrentSize--];	//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最后一个元素</a:t>
            </a:r>
            <a:endParaRPr lang="zh-CN" altLang="en-US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	//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从根开始，为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y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寻找合适的位置</a:t>
            </a:r>
            <a:endParaRPr lang="zh-CN" altLang="en-US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	int  i=1,  ci=2; 	//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堆的当前节点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i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i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的孩子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ci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	while( ci &lt;= CurrentSize ) {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	   // heap[ci]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应是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i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的较大的孩子</a:t>
            </a:r>
            <a:endParaRPr lang="zh-CN" altLang="en-US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	   if( ci &lt; CurrentSize &amp;&amp; heap[ci]&lt;heap[ci+1] ) ci++;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	   // 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能把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y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放入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heap[i]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吗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?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	   if( y &gt;= heap[ci] ) break; //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能</a:t>
            </a:r>
            <a:endParaRPr lang="zh-CN" altLang="en-US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	   heap[i] = heap[ci];	  // 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不能，将孩子上移</a:t>
            </a:r>
            <a:endParaRPr lang="zh-CN" altLang="en-US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	   i=ci;  ci*=2; 		  //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下移一层</a:t>
            </a:r>
            <a:endParaRPr lang="zh-CN" altLang="en-US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	}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	heap[i]=y;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	return*this;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}// 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程序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9-4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最大堆的删除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04D49168-F870-4B43-A0A9-1CFBE4BD0F8B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142C8AC4-021E-4E20-B92F-29211E231E17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908050"/>
            <a:ext cx="7850187" cy="852488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9.3.5  </a:t>
            </a:r>
            <a:r>
              <a:rPr lang="zh-CN" altLang="en-US">
                <a:ea typeface="宋体" pitchFamily="2" charset="-122"/>
              </a:rPr>
              <a:t>类</a:t>
            </a:r>
            <a:r>
              <a:rPr lang="en-US" altLang="zh-CN">
                <a:ea typeface="宋体" pitchFamily="2" charset="-122"/>
              </a:rPr>
              <a:t>MaxHeap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260350"/>
            <a:ext cx="8558213" cy="6408738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template&lt;classT&gt;</a:t>
            </a:r>
            <a:endParaRPr lang="en-US" altLang="zh-CN" sz="1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void MaxHeap &lt;T&gt;::</a:t>
            </a:r>
            <a:r>
              <a:rPr lang="en-US" altLang="zh-CN" sz="1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Initialize</a:t>
            </a: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( Ta[], int size, int ArraySize)</a:t>
            </a:r>
            <a:endParaRPr lang="en-US" altLang="zh-CN" sz="1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{ //</a:t>
            </a:r>
            <a:r>
              <a:rPr lang="zh-CN" altLang="en-US" sz="1800">
                <a:latin typeface="Times New Roman" panose="02020503050405090304" pitchFamily="18" charset="0"/>
                <a:ea typeface="宋体" pitchFamily="2" charset="-122"/>
              </a:rPr>
              <a:t>把数组</a:t>
            </a: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a[]</a:t>
            </a:r>
            <a:r>
              <a:rPr lang="zh-CN" altLang="en-US" sz="1800">
                <a:latin typeface="Times New Roman" panose="02020503050405090304" pitchFamily="18" charset="0"/>
                <a:ea typeface="宋体" pitchFamily="2" charset="-122"/>
              </a:rPr>
              <a:t>初始化为最大堆</a:t>
            </a:r>
            <a:endParaRPr lang="en-US" altLang="zh-CN" sz="1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	delete [] heap;  heap=a;</a:t>
            </a:r>
            <a:endParaRPr lang="en-US" altLang="zh-CN" sz="1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	CurrentSize=size;  MaxSize=ArraySize;</a:t>
            </a:r>
            <a:endParaRPr lang="en-US" altLang="zh-CN" sz="1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	//</a:t>
            </a:r>
            <a:r>
              <a:rPr lang="zh-CN" altLang="en-US" sz="1800">
                <a:latin typeface="Times New Roman" panose="02020503050405090304" pitchFamily="18" charset="0"/>
                <a:ea typeface="宋体" pitchFamily="2" charset="-122"/>
              </a:rPr>
              <a:t>产生一个最大堆</a:t>
            </a:r>
            <a:endParaRPr lang="zh-CN" altLang="en-US" sz="1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	for( int i=CurrentSize/2; i&gt;=1; i--) {</a:t>
            </a:r>
            <a:endParaRPr lang="en-US" altLang="zh-CN" sz="1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	   T y=heap[i];//</a:t>
            </a:r>
            <a:r>
              <a:rPr lang="zh-CN" altLang="en-US" sz="1800">
                <a:latin typeface="Times New Roman" panose="02020503050405090304" pitchFamily="18" charset="0"/>
                <a:ea typeface="宋体" pitchFamily="2" charset="-122"/>
              </a:rPr>
              <a:t>子树的根</a:t>
            </a:r>
            <a:endParaRPr lang="zh-CN" altLang="en-US" sz="1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	   //</a:t>
            </a:r>
            <a:r>
              <a:rPr lang="zh-CN" altLang="en-US" sz="1800">
                <a:latin typeface="Times New Roman" panose="02020503050405090304" pitchFamily="18" charset="0"/>
                <a:ea typeface="宋体" pitchFamily="2" charset="-122"/>
              </a:rPr>
              <a:t>寻找放置</a:t>
            </a: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y</a:t>
            </a:r>
            <a:r>
              <a:rPr lang="zh-CN" altLang="en-US" sz="1800">
                <a:latin typeface="Times New Roman" panose="02020503050405090304" pitchFamily="18" charset="0"/>
                <a:ea typeface="宋体" pitchFamily="2" charset="-122"/>
              </a:rPr>
              <a:t>的位置</a:t>
            </a:r>
            <a:endParaRPr lang="zh-CN" altLang="en-US" sz="1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	   int c=2*i;	//c</a:t>
            </a:r>
            <a:r>
              <a:rPr lang="zh-CN" altLang="en-US" sz="1800">
                <a:latin typeface="Times New Roman" panose="02020503050405090304" pitchFamily="18" charset="0"/>
                <a:ea typeface="宋体" pitchFamily="2" charset="-122"/>
              </a:rPr>
              <a:t>的父节点是</a:t>
            </a: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y</a:t>
            </a:r>
            <a:r>
              <a:rPr lang="zh-CN" altLang="en-US" sz="1800">
                <a:latin typeface="Times New Roman" panose="02020503050405090304" pitchFamily="18" charset="0"/>
                <a:ea typeface="宋体" pitchFamily="2" charset="-122"/>
              </a:rPr>
              <a:t>的目标位置</a:t>
            </a:r>
            <a:endParaRPr lang="zh-CN" altLang="en-US" sz="1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	   while( c&lt;=CurrentSize) {</a:t>
            </a:r>
            <a:endParaRPr lang="en-US" altLang="zh-CN" sz="1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	   	//heap[c]</a:t>
            </a:r>
            <a:r>
              <a:rPr lang="zh-CN" altLang="en-US" sz="1800">
                <a:latin typeface="Times New Roman" panose="02020503050405090304" pitchFamily="18" charset="0"/>
                <a:ea typeface="宋体" pitchFamily="2" charset="-122"/>
              </a:rPr>
              <a:t>应是较大的同胞节点</a:t>
            </a:r>
            <a:endParaRPr lang="zh-CN" altLang="en-US" sz="1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	   	if ( c&lt;CurrentSize &amp;&amp; heap[c]&lt;heap[c+1]) c++;</a:t>
            </a:r>
            <a:endParaRPr lang="en-US" altLang="zh-CN" sz="1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	   	// </a:t>
            </a:r>
            <a:r>
              <a:rPr lang="zh-CN" altLang="en-US" sz="1800">
                <a:latin typeface="Times New Roman" panose="02020503050405090304" pitchFamily="18" charset="0"/>
                <a:ea typeface="宋体" pitchFamily="2" charset="-122"/>
              </a:rPr>
              <a:t>能把</a:t>
            </a: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y</a:t>
            </a:r>
            <a:r>
              <a:rPr lang="zh-CN" altLang="en-US" sz="1800">
                <a:latin typeface="Times New Roman" panose="02020503050405090304" pitchFamily="18" charset="0"/>
                <a:ea typeface="宋体" pitchFamily="2" charset="-122"/>
              </a:rPr>
              <a:t>放入</a:t>
            </a: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heap[c/2]</a:t>
            </a:r>
            <a:r>
              <a:rPr lang="zh-CN" altLang="en-US" sz="1800">
                <a:latin typeface="Times New Roman" panose="02020503050405090304" pitchFamily="18" charset="0"/>
                <a:ea typeface="宋体" pitchFamily="2" charset="-122"/>
              </a:rPr>
              <a:t>吗</a:t>
            </a: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?</a:t>
            </a:r>
            <a:endParaRPr lang="en-US" altLang="zh-CN" sz="1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	   	if (y&gt;=heap[c])break;//</a:t>
            </a:r>
            <a:r>
              <a:rPr lang="zh-CN" altLang="en-US" sz="1800">
                <a:latin typeface="Times New Roman" panose="02020503050405090304" pitchFamily="18" charset="0"/>
                <a:ea typeface="宋体" pitchFamily="2" charset="-122"/>
              </a:rPr>
              <a:t>能</a:t>
            </a:r>
            <a:endParaRPr lang="zh-CN" altLang="en-US" sz="1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	   	heap[c/2]=heap[c];  //</a:t>
            </a:r>
            <a:r>
              <a:rPr lang="zh-CN" altLang="en-US" sz="1800">
                <a:latin typeface="Times New Roman" panose="02020503050405090304" pitchFamily="18" charset="0"/>
                <a:ea typeface="宋体" pitchFamily="2" charset="-122"/>
              </a:rPr>
              <a:t>不能，将孩子上移</a:t>
            </a:r>
            <a:endParaRPr lang="zh-CN" altLang="en-US" sz="1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 	  	 c*=2;	//</a:t>
            </a:r>
            <a:r>
              <a:rPr lang="zh-CN" altLang="en-US" sz="1800">
                <a:latin typeface="Times New Roman" panose="02020503050405090304" pitchFamily="18" charset="0"/>
                <a:ea typeface="宋体" pitchFamily="2" charset="-122"/>
              </a:rPr>
              <a:t>下移一层</a:t>
            </a:r>
            <a:endParaRPr lang="zh-CN" altLang="en-US" sz="1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	   }</a:t>
            </a:r>
            <a:endParaRPr lang="en-US" altLang="zh-CN" sz="1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	   heap[c/2]=y;</a:t>
            </a:r>
            <a:endParaRPr lang="en-US" altLang="zh-CN" sz="1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	} </a:t>
            </a:r>
            <a:endParaRPr lang="en-US" altLang="zh-CN" sz="1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}//</a:t>
            </a:r>
            <a:r>
              <a:rPr lang="zh-CN" altLang="en-US" sz="1800">
                <a:latin typeface="Times New Roman" panose="02020503050405090304" pitchFamily="18" charset="0"/>
                <a:ea typeface="宋体" pitchFamily="2" charset="-122"/>
              </a:rPr>
              <a:t>程序</a:t>
            </a:r>
            <a:r>
              <a:rPr lang="en-US" altLang="zh-CN" sz="1800">
                <a:latin typeface="Times New Roman" panose="02020503050405090304" pitchFamily="18" charset="0"/>
                <a:ea typeface="宋体" pitchFamily="2" charset="-122"/>
              </a:rPr>
              <a:t>9-5</a:t>
            </a:r>
            <a:r>
              <a:rPr lang="zh-CN" altLang="en-US" sz="1800">
                <a:latin typeface="Times New Roman" panose="02020503050405090304" pitchFamily="18" charset="0"/>
                <a:ea typeface="宋体" pitchFamily="2" charset="-122"/>
              </a:rPr>
              <a:t>初始化一个非空最大堆</a:t>
            </a:r>
            <a:endParaRPr lang="en-US" altLang="zh-CN" sz="180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6A7510AD-219C-4FEB-877B-6A9118719C21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F9034EC5-70D6-483C-9538-CA87F088A786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9.3.4  </a:t>
            </a:r>
            <a:r>
              <a:rPr lang="zh-CN" altLang="en-US">
                <a:ea typeface="宋体" pitchFamily="2" charset="-122"/>
              </a:rPr>
              <a:t>最大堆的初始化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557338"/>
            <a:ext cx="8642350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600" dirty="0">
                <a:latin typeface="Times New Roman" panose="02020503050405090304" pitchFamily="18" charset="0"/>
                <a:ea typeface="宋体" pitchFamily="2" charset="-122"/>
              </a:rPr>
              <a:t>Initialize</a:t>
            </a:r>
            <a:r>
              <a:rPr lang="zh-CN" altLang="en-US" sz="3600" dirty="0">
                <a:latin typeface="Times New Roman" panose="02020503050405090304" pitchFamily="18" charset="0"/>
                <a:ea typeface="宋体" pitchFamily="2" charset="-122"/>
              </a:rPr>
              <a:t>函数的复杂性</a:t>
            </a:r>
            <a:endParaRPr lang="zh-CN" altLang="en-US" sz="36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3600" dirty="0">
                <a:latin typeface="Times New Roman" panose="02020503050405090304" pitchFamily="18" charset="0"/>
                <a:ea typeface="宋体" pitchFamily="2" charset="-122"/>
              </a:rPr>
              <a:t>如果元素个数为</a:t>
            </a:r>
            <a:r>
              <a:rPr lang="en-US" altLang="zh-CN" sz="3600" dirty="0">
                <a:latin typeface="Times New Roman" panose="02020503050405090304" pitchFamily="18" charset="0"/>
                <a:ea typeface="宋体" pitchFamily="2" charset="-122"/>
              </a:rPr>
              <a:t>n</a:t>
            </a:r>
            <a:r>
              <a:rPr lang="zh-CN" altLang="en-US" sz="3600" dirty="0">
                <a:latin typeface="Times New Roman" panose="02020503050405090304" pitchFamily="18" charset="0"/>
                <a:ea typeface="宋体" pitchFamily="2" charset="-122"/>
              </a:rPr>
              <a:t>，</a:t>
            </a:r>
            <a:r>
              <a:rPr lang="en-US" altLang="zh-CN" sz="3600" dirty="0">
                <a:latin typeface="Times New Roman" panose="02020503050405090304" pitchFamily="18" charset="0"/>
                <a:ea typeface="宋体" pitchFamily="2" charset="-122"/>
              </a:rPr>
              <a:t>Initialize</a:t>
            </a:r>
            <a:r>
              <a:rPr lang="zh-CN" altLang="en-US" sz="3600" dirty="0">
                <a:latin typeface="Times New Roman" panose="02020503050405090304" pitchFamily="18" charset="0"/>
                <a:ea typeface="宋体" pitchFamily="2" charset="-122"/>
              </a:rPr>
              <a:t>函数中</a:t>
            </a:r>
            <a:r>
              <a:rPr lang="en-US" altLang="zh-CN" sz="3600" dirty="0">
                <a:latin typeface="Times New Roman" panose="02020503050405090304" pitchFamily="18" charset="0"/>
                <a:ea typeface="宋体" pitchFamily="2" charset="-122"/>
              </a:rPr>
              <a:t>for</a:t>
            </a:r>
            <a:r>
              <a:rPr lang="zh-CN" altLang="en-US" sz="3600" dirty="0">
                <a:latin typeface="Times New Roman" panose="02020503050405090304" pitchFamily="18" charset="0"/>
                <a:ea typeface="宋体" pitchFamily="2" charset="-122"/>
              </a:rPr>
              <a:t>循环每次所花时间为</a:t>
            </a:r>
            <a:r>
              <a:rPr lang="en-US" altLang="zh-CN" sz="3600" dirty="0">
                <a:latin typeface="Times New Roman" panose="02020503050405090304" pitchFamily="18" charset="0"/>
                <a:ea typeface="宋体" pitchFamily="2" charset="-122"/>
              </a:rPr>
              <a:t>O(</a:t>
            </a:r>
            <a:r>
              <a:rPr lang="en-US" altLang="zh-CN" sz="3600" dirty="0" err="1">
                <a:latin typeface="Times New Roman" panose="02020503050405090304" pitchFamily="18" charset="0"/>
                <a:ea typeface="宋体" pitchFamily="2" charset="-122"/>
              </a:rPr>
              <a:t>logn</a:t>
            </a:r>
            <a:r>
              <a:rPr lang="en-US" altLang="zh-CN" sz="3600" dirty="0">
                <a:latin typeface="Times New Roman" panose="02020503050405090304" pitchFamily="18" charset="0"/>
                <a:ea typeface="宋体" pitchFamily="2" charset="-122"/>
              </a:rPr>
              <a:t>)</a:t>
            </a:r>
            <a:r>
              <a:rPr lang="zh-CN" altLang="en-US" sz="3600" dirty="0">
                <a:latin typeface="Times New Roman" panose="02020503050405090304" pitchFamily="18" charset="0"/>
                <a:ea typeface="宋体" pitchFamily="2" charset="-122"/>
              </a:rPr>
              <a:t>，循环次数为</a:t>
            </a:r>
            <a:r>
              <a:rPr lang="en-US" altLang="zh-CN" sz="3600" dirty="0">
                <a:latin typeface="Times New Roman" panose="02020503050405090304" pitchFamily="18" charset="0"/>
                <a:ea typeface="宋体" pitchFamily="2" charset="-122"/>
              </a:rPr>
              <a:t>n/2</a:t>
            </a:r>
            <a:r>
              <a:rPr lang="zh-CN" altLang="en-US" sz="3600" dirty="0">
                <a:latin typeface="Times New Roman" panose="02020503050405090304" pitchFamily="18" charset="0"/>
                <a:ea typeface="宋体" pitchFamily="2" charset="-122"/>
              </a:rPr>
              <a:t>，所以总的复杂性为</a:t>
            </a:r>
            <a:r>
              <a:rPr lang="en-US" altLang="zh-CN" sz="3600" dirty="0">
                <a:latin typeface="Times New Roman" panose="02020503050405090304" pitchFamily="18" charset="0"/>
                <a:ea typeface="宋体" pitchFamily="2" charset="-122"/>
              </a:rPr>
              <a:t>O(</a:t>
            </a:r>
            <a:r>
              <a:rPr lang="en-US" altLang="zh-CN" sz="3600" dirty="0" err="1">
                <a:latin typeface="Times New Roman" panose="02020503050405090304" pitchFamily="18" charset="0"/>
                <a:ea typeface="宋体" pitchFamily="2" charset="-122"/>
              </a:rPr>
              <a:t>nlogn</a:t>
            </a:r>
            <a:r>
              <a:rPr lang="en-US" altLang="zh-CN" sz="3600" dirty="0">
                <a:latin typeface="Times New Roman" panose="02020503050405090304" pitchFamily="18" charset="0"/>
                <a:ea typeface="宋体" pitchFamily="2" charset="-122"/>
              </a:rPr>
              <a:t>)</a:t>
            </a:r>
            <a:r>
              <a:rPr lang="zh-CN" altLang="en-US" sz="3600" dirty="0">
                <a:latin typeface="Times New Roman" panose="02020503050405090304" pitchFamily="18" charset="0"/>
                <a:ea typeface="宋体" pitchFamily="2" charset="-122"/>
              </a:rPr>
              <a:t>。</a:t>
            </a:r>
            <a:endParaRPr lang="zh-CN" altLang="en-US" sz="3600" dirty="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D29EE6DD-490B-43AE-ABA2-AC45529056FF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1FB784FA-D4CE-485B-8E44-BDED70FB63D3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3713"/>
            <a:ext cx="8229600" cy="92392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  <a:sym typeface="Webdings" panose="05030102010509060703" pitchFamily="18" charset="2"/>
              </a:rPr>
              <a:t>Chapter 9 Priority Queues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557338"/>
            <a:ext cx="8631238" cy="504031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503050405090304" pitchFamily="18" charset="0"/>
                <a:ea typeface="宋体" pitchFamily="2" charset="-122"/>
              </a:rPr>
              <a:t>FIFO</a:t>
            </a:r>
            <a:r>
              <a:rPr lang="zh-CN" altLang="en-US" dirty="0">
                <a:latin typeface="Times New Roman" panose="02020503050405090304" pitchFamily="18" charset="0"/>
                <a:ea typeface="宋体" pitchFamily="2" charset="-122"/>
              </a:rPr>
              <a:t>的队列</a:t>
            </a:r>
            <a:endParaRPr lang="zh-CN" altLang="en-US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latin typeface="Times New Roman" panose="02020503050405090304" pitchFamily="18" charset="0"/>
                <a:ea typeface="宋体" pitchFamily="2" charset="-122"/>
              </a:rPr>
              <a:t>优先队列：出队列的顺序由元素的优先级决定</a:t>
            </a:r>
            <a:endParaRPr lang="zh-CN" altLang="en-US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latin typeface="Times New Roman" panose="02020503050405090304" pitchFamily="18" charset="0"/>
                <a:ea typeface="宋体" pitchFamily="2" charset="-122"/>
              </a:rPr>
              <a:t>优先队列的实现：</a:t>
            </a:r>
            <a:endParaRPr lang="zh-CN" altLang="en-US" dirty="0">
              <a:latin typeface="Times New Roman" panose="0202050305040509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堆：完全二叉树（逻辑结构）</a:t>
            </a:r>
            <a:r>
              <a:rPr lang="zh-CN" altLang="en-US" dirty="0">
                <a:latin typeface="Times New Roman" panose="02020503050405090304" pitchFamily="18" charset="0"/>
                <a:ea typeface="宋体" pitchFamily="2" charset="-122"/>
              </a:rPr>
              <a:t>，公式化描述（存储结构）</a:t>
            </a:r>
            <a:endParaRPr lang="zh-CN" altLang="en-US" dirty="0">
              <a:latin typeface="Times New Roman" panose="0202050305040509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latin typeface="Times New Roman" panose="02020503050405090304" pitchFamily="18" charset="0"/>
                <a:ea typeface="宋体" pitchFamily="2" charset="-122"/>
              </a:rPr>
              <a:t>左高树：在高度和重量优先</a:t>
            </a:r>
            <a:endParaRPr lang="en-US" altLang="zh-CN" dirty="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7AE40CF7-D290-4132-AF30-AD6696C48B3C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506EC016-6FF9-4E52-81A9-35CA60999100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	Leftist Trees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39900"/>
            <a:ext cx="8229600" cy="434975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9.4.1  </a:t>
            </a: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高度与宽度优先的最大及最小左高树</a:t>
            </a:r>
            <a:endParaRPr lang="zh-CN" altLang="en-US">
              <a:solidFill>
                <a:schemeClr val="folHlink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堆是一种</a:t>
            </a:r>
            <a:r>
              <a:rPr lang="zh-CN" altLang="en-US" sz="28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隐式数据结构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（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implicit data structure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），数组的存储，完全二叉树的逻辑结构；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适用性不高，</a:t>
            </a:r>
            <a:r>
              <a:rPr lang="zh-CN" altLang="en-US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合并两个优先队列或多个长度不同的队列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D508421C-7B56-4B56-982C-AC9B0E7417E7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37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947C7FD2-E82B-47A3-9F9A-D06C080C7CB6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9.4.1</a:t>
            </a:r>
            <a:r>
              <a:rPr lang="zh-CN" altLang="en-US">
                <a:ea typeface="宋体" pitchFamily="2" charset="-122"/>
              </a:rPr>
              <a:t>	高与宽优先的左高树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39900"/>
            <a:ext cx="8229600" cy="22955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  <a:sym typeface="+mn-ea"/>
              </a:rPr>
              <a:t>扩充二叉树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  <a:sym typeface="+mn-ea"/>
              </a:rPr>
              <a:t>（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  <a:sym typeface="+mn-ea"/>
              </a:rPr>
              <a:t>extended binary tree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  <a:sym typeface="+mn-ea"/>
              </a:rPr>
              <a:t>）：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给一棵二叉树添加外部节点（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external node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），代替空子树，其余节点叫做</a:t>
            </a:r>
            <a:r>
              <a:rPr lang="zh-CN" altLang="en-US" sz="240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内部节点（</a:t>
            </a:r>
            <a:r>
              <a:rPr lang="en-US" altLang="zh-CN" sz="240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internal node</a:t>
            </a:r>
            <a:r>
              <a:rPr lang="zh-CN" altLang="en-US" sz="240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）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。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外部节点用阴影框表示，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a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～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f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标注。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</p:txBody>
      </p:sp>
      <p:sp>
        <p:nvSpPr>
          <p:cNvPr id="25606" name="Oval 4"/>
          <p:cNvSpPr>
            <a:spLocks noChangeArrowheads="1"/>
          </p:cNvSpPr>
          <p:nvPr/>
        </p:nvSpPr>
        <p:spPr bwMode="auto">
          <a:xfrm>
            <a:off x="2339975" y="43656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619250" y="50133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3132138" y="50133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25609" name="Oval 7"/>
          <p:cNvSpPr>
            <a:spLocks noChangeArrowheads="1"/>
          </p:cNvSpPr>
          <p:nvPr/>
        </p:nvSpPr>
        <p:spPr bwMode="auto">
          <a:xfrm>
            <a:off x="2051050" y="56610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25610" name="Oval 8"/>
          <p:cNvSpPr>
            <a:spLocks noChangeArrowheads="1"/>
          </p:cNvSpPr>
          <p:nvPr/>
        </p:nvSpPr>
        <p:spPr bwMode="auto">
          <a:xfrm>
            <a:off x="2771775" y="56610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44169" name="Line 9"/>
          <p:cNvSpPr>
            <a:spLocks noChangeShapeType="1"/>
          </p:cNvSpPr>
          <p:nvPr/>
        </p:nvSpPr>
        <p:spPr bwMode="auto">
          <a:xfrm flipV="1">
            <a:off x="4930775" y="5372100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 flipV="1">
            <a:off x="2051050" y="4797425"/>
            <a:ext cx="360363" cy="2873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25613" name="Line 11"/>
          <p:cNvSpPr>
            <a:spLocks noChangeShapeType="1"/>
          </p:cNvSpPr>
          <p:nvPr/>
        </p:nvSpPr>
        <p:spPr bwMode="auto">
          <a:xfrm flipH="1" flipV="1">
            <a:off x="2771775" y="4797425"/>
            <a:ext cx="431800" cy="2873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25614" name="Line 12"/>
          <p:cNvSpPr>
            <a:spLocks noChangeShapeType="1"/>
          </p:cNvSpPr>
          <p:nvPr/>
        </p:nvSpPr>
        <p:spPr bwMode="auto">
          <a:xfrm flipH="1" flipV="1">
            <a:off x="2051050" y="5445125"/>
            <a:ext cx="144463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25615" name="Line 13"/>
          <p:cNvSpPr>
            <a:spLocks noChangeShapeType="1"/>
          </p:cNvSpPr>
          <p:nvPr/>
        </p:nvSpPr>
        <p:spPr bwMode="auto">
          <a:xfrm flipV="1">
            <a:off x="3059113" y="5445125"/>
            <a:ext cx="144462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44174" name="Oval 14"/>
          <p:cNvSpPr>
            <a:spLocks noChangeArrowheads="1"/>
          </p:cNvSpPr>
          <p:nvPr/>
        </p:nvSpPr>
        <p:spPr bwMode="auto">
          <a:xfrm>
            <a:off x="5867400" y="429260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44175" name="Oval 15"/>
          <p:cNvSpPr>
            <a:spLocks noChangeArrowheads="1"/>
          </p:cNvSpPr>
          <p:nvPr/>
        </p:nvSpPr>
        <p:spPr bwMode="auto">
          <a:xfrm>
            <a:off x="5146675" y="494030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44176" name="Oval 16"/>
          <p:cNvSpPr>
            <a:spLocks noChangeArrowheads="1"/>
          </p:cNvSpPr>
          <p:nvPr/>
        </p:nvSpPr>
        <p:spPr bwMode="auto">
          <a:xfrm>
            <a:off x="6659563" y="494030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44177" name="Oval 17"/>
          <p:cNvSpPr>
            <a:spLocks noChangeArrowheads="1"/>
          </p:cNvSpPr>
          <p:nvPr/>
        </p:nvSpPr>
        <p:spPr bwMode="auto">
          <a:xfrm>
            <a:off x="5578475" y="558800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44178" name="Oval 18"/>
          <p:cNvSpPr>
            <a:spLocks noChangeArrowheads="1"/>
          </p:cNvSpPr>
          <p:nvPr/>
        </p:nvSpPr>
        <p:spPr bwMode="auto">
          <a:xfrm>
            <a:off x="6299200" y="558800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44179" name="Line 19"/>
          <p:cNvSpPr>
            <a:spLocks noChangeShapeType="1"/>
          </p:cNvSpPr>
          <p:nvPr/>
        </p:nvSpPr>
        <p:spPr bwMode="auto">
          <a:xfrm flipV="1">
            <a:off x="5578475" y="4724400"/>
            <a:ext cx="360363" cy="2873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44180" name="Line 20"/>
          <p:cNvSpPr>
            <a:spLocks noChangeShapeType="1"/>
          </p:cNvSpPr>
          <p:nvPr/>
        </p:nvSpPr>
        <p:spPr bwMode="auto">
          <a:xfrm flipH="1" flipV="1">
            <a:off x="6299200" y="4724400"/>
            <a:ext cx="431800" cy="2873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44181" name="Line 21"/>
          <p:cNvSpPr>
            <a:spLocks noChangeShapeType="1"/>
          </p:cNvSpPr>
          <p:nvPr/>
        </p:nvSpPr>
        <p:spPr bwMode="auto">
          <a:xfrm flipH="1" flipV="1">
            <a:off x="5578475" y="5372100"/>
            <a:ext cx="144463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44182" name="Line 22"/>
          <p:cNvSpPr>
            <a:spLocks noChangeShapeType="1"/>
          </p:cNvSpPr>
          <p:nvPr/>
        </p:nvSpPr>
        <p:spPr bwMode="auto">
          <a:xfrm flipV="1">
            <a:off x="6586538" y="5372100"/>
            <a:ext cx="144462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44183" name="Rectangle 23"/>
          <p:cNvSpPr>
            <a:spLocks noChangeArrowheads="1"/>
          </p:cNvSpPr>
          <p:nvPr/>
        </p:nvSpPr>
        <p:spPr bwMode="auto">
          <a:xfrm>
            <a:off x="4787900" y="5661025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503050405090304" pitchFamily="18" charset="0"/>
              </a:rPr>
              <a:t>a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44184" name="Rectangle 24"/>
          <p:cNvSpPr>
            <a:spLocks noChangeArrowheads="1"/>
          </p:cNvSpPr>
          <p:nvPr/>
        </p:nvSpPr>
        <p:spPr bwMode="auto">
          <a:xfrm>
            <a:off x="5146675" y="6235700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503050405090304" pitchFamily="18" charset="0"/>
              </a:rPr>
              <a:t>b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44185" name="Rectangle 25"/>
          <p:cNvSpPr>
            <a:spLocks noChangeArrowheads="1"/>
          </p:cNvSpPr>
          <p:nvPr/>
        </p:nvSpPr>
        <p:spPr bwMode="auto">
          <a:xfrm>
            <a:off x="5651500" y="6235700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503050405090304" pitchFamily="18" charset="0"/>
              </a:rPr>
              <a:t>c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44186" name="Rectangle 26"/>
          <p:cNvSpPr>
            <a:spLocks noChangeArrowheads="1"/>
          </p:cNvSpPr>
          <p:nvPr/>
        </p:nvSpPr>
        <p:spPr bwMode="auto">
          <a:xfrm>
            <a:off x="6227763" y="6235700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503050405090304" pitchFamily="18" charset="0"/>
              </a:rPr>
              <a:t>d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44187" name="Rectangle 27"/>
          <p:cNvSpPr>
            <a:spLocks noChangeArrowheads="1"/>
          </p:cNvSpPr>
          <p:nvPr/>
        </p:nvSpPr>
        <p:spPr bwMode="auto">
          <a:xfrm>
            <a:off x="6731000" y="6235700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503050405090304" pitchFamily="18" charset="0"/>
              </a:rPr>
              <a:t>e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44188" name="Rectangle 28"/>
          <p:cNvSpPr>
            <a:spLocks noChangeArrowheads="1"/>
          </p:cNvSpPr>
          <p:nvPr/>
        </p:nvSpPr>
        <p:spPr bwMode="auto">
          <a:xfrm>
            <a:off x="7164388" y="5661025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503050405090304" pitchFamily="18" charset="0"/>
              </a:rPr>
              <a:t>f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44189" name="Line 29"/>
          <p:cNvSpPr>
            <a:spLocks noChangeShapeType="1"/>
          </p:cNvSpPr>
          <p:nvPr/>
        </p:nvSpPr>
        <p:spPr bwMode="auto">
          <a:xfrm flipV="1">
            <a:off x="5291138" y="5948363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44190" name="Line 30"/>
          <p:cNvSpPr>
            <a:spLocks noChangeShapeType="1"/>
          </p:cNvSpPr>
          <p:nvPr/>
        </p:nvSpPr>
        <p:spPr bwMode="auto">
          <a:xfrm flipV="1">
            <a:off x="5795963" y="6092825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44191" name="Line 31"/>
          <p:cNvSpPr>
            <a:spLocks noChangeShapeType="1"/>
          </p:cNvSpPr>
          <p:nvPr/>
        </p:nvSpPr>
        <p:spPr bwMode="auto">
          <a:xfrm flipV="1">
            <a:off x="6372225" y="6019800"/>
            <a:ext cx="0" cy="2174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44192" name="Line 32"/>
          <p:cNvSpPr>
            <a:spLocks noChangeShapeType="1"/>
          </p:cNvSpPr>
          <p:nvPr/>
        </p:nvSpPr>
        <p:spPr bwMode="auto">
          <a:xfrm flipH="1" flipV="1">
            <a:off x="6731000" y="6019800"/>
            <a:ext cx="144463" cy="2174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44193" name="Line 33"/>
          <p:cNvSpPr>
            <a:spLocks noChangeShapeType="1"/>
          </p:cNvSpPr>
          <p:nvPr/>
        </p:nvSpPr>
        <p:spPr bwMode="auto">
          <a:xfrm flipH="1" flipV="1">
            <a:off x="7091363" y="53721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25636" name="Text Box 34"/>
          <p:cNvSpPr txBox="1">
            <a:spLocks noChangeArrowheads="1"/>
          </p:cNvSpPr>
          <p:nvPr/>
        </p:nvSpPr>
        <p:spPr bwMode="auto">
          <a:xfrm>
            <a:off x="1042988" y="4508500"/>
            <a:ext cx="1006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Times New Roman" panose="02020503050405090304" pitchFamily="18" charset="0"/>
              </a:rPr>
              <a:t>二叉树</a:t>
            </a:r>
            <a:endParaRPr lang="zh-CN" altLang="en-US" sz="2000">
              <a:latin typeface="Times New Roman" panose="02020503050405090304" pitchFamily="18" charset="0"/>
            </a:endParaRPr>
          </a:p>
        </p:txBody>
      </p:sp>
      <p:sp>
        <p:nvSpPr>
          <p:cNvPr id="1244195" name="Text Box 35"/>
          <p:cNvSpPr txBox="1">
            <a:spLocks noChangeArrowheads="1"/>
          </p:cNvSpPr>
          <p:nvPr/>
        </p:nvSpPr>
        <p:spPr bwMode="auto">
          <a:xfrm>
            <a:off x="6659563" y="4437063"/>
            <a:ext cx="151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Times New Roman" panose="02020503050405090304" pitchFamily="18" charset="0"/>
              </a:rPr>
              <a:t>扩充二叉树</a:t>
            </a:r>
            <a:endParaRPr lang="zh-CN" altLang="en-US" sz="200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4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4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44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4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4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4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44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44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44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44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4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4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44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44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44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44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4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44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44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44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44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44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44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44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44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44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44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44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44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44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44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44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44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44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44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44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44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44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44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44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44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44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169" grpId="0" animBg="1"/>
      <p:bldP spid="1244174" grpId="0" animBg="1"/>
      <p:bldP spid="1244175" grpId="0" animBg="1"/>
      <p:bldP spid="1244176" grpId="0" animBg="1"/>
      <p:bldP spid="1244177" grpId="0" animBg="1"/>
      <p:bldP spid="1244178" grpId="0" animBg="1"/>
      <p:bldP spid="1244179" grpId="0" animBg="1"/>
      <p:bldP spid="1244180" grpId="0" animBg="1"/>
      <p:bldP spid="1244181" grpId="0" animBg="1"/>
      <p:bldP spid="1244182" grpId="0" animBg="1"/>
      <p:bldP spid="1244183" grpId="0" animBg="1"/>
      <p:bldP spid="1244184" grpId="0" animBg="1"/>
      <p:bldP spid="1244185" grpId="0" animBg="1"/>
      <p:bldP spid="1244186" grpId="0" animBg="1"/>
      <p:bldP spid="1244187" grpId="0" animBg="1"/>
      <p:bldP spid="1244188" grpId="0" animBg="1"/>
      <p:bldP spid="1244189" grpId="0" animBg="1"/>
      <p:bldP spid="1244190" grpId="0" animBg="1"/>
      <p:bldP spid="1244191" grpId="0" animBg="1"/>
      <p:bldP spid="1244192" grpId="0" animBg="1"/>
      <p:bldP spid="1244193" grpId="0" animBg="1"/>
      <p:bldP spid="12441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F6EC637F-08E1-49F8-A3D1-2A03B5BE989E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28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819C21DD-245A-4DCB-81B7-1D07177A4CDC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9.4.1</a:t>
            </a:r>
            <a:r>
              <a:rPr lang="zh-CN" altLang="en-US">
                <a:ea typeface="宋体" pitchFamily="2" charset="-122"/>
              </a:rPr>
              <a:t>	高与宽优先的左高树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24025"/>
            <a:ext cx="8170863" cy="2309813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s(x)</a:t>
            </a: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：从节点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到其子树的外部节点的所有路径中最短的一条</a:t>
            </a:r>
            <a:endParaRPr lang="zh-CN" altLang="en-US">
              <a:solidFill>
                <a:schemeClr val="folHlink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若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是外部节点，则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s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的值为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0</a:t>
            </a:r>
            <a:endParaRPr lang="zh-CN" altLang="en-US">
              <a:latin typeface="Times New Roman" panose="0202050305040509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若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为内部节点，则它的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s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值是：</a:t>
            </a:r>
            <a:endParaRPr lang="zh-CN" altLang="en-US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		min{s(L),s(R)}+1</a:t>
            </a:r>
            <a:endParaRPr lang="en-US" altLang="zh-CN">
              <a:solidFill>
                <a:schemeClr val="folHlink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503050405090304" pitchFamily="18" charset="0"/>
                <a:sym typeface="+mn-ea"/>
              </a:rPr>
              <a:t>            其中</a:t>
            </a:r>
            <a:r>
              <a:rPr lang="en-US" altLang="zh-CN" sz="2000">
                <a:latin typeface="Times New Roman" panose="02020503050405090304" pitchFamily="18" charset="0"/>
                <a:sym typeface="+mn-ea"/>
              </a:rPr>
              <a:t>L</a:t>
            </a:r>
            <a:r>
              <a:rPr lang="zh-CN" altLang="en-US" sz="2000">
                <a:latin typeface="Times New Roman" panose="02020503050405090304" pitchFamily="18" charset="0"/>
                <a:sym typeface="+mn-ea"/>
              </a:rPr>
              <a:t>与</a:t>
            </a:r>
            <a:r>
              <a:rPr lang="en-US" altLang="zh-CN" sz="2000">
                <a:latin typeface="Times New Roman" panose="02020503050405090304" pitchFamily="18" charset="0"/>
                <a:sym typeface="+mn-ea"/>
              </a:rPr>
              <a:t>R</a:t>
            </a:r>
            <a:r>
              <a:rPr lang="zh-CN" altLang="en-US" sz="2000">
                <a:latin typeface="Times New Roman" panose="02020503050405090304" pitchFamily="18" charset="0"/>
                <a:sym typeface="+mn-ea"/>
              </a:rPr>
              <a:t>分别为</a:t>
            </a:r>
            <a:r>
              <a:rPr lang="en-US" altLang="zh-CN" sz="2000">
                <a:latin typeface="Times New Roman" panose="02020503050405090304" pitchFamily="18" charset="0"/>
                <a:sym typeface="+mn-ea"/>
              </a:rPr>
              <a:t>x</a:t>
            </a:r>
            <a:r>
              <a:rPr lang="zh-CN" altLang="en-US" sz="2000">
                <a:latin typeface="Times New Roman" panose="02020503050405090304" pitchFamily="18" charset="0"/>
                <a:sym typeface="+mn-ea"/>
              </a:rPr>
              <a:t>的左右孩子</a:t>
            </a:r>
            <a:endParaRPr lang="zh-CN" altLang="en-US" sz="2000">
              <a:solidFill>
                <a:schemeClr val="folHlink"/>
              </a:solidFill>
              <a:latin typeface="Times New Roman" panose="02020503050405090304" pitchFamily="18" charset="0"/>
              <a:ea typeface="宋体" pitchFamily="2" charset="-122"/>
              <a:sym typeface="+mn-ea"/>
            </a:endParaRPr>
          </a:p>
        </p:txBody>
      </p:sp>
      <p:sp>
        <p:nvSpPr>
          <p:cNvPr id="1245188" name="Line 4"/>
          <p:cNvSpPr>
            <a:spLocks noChangeShapeType="1"/>
          </p:cNvSpPr>
          <p:nvPr/>
        </p:nvSpPr>
        <p:spPr bwMode="auto">
          <a:xfrm flipV="1">
            <a:off x="6156325" y="5229225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45189" name="Oval 5"/>
          <p:cNvSpPr>
            <a:spLocks noChangeArrowheads="1"/>
          </p:cNvSpPr>
          <p:nvPr/>
        </p:nvSpPr>
        <p:spPr bwMode="auto">
          <a:xfrm>
            <a:off x="7092950" y="41497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2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45190" name="Oval 6"/>
          <p:cNvSpPr>
            <a:spLocks noChangeArrowheads="1"/>
          </p:cNvSpPr>
          <p:nvPr/>
        </p:nvSpPr>
        <p:spPr bwMode="auto">
          <a:xfrm>
            <a:off x="6372225" y="47974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45191" name="Oval 7"/>
          <p:cNvSpPr>
            <a:spLocks noChangeArrowheads="1"/>
          </p:cNvSpPr>
          <p:nvPr/>
        </p:nvSpPr>
        <p:spPr bwMode="auto">
          <a:xfrm>
            <a:off x="7885113" y="47974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45192" name="Oval 8"/>
          <p:cNvSpPr>
            <a:spLocks noChangeArrowheads="1"/>
          </p:cNvSpPr>
          <p:nvPr/>
        </p:nvSpPr>
        <p:spPr bwMode="auto">
          <a:xfrm>
            <a:off x="6804025" y="54451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45193" name="Oval 9"/>
          <p:cNvSpPr>
            <a:spLocks noChangeArrowheads="1"/>
          </p:cNvSpPr>
          <p:nvPr/>
        </p:nvSpPr>
        <p:spPr bwMode="auto">
          <a:xfrm>
            <a:off x="7524750" y="54451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45194" name="Line 10"/>
          <p:cNvSpPr>
            <a:spLocks noChangeShapeType="1"/>
          </p:cNvSpPr>
          <p:nvPr/>
        </p:nvSpPr>
        <p:spPr bwMode="auto">
          <a:xfrm flipV="1">
            <a:off x="6804025" y="4581525"/>
            <a:ext cx="360363" cy="2873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45195" name="Line 11"/>
          <p:cNvSpPr>
            <a:spLocks noChangeShapeType="1"/>
          </p:cNvSpPr>
          <p:nvPr/>
        </p:nvSpPr>
        <p:spPr bwMode="auto">
          <a:xfrm flipH="1" flipV="1">
            <a:off x="7524750" y="4581525"/>
            <a:ext cx="431800" cy="2873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45196" name="Line 12"/>
          <p:cNvSpPr>
            <a:spLocks noChangeShapeType="1"/>
          </p:cNvSpPr>
          <p:nvPr/>
        </p:nvSpPr>
        <p:spPr bwMode="auto">
          <a:xfrm flipH="1" flipV="1">
            <a:off x="6804025" y="5229225"/>
            <a:ext cx="144463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45197" name="Line 13"/>
          <p:cNvSpPr>
            <a:spLocks noChangeShapeType="1"/>
          </p:cNvSpPr>
          <p:nvPr/>
        </p:nvSpPr>
        <p:spPr bwMode="auto">
          <a:xfrm flipV="1">
            <a:off x="7812088" y="5229225"/>
            <a:ext cx="144462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45198" name="Rectangle 14"/>
          <p:cNvSpPr>
            <a:spLocks noChangeArrowheads="1"/>
          </p:cNvSpPr>
          <p:nvPr/>
        </p:nvSpPr>
        <p:spPr bwMode="auto">
          <a:xfrm>
            <a:off x="6013450" y="5518150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503050405090304" pitchFamily="18" charset="0"/>
              </a:rPr>
              <a:t>0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45199" name="Rectangle 15"/>
          <p:cNvSpPr>
            <a:spLocks noChangeArrowheads="1"/>
          </p:cNvSpPr>
          <p:nvPr/>
        </p:nvSpPr>
        <p:spPr bwMode="auto">
          <a:xfrm>
            <a:off x="6372225" y="6092825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503050405090304" pitchFamily="18" charset="0"/>
              </a:rPr>
              <a:t>0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45200" name="Rectangle 16"/>
          <p:cNvSpPr>
            <a:spLocks noChangeArrowheads="1"/>
          </p:cNvSpPr>
          <p:nvPr/>
        </p:nvSpPr>
        <p:spPr bwMode="auto">
          <a:xfrm>
            <a:off x="6877050" y="6092825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503050405090304" pitchFamily="18" charset="0"/>
              </a:rPr>
              <a:t>0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45201" name="Rectangle 17"/>
          <p:cNvSpPr>
            <a:spLocks noChangeArrowheads="1"/>
          </p:cNvSpPr>
          <p:nvPr/>
        </p:nvSpPr>
        <p:spPr bwMode="auto">
          <a:xfrm>
            <a:off x="7453313" y="6092825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503050405090304" pitchFamily="18" charset="0"/>
              </a:rPr>
              <a:t>0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45202" name="Rectangle 18"/>
          <p:cNvSpPr>
            <a:spLocks noChangeArrowheads="1"/>
          </p:cNvSpPr>
          <p:nvPr/>
        </p:nvSpPr>
        <p:spPr bwMode="auto">
          <a:xfrm>
            <a:off x="7956550" y="6092825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503050405090304" pitchFamily="18" charset="0"/>
              </a:rPr>
              <a:t>0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45203" name="Rectangle 19"/>
          <p:cNvSpPr>
            <a:spLocks noChangeArrowheads="1"/>
          </p:cNvSpPr>
          <p:nvPr/>
        </p:nvSpPr>
        <p:spPr bwMode="auto">
          <a:xfrm>
            <a:off x="8389938" y="5518150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503050405090304" pitchFamily="18" charset="0"/>
              </a:rPr>
              <a:t>0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45204" name="Line 20"/>
          <p:cNvSpPr>
            <a:spLocks noChangeShapeType="1"/>
          </p:cNvSpPr>
          <p:nvPr/>
        </p:nvSpPr>
        <p:spPr bwMode="auto">
          <a:xfrm flipV="1">
            <a:off x="6516688" y="5805488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45205" name="Line 21"/>
          <p:cNvSpPr>
            <a:spLocks noChangeShapeType="1"/>
          </p:cNvSpPr>
          <p:nvPr/>
        </p:nvSpPr>
        <p:spPr bwMode="auto">
          <a:xfrm flipV="1">
            <a:off x="7021513" y="5949950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45206" name="Line 22"/>
          <p:cNvSpPr>
            <a:spLocks noChangeShapeType="1"/>
          </p:cNvSpPr>
          <p:nvPr/>
        </p:nvSpPr>
        <p:spPr bwMode="auto">
          <a:xfrm flipV="1">
            <a:off x="7597775" y="5876925"/>
            <a:ext cx="0" cy="2174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45207" name="Line 23"/>
          <p:cNvSpPr>
            <a:spLocks noChangeShapeType="1"/>
          </p:cNvSpPr>
          <p:nvPr/>
        </p:nvSpPr>
        <p:spPr bwMode="auto">
          <a:xfrm flipH="1" flipV="1">
            <a:off x="7956550" y="5876925"/>
            <a:ext cx="144463" cy="2174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45208" name="Line 24"/>
          <p:cNvSpPr>
            <a:spLocks noChangeShapeType="1"/>
          </p:cNvSpPr>
          <p:nvPr/>
        </p:nvSpPr>
        <p:spPr bwMode="auto">
          <a:xfrm flipH="1" flipV="1">
            <a:off x="8316913" y="5229225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45209" name="Text Box 25"/>
          <p:cNvSpPr txBox="1">
            <a:spLocks noChangeArrowheads="1"/>
          </p:cNvSpPr>
          <p:nvPr/>
        </p:nvSpPr>
        <p:spPr bwMode="auto">
          <a:xfrm>
            <a:off x="5653088" y="4365625"/>
            <a:ext cx="865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s</a:t>
            </a:r>
            <a:r>
              <a:rPr lang="zh-CN" altLang="en-US" sz="2000">
                <a:latin typeface="Times New Roman" panose="02020503050405090304" pitchFamily="18" charset="0"/>
              </a:rPr>
              <a:t>的值</a:t>
            </a:r>
            <a:endParaRPr lang="zh-CN" altLang="en-US" sz="200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45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45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245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245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245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45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245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245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245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245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245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245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245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245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245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245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245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245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245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245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245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245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245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45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245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245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245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245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245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245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245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245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245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245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245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245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245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245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124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24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1245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1245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5188" grpId="0" animBg="1"/>
      <p:bldP spid="1245189" grpId="0" animBg="1"/>
      <p:bldP spid="1245190" grpId="0" animBg="1"/>
      <p:bldP spid="1245191" grpId="0" animBg="1"/>
      <p:bldP spid="1245192" grpId="0" animBg="1"/>
      <p:bldP spid="1245193" grpId="0" animBg="1"/>
      <p:bldP spid="1245194" grpId="0" animBg="1"/>
      <p:bldP spid="1245195" grpId="0" animBg="1"/>
      <p:bldP spid="1245196" grpId="0" animBg="1"/>
      <p:bldP spid="1245197" grpId="0" animBg="1"/>
      <p:bldP spid="1245198" grpId="0" animBg="1"/>
      <p:bldP spid="1245199" grpId="0" animBg="1"/>
      <p:bldP spid="1245200" grpId="0" animBg="1"/>
      <p:bldP spid="1245201" grpId="0" animBg="1"/>
      <p:bldP spid="1245202" grpId="0" animBg="1"/>
      <p:bldP spid="1245203" grpId="0" animBg="1"/>
      <p:bldP spid="1245204" grpId="0" animBg="1"/>
      <p:bldP spid="1245205" grpId="0" animBg="1"/>
      <p:bldP spid="1245206" grpId="0" animBg="1"/>
      <p:bldP spid="1245207" grpId="0" animBg="1"/>
      <p:bldP spid="1245208" grpId="0" animBg="1"/>
      <p:bldP spid="12452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2D761429-CFB5-44D4-8724-D60F3D54C413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28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CED4899F-53A3-4BDF-B74B-9DFF15114CEB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9.4.1</a:t>
            </a:r>
            <a:r>
              <a:rPr lang="zh-CN" altLang="en-US">
                <a:ea typeface="宋体" pitchFamily="2" charset="-122"/>
              </a:rPr>
              <a:t>	高与宽优先的左高树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7050" y="1724025"/>
            <a:ext cx="8159750" cy="3559175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定义</a:t>
            </a:r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[</a:t>
            </a:r>
            <a:r>
              <a:rPr lang="zh-CN" altLang="en-US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高度优先左高树</a:t>
            </a:r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]: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当且仅当一棵</a:t>
            </a:r>
            <a:r>
              <a:rPr lang="zh-CN" altLang="en-US" sz="280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二叉树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的任何一个内部节点，其左孩子的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s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值大于等于右孩子的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s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值时，该二叉树为</a:t>
            </a:r>
            <a:r>
              <a:rPr lang="zh-CN" altLang="en-US" sz="28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高度优先左高树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（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height-biased leftist tree,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HBLT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）。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marL="0" indent="0" eaLnBrk="1" hangingPunct="1">
              <a:buNone/>
            </a:pP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6210" y="4002405"/>
            <a:ext cx="1845945" cy="1557020"/>
            <a:chOff x="2246" y="6303"/>
            <a:chExt cx="2907" cy="2452"/>
          </a:xfrm>
        </p:grpSpPr>
        <p:sp>
          <p:nvSpPr>
            <p:cNvPr id="27655" name="Line 5"/>
            <p:cNvSpPr>
              <a:spLocks noChangeShapeType="1"/>
            </p:cNvSpPr>
            <p:nvPr/>
          </p:nvSpPr>
          <p:spPr bwMode="auto">
            <a:xfrm flipV="1">
              <a:off x="2398" y="7453"/>
              <a:ext cx="308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7656" name="Oval 6"/>
            <p:cNvSpPr>
              <a:spLocks noChangeArrowheads="1"/>
            </p:cNvSpPr>
            <p:nvPr/>
          </p:nvSpPr>
          <p:spPr bwMode="auto">
            <a:xfrm>
              <a:off x="3393" y="6303"/>
              <a:ext cx="538" cy="5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804030504040204" pitchFamily="34" charset="0"/>
                </a:rPr>
                <a:t>2</a:t>
              </a:r>
              <a:endParaRPr lang="en-US" altLang="zh-CN">
                <a:latin typeface="Tahoma" panose="020B0804030504040204" pitchFamily="34" charset="0"/>
              </a:endParaRPr>
            </a:p>
          </p:txBody>
        </p:sp>
        <p:sp>
          <p:nvSpPr>
            <p:cNvPr id="27657" name="Oval 7"/>
            <p:cNvSpPr>
              <a:spLocks noChangeArrowheads="1"/>
            </p:cNvSpPr>
            <p:nvPr/>
          </p:nvSpPr>
          <p:spPr bwMode="auto">
            <a:xfrm>
              <a:off x="2628" y="6993"/>
              <a:ext cx="535" cy="53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804030504040204" pitchFamily="34" charset="0"/>
                </a:rPr>
                <a:t>1</a:t>
              </a:r>
              <a:endParaRPr lang="en-US" altLang="zh-CN">
                <a:latin typeface="Tahoma" panose="020B0804030504040204" pitchFamily="34" charset="0"/>
              </a:endParaRPr>
            </a:p>
          </p:txBody>
        </p:sp>
        <p:sp>
          <p:nvSpPr>
            <p:cNvPr id="27658" name="Oval 8"/>
            <p:cNvSpPr>
              <a:spLocks noChangeArrowheads="1"/>
            </p:cNvSpPr>
            <p:nvPr/>
          </p:nvSpPr>
          <p:spPr bwMode="auto">
            <a:xfrm>
              <a:off x="4236" y="6993"/>
              <a:ext cx="535" cy="5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804030504040204" pitchFamily="34" charset="0"/>
                </a:rPr>
                <a:t>1</a:t>
              </a:r>
              <a:endParaRPr lang="en-US" altLang="zh-CN">
                <a:latin typeface="Tahoma" panose="020B0804030504040204" pitchFamily="34" charset="0"/>
              </a:endParaRPr>
            </a:p>
          </p:txBody>
        </p:sp>
        <p:sp>
          <p:nvSpPr>
            <p:cNvPr id="27659" name="Oval 9"/>
            <p:cNvSpPr>
              <a:spLocks noChangeArrowheads="1"/>
            </p:cNvSpPr>
            <p:nvPr/>
          </p:nvSpPr>
          <p:spPr bwMode="auto">
            <a:xfrm>
              <a:off x="3086" y="7683"/>
              <a:ext cx="537" cy="5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804030504040204" pitchFamily="34" charset="0"/>
                </a:rPr>
                <a:t>1</a:t>
              </a:r>
              <a:endParaRPr lang="en-US" altLang="zh-CN">
                <a:latin typeface="Tahoma" panose="020B0804030504040204" pitchFamily="34" charset="0"/>
              </a:endParaRPr>
            </a:p>
          </p:txBody>
        </p:sp>
        <p:sp>
          <p:nvSpPr>
            <p:cNvPr id="27660" name="Oval 10"/>
            <p:cNvSpPr>
              <a:spLocks noChangeArrowheads="1"/>
            </p:cNvSpPr>
            <p:nvPr/>
          </p:nvSpPr>
          <p:spPr bwMode="auto">
            <a:xfrm>
              <a:off x="3853" y="7683"/>
              <a:ext cx="535" cy="5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804030504040204" pitchFamily="34" charset="0"/>
                </a:rPr>
                <a:t>1</a:t>
              </a:r>
              <a:endParaRPr lang="en-US" altLang="zh-CN">
                <a:latin typeface="Tahoma" panose="020B0804030504040204" pitchFamily="34" charset="0"/>
              </a:endParaRPr>
            </a:p>
          </p:txBody>
        </p:sp>
        <p:sp>
          <p:nvSpPr>
            <p:cNvPr id="27661" name="Line 11"/>
            <p:cNvSpPr>
              <a:spLocks noChangeShapeType="1"/>
            </p:cNvSpPr>
            <p:nvPr/>
          </p:nvSpPr>
          <p:spPr bwMode="auto">
            <a:xfrm flipV="1">
              <a:off x="3086" y="6763"/>
              <a:ext cx="382" cy="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7662" name="Line 12"/>
            <p:cNvSpPr>
              <a:spLocks noChangeShapeType="1"/>
            </p:cNvSpPr>
            <p:nvPr/>
          </p:nvSpPr>
          <p:spPr bwMode="auto">
            <a:xfrm flipH="1" flipV="1">
              <a:off x="3853" y="6763"/>
              <a:ext cx="458" cy="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7663" name="Line 13"/>
            <p:cNvSpPr>
              <a:spLocks noChangeShapeType="1"/>
            </p:cNvSpPr>
            <p:nvPr/>
          </p:nvSpPr>
          <p:spPr bwMode="auto">
            <a:xfrm flipH="1" flipV="1">
              <a:off x="3086" y="7453"/>
              <a:ext cx="155" cy="2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7664" name="Line 14"/>
            <p:cNvSpPr>
              <a:spLocks noChangeShapeType="1"/>
            </p:cNvSpPr>
            <p:nvPr/>
          </p:nvSpPr>
          <p:spPr bwMode="auto">
            <a:xfrm flipV="1">
              <a:off x="4158" y="7453"/>
              <a:ext cx="153" cy="2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7665" name="Rectangle 15"/>
            <p:cNvSpPr>
              <a:spLocks noChangeArrowheads="1"/>
            </p:cNvSpPr>
            <p:nvPr/>
          </p:nvSpPr>
          <p:spPr bwMode="auto">
            <a:xfrm>
              <a:off x="2246" y="7760"/>
              <a:ext cx="382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503050405090304" pitchFamily="18" charset="0"/>
                </a:rPr>
                <a:t>0</a:t>
              </a:r>
              <a:endParaRPr lang="en-US" altLang="zh-CN" sz="2000">
                <a:latin typeface="Times New Roman" panose="02020503050405090304" pitchFamily="18" charset="0"/>
              </a:endParaRPr>
            </a:p>
          </p:txBody>
        </p:sp>
        <p:sp>
          <p:nvSpPr>
            <p:cNvPr id="27666" name="Rectangle 16"/>
            <p:cNvSpPr>
              <a:spLocks noChangeArrowheads="1"/>
            </p:cNvSpPr>
            <p:nvPr/>
          </p:nvSpPr>
          <p:spPr bwMode="auto">
            <a:xfrm>
              <a:off x="2628" y="8373"/>
              <a:ext cx="380" cy="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503050405090304" pitchFamily="18" charset="0"/>
                </a:rPr>
                <a:t>0</a:t>
              </a:r>
              <a:endParaRPr lang="en-US" altLang="zh-CN" sz="2000">
                <a:latin typeface="Times New Roman" panose="02020503050405090304" pitchFamily="18" charset="0"/>
              </a:endParaRPr>
            </a:p>
          </p:txBody>
        </p:sp>
        <p:sp>
          <p:nvSpPr>
            <p:cNvPr id="27667" name="Rectangle 17"/>
            <p:cNvSpPr>
              <a:spLocks noChangeArrowheads="1"/>
            </p:cNvSpPr>
            <p:nvPr/>
          </p:nvSpPr>
          <p:spPr bwMode="auto">
            <a:xfrm>
              <a:off x="3163" y="8373"/>
              <a:ext cx="383" cy="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503050405090304" pitchFamily="18" charset="0"/>
                </a:rPr>
                <a:t>0</a:t>
              </a:r>
              <a:endParaRPr lang="en-US" altLang="zh-CN" sz="2000">
                <a:latin typeface="Times New Roman" panose="02020503050405090304" pitchFamily="18" charset="0"/>
              </a:endParaRPr>
            </a:p>
          </p:txBody>
        </p:sp>
        <p:sp>
          <p:nvSpPr>
            <p:cNvPr id="27668" name="Rectangle 18"/>
            <p:cNvSpPr>
              <a:spLocks noChangeArrowheads="1"/>
            </p:cNvSpPr>
            <p:nvPr/>
          </p:nvSpPr>
          <p:spPr bwMode="auto">
            <a:xfrm>
              <a:off x="3776" y="8373"/>
              <a:ext cx="382" cy="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503050405090304" pitchFamily="18" charset="0"/>
                </a:rPr>
                <a:t>0</a:t>
              </a:r>
              <a:endParaRPr lang="en-US" altLang="zh-CN" sz="2000">
                <a:latin typeface="Times New Roman" panose="02020503050405090304" pitchFamily="18" charset="0"/>
              </a:endParaRPr>
            </a:p>
          </p:txBody>
        </p:sp>
        <p:sp>
          <p:nvSpPr>
            <p:cNvPr id="27669" name="Rectangle 19"/>
            <p:cNvSpPr>
              <a:spLocks noChangeArrowheads="1"/>
            </p:cNvSpPr>
            <p:nvPr/>
          </p:nvSpPr>
          <p:spPr bwMode="auto">
            <a:xfrm>
              <a:off x="4311" y="8373"/>
              <a:ext cx="382" cy="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503050405090304" pitchFamily="18" charset="0"/>
                </a:rPr>
                <a:t>0</a:t>
              </a:r>
              <a:endParaRPr lang="en-US" altLang="zh-CN" sz="2000">
                <a:latin typeface="Times New Roman" panose="02020503050405090304" pitchFamily="18" charset="0"/>
              </a:endParaRPr>
            </a:p>
          </p:txBody>
        </p:sp>
        <p:sp>
          <p:nvSpPr>
            <p:cNvPr id="27670" name="Rectangle 20"/>
            <p:cNvSpPr>
              <a:spLocks noChangeArrowheads="1"/>
            </p:cNvSpPr>
            <p:nvPr/>
          </p:nvSpPr>
          <p:spPr bwMode="auto">
            <a:xfrm>
              <a:off x="4771" y="7760"/>
              <a:ext cx="382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503050405090304" pitchFamily="18" charset="0"/>
                </a:rPr>
                <a:t>0</a:t>
              </a:r>
              <a:endParaRPr lang="en-US" altLang="zh-CN" sz="2000">
                <a:latin typeface="Times New Roman" panose="02020503050405090304" pitchFamily="18" charset="0"/>
              </a:endParaRPr>
            </a:p>
          </p:txBody>
        </p:sp>
        <p:sp>
          <p:nvSpPr>
            <p:cNvPr id="27671" name="Line 21"/>
            <p:cNvSpPr>
              <a:spLocks noChangeShapeType="1"/>
            </p:cNvSpPr>
            <p:nvPr/>
          </p:nvSpPr>
          <p:spPr bwMode="auto">
            <a:xfrm flipV="1">
              <a:off x="2781" y="8068"/>
              <a:ext cx="307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7672" name="Line 22"/>
            <p:cNvSpPr>
              <a:spLocks noChangeShapeType="1"/>
            </p:cNvSpPr>
            <p:nvPr/>
          </p:nvSpPr>
          <p:spPr bwMode="auto">
            <a:xfrm flipV="1">
              <a:off x="3318" y="8220"/>
              <a:ext cx="0" cy="1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7673" name="Line 23"/>
            <p:cNvSpPr>
              <a:spLocks noChangeShapeType="1"/>
            </p:cNvSpPr>
            <p:nvPr/>
          </p:nvSpPr>
          <p:spPr bwMode="auto">
            <a:xfrm flipV="1">
              <a:off x="3931" y="8143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7674" name="Line 24"/>
            <p:cNvSpPr>
              <a:spLocks noChangeShapeType="1"/>
            </p:cNvSpPr>
            <p:nvPr/>
          </p:nvSpPr>
          <p:spPr bwMode="auto">
            <a:xfrm flipH="1" flipV="1">
              <a:off x="4311" y="8143"/>
              <a:ext cx="155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7675" name="Line 25"/>
            <p:cNvSpPr>
              <a:spLocks noChangeShapeType="1"/>
            </p:cNvSpPr>
            <p:nvPr/>
          </p:nvSpPr>
          <p:spPr bwMode="auto">
            <a:xfrm flipH="1" flipV="1">
              <a:off x="4693" y="7453"/>
              <a:ext cx="23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28678" name="Group 4"/>
          <p:cNvGrpSpPr/>
          <p:nvPr/>
        </p:nvGrpSpPr>
        <p:grpSpPr bwMode="auto">
          <a:xfrm>
            <a:off x="4583430" y="4002405"/>
            <a:ext cx="1864995" cy="1557020"/>
            <a:chOff x="1655" y="2432"/>
            <a:chExt cx="1905" cy="1450"/>
          </a:xfrm>
        </p:grpSpPr>
        <p:sp>
          <p:nvSpPr>
            <p:cNvPr id="28679" name="Line 5"/>
            <p:cNvSpPr>
              <a:spLocks noChangeShapeType="1"/>
            </p:cNvSpPr>
            <p:nvPr/>
          </p:nvSpPr>
          <p:spPr bwMode="auto">
            <a:xfrm flipV="1">
              <a:off x="2018" y="3112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8680" name="Oval 6"/>
            <p:cNvSpPr>
              <a:spLocks noChangeArrowheads="1"/>
            </p:cNvSpPr>
            <p:nvPr/>
          </p:nvSpPr>
          <p:spPr bwMode="auto">
            <a:xfrm>
              <a:off x="2517" y="2432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pPr algn="ctr"/>
              <a:r>
                <a:rPr lang="en-US" altLang="zh-CN" sz="1600">
                  <a:latin typeface="Tahoma" panose="020B0804030504040204" pitchFamily="34" charset="0"/>
                </a:rPr>
                <a:t>2</a:t>
              </a:r>
              <a:endParaRPr lang="en-US" altLang="zh-CN" sz="1600">
                <a:latin typeface="Tahoma" panose="020B0804030504040204" pitchFamily="34" charset="0"/>
              </a:endParaRPr>
            </a:p>
          </p:txBody>
        </p:sp>
        <p:sp>
          <p:nvSpPr>
            <p:cNvPr id="28681" name="Oval 7"/>
            <p:cNvSpPr>
              <a:spLocks noChangeArrowheads="1"/>
            </p:cNvSpPr>
            <p:nvPr/>
          </p:nvSpPr>
          <p:spPr bwMode="auto">
            <a:xfrm>
              <a:off x="2063" y="2840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pPr algn="ctr"/>
              <a:r>
                <a:rPr lang="en-US" altLang="zh-CN" sz="1600">
                  <a:latin typeface="Tahoma" panose="020B0804030504040204" pitchFamily="34" charset="0"/>
                </a:rPr>
                <a:t>1</a:t>
              </a:r>
              <a:endParaRPr lang="en-US" altLang="zh-CN" sz="1600">
                <a:latin typeface="Tahoma" panose="020B0804030504040204" pitchFamily="34" charset="0"/>
              </a:endParaRPr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3016" y="2840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pPr algn="ctr"/>
              <a:r>
                <a:rPr lang="en-US" altLang="zh-CN" sz="1600">
                  <a:latin typeface="Tahoma" panose="020B0804030504040204" pitchFamily="34" charset="0"/>
                </a:rPr>
                <a:t>1</a:t>
              </a:r>
              <a:endParaRPr lang="en-US" altLang="zh-CN" sz="1600">
                <a:latin typeface="Tahoma" panose="020B0804030504040204" pitchFamily="34" charset="0"/>
              </a:endParaRPr>
            </a:p>
          </p:txBody>
        </p:sp>
        <p:sp>
          <p:nvSpPr>
            <p:cNvPr id="28683" name="Oval 9"/>
            <p:cNvSpPr>
              <a:spLocks noChangeArrowheads="1"/>
            </p:cNvSpPr>
            <p:nvPr/>
          </p:nvSpPr>
          <p:spPr bwMode="auto">
            <a:xfrm>
              <a:off x="1792" y="3248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pPr algn="ctr"/>
              <a:r>
                <a:rPr lang="en-US" altLang="zh-CN" sz="1600">
                  <a:latin typeface="Tahoma" panose="020B0804030504040204" pitchFamily="34" charset="0"/>
                </a:rPr>
                <a:t>1</a:t>
              </a:r>
              <a:endParaRPr lang="en-US" altLang="zh-CN" sz="1600">
                <a:latin typeface="Tahoma" panose="020B0804030504040204" pitchFamily="34" charset="0"/>
              </a:endParaRPr>
            </a:p>
          </p:txBody>
        </p:sp>
        <p:sp>
          <p:nvSpPr>
            <p:cNvPr id="28684" name="Oval 10"/>
            <p:cNvSpPr>
              <a:spLocks noChangeArrowheads="1"/>
            </p:cNvSpPr>
            <p:nvPr/>
          </p:nvSpPr>
          <p:spPr bwMode="auto">
            <a:xfrm>
              <a:off x="2789" y="3248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pPr algn="ctr"/>
              <a:r>
                <a:rPr lang="en-US" altLang="zh-CN" sz="1600">
                  <a:latin typeface="Tahoma" panose="020B0804030504040204" pitchFamily="34" charset="0"/>
                </a:rPr>
                <a:t>1</a:t>
              </a:r>
              <a:endParaRPr lang="en-US" altLang="zh-CN" sz="1600">
                <a:latin typeface="Tahoma" panose="020B0804030504040204" pitchFamily="34" charset="0"/>
              </a:endParaRPr>
            </a:p>
          </p:txBody>
        </p:sp>
        <p:sp>
          <p:nvSpPr>
            <p:cNvPr id="28685" name="Line 11"/>
            <p:cNvSpPr>
              <a:spLocks noChangeShapeType="1"/>
            </p:cNvSpPr>
            <p:nvPr/>
          </p:nvSpPr>
          <p:spPr bwMode="auto">
            <a:xfrm flipV="1">
              <a:off x="2335" y="2704"/>
              <a:ext cx="227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8686" name="Line 12"/>
            <p:cNvSpPr>
              <a:spLocks noChangeShapeType="1"/>
            </p:cNvSpPr>
            <p:nvPr/>
          </p:nvSpPr>
          <p:spPr bwMode="auto">
            <a:xfrm flipH="1" flipV="1">
              <a:off x="2789" y="2704"/>
              <a:ext cx="27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8687" name="Line 13"/>
            <p:cNvSpPr>
              <a:spLocks noChangeShapeType="1"/>
            </p:cNvSpPr>
            <p:nvPr/>
          </p:nvSpPr>
          <p:spPr bwMode="auto">
            <a:xfrm flipH="1" flipV="1">
              <a:off x="2335" y="3112"/>
              <a:ext cx="92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8688" name="Line 14"/>
            <p:cNvSpPr>
              <a:spLocks noChangeShapeType="1"/>
            </p:cNvSpPr>
            <p:nvPr/>
          </p:nvSpPr>
          <p:spPr bwMode="auto">
            <a:xfrm flipV="1">
              <a:off x="2970" y="3112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8689" name="Rectangle 15"/>
            <p:cNvSpPr>
              <a:spLocks noChangeArrowheads="1"/>
            </p:cNvSpPr>
            <p:nvPr/>
          </p:nvSpPr>
          <p:spPr bwMode="auto">
            <a:xfrm>
              <a:off x="2336" y="329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pPr algn="ctr"/>
              <a:r>
                <a:rPr lang="en-US" altLang="zh-CN" sz="1400">
                  <a:latin typeface="Times New Roman" panose="02020503050405090304" pitchFamily="18" charset="0"/>
                </a:rPr>
                <a:t>0</a:t>
              </a:r>
              <a:endParaRPr lang="en-US" altLang="zh-CN" sz="1400">
                <a:latin typeface="Times New Roman" panose="02020503050405090304" pitchFamily="18" charset="0"/>
              </a:endParaRPr>
            </a:p>
          </p:txBody>
        </p:sp>
        <p:sp>
          <p:nvSpPr>
            <p:cNvPr id="28690" name="Rectangle 16"/>
            <p:cNvSpPr>
              <a:spLocks noChangeArrowheads="1"/>
            </p:cNvSpPr>
            <p:nvPr/>
          </p:nvSpPr>
          <p:spPr bwMode="auto">
            <a:xfrm>
              <a:off x="1655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pPr algn="ctr"/>
              <a:r>
                <a:rPr lang="en-US" altLang="zh-CN" sz="1400">
                  <a:latin typeface="Times New Roman" panose="02020503050405090304" pitchFamily="18" charset="0"/>
                </a:rPr>
                <a:t>0</a:t>
              </a:r>
              <a:endParaRPr lang="en-US" altLang="zh-CN" sz="1400">
                <a:latin typeface="Times New Roman" panose="02020503050405090304" pitchFamily="18" charset="0"/>
              </a:endParaRPr>
            </a:p>
          </p:txBody>
        </p:sp>
        <p:sp>
          <p:nvSpPr>
            <p:cNvPr id="28691" name="Rectangle 17"/>
            <p:cNvSpPr>
              <a:spLocks noChangeArrowheads="1"/>
            </p:cNvSpPr>
            <p:nvPr/>
          </p:nvSpPr>
          <p:spPr bwMode="auto">
            <a:xfrm>
              <a:off x="1973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pPr algn="ctr"/>
              <a:r>
                <a:rPr lang="en-US" altLang="zh-CN" sz="1400">
                  <a:latin typeface="Times New Roman" panose="02020503050405090304" pitchFamily="18" charset="0"/>
                </a:rPr>
                <a:t>0</a:t>
              </a:r>
              <a:endParaRPr lang="en-US" altLang="zh-CN" sz="1400">
                <a:latin typeface="Times New Roman" panose="02020503050405090304" pitchFamily="18" charset="0"/>
              </a:endParaRPr>
            </a:p>
          </p:txBody>
        </p:sp>
        <p:sp>
          <p:nvSpPr>
            <p:cNvPr id="28692" name="Rectangle 18"/>
            <p:cNvSpPr>
              <a:spLocks noChangeArrowheads="1"/>
            </p:cNvSpPr>
            <p:nvPr/>
          </p:nvSpPr>
          <p:spPr bwMode="auto">
            <a:xfrm>
              <a:off x="2653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pPr algn="ctr"/>
              <a:r>
                <a:rPr lang="en-US" altLang="zh-CN" sz="1400">
                  <a:latin typeface="Times New Roman" panose="02020503050405090304" pitchFamily="18" charset="0"/>
                </a:rPr>
                <a:t>0</a:t>
              </a:r>
              <a:endParaRPr lang="en-US" altLang="zh-CN" sz="1400">
                <a:latin typeface="Times New Roman" panose="02020503050405090304" pitchFamily="18" charset="0"/>
              </a:endParaRPr>
            </a:p>
          </p:txBody>
        </p:sp>
        <p:sp>
          <p:nvSpPr>
            <p:cNvPr id="28693" name="Rectangle 19"/>
            <p:cNvSpPr>
              <a:spLocks noChangeArrowheads="1"/>
            </p:cNvSpPr>
            <p:nvPr/>
          </p:nvSpPr>
          <p:spPr bwMode="auto">
            <a:xfrm>
              <a:off x="3061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pPr algn="ctr"/>
              <a:r>
                <a:rPr lang="en-US" altLang="zh-CN" sz="1400">
                  <a:latin typeface="Times New Roman" panose="02020503050405090304" pitchFamily="18" charset="0"/>
                </a:rPr>
                <a:t>0</a:t>
              </a:r>
              <a:endParaRPr lang="en-US" altLang="zh-CN" sz="1400">
                <a:latin typeface="Times New Roman" panose="02020503050405090304" pitchFamily="18" charset="0"/>
              </a:endParaRPr>
            </a:p>
          </p:txBody>
        </p:sp>
        <p:sp>
          <p:nvSpPr>
            <p:cNvPr id="28694" name="Rectangle 20"/>
            <p:cNvSpPr>
              <a:spLocks noChangeArrowheads="1"/>
            </p:cNvSpPr>
            <p:nvPr/>
          </p:nvSpPr>
          <p:spPr bwMode="auto">
            <a:xfrm>
              <a:off x="3334" y="329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pPr algn="ctr"/>
              <a:r>
                <a:rPr lang="en-US" altLang="zh-CN" sz="1400">
                  <a:latin typeface="Times New Roman" panose="02020503050405090304" pitchFamily="18" charset="0"/>
                </a:rPr>
                <a:t>0</a:t>
              </a:r>
              <a:endParaRPr lang="en-US" altLang="zh-CN" sz="1400">
                <a:latin typeface="Times New Roman" panose="02020503050405090304" pitchFamily="18" charset="0"/>
              </a:endParaRPr>
            </a:p>
          </p:txBody>
        </p:sp>
        <p:sp>
          <p:nvSpPr>
            <p:cNvPr id="28695" name="Line 21"/>
            <p:cNvSpPr>
              <a:spLocks noChangeShapeType="1"/>
            </p:cNvSpPr>
            <p:nvPr/>
          </p:nvSpPr>
          <p:spPr bwMode="auto">
            <a:xfrm flipV="1">
              <a:off x="1746" y="3520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8696" name="Line 22"/>
            <p:cNvSpPr>
              <a:spLocks noChangeShapeType="1"/>
            </p:cNvSpPr>
            <p:nvPr/>
          </p:nvSpPr>
          <p:spPr bwMode="auto">
            <a:xfrm flipH="1" flipV="1">
              <a:off x="2064" y="3520"/>
              <a:ext cx="45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8697" name="Line 23"/>
            <p:cNvSpPr>
              <a:spLocks noChangeShapeType="1"/>
            </p:cNvSpPr>
            <p:nvPr/>
          </p:nvSpPr>
          <p:spPr bwMode="auto">
            <a:xfrm flipV="1">
              <a:off x="2789" y="3520"/>
              <a:ext cx="4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8698" name="Line 24"/>
            <p:cNvSpPr>
              <a:spLocks noChangeShapeType="1"/>
            </p:cNvSpPr>
            <p:nvPr/>
          </p:nvSpPr>
          <p:spPr bwMode="auto">
            <a:xfrm flipH="1" flipV="1">
              <a:off x="3061" y="3520"/>
              <a:ext cx="91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8699" name="Line 25"/>
            <p:cNvSpPr>
              <a:spLocks noChangeShapeType="1"/>
            </p:cNvSpPr>
            <p:nvPr/>
          </p:nvSpPr>
          <p:spPr bwMode="auto">
            <a:xfrm flipH="1" flipV="1">
              <a:off x="3288" y="3112"/>
              <a:ext cx="136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F9EC3405-66E7-461F-A2C9-4073C35110C7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27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C5C0334B-3D97-4FB1-97C7-28BD53EC86DB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9.4.1</a:t>
            </a:r>
            <a:r>
              <a:rPr lang="zh-CN" altLang="en-US">
                <a:ea typeface="宋体" pitchFamily="2" charset="-122"/>
              </a:rPr>
              <a:t>	高与宽优先的左高树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25538"/>
            <a:ext cx="8558213" cy="57324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定理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9-1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：令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为一个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HBLT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的内部节点，则</a:t>
            </a:r>
            <a:endParaRPr lang="zh-CN" altLang="en-US" sz="28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1)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以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为根的子树的节点数目至少为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s(x)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-1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。</a:t>
            </a:r>
            <a:endParaRPr lang="zh-CN" altLang="en-US" sz="24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2)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若子树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有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m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个节点，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s(x)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最多为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log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(m+1)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。</a:t>
            </a:r>
            <a:endParaRPr lang="zh-CN" altLang="en-US" sz="24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3)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通过最右路径（即，此路径是从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开始沿右孩子移动）从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到达外部节点的路径长度为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s(x)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。</a:t>
            </a:r>
            <a:endParaRPr lang="zh-CN" altLang="en-US" sz="24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证明：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根据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s(x)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的定义可知，从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节点往下第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s(x)-1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层没有外部节点（否则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的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s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值将更小）。以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为根的子树在当前层只有一个节点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，下一层有两个，再下一层有四个，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……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，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层往下第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s(x)-1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层有个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2</a:t>
            </a:r>
            <a:r>
              <a:rPr lang="en-US" altLang="zh-CN" sz="2400" baseline="30000" dirty="0">
                <a:latin typeface="Times New Roman" panose="02020503050405090304" pitchFamily="18" charset="0"/>
                <a:ea typeface="宋体" pitchFamily="2" charset="-122"/>
              </a:rPr>
              <a:t>s(x)-1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，第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s(x)-1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层以上不可能有外部节点，在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s(x)-1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层以下可能还有其他节点，因此子树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的节点数目至少为</a:t>
            </a:r>
            <a:r>
              <a:rPr lang="el-GR" altLang="zh-CN" sz="2400" dirty="0">
                <a:latin typeface="Times New Roman" panose="02020503050405090304" pitchFamily="18" charset="0"/>
                <a:sym typeface="Webdings" panose="05030102010509060703" pitchFamily="18" charset="2"/>
              </a:rPr>
              <a:t>Σ</a:t>
            </a:r>
            <a:r>
              <a:rPr lang="en-US" altLang="zh-CN" sz="2400" baseline="-25000" dirty="0" err="1">
                <a:latin typeface="Times New Roman" panose="02020503050405090304" pitchFamily="18" charset="0"/>
                <a:ea typeface="宋体" pitchFamily="2" charset="-122"/>
              </a:rPr>
              <a:t>i</a:t>
            </a:r>
            <a:r>
              <a:rPr lang="en-US" altLang="zh-CN" sz="2400" baseline="-25000" dirty="0">
                <a:latin typeface="Times New Roman" panose="02020503050405090304" pitchFamily="18" charset="0"/>
                <a:ea typeface="宋体" pitchFamily="2" charset="-122"/>
              </a:rPr>
              <a:t>=0</a:t>
            </a:r>
            <a:r>
              <a:rPr lang="en-US" altLang="zh-CN" sz="2400" baseline="30000" dirty="0">
                <a:latin typeface="Times New Roman" panose="02020503050405090304" pitchFamily="18" charset="0"/>
                <a:ea typeface="宋体" pitchFamily="2" charset="-122"/>
              </a:rPr>
              <a:t>s(x)-1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2</a:t>
            </a:r>
            <a:r>
              <a:rPr lang="en-US" altLang="zh-CN" sz="2400" baseline="30000" dirty="0">
                <a:latin typeface="Times New Roman" panose="02020503050405090304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=2</a:t>
            </a:r>
            <a:r>
              <a:rPr lang="en-US" altLang="zh-CN" sz="2400" baseline="30000" dirty="0">
                <a:latin typeface="Times New Roman" panose="02020503050405090304" pitchFamily="18" charset="0"/>
                <a:ea typeface="宋体" pitchFamily="2" charset="-122"/>
              </a:rPr>
              <a:t>s(x)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-1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。从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1)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可以推出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2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）。根据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s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的定义以及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HBLT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一个节点的左孩子的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s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值总是大于等于其右孩子的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s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值，可以推得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3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）成立。</a:t>
            </a:r>
            <a:endParaRPr lang="en-US" altLang="zh-CN" sz="2400" dirty="0">
              <a:latin typeface="Times New Roman" panose="02020503050405090304" pitchFamily="18" charset="0"/>
              <a:ea typeface="宋体" pitchFamily="2" charset="-122"/>
            </a:endParaRPr>
          </a:p>
        </p:txBody>
      </p:sp>
      <p:grpSp>
        <p:nvGrpSpPr>
          <p:cNvPr id="28678" name="Group 4"/>
          <p:cNvGrpSpPr/>
          <p:nvPr/>
        </p:nvGrpSpPr>
        <p:grpSpPr bwMode="auto">
          <a:xfrm>
            <a:off x="7524750" y="1655763"/>
            <a:ext cx="1439863" cy="1052512"/>
            <a:chOff x="1655" y="2432"/>
            <a:chExt cx="1905" cy="1450"/>
          </a:xfrm>
        </p:grpSpPr>
        <p:sp>
          <p:nvSpPr>
            <p:cNvPr id="28679" name="Line 5"/>
            <p:cNvSpPr>
              <a:spLocks noChangeShapeType="1"/>
            </p:cNvSpPr>
            <p:nvPr/>
          </p:nvSpPr>
          <p:spPr bwMode="auto">
            <a:xfrm flipV="1">
              <a:off x="2018" y="3112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8680" name="Oval 6"/>
            <p:cNvSpPr>
              <a:spLocks noChangeArrowheads="1"/>
            </p:cNvSpPr>
            <p:nvPr/>
          </p:nvSpPr>
          <p:spPr bwMode="auto">
            <a:xfrm>
              <a:off x="2517" y="2432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latin typeface="Tahoma" panose="020B0804030504040204" pitchFamily="34" charset="0"/>
                </a:rPr>
                <a:t>2</a:t>
              </a:r>
              <a:endParaRPr lang="en-US" altLang="zh-CN" sz="1600">
                <a:latin typeface="Tahoma" panose="020B0804030504040204" pitchFamily="34" charset="0"/>
              </a:endParaRPr>
            </a:p>
          </p:txBody>
        </p:sp>
        <p:sp>
          <p:nvSpPr>
            <p:cNvPr id="28681" name="Oval 7"/>
            <p:cNvSpPr>
              <a:spLocks noChangeArrowheads="1"/>
            </p:cNvSpPr>
            <p:nvPr/>
          </p:nvSpPr>
          <p:spPr bwMode="auto">
            <a:xfrm>
              <a:off x="2063" y="2840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latin typeface="Tahoma" panose="020B0804030504040204" pitchFamily="34" charset="0"/>
                </a:rPr>
                <a:t>1</a:t>
              </a:r>
              <a:endParaRPr lang="en-US" altLang="zh-CN" sz="1600">
                <a:latin typeface="Tahoma" panose="020B0804030504040204" pitchFamily="34" charset="0"/>
              </a:endParaRPr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3016" y="2840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latin typeface="Tahoma" panose="020B0804030504040204" pitchFamily="34" charset="0"/>
                </a:rPr>
                <a:t>1</a:t>
              </a:r>
              <a:endParaRPr lang="en-US" altLang="zh-CN" sz="1600">
                <a:latin typeface="Tahoma" panose="020B0804030504040204" pitchFamily="34" charset="0"/>
              </a:endParaRPr>
            </a:p>
          </p:txBody>
        </p:sp>
        <p:sp>
          <p:nvSpPr>
            <p:cNvPr id="28683" name="Oval 9"/>
            <p:cNvSpPr>
              <a:spLocks noChangeArrowheads="1"/>
            </p:cNvSpPr>
            <p:nvPr/>
          </p:nvSpPr>
          <p:spPr bwMode="auto">
            <a:xfrm>
              <a:off x="1792" y="3248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latin typeface="Tahoma" panose="020B0804030504040204" pitchFamily="34" charset="0"/>
                </a:rPr>
                <a:t>1</a:t>
              </a:r>
              <a:endParaRPr lang="en-US" altLang="zh-CN" sz="1600">
                <a:latin typeface="Tahoma" panose="020B0804030504040204" pitchFamily="34" charset="0"/>
              </a:endParaRPr>
            </a:p>
          </p:txBody>
        </p:sp>
        <p:sp>
          <p:nvSpPr>
            <p:cNvPr id="28684" name="Oval 10"/>
            <p:cNvSpPr>
              <a:spLocks noChangeArrowheads="1"/>
            </p:cNvSpPr>
            <p:nvPr/>
          </p:nvSpPr>
          <p:spPr bwMode="auto">
            <a:xfrm>
              <a:off x="2789" y="3248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latin typeface="Tahoma" panose="020B0804030504040204" pitchFamily="34" charset="0"/>
                </a:rPr>
                <a:t>1</a:t>
              </a:r>
              <a:endParaRPr lang="en-US" altLang="zh-CN" sz="1600">
                <a:latin typeface="Tahoma" panose="020B0804030504040204" pitchFamily="34" charset="0"/>
              </a:endParaRPr>
            </a:p>
          </p:txBody>
        </p:sp>
        <p:sp>
          <p:nvSpPr>
            <p:cNvPr id="28685" name="Line 11"/>
            <p:cNvSpPr>
              <a:spLocks noChangeShapeType="1"/>
            </p:cNvSpPr>
            <p:nvPr/>
          </p:nvSpPr>
          <p:spPr bwMode="auto">
            <a:xfrm flipV="1">
              <a:off x="2335" y="2704"/>
              <a:ext cx="227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8686" name="Line 12"/>
            <p:cNvSpPr>
              <a:spLocks noChangeShapeType="1"/>
            </p:cNvSpPr>
            <p:nvPr/>
          </p:nvSpPr>
          <p:spPr bwMode="auto">
            <a:xfrm flipH="1" flipV="1">
              <a:off x="2789" y="2704"/>
              <a:ext cx="27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8687" name="Line 13"/>
            <p:cNvSpPr>
              <a:spLocks noChangeShapeType="1"/>
            </p:cNvSpPr>
            <p:nvPr/>
          </p:nvSpPr>
          <p:spPr bwMode="auto">
            <a:xfrm flipH="1" flipV="1">
              <a:off x="2335" y="3112"/>
              <a:ext cx="92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8688" name="Line 14"/>
            <p:cNvSpPr>
              <a:spLocks noChangeShapeType="1"/>
            </p:cNvSpPr>
            <p:nvPr/>
          </p:nvSpPr>
          <p:spPr bwMode="auto">
            <a:xfrm flipV="1">
              <a:off x="2970" y="3112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8689" name="Rectangle 15"/>
            <p:cNvSpPr>
              <a:spLocks noChangeArrowheads="1"/>
            </p:cNvSpPr>
            <p:nvPr/>
          </p:nvSpPr>
          <p:spPr bwMode="auto">
            <a:xfrm>
              <a:off x="2336" y="329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Times New Roman" panose="02020503050405090304" pitchFamily="18" charset="0"/>
                </a:rPr>
                <a:t>0</a:t>
              </a:r>
              <a:endParaRPr lang="en-US" altLang="zh-CN" sz="1400">
                <a:latin typeface="Times New Roman" panose="02020503050405090304" pitchFamily="18" charset="0"/>
              </a:endParaRPr>
            </a:p>
          </p:txBody>
        </p:sp>
        <p:sp>
          <p:nvSpPr>
            <p:cNvPr id="28690" name="Rectangle 16"/>
            <p:cNvSpPr>
              <a:spLocks noChangeArrowheads="1"/>
            </p:cNvSpPr>
            <p:nvPr/>
          </p:nvSpPr>
          <p:spPr bwMode="auto">
            <a:xfrm>
              <a:off x="1655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Times New Roman" panose="02020503050405090304" pitchFamily="18" charset="0"/>
                </a:rPr>
                <a:t>0</a:t>
              </a:r>
              <a:endParaRPr lang="en-US" altLang="zh-CN" sz="1400">
                <a:latin typeface="Times New Roman" panose="02020503050405090304" pitchFamily="18" charset="0"/>
              </a:endParaRPr>
            </a:p>
          </p:txBody>
        </p:sp>
        <p:sp>
          <p:nvSpPr>
            <p:cNvPr id="28691" name="Rectangle 17"/>
            <p:cNvSpPr>
              <a:spLocks noChangeArrowheads="1"/>
            </p:cNvSpPr>
            <p:nvPr/>
          </p:nvSpPr>
          <p:spPr bwMode="auto">
            <a:xfrm>
              <a:off x="1973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Times New Roman" panose="02020503050405090304" pitchFamily="18" charset="0"/>
                </a:rPr>
                <a:t>0</a:t>
              </a:r>
              <a:endParaRPr lang="en-US" altLang="zh-CN" sz="1400">
                <a:latin typeface="Times New Roman" panose="02020503050405090304" pitchFamily="18" charset="0"/>
              </a:endParaRPr>
            </a:p>
          </p:txBody>
        </p:sp>
        <p:sp>
          <p:nvSpPr>
            <p:cNvPr id="28692" name="Rectangle 18"/>
            <p:cNvSpPr>
              <a:spLocks noChangeArrowheads="1"/>
            </p:cNvSpPr>
            <p:nvPr/>
          </p:nvSpPr>
          <p:spPr bwMode="auto">
            <a:xfrm>
              <a:off x="2653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Times New Roman" panose="02020503050405090304" pitchFamily="18" charset="0"/>
                </a:rPr>
                <a:t>0</a:t>
              </a:r>
              <a:endParaRPr lang="en-US" altLang="zh-CN" sz="1400">
                <a:latin typeface="Times New Roman" panose="02020503050405090304" pitchFamily="18" charset="0"/>
              </a:endParaRPr>
            </a:p>
          </p:txBody>
        </p:sp>
        <p:sp>
          <p:nvSpPr>
            <p:cNvPr id="28693" name="Rectangle 19"/>
            <p:cNvSpPr>
              <a:spLocks noChangeArrowheads="1"/>
            </p:cNvSpPr>
            <p:nvPr/>
          </p:nvSpPr>
          <p:spPr bwMode="auto">
            <a:xfrm>
              <a:off x="3061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Times New Roman" panose="02020503050405090304" pitchFamily="18" charset="0"/>
                </a:rPr>
                <a:t>0</a:t>
              </a:r>
              <a:endParaRPr lang="en-US" altLang="zh-CN" sz="1400">
                <a:latin typeface="Times New Roman" panose="02020503050405090304" pitchFamily="18" charset="0"/>
              </a:endParaRPr>
            </a:p>
          </p:txBody>
        </p:sp>
        <p:sp>
          <p:nvSpPr>
            <p:cNvPr id="28694" name="Rectangle 20"/>
            <p:cNvSpPr>
              <a:spLocks noChangeArrowheads="1"/>
            </p:cNvSpPr>
            <p:nvPr/>
          </p:nvSpPr>
          <p:spPr bwMode="auto">
            <a:xfrm>
              <a:off x="3334" y="329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Times New Roman" panose="02020503050405090304" pitchFamily="18" charset="0"/>
                </a:rPr>
                <a:t>0</a:t>
              </a:r>
              <a:endParaRPr lang="en-US" altLang="zh-CN" sz="1400">
                <a:latin typeface="Times New Roman" panose="02020503050405090304" pitchFamily="18" charset="0"/>
              </a:endParaRPr>
            </a:p>
          </p:txBody>
        </p:sp>
        <p:sp>
          <p:nvSpPr>
            <p:cNvPr id="28695" name="Line 21"/>
            <p:cNvSpPr>
              <a:spLocks noChangeShapeType="1"/>
            </p:cNvSpPr>
            <p:nvPr/>
          </p:nvSpPr>
          <p:spPr bwMode="auto">
            <a:xfrm flipV="1">
              <a:off x="1746" y="3520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8696" name="Line 22"/>
            <p:cNvSpPr>
              <a:spLocks noChangeShapeType="1"/>
            </p:cNvSpPr>
            <p:nvPr/>
          </p:nvSpPr>
          <p:spPr bwMode="auto">
            <a:xfrm flipH="1" flipV="1">
              <a:off x="2064" y="3520"/>
              <a:ext cx="45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8697" name="Line 23"/>
            <p:cNvSpPr>
              <a:spLocks noChangeShapeType="1"/>
            </p:cNvSpPr>
            <p:nvPr/>
          </p:nvSpPr>
          <p:spPr bwMode="auto">
            <a:xfrm flipV="1">
              <a:off x="2789" y="3520"/>
              <a:ext cx="4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8698" name="Line 24"/>
            <p:cNvSpPr>
              <a:spLocks noChangeShapeType="1"/>
            </p:cNvSpPr>
            <p:nvPr/>
          </p:nvSpPr>
          <p:spPr bwMode="auto">
            <a:xfrm flipH="1" flipV="1">
              <a:off x="3061" y="3520"/>
              <a:ext cx="91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8699" name="Line 25"/>
            <p:cNvSpPr>
              <a:spLocks noChangeShapeType="1"/>
            </p:cNvSpPr>
            <p:nvPr/>
          </p:nvSpPr>
          <p:spPr bwMode="auto">
            <a:xfrm flipH="1" flipV="1">
              <a:off x="3288" y="3112"/>
              <a:ext cx="136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ACBB3F45-E5DA-44BB-A3B8-C5DB98DBAC6F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4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02E2D8A8-DACD-43F3-A5BA-5925FD557A75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188913"/>
            <a:ext cx="7850188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9.4.1</a:t>
            </a:r>
            <a:r>
              <a:rPr lang="zh-CN" altLang="en-US">
                <a:ea typeface="宋体" pitchFamily="2" charset="-122"/>
              </a:rPr>
              <a:t>	高与宽优先的左高树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48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7050" y="1600200"/>
            <a:ext cx="8159750" cy="39338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定义</a:t>
            </a:r>
            <a:endParaRPr lang="zh-CN" altLang="en-US">
              <a:solidFill>
                <a:schemeClr val="folHlink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[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最大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HBLT]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：同时是最大树又是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HBLT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；</a:t>
            </a:r>
            <a:endParaRPr lang="zh-CN" altLang="en-US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[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最小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HBLT]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：同时是最小树又是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HBLT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。</a:t>
            </a:r>
            <a:endParaRPr lang="zh-CN" altLang="en-US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最大优先队列可以用最大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HBLT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表示，最小优先队列可用最小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HBLT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表示。  </a:t>
            </a:r>
            <a:endParaRPr lang="en-US" altLang="zh-CN">
              <a:latin typeface="Times New Roman" panose="02020503050405090304" pitchFamily="18" charset="0"/>
              <a:ea typeface="宋体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084888" y="5734050"/>
            <a:ext cx="2232025" cy="863600"/>
            <a:chOff x="3310" y="210"/>
            <a:chExt cx="2246" cy="1090"/>
          </a:xfrm>
        </p:grpSpPr>
        <p:sp>
          <p:nvSpPr>
            <p:cNvPr id="29723" name="Oval 5"/>
            <p:cNvSpPr>
              <a:spLocks noChangeArrowheads="1"/>
            </p:cNvSpPr>
            <p:nvPr/>
          </p:nvSpPr>
          <p:spPr bwMode="auto">
            <a:xfrm>
              <a:off x="3923" y="255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804030504040204" pitchFamily="34" charset="0"/>
                </a:rPr>
                <a:t>2</a:t>
              </a:r>
              <a:endParaRPr lang="en-US" altLang="zh-CN" sz="1200">
                <a:latin typeface="Tahoma" panose="020B0804030504040204" pitchFamily="34" charset="0"/>
              </a:endParaRPr>
            </a:p>
          </p:txBody>
        </p:sp>
        <p:sp>
          <p:nvSpPr>
            <p:cNvPr id="29724" name="Oval 6"/>
            <p:cNvSpPr>
              <a:spLocks noChangeArrowheads="1"/>
            </p:cNvSpPr>
            <p:nvPr/>
          </p:nvSpPr>
          <p:spPr bwMode="auto">
            <a:xfrm>
              <a:off x="3515" y="57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804030504040204" pitchFamily="34" charset="0"/>
                </a:rPr>
                <a:t>7</a:t>
              </a:r>
              <a:endParaRPr lang="en-US" altLang="zh-CN" sz="1200">
                <a:latin typeface="Tahoma" panose="020B0804030504040204" pitchFamily="34" charset="0"/>
              </a:endParaRPr>
            </a:p>
          </p:txBody>
        </p:sp>
        <p:sp>
          <p:nvSpPr>
            <p:cNvPr id="29725" name="Oval 7"/>
            <p:cNvSpPr>
              <a:spLocks noChangeArrowheads="1"/>
            </p:cNvSpPr>
            <p:nvPr/>
          </p:nvSpPr>
          <p:spPr bwMode="auto">
            <a:xfrm>
              <a:off x="4332" y="57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804030504040204" pitchFamily="34" charset="0"/>
                </a:rPr>
                <a:t>4</a:t>
              </a:r>
              <a:endParaRPr lang="en-US" altLang="zh-CN" sz="1200">
                <a:latin typeface="Tahoma" panose="020B0804030504040204" pitchFamily="34" charset="0"/>
              </a:endParaRPr>
            </a:p>
          </p:txBody>
        </p:sp>
        <p:sp>
          <p:nvSpPr>
            <p:cNvPr id="29726" name="Oval 8"/>
            <p:cNvSpPr>
              <a:spLocks noChangeArrowheads="1"/>
            </p:cNvSpPr>
            <p:nvPr/>
          </p:nvSpPr>
          <p:spPr bwMode="auto">
            <a:xfrm>
              <a:off x="3310" y="102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804030504040204" pitchFamily="34" charset="0"/>
                </a:rPr>
                <a:t>10</a:t>
              </a:r>
              <a:endParaRPr lang="en-US" altLang="zh-CN" sz="1200">
                <a:latin typeface="Tahoma" panose="020B0804030504040204" pitchFamily="34" charset="0"/>
              </a:endParaRPr>
            </a:p>
          </p:txBody>
        </p:sp>
        <p:sp>
          <p:nvSpPr>
            <p:cNvPr id="29727" name="Oval 9"/>
            <p:cNvSpPr>
              <a:spLocks noChangeArrowheads="1"/>
            </p:cNvSpPr>
            <p:nvPr/>
          </p:nvSpPr>
          <p:spPr bwMode="auto">
            <a:xfrm>
              <a:off x="3697" y="102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804030504040204" pitchFamily="34" charset="0"/>
                </a:rPr>
                <a:t>8</a:t>
              </a:r>
              <a:endParaRPr lang="en-US" altLang="zh-CN" sz="1200">
                <a:latin typeface="Tahoma" panose="020B0804030504040204" pitchFamily="34" charset="0"/>
              </a:endParaRPr>
            </a:p>
          </p:txBody>
        </p:sp>
        <p:sp>
          <p:nvSpPr>
            <p:cNvPr id="29728" name="Oval 10"/>
            <p:cNvSpPr>
              <a:spLocks noChangeArrowheads="1"/>
            </p:cNvSpPr>
            <p:nvPr/>
          </p:nvSpPr>
          <p:spPr bwMode="auto">
            <a:xfrm>
              <a:off x="4150" y="102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804030504040204" pitchFamily="34" charset="0"/>
                </a:rPr>
                <a:t>6</a:t>
              </a:r>
              <a:endParaRPr lang="en-US" altLang="zh-CN" sz="1200">
                <a:latin typeface="Tahoma" panose="020B0804030504040204" pitchFamily="34" charset="0"/>
              </a:endParaRPr>
            </a:p>
          </p:txBody>
        </p:sp>
        <p:sp>
          <p:nvSpPr>
            <p:cNvPr id="29729" name="Line 11"/>
            <p:cNvSpPr>
              <a:spLocks noChangeShapeType="1"/>
            </p:cNvSpPr>
            <p:nvPr/>
          </p:nvSpPr>
          <p:spPr bwMode="auto">
            <a:xfrm flipV="1">
              <a:off x="3673" y="436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9730" name="Line 12"/>
            <p:cNvSpPr>
              <a:spLocks noChangeShapeType="1"/>
            </p:cNvSpPr>
            <p:nvPr/>
          </p:nvSpPr>
          <p:spPr bwMode="auto">
            <a:xfrm flipH="1" flipV="1">
              <a:off x="4127" y="436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9731" name="Line 13"/>
            <p:cNvSpPr>
              <a:spLocks noChangeShapeType="1"/>
            </p:cNvSpPr>
            <p:nvPr/>
          </p:nvSpPr>
          <p:spPr bwMode="auto">
            <a:xfrm flipV="1">
              <a:off x="3425" y="754"/>
              <a:ext cx="11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9732" name="Line 14"/>
            <p:cNvSpPr>
              <a:spLocks noChangeShapeType="1"/>
            </p:cNvSpPr>
            <p:nvPr/>
          </p:nvSpPr>
          <p:spPr bwMode="auto">
            <a:xfrm flipH="1" flipV="1">
              <a:off x="3719" y="754"/>
              <a:ext cx="6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9733" name="Line 15"/>
            <p:cNvSpPr>
              <a:spLocks noChangeShapeType="1"/>
            </p:cNvSpPr>
            <p:nvPr/>
          </p:nvSpPr>
          <p:spPr bwMode="auto">
            <a:xfrm flipV="1">
              <a:off x="4287" y="799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9734" name="Oval 16"/>
            <p:cNvSpPr>
              <a:spLocks noChangeArrowheads="1"/>
            </p:cNvSpPr>
            <p:nvPr/>
          </p:nvSpPr>
          <p:spPr bwMode="auto">
            <a:xfrm>
              <a:off x="4739" y="61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804030504040204" pitchFamily="34" charset="0"/>
                </a:rPr>
                <a:t>20</a:t>
              </a:r>
              <a:endParaRPr lang="en-US" altLang="zh-CN" sz="1200">
                <a:latin typeface="Tahoma" panose="020B0804030504040204" pitchFamily="34" charset="0"/>
              </a:endParaRPr>
            </a:p>
          </p:txBody>
        </p:sp>
        <p:sp>
          <p:nvSpPr>
            <p:cNvPr id="29735" name="Oval 17"/>
            <p:cNvSpPr>
              <a:spLocks noChangeArrowheads="1"/>
            </p:cNvSpPr>
            <p:nvPr/>
          </p:nvSpPr>
          <p:spPr bwMode="auto">
            <a:xfrm>
              <a:off x="4557" y="1073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804030504040204" pitchFamily="34" charset="0"/>
                </a:rPr>
                <a:t>50</a:t>
              </a:r>
              <a:endParaRPr lang="en-US" altLang="zh-CN" sz="1200">
                <a:latin typeface="Tahoma" panose="020B0804030504040204" pitchFamily="34" charset="0"/>
              </a:endParaRPr>
            </a:p>
          </p:txBody>
        </p:sp>
        <p:sp>
          <p:nvSpPr>
            <p:cNvPr id="29736" name="Line 18"/>
            <p:cNvSpPr>
              <a:spLocks noChangeShapeType="1"/>
            </p:cNvSpPr>
            <p:nvPr/>
          </p:nvSpPr>
          <p:spPr bwMode="auto">
            <a:xfrm flipV="1">
              <a:off x="4694" y="846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9737" name="Oval 19"/>
            <p:cNvSpPr>
              <a:spLocks noChangeArrowheads="1"/>
            </p:cNvSpPr>
            <p:nvPr/>
          </p:nvSpPr>
          <p:spPr bwMode="auto">
            <a:xfrm>
              <a:off x="5012" y="210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804030504040204" pitchFamily="34" charset="0"/>
                </a:rPr>
                <a:t>10</a:t>
              </a:r>
              <a:endParaRPr lang="en-US" altLang="zh-CN" sz="1200">
                <a:latin typeface="Tahoma" panose="020B0804030504040204" pitchFamily="34" charset="0"/>
              </a:endParaRPr>
            </a:p>
          </p:txBody>
        </p:sp>
        <p:sp>
          <p:nvSpPr>
            <p:cNvPr id="29738" name="Line 20"/>
            <p:cNvSpPr>
              <a:spLocks noChangeShapeType="1"/>
            </p:cNvSpPr>
            <p:nvPr/>
          </p:nvSpPr>
          <p:spPr bwMode="auto">
            <a:xfrm flipV="1">
              <a:off x="4921" y="437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9739" name="Oval 21"/>
            <p:cNvSpPr>
              <a:spLocks noChangeArrowheads="1"/>
            </p:cNvSpPr>
            <p:nvPr/>
          </p:nvSpPr>
          <p:spPr bwMode="auto">
            <a:xfrm>
              <a:off x="5056" y="1027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804030504040204" pitchFamily="34" charset="0"/>
                </a:rPr>
                <a:t>21</a:t>
              </a:r>
              <a:endParaRPr lang="en-US" altLang="zh-CN" sz="1200">
                <a:latin typeface="Tahoma" panose="020B0804030504040204" pitchFamily="34" charset="0"/>
              </a:endParaRPr>
            </a:p>
          </p:txBody>
        </p:sp>
        <p:sp>
          <p:nvSpPr>
            <p:cNvPr id="29740" name="Oval 22"/>
            <p:cNvSpPr>
              <a:spLocks noChangeArrowheads="1"/>
            </p:cNvSpPr>
            <p:nvPr/>
          </p:nvSpPr>
          <p:spPr bwMode="auto">
            <a:xfrm>
              <a:off x="5329" y="61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804030504040204" pitchFamily="34" charset="0"/>
                </a:rPr>
                <a:t>11</a:t>
              </a:r>
              <a:endParaRPr lang="en-US" altLang="zh-CN" sz="1200">
                <a:latin typeface="Tahoma" panose="020B0804030504040204" pitchFamily="34" charset="0"/>
              </a:endParaRPr>
            </a:p>
          </p:txBody>
        </p:sp>
        <p:sp>
          <p:nvSpPr>
            <p:cNvPr id="29741" name="Line 23"/>
            <p:cNvSpPr>
              <a:spLocks noChangeShapeType="1"/>
            </p:cNvSpPr>
            <p:nvPr/>
          </p:nvSpPr>
          <p:spPr bwMode="auto">
            <a:xfrm flipV="1">
              <a:off x="5238" y="845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 bwMode="auto">
          <a:xfrm>
            <a:off x="2916238" y="5734050"/>
            <a:ext cx="2359025" cy="935038"/>
            <a:chOff x="906" y="2931"/>
            <a:chExt cx="2383" cy="1135"/>
          </a:xfrm>
        </p:grpSpPr>
        <p:sp>
          <p:nvSpPr>
            <p:cNvPr id="29704" name="Oval 25"/>
            <p:cNvSpPr>
              <a:spLocks noChangeArrowheads="1"/>
            </p:cNvSpPr>
            <p:nvPr/>
          </p:nvSpPr>
          <p:spPr bwMode="auto">
            <a:xfrm>
              <a:off x="1519" y="2931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804030504040204" pitchFamily="34" charset="0"/>
                </a:rPr>
                <a:t>14</a:t>
              </a:r>
              <a:endParaRPr lang="en-US" altLang="zh-CN" sz="1200">
                <a:latin typeface="Tahoma" panose="020B0804030504040204" pitchFamily="34" charset="0"/>
              </a:endParaRPr>
            </a:p>
          </p:txBody>
        </p:sp>
        <p:sp>
          <p:nvSpPr>
            <p:cNvPr id="29705" name="Oval 26"/>
            <p:cNvSpPr>
              <a:spLocks noChangeArrowheads="1"/>
            </p:cNvSpPr>
            <p:nvPr/>
          </p:nvSpPr>
          <p:spPr bwMode="auto">
            <a:xfrm>
              <a:off x="1111" y="324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804030504040204" pitchFamily="34" charset="0"/>
                </a:rPr>
                <a:t>12</a:t>
              </a:r>
              <a:endParaRPr lang="en-US" altLang="zh-CN" sz="1200">
                <a:latin typeface="Tahoma" panose="020B0804030504040204" pitchFamily="34" charset="0"/>
              </a:endParaRPr>
            </a:p>
          </p:txBody>
        </p:sp>
        <p:sp>
          <p:nvSpPr>
            <p:cNvPr id="29706" name="Oval 27"/>
            <p:cNvSpPr>
              <a:spLocks noChangeArrowheads="1"/>
            </p:cNvSpPr>
            <p:nvPr/>
          </p:nvSpPr>
          <p:spPr bwMode="auto">
            <a:xfrm>
              <a:off x="1928" y="324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804030504040204" pitchFamily="34" charset="0"/>
                </a:rPr>
                <a:t>7</a:t>
              </a:r>
              <a:endParaRPr lang="en-US" altLang="zh-CN" sz="1200">
                <a:latin typeface="Tahoma" panose="020B0804030504040204" pitchFamily="34" charset="0"/>
              </a:endParaRPr>
            </a:p>
          </p:txBody>
        </p:sp>
        <p:sp>
          <p:nvSpPr>
            <p:cNvPr id="29707" name="Oval 28"/>
            <p:cNvSpPr>
              <a:spLocks noChangeArrowheads="1"/>
            </p:cNvSpPr>
            <p:nvPr/>
          </p:nvSpPr>
          <p:spPr bwMode="auto">
            <a:xfrm>
              <a:off x="906" y="370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804030504040204" pitchFamily="34" charset="0"/>
                </a:rPr>
                <a:t>10</a:t>
              </a:r>
              <a:endParaRPr lang="en-US" altLang="zh-CN" sz="1200">
                <a:latin typeface="Tahoma" panose="020B0804030504040204" pitchFamily="34" charset="0"/>
              </a:endParaRPr>
            </a:p>
          </p:txBody>
        </p:sp>
        <p:sp>
          <p:nvSpPr>
            <p:cNvPr id="29708" name="Oval 29"/>
            <p:cNvSpPr>
              <a:spLocks noChangeArrowheads="1"/>
            </p:cNvSpPr>
            <p:nvPr/>
          </p:nvSpPr>
          <p:spPr bwMode="auto">
            <a:xfrm>
              <a:off x="1293" y="370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804030504040204" pitchFamily="34" charset="0"/>
                </a:rPr>
                <a:t>8</a:t>
              </a:r>
              <a:endParaRPr lang="en-US" altLang="zh-CN" sz="1200">
                <a:latin typeface="Tahoma" panose="020B0804030504040204" pitchFamily="34" charset="0"/>
              </a:endParaRPr>
            </a:p>
          </p:txBody>
        </p:sp>
        <p:sp>
          <p:nvSpPr>
            <p:cNvPr id="29709" name="Oval 30"/>
            <p:cNvSpPr>
              <a:spLocks noChangeArrowheads="1"/>
            </p:cNvSpPr>
            <p:nvPr/>
          </p:nvSpPr>
          <p:spPr bwMode="auto">
            <a:xfrm>
              <a:off x="1746" y="370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804030504040204" pitchFamily="34" charset="0"/>
                </a:rPr>
                <a:t>6</a:t>
              </a:r>
              <a:endParaRPr lang="en-US" altLang="zh-CN" sz="1200">
                <a:latin typeface="Tahoma" panose="020B0804030504040204" pitchFamily="34" charset="0"/>
              </a:endParaRPr>
            </a:p>
          </p:txBody>
        </p:sp>
        <p:sp>
          <p:nvSpPr>
            <p:cNvPr id="29710" name="Line 31"/>
            <p:cNvSpPr>
              <a:spLocks noChangeShapeType="1"/>
            </p:cNvSpPr>
            <p:nvPr/>
          </p:nvSpPr>
          <p:spPr bwMode="auto">
            <a:xfrm flipV="1">
              <a:off x="1269" y="3112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9711" name="Line 32"/>
            <p:cNvSpPr>
              <a:spLocks noChangeShapeType="1"/>
            </p:cNvSpPr>
            <p:nvPr/>
          </p:nvSpPr>
          <p:spPr bwMode="auto">
            <a:xfrm flipH="1" flipV="1">
              <a:off x="1723" y="3112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9712" name="Line 33"/>
            <p:cNvSpPr>
              <a:spLocks noChangeShapeType="1"/>
            </p:cNvSpPr>
            <p:nvPr/>
          </p:nvSpPr>
          <p:spPr bwMode="auto">
            <a:xfrm flipV="1">
              <a:off x="1021" y="3430"/>
              <a:ext cx="11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9713" name="Line 34"/>
            <p:cNvSpPr>
              <a:spLocks noChangeShapeType="1"/>
            </p:cNvSpPr>
            <p:nvPr/>
          </p:nvSpPr>
          <p:spPr bwMode="auto">
            <a:xfrm flipH="1" flipV="1">
              <a:off x="1315" y="3430"/>
              <a:ext cx="6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9714" name="Line 35"/>
            <p:cNvSpPr>
              <a:spLocks noChangeShapeType="1"/>
            </p:cNvSpPr>
            <p:nvPr/>
          </p:nvSpPr>
          <p:spPr bwMode="auto">
            <a:xfrm flipV="1">
              <a:off x="1883" y="3475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9715" name="Oval 36"/>
            <p:cNvSpPr>
              <a:spLocks noChangeArrowheads="1"/>
            </p:cNvSpPr>
            <p:nvPr/>
          </p:nvSpPr>
          <p:spPr bwMode="auto">
            <a:xfrm>
              <a:off x="2381" y="3385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804030504040204" pitchFamily="34" charset="0"/>
                </a:rPr>
                <a:t>6</a:t>
              </a:r>
              <a:endParaRPr lang="en-US" altLang="zh-CN" sz="1200">
                <a:latin typeface="Tahoma" panose="020B0804030504040204" pitchFamily="34" charset="0"/>
              </a:endParaRPr>
            </a:p>
          </p:txBody>
        </p:sp>
        <p:sp>
          <p:nvSpPr>
            <p:cNvPr id="29716" name="Oval 37"/>
            <p:cNvSpPr>
              <a:spLocks noChangeArrowheads="1"/>
            </p:cNvSpPr>
            <p:nvPr/>
          </p:nvSpPr>
          <p:spPr bwMode="auto">
            <a:xfrm>
              <a:off x="2199" y="383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804030504040204" pitchFamily="34" charset="0"/>
                </a:rPr>
                <a:t>5</a:t>
              </a:r>
              <a:endParaRPr lang="en-US" altLang="zh-CN" sz="1200">
                <a:latin typeface="Tahoma" panose="020B0804030504040204" pitchFamily="34" charset="0"/>
              </a:endParaRPr>
            </a:p>
          </p:txBody>
        </p:sp>
        <p:sp>
          <p:nvSpPr>
            <p:cNvPr id="29717" name="Line 38"/>
            <p:cNvSpPr>
              <a:spLocks noChangeShapeType="1"/>
            </p:cNvSpPr>
            <p:nvPr/>
          </p:nvSpPr>
          <p:spPr bwMode="auto">
            <a:xfrm flipV="1">
              <a:off x="2336" y="3612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9718" name="Oval 39"/>
            <p:cNvSpPr>
              <a:spLocks noChangeArrowheads="1"/>
            </p:cNvSpPr>
            <p:nvPr/>
          </p:nvSpPr>
          <p:spPr bwMode="auto">
            <a:xfrm>
              <a:off x="2654" y="297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804030504040204" pitchFamily="34" charset="0"/>
                </a:rPr>
                <a:t>9</a:t>
              </a:r>
              <a:endParaRPr lang="en-US" altLang="zh-CN" sz="1200">
                <a:latin typeface="Tahoma" panose="020B0804030504040204" pitchFamily="34" charset="0"/>
              </a:endParaRPr>
            </a:p>
          </p:txBody>
        </p:sp>
        <p:sp>
          <p:nvSpPr>
            <p:cNvPr id="29719" name="Line 40"/>
            <p:cNvSpPr>
              <a:spLocks noChangeShapeType="1"/>
            </p:cNvSpPr>
            <p:nvPr/>
          </p:nvSpPr>
          <p:spPr bwMode="auto">
            <a:xfrm flipV="1">
              <a:off x="2563" y="3203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9720" name="Oval 41"/>
            <p:cNvSpPr>
              <a:spLocks noChangeArrowheads="1"/>
            </p:cNvSpPr>
            <p:nvPr/>
          </p:nvSpPr>
          <p:spPr bwMode="auto">
            <a:xfrm>
              <a:off x="2789" y="3657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804030504040204" pitchFamily="34" charset="0"/>
                </a:rPr>
                <a:t>25</a:t>
              </a:r>
              <a:endParaRPr lang="en-US" altLang="zh-CN" sz="1200">
                <a:latin typeface="Tahoma" panose="020B0804030504040204" pitchFamily="34" charset="0"/>
              </a:endParaRPr>
            </a:p>
          </p:txBody>
        </p:sp>
        <p:sp>
          <p:nvSpPr>
            <p:cNvPr id="29721" name="Oval 42"/>
            <p:cNvSpPr>
              <a:spLocks noChangeArrowheads="1"/>
            </p:cNvSpPr>
            <p:nvPr/>
          </p:nvSpPr>
          <p:spPr bwMode="auto">
            <a:xfrm>
              <a:off x="3062" y="324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ahoma" panose="020B0804030504040204" pitchFamily="34" charset="0"/>
                </a:rPr>
                <a:t>30</a:t>
              </a:r>
              <a:endParaRPr lang="en-US" altLang="zh-CN" sz="1200">
                <a:latin typeface="Tahoma" panose="020B0804030504040204" pitchFamily="34" charset="0"/>
              </a:endParaRPr>
            </a:p>
          </p:txBody>
        </p:sp>
        <p:sp>
          <p:nvSpPr>
            <p:cNvPr id="29722" name="Line 43"/>
            <p:cNvSpPr>
              <a:spLocks noChangeShapeType="1"/>
            </p:cNvSpPr>
            <p:nvPr/>
          </p:nvSpPr>
          <p:spPr bwMode="auto">
            <a:xfrm flipV="1">
              <a:off x="2971" y="3475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3E873CE7-755B-41CA-A635-51F863BD659B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1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E4CFFE03-4BDA-437E-BF38-C39C3E78E716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9.4.1</a:t>
            </a:r>
            <a:r>
              <a:rPr lang="zh-CN" altLang="en-US">
                <a:ea typeface="宋体" pitchFamily="2" charset="-122"/>
              </a:rPr>
              <a:t>	高与宽优先的左高树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7050" y="1739900"/>
            <a:ext cx="8159750" cy="29813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定义</a:t>
            </a:r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的重量</a:t>
            </a:r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w(x)</a:t>
            </a:r>
            <a:r>
              <a:rPr lang="zh-CN" altLang="en-US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为以</a:t>
            </a:r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为根的子树的内部节点数目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。注意到</a:t>
            </a:r>
            <a:r>
              <a:rPr lang="zh-CN" altLang="en-US" sz="2800">
                <a:solidFill>
                  <a:srgbClr val="CC0099"/>
                </a:solidFill>
                <a:latin typeface="Times New Roman" panose="02020503050405090304" pitchFamily="18" charset="0"/>
                <a:ea typeface="宋体" pitchFamily="2" charset="-122"/>
              </a:rPr>
              <a:t>若</a:t>
            </a:r>
            <a:r>
              <a:rPr lang="en-US" altLang="zh-CN" sz="2800">
                <a:solidFill>
                  <a:srgbClr val="CC0099"/>
                </a:solidFill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 sz="2800">
                <a:solidFill>
                  <a:srgbClr val="CC0099"/>
                </a:solidFill>
                <a:latin typeface="Times New Roman" panose="02020503050405090304" pitchFamily="18" charset="0"/>
                <a:ea typeface="宋体" pitchFamily="2" charset="-122"/>
              </a:rPr>
              <a:t>是外部节点，则其重量为</a:t>
            </a:r>
            <a:r>
              <a:rPr lang="en-US" altLang="zh-CN" sz="2800">
                <a:solidFill>
                  <a:srgbClr val="CC0099"/>
                </a:solidFill>
                <a:latin typeface="Times New Roman" panose="02020503050405090304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rgbClr val="CC0099"/>
                </a:solidFill>
                <a:latin typeface="Times New Roman" panose="02020503050405090304" pitchFamily="18" charset="0"/>
                <a:ea typeface="宋体" pitchFamily="2" charset="-122"/>
              </a:rPr>
              <a:t>；若</a:t>
            </a:r>
            <a:r>
              <a:rPr lang="en-US" altLang="zh-CN" sz="2800">
                <a:solidFill>
                  <a:srgbClr val="CC0099"/>
                </a:solidFill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 sz="2800">
                <a:solidFill>
                  <a:srgbClr val="CC0099"/>
                </a:solidFill>
                <a:latin typeface="Times New Roman" panose="02020503050405090304" pitchFamily="18" charset="0"/>
                <a:ea typeface="宋体" pitchFamily="2" charset="-122"/>
              </a:rPr>
              <a:t>为内部节点，其重量为其</a:t>
            </a:r>
            <a:r>
              <a:rPr lang="zh-CN" altLang="en-US" sz="2800">
                <a:solidFill>
                  <a:srgbClr val="008000"/>
                </a:solidFill>
                <a:latin typeface="Times New Roman" panose="02020503050405090304" pitchFamily="18" charset="0"/>
                <a:ea typeface="宋体" pitchFamily="2" charset="-122"/>
              </a:rPr>
              <a:t>孩子节点</a:t>
            </a:r>
            <a:r>
              <a:rPr lang="zh-CN" altLang="en-US" sz="2800">
                <a:solidFill>
                  <a:srgbClr val="CC0099"/>
                </a:solidFill>
                <a:latin typeface="Times New Roman" panose="02020503050405090304" pitchFamily="18" charset="0"/>
                <a:ea typeface="宋体" pitchFamily="2" charset="-122"/>
              </a:rPr>
              <a:t>的重量之和加</a:t>
            </a:r>
            <a:r>
              <a:rPr lang="en-US" altLang="zh-CN" sz="2800">
                <a:solidFill>
                  <a:srgbClr val="CC0099"/>
                </a:solidFill>
                <a:latin typeface="Times New Roman" panose="02020503050405090304" pitchFamily="18" charset="0"/>
                <a:ea typeface="宋体" pitchFamily="2" charset="-122"/>
              </a:rPr>
              <a:t>1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，参考下图中二叉树各节点的重量如图所示。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</p:txBody>
      </p:sp>
      <p:sp>
        <p:nvSpPr>
          <p:cNvPr id="1249284" name="Oval 4"/>
          <p:cNvSpPr>
            <a:spLocks noChangeArrowheads="1"/>
          </p:cNvSpPr>
          <p:nvPr/>
        </p:nvSpPr>
        <p:spPr bwMode="auto">
          <a:xfrm>
            <a:off x="6084888" y="48688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5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49285" name="Oval 5"/>
          <p:cNvSpPr>
            <a:spLocks noChangeArrowheads="1"/>
          </p:cNvSpPr>
          <p:nvPr/>
        </p:nvSpPr>
        <p:spPr bwMode="auto">
          <a:xfrm>
            <a:off x="5364163" y="55165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2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49286" name="Oval 6"/>
          <p:cNvSpPr>
            <a:spLocks noChangeArrowheads="1"/>
          </p:cNvSpPr>
          <p:nvPr/>
        </p:nvSpPr>
        <p:spPr bwMode="auto">
          <a:xfrm>
            <a:off x="6877050" y="55165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2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49287" name="Oval 7"/>
          <p:cNvSpPr>
            <a:spLocks noChangeArrowheads="1"/>
          </p:cNvSpPr>
          <p:nvPr/>
        </p:nvSpPr>
        <p:spPr bwMode="auto">
          <a:xfrm>
            <a:off x="5795963" y="61642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49288" name="Oval 8"/>
          <p:cNvSpPr>
            <a:spLocks noChangeArrowheads="1"/>
          </p:cNvSpPr>
          <p:nvPr/>
        </p:nvSpPr>
        <p:spPr bwMode="auto">
          <a:xfrm>
            <a:off x="6516688" y="61642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49289" name="Line 9"/>
          <p:cNvSpPr>
            <a:spLocks noChangeShapeType="1"/>
          </p:cNvSpPr>
          <p:nvPr/>
        </p:nvSpPr>
        <p:spPr bwMode="auto">
          <a:xfrm flipV="1">
            <a:off x="5795963" y="5300663"/>
            <a:ext cx="360362" cy="2873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49290" name="Line 10"/>
          <p:cNvSpPr>
            <a:spLocks noChangeShapeType="1"/>
          </p:cNvSpPr>
          <p:nvPr/>
        </p:nvSpPr>
        <p:spPr bwMode="auto">
          <a:xfrm flipH="1" flipV="1">
            <a:off x="6516688" y="5300663"/>
            <a:ext cx="431800" cy="2873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49291" name="Line 11"/>
          <p:cNvSpPr>
            <a:spLocks noChangeShapeType="1"/>
          </p:cNvSpPr>
          <p:nvPr/>
        </p:nvSpPr>
        <p:spPr bwMode="auto">
          <a:xfrm flipH="1" flipV="1">
            <a:off x="5795963" y="5948363"/>
            <a:ext cx="144462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49292" name="Line 12"/>
          <p:cNvSpPr>
            <a:spLocks noChangeShapeType="1"/>
          </p:cNvSpPr>
          <p:nvPr/>
        </p:nvSpPr>
        <p:spPr bwMode="auto">
          <a:xfrm flipV="1">
            <a:off x="6804025" y="5948363"/>
            <a:ext cx="144463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49293" name="Text Box 13"/>
          <p:cNvSpPr txBox="1">
            <a:spLocks noChangeArrowheads="1"/>
          </p:cNvSpPr>
          <p:nvPr/>
        </p:nvSpPr>
        <p:spPr bwMode="auto">
          <a:xfrm>
            <a:off x="6877050" y="5011738"/>
            <a:ext cx="1081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w</a:t>
            </a:r>
            <a:r>
              <a:rPr lang="zh-CN" altLang="en-US" sz="2000">
                <a:latin typeface="Times New Roman" panose="02020503050405090304" pitchFamily="18" charset="0"/>
              </a:rPr>
              <a:t>的值</a:t>
            </a:r>
            <a:endParaRPr lang="zh-CN" altLang="en-US" sz="200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9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9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9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9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49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49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49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49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49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49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49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49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49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49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49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49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49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49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49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49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284" grpId="0" animBg="1"/>
      <p:bldP spid="1249285" grpId="0" animBg="1"/>
      <p:bldP spid="1249286" grpId="0" animBg="1"/>
      <p:bldP spid="1249287" grpId="0" animBg="1"/>
      <p:bldP spid="1249288" grpId="0" animBg="1"/>
      <p:bldP spid="1249289" grpId="0" animBg="1"/>
      <p:bldP spid="1249290" grpId="0" animBg="1"/>
      <p:bldP spid="1249291" grpId="0" animBg="1"/>
      <p:bldP spid="1249292" grpId="0" animBg="1"/>
      <p:bldP spid="12492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39B56C6D-F84B-4A75-B962-AD72B71A1FA1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16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63316570-E3A0-48BB-977A-6F3D4B7ABC24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9.4.1</a:t>
            </a:r>
            <a:r>
              <a:rPr lang="zh-CN" altLang="en-US">
                <a:ea typeface="宋体" pitchFamily="2" charset="-122"/>
              </a:rPr>
              <a:t>	高与宽优先的左高树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12875"/>
            <a:ext cx="8569325" cy="41036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定义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[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重量优先左高树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]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：当且仅当一棵二叉树的任何一个内部节点，其左孩子的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w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值大于等于右孩子的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w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值时，该二叉树为重量优先左高树（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weight-biased leftist tree, WBLT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）；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CC0099"/>
                </a:solidFill>
                <a:latin typeface="Times New Roman" panose="02020503050405090304" pitchFamily="18" charset="0"/>
                <a:ea typeface="宋体" pitchFamily="2" charset="-122"/>
              </a:rPr>
              <a:t>[</a:t>
            </a:r>
            <a:r>
              <a:rPr lang="zh-CN" altLang="en-US" sz="2800">
                <a:solidFill>
                  <a:srgbClr val="CC0099"/>
                </a:solidFill>
                <a:latin typeface="Times New Roman" panose="02020503050405090304" pitchFamily="18" charset="0"/>
                <a:ea typeface="宋体" pitchFamily="2" charset="-122"/>
              </a:rPr>
              <a:t>最大（小）</a:t>
            </a:r>
            <a:r>
              <a:rPr lang="en-US" altLang="zh-CN" sz="2800">
                <a:solidFill>
                  <a:srgbClr val="CC0099"/>
                </a:solidFill>
                <a:latin typeface="Times New Roman" panose="02020503050405090304" pitchFamily="18" charset="0"/>
                <a:ea typeface="宋体" pitchFamily="2" charset="-122"/>
              </a:rPr>
              <a:t>WBLT]: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即同时又是最大（小）树的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WBLT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。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HBLT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和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WBLT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的操作类似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</p:txBody>
      </p:sp>
      <p:grpSp>
        <p:nvGrpSpPr>
          <p:cNvPr id="31750" name="Group 4"/>
          <p:cNvGrpSpPr/>
          <p:nvPr/>
        </p:nvGrpSpPr>
        <p:grpSpPr bwMode="auto">
          <a:xfrm>
            <a:off x="7235825" y="5373688"/>
            <a:ext cx="1547813" cy="1052512"/>
            <a:chOff x="4694" y="0"/>
            <a:chExt cx="1066" cy="799"/>
          </a:xfrm>
        </p:grpSpPr>
        <p:sp>
          <p:nvSpPr>
            <p:cNvPr id="31752" name="Oval 5"/>
            <p:cNvSpPr>
              <a:spLocks noChangeArrowheads="1"/>
            </p:cNvSpPr>
            <p:nvPr/>
          </p:nvSpPr>
          <p:spPr bwMode="auto">
            <a:xfrm>
              <a:off x="5221" y="0"/>
              <a:ext cx="210" cy="2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804030504040204" pitchFamily="34" charset="0"/>
                </a:rPr>
                <a:t>5</a:t>
              </a:r>
              <a:endParaRPr lang="en-US" altLang="zh-CN" sz="2000">
                <a:latin typeface="Tahoma" panose="020B0804030504040204" pitchFamily="34" charset="0"/>
              </a:endParaRPr>
            </a:p>
          </p:txBody>
        </p:sp>
        <p:sp>
          <p:nvSpPr>
            <p:cNvPr id="31753" name="Oval 6"/>
            <p:cNvSpPr>
              <a:spLocks noChangeArrowheads="1"/>
            </p:cNvSpPr>
            <p:nvPr/>
          </p:nvSpPr>
          <p:spPr bwMode="auto">
            <a:xfrm>
              <a:off x="4921" y="287"/>
              <a:ext cx="210" cy="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804030504040204" pitchFamily="34" charset="0"/>
                </a:rPr>
                <a:t>2</a:t>
              </a:r>
              <a:endParaRPr lang="en-US" altLang="zh-CN" sz="2000">
                <a:latin typeface="Tahoma" panose="020B0804030504040204" pitchFamily="34" charset="0"/>
              </a:endParaRPr>
            </a:p>
          </p:txBody>
        </p:sp>
        <p:sp>
          <p:nvSpPr>
            <p:cNvPr id="31754" name="Oval 7"/>
            <p:cNvSpPr>
              <a:spLocks noChangeArrowheads="1"/>
            </p:cNvSpPr>
            <p:nvPr/>
          </p:nvSpPr>
          <p:spPr bwMode="auto">
            <a:xfrm>
              <a:off x="5550" y="287"/>
              <a:ext cx="210" cy="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804030504040204" pitchFamily="34" charset="0"/>
                </a:rPr>
                <a:t>2</a:t>
              </a:r>
              <a:endParaRPr lang="en-US" altLang="zh-CN" sz="2000">
                <a:latin typeface="Tahoma" panose="020B0804030504040204" pitchFamily="34" charset="0"/>
              </a:endParaRPr>
            </a:p>
          </p:txBody>
        </p:sp>
        <p:sp>
          <p:nvSpPr>
            <p:cNvPr id="31755" name="Oval 8"/>
            <p:cNvSpPr>
              <a:spLocks noChangeArrowheads="1"/>
            </p:cNvSpPr>
            <p:nvPr/>
          </p:nvSpPr>
          <p:spPr bwMode="auto">
            <a:xfrm>
              <a:off x="4694" y="572"/>
              <a:ext cx="209" cy="2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804030504040204" pitchFamily="34" charset="0"/>
                </a:rPr>
                <a:t>1</a:t>
              </a:r>
              <a:endParaRPr lang="en-US" altLang="zh-CN" sz="2000">
                <a:latin typeface="Tahoma" panose="020B0804030504040204" pitchFamily="34" charset="0"/>
              </a:endParaRPr>
            </a:p>
          </p:txBody>
        </p:sp>
        <p:sp>
          <p:nvSpPr>
            <p:cNvPr id="31756" name="Oval 9"/>
            <p:cNvSpPr>
              <a:spLocks noChangeArrowheads="1"/>
            </p:cNvSpPr>
            <p:nvPr/>
          </p:nvSpPr>
          <p:spPr bwMode="auto">
            <a:xfrm>
              <a:off x="5400" y="575"/>
              <a:ext cx="210" cy="2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804030504040204" pitchFamily="34" charset="0"/>
                </a:rPr>
                <a:t>1</a:t>
              </a:r>
              <a:endParaRPr lang="en-US" altLang="zh-CN" sz="2000">
                <a:latin typeface="Tahoma" panose="020B0804030504040204" pitchFamily="34" charset="0"/>
              </a:endParaRPr>
            </a:p>
          </p:txBody>
        </p:sp>
        <p:sp>
          <p:nvSpPr>
            <p:cNvPr id="31757" name="Line 10"/>
            <p:cNvSpPr>
              <a:spLocks noChangeShapeType="1"/>
            </p:cNvSpPr>
            <p:nvPr/>
          </p:nvSpPr>
          <p:spPr bwMode="auto">
            <a:xfrm flipV="1">
              <a:off x="5101" y="192"/>
              <a:ext cx="149" cy="1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31758" name="Line 11"/>
            <p:cNvSpPr>
              <a:spLocks noChangeShapeType="1"/>
            </p:cNvSpPr>
            <p:nvPr/>
          </p:nvSpPr>
          <p:spPr bwMode="auto">
            <a:xfrm flipH="1" flipV="1">
              <a:off x="5400" y="192"/>
              <a:ext cx="180" cy="1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31759" name="Line 12"/>
            <p:cNvSpPr>
              <a:spLocks noChangeShapeType="1"/>
            </p:cNvSpPr>
            <p:nvPr/>
          </p:nvSpPr>
          <p:spPr bwMode="auto">
            <a:xfrm flipV="1">
              <a:off x="4830" y="482"/>
              <a:ext cx="137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31760" name="Line 13"/>
            <p:cNvSpPr>
              <a:spLocks noChangeShapeType="1"/>
            </p:cNvSpPr>
            <p:nvPr/>
          </p:nvSpPr>
          <p:spPr bwMode="auto">
            <a:xfrm flipV="1">
              <a:off x="5520" y="479"/>
              <a:ext cx="6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</p:grpSp>
      <p:sp>
        <p:nvSpPr>
          <p:cNvPr id="31751" name="Text Box 14"/>
          <p:cNvSpPr txBox="1">
            <a:spLocks noChangeArrowheads="1"/>
          </p:cNvSpPr>
          <p:nvPr/>
        </p:nvSpPr>
        <p:spPr bwMode="auto">
          <a:xfrm>
            <a:off x="6732588" y="5373688"/>
            <a:ext cx="1081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WBLT</a:t>
            </a:r>
            <a:endParaRPr lang="zh-CN" altLang="en-US" sz="200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4C92E315-B69D-49C7-B7DE-B7DF9D692CA5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46D659BF-5629-4163-8BB3-6BAF3E99EDD5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9.4.2</a:t>
            </a:r>
            <a:r>
              <a:rPr lang="zh-CN" altLang="en-US">
                <a:ea typeface="宋体" pitchFamily="2" charset="-122"/>
              </a:rPr>
              <a:t>	最大</a:t>
            </a:r>
            <a:r>
              <a:rPr lang="en-US" altLang="zh-CN">
                <a:ea typeface="宋体" pitchFamily="2" charset="-122"/>
              </a:rPr>
              <a:t>HBLT</a:t>
            </a:r>
            <a:r>
              <a:rPr lang="zh-CN" altLang="en-US">
                <a:ea typeface="宋体" pitchFamily="2" charset="-122"/>
              </a:rPr>
              <a:t>的插入与删除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8569325" cy="49688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最大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HBLT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的插入操作：可借助于最大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HBLT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的合并操作来完成，包含一个元素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的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HBLT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合并至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H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中。</a:t>
            </a:r>
            <a:endParaRPr lang="zh-CN" altLang="en-US">
              <a:latin typeface="Times New Roman" panose="02020503050405090304" pitchFamily="18" charset="0"/>
              <a:ea typeface="宋体" pitchFamily="2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endParaRPr lang="zh-CN" altLang="en-US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503050405090304" pitchFamily="18" charset="0"/>
                <a:ea typeface="宋体" pitchFamily="2" charset="-122"/>
                <a:sym typeface="+mn-ea"/>
              </a:rPr>
              <a:t>最大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  <a:sym typeface="+mn-ea"/>
              </a:rPr>
              <a:t>HBLT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  <a:sym typeface="+mn-ea"/>
              </a:rPr>
              <a:t>的删除操作：删除根元素（最大元素）</a:t>
            </a:r>
            <a:r>
              <a:rPr lang="zh-CN">
                <a:latin typeface="Times New Roman" panose="02020503050405090304" pitchFamily="18" charset="0"/>
                <a:ea typeface="宋体" pitchFamily="2" charset="-122"/>
                <a:sym typeface="+mn-ea"/>
              </a:rPr>
              <a:t>，合并剩余的两棵子树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  <a:sym typeface="+mn-ea"/>
              </a:rPr>
              <a:t>。</a:t>
            </a:r>
            <a:endParaRPr lang="en-US" altLang="zh-CN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088DD0D6-3F9D-47FD-A485-98797F260024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997ECD17-832D-4443-8132-6154F4F34B65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9.4.4</a:t>
            </a:r>
            <a:r>
              <a:rPr lang="zh-CN" altLang="en-US">
                <a:ea typeface="宋体" pitchFamily="2" charset="-122"/>
              </a:rPr>
              <a:t>	合并两棵最大</a:t>
            </a:r>
            <a:r>
              <a:rPr lang="en-US" altLang="zh-CN">
                <a:ea typeface="宋体" pitchFamily="2" charset="-122"/>
              </a:rPr>
              <a:t>HBLT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55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12875"/>
            <a:ext cx="8569325" cy="5256213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令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A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B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为需要合并的两棵最大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HBLT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，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先比较两个根元素，较大者作为合并后的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HBLT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的根</a:t>
            </a:r>
            <a:endParaRPr lang="zh-CN" altLang="en-US" sz="2800" dirty="0">
              <a:solidFill>
                <a:schemeClr val="folHlink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假定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A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具有较大的根，且其左子树为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L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C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是由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A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的右子树与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B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合并而成的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HBLT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。</a:t>
            </a:r>
            <a:endParaRPr lang="zh-CN" altLang="en-US" sz="28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A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B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合并所得结果即是以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A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的根为根，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L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C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为左右子树的最大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HBLT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。</a:t>
            </a:r>
            <a:endParaRPr lang="zh-CN" altLang="en-US" sz="28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如果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L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的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s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值小于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C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的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s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值，则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C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为左子树，否则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L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为左子树。</a:t>
            </a:r>
            <a:endParaRPr lang="zh-CN" altLang="en-US" sz="28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合并操作仅在最右路径上进行</a:t>
            </a:r>
            <a:endParaRPr lang="zh-CN" altLang="en-US" sz="2800" dirty="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30E21EE2-0D7F-4676-9E5B-8B51D21F503B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FE3D30F2-32E1-4280-BCE6-674635A23157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3713"/>
            <a:ext cx="8229600" cy="92392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  <a:sym typeface="Webdings" panose="05030102010509060703" pitchFamily="18" charset="2"/>
              </a:rPr>
              <a:t>Chapter 9 Priority Queues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31238" cy="51133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本章应用：</a:t>
            </a:r>
            <a:endParaRPr lang="zh-CN" altLang="en-US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 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堆排序：</a:t>
            </a:r>
            <a:r>
              <a:rPr lang="en-US" altLang="zh-CN" dirty="0">
                <a:latin typeface="Times New Roman" panose="02020503050405090304" pitchFamily="18" charset="0"/>
                <a:ea typeface="宋体" pitchFamily="2" charset="-122"/>
                <a:sym typeface="+mn-ea"/>
              </a:rPr>
              <a:t>O(</a:t>
            </a:r>
            <a:r>
              <a:rPr lang="en-US" altLang="zh-CN" dirty="0" err="1">
                <a:latin typeface="Times New Roman" panose="02020503050405090304" pitchFamily="18" charset="0"/>
                <a:ea typeface="宋体" pitchFamily="2" charset="-122"/>
                <a:sym typeface="+mn-ea"/>
              </a:rPr>
              <a:t>nlogn</a:t>
            </a:r>
            <a:r>
              <a:rPr lang="en-US" altLang="zh-CN" dirty="0">
                <a:latin typeface="Times New Roman" panose="02020503050405090304" pitchFamily="18" charset="0"/>
                <a:ea typeface="宋体" pitchFamily="2" charset="-122"/>
                <a:sym typeface="+mn-ea"/>
              </a:rPr>
              <a:t>)</a:t>
            </a:r>
            <a:endParaRPr lang="zh-CN" altLang="en-US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endParaRPr lang="zh-CN" altLang="en-US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霍夫曼编码：</a:t>
            </a:r>
            <a:endParaRPr lang="zh-CN" altLang="en-US">
              <a:latin typeface="Times New Roman" panose="0202050305040509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可变无损压缩，高效</a:t>
            </a:r>
            <a:endParaRPr lang="zh-CN" altLang="en-US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CCCC50F7-4A76-4145-BB72-1D96398BEDD9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37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5DF0A1C6-E0F2-4887-9667-9109DB086F88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200025"/>
            <a:ext cx="7850187" cy="852488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9.4.4</a:t>
            </a:r>
            <a:r>
              <a:rPr lang="zh-CN" altLang="en-US">
                <a:ea typeface="宋体" pitchFamily="2" charset="-122"/>
              </a:rPr>
              <a:t>	合并两棵最大</a:t>
            </a:r>
            <a:r>
              <a:rPr lang="en-US" altLang="zh-CN">
                <a:ea typeface="宋体" pitchFamily="2" charset="-122"/>
              </a:rPr>
              <a:t>HBLT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2125" y="1724025"/>
            <a:ext cx="8170863" cy="26844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例</a:t>
            </a:r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9-3</a:t>
            </a:r>
            <a:r>
              <a:rPr lang="zh-CN" altLang="en-US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：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考察两棵</a:t>
            </a:r>
            <a:r>
              <a:rPr lang="zh-CN" altLang="en-US" sz="28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最大</a:t>
            </a:r>
            <a:r>
              <a:rPr lang="en-US" altLang="zh-CN" sz="28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HBLT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。每个节点的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s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值显示在节点的外侧，元素的值标在节点内部。根元素大的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HBLT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位于左侧：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</p:txBody>
      </p:sp>
      <p:sp>
        <p:nvSpPr>
          <p:cNvPr id="1256452" name="Oval 4"/>
          <p:cNvSpPr>
            <a:spLocks noChangeArrowheads="1"/>
          </p:cNvSpPr>
          <p:nvPr/>
        </p:nvSpPr>
        <p:spPr bwMode="auto">
          <a:xfrm>
            <a:off x="1331913" y="5086350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7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6453" name="Oval 5"/>
          <p:cNvSpPr>
            <a:spLocks noChangeArrowheads="1"/>
          </p:cNvSpPr>
          <p:nvPr/>
        </p:nvSpPr>
        <p:spPr bwMode="auto">
          <a:xfrm>
            <a:off x="2124075" y="47974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9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6454" name="Oval 6"/>
          <p:cNvSpPr>
            <a:spLocks noChangeArrowheads="1"/>
          </p:cNvSpPr>
          <p:nvPr/>
        </p:nvSpPr>
        <p:spPr bwMode="auto">
          <a:xfrm>
            <a:off x="2557463" y="5518150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7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6455" name="Line 7"/>
          <p:cNvSpPr>
            <a:spLocks noChangeShapeType="1"/>
          </p:cNvSpPr>
          <p:nvPr/>
        </p:nvSpPr>
        <p:spPr bwMode="auto">
          <a:xfrm flipH="1" flipV="1">
            <a:off x="2484438" y="5229225"/>
            <a:ext cx="215900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6456" name="Text Box 8"/>
          <p:cNvSpPr txBox="1">
            <a:spLocks noChangeArrowheads="1"/>
          </p:cNvSpPr>
          <p:nvPr/>
        </p:nvSpPr>
        <p:spPr bwMode="auto">
          <a:xfrm>
            <a:off x="1042988" y="494188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6457" name="Oval 9"/>
          <p:cNvSpPr>
            <a:spLocks noChangeArrowheads="1"/>
          </p:cNvSpPr>
          <p:nvPr/>
        </p:nvSpPr>
        <p:spPr bwMode="auto">
          <a:xfrm>
            <a:off x="468313" y="50847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9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6458" name="Text Box 10"/>
          <p:cNvSpPr txBox="1">
            <a:spLocks noChangeArrowheads="1"/>
          </p:cNvSpPr>
          <p:nvPr/>
        </p:nvSpPr>
        <p:spPr bwMode="auto">
          <a:xfrm>
            <a:off x="179388" y="494030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6459" name="Text Box 11"/>
          <p:cNvSpPr txBox="1">
            <a:spLocks noChangeArrowheads="1"/>
          </p:cNvSpPr>
          <p:nvPr/>
        </p:nvSpPr>
        <p:spPr bwMode="auto">
          <a:xfrm>
            <a:off x="2773363" y="52292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6460" name="Text Box 12"/>
          <p:cNvSpPr txBox="1">
            <a:spLocks noChangeArrowheads="1"/>
          </p:cNvSpPr>
          <p:nvPr/>
        </p:nvSpPr>
        <p:spPr bwMode="auto">
          <a:xfrm>
            <a:off x="3419475" y="5157788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6461" name="Text Box 13"/>
          <p:cNvSpPr txBox="1">
            <a:spLocks noChangeArrowheads="1"/>
          </p:cNvSpPr>
          <p:nvPr/>
        </p:nvSpPr>
        <p:spPr bwMode="auto">
          <a:xfrm>
            <a:off x="3635375" y="47974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6462" name="Text Box 14"/>
          <p:cNvSpPr txBox="1">
            <a:spLocks noChangeArrowheads="1"/>
          </p:cNvSpPr>
          <p:nvPr/>
        </p:nvSpPr>
        <p:spPr bwMode="auto">
          <a:xfrm>
            <a:off x="1835150" y="47974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6463" name="Oval 15"/>
          <p:cNvSpPr>
            <a:spLocks noChangeArrowheads="1"/>
          </p:cNvSpPr>
          <p:nvPr/>
        </p:nvSpPr>
        <p:spPr bwMode="auto">
          <a:xfrm>
            <a:off x="3995738" y="47974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9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6464" name="Oval 16"/>
          <p:cNvSpPr>
            <a:spLocks noChangeArrowheads="1"/>
          </p:cNvSpPr>
          <p:nvPr/>
        </p:nvSpPr>
        <p:spPr bwMode="auto">
          <a:xfrm>
            <a:off x="3492500" y="544671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7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6465" name="Line 17"/>
          <p:cNvSpPr>
            <a:spLocks noChangeShapeType="1"/>
          </p:cNvSpPr>
          <p:nvPr/>
        </p:nvSpPr>
        <p:spPr bwMode="auto">
          <a:xfrm flipV="1">
            <a:off x="3924300" y="5230813"/>
            <a:ext cx="215900" cy="2873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6466" name="Text Box 18"/>
          <p:cNvSpPr txBox="1">
            <a:spLocks noChangeArrowheads="1"/>
          </p:cNvSpPr>
          <p:nvPr/>
        </p:nvSpPr>
        <p:spPr bwMode="auto">
          <a:xfrm>
            <a:off x="4714875" y="52292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6467" name="Text Box 19"/>
          <p:cNvSpPr txBox="1">
            <a:spLocks noChangeArrowheads="1"/>
          </p:cNvSpPr>
          <p:nvPr/>
        </p:nvSpPr>
        <p:spPr bwMode="auto">
          <a:xfrm>
            <a:off x="4930775" y="48688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6468" name="Oval 20"/>
          <p:cNvSpPr>
            <a:spLocks noChangeArrowheads="1"/>
          </p:cNvSpPr>
          <p:nvPr/>
        </p:nvSpPr>
        <p:spPr bwMode="auto">
          <a:xfrm>
            <a:off x="5291138" y="48688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10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6469" name="Oval 21"/>
          <p:cNvSpPr>
            <a:spLocks noChangeArrowheads="1"/>
          </p:cNvSpPr>
          <p:nvPr/>
        </p:nvSpPr>
        <p:spPr bwMode="auto">
          <a:xfrm>
            <a:off x="4787900" y="551815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5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6470" name="Line 22"/>
          <p:cNvSpPr>
            <a:spLocks noChangeShapeType="1"/>
          </p:cNvSpPr>
          <p:nvPr/>
        </p:nvSpPr>
        <p:spPr bwMode="auto">
          <a:xfrm flipV="1">
            <a:off x="5219700" y="5302250"/>
            <a:ext cx="215900" cy="2873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6471" name="Oval 23"/>
          <p:cNvSpPr>
            <a:spLocks noChangeArrowheads="1"/>
          </p:cNvSpPr>
          <p:nvPr/>
        </p:nvSpPr>
        <p:spPr bwMode="auto">
          <a:xfrm>
            <a:off x="6156325" y="486886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7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6472" name="Text Box 24"/>
          <p:cNvSpPr txBox="1">
            <a:spLocks noChangeArrowheads="1"/>
          </p:cNvSpPr>
          <p:nvPr/>
        </p:nvSpPr>
        <p:spPr bwMode="auto">
          <a:xfrm>
            <a:off x="5867400" y="48688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6473" name="Text Box 25"/>
          <p:cNvSpPr txBox="1">
            <a:spLocks noChangeArrowheads="1"/>
          </p:cNvSpPr>
          <p:nvPr/>
        </p:nvSpPr>
        <p:spPr bwMode="auto">
          <a:xfrm>
            <a:off x="7164388" y="515778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6474" name="Text Box 26"/>
          <p:cNvSpPr txBox="1">
            <a:spLocks noChangeArrowheads="1"/>
          </p:cNvSpPr>
          <p:nvPr/>
        </p:nvSpPr>
        <p:spPr bwMode="auto">
          <a:xfrm>
            <a:off x="7380288" y="47974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2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6475" name="Oval 27"/>
          <p:cNvSpPr>
            <a:spLocks noChangeArrowheads="1"/>
          </p:cNvSpPr>
          <p:nvPr/>
        </p:nvSpPr>
        <p:spPr bwMode="auto">
          <a:xfrm>
            <a:off x="7740650" y="47974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10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6476" name="Oval 28"/>
          <p:cNvSpPr>
            <a:spLocks noChangeArrowheads="1"/>
          </p:cNvSpPr>
          <p:nvPr/>
        </p:nvSpPr>
        <p:spPr bwMode="auto">
          <a:xfrm>
            <a:off x="7237413" y="544671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5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6477" name="Line 29"/>
          <p:cNvSpPr>
            <a:spLocks noChangeShapeType="1"/>
          </p:cNvSpPr>
          <p:nvPr/>
        </p:nvSpPr>
        <p:spPr bwMode="auto">
          <a:xfrm flipV="1">
            <a:off x="7669213" y="5157788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6478" name="Oval 30"/>
          <p:cNvSpPr>
            <a:spLocks noChangeArrowheads="1"/>
          </p:cNvSpPr>
          <p:nvPr/>
        </p:nvSpPr>
        <p:spPr bwMode="auto">
          <a:xfrm>
            <a:off x="8174038" y="5445125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7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6479" name="Text Box 31"/>
          <p:cNvSpPr txBox="1">
            <a:spLocks noChangeArrowheads="1"/>
          </p:cNvSpPr>
          <p:nvPr/>
        </p:nvSpPr>
        <p:spPr bwMode="auto">
          <a:xfrm>
            <a:off x="8534400" y="52292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6480" name="Line 32"/>
          <p:cNvSpPr>
            <a:spLocks noChangeShapeType="1"/>
          </p:cNvSpPr>
          <p:nvPr/>
        </p:nvSpPr>
        <p:spPr bwMode="auto">
          <a:xfrm flipH="1" flipV="1">
            <a:off x="8174038" y="5229225"/>
            <a:ext cx="71437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6481" name="AutoShape 33"/>
          <p:cNvSpPr>
            <a:spLocks noChangeArrowheads="1"/>
          </p:cNvSpPr>
          <p:nvPr/>
        </p:nvSpPr>
        <p:spPr bwMode="auto">
          <a:xfrm>
            <a:off x="1331913" y="5734050"/>
            <a:ext cx="865187" cy="215900"/>
          </a:xfrm>
          <a:custGeom>
            <a:avLst/>
            <a:gdLst>
              <a:gd name="T0" fmla="*/ 1041078676 w 21600"/>
              <a:gd name="T1" fmla="*/ 0 h 21600"/>
              <a:gd name="T2" fmla="*/ 0 w 21600"/>
              <a:gd name="T3" fmla="*/ 10785005 h 21600"/>
              <a:gd name="T4" fmla="*/ 1041078676 w 21600"/>
              <a:gd name="T5" fmla="*/ 21570009 h 21600"/>
              <a:gd name="T6" fmla="*/ 138810542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6482" name="AutoShape 34"/>
          <p:cNvSpPr>
            <a:spLocks noChangeArrowheads="1"/>
          </p:cNvSpPr>
          <p:nvPr/>
        </p:nvSpPr>
        <p:spPr bwMode="auto">
          <a:xfrm>
            <a:off x="2916238" y="4797425"/>
            <a:ext cx="720725" cy="215900"/>
          </a:xfrm>
          <a:custGeom>
            <a:avLst/>
            <a:gdLst>
              <a:gd name="T0" fmla="*/ 601814618 w 21600"/>
              <a:gd name="T1" fmla="*/ 0 h 21600"/>
              <a:gd name="T2" fmla="*/ 0 w 21600"/>
              <a:gd name="T3" fmla="*/ 10785005 h 21600"/>
              <a:gd name="T4" fmla="*/ 601814618 w 21600"/>
              <a:gd name="T5" fmla="*/ 21570009 h 21600"/>
              <a:gd name="T6" fmla="*/ 80241911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6483" name="AutoShape 35"/>
          <p:cNvSpPr>
            <a:spLocks noChangeArrowheads="1"/>
          </p:cNvSpPr>
          <p:nvPr/>
        </p:nvSpPr>
        <p:spPr bwMode="auto">
          <a:xfrm>
            <a:off x="6732588" y="4652963"/>
            <a:ext cx="792162" cy="215900"/>
          </a:xfrm>
          <a:custGeom>
            <a:avLst/>
            <a:gdLst>
              <a:gd name="T0" fmla="*/ 799089493 w 21600"/>
              <a:gd name="T1" fmla="*/ 0 h 21600"/>
              <a:gd name="T2" fmla="*/ 0 w 21600"/>
              <a:gd name="T3" fmla="*/ 10785005 h 21600"/>
              <a:gd name="T4" fmla="*/ 799089493 w 21600"/>
              <a:gd name="T5" fmla="*/ 21570009 h 21600"/>
              <a:gd name="T6" fmla="*/ 1065453526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6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6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6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6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6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6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6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6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56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56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6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56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6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56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56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6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56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56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6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56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56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56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56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56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56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56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56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56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56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56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56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56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5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5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5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5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5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5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56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56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56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56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5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5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56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56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256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56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56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56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256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56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56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56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56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56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00"/>
                            </p:stCondLst>
                            <p:childTnLst>
                              <p:par>
                                <p:cTn id="1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56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56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56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256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500"/>
                            </p:stCondLst>
                            <p:childTnLst>
                              <p:par>
                                <p:cTn id="1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256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56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000"/>
                            </p:stCondLst>
                            <p:childTnLst>
                              <p:par>
                                <p:cTn id="1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256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256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6452" grpId="0" animBg="1"/>
      <p:bldP spid="1256453" grpId="0" animBg="1"/>
      <p:bldP spid="1256454" grpId="0" animBg="1"/>
      <p:bldP spid="1256455" grpId="0" animBg="1"/>
      <p:bldP spid="1256456" grpId="0"/>
      <p:bldP spid="1256457" grpId="0" animBg="1"/>
      <p:bldP spid="1256458" grpId="0"/>
      <p:bldP spid="1256459" grpId="0"/>
      <p:bldP spid="1256460" grpId="0"/>
      <p:bldP spid="1256461" grpId="0"/>
      <p:bldP spid="1256462" grpId="0"/>
      <p:bldP spid="1256463" grpId="0" animBg="1"/>
      <p:bldP spid="1256464" grpId="0" animBg="1"/>
      <p:bldP spid="1256465" grpId="0" animBg="1"/>
      <p:bldP spid="1256466" grpId="0"/>
      <p:bldP spid="1256467" grpId="0"/>
      <p:bldP spid="1256468" grpId="0" animBg="1"/>
      <p:bldP spid="1256469" grpId="0" animBg="1"/>
      <p:bldP spid="1256470" grpId="0" animBg="1"/>
      <p:bldP spid="1256471" grpId="0" animBg="1"/>
      <p:bldP spid="1256472" grpId="0"/>
      <p:bldP spid="1256473" grpId="0"/>
      <p:bldP spid="1256474" grpId="0"/>
      <p:bldP spid="1256475" grpId="0" animBg="1"/>
      <p:bldP spid="1256476" grpId="0" animBg="1"/>
      <p:bldP spid="1256477" grpId="0" animBg="1"/>
      <p:bldP spid="1256478" grpId="0" animBg="1"/>
      <p:bldP spid="1256479" grpId="0"/>
      <p:bldP spid="1256480" grpId="0" animBg="1"/>
      <p:bldP spid="1256481" grpId="0" animBg="1"/>
      <p:bldP spid="1256482" grpId="0" animBg="1"/>
      <p:bldP spid="125648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7616DCFC-94C0-4B86-BA4D-211D0D923A71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117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BF44ED8C-0F15-4719-B111-AED55D441769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188913"/>
            <a:ext cx="7850188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9.4.4</a:t>
            </a:r>
            <a:r>
              <a:rPr lang="zh-CN" altLang="en-US">
                <a:ea typeface="宋体" pitchFamily="2" charset="-122"/>
              </a:rPr>
              <a:t>	合并两棵最大</a:t>
            </a:r>
            <a:r>
              <a:rPr lang="en-US" altLang="zh-CN">
                <a:ea typeface="宋体" pitchFamily="2" charset="-122"/>
              </a:rPr>
              <a:t>HBLT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2266950" y="22780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2482850" y="19177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38919" name="Oval 5"/>
          <p:cNvSpPr>
            <a:spLocks noChangeArrowheads="1"/>
          </p:cNvSpPr>
          <p:nvPr/>
        </p:nvSpPr>
        <p:spPr bwMode="auto">
          <a:xfrm>
            <a:off x="2843213" y="1917700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10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38920" name="Oval 6"/>
          <p:cNvSpPr>
            <a:spLocks noChangeArrowheads="1"/>
          </p:cNvSpPr>
          <p:nvPr/>
        </p:nvSpPr>
        <p:spPr bwMode="auto">
          <a:xfrm>
            <a:off x="2339975" y="2566988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5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38921" name="Line 7"/>
          <p:cNvSpPr>
            <a:spLocks noChangeShapeType="1"/>
          </p:cNvSpPr>
          <p:nvPr/>
        </p:nvSpPr>
        <p:spPr bwMode="auto">
          <a:xfrm flipV="1">
            <a:off x="2771775" y="2351088"/>
            <a:ext cx="215900" cy="2873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466725" y="22780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38923" name="Text Box 9"/>
          <p:cNvSpPr txBox="1">
            <a:spLocks noChangeArrowheads="1"/>
          </p:cNvSpPr>
          <p:nvPr/>
        </p:nvSpPr>
        <p:spPr bwMode="auto">
          <a:xfrm>
            <a:off x="682625" y="19177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2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38924" name="Oval 10"/>
          <p:cNvSpPr>
            <a:spLocks noChangeArrowheads="1"/>
          </p:cNvSpPr>
          <p:nvPr/>
        </p:nvSpPr>
        <p:spPr bwMode="auto">
          <a:xfrm>
            <a:off x="1042988" y="191770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18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38925" name="Oval 11"/>
          <p:cNvSpPr>
            <a:spLocks noChangeArrowheads="1"/>
          </p:cNvSpPr>
          <p:nvPr/>
        </p:nvSpPr>
        <p:spPr bwMode="auto">
          <a:xfrm>
            <a:off x="539750" y="256698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6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38926" name="Line 12"/>
          <p:cNvSpPr>
            <a:spLocks noChangeShapeType="1"/>
          </p:cNvSpPr>
          <p:nvPr/>
        </p:nvSpPr>
        <p:spPr bwMode="auto">
          <a:xfrm flipV="1">
            <a:off x="971550" y="2278063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38927" name="Oval 13"/>
          <p:cNvSpPr>
            <a:spLocks noChangeArrowheads="1"/>
          </p:cNvSpPr>
          <p:nvPr/>
        </p:nvSpPr>
        <p:spPr bwMode="auto">
          <a:xfrm>
            <a:off x="1476375" y="256540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7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38928" name="Text Box 14"/>
          <p:cNvSpPr txBox="1">
            <a:spLocks noChangeArrowheads="1"/>
          </p:cNvSpPr>
          <p:nvPr/>
        </p:nvSpPr>
        <p:spPr bwMode="auto">
          <a:xfrm>
            <a:off x="1836738" y="234950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38929" name="Line 15"/>
          <p:cNvSpPr>
            <a:spLocks noChangeShapeType="1"/>
          </p:cNvSpPr>
          <p:nvPr/>
        </p:nvSpPr>
        <p:spPr bwMode="auto">
          <a:xfrm flipH="1" flipV="1">
            <a:off x="1476375" y="2349500"/>
            <a:ext cx="71438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488" name="AutoShape 16"/>
          <p:cNvSpPr>
            <a:spLocks noChangeArrowheads="1"/>
          </p:cNvSpPr>
          <p:nvPr/>
        </p:nvSpPr>
        <p:spPr bwMode="auto">
          <a:xfrm>
            <a:off x="3563938" y="1917700"/>
            <a:ext cx="720725" cy="215900"/>
          </a:xfrm>
          <a:custGeom>
            <a:avLst/>
            <a:gdLst>
              <a:gd name="T0" fmla="*/ 601814618 w 21600"/>
              <a:gd name="T1" fmla="*/ 0 h 21600"/>
              <a:gd name="T2" fmla="*/ 0 w 21600"/>
              <a:gd name="T3" fmla="*/ 10785005 h 21600"/>
              <a:gd name="T4" fmla="*/ 601814618 w 21600"/>
              <a:gd name="T5" fmla="*/ 21570009 h 21600"/>
              <a:gd name="T6" fmla="*/ 80241911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489" name="Text Box 17"/>
          <p:cNvSpPr txBox="1">
            <a:spLocks noChangeArrowheads="1"/>
          </p:cNvSpPr>
          <p:nvPr/>
        </p:nvSpPr>
        <p:spPr bwMode="auto">
          <a:xfrm>
            <a:off x="4140200" y="21336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490" name="Text Box 18"/>
          <p:cNvSpPr txBox="1">
            <a:spLocks noChangeArrowheads="1"/>
          </p:cNvSpPr>
          <p:nvPr/>
        </p:nvSpPr>
        <p:spPr bwMode="auto">
          <a:xfrm>
            <a:off x="4356100" y="1773238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2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491" name="Oval 19"/>
          <p:cNvSpPr>
            <a:spLocks noChangeArrowheads="1"/>
          </p:cNvSpPr>
          <p:nvPr/>
        </p:nvSpPr>
        <p:spPr bwMode="auto">
          <a:xfrm>
            <a:off x="4716463" y="17732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18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492" name="Oval 20"/>
          <p:cNvSpPr>
            <a:spLocks noChangeArrowheads="1"/>
          </p:cNvSpPr>
          <p:nvPr/>
        </p:nvSpPr>
        <p:spPr bwMode="auto">
          <a:xfrm>
            <a:off x="4213225" y="24225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6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493" name="Line 21"/>
          <p:cNvSpPr>
            <a:spLocks noChangeShapeType="1"/>
          </p:cNvSpPr>
          <p:nvPr/>
        </p:nvSpPr>
        <p:spPr bwMode="auto">
          <a:xfrm flipV="1">
            <a:off x="4645025" y="2133600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494" name="Oval 22"/>
          <p:cNvSpPr>
            <a:spLocks noChangeArrowheads="1"/>
          </p:cNvSpPr>
          <p:nvPr/>
        </p:nvSpPr>
        <p:spPr bwMode="auto">
          <a:xfrm>
            <a:off x="5149850" y="2420938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10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495" name="Text Box 23"/>
          <p:cNvSpPr txBox="1">
            <a:spLocks noChangeArrowheads="1"/>
          </p:cNvSpPr>
          <p:nvPr/>
        </p:nvSpPr>
        <p:spPr bwMode="auto">
          <a:xfrm>
            <a:off x="5510213" y="220503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2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496" name="Line 24"/>
          <p:cNvSpPr>
            <a:spLocks noChangeShapeType="1"/>
          </p:cNvSpPr>
          <p:nvPr/>
        </p:nvSpPr>
        <p:spPr bwMode="auto">
          <a:xfrm flipH="1" flipV="1">
            <a:off x="5149850" y="2205038"/>
            <a:ext cx="71438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497" name="Text Box 25"/>
          <p:cNvSpPr txBox="1">
            <a:spLocks noChangeArrowheads="1"/>
          </p:cNvSpPr>
          <p:nvPr/>
        </p:nvSpPr>
        <p:spPr bwMode="auto">
          <a:xfrm>
            <a:off x="4572000" y="27813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498" name="Oval 26"/>
          <p:cNvSpPr>
            <a:spLocks noChangeArrowheads="1"/>
          </p:cNvSpPr>
          <p:nvPr/>
        </p:nvSpPr>
        <p:spPr bwMode="auto">
          <a:xfrm>
            <a:off x="4645025" y="3070225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5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499" name="Line 27"/>
          <p:cNvSpPr>
            <a:spLocks noChangeShapeType="1"/>
          </p:cNvSpPr>
          <p:nvPr/>
        </p:nvSpPr>
        <p:spPr bwMode="auto">
          <a:xfrm flipV="1">
            <a:off x="5076825" y="2781300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500" name="Oval 28"/>
          <p:cNvSpPr>
            <a:spLocks noChangeArrowheads="1"/>
          </p:cNvSpPr>
          <p:nvPr/>
        </p:nvSpPr>
        <p:spPr bwMode="auto">
          <a:xfrm>
            <a:off x="5581650" y="30686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7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501" name="Text Box 29"/>
          <p:cNvSpPr txBox="1">
            <a:spLocks noChangeArrowheads="1"/>
          </p:cNvSpPr>
          <p:nvPr/>
        </p:nvSpPr>
        <p:spPr bwMode="auto">
          <a:xfrm>
            <a:off x="5942013" y="285273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502" name="Line 30"/>
          <p:cNvSpPr>
            <a:spLocks noChangeShapeType="1"/>
          </p:cNvSpPr>
          <p:nvPr/>
        </p:nvSpPr>
        <p:spPr bwMode="auto">
          <a:xfrm flipH="1" flipV="1">
            <a:off x="5581650" y="2852738"/>
            <a:ext cx="71438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503" name="Text Box 31"/>
          <p:cNvSpPr txBox="1">
            <a:spLocks noChangeArrowheads="1"/>
          </p:cNvSpPr>
          <p:nvPr/>
        </p:nvSpPr>
        <p:spPr bwMode="auto">
          <a:xfrm>
            <a:off x="7162800" y="21336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2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504" name="Text Box 32"/>
          <p:cNvSpPr txBox="1">
            <a:spLocks noChangeArrowheads="1"/>
          </p:cNvSpPr>
          <p:nvPr/>
        </p:nvSpPr>
        <p:spPr bwMode="auto">
          <a:xfrm>
            <a:off x="7378700" y="1773238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2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505" name="Oval 33"/>
          <p:cNvSpPr>
            <a:spLocks noChangeArrowheads="1"/>
          </p:cNvSpPr>
          <p:nvPr/>
        </p:nvSpPr>
        <p:spPr bwMode="auto">
          <a:xfrm>
            <a:off x="7739063" y="17732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18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506" name="Oval 34"/>
          <p:cNvSpPr>
            <a:spLocks noChangeArrowheads="1"/>
          </p:cNvSpPr>
          <p:nvPr/>
        </p:nvSpPr>
        <p:spPr bwMode="auto">
          <a:xfrm>
            <a:off x="7235825" y="2422525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10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507" name="Line 35"/>
          <p:cNvSpPr>
            <a:spLocks noChangeShapeType="1"/>
          </p:cNvSpPr>
          <p:nvPr/>
        </p:nvSpPr>
        <p:spPr bwMode="auto">
          <a:xfrm flipV="1">
            <a:off x="7667625" y="2133600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508" name="Oval 36"/>
          <p:cNvSpPr>
            <a:spLocks noChangeArrowheads="1"/>
          </p:cNvSpPr>
          <p:nvPr/>
        </p:nvSpPr>
        <p:spPr bwMode="auto">
          <a:xfrm>
            <a:off x="8172450" y="24209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6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509" name="Text Box 37"/>
          <p:cNvSpPr txBox="1">
            <a:spLocks noChangeArrowheads="1"/>
          </p:cNvSpPr>
          <p:nvPr/>
        </p:nvSpPr>
        <p:spPr bwMode="auto">
          <a:xfrm>
            <a:off x="8532813" y="220503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510" name="Line 38"/>
          <p:cNvSpPr>
            <a:spLocks noChangeShapeType="1"/>
          </p:cNvSpPr>
          <p:nvPr/>
        </p:nvSpPr>
        <p:spPr bwMode="auto">
          <a:xfrm flipH="1" flipV="1">
            <a:off x="8172450" y="2205038"/>
            <a:ext cx="71438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511" name="Text Box 39"/>
          <p:cNvSpPr txBox="1">
            <a:spLocks noChangeArrowheads="1"/>
          </p:cNvSpPr>
          <p:nvPr/>
        </p:nvSpPr>
        <p:spPr bwMode="auto">
          <a:xfrm>
            <a:off x="6659563" y="278130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512" name="Oval 40"/>
          <p:cNvSpPr>
            <a:spLocks noChangeArrowheads="1"/>
          </p:cNvSpPr>
          <p:nvPr/>
        </p:nvSpPr>
        <p:spPr bwMode="auto">
          <a:xfrm>
            <a:off x="6732588" y="3070225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5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513" name="Line 41"/>
          <p:cNvSpPr>
            <a:spLocks noChangeShapeType="1"/>
          </p:cNvSpPr>
          <p:nvPr/>
        </p:nvSpPr>
        <p:spPr bwMode="auto">
          <a:xfrm flipV="1">
            <a:off x="7164388" y="2781300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514" name="Oval 42"/>
          <p:cNvSpPr>
            <a:spLocks noChangeArrowheads="1"/>
          </p:cNvSpPr>
          <p:nvPr/>
        </p:nvSpPr>
        <p:spPr bwMode="auto">
          <a:xfrm>
            <a:off x="7669213" y="30686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7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515" name="Text Box 43"/>
          <p:cNvSpPr txBox="1">
            <a:spLocks noChangeArrowheads="1"/>
          </p:cNvSpPr>
          <p:nvPr/>
        </p:nvSpPr>
        <p:spPr bwMode="auto">
          <a:xfrm>
            <a:off x="8029575" y="2852738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516" name="Line 44"/>
          <p:cNvSpPr>
            <a:spLocks noChangeShapeType="1"/>
          </p:cNvSpPr>
          <p:nvPr/>
        </p:nvSpPr>
        <p:spPr bwMode="auto">
          <a:xfrm flipH="1" flipV="1">
            <a:off x="7669213" y="2852738"/>
            <a:ext cx="71437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517" name="AutoShape 45"/>
          <p:cNvSpPr>
            <a:spLocks noChangeArrowheads="1"/>
          </p:cNvSpPr>
          <p:nvPr/>
        </p:nvSpPr>
        <p:spPr bwMode="auto">
          <a:xfrm>
            <a:off x="6084888" y="1917700"/>
            <a:ext cx="720725" cy="215900"/>
          </a:xfrm>
          <a:custGeom>
            <a:avLst/>
            <a:gdLst>
              <a:gd name="T0" fmla="*/ 601814618 w 21600"/>
              <a:gd name="T1" fmla="*/ 0 h 21600"/>
              <a:gd name="T2" fmla="*/ 0 w 21600"/>
              <a:gd name="T3" fmla="*/ 10785005 h 21600"/>
              <a:gd name="T4" fmla="*/ 601814618 w 21600"/>
              <a:gd name="T5" fmla="*/ 21570009 h 21600"/>
              <a:gd name="T6" fmla="*/ 80241911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38960" name="Text Box 46"/>
          <p:cNvSpPr txBox="1">
            <a:spLocks noChangeArrowheads="1"/>
          </p:cNvSpPr>
          <p:nvPr/>
        </p:nvSpPr>
        <p:spPr bwMode="auto">
          <a:xfrm>
            <a:off x="2195513" y="45815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38961" name="Text Box 47"/>
          <p:cNvSpPr txBox="1">
            <a:spLocks noChangeArrowheads="1"/>
          </p:cNvSpPr>
          <p:nvPr/>
        </p:nvSpPr>
        <p:spPr bwMode="auto">
          <a:xfrm>
            <a:off x="2411413" y="4221163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2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38962" name="Oval 48"/>
          <p:cNvSpPr>
            <a:spLocks noChangeArrowheads="1"/>
          </p:cNvSpPr>
          <p:nvPr/>
        </p:nvSpPr>
        <p:spPr bwMode="auto">
          <a:xfrm>
            <a:off x="2771775" y="422116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18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38963" name="Oval 49"/>
          <p:cNvSpPr>
            <a:spLocks noChangeArrowheads="1"/>
          </p:cNvSpPr>
          <p:nvPr/>
        </p:nvSpPr>
        <p:spPr bwMode="auto">
          <a:xfrm>
            <a:off x="2268538" y="4870450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6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38964" name="Line 50"/>
          <p:cNvSpPr>
            <a:spLocks noChangeShapeType="1"/>
          </p:cNvSpPr>
          <p:nvPr/>
        </p:nvSpPr>
        <p:spPr bwMode="auto">
          <a:xfrm flipV="1">
            <a:off x="2700338" y="458152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38965" name="Oval 51"/>
          <p:cNvSpPr>
            <a:spLocks noChangeArrowheads="1"/>
          </p:cNvSpPr>
          <p:nvPr/>
        </p:nvSpPr>
        <p:spPr bwMode="auto">
          <a:xfrm>
            <a:off x="3205163" y="486886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7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38966" name="Text Box 52"/>
          <p:cNvSpPr txBox="1">
            <a:spLocks noChangeArrowheads="1"/>
          </p:cNvSpPr>
          <p:nvPr/>
        </p:nvSpPr>
        <p:spPr bwMode="auto">
          <a:xfrm>
            <a:off x="3565525" y="46529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38967" name="Line 53"/>
          <p:cNvSpPr>
            <a:spLocks noChangeShapeType="1"/>
          </p:cNvSpPr>
          <p:nvPr/>
        </p:nvSpPr>
        <p:spPr bwMode="auto">
          <a:xfrm flipH="1" flipV="1">
            <a:off x="3205163" y="4652963"/>
            <a:ext cx="71437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38968" name="Text Box 54"/>
          <p:cNvSpPr txBox="1">
            <a:spLocks noChangeArrowheads="1"/>
          </p:cNvSpPr>
          <p:nvPr/>
        </p:nvSpPr>
        <p:spPr bwMode="auto">
          <a:xfrm>
            <a:off x="539750" y="45815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38969" name="Text Box 55"/>
          <p:cNvSpPr txBox="1">
            <a:spLocks noChangeArrowheads="1"/>
          </p:cNvSpPr>
          <p:nvPr/>
        </p:nvSpPr>
        <p:spPr bwMode="auto">
          <a:xfrm>
            <a:off x="755650" y="42211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2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38970" name="Oval 56"/>
          <p:cNvSpPr>
            <a:spLocks noChangeArrowheads="1"/>
          </p:cNvSpPr>
          <p:nvPr/>
        </p:nvSpPr>
        <p:spPr bwMode="auto">
          <a:xfrm>
            <a:off x="1116013" y="42211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40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38971" name="Line 57"/>
          <p:cNvSpPr>
            <a:spLocks noChangeShapeType="1"/>
          </p:cNvSpPr>
          <p:nvPr/>
        </p:nvSpPr>
        <p:spPr bwMode="auto">
          <a:xfrm flipV="1">
            <a:off x="971550" y="4581525"/>
            <a:ext cx="217488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38972" name="Oval 58"/>
          <p:cNvSpPr>
            <a:spLocks noChangeArrowheads="1"/>
          </p:cNvSpPr>
          <p:nvPr/>
        </p:nvSpPr>
        <p:spPr bwMode="auto">
          <a:xfrm>
            <a:off x="1549400" y="48688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10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38973" name="Text Box 59"/>
          <p:cNvSpPr txBox="1">
            <a:spLocks noChangeArrowheads="1"/>
          </p:cNvSpPr>
          <p:nvPr/>
        </p:nvSpPr>
        <p:spPr bwMode="auto">
          <a:xfrm>
            <a:off x="1909763" y="4652963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38974" name="Line 60"/>
          <p:cNvSpPr>
            <a:spLocks noChangeShapeType="1"/>
          </p:cNvSpPr>
          <p:nvPr/>
        </p:nvSpPr>
        <p:spPr bwMode="auto">
          <a:xfrm flipH="1" flipV="1">
            <a:off x="1549400" y="4652963"/>
            <a:ext cx="71438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38975" name="Text Box 61"/>
          <p:cNvSpPr txBox="1">
            <a:spLocks noChangeArrowheads="1"/>
          </p:cNvSpPr>
          <p:nvPr/>
        </p:nvSpPr>
        <p:spPr bwMode="auto">
          <a:xfrm>
            <a:off x="0" y="52292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38976" name="Oval 62"/>
          <p:cNvSpPr>
            <a:spLocks noChangeArrowheads="1"/>
          </p:cNvSpPr>
          <p:nvPr/>
        </p:nvSpPr>
        <p:spPr bwMode="auto">
          <a:xfrm>
            <a:off x="576263" y="48688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30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38977" name="Oval 63"/>
          <p:cNvSpPr>
            <a:spLocks noChangeArrowheads="1"/>
          </p:cNvSpPr>
          <p:nvPr/>
        </p:nvSpPr>
        <p:spPr bwMode="auto">
          <a:xfrm>
            <a:off x="179388" y="55165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20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38978" name="Line 64"/>
          <p:cNvSpPr>
            <a:spLocks noChangeShapeType="1"/>
          </p:cNvSpPr>
          <p:nvPr/>
        </p:nvSpPr>
        <p:spPr bwMode="auto">
          <a:xfrm flipV="1">
            <a:off x="611188" y="5300663"/>
            <a:ext cx="144462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38979" name="Oval 65"/>
          <p:cNvSpPr>
            <a:spLocks noChangeArrowheads="1"/>
          </p:cNvSpPr>
          <p:nvPr/>
        </p:nvSpPr>
        <p:spPr bwMode="auto">
          <a:xfrm>
            <a:off x="1009650" y="55165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5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38980" name="Text Box 66"/>
          <p:cNvSpPr txBox="1">
            <a:spLocks noChangeArrowheads="1"/>
          </p:cNvSpPr>
          <p:nvPr/>
        </p:nvSpPr>
        <p:spPr bwMode="auto">
          <a:xfrm>
            <a:off x="1476375" y="54451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38981" name="Line 67"/>
          <p:cNvSpPr>
            <a:spLocks noChangeShapeType="1"/>
          </p:cNvSpPr>
          <p:nvPr/>
        </p:nvSpPr>
        <p:spPr bwMode="auto">
          <a:xfrm flipV="1">
            <a:off x="1476375" y="5300663"/>
            <a:ext cx="142875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540" name="Text Box 68"/>
          <p:cNvSpPr txBox="1">
            <a:spLocks noChangeArrowheads="1"/>
          </p:cNvSpPr>
          <p:nvPr/>
        </p:nvSpPr>
        <p:spPr bwMode="auto">
          <a:xfrm>
            <a:off x="4354513" y="45815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541" name="Text Box 69"/>
          <p:cNvSpPr txBox="1">
            <a:spLocks noChangeArrowheads="1"/>
          </p:cNvSpPr>
          <p:nvPr/>
        </p:nvSpPr>
        <p:spPr bwMode="auto">
          <a:xfrm>
            <a:off x="4570413" y="4221163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2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542" name="Oval 70"/>
          <p:cNvSpPr>
            <a:spLocks noChangeArrowheads="1"/>
          </p:cNvSpPr>
          <p:nvPr/>
        </p:nvSpPr>
        <p:spPr bwMode="auto">
          <a:xfrm>
            <a:off x="4930775" y="42211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40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543" name="Line 71"/>
          <p:cNvSpPr>
            <a:spLocks noChangeShapeType="1"/>
          </p:cNvSpPr>
          <p:nvPr/>
        </p:nvSpPr>
        <p:spPr bwMode="auto">
          <a:xfrm flipV="1">
            <a:off x="4786313" y="4581525"/>
            <a:ext cx="217487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544" name="Oval 72"/>
          <p:cNvSpPr>
            <a:spLocks noChangeArrowheads="1"/>
          </p:cNvSpPr>
          <p:nvPr/>
        </p:nvSpPr>
        <p:spPr bwMode="auto">
          <a:xfrm>
            <a:off x="5364163" y="486886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18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545" name="Text Box 73"/>
          <p:cNvSpPr txBox="1">
            <a:spLocks noChangeArrowheads="1"/>
          </p:cNvSpPr>
          <p:nvPr/>
        </p:nvSpPr>
        <p:spPr bwMode="auto">
          <a:xfrm>
            <a:off x="5724525" y="46529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2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546" name="Line 74"/>
          <p:cNvSpPr>
            <a:spLocks noChangeShapeType="1"/>
          </p:cNvSpPr>
          <p:nvPr/>
        </p:nvSpPr>
        <p:spPr bwMode="auto">
          <a:xfrm flipH="1" flipV="1">
            <a:off x="5364163" y="4652963"/>
            <a:ext cx="71437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547" name="Text Box 75"/>
          <p:cNvSpPr txBox="1">
            <a:spLocks noChangeArrowheads="1"/>
          </p:cNvSpPr>
          <p:nvPr/>
        </p:nvSpPr>
        <p:spPr bwMode="auto">
          <a:xfrm>
            <a:off x="3814763" y="52292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548" name="Oval 76"/>
          <p:cNvSpPr>
            <a:spLocks noChangeArrowheads="1"/>
          </p:cNvSpPr>
          <p:nvPr/>
        </p:nvSpPr>
        <p:spPr bwMode="auto">
          <a:xfrm>
            <a:off x="4391025" y="48688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30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549" name="Oval 77"/>
          <p:cNvSpPr>
            <a:spLocks noChangeArrowheads="1"/>
          </p:cNvSpPr>
          <p:nvPr/>
        </p:nvSpPr>
        <p:spPr bwMode="auto">
          <a:xfrm>
            <a:off x="3994150" y="55165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20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550" name="Line 78"/>
          <p:cNvSpPr>
            <a:spLocks noChangeShapeType="1"/>
          </p:cNvSpPr>
          <p:nvPr/>
        </p:nvSpPr>
        <p:spPr bwMode="auto">
          <a:xfrm flipV="1">
            <a:off x="4425950" y="5300663"/>
            <a:ext cx="144463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551" name="Oval 79"/>
          <p:cNvSpPr>
            <a:spLocks noChangeArrowheads="1"/>
          </p:cNvSpPr>
          <p:nvPr/>
        </p:nvSpPr>
        <p:spPr bwMode="auto">
          <a:xfrm>
            <a:off x="4824413" y="55165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10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552" name="Line 80"/>
          <p:cNvSpPr>
            <a:spLocks noChangeShapeType="1"/>
          </p:cNvSpPr>
          <p:nvPr/>
        </p:nvSpPr>
        <p:spPr bwMode="auto">
          <a:xfrm flipV="1">
            <a:off x="5291138" y="5300663"/>
            <a:ext cx="142875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553" name="AutoShape 81"/>
          <p:cNvSpPr>
            <a:spLocks noChangeArrowheads="1"/>
          </p:cNvSpPr>
          <p:nvPr/>
        </p:nvSpPr>
        <p:spPr bwMode="auto">
          <a:xfrm>
            <a:off x="3635375" y="4221163"/>
            <a:ext cx="720725" cy="215900"/>
          </a:xfrm>
          <a:custGeom>
            <a:avLst/>
            <a:gdLst>
              <a:gd name="T0" fmla="*/ 601814618 w 21600"/>
              <a:gd name="T1" fmla="*/ 0 h 21600"/>
              <a:gd name="T2" fmla="*/ 0 w 21600"/>
              <a:gd name="T3" fmla="*/ 10785005 h 21600"/>
              <a:gd name="T4" fmla="*/ 601814618 w 21600"/>
              <a:gd name="T5" fmla="*/ 21570009 h 21600"/>
              <a:gd name="T6" fmla="*/ 80241911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554" name="Text Box 82"/>
          <p:cNvSpPr txBox="1">
            <a:spLocks noChangeArrowheads="1"/>
          </p:cNvSpPr>
          <p:nvPr/>
        </p:nvSpPr>
        <p:spPr bwMode="auto">
          <a:xfrm>
            <a:off x="4067175" y="60928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555" name="Text Box 83"/>
          <p:cNvSpPr txBox="1">
            <a:spLocks noChangeArrowheads="1"/>
          </p:cNvSpPr>
          <p:nvPr/>
        </p:nvSpPr>
        <p:spPr bwMode="auto">
          <a:xfrm>
            <a:off x="4572000" y="55165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2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556" name="Oval 84"/>
          <p:cNvSpPr>
            <a:spLocks noChangeArrowheads="1"/>
          </p:cNvSpPr>
          <p:nvPr/>
        </p:nvSpPr>
        <p:spPr bwMode="auto">
          <a:xfrm>
            <a:off x="4284663" y="616585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5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557" name="Line 85"/>
          <p:cNvSpPr>
            <a:spLocks noChangeShapeType="1"/>
          </p:cNvSpPr>
          <p:nvPr/>
        </p:nvSpPr>
        <p:spPr bwMode="auto">
          <a:xfrm flipV="1">
            <a:off x="4716463" y="587692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558" name="Oval 86"/>
          <p:cNvSpPr>
            <a:spLocks noChangeArrowheads="1"/>
          </p:cNvSpPr>
          <p:nvPr/>
        </p:nvSpPr>
        <p:spPr bwMode="auto">
          <a:xfrm>
            <a:off x="5221288" y="616426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7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559" name="Text Box 87"/>
          <p:cNvSpPr txBox="1">
            <a:spLocks noChangeArrowheads="1"/>
          </p:cNvSpPr>
          <p:nvPr/>
        </p:nvSpPr>
        <p:spPr bwMode="auto">
          <a:xfrm>
            <a:off x="5581650" y="59483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560" name="Line 88"/>
          <p:cNvSpPr>
            <a:spLocks noChangeShapeType="1"/>
          </p:cNvSpPr>
          <p:nvPr/>
        </p:nvSpPr>
        <p:spPr bwMode="auto">
          <a:xfrm flipH="1" flipV="1">
            <a:off x="5221288" y="5948363"/>
            <a:ext cx="71437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561" name="Oval 89"/>
          <p:cNvSpPr>
            <a:spLocks noChangeArrowheads="1"/>
          </p:cNvSpPr>
          <p:nvPr/>
        </p:nvSpPr>
        <p:spPr bwMode="auto">
          <a:xfrm>
            <a:off x="5724525" y="551656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6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562" name="Text Box 90"/>
          <p:cNvSpPr txBox="1">
            <a:spLocks noChangeArrowheads="1"/>
          </p:cNvSpPr>
          <p:nvPr/>
        </p:nvSpPr>
        <p:spPr bwMode="auto">
          <a:xfrm>
            <a:off x="6084888" y="5300663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563" name="Line 91"/>
          <p:cNvSpPr>
            <a:spLocks noChangeShapeType="1"/>
          </p:cNvSpPr>
          <p:nvPr/>
        </p:nvSpPr>
        <p:spPr bwMode="auto">
          <a:xfrm flipH="1" flipV="1">
            <a:off x="5724525" y="5300663"/>
            <a:ext cx="71438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564" name="Text Box 92"/>
          <p:cNvSpPr txBox="1">
            <a:spLocks noChangeArrowheads="1"/>
          </p:cNvSpPr>
          <p:nvPr/>
        </p:nvSpPr>
        <p:spPr bwMode="auto">
          <a:xfrm>
            <a:off x="7308850" y="45815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2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565" name="Text Box 93"/>
          <p:cNvSpPr txBox="1">
            <a:spLocks noChangeArrowheads="1"/>
          </p:cNvSpPr>
          <p:nvPr/>
        </p:nvSpPr>
        <p:spPr bwMode="auto">
          <a:xfrm>
            <a:off x="7629525" y="41497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2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566" name="Oval 94"/>
          <p:cNvSpPr>
            <a:spLocks noChangeArrowheads="1"/>
          </p:cNvSpPr>
          <p:nvPr/>
        </p:nvSpPr>
        <p:spPr bwMode="auto">
          <a:xfrm>
            <a:off x="7989888" y="41497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40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567" name="Line 95"/>
          <p:cNvSpPr>
            <a:spLocks noChangeShapeType="1"/>
          </p:cNvSpPr>
          <p:nvPr/>
        </p:nvSpPr>
        <p:spPr bwMode="auto">
          <a:xfrm flipV="1">
            <a:off x="7845425" y="4510088"/>
            <a:ext cx="217488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568" name="Oval 96"/>
          <p:cNvSpPr>
            <a:spLocks noChangeArrowheads="1"/>
          </p:cNvSpPr>
          <p:nvPr/>
        </p:nvSpPr>
        <p:spPr bwMode="auto">
          <a:xfrm>
            <a:off x="8423275" y="47974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30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569" name="Text Box 97"/>
          <p:cNvSpPr txBox="1">
            <a:spLocks noChangeArrowheads="1"/>
          </p:cNvSpPr>
          <p:nvPr/>
        </p:nvSpPr>
        <p:spPr bwMode="auto">
          <a:xfrm>
            <a:off x="8783638" y="45815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570" name="Line 98"/>
          <p:cNvSpPr>
            <a:spLocks noChangeShapeType="1"/>
          </p:cNvSpPr>
          <p:nvPr/>
        </p:nvSpPr>
        <p:spPr bwMode="auto">
          <a:xfrm flipH="1" flipV="1">
            <a:off x="8423275" y="4581525"/>
            <a:ext cx="180975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571" name="Text Box 99"/>
          <p:cNvSpPr txBox="1">
            <a:spLocks noChangeArrowheads="1"/>
          </p:cNvSpPr>
          <p:nvPr/>
        </p:nvSpPr>
        <p:spPr bwMode="auto">
          <a:xfrm>
            <a:off x="8066088" y="515937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572" name="Oval 100"/>
          <p:cNvSpPr>
            <a:spLocks noChangeArrowheads="1"/>
          </p:cNvSpPr>
          <p:nvPr/>
        </p:nvSpPr>
        <p:spPr bwMode="auto">
          <a:xfrm>
            <a:off x="7450138" y="4797425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18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573" name="Oval 101"/>
          <p:cNvSpPr>
            <a:spLocks noChangeArrowheads="1"/>
          </p:cNvSpPr>
          <p:nvPr/>
        </p:nvSpPr>
        <p:spPr bwMode="auto">
          <a:xfrm>
            <a:off x="8459788" y="54451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20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574" name="Line 102"/>
          <p:cNvSpPr>
            <a:spLocks noChangeShapeType="1"/>
          </p:cNvSpPr>
          <p:nvPr/>
        </p:nvSpPr>
        <p:spPr bwMode="auto">
          <a:xfrm flipV="1">
            <a:off x="8675688" y="53006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575" name="Oval 103"/>
          <p:cNvSpPr>
            <a:spLocks noChangeArrowheads="1"/>
          </p:cNvSpPr>
          <p:nvPr/>
        </p:nvSpPr>
        <p:spPr bwMode="auto">
          <a:xfrm>
            <a:off x="6948488" y="544671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10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576" name="Line 104"/>
          <p:cNvSpPr>
            <a:spLocks noChangeShapeType="1"/>
          </p:cNvSpPr>
          <p:nvPr/>
        </p:nvSpPr>
        <p:spPr bwMode="auto">
          <a:xfrm flipV="1">
            <a:off x="7415213" y="5230813"/>
            <a:ext cx="142875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577" name="Text Box 105"/>
          <p:cNvSpPr txBox="1">
            <a:spLocks noChangeArrowheads="1"/>
          </p:cNvSpPr>
          <p:nvPr/>
        </p:nvSpPr>
        <p:spPr bwMode="auto">
          <a:xfrm>
            <a:off x="6300788" y="594995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578" name="Text Box 106"/>
          <p:cNvSpPr txBox="1">
            <a:spLocks noChangeArrowheads="1"/>
          </p:cNvSpPr>
          <p:nvPr/>
        </p:nvSpPr>
        <p:spPr bwMode="auto">
          <a:xfrm>
            <a:off x="6696075" y="544671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2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579" name="Oval 107"/>
          <p:cNvSpPr>
            <a:spLocks noChangeArrowheads="1"/>
          </p:cNvSpPr>
          <p:nvPr/>
        </p:nvSpPr>
        <p:spPr bwMode="auto">
          <a:xfrm>
            <a:off x="6516688" y="60928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5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580" name="Line 108"/>
          <p:cNvSpPr>
            <a:spLocks noChangeShapeType="1"/>
          </p:cNvSpPr>
          <p:nvPr/>
        </p:nvSpPr>
        <p:spPr bwMode="auto">
          <a:xfrm flipV="1">
            <a:off x="6840538" y="5807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581" name="Oval 109"/>
          <p:cNvSpPr>
            <a:spLocks noChangeArrowheads="1"/>
          </p:cNvSpPr>
          <p:nvPr/>
        </p:nvSpPr>
        <p:spPr bwMode="auto">
          <a:xfrm>
            <a:off x="7345363" y="609441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7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582" name="Text Box 110"/>
          <p:cNvSpPr txBox="1">
            <a:spLocks noChangeArrowheads="1"/>
          </p:cNvSpPr>
          <p:nvPr/>
        </p:nvSpPr>
        <p:spPr bwMode="auto">
          <a:xfrm>
            <a:off x="7705725" y="587851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583" name="Line 111"/>
          <p:cNvSpPr>
            <a:spLocks noChangeShapeType="1"/>
          </p:cNvSpPr>
          <p:nvPr/>
        </p:nvSpPr>
        <p:spPr bwMode="auto">
          <a:xfrm flipH="1" flipV="1">
            <a:off x="7345363" y="5878513"/>
            <a:ext cx="71437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584" name="Oval 112"/>
          <p:cNvSpPr>
            <a:spLocks noChangeArrowheads="1"/>
          </p:cNvSpPr>
          <p:nvPr/>
        </p:nvSpPr>
        <p:spPr bwMode="auto">
          <a:xfrm>
            <a:off x="7740650" y="5445125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6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7585" name="Text Box 113"/>
          <p:cNvSpPr txBox="1">
            <a:spLocks noChangeArrowheads="1"/>
          </p:cNvSpPr>
          <p:nvPr/>
        </p:nvSpPr>
        <p:spPr bwMode="auto">
          <a:xfrm>
            <a:off x="8783638" y="52292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503050405090304" pitchFamily="18" charset="0"/>
              </a:rPr>
              <a:t>1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57586" name="Line 114"/>
          <p:cNvSpPr>
            <a:spLocks noChangeShapeType="1"/>
          </p:cNvSpPr>
          <p:nvPr/>
        </p:nvSpPr>
        <p:spPr bwMode="auto">
          <a:xfrm flipH="1" flipV="1">
            <a:off x="7848600" y="5230813"/>
            <a:ext cx="71438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7587" name="AutoShape 115"/>
          <p:cNvSpPr>
            <a:spLocks noChangeArrowheads="1"/>
          </p:cNvSpPr>
          <p:nvPr/>
        </p:nvSpPr>
        <p:spPr bwMode="auto">
          <a:xfrm>
            <a:off x="6300788" y="4292600"/>
            <a:ext cx="720725" cy="215900"/>
          </a:xfrm>
          <a:custGeom>
            <a:avLst/>
            <a:gdLst>
              <a:gd name="T0" fmla="*/ 601814618 w 21600"/>
              <a:gd name="T1" fmla="*/ 0 h 21600"/>
              <a:gd name="T2" fmla="*/ 0 w 21600"/>
              <a:gd name="T3" fmla="*/ 10785005 h 21600"/>
              <a:gd name="T4" fmla="*/ 601814618 w 21600"/>
              <a:gd name="T5" fmla="*/ 21570009 h 21600"/>
              <a:gd name="T6" fmla="*/ 80241911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7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7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7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7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7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7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57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7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7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7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57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57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7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57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57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7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5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5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7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7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57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57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7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57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57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57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57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57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57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57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57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57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57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57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57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57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57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57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57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57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57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57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5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5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5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5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5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5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57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57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5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5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57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57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57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57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57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57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57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57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257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257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57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57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257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57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257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257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257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257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257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257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257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57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257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257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257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257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57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57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257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257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257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257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257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257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257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257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257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257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257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25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257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257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25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25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257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257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257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257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257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257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257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257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257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257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257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257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257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257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257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257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257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257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257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257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257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257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257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257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25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25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25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25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25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25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257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25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257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257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25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25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25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25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257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257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257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257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257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25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257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257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257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257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1257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1257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257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257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1257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257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1257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257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1257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1257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125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25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7488" grpId="0" animBg="1"/>
      <p:bldP spid="1257489" grpId="0"/>
      <p:bldP spid="1257490" grpId="0"/>
      <p:bldP spid="1257491" grpId="0" animBg="1"/>
      <p:bldP spid="1257492" grpId="0" animBg="1"/>
      <p:bldP spid="1257493" grpId="0" animBg="1"/>
      <p:bldP spid="1257494" grpId="0" animBg="1"/>
      <p:bldP spid="1257495" grpId="0"/>
      <p:bldP spid="1257496" grpId="0" animBg="1"/>
      <p:bldP spid="1257497" grpId="0"/>
      <p:bldP spid="1257498" grpId="0" animBg="1"/>
      <p:bldP spid="1257499" grpId="0" animBg="1"/>
      <p:bldP spid="1257500" grpId="0" animBg="1"/>
      <p:bldP spid="1257501" grpId="0"/>
      <p:bldP spid="1257502" grpId="0" animBg="1"/>
      <p:bldP spid="1257503" grpId="0"/>
      <p:bldP spid="1257504" grpId="0"/>
      <p:bldP spid="1257505" grpId="0" animBg="1"/>
      <p:bldP spid="1257506" grpId="0" animBg="1"/>
      <p:bldP spid="1257507" grpId="0" animBg="1"/>
      <p:bldP spid="1257508" grpId="0" animBg="1"/>
      <p:bldP spid="1257509" grpId="0"/>
      <p:bldP spid="1257510" grpId="0" animBg="1"/>
      <p:bldP spid="1257511" grpId="0"/>
      <p:bldP spid="1257512" grpId="0" animBg="1"/>
      <p:bldP spid="1257513" grpId="0" animBg="1"/>
      <p:bldP spid="1257514" grpId="0" animBg="1"/>
      <p:bldP spid="1257515" grpId="0"/>
      <p:bldP spid="1257516" grpId="0" animBg="1"/>
      <p:bldP spid="1257517" grpId="0" animBg="1"/>
      <p:bldP spid="1257540" grpId="0"/>
      <p:bldP spid="1257541" grpId="0"/>
      <p:bldP spid="1257542" grpId="0" animBg="1"/>
      <p:bldP spid="1257543" grpId="0" animBg="1"/>
      <p:bldP spid="1257544" grpId="0" animBg="1"/>
      <p:bldP spid="1257545" grpId="0"/>
      <p:bldP spid="1257546" grpId="0" animBg="1"/>
      <p:bldP spid="1257547" grpId="0"/>
      <p:bldP spid="1257548" grpId="0" animBg="1"/>
      <p:bldP spid="1257549" grpId="0" animBg="1"/>
      <p:bldP spid="1257550" grpId="0" animBg="1"/>
      <p:bldP spid="1257551" grpId="0" animBg="1"/>
      <p:bldP spid="1257552" grpId="0" animBg="1"/>
      <p:bldP spid="1257553" grpId="0" animBg="1"/>
      <p:bldP spid="1257554" grpId="0"/>
      <p:bldP spid="1257555" grpId="0"/>
      <p:bldP spid="1257556" grpId="0" animBg="1"/>
      <p:bldP spid="1257557" grpId="0" animBg="1"/>
      <p:bldP spid="1257558" grpId="0" animBg="1"/>
      <p:bldP spid="1257559" grpId="0"/>
      <p:bldP spid="1257560" grpId="0" animBg="1"/>
      <p:bldP spid="1257561" grpId="0" animBg="1"/>
      <p:bldP spid="1257562" grpId="0"/>
      <p:bldP spid="1257563" grpId="0" animBg="1"/>
      <p:bldP spid="1257564" grpId="0"/>
      <p:bldP spid="1257565" grpId="0"/>
      <p:bldP spid="1257566" grpId="0" animBg="1"/>
      <p:bldP spid="1257567" grpId="0" animBg="1"/>
      <p:bldP spid="1257568" grpId="0" animBg="1"/>
      <p:bldP spid="1257569" grpId="0"/>
      <p:bldP spid="1257570" grpId="0" animBg="1"/>
      <p:bldP spid="1257571" grpId="0"/>
      <p:bldP spid="1257572" grpId="0" animBg="1"/>
      <p:bldP spid="1257573" grpId="0" animBg="1"/>
      <p:bldP spid="1257574" grpId="0" animBg="1"/>
      <p:bldP spid="1257575" grpId="0" animBg="1"/>
      <p:bldP spid="1257576" grpId="0" animBg="1"/>
      <p:bldP spid="1257577" grpId="0"/>
      <p:bldP spid="1257578" grpId="0"/>
      <p:bldP spid="1257579" grpId="0" animBg="1"/>
      <p:bldP spid="1257580" grpId="0" animBg="1"/>
      <p:bldP spid="1257581" grpId="0" animBg="1"/>
      <p:bldP spid="1257582" grpId="0"/>
      <p:bldP spid="1257583" grpId="0" animBg="1"/>
      <p:bldP spid="1257584" grpId="0" animBg="1"/>
      <p:bldP spid="1257585" grpId="0"/>
      <p:bldP spid="1257586" grpId="0" animBg="1"/>
      <p:bldP spid="125758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79D960DC-A4F5-4DBC-8253-F20EF7D54905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40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C5D8B66C-8E5A-498C-811F-4B6BD8A8CD45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9.4.5</a:t>
            </a:r>
            <a:r>
              <a:rPr lang="zh-CN" altLang="en-US">
                <a:ea typeface="宋体" pitchFamily="2" charset="-122"/>
              </a:rPr>
              <a:t>	初始化最大</a:t>
            </a:r>
            <a:r>
              <a:rPr lang="en-US" altLang="zh-CN">
                <a:ea typeface="宋体" pitchFamily="2" charset="-122"/>
              </a:rPr>
              <a:t>HBLT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12875"/>
            <a:ext cx="8569325" cy="2087563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构造具有五个元素：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7,1,9,11,2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的一棵最大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HBLT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。先构造五个单元素的最大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HBLT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，并形成一个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FIFO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队列。</a:t>
            </a:r>
            <a:endParaRPr lang="zh-CN" altLang="en-US">
              <a:latin typeface="Times New Roman" panose="02020503050405090304" pitchFamily="18" charset="0"/>
              <a:ea typeface="宋体" pitchFamily="2" charset="-122"/>
            </a:endParaRPr>
          </a:p>
        </p:txBody>
      </p:sp>
      <p:sp>
        <p:nvSpPr>
          <p:cNvPr id="1259524" name="Oval 4"/>
          <p:cNvSpPr>
            <a:spLocks noChangeArrowheads="1"/>
          </p:cNvSpPr>
          <p:nvPr/>
        </p:nvSpPr>
        <p:spPr bwMode="auto">
          <a:xfrm>
            <a:off x="395288" y="37163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7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9525" name="AutoShape 5"/>
          <p:cNvSpPr>
            <a:spLocks noChangeArrowheads="1"/>
          </p:cNvSpPr>
          <p:nvPr/>
        </p:nvSpPr>
        <p:spPr bwMode="auto">
          <a:xfrm>
            <a:off x="250825" y="4437063"/>
            <a:ext cx="865188" cy="215900"/>
          </a:xfrm>
          <a:custGeom>
            <a:avLst/>
            <a:gdLst>
              <a:gd name="T0" fmla="*/ 1041082683 w 21600"/>
              <a:gd name="T1" fmla="*/ 0 h 21600"/>
              <a:gd name="T2" fmla="*/ 0 w 21600"/>
              <a:gd name="T3" fmla="*/ 10785005 h 21600"/>
              <a:gd name="T4" fmla="*/ 1041082683 w 21600"/>
              <a:gd name="T5" fmla="*/ 21570009 h 21600"/>
              <a:gd name="T6" fmla="*/ 1388110231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9526" name="Oval 6"/>
          <p:cNvSpPr>
            <a:spLocks noChangeArrowheads="1"/>
          </p:cNvSpPr>
          <p:nvPr/>
        </p:nvSpPr>
        <p:spPr bwMode="auto">
          <a:xfrm>
            <a:off x="1042988" y="37163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9527" name="Oval 7"/>
          <p:cNvSpPr>
            <a:spLocks noChangeArrowheads="1"/>
          </p:cNvSpPr>
          <p:nvPr/>
        </p:nvSpPr>
        <p:spPr bwMode="auto">
          <a:xfrm>
            <a:off x="1692275" y="37163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9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9528" name="Oval 8"/>
          <p:cNvSpPr>
            <a:spLocks noChangeArrowheads="1"/>
          </p:cNvSpPr>
          <p:nvPr/>
        </p:nvSpPr>
        <p:spPr bwMode="auto">
          <a:xfrm>
            <a:off x="2339975" y="37163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11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9529" name="Oval 9"/>
          <p:cNvSpPr>
            <a:spLocks noChangeArrowheads="1"/>
          </p:cNvSpPr>
          <p:nvPr/>
        </p:nvSpPr>
        <p:spPr bwMode="auto">
          <a:xfrm>
            <a:off x="2987675" y="37163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2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9530" name="Line 10"/>
          <p:cNvSpPr>
            <a:spLocks noChangeShapeType="1"/>
          </p:cNvSpPr>
          <p:nvPr/>
        </p:nvSpPr>
        <p:spPr bwMode="auto">
          <a:xfrm>
            <a:off x="323850" y="4292600"/>
            <a:ext cx="56880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9531" name="Line 11"/>
          <p:cNvSpPr>
            <a:spLocks noChangeShapeType="1"/>
          </p:cNvSpPr>
          <p:nvPr/>
        </p:nvSpPr>
        <p:spPr bwMode="auto">
          <a:xfrm>
            <a:off x="323850" y="3644900"/>
            <a:ext cx="56880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9532" name="Oval 12"/>
          <p:cNvSpPr>
            <a:spLocks noChangeArrowheads="1"/>
          </p:cNvSpPr>
          <p:nvPr/>
        </p:nvSpPr>
        <p:spPr bwMode="auto">
          <a:xfrm>
            <a:off x="755650" y="4797425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7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9533" name="Oval 13"/>
          <p:cNvSpPr>
            <a:spLocks noChangeArrowheads="1"/>
          </p:cNvSpPr>
          <p:nvPr/>
        </p:nvSpPr>
        <p:spPr bwMode="auto">
          <a:xfrm>
            <a:off x="395288" y="566261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9534" name="Line 14"/>
          <p:cNvSpPr>
            <a:spLocks noChangeShapeType="1"/>
          </p:cNvSpPr>
          <p:nvPr/>
        </p:nvSpPr>
        <p:spPr bwMode="auto">
          <a:xfrm flipH="1">
            <a:off x="684213" y="5302250"/>
            <a:ext cx="215900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9535" name="AutoShape 15"/>
          <p:cNvSpPr>
            <a:spLocks noChangeArrowheads="1"/>
          </p:cNvSpPr>
          <p:nvPr/>
        </p:nvSpPr>
        <p:spPr bwMode="auto">
          <a:xfrm>
            <a:off x="1619250" y="4437063"/>
            <a:ext cx="865188" cy="215900"/>
          </a:xfrm>
          <a:custGeom>
            <a:avLst/>
            <a:gdLst>
              <a:gd name="T0" fmla="*/ 1041082683 w 21600"/>
              <a:gd name="T1" fmla="*/ 0 h 21600"/>
              <a:gd name="T2" fmla="*/ 0 w 21600"/>
              <a:gd name="T3" fmla="*/ 10785005 h 21600"/>
              <a:gd name="T4" fmla="*/ 1041082683 w 21600"/>
              <a:gd name="T5" fmla="*/ 21570009 h 21600"/>
              <a:gd name="T6" fmla="*/ 1388110231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9536" name="Oval 16"/>
          <p:cNvSpPr>
            <a:spLocks noChangeArrowheads="1"/>
          </p:cNvSpPr>
          <p:nvPr/>
        </p:nvSpPr>
        <p:spPr bwMode="auto">
          <a:xfrm>
            <a:off x="2124075" y="4797425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11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9537" name="Oval 17"/>
          <p:cNvSpPr>
            <a:spLocks noChangeArrowheads="1"/>
          </p:cNvSpPr>
          <p:nvPr/>
        </p:nvSpPr>
        <p:spPr bwMode="auto">
          <a:xfrm>
            <a:off x="1763713" y="566261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9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9538" name="Line 18"/>
          <p:cNvSpPr>
            <a:spLocks noChangeShapeType="1"/>
          </p:cNvSpPr>
          <p:nvPr/>
        </p:nvSpPr>
        <p:spPr bwMode="auto">
          <a:xfrm flipH="1">
            <a:off x="2052638" y="5302250"/>
            <a:ext cx="215900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9539" name="Oval 19"/>
          <p:cNvSpPr>
            <a:spLocks noChangeArrowheads="1"/>
          </p:cNvSpPr>
          <p:nvPr/>
        </p:nvSpPr>
        <p:spPr bwMode="auto">
          <a:xfrm>
            <a:off x="3635375" y="3716338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7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9540" name="Oval 20"/>
          <p:cNvSpPr>
            <a:spLocks noChangeArrowheads="1"/>
          </p:cNvSpPr>
          <p:nvPr/>
        </p:nvSpPr>
        <p:spPr bwMode="auto">
          <a:xfrm>
            <a:off x="4284663" y="3716338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11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9541" name="AutoShape 21"/>
          <p:cNvSpPr>
            <a:spLocks noChangeArrowheads="1"/>
          </p:cNvSpPr>
          <p:nvPr/>
        </p:nvSpPr>
        <p:spPr bwMode="auto">
          <a:xfrm>
            <a:off x="3059113" y="4437063"/>
            <a:ext cx="865187" cy="215900"/>
          </a:xfrm>
          <a:custGeom>
            <a:avLst/>
            <a:gdLst>
              <a:gd name="T0" fmla="*/ 1041078676 w 21600"/>
              <a:gd name="T1" fmla="*/ 0 h 21600"/>
              <a:gd name="T2" fmla="*/ 0 w 21600"/>
              <a:gd name="T3" fmla="*/ 10785005 h 21600"/>
              <a:gd name="T4" fmla="*/ 1041078676 w 21600"/>
              <a:gd name="T5" fmla="*/ 21570009 h 21600"/>
              <a:gd name="T6" fmla="*/ 138810542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9542" name="Oval 22"/>
          <p:cNvSpPr>
            <a:spLocks noChangeArrowheads="1"/>
          </p:cNvSpPr>
          <p:nvPr/>
        </p:nvSpPr>
        <p:spPr bwMode="auto">
          <a:xfrm>
            <a:off x="3563938" y="4797425"/>
            <a:ext cx="504825" cy="504825"/>
          </a:xfrm>
          <a:prstGeom prst="ellipse">
            <a:avLst/>
          </a:prstGeom>
          <a:solidFill>
            <a:srgbClr val="008000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7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9543" name="Oval 23"/>
          <p:cNvSpPr>
            <a:spLocks noChangeArrowheads="1"/>
          </p:cNvSpPr>
          <p:nvPr/>
        </p:nvSpPr>
        <p:spPr bwMode="auto">
          <a:xfrm>
            <a:off x="3203575" y="566261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9544" name="Line 24"/>
          <p:cNvSpPr>
            <a:spLocks noChangeShapeType="1"/>
          </p:cNvSpPr>
          <p:nvPr/>
        </p:nvSpPr>
        <p:spPr bwMode="auto">
          <a:xfrm flipH="1">
            <a:off x="3492500" y="5302250"/>
            <a:ext cx="215900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9545" name="Oval 25"/>
          <p:cNvSpPr>
            <a:spLocks noChangeArrowheads="1"/>
          </p:cNvSpPr>
          <p:nvPr/>
        </p:nvSpPr>
        <p:spPr bwMode="auto">
          <a:xfrm>
            <a:off x="3924300" y="56610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2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9546" name="Line 26"/>
          <p:cNvSpPr>
            <a:spLocks noChangeShapeType="1"/>
          </p:cNvSpPr>
          <p:nvPr/>
        </p:nvSpPr>
        <p:spPr bwMode="auto">
          <a:xfrm>
            <a:off x="3924300" y="5229225"/>
            <a:ext cx="288925" cy="431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9547" name="Oval 27"/>
          <p:cNvSpPr>
            <a:spLocks noChangeArrowheads="1"/>
          </p:cNvSpPr>
          <p:nvPr/>
        </p:nvSpPr>
        <p:spPr bwMode="auto">
          <a:xfrm>
            <a:off x="4932363" y="3716338"/>
            <a:ext cx="504825" cy="504825"/>
          </a:xfrm>
          <a:prstGeom prst="ellipse">
            <a:avLst/>
          </a:prstGeom>
          <a:solidFill>
            <a:srgbClr val="008000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7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9548" name="AutoShape 28"/>
          <p:cNvSpPr>
            <a:spLocks noChangeArrowheads="1"/>
          </p:cNvSpPr>
          <p:nvPr/>
        </p:nvSpPr>
        <p:spPr bwMode="auto">
          <a:xfrm>
            <a:off x="4716463" y="4437063"/>
            <a:ext cx="865187" cy="215900"/>
          </a:xfrm>
          <a:custGeom>
            <a:avLst/>
            <a:gdLst>
              <a:gd name="T0" fmla="*/ 1041078676 w 21600"/>
              <a:gd name="T1" fmla="*/ 0 h 21600"/>
              <a:gd name="T2" fmla="*/ 0 w 21600"/>
              <a:gd name="T3" fmla="*/ 10785005 h 21600"/>
              <a:gd name="T4" fmla="*/ 1041078676 w 21600"/>
              <a:gd name="T5" fmla="*/ 21570009 h 21600"/>
              <a:gd name="T6" fmla="*/ 138810542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9549" name="Oval 29"/>
          <p:cNvSpPr>
            <a:spLocks noChangeArrowheads="1"/>
          </p:cNvSpPr>
          <p:nvPr/>
        </p:nvSpPr>
        <p:spPr bwMode="auto">
          <a:xfrm>
            <a:off x="6443663" y="4365625"/>
            <a:ext cx="504825" cy="504825"/>
          </a:xfrm>
          <a:prstGeom prst="ellipse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11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9550" name="Oval 30"/>
          <p:cNvSpPr>
            <a:spLocks noChangeArrowheads="1"/>
          </p:cNvSpPr>
          <p:nvPr/>
        </p:nvSpPr>
        <p:spPr bwMode="auto">
          <a:xfrm>
            <a:off x="6877050" y="52292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9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9551" name="Line 31"/>
          <p:cNvSpPr>
            <a:spLocks noChangeShapeType="1"/>
          </p:cNvSpPr>
          <p:nvPr/>
        </p:nvSpPr>
        <p:spPr bwMode="auto">
          <a:xfrm flipH="1">
            <a:off x="6372225" y="4870450"/>
            <a:ext cx="215900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9552" name="Oval 32"/>
          <p:cNvSpPr>
            <a:spLocks noChangeArrowheads="1"/>
          </p:cNvSpPr>
          <p:nvPr/>
        </p:nvSpPr>
        <p:spPr bwMode="auto">
          <a:xfrm>
            <a:off x="6011863" y="5229225"/>
            <a:ext cx="504825" cy="504825"/>
          </a:xfrm>
          <a:prstGeom prst="ellipse">
            <a:avLst/>
          </a:prstGeom>
          <a:solidFill>
            <a:srgbClr val="008000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7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9553" name="Oval 33"/>
          <p:cNvSpPr>
            <a:spLocks noChangeArrowheads="1"/>
          </p:cNvSpPr>
          <p:nvPr/>
        </p:nvSpPr>
        <p:spPr bwMode="auto">
          <a:xfrm>
            <a:off x="5724525" y="609441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9554" name="Line 34"/>
          <p:cNvSpPr>
            <a:spLocks noChangeShapeType="1"/>
          </p:cNvSpPr>
          <p:nvPr/>
        </p:nvSpPr>
        <p:spPr bwMode="auto">
          <a:xfrm flipH="1">
            <a:off x="6013450" y="5734050"/>
            <a:ext cx="215900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9555" name="Oval 35"/>
          <p:cNvSpPr>
            <a:spLocks noChangeArrowheads="1"/>
          </p:cNvSpPr>
          <p:nvPr/>
        </p:nvSpPr>
        <p:spPr bwMode="auto">
          <a:xfrm>
            <a:off x="6445250" y="60928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2</a:t>
            </a:r>
            <a:endParaRPr lang="en-US" altLang="zh-CN">
              <a:latin typeface="Tahoma" panose="020B0804030504040204" pitchFamily="34" charset="0"/>
            </a:endParaRPr>
          </a:p>
        </p:txBody>
      </p:sp>
      <p:sp>
        <p:nvSpPr>
          <p:cNvPr id="1259556" name="Line 36"/>
          <p:cNvSpPr>
            <a:spLocks noChangeShapeType="1"/>
          </p:cNvSpPr>
          <p:nvPr/>
        </p:nvSpPr>
        <p:spPr bwMode="auto">
          <a:xfrm>
            <a:off x="6445250" y="5661025"/>
            <a:ext cx="288925" cy="431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9557" name="Line 37"/>
          <p:cNvSpPr>
            <a:spLocks noChangeShapeType="1"/>
          </p:cNvSpPr>
          <p:nvPr/>
        </p:nvSpPr>
        <p:spPr bwMode="auto">
          <a:xfrm>
            <a:off x="6804025" y="4868863"/>
            <a:ext cx="215900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59558" name="Oval 38"/>
          <p:cNvSpPr>
            <a:spLocks noChangeArrowheads="1"/>
          </p:cNvSpPr>
          <p:nvPr/>
        </p:nvSpPr>
        <p:spPr bwMode="auto">
          <a:xfrm>
            <a:off x="5508625" y="3716338"/>
            <a:ext cx="504825" cy="504825"/>
          </a:xfrm>
          <a:prstGeom prst="ellipse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804030504040204" pitchFamily="34" charset="0"/>
              </a:rPr>
              <a:t>11</a:t>
            </a:r>
            <a:endParaRPr lang="en-US" altLang="zh-CN">
              <a:latin typeface="Tahom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59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59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59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59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59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59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1000"/>
                                        <p:tgtEl>
                                          <p:spTgt spid="1259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1000"/>
                                        <p:tgtEl>
                                          <p:spTgt spid="1259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259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259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25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25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259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259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259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259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59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59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0" dur="1000"/>
                                        <p:tgtEl>
                                          <p:spTgt spid="1259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4" dur="1000"/>
                                        <p:tgtEl>
                                          <p:spTgt spid="1259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25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25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1259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125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1259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1259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25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125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59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59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4" dur="1000"/>
                                        <p:tgtEl>
                                          <p:spTgt spid="1259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8" dur="1000"/>
                                        <p:tgtEl>
                                          <p:spTgt spid="1259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25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125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1259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1259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0"/>
                            </p:stCondLst>
                            <p:childTnLst>
                              <p:par>
                                <p:cTn id="1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125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125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000"/>
                            </p:stCondLst>
                            <p:childTnLst>
                              <p:par>
                                <p:cTn id="1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1259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1259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000"/>
                            </p:stCondLst>
                            <p:childTnLst>
                              <p:par>
                                <p:cTn id="1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000" fill="hold"/>
                                        <p:tgtEl>
                                          <p:spTgt spid="1259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1259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1259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1000" fill="hold"/>
                                        <p:tgtEl>
                                          <p:spTgt spid="1259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259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59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8" dur="1000"/>
                                        <p:tgtEl>
                                          <p:spTgt spid="1259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2" dur="1000"/>
                                        <p:tgtEl>
                                          <p:spTgt spid="1259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1259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1259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000"/>
                            </p:stCondLst>
                            <p:childTnLst>
                              <p:par>
                                <p:cTn id="1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1000" fill="hold"/>
                                        <p:tgtEl>
                                          <p:spTgt spid="1259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1000" fill="hold"/>
                                        <p:tgtEl>
                                          <p:spTgt spid="1259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0"/>
                            </p:stCondLst>
                            <p:childTnLst>
                              <p:par>
                                <p:cTn id="1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1000" fill="hold"/>
                                        <p:tgtEl>
                                          <p:spTgt spid="1259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1000" fill="hold"/>
                                        <p:tgtEl>
                                          <p:spTgt spid="1259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6000"/>
                            </p:stCondLst>
                            <p:childTnLst>
                              <p:par>
                                <p:cTn id="1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1259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1259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7000"/>
                            </p:stCondLst>
                            <p:childTnLst>
                              <p:par>
                                <p:cTn id="1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1000" fill="hold"/>
                                        <p:tgtEl>
                                          <p:spTgt spid="1259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000" fill="hold"/>
                                        <p:tgtEl>
                                          <p:spTgt spid="1259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8000"/>
                            </p:stCondLst>
                            <p:childTnLst>
                              <p:par>
                                <p:cTn id="1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1000" fill="hold"/>
                                        <p:tgtEl>
                                          <p:spTgt spid="1259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1000" fill="hold"/>
                                        <p:tgtEl>
                                          <p:spTgt spid="1259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9000"/>
                            </p:stCondLst>
                            <p:childTnLst>
                              <p:par>
                                <p:cTn id="1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1000" fill="hold"/>
                                        <p:tgtEl>
                                          <p:spTgt spid="125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1000" fill="hold"/>
                                        <p:tgtEl>
                                          <p:spTgt spid="125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1000" fill="hold"/>
                                        <p:tgtEl>
                                          <p:spTgt spid="1259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1000" fill="hold"/>
                                        <p:tgtEl>
                                          <p:spTgt spid="1259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1000" fill="hold"/>
                                        <p:tgtEl>
                                          <p:spTgt spid="1259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1000" fill="hold"/>
                                        <p:tgtEl>
                                          <p:spTgt spid="1259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1000" fill="hold"/>
                                        <p:tgtEl>
                                          <p:spTgt spid="1259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1000" fill="hold"/>
                                        <p:tgtEl>
                                          <p:spTgt spid="1259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24" grpId="0" animBg="1"/>
      <p:bldP spid="1259524" grpId="1" animBg="1"/>
      <p:bldP spid="1259525" grpId="0" animBg="1"/>
      <p:bldP spid="1259526" grpId="0" animBg="1"/>
      <p:bldP spid="1259526" grpId="1" animBg="1"/>
      <p:bldP spid="1259527" grpId="0" animBg="1"/>
      <p:bldP spid="1259527" grpId="1" animBg="1"/>
      <p:bldP spid="1259528" grpId="0" animBg="1"/>
      <p:bldP spid="1259528" grpId="1" animBg="1"/>
      <p:bldP spid="1259529" grpId="0" animBg="1"/>
      <p:bldP spid="1259529" grpId="1" animBg="1"/>
      <p:bldP spid="1259530" grpId="0" animBg="1"/>
      <p:bldP spid="1259531" grpId="0" animBg="1"/>
      <p:bldP spid="1259532" grpId="0" animBg="1"/>
      <p:bldP spid="1259533" grpId="0" animBg="1"/>
      <p:bldP spid="1259534" grpId="0" animBg="1"/>
      <p:bldP spid="1259535" grpId="0" animBg="1"/>
      <p:bldP spid="1259536" grpId="0" animBg="1"/>
      <p:bldP spid="1259537" grpId="0" animBg="1"/>
      <p:bldP spid="1259538" grpId="0" animBg="1"/>
      <p:bldP spid="1259539" grpId="0" animBg="1"/>
      <p:bldP spid="1259539" grpId="1" animBg="1"/>
      <p:bldP spid="1259540" grpId="0" animBg="1"/>
      <p:bldP spid="1259540" grpId="1" animBg="1"/>
      <p:bldP spid="1259541" grpId="0" animBg="1"/>
      <p:bldP spid="1259542" grpId="0" animBg="1"/>
      <p:bldP spid="1259543" grpId="0" animBg="1"/>
      <p:bldP spid="1259544" grpId="0" animBg="1"/>
      <p:bldP spid="1259545" grpId="0" animBg="1"/>
      <p:bldP spid="1259546" grpId="0" animBg="1"/>
      <p:bldP spid="1259547" grpId="0" animBg="1"/>
      <p:bldP spid="1259547" grpId="1" animBg="1"/>
      <p:bldP spid="1259548" grpId="0" animBg="1"/>
      <p:bldP spid="1259549" grpId="0" animBg="1"/>
      <p:bldP spid="1259550" grpId="0" animBg="1"/>
      <p:bldP spid="1259551" grpId="0" animBg="1"/>
      <p:bldP spid="1259552" grpId="0" animBg="1"/>
      <p:bldP spid="1259553" grpId="0" animBg="1"/>
      <p:bldP spid="1259554" grpId="0" animBg="1"/>
      <p:bldP spid="1259555" grpId="0" animBg="1"/>
      <p:bldP spid="1259556" grpId="0" animBg="1"/>
      <p:bldP spid="1259557" grpId="0" animBg="1"/>
      <p:bldP spid="125955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EB8DA359-5E86-4C6C-B513-8E123A1CD733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F70AA865-07DD-43F2-B2A4-79F712392E33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9.4.6  </a:t>
            </a:r>
            <a:r>
              <a:rPr lang="zh-CN" altLang="en-US">
                <a:ea typeface="宋体" pitchFamily="2" charset="-122"/>
              </a:rPr>
              <a:t>类</a:t>
            </a:r>
            <a:r>
              <a:rPr lang="en-US" altLang="zh-CN">
                <a:ea typeface="宋体" pitchFamily="2" charset="-122"/>
              </a:rPr>
              <a:t>MaxHBLT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8569325" cy="51847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503050405090304" pitchFamily="18" charset="0"/>
                <a:ea typeface="宋体" pitchFamily="2" charset="-122"/>
              </a:rPr>
              <a:t>template &lt;class T&gt;</a:t>
            </a:r>
            <a:endParaRPr lang="zh-CN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503050405090304" pitchFamily="18" charset="0"/>
                <a:ea typeface="宋体" pitchFamily="2" charset="-122"/>
              </a:rPr>
              <a:t>class </a:t>
            </a:r>
            <a:r>
              <a:rPr lang="zh-CN" altLang="zh-CN" sz="28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HBLTNode</a:t>
            </a:r>
            <a:r>
              <a:rPr lang="zh-CN" altLang="zh-CN" sz="2800">
                <a:latin typeface="Times New Roman" panose="02020503050405090304" pitchFamily="18" charset="0"/>
                <a:ea typeface="宋体" pitchFamily="2" charset="-122"/>
              </a:rPr>
              <a:t> {</a:t>
            </a:r>
            <a:endParaRPr lang="zh-CN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  </a:t>
            </a:r>
            <a:r>
              <a:rPr lang="zh-CN" altLang="zh-CN" sz="2800">
                <a:latin typeface="Times New Roman" panose="02020503050405090304" pitchFamily="18" charset="0"/>
                <a:ea typeface="宋体" pitchFamily="2" charset="-122"/>
              </a:rPr>
              <a:t>public:</a:t>
            </a:r>
            <a:endParaRPr lang="zh-CN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503050405090304" pitchFamily="18" charset="0"/>
                <a:ea typeface="宋体" pitchFamily="2" charset="-122"/>
              </a:rPr>
              <a:t>     HBLTNode(const T&amp; </a:t>
            </a:r>
            <a:r>
              <a:rPr lang="zh-CN" altLang="zh-CN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e</a:t>
            </a:r>
            <a:r>
              <a:rPr lang="zh-CN" altLang="zh-CN" sz="2800">
                <a:latin typeface="Times New Roman" panose="02020503050405090304" pitchFamily="18" charset="0"/>
                <a:ea typeface="宋体" pitchFamily="2" charset="-122"/>
              </a:rPr>
              <a:t>, const int </a:t>
            </a:r>
            <a:r>
              <a:rPr lang="zh-CN" altLang="zh-CN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sh</a:t>
            </a:r>
            <a:r>
              <a:rPr lang="zh-CN" altLang="zh-CN" sz="2800">
                <a:latin typeface="Times New Roman" panose="02020503050405090304" pitchFamily="18" charset="0"/>
                <a:ea typeface="宋体" pitchFamily="2" charset="-122"/>
              </a:rPr>
              <a:t>) {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         </a:t>
            </a:r>
            <a:r>
              <a:rPr lang="zh-CN" altLang="zh-CN" sz="2800">
                <a:latin typeface="Times New Roman" panose="02020503050405090304" pitchFamily="18" charset="0"/>
                <a:ea typeface="宋体" pitchFamily="2" charset="-122"/>
              </a:rPr>
              <a:t>data = e;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 </a:t>
            </a:r>
            <a:r>
              <a:rPr lang="zh-CN" altLang="zh-CN" sz="2800">
                <a:latin typeface="Times New Roman" panose="02020503050405090304" pitchFamily="18" charset="0"/>
                <a:ea typeface="宋体" pitchFamily="2" charset="-122"/>
              </a:rPr>
              <a:t>  s = sh;</a:t>
            </a:r>
            <a:endParaRPr lang="zh-CN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503050405090304" pitchFamily="18" charset="0"/>
                <a:ea typeface="宋体" pitchFamily="2" charset="-122"/>
              </a:rPr>
              <a:t>        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 </a:t>
            </a:r>
            <a:r>
              <a:rPr lang="zh-CN" altLang="zh-CN" sz="2800">
                <a:latin typeface="Times New Roman" panose="02020503050405090304" pitchFamily="18" charset="0"/>
                <a:ea typeface="宋体" pitchFamily="2" charset="-122"/>
              </a:rPr>
              <a:t>LeftChild = RightChild = 0;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     </a:t>
            </a:r>
            <a:r>
              <a:rPr lang="zh-CN" altLang="zh-CN" sz="2800">
                <a:latin typeface="Times New Roman" panose="02020503050405090304" pitchFamily="18" charset="0"/>
                <a:ea typeface="宋体" pitchFamily="2" charset="-122"/>
              </a:rPr>
              <a:t>}</a:t>
            </a:r>
            <a:endParaRPr lang="zh-CN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503050405090304" pitchFamily="18" charset="0"/>
                <a:ea typeface="宋体" pitchFamily="2" charset="-122"/>
              </a:rPr>
              <a:t>   private:</a:t>
            </a:r>
            <a:endParaRPr lang="zh-CN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503050405090304" pitchFamily="18" charset="0"/>
                <a:ea typeface="宋体" pitchFamily="2" charset="-122"/>
              </a:rPr>
              <a:t>      int s; 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	</a:t>
            </a:r>
            <a:r>
              <a:rPr lang="zh-CN" altLang="zh-CN" sz="2800">
                <a:latin typeface="Times New Roman" panose="02020503050405090304" pitchFamily="18" charset="0"/>
                <a:ea typeface="宋体" pitchFamily="2" charset="-122"/>
              </a:rPr>
              <a:t>// s value of node</a:t>
            </a:r>
            <a:endParaRPr lang="zh-CN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503050405090304" pitchFamily="18" charset="0"/>
                <a:ea typeface="宋体" pitchFamily="2" charset="-122"/>
              </a:rPr>
              <a:t>      T data;</a:t>
            </a:r>
            <a:endParaRPr lang="zh-CN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503050405090304" pitchFamily="18" charset="0"/>
                <a:ea typeface="宋体" pitchFamily="2" charset="-122"/>
              </a:rPr>
              <a:t>      HBLTNode&lt;T&gt; *LeftChild, *RightChild;</a:t>
            </a:r>
            <a:endParaRPr lang="zh-CN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503050405090304" pitchFamily="18" charset="0"/>
                <a:ea typeface="宋体" pitchFamily="2" charset="-122"/>
              </a:rPr>
              <a:t>};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/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/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程序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9-6HBLT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的节点类 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5FF06933-0DC7-484A-BB58-02F0D03C77D4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E1225EA9-7410-44DD-87F1-A77F7E896D58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908050"/>
            <a:ext cx="7850187" cy="852488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9.4.6  </a:t>
            </a:r>
            <a:r>
              <a:rPr lang="zh-CN" altLang="en-US">
                <a:ea typeface="宋体" pitchFamily="2" charset="-122"/>
              </a:rPr>
              <a:t>类</a:t>
            </a:r>
            <a:r>
              <a:rPr lang="en-US" altLang="zh-CN">
                <a:ea typeface="宋体" pitchFamily="2" charset="-122"/>
              </a:rPr>
              <a:t>MaxHBLT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260350"/>
            <a:ext cx="8569325" cy="6408738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template&lt;class T&gt;</a:t>
            </a:r>
            <a:endParaRPr lang="zh-CN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class </a:t>
            </a:r>
            <a:r>
              <a:rPr lang="zh-CN" altLang="zh-CN" sz="20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MaxHBLT </a:t>
            </a: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{</a:t>
            </a:r>
            <a:endParaRPr lang="zh-CN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  public:</a:t>
            </a:r>
            <a:endParaRPr lang="zh-CN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      MaxHBLT() </a:t>
            </a:r>
            <a:r>
              <a:rPr lang="zh-CN" altLang="zh-CN" sz="20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{</a:t>
            </a:r>
            <a:r>
              <a:rPr lang="zh-CN" altLang="zh-CN" sz="2000">
                <a:solidFill>
                  <a:srgbClr val="990033"/>
                </a:solidFill>
                <a:latin typeface="Times New Roman" panose="02020503050405090304" pitchFamily="18" charset="0"/>
                <a:ea typeface="宋体" pitchFamily="2" charset="-122"/>
              </a:rPr>
              <a:t>root</a:t>
            </a:r>
            <a:r>
              <a:rPr lang="zh-CN" altLang="zh-CN" sz="20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 = 0;}</a:t>
            </a:r>
            <a:endParaRPr lang="zh-CN" altLang="zh-CN" sz="2000">
              <a:solidFill>
                <a:schemeClr val="folHlink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      ~MaxHBLT() </a:t>
            </a:r>
            <a:r>
              <a:rPr lang="zh-CN" altLang="zh-CN" sz="20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{</a:t>
            </a:r>
            <a:r>
              <a:rPr lang="zh-CN" altLang="zh-CN" sz="2000">
                <a:solidFill>
                  <a:srgbClr val="990033"/>
                </a:solidFill>
                <a:latin typeface="Times New Roman" panose="02020503050405090304" pitchFamily="18" charset="0"/>
                <a:ea typeface="宋体" pitchFamily="2" charset="-122"/>
              </a:rPr>
              <a:t>Free</a:t>
            </a:r>
            <a:r>
              <a:rPr lang="zh-CN" altLang="zh-CN" sz="20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(root);}</a:t>
            </a:r>
            <a:endParaRPr lang="zh-CN" altLang="zh-CN" sz="2000">
              <a:solidFill>
                <a:schemeClr val="folHlink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      T Max() </a:t>
            </a:r>
            <a:r>
              <a:rPr lang="zh-CN" altLang="zh-CN" sz="20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{if (!root) throw OutOfBounds(); return root-&gt;data;}</a:t>
            </a:r>
            <a:endParaRPr lang="zh-CN" altLang="zh-CN" sz="2000">
              <a:solidFill>
                <a:schemeClr val="folHlink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      MaxHBLT&lt;T&gt;&amp; </a:t>
            </a:r>
            <a:r>
              <a:rPr lang="zh-CN" altLang="zh-CN" sz="2000">
                <a:solidFill>
                  <a:srgbClr val="CC0099"/>
                </a:solidFill>
                <a:latin typeface="Times New Roman" panose="02020503050405090304" pitchFamily="18" charset="0"/>
                <a:ea typeface="宋体" pitchFamily="2" charset="-122"/>
              </a:rPr>
              <a:t>Insert</a:t>
            </a: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(const T&amp; x);</a:t>
            </a:r>
            <a:endParaRPr lang="zh-CN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      MaxHBLT&lt;T&gt;&amp; </a:t>
            </a:r>
            <a:r>
              <a:rPr lang="zh-CN" altLang="zh-CN" sz="2000">
                <a:solidFill>
                  <a:srgbClr val="CC0099"/>
                </a:solidFill>
                <a:latin typeface="Times New Roman" panose="02020503050405090304" pitchFamily="18" charset="0"/>
                <a:ea typeface="宋体" pitchFamily="2" charset="-122"/>
              </a:rPr>
              <a:t>DeleteMax</a:t>
            </a: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(T&amp; x);</a:t>
            </a:r>
            <a:endParaRPr lang="zh-CN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      MaxHBLT&lt;T&gt;&amp; </a:t>
            </a:r>
            <a:r>
              <a:rPr lang="zh-CN" altLang="zh-CN" sz="2000">
                <a:solidFill>
                  <a:srgbClr val="CC0099"/>
                </a:solidFill>
                <a:latin typeface="Times New Roman" panose="02020503050405090304" pitchFamily="18" charset="0"/>
                <a:ea typeface="宋体" pitchFamily="2" charset="-122"/>
              </a:rPr>
              <a:t>Meld</a:t>
            </a: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(MaxHBLT&lt;T&gt;&amp; x) {</a:t>
            </a:r>
            <a:endParaRPr lang="zh-CN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solidFill>
                  <a:srgbClr val="990033"/>
                </a:solidFill>
                <a:latin typeface="Times New Roman" panose="02020503050405090304" pitchFamily="18" charset="0"/>
                <a:ea typeface="宋体" pitchFamily="2" charset="-122"/>
              </a:rPr>
              <a:t>                Meld</a:t>
            </a: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(root,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 </a:t>
            </a: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x.root);   x.</a:t>
            </a:r>
            <a:r>
              <a:rPr lang="zh-CN" altLang="zh-CN" sz="2000">
                <a:solidFill>
                  <a:srgbClr val="990033"/>
                </a:solidFill>
                <a:latin typeface="Times New Roman" panose="02020503050405090304" pitchFamily="18" charset="0"/>
                <a:ea typeface="宋体" pitchFamily="2" charset="-122"/>
              </a:rPr>
              <a:t>root</a:t>
            </a: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 = 0;</a:t>
            </a:r>
            <a:endParaRPr lang="zh-CN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                return *this;}</a:t>
            </a:r>
            <a:endParaRPr lang="zh-CN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      void </a:t>
            </a:r>
            <a:r>
              <a:rPr lang="zh-CN" altLang="zh-CN" sz="2000">
                <a:solidFill>
                  <a:srgbClr val="CC0099"/>
                </a:solidFill>
                <a:latin typeface="Times New Roman" panose="02020503050405090304" pitchFamily="18" charset="0"/>
                <a:ea typeface="宋体" pitchFamily="2" charset="-122"/>
              </a:rPr>
              <a:t>Initialize</a:t>
            </a: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(T a[], int n);</a:t>
            </a:r>
            <a:endParaRPr lang="zh-CN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      void Output() const </a:t>
            </a:r>
            <a:r>
              <a:rPr lang="zh-CN" altLang="zh-CN" sz="20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{Output(</a:t>
            </a:r>
            <a:r>
              <a:rPr lang="zh-CN" altLang="zh-CN" sz="2000">
                <a:solidFill>
                  <a:srgbClr val="990033"/>
                </a:solidFill>
                <a:latin typeface="Times New Roman" panose="02020503050405090304" pitchFamily="18" charset="0"/>
                <a:ea typeface="宋体" pitchFamily="2" charset="-122"/>
              </a:rPr>
              <a:t>root</a:t>
            </a:r>
            <a:r>
              <a:rPr lang="zh-CN" altLang="zh-CN" sz="20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); cout &lt;&lt; endl;}</a:t>
            </a:r>
            <a:endParaRPr lang="zh-CN" altLang="zh-CN" sz="2000">
              <a:solidFill>
                <a:schemeClr val="folHlink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  private:</a:t>
            </a:r>
            <a:endParaRPr lang="zh-CN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      void </a:t>
            </a:r>
            <a:r>
              <a:rPr lang="zh-CN" altLang="zh-CN" sz="2000">
                <a:solidFill>
                  <a:srgbClr val="990033"/>
                </a:solidFill>
                <a:latin typeface="Times New Roman" panose="02020503050405090304" pitchFamily="18" charset="0"/>
                <a:ea typeface="宋体" pitchFamily="2" charset="-122"/>
              </a:rPr>
              <a:t>Free</a:t>
            </a: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(HBLTNode&lt;T&gt; *t);</a:t>
            </a:r>
            <a:endParaRPr lang="zh-CN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      void </a:t>
            </a:r>
            <a:r>
              <a:rPr lang="zh-CN" altLang="zh-CN" sz="2000">
                <a:solidFill>
                  <a:srgbClr val="990033"/>
                </a:solidFill>
                <a:latin typeface="Times New Roman" panose="02020503050405090304" pitchFamily="18" charset="0"/>
                <a:ea typeface="宋体" pitchFamily="2" charset="-122"/>
              </a:rPr>
              <a:t>Meld</a:t>
            </a: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(HBLTNode&lt;T&gt;* &amp;x, HBLTNode&lt;T&gt;* y);</a:t>
            </a:r>
            <a:endParaRPr lang="zh-CN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      void Output(HBLTNode&lt;T&gt; *t) const;</a:t>
            </a:r>
            <a:endParaRPr lang="zh-CN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      HBLTNode&lt;T&gt; *</a:t>
            </a:r>
            <a:r>
              <a:rPr lang="zh-CN" altLang="zh-CN" sz="2000">
                <a:solidFill>
                  <a:srgbClr val="990033"/>
                </a:solidFill>
                <a:latin typeface="Times New Roman" panose="02020503050405090304" pitchFamily="18" charset="0"/>
                <a:ea typeface="宋体" pitchFamily="2" charset="-122"/>
              </a:rPr>
              <a:t>root</a:t>
            </a: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;  // pointer to tree root</a:t>
            </a:r>
            <a:endParaRPr lang="zh-CN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503050405090304" pitchFamily="18" charset="0"/>
                <a:ea typeface="宋体" pitchFamily="2" charset="-122"/>
              </a:rPr>
              <a:t>};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/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/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程序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9-7MaxHBLT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类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A038EBC2-E42E-4E10-9EA5-CFDEE3142854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81F9F401-BB84-402D-8C7D-352A07F094FC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908050"/>
            <a:ext cx="7850187" cy="852488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9.4.6  </a:t>
            </a:r>
            <a:r>
              <a:rPr lang="zh-CN" altLang="en-US">
                <a:ea typeface="宋体" pitchFamily="2" charset="-122"/>
              </a:rPr>
              <a:t>类</a:t>
            </a:r>
            <a:r>
              <a:rPr lang="en-US" altLang="zh-CN">
                <a:ea typeface="宋体" pitchFamily="2" charset="-122"/>
              </a:rPr>
              <a:t>MaxHBLT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260350"/>
            <a:ext cx="8569325" cy="6408738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template&lt;class T&gt;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void MaxHBLT&lt;T&gt;::</a:t>
            </a:r>
            <a:r>
              <a:rPr lang="zh-CN" altLang="en-US" sz="24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Meld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(HBLTNode&lt;T&gt;* &amp;x, HBLTNode&lt;T&gt;* y)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{ 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//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合并两棵根为*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和*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y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的左高树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,</a:t>
            </a:r>
            <a:r>
              <a:rPr lang="zh-CN" altLang="en-US" sz="24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返回指向新根</a:t>
            </a:r>
            <a:r>
              <a:rPr lang="en-US" altLang="zh-CN" sz="24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 sz="24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的指针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.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   if (!y) return; // y is empty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   if (!x) // x is empty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      {</a:t>
            </a:r>
            <a:r>
              <a:rPr lang="zh-CN" altLang="en-US" sz="24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x = y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;  return;}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   if (x-&gt;data </a:t>
            </a:r>
            <a:r>
              <a:rPr lang="zh-CN" altLang="en-US" sz="24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&lt;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 y-&gt;data) Swap(x,y);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   </a:t>
            </a:r>
            <a:r>
              <a:rPr lang="zh-CN" altLang="en-US" sz="24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Meld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(x-&gt;RightChild,y);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   if (!x-&gt;LeftChild) </a:t>
            </a:r>
            <a:r>
              <a:rPr lang="zh-CN" altLang="en-US" sz="2400">
                <a:solidFill>
                  <a:srgbClr val="008000"/>
                </a:solidFill>
                <a:latin typeface="Times New Roman" panose="02020503050405090304" pitchFamily="18" charset="0"/>
                <a:ea typeface="宋体" pitchFamily="2" charset="-122"/>
              </a:rPr>
              <a:t>{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 // left subtree empty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		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//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交换子树 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		x-&gt;LeftChild = x-&gt;RightChild;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       x-&gt;RightChild = 0;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990033"/>
                </a:solidFill>
                <a:latin typeface="Times New Roman" panose="02020503050405090304" pitchFamily="18" charset="0"/>
                <a:ea typeface="宋体" pitchFamily="2" charset="-122"/>
              </a:rPr>
              <a:t>       x-&gt;s = 1;</a:t>
            </a:r>
            <a:r>
              <a:rPr lang="zh-CN" altLang="en-US" sz="2400">
                <a:solidFill>
                  <a:srgbClr val="008000"/>
                </a:solidFill>
                <a:latin typeface="Times New Roman" panose="02020503050405090304" pitchFamily="18" charset="0"/>
                <a:ea typeface="宋体" pitchFamily="2" charset="-122"/>
              </a:rPr>
              <a:t>}</a:t>
            </a:r>
            <a:endParaRPr lang="zh-CN" altLang="en-US" sz="2400">
              <a:solidFill>
                <a:srgbClr val="008000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   else </a:t>
            </a:r>
            <a:r>
              <a:rPr lang="en-US" altLang="zh-CN" sz="2400">
                <a:solidFill>
                  <a:srgbClr val="008000"/>
                </a:solidFill>
                <a:latin typeface="Times New Roman" panose="02020503050405090304" pitchFamily="18" charset="0"/>
                <a:ea typeface="宋体" pitchFamily="2" charset="-122"/>
              </a:rPr>
              <a:t>{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//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检查是否需要交换子树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       if (x-&gt;LeftChild-&gt;s </a:t>
            </a:r>
            <a:r>
              <a:rPr lang="zh-CN" altLang="en-US" sz="24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&lt;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 x-&gt;RightChild-&gt;s)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            Swap(x-&gt;LeftChild,x-&gt;RightChild);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990033"/>
                </a:solidFill>
                <a:latin typeface="Times New Roman" panose="02020503050405090304" pitchFamily="18" charset="0"/>
                <a:ea typeface="宋体" pitchFamily="2" charset="-122"/>
              </a:rPr>
              <a:t>       x-&gt;s = x-&gt;RightChild-&gt;s + 1;</a:t>
            </a:r>
            <a:r>
              <a:rPr lang="zh-CN" altLang="en-US" sz="2400">
                <a:solidFill>
                  <a:srgbClr val="008000"/>
                </a:solidFill>
                <a:latin typeface="Times New Roman" panose="02020503050405090304" pitchFamily="18" charset="0"/>
                <a:ea typeface="宋体" pitchFamily="2" charset="-122"/>
              </a:rPr>
              <a:t>}</a:t>
            </a:r>
            <a:endParaRPr lang="zh-CN" altLang="en-US" sz="2400">
              <a:solidFill>
                <a:srgbClr val="008000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}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//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程序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9-8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合并两棵左高树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E4656FB1-7387-47F5-8A40-4E53E9DD0CD2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F6E1B561-D335-4841-AC13-09933D7024D2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9.4.6  </a:t>
            </a:r>
            <a:r>
              <a:rPr lang="zh-CN" altLang="en-US">
                <a:ea typeface="宋体" pitchFamily="2" charset="-122"/>
              </a:rPr>
              <a:t>类</a:t>
            </a:r>
            <a:r>
              <a:rPr lang="en-US" altLang="zh-CN">
                <a:ea typeface="宋体" pitchFamily="2" charset="-122"/>
              </a:rPr>
              <a:t>MaxHBLT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8569325" cy="5184775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template&lt;class T&gt;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MaxHBLT&lt;T&gt;&amp; MaxHBLT&lt;T&gt;::</a:t>
            </a:r>
            <a:r>
              <a:rPr lang="en-US" altLang="zh-CN" sz="28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Insert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(const T&amp; x)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{ //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把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插入到左高树中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   //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创建带有一个节点的树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   HBLTNode&lt;T&gt; *q = new HBLTNode&lt;T&gt; (x,1);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   //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把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q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与原树进行合并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   Meld(root, q);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   return *this;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}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3592D6F6-0180-44C2-8E5C-DEA42574605B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33954ED0-F7D8-4A51-BEC5-57D67CE35DC2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9.4.6  </a:t>
            </a:r>
            <a:r>
              <a:rPr lang="zh-CN" altLang="en-US">
                <a:ea typeface="宋体" pitchFamily="2" charset="-122"/>
              </a:rPr>
              <a:t>类</a:t>
            </a:r>
            <a:r>
              <a:rPr lang="en-US" altLang="zh-CN">
                <a:ea typeface="宋体" pitchFamily="2" charset="-122"/>
              </a:rPr>
              <a:t>MaxHBLT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8569325" cy="51847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template&lt;class T&gt;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MaxHBLT&lt;T&gt;&amp; MaxHBLT&lt;T&gt;::</a:t>
            </a:r>
            <a:r>
              <a:rPr lang="en-US" altLang="zh-CN" sz="24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DeleteMax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(T&amp; x)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{ //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删除最大元素，并将其放入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x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if (!root) throw OutOfBounds();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// tree not empty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x = root-&gt;data;  // max element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HBLTNode&lt;T&gt; *L = root-&gt;LeftChild;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HBLTNode&lt;T&gt; *R = root-&gt;RightChild;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delete root;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root = L;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Meld(root,R);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return *this;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}//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程序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9-10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从最大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HBLT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中删除最大元素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01772E92-0F4A-414B-AD2F-6B8677A32E86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B8018D2D-4840-4110-921E-C4A95C428219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908050"/>
            <a:ext cx="7850187" cy="852488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9.4.6  </a:t>
            </a:r>
            <a:r>
              <a:rPr lang="zh-CN" altLang="en-US">
                <a:ea typeface="宋体" pitchFamily="2" charset="-122"/>
              </a:rPr>
              <a:t>类</a:t>
            </a:r>
            <a:r>
              <a:rPr lang="en-US" altLang="zh-CN">
                <a:ea typeface="宋体" pitchFamily="2" charset="-122"/>
              </a:rPr>
              <a:t>MaxHBLT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0"/>
            <a:ext cx="8569325" cy="685800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template&lt;class T&gt;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void MaxHBLT&lt;T&gt;::</a:t>
            </a:r>
            <a:r>
              <a:rPr lang="en-US" altLang="zh-CN" sz="20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Initialize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(T a[], int n)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{//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初始化有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n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个元素的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HBLT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树 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.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Queue&lt;HBLTNode&lt;T&gt; *&gt; Q(n);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Free(root); //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删除老节点 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//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对树的队列进行初始化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for (int i = 1; i &lt;= n; i++) {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   //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创建只有一个节点的树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   HBLTNode&lt;T&gt; *q = new HBLTNode&lt;T&gt; (a[i],1);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   Q.Add(q);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}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//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不断合并队列中的树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HBLTNode&lt;T&gt; *b, *c;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for (i = 1; i &lt;= n - 1; i++) {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   //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删除并合并两棵树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   Q.Delete(b).Delete(c);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   Meld(b,c);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   //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把合并后所得到的树放入队列</a:t>
            </a:r>
            <a:endParaRPr lang="zh-CN" altLang="en-US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   Q.Add(b);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}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if (n) Q.Delete(root);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}//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程序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9-11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最大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HBLT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的初始化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DE5456CF-3BB2-4A67-A5AB-79CC71A7B7C3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F5909096-6569-4F50-8375-79E41AEC7BF7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9.5.1  </a:t>
            </a:r>
            <a:r>
              <a:rPr lang="zh-CN" altLang="en-US">
                <a:ea typeface="宋体" pitchFamily="2" charset="-122"/>
              </a:rPr>
              <a:t>堆排序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12875"/>
            <a:ext cx="8569325" cy="5256213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template&lt;classT&gt;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voidHeapSort(T a[],int n)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{ //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利用堆排序算法对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a[1:n]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进行排序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//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创建一个最大堆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MaxHeap&lt;T&gt; H(1);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H.Initialize(a,n,n);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//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从最大堆中逐个抽取元素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T x;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for( int i=n-1; i&gt;=1; i--) {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   H.DeleteMax(x); 	//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抽取最大元素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   a[i+1]=x;			//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对数组排序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}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//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在堆的析构函数中保存数组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a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H.Deactivate();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}//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程序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9-12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堆排序 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BE10C19C-24C2-489D-B6D6-06211D807831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C4FD0AD5-8A0D-4B6F-9EA1-E4164D6F02FB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9.1	Introduction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31238" cy="5113337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优先队列（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priority queue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）是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0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个或多个元素的集合，每个元素都有一个优先权或值。操作：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	1)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查找；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	2)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插入一个新元素；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	3)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删除。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最小优先队列（</a:t>
            </a:r>
            <a:r>
              <a:rPr lang="en-US" altLang="zh-CN" sz="28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min priority queue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）：查找操作搜索优先权最小的元素，删除；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最大优先队列（</a:t>
            </a:r>
            <a:r>
              <a:rPr lang="en-US" altLang="zh-CN" sz="28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max priority queue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）：查找操作搜索优先权最大的元素，删除。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FC6CC9EF-F09E-4412-9588-8B4886A0E755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9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AF656547-FBD7-494E-ABD9-4A3C57C30FA2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9.5.1  </a:t>
            </a:r>
            <a:r>
              <a:rPr lang="zh-CN" altLang="en-US">
                <a:ea typeface="宋体" pitchFamily="2" charset="-122"/>
              </a:rPr>
              <a:t>堆排序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73859" name="Line 3"/>
          <p:cNvSpPr>
            <a:spLocks noChangeShapeType="1"/>
          </p:cNvSpPr>
          <p:nvPr/>
        </p:nvSpPr>
        <p:spPr bwMode="auto">
          <a:xfrm flipV="1">
            <a:off x="1403350" y="3140075"/>
            <a:ext cx="1008063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73860" name="Line 4"/>
          <p:cNvSpPr>
            <a:spLocks noChangeShapeType="1"/>
          </p:cNvSpPr>
          <p:nvPr/>
        </p:nvSpPr>
        <p:spPr bwMode="auto">
          <a:xfrm flipV="1">
            <a:off x="3132138" y="357187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73861" name="Line 5"/>
          <p:cNvSpPr>
            <a:spLocks noChangeShapeType="1"/>
          </p:cNvSpPr>
          <p:nvPr/>
        </p:nvSpPr>
        <p:spPr bwMode="auto">
          <a:xfrm flipH="1" flipV="1">
            <a:off x="3922713" y="3571875"/>
            <a:ext cx="433387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73862" name="Line 6"/>
          <p:cNvSpPr>
            <a:spLocks noChangeShapeType="1"/>
          </p:cNvSpPr>
          <p:nvPr/>
        </p:nvSpPr>
        <p:spPr bwMode="auto">
          <a:xfrm flipV="1">
            <a:off x="466725" y="4148138"/>
            <a:ext cx="214313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73863" name="Line 7"/>
          <p:cNvSpPr>
            <a:spLocks noChangeShapeType="1"/>
          </p:cNvSpPr>
          <p:nvPr/>
        </p:nvSpPr>
        <p:spPr bwMode="auto">
          <a:xfrm flipH="1" flipV="1">
            <a:off x="754063" y="4148138"/>
            <a:ext cx="217487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73864" name="Line 8"/>
          <p:cNvSpPr>
            <a:spLocks noChangeShapeType="1"/>
          </p:cNvSpPr>
          <p:nvPr/>
        </p:nvSpPr>
        <p:spPr bwMode="auto">
          <a:xfrm flipV="1">
            <a:off x="1835150" y="4148138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73865" name="Line 9"/>
          <p:cNvSpPr>
            <a:spLocks noChangeShapeType="1"/>
          </p:cNvSpPr>
          <p:nvPr/>
        </p:nvSpPr>
        <p:spPr bwMode="auto">
          <a:xfrm flipV="1">
            <a:off x="755650" y="357187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73866" name="Line 10"/>
          <p:cNvSpPr>
            <a:spLocks noChangeShapeType="1"/>
          </p:cNvSpPr>
          <p:nvPr/>
        </p:nvSpPr>
        <p:spPr bwMode="auto">
          <a:xfrm flipH="1" flipV="1">
            <a:off x="1546225" y="3571875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73867" name="Line 11"/>
          <p:cNvSpPr>
            <a:spLocks noChangeShapeType="1"/>
          </p:cNvSpPr>
          <p:nvPr/>
        </p:nvSpPr>
        <p:spPr bwMode="auto">
          <a:xfrm flipH="1" flipV="1">
            <a:off x="2771775" y="3140075"/>
            <a:ext cx="935038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73868" name="Oval 12"/>
          <p:cNvSpPr>
            <a:spLocks noChangeArrowheads="1"/>
          </p:cNvSpPr>
          <p:nvPr/>
        </p:nvSpPr>
        <p:spPr bwMode="auto">
          <a:xfrm>
            <a:off x="1835150" y="37877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869" name="Oval 13"/>
          <p:cNvSpPr>
            <a:spLocks noChangeArrowheads="1"/>
          </p:cNvSpPr>
          <p:nvPr/>
        </p:nvSpPr>
        <p:spPr bwMode="auto">
          <a:xfrm>
            <a:off x="4211638" y="37877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30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870" name="Oval 14"/>
          <p:cNvSpPr>
            <a:spLocks noChangeArrowheads="1"/>
          </p:cNvSpPr>
          <p:nvPr/>
        </p:nvSpPr>
        <p:spPr bwMode="auto">
          <a:xfrm>
            <a:off x="827088" y="42926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871" name="Oval 15"/>
          <p:cNvSpPr>
            <a:spLocks noChangeArrowheads="1"/>
          </p:cNvSpPr>
          <p:nvPr/>
        </p:nvSpPr>
        <p:spPr bwMode="auto">
          <a:xfrm>
            <a:off x="1619250" y="43640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872" name="Oval 16"/>
          <p:cNvSpPr>
            <a:spLocks noChangeArrowheads="1"/>
          </p:cNvSpPr>
          <p:nvPr/>
        </p:nvSpPr>
        <p:spPr bwMode="auto">
          <a:xfrm>
            <a:off x="1185863" y="33559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17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873" name="Oval 17"/>
          <p:cNvSpPr>
            <a:spLocks noChangeArrowheads="1"/>
          </p:cNvSpPr>
          <p:nvPr/>
        </p:nvSpPr>
        <p:spPr bwMode="auto">
          <a:xfrm>
            <a:off x="538163" y="37877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874" name="Oval 18"/>
          <p:cNvSpPr>
            <a:spLocks noChangeArrowheads="1"/>
          </p:cNvSpPr>
          <p:nvPr/>
        </p:nvSpPr>
        <p:spPr bwMode="auto">
          <a:xfrm>
            <a:off x="250825" y="42926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875" name="Oval 19"/>
          <p:cNvSpPr>
            <a:spLocks noChangeArrowheads="1"/>
          </p:cNvSpPr>
          <p:nvPr/>
        </p:nvSpPr>
        <p:spPr bwMode="auto">
          <a:xfrm>
            <a:off x="2411413" y="29241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80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876" name="Oval 20"/>
          <p:cNvSpPr>
            <a:spLocks noChangeArrowheads="1"/>
          </p:cNvSpPr>
          <p:nvPr/>
        </p:nvSpPr>
        <p:spPr bwMode="auto">
          <a:xfrm>
            <a:off x="3562350" y="33559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35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877" name="Oval 21"/>
          <p:cNvSpPr>
            <a:spLocks noChangeArrowheads="1"/>
          </p:cNvSpPr>
          <p:nvPr/>
        </p:nvSpPr>
        <p:spPr bwMode="auto">
          <a:xfrm>
            <a:off x="2914650" y="37877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878" name="Rectangle 22"/>
          <p:cNvSpPr>
            <a:spLocks noChangeArrowheads="1"/>
          </p:cNvSpPr>
          <p:nvPr/>
        </p:nvSpPr>
        <p:spPr bwMode="auto">
          <a:xfrm>
            <a:off x="684213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80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879" name="Rectangle 23"/>
          <p:cNvSpPr>
            <a:spLocks noChangeArrowheads="1"/>
          </p:cNvSpPr>
          <p:nvPr/>
        </p:nvSpPr>
        <p:spPr bwMode="auto">
          <a:xfrm>
            <a:off x="1116013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17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880" name="Rectangle 24"/>
          <p:cNvSpPr>
            <a:spLocks noChangeArrowheads="1"/>
          </p:cNvSpPr>
          <p:nvPr/>
        </p:nvSpPr>
        <p:spPr bwMode="auto">
          <a:xfrm>
            <a:off x="1547813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35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881" name="Rectangle 25"/>
          <p:cNvSpPr>
            <a:spLocks noChangeArrowheads="1"/>
          </p:cNvSpPr>
          <p:nvPr/>
        </p:nvSpPr>
        <p:spPr bwMode="auto">
          <a:xfrm>
            <a:off x="1979613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882" name="Rectangle 26"/>
          <p:cNvSpPr>
            <a:spLocks noChangeArrowheads="1"/>
          </p:cNvSpPr>
          <p:nvPr/>
        </p:nvSpPr>
        <p:spPr bwMode="auto">
          <a:xfrm>
            <a:off x="2411413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883" name="Rectangle 27"/>
          <p:cNvSpPr>
            <a:spLocks noChangeArrowheads="1"/>
          </p:cNvSpPr>
          <p:nvPr/>
        </p:nvSpPr>
        <p:spPr bwMode="auto">
          <a:xfrm>
            <a:off x="2844800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884" name="Rectangle 28"/>
          <p:cNvSpPr>
            <a:spLocks noChangeArrowheads="1"/>
          </p:cNvSpPr>
          <p:nvPr/>
        </p:nvSpPr>
        <p:spPr bwMode="auto">
          <a:xfrm>
            <a:off x="3276600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30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885" name="Rectangle 29"/>
          <p:cNvSpPr>
            <a:spLocks noChangeArrowheads="1"/>
          </p:cNvSpPr>
          <p:nvPr/>
        </p:nvSpPr>
        <p:spPr bwMode="auto">
          <a:xfrm>
            <a:off x="3708400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886" name="Rectangle 30"/>
          <p:cNvSpPr>
            <a:spLocks noChangeArrowheads="1"/>
          </p:cNvSpPr>
          <p:nvPr/>
        </p:nvSpPr>
        <p:spPr bwMode="auto">
          <a:xfrm>
            <a:off x="4140200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887" name="Rectangle 31"/>
          <p:cNvSpPr>
            <a:spLocks noChangeArrowheads="1"/>
          </p:cNvSpPr>
          <p:nvPr/>
        </p:nvSpPr>
        <p:spPr bwMode="auto">
          <a:xfrm>
            <a:off x="4572000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888" name="Text Box 32"/>
          <p:cNvSpPr txBox="1">
            <a:spLocks noChangeArrowheads="1"/>
          </p:cNvSpPr>
          <p:nvPr/>
        </p:nvSpPr>
        <p:spPr bwMode="auto">
          <a:xfrm>
            <a:off x="611188" y="2228850"/>
            <a:ext cx="4465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宋体" pitchFamily="2" charset="-122"/>
              </a:rPr>
              <a:t>  1   2   3   4   5    6   7   8   9   10</a:t>
            </a:r>
            <a:endParaRPr lang="en-US" altLang="zh-CN" sz="1600">
              <a:latin typeface="宋体" pitchFamily="2" charset="-122"/>
            </a:endParaRPr>
          </a:p>
        </p:txBody>
      </p:sp>
      <p:sp>
        <p:nvSpPr>
          <p:cNvPr id="1273889" name="Rectangle 33"/>
          <p:cNvSpPr>
            <a:spLocks noChangeArrowheads="1"/>
          </p:cNvSpPr>
          <p:nvPr/>
        </p:nvSpPr>
        <p:spPr bwMode="auto">
          <a:xfrm>
            <a:off x="5292725" y="1844675"/>
            <a:ext cx="3673475" cy="1320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latin typeface="Times New Roman" panose="02020503050405090304" pitchFamily="18" charset="0"/>
              </a:rPr>
              <a:t>for( int i=n-1; i&gt;=1; i--) {</a:t>
            </a:r>
            <a:endParaRPr lang="en-US" altLang="zh-CN" sz="2000">
              <a:latin typeface="Times New Roman" panose="02020503050405090304" pitchFamily="18" charset="0"/>
            </a:endParaRPr>
          </a:p>
          <a:p>
            <a:r>
              <a:rPr lang="en-US" altLang="zh-CN" sz="2000">
                <a:latin typeface="Times New Roman" panose="02020503050405090304" pitchFamily="18" charset="0"/>
              </a:rPr>
              <a:t>      H.DeleteMax(x);</a:t>
            </a:r>
            <a:endParaRPr lang="en-US" altLang="zh-CN" sz="2000">
              <a:latin typeface="Times New Roman" panose="02020503050405090304" pitchFamily="18" charset="0"/>
            </a:endParaRPr>
          </a:p>
          <a:p>
            <a:r>
              <a:rPr lang="en-US" altLang="zh-CN" sz="2000">
                <a:latin typeface="Times New Roman" panose="02020503050405090304" pitchFamily="18" charset="0"/>
              </a:rPr>
              <a:t>      a[i+1]=x;</a:t>
            </a:r>
            <a:endParaRPr lang="en-US" altLang="zh-CN" sz="2000">
              <a:latin typeface="Times New Roman" panose="02020503050405090304" pitchFamily="18" charset="0"/>
            </a:endParaRPr>
          </a:p>
          <a:p>
            <a:r>
              <a:rPr lang="en-US" altLang="zh-CN" sz="2000">
                <a:latin typeface="Times New Roman" panose="02020503050405090304" pitchFamily="18" charset="0"/>
              </a:rPr>
              <a:t>}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1273890" name="Line 34"/>
          <p:cNvSpPr>
            <a:spLocks noChangeShapeType="1"/>
          </p:cNvSpPr>
          <p:nvPr/>
        </p:nvSpPr>
        <p:spPr bwMode="auto">
          <a:xfrm flipV="1">
            <a:off x="5507038" y="4868863"/>
            <a:ext cx="1008062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73891" name="Line 35"/>
          <p:cNvSpPr>
            <a:spLocks noChangeShapeType="1"/>
          </p:cNvSpPr>
          <p:nvPr/>
        </p:nvSpPr>
        <p:spPr bwMode="auto">
          <a:xfrm flipV="1">
            <a:off x="7235825" y="53006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73892" name="Line 36"/>
          <p:cNvSpPr>
            <a:spLocks noChangeShapeType="1"/>
          </p:cNvSpPr>
          <p:nvPr/>
        </p:nvSpPr>
        <p:spPr bwMode="auto">
          <a:xfrm flipH="1" flipV="1">
            <a:off x="8026400" y="5300663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73893" name="Line 37"/>
          <p:cNvSpPr>
            <a:spLocks noChangeShapeType="1"/>
          </p:cNvSpPr>
          <p:nvPr/>
        </p:nvSpPr>
        <p:spPr bwMode="auto">
          <a:xfrm flipV="1">
            <a:off x="4570413" y="5876925"/>
            <a:ext cx="214312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73894" name="Line 38"/>
          <p:cNvSpPr>
            <a:spLocks noChangeShapeType="1"/>
          </p:cNvSpPr>
          <p:nvPr/>
        </p:nvSpPr>
        <p:spPr bwMode="auto">
          <a:xfrm flipH="1" flipV="1">
            <a:off x="4857750" y="5876925"/>
            <a:ext cx="217488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73895" name="Line 39"/>
          <p:cNvSpPr>
            <a:spLocks noChangeShapeType="1"/>
          </p:cNvSpPr>
          <p:nvPr/>
        </p:nvSpPr>
        <p:spPr bwMode="auto">
          <a:xfrm flipV="1">
            <a:off x="5938838" y="5876925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73896" name="Line 40"/>
          <p:cNvSpPr>
            <a:spLocks noChangeShapeType="1"/>
          </p:cNvSpPr>
          <p:nvPr/>
        </p:nvSpPr>
        <p:spPr bwMode="auto">
          <a:xfrm flipV="1">
            <a:off x="4859338" y="53006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73897" name="Line 41"/>
          <p:cNvSpPr>
            <a:spLocks noChangeShapeType="1"/>
          </p:cNvSpPr>
          <p:nvPr/>
        </p:nvSpPr>
        <p:spPr bwMode="auto">
          <a:xfrm flipH="1" flipV="1">
            <a:off x="5649913" y="5300663"/>
            <a:ext cx="433387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73898" name="Line 42"/>
          <p:cNvSpPr>
            <a:spLocks noChangeShapeType="1"/>
          </p:cNvSpPr>
          <p:nvPr/>
        </p:nvSpPr>
        <p:spPr bwMode="auto">
          <a:xfrm flipH="1" flipV="1">
            <a:off x="6875463" y="4868863"/>
            <a:ext cx="935037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73899" name="Oval 43"/>
          <p:cNvSpPr>
            <a:spLocks noChangeArrowheads="1"/>
          </p:cNvSpPr>
          <p:nvPr/>
        </p:nvSpPr>
        <p:spPr bwMode="auto">
          <a:xfrm>
            <a:off x="5938838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900" name="Oval 44"/>
          <p:cNvSpPr>
            <a:spLocks noChangeArrowheads="1"/>
          </p:cNvSpPr>
          <p:nvPr/>
        </p:nvSpPr>
        <p:spPr bwMode="auto">
          <a:xfrm>
            <a:off x="8315325" y="5516563"/>
            <a:ext cx="360363" cy="360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901" name="Oval 45"/>
          <p:cNvSpPr>
            <a:spLocks noChangeArrowheads="1"/>
          </p:cNvSpPr>
          <p:nvPr/>
        </p:nvSpPr>
        <p:spPr bwMode="auto">
          <a:xfrm>
            <a:off x="4930775" y="60213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902" name="Oval 46"/>
          <p:cNvSpPr>
            <a:spLocks noChangeArrowheads="1"/>
          </p:cNvSpPr>
          <p:nvPr/>
        </p:nvSpPr>
        <p:spPr bwMode="auto">
          <a:xfrm>
            <a:off x="5722938" y="6092825"/>
            <a:ext cx="360362" cy="360363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80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903" name="Oval 47"/>
          <p:cNvSpPr>
            <a:spLocks noChangeArrowheads="1"/>
          </p:cNvSpPr>
          <p:nvPr/>
        </p:nvSpPr>
        <p:spPr bwMode="auto">
          <a:xfrm>
            <a:off x="5289550" y="50847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17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904" name="Oval 48"/>
          <p:cNvSpPr>
            <a:spLocks noChangeArrowheads="1"/>
          </p:cNvSpPr>
          <p:nvPr/>
        </p:nvSpPr>
        <p:spPr bwMode="auto">
          <a:xfrm>
            <a:off x="4641850" y="5516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905" name="Oval 49"/>
          <p:cNvSpPr>
            <a:spLocks noChangeArrowheads="1"/>
          </p:cNvSpPr>
          <p:nvPr/>
        </p:nvSpPr>
        <p:spPr bwMode="auto">
          <a:xfrm>
            <a:off x="4354513" y="60213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906" name="Oval 50"/>
          <p:cNvSpPr>
            <a:spLocks noChangeArrowheads="1"/>
          </p:cNvSpPr>
          <p:nvPr/>
        </p:nvSpPr>
        <p:spPr bwMode="auto">
          <a:xfrm>
            <a:off x="6515100" y="4652963"/>
            <a:ext cx="360363" cy="360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35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907" name="Oval 51"/>
          <p:cNvSpPr>
            <a:spLocks noChangeArrowheads="1"/>
          </p:cNvSpPr>
          <p:nvPr/>
        </p:nvSpPr>
        <p:spPr bwMode="auto">
          <a:xfrm>
            <a:off x="7666038" y="5084763"/>
            <a:ext cx="360362" cy="360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30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908" name="Oval 52"/>
          <p:cNvSpPr>
            <a:spLocks noChangeArrowheads="1"/>
          </p:cNvSpPr>
          <p:nvPr/>
        </p:nvSpPr>
        <p:spPr bwMode="auto">
          <a:xfrm>
            <a:off x="7018338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909" name="AutoShape 53"/>
          <p:cNvSpPr>
            <a:spLocks noChangeArrowheads="1"/>
          </p:cNvSpPr>
          <p:nvPr/>
        </p:nvSpPr>
        <p:spPr bwMode="auto">
          <a:xfrm>
            <a:off x="5076825" y="3860800"/>
            <a:ext cx="431800" cy="6477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73910" name="Rectangle 54"/>
          <p:cNvSpPr>
            <a:spLocks noChangeArrowheads="1"/>
          </p:cNvSpPr>
          <p:nvPr/>
        </p:nvSpPr>
        <p:spPr bwMode="auto">
          <a:xfrm>
            <a:off x="4572000" y="1797050"/>
            <a:ext cx="431800" cy="503238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80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911" name="Rectangle 55"/>
          <p:cNvSpPr>
            <a:spLocks noChangeArrowheads="1"/>
          </p:cNvSpPr>
          <p:nvPr/>
        </p:nvSpPr>
        <p:spPr bwMode="auto">
          <a:xfrm>
            <a:off x="684213" y="1797050"/>
            <a:ext cx="431800" cy="503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35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912" name="Rectangle 56"/>
          <p:cNvSpPr>
            <a:spLocks noChangeArrowheads="1"/>
          </p:cNvSpPr>
          <p:nvPr/>
        </p:nvSpPr>
        <p:spPr bwMode="auto">
          <a:xfrm>
            <a:off x="1547813" y="1797050"/>
            <a:ext cx="431800" cy="503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30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73913" name="Rectangle 57"/>
          <p:cNvSpPr>
            <a:spLocks noChangeArrowheads="1"/>
          </p:cNvSpPr>
          <p:nvPr/>
        </p:nvSpPr>
        <p:spPr bwMode="auto">
          <a:xfrm>
            <a:off x="3276600" y="1797050"/>
            <a:ext cx="431800" cy="503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</a:t>
            </a:r>
            <a:endParaRPr lang="en-US" altLang="zh-CN" sz="2000">
              <a:latin typeface="Tahom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2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73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73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73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73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73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73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73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73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73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73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73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73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73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73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73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73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73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73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73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73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273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73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73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273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73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273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273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73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73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273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73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73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73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73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273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73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73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273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273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73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738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27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27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7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273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273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273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273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273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273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73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273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73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73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73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273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7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7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273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273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273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273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27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27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273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73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273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273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273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273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273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273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273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273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273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273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273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273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73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73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273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273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6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456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56" decel="50000" autoRev="1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7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63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456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56" decel="50000" autoRev="1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7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70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456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56" decel="50000" autoRev="1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7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500"/>
                            </p:stCondLst>
                            <p:childTnLst>
                              <p:par>
                                <p:cTn id="27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78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456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56" decel="50000" autoRev="1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7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59" grpId="0" animBg="1"/>
      <p:bldP spid="1273860" grpId="0" animBg="1"/>
      <p:bldP spid="1273861" grpId="0" animBg="1"/>
      <p:bldP spid="1273862" grpId="0" animBg="1"/>
      <p:bldP spid="1273863" grpId="0" animBg="1"/>
      <p:bldP spid="1273864" grpId="0" animBg="1"/>
      <p:bldP spid="1273865" grpId="0" animBg="1"/>
      <p:bldP spid="1273866" grpId="0" animBg="1"/>
      <p:bldP spid="1273867" grpId="0" animBg="1"/>
      <p:bldP spid="1273868" grpId="0" animBg="1"/>
      <p:bldP spid="1273869" grpId="0" animBg="1"/>
      <p:bldP spid="1273870" grpId="0" animBg="1"/>
      <p:bldP spid="1273871" grpId="0" animBg="1"/>
      <p:bldP spid="1273872" grpId="0" animBg="1"/>
      <p:bldP spid="1273873" grpId="0" animBg="1"/>
      <p:bldP spid="1273874" grpId="0" animBg="1"/>
      <p:bldP spid="1273875" grpId="0" animBg="1"/>
      <p:bldP spid="1273876" grpId="0" animBg="1"/>
      <p:bldP spid="1273877" grpId="0" animBg="1"/>
      <p:bldP spid="1273878" grpId="0" animBg="1"/>
      <p:bldP spid="1273879" grpId="0" animBg="1"/>
      <p:bldP spid="1273880" grpId="0" animBg="1"/>
      <p:bldP spid="1273881" grpId="0" animBg="1"/>
      <p:bldP spid="1273882" grpId="0" animBg="1"/>
      <p:bldP spid="1273883" grpId="0" animBg="1"/>
      <p:bldP spid="1273884" grpId="0" animBg="1"/>
      <p:bldP spid="1273885" grpId="0" animBg="1"/>
      <p:bldP spid="1273886" grpId="0" animBg="1"/>
      <p:bldP spid="1273887" grpId="0" animBg="1"/>
      <p:bldP spid="1273888" grpId="0"/>
      <p:bldP spid="1273889" grpId="0" animBg="1"/>
      <p:bldP spid="1273890" grpId="0" animBg="1"/>
      <p:bldP spid="1273891" grpId="0" animBg="1"/>
      <p:bldP spid="1273892" grpId="0" animBg="1"/>
      <p:bldP spid="1273893" grpId="0" animBg="1"/>
      <p:bldP spid="1273894" grpId="0" animBg="1"/>
      <p:bldP spid="1273895" grpId="0" animBg="1"/>
      <p:bldP spid="1273896" grpId="0" animBg="1"/>
      <p:bldP spid="1273897" grpId="0" animBg="1"/>
      <p:bldP spid="1273898" grpId="0" animBg="1"/>
      <p:bldP spid="1273899" grpId="0" animBg="1"/>
      <p:bldP spid="1273900" grpId="0" animBg="1"/>
      <p:bldP spid="1273901" grpId="0" animBg="1"/>
      <p:bldP spid="1273902" grpId="0" animBg="1"/>
      <p:bldP spid="1273903" grpId="0" animBg="1"/>
      <p:bldP spid="1273904" grpId="0" animBg="1"/>
      <p:bldP spid="1273905" grpId="0" animBg="1"/>
      <p:bldP spid="1273906" grpId="0" animBg="1"/>
      <p:bldP spid="1273907" grpId="0" animBg="1"/>
      <p:bldP spid="1273908" grpId="0" animBg="1"/>
      <p:bldP spid="1273909" grpId="0" animBg="1"/>
      <p:bldP spid="1273910" grpId="0" animBg="1"/>
      <p:bldP spid="1273911" grpId="0" animBg="1"/>
      <p:bldP spid="1273912" grpId="0" animBg="1"/>
      <p:bldP spid="12739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21D64F9D-2549-4AC1-A6D0-74BAF3164E0A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9A17EE88-C168-4F87-9C9C-EF996EB3056B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52525"/>
            <a:ext cx="8569325" cy="5445125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霍夫曼编码（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Huffman code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）：根据不同符号文本中的相对出现频率来进行压缩编码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假设文本是由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a,u,x,z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组成的字符串长度为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1000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：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60">
                <a:latin typeface="Times New Roman" panose="02020503050405090304" pitchFamily="18" charset="0"/>
                <a:ea typeface="宋体" pitchFamily="2" charset="-122"/>
              </a:rPr>
              <a:t>每个字符用一个字节来存贮，共需</a:t>
            </a:r>
            <a:r>
              <a:rPr lang="en-US" altLang="zh-CN" sz="2360">
                <a:latin typeface="Times New Roman" panose="02020503050405090304" pitchFamily="18" charset="0"/>
                <a:ea typeface="宋体" pitchFamily="2" charset="-122"/>
              </a:rPr>
              <a:t>1000</a:t>
            </a:r>
            <a:r>
              <a:rPr lang="zh-CN" altLang="en-US" sz="2360">
                <a:latin typeface="Times New Roman" panose="02020503050405090304" pitchFamily="18" charset="0"/>
                <a:ea typeface="宋体" pitchFamily="2" charset="-122"/>
              </a:rPr>
              <a:t>个字节（即</a:t>
            </a:r>
            <a:r>
              <a:rPr lang="en-US" altLang="zh-CN" sz="2360">
                <a:latin typeface="Times New Roman" panose="02020503050405090304" pitchFamily="18" charset="0"/>
                <a:ea typeface="宋体" pitchFamily="2" charset="-122"/>
              </a:rPr>
              <a:t>8000</a:t>
            </a:r>
            <a:r>
              <a:rPr lang="zh-CN" altLang="en-US" sz="2360">
                <a:latin typeface="Times New Roman" panose="02020503050405090304" pitchFamily="18" charset="0"/>
                <a:ea typeface="宋体" pitchFamily="2" charset="-122"/>
              </a:rPr>
              <a:t>位）的空间。</a:t>
            </a:r>
            <a:endParaRPr lang="zh-CN" altLang="en-US" sz="2360">
              <a:latin typeface="Times New Roman" panose="0202050305040509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60">
                <a:latin typeface="Times New Roman" panose="02020503050405090304" pitchFamily="18" charset="0"/>
                <a:ea typeface="宋体" pitchFamily="2" charset="-122"/>
              </a:rPr>
              <a:t>如果每个字符用</a:t>
            </a:r>
            <a:r>
              <a:rPr lang="en-US" altLang="zh-CN" sz="2360">
                <a:latin typeface="Times New Roman" panose="02020503050405090304" pitchFamily="18" charset="0"/>
                <a:ea typeface="宋体" pitchFamily="2" charset="-122"/>
              </a:rPr>
              <a:t>2</a:t>
            </a:r>
            <a:r>
              <a:rPr lang="zh-CN" altLang="en-US" sz="2360">
                <a:latin typeface="Times New Roman" panose="02020503050405090304" pitchFamily="18" charset="0"/>
                <a:ea typeface="宋体" pitchFamily="2" charset="-122"/>
              </a:rPr>
              <a:t>位二进制来编码（</a:t>
            </a:r>
            <a:r>
              <a:rPr lang="en-US" altLang="zh-CN" sz="2360">
                <a:latin typeface="Times New Roman" panose="02020503050405090304" pitchFamily="18" charset="0"/>
                <a:ea typeface="宋体" pitchFamily="2" charset="-122"/>
              </a:rPr>
              <a:t>00=a,01=x,10=u,11=z</a:t>
            </a:r>
            <a:r>
              <a:rPr lang="zh-CN" altLang="en-US" sz="2360">
                <a:latin typeface="Times New Roman" panose="02020503050405090304" pitchFamily="18" charset="0"/>
                <a:ea typeface="宋体" pitchFamily="2" charset="-122"/>
              </a:rPr>
              <a:t>），则需要</a:t>
            </a:r>
            <a:r>
              <a:rPr lang="en-US" altLang="zh-CN" sz="2360">
                <a:latin typeface="Times New Roman" panose="02020503050405090304" pitchFamily="18" charset="0"/>
                <a:ea typeface="宋体" pitchFamily="2" charset="-122"/>
              </a:rPr>
              <a:t>2000</a:t>
            </a:r>
            <a:r>
              <a:rPr lang="zh-CN" altLang="en-US" sz="2360">
                <a:latin typeface="Times New Roman" panose="02020503050405090304" pitchFamily="18" charset="0"/>
                <a:ea typeface="宋体" pitchFamily="2" charset="-122"/>
              </a:rPr>
              <a:t>位二进制。 </a:t>
            </a:r>
            <a:endParaRPr lang="en-US" altLang="zh-CN" sz="236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F806E90F-E225-4F98-8F4D-3D1C77880B0C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3598FF28-12B9-415C-BF7F-584BE56790C5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557338"/>
            <a:ext cx="8569325" cy="5040312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存储编码表：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符号个数，代码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1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，符号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1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，代码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2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，符号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2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，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…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符号个数及每个符号分别用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8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位二进制来表示，代码表需占用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5*8+4*2=48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位，压缩比为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8000/2048=3.9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。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50FED378-7E7C-4FF8-B95C-7C114BDD4BEC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4CDB4202-32C9-4DCC-9417-81CE3D303FA9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62865" y="1484630"/>
            <a:ext cx="9122410" cy="511302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字符串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aaxuaxz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的压缩编码为二进制串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00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01</a:t>
            </a:r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10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01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11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每个字符的编码具有相同的位数（两位）。通过查编码表便可获得原字符串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解压缩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)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。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在字符串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aaxuaxz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中，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a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出现了三次。一个字符出现的次数称为频率（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frequency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），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a,x,u,z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在这个字符串中出现的频率分别为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3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，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2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，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1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，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1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。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当每个字符出现的频率有很大变化时，可以通过可变长的编码来降低每个位串的长度。 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F2CA975D-A9DF-403F-ADBC-33E3B5532AC7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D34637C7-012B-4C25-BB8F-472B63B78766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8569325" cy="51133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如果使用编码（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0=a,10=x,110=u,111=z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），则</a:t>
            </a:r>
            <a:r>
              <a:rPr lang="en-US" altLang="zh-CN" sz="2800" dirty="0" err="1">
                <a:latin typeface="Times New Roman" panose="02020503050405090304" pitchFamily="18" charset="0"/>
                <a:ea typeface="宋体" pitchFamily="2" charset="-122"/>
              </a:rPr>
              <a:t>aaxuaxz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的压缩编码为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0010110010111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。编码长度为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13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位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&lt;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定长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14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位。</a:t>
            </a:r>
            <a:endParaRPr lang="zh-CN" altLang="en-US" sz="28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当频率相差大时这种差别会更为明显。如果四个字符的出现频率分别为（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996,2,1,1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），则每个字符用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位编码所得到编码的长度为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2000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位，而用可变长编码则仅为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1006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位。 </a:t>
            </a:r>
            <a:endParaRPr lang="en-US" altLang="zh-CN" sz="2800" dirty="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C037FD7C-A8D9-4CDB-A688-58F2C1660488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C46ED381-063D-49D8-9CAB-0EEB162B1E8F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8569325" cy="51133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定长码解码很容易；可变长编码，每次应取出多少位？</a:t>
            </a:r>
            <a:endParaRPr lang="zh-CN" altLang="en-US" sz="24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字符串</a:t>
            </a:r>
            <a:r>
              <a:rPr lang="en-US" altLang="zh-CN" sz="2400" dirty="0" err="1">
                <a:latin typeface="Times New Roman" panose="02020503050405090304" pitchFamily="18" charset="0"/>
                <a:ea typeface="宋体" pitchFamily="2" charset="-122"/>
              </a:rPr>
              <a:t>aaxuaxz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经编码为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0010110010111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，当从左至右解码时，第一个字符的代码是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0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，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00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还是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001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。</a:t>
            </a:r>
            <a:endParaRPr lang="zh-CN" altLang="en-US" sz="24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  <a:sym typeface="+mn-ea"/>
              </a:rPr>
              <a:t>0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  <a:sym typeface="+mn-ea"/>
              </a:rPr>
              <a:t>，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  <a:sym typeface="+mn-ea"/>
              </a:rPr>
              <a:t>00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  <a:sym typeface="+mn-ea"/>
              </a:rPr>
              <a:t> 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  <a:sym typeface="+mn-ea"/>
              </a:rPr>
              <a:t>or 001 ---&gt;  0=a</a:t>
            </a:r>
            <a:endParaRPr lang="zh-CN" altLang="en-US" sz="24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  <a:sym typeface="+mn-ea"/>
              </a:rPr>
              <a:t>0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  <a:sym typeface="+mn-ea"/>
              </a:rPr>
              <a:t>，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  <a:sym typeface="+mn-ea"/>
              </a:rPr>
              <a:t>01 or 010 ---&gt;  0=a</a:t>
            </a:r>
            <a:endParaRPr lang="zh-CN" altLang="en-US" sz="24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400" dirty="0">
              <a:latin typeface="Times New Roman" panose="02020503050405090304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30279" y="4790328"/>
            <a:ext cx="3749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</a:rPr>
              <a:t>0=a,10=x,110=u,111=z</a:t>
            </a:r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）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B4324815-74DD-4EDA-BCFB-88AC58EBE49C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B0223D5B-5C94-446C-B5A0-4DDB7C93BCBE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8569325" cy="5113337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没有任何一个代码是另一代码的</a:t>
            </a:r>
            <a:r>
              <a:rPr lang="zh-CN" altLang="en-US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前缀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。当从左到右检查代码，可确定获取字符。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可以利用扩充二叉树来派生一个实现可变长编码的特殊类，该类满足上述前缀性质，被称为霍夫曼编码。 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02974" y="5011943"/>
            <a:ext cx="3749744" cy="4616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</a:rPr>
              <a:t>0=a,10=x,110=u,111=z</a:t>
            </a:r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）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40A26314-8559-4F43-8289-855F2FFFD4B7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28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1AFFBDBD-7D80-4A85-BD28-1F3536D9B324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8569325" cy="4537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在扩充二叉树中，可对从根到外部节点的</a:t>
            </a:r>
            <a:r>
              <a:rPr lang="zh-CN" altLang="en-US" sz="2800" b="1" i="1" u="sng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路径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进行编码，方法是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向左孩子移动时取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0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向右孩子移动时取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。</a:t>
            </a:r>
            <a:endParaRPr lang="zh-CN" altLang="en-US" sz="28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（</a:t>
            </a:r>
            <a:r>
              <a:rPr lang="en-US" altLang="zh-CN" sz="2800" dirty="0" err="1">
                <a:latin typeface="Times New Roman" panose="02020503050405090304" pitchFamily="18" charset="0"/>
                <a:ea typeface="宋体" pitchFamily="2" charset="-122"/>
              </a:rPr>
              <a:t>a,b,c,d,e,f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）的路径编码分别为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00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010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011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100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101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11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)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。每一个编码不会是另一条路径编码的前缀。</a:t>
            </a:r>
            <a:endParaRPr lang="zh-CN" altLang="en-US" sz="28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令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s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为由这些字符组成的字符串，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F(x)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为字符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x (x</a:t>
            </a:r>
            <a:r>
              <a:rPr lang="en-US" altLang="en-US" dirty="0"/>
              <a:t>∈ 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  <a:sym typeface="Math B" pitchFamily="2" charset="2"/>
              </a:rPr>
              <a:t> 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{</a:t>
            </a:r>
            <a:r>
              <a:rPr lang="en-US" altLang="zh-CN" sz="2800" dirty="0" err="1">
                <a:latin typeface="Times New Roman" panose="02020503050405090304" pitchFamily="18" charset="0"/>
                <a:ea typeface="宋体" pitchFamily="2" charset="-122"/>
              </a:rPr>
              <a:t>a,s,c,d,e,f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} )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的频率。若利用上述代码对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s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进行编码，则编码后的串长为：</a:t>
            </a:r>
            <a:endParaRPr lang="zh-CN" altLang="en-US" sz="28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   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2*F(a)+3*F(b)+3*F(c)+3*F(d)+3*F(e)+2*F(f)</a:t>
            </a:r>
            <a:endParaRPr lang="en-US" altLang="zh-CN" sz="2400" dirty="0">
              <a:solidFill>
                <a:schemeClr val="folHlink"/>
              </a:solidFill>
              <a:latin typeface="Times New Roman" panose="02020503050405090304" pitchFamily="18" charset="0"/>
              <a:ea typeface="宋体" pitchFamily="2" charset="-122"/>
            </a:endParaRPr>
          </a:p>
        </p:txBody>
      </p:sp>
      <p:grpSp>
        <p:nvGrpSpPr>
          <p:cNvPr id="62470" name="Group 4"/>
          <p:cNvGrpSpPr/>
          <p:nvPr/>
        </p:nvGrpSpPr>
        <p:grpSpPr bwMode="auto">
          <a:xfrm>
            <a:off x="6948488" y="5184775"/>
            <a:ext cx="2089150" cy="1557338"/>
            <a:chOff x="748" y="2750"/>
            <a:chExt cx="1950" cy="1450"/>
          </a:xfrm>
        </p:grpSpPr>
        <p:sp>
          <p:nvSpPr>
            <p:cNvPr id="62471" name="Line 5"/>
            <p:cNvSpPr>
              <a:spLocks noChangeShapeType="1"/>
            </p:cNvSpPr>
            <p:nvPr/>
          </p:nvSpPr>
          <p:spPr bwMode="auto">
            <a:xfrm flipV="1">
              <a:off x="1065" y="3430"/>
              <a:ext cx="182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62472" name="Oval 6"/>
            <p:cNvSpPr>
              <a:spLocks noChangeArrowheads="1"/>
            </p:cNvSpPr>
            <p:nvPr/>
          </p:nvSpPr>
          <p:spPr bwMode="auto">
            <a:xfrm>
              <a:off x="1655" y="2750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804030504040204" pitchFamily="34" charset="0"/>
                </a:rPr>
                <a:t> </a:t>
              </a:r>
              <a:endParaRPr lang="en-US" altLang="zh-CN">
                <a:latin typeface="Tahoma" panose="020B0804030504040204" pitchFamily="34" charset="0"/>
              </a:endParaRPr>
            </a:p>
          </p:txBody>
        </p:sp>
        <p:sp>
          <p:nvSpPr>
            <p:cNvPr id="62473" name="Oval 7"/>
            <p:cNvSpPr>
              <a:spLocks noChangeArrowheads="1"/>
            </p:cNvSpPr>
            <p:nvPr/>
          </p:nvSpPr>
          <p:spPr bwMode="auto">
            <a:xfrm>
              <a:off x="1201" y="3158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>
                <a:latin typeface="Tahoma" panose="020B0804030504040204" pitchFamily="34" charset="0"/>
              </a:endParaRPr>
            </a:p>
          </p:txBody>
        </p:sp>
        <p:sp>
          <p:nvSpPr>
            <p:cNvPr id="62474" name="Oval 8"/>
            <p:cNvSpPr>
              <a:spLocks noChangeArrowheads="1"/>
            </p:cNvSpPr>
            <p:nvPr/>
          </p:nvSpPr>
          <p:spPr bwMode="auto">
            <a:xfrm>
              <a:off x="2154" y="3158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804030504040204" pitchFamily="34" charset="0"/>
                </a:rPr>
                <a:t> </a:t>
              </a:r>
              <a:endParaRPr lang="en-US" altLang="zh-CN">
                <a:latin typeface="Tahoma" panose="020B0804030504040204" pitchFamily="34" charset="0"/>
              </a:endParaRPr>
            </a:p>
          </p:txBody>
        </p:sp>
        <p:sp>
          <p:nvSpPr>
            <p:cNvPr id="62475" name="Oval 9"/>
            <p:cNvSpPr>
              <a:spLocks noChangeArrowheads="1"/>
            </p:cNvSpPr>
            <p:nvPr/>
          </p:nvSpPr>
          <p:spPr bwMode="auto">
            <a:xfrm>
              <a:off x="1473" y="3566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804030504040204" pitchFamily="34" charset="0"/>
                </a:rPr>
                <a:t> </a:t>
              </a:r>
              <a:endParaRPr lang="en-US" altLang="zh-CN">
                <a:latin typeface="Tahoma" panose="020B0804030504040204" pitchFamily="34" charset="0"/>
              </a:endParaRPr>
            </a:p>
          </p:txBody>
        </p:sp>
        <p:sp>
          <p:nvSpPr>
            <p:cNvPr id="62476" name="Oval 10"/>
            <p:cNvSpPr>
              <a:spLocks noChangeArrowheads="1"/>
            </p:cNvSpPr>
            <p:nvPr/>
          </p:nvSpPr>
          <p:spPr bwMode="auto">
            <a:xfrm>
              <a:off x="1927" y="3566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804030504040204" pitchFamily="34" charset="0"/>
                </a:rPr>
                <a:t> </a:t>
              </a:r>
              <a:endParaRPr lang="en-US" altLang="zh-CN">
                <a:latin typeface="Tahoma" panose="020B0804030504040204" pitchFamily="34" charset="0"/>
              </a:endParaRPr>
            </a:p>
          </p:txBody>
        </p:sp>
        <p:sp>
          <p:nvSpPr>
            <p:cNvPr id="62477" name="Line 11"/>
            <p:cNvSpPr>
              <a:spLocks noChangeShapeType="1"/>
            </p:cNvSpPr>
            <p:nvPr/>
          </p:nvSpPr>
          <p:spPr bwMode="auto">
            <a:xfrm flipV="1">
              <a:off x="1473" y="3022"/>
              <a:ext cx="227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62478" name="Line 12"/>
            <p:cNvSpPr>
              <a:spLocks noChangeShapeType="1"/>
            </p:cNvSpPr>
            <p:nvPr/>
          </p:nvSpPr>
          <p:spPr bwMode="auto">
            <a:xfrm flipH="1" flipV="1">
              <a:off x="1927" y="3022"/>
              <a:ext cx="27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62479" name="Line 13"/>
            <p:cNvSpPr>
              <a:spLocks noChangeShapeType="1"/>
            </p:cNvSpPr>
            <p:nvPr/>
          </p:nvSpPr>
          <p:spPr bwMode="auto">
            <a:xfrm flipH="1" flipV="1">
              <a:off x="1473" y="3430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62480" name="Line 14"/>
            <p:cNvSpPr>
              <a:spLocks noChangeShapeType="1"/>
            </p:cNvSpPr>
            <p:nvPr/>
          </p:nvSpPr>
          <p:spPr bwMode="auto">
            <a:xfrm flipV="1">
              <a:off x="2108" y="3430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62481" name="Rectangle 15"/>
            <p:cNvSpPr>
              <a:spLocks noChangeArrowheads="1"/>
            </p:cNvSpPr>
            <p:nvPr/>
          </p:nvSpPr>
          <p:spPr bwMode="auto">
            <a:xfrm>
              <a:off x="975" y="3612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503050405090304" pitchFamily="18" charset="0"/>
                </a:rPr>
                <a:t>a</a:t>
              </a:r>
              <a:endParaRPr lang="en-US" altLang="zh-CN" sz="2000">
                <a:latin typeface="Times New Roman" panose="02020503050405090304" pitchFamily="18" charset="0"/>
              </a:endParaRPr>
            </a:p>
          </p:txBody>
        </p:sp>
        <p:sp>
          <p:nvSpPr>
            <p:cNvPr id="62482" name="Rectangle 16"/>
            <p:cNvSpPr>
              <a:spLocks noChangeArrowheads="1"/>
            </p:cNvSpPr>
            <p:nvPr/>
          </p:nvSpPr>
          <p:spPr bwMode="auto">
            <a:xfrm>
              <a:off x="1201" y="397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503050405090304" pitchFamily="18" charset="0"/>
                </a:rPr>
                <a:t>b</a:t>
              </a:r>
              <a:endParaRPr lang="en-US" altLang="zh-CN" sz="2000">
                <a:latin typeface="Times New Roman" panose="02020503050405090304" pitchFamily="18" charset="0"/>
              </a:endParaRPr>
            </a:p>
          </p:txBody>
        </p:sp>
        <p:sp>
          <p:nvSpPr>
            <p:cNvPr id="62483" name="Rectangle 17"/>
            <p:cNvSpPr>
              <a:spLocks noChangeArrowheads="1"/>
            </p:cNvSpPr>
            <p:nvPr/>
          </p:nvSpPr>
          <p:spPr bwMode="auto">
            <a:xfrm>
              <a:off x="1519" y="397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503050405090304" pitchFamily="18" charset="0"/>
                </a:rPr>
                <a:t>c</a:t>
              </a:r>
              <a:endParaRPr lang="en-US" altLang="zh-CN" sz="2000">
                <a:latin typeface="Times New Roman" panose="02020503050405090304" pitchFamily="18" charset="0"/>
              </a:endParaRPr>
            </a:p>
          </p:txBody>
        </p:sp>
        <p:sp>
          <p:nvSpPr>
            <p:cNvPr id="62484" name="Rectangle 18"/>
            <p:cNvSpPr>
              <a:spLocks noChangeArrowheads="1"/>
            </p:cNvSpPr>
            <p:nvPr/>
          </p:nvSpPr>
          <p:spPr bwMode="auto">
            <a:xfrm>
              <a:off x="1882" y="397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503050405090304" pitchFamily="18" charset="0"/>
                </a:rPr>
                <a:t>d</a:t>
              </a:r>
              <a:endParaRPr lang="en-US" altLang="zh-CN" sz="2000">
                <a:latin typeface="Times New Roman" panose="02020503050405090304" pitchFamily="18" charset="0"/>
              </a:endParaRPr>
            </a:p>
          </p:txBody>
        </p:sp>
        <p:sp>
          <p:nvSpPr>
            <p:cNvPr id="62485" name="Rectangle 19"/>
            <p:cNvSpPr>
              <a:spLocks noChangeArrowheads="1"/>
            </p:cNvSpPr>
            <p:nvPr/>
          </p:nvSpPr>
          <p:spPr bwMode="auto">
            <a:xfrm>
              <a:off x="2199" y="397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503050405090304" pitchFamily="18" charset="0"/>
                </a:rPr>
                <a:t>e</a:t>
              </a:r>
              <a:endParaRPr lang="en-US" altLang="zh-CN" sz="2000">
                <a:latin typeface="Times New Roman" panose="02020503050405090304" pitchFamily="18" charset="0"/>
              </a:endParaRPr>
            </a:p>
          </p:txBody>
        </p:sp>
        <p:sp>
          <p:nvSpPr>
            <p:cNvPr id="62486" name="Rectangle 20"/>
            <p:cNvSpPr>
              <a:spLocks noChangeArrowheads="1"/>
            </p:cNvSpPr>
            <p:nvPr/>
          </p:nvSpPr>
          <p:spPr bwMode="auto">
            <a:xfrm>
              <a:off x="2472" y="3612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503050405090304" pitchFamily="18" charset="0"/>
                </a:rPr>
                <a:t>f</a:t>
              </a:r>
              <a:endParaRPr lang="en-US" altLang="zh-CN" sz="2000">
                <a:latin typeface="Times New Roman" panose="02020503050405090304" pitchFamily="18" charset="0"/>
              </a:endParaRPr>
            </a:p>
          </p:txBody>
        </p:sp>
        <p:sp>
          <p:nvSpPr>
            <p:cNvPr id="62487" name="Line 21"/>
            <p:cNvSpPr>
              <a:spLocks noChangeShapeType="1"/>
            </p:cNvSpPr>
            <p:nvPr/>
          </p:nvSpPr>
          <p:spPr bwMode="auto">
            <a:xfrm flipV="1">
              <a:off x="1292" y="3793"/>
              <a:ext cx="182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62488" name="Line 22"/>
            <p:cNvSpPr>
              <a:spLocks noChangeShapeType="1"/>
            </p:cNvSpPr>
            <p:nvPr/>
          </p:nvSpPr>
          <p:spPr bwMode="auto">
            <a:xfrm flipV="1">
              <a:off x="1610" y="3884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62489" name="Line 23"/>
            <p:cNvSpPr>
              <a:spLocks noChangeShapeType="1"/>
            </p:cNvSpPr>
            <p:nvPr/>
          </p:nvSpPr>
          <p:spPr bwMode="auto">
            <a:xfrm flipV="1">
              <a:off x="1973" y="3838"/>
              <a:ext cx="0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62490" name="Line 24"/>
            <p:cNvSpPr>
              <a:spLocks noChangeShapeType="1"/>
            </p:cNvSpPr>
            <p:nvPr/>
          </p:nvSpPr>
          <p:spPr bwMode="auto">
            <a:xfrm flipH="1" flipV="1">
              <a:off x="2199" y="3838"/>
              <a:ext cx="91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62491" name="Line 25"/>
            <p:cNvSpPr>
              <a:spLocks noChangeShapeType="1"/>
            </p:cNvSpPr>
            <p:nvPr/>
          </p:nvSpPr>
          <p:spPr bwMode="auto">
            <a:xfrm flipH="1" flipV="1">
              <a:off x="2426" y="3430"/>
              <a:ext cx="136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62492" name="Text Box 26"/>
            <p:cNvSpPr txBox="1">
              <a:spLocks noChangeArrowheads="1"/>
            </p:cNvSpPr>
            <p:nvPr/>
          </p:nvSpPr>
          <p:spPr bwMode="auto">
            <a:xfrm>
              <a:off x="748" y="2886"/>
              <a:ext cx="545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000">
                <a:latin typeface="Times New Roman" panose="02020503050405090304" pitchFamily="18" charset="0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4D901E9E-1AE0-4F35-A907-687E56E7DABF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F2ACF9EE-E9B3-4484-B880-ADE5EDD5A0DC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9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8569325" cy="51133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对于一棵具有外部节点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1,…,n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的扩充二叉树，对应的压缩编码串的长度为：</a:t>
            </a:r>
            <a:endParaRPr lang="zh-CN" altLang="en-US" sz="28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      </a:t>
            </a:r>
            <a:r>
              <a:rPr lang="en-US" altLang="zh-CN" sz="36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WEP=</a:t>
            </a:r>
            <a:r>
              <a:rPr lang="zh-CN" altLang="en-US" sz="36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  <a:sym typeface="Math A" pitchFamily="18" charset="2"/>
              </a:rPr>
              <a:t>∑</a:t>
            </a:r>
            <a:r>
              <a:rPr lang="en-US" altLang="zh-CN" sz="3600" baseline="-25000" dirty="0" err="1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  <a:sym typeface="Math A" pitchFamily="18" charset="2"/>
              </a:rPr>
              <a:t>i</a:t>
            </a:r>
            <a:r>
              <a:rPr lang="en-US" altLang="zh-CN" sz="3600" baseline="-250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  <a:sym typeface="Math A" pitchFamily="18" charset="2"/>
              </a:rPr>
              <a:t>=1</a:t>
            </a:r>
            <a:r>
              <a:rPr lang="en-US" altLang="zh-CN" sz="3600" baseline="300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  <a:sym typeface="Math A" pitchFamily="18" charset="2"/>
              </a:rPr>
              <a:t>n</a:t>
            </a:r>
            <a:r>
              <a:rPr lang="en-US" altLang="zh-CN" sz="36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  <a:sym typeface="Math A" pitchFamily="18" charset="2"/>
              </a:rPr>
              <a:t>L(</a:t>
            </a:r>
            <a:r>
              <a:rPr lang="en-US" altLang="zh-CN" sz="3600" dirty="0" err="1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  <a:sym typeface="Math A" pitchFamily="18" charset="2"/>
              </a:rPr>
              <a:t>i</a:t>
            </a:r>
            <a:r>
              <a:rPr lang="en-US" altLang="zh-CN" sz="36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  <a:sym typeface="Math A" pitchFamily="18" charset="2"/>
              </a:rPr>
              <a:t>)*F(</a:t>
            </a:r>
            <a:r>
              <a:rPr lang="en-US" altLang="zh-CN" sz="3600" dirty="0" err="1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  <a:sym typeface="Math A" pitchFamily="18" charset="2"/>
              </a:rPr>
              <a:t>i</a:t>
            </a:r>
            <a:r>
              <a:rPr lang="en-US" altLang="zh-CN" sz="36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  <a:sym typeface="Math A" pitchFamily="18" charset="2"/>
              </a:rPr>
              <a:t>)</a:t>
            </a:r>
            <a:endParaRPr lang="en-US" altLang="zh-CN" sz="3600" dirty="0">
              <a:solidFill>
                <a:schemeClr val="folHlink"/>
              </a:solidFill>
              <a:latin typeface="Times New Roman" panose="02020503050405090304" pitchFamily="18" charset="0"/>
              <a:ea typeface="宋体" pitchFamily="2" charset="-122"/>
              <a:sym typeface="Math A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其中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L(</a:t>
            </a:r>
            <a:r>
              <a:rPr lang="en-US" altLang="zh-CN" sz="2800" dirty="0" err="1">
                <a:latin typeface="Times New Roman" panose="02020503050405090304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)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为从根到达外部节点</a:t>
            </a:r>
            <a:r>
              <a:rPr lang="en-US" altLang="zh-CN" sz="2800" dirty="0" err="1">
                <a:latin typeface="Times New Roman" panose="02020503050405090304" pitchFamily="18" charset="0"/>
                <a:ea typeface="宋体" pitchFamily="2" charset="-122"/>
              </a:rPr>
              <a:t>i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的路径长度（即路径的边数）；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WEP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为二叉树的加权外部路径长度（</a:t>
            </a:r>
            <a:r>
              <a:rPr lang="en-US" altLang="zh-CN" sz="2800" dirty="0">
                <a:latin typeface="Times New Roman" panose="02020503050405090304" pitchFamily="18" charset="0"/>
                <a:ea typeface="宋体" pitchFamily="2" charset="-122"/>
              </a:rPr>
              <a:t>weighted external path length</a:t>
            </a:r>
            <a:r>
              <a:rPr lang="zh-CN" altLang="en-US" sz="2800" dirty="0">
                <a:latin typeface="Times New Roman" panose="02020503050405090304" pitchFamily="18" charset="0"/>
                <a:ea typeface="宋体" pitchFamily="2" charset="-122"/>
              </a:rPr>
              <a:t>）。</a:t>
            </a:r>
            <a:endParaRPr lang="zh-CN" altLang="en-US" sz="2800" dirty="0">
              <a:latin typeface="Times New Roman" panose="02020503050405090304" pitchFamily="18" charset="0"/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8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CC0099"/>
                </a:solidFill>
                <a:latin typeface="Times New Roman" panose="02020503050405090304" pitchFamily="18" charset="0"/>
                <a:ea typeface="宋体" pitchFamily="2" charset="-122"/>
              </a:rPr>
              <a:t>若二叉树对于给定的频率具有最小加权外部路径长度，则这棵树被称为霍夫曼树（</a:t>
            </a:r>
            <a:r>
              <a:rPr lang="en-US" altLang="zh-CN" sz="2800" dirty="0" err="1">
                <a:solidFill>
                  <a:srgbClr val="CC0099"/>
                </a:solidFill>
                <a:latin typeface="Times New Roman" panose="02020503050405090304" pitchFamily="18" charset="0"/>
                <a:ea typeface="宋体" pitchFamily="2" charset="-122"/>
              </a:rPr>
              <a:t>Huffmantree</a:t>
            </a:r>
            <a:r>
              <a:rPr lang="zh-CN" altLang="en-US" sz="2800" dirty="0">
                <a:solidFill>
                  <a:srgbClr val="CC0099"/>
                </a:solidFill>
                <a:latin typeface="Times New Roman" panose="02020503050405090304" pitchFamily="18" charset="0"/>
                <a:ea typeface="宋体" pitchFamily="2" charset="-122"/>
              </a:rPr>
              <a:t>）。</a:t>
            </a:r>
            <a:endParaRPr lang="en-US" altLang="zh-CN" sz="2800" dirty="0">
              <a:solidFill>
                <a:srgbClr val="CC0099"/>
              </a:solidFill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" fill="hold"/>
                                        <p:tgtEl>
                                          <p:spTgt spid="129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" fill="hold"/>
                                        <p:tgtEl>
                                          <p:spTgt spid="129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FEC1D1E6-BED6-4D83-AC27-2118FA919F90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153F5833-9C1C-4B62-9CC4-22023ABAD90A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557338"/>
            <a:ext cx="8569325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步骤：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>
                <a:latin typeface="Times New Roman" panose="02020503050405090304" pitchFamily="18" charset="0"/>
                <a:ea typeface="宋体" pitchFamily="2" charset="-122"/>
              </a:rPr>
              <a:t>1)</a:t>
            </a:r>
            <a:r>
              <a:rPr lang="zh-CN" altLang="en-US" sz="2300">
                <a:latin typeface="Times New Roman" panose="02020503050405090304" pitchFamily="18" charset="0"/>
                <a:ea typeface="宋体" pitchFamily="2" charset="-122"/>
              </a:rPr>
              <a:t>获得不同字符的频率。</a:t>
            </a:r>
            <a:endParaRPr lang="zh-CN" altLang="en-US" sz="2300">
              <a:latin typeface="Times New Roman" panose="0202050305040509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2)</a:t>
            </a:r>
            <a:r>
              <a:rPr lang="zh-CN" altLang="en-US" sz="23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建立具有最小加权外部路径的二叉树（即霍夫曼树），树的外部节点用字符串中的字符表示，外部节点的权重（</a:t>
            </a:r>
            <a:r>
              <a:rPr lang="en-US" altLang="zh-CN" sz="23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weight</a:t>
            </a:r>
            <a:r>
              <a:rPr lang="zh-CN" altLang="en-US" sz="23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）即为该字符的频率。</a:t>
            </a:r>
            <a:endParaRPr lang="zh-CN" altLang="en-US" sz="2300">
              <a:solidFill>
                <a:schemeClr val="folHlink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>
                <a:latin typeface="Times New Roman" panose="02020503050405090304" pitchFamily="18" charset="0"/>
                <a:ea typeface="宋体" pitchFamily="2" charset="-122"/>
              </a:rPr>
              <a:t>3)</a:t>
            </a:r>
            <a:r>
              <a:rPr lang="zh-CN" altLang="en-US" sz="2300">
                <a:latin typeface="Times New Roman" panose="02020503050405090304" pitchFamily="18" charset="0"/>
                <a:ea typeface="宋体" pitchFamily="2" charset="-122"/>
              </a:rPr>
              <a:t>遍历从根到外部节点的路径得到每个字符的编码。</a:t>
            </a:r>
            <a:endParaRPr lang="zh-CN" altLang="en-US" sz="2300">
              <a:latin typeface="Times New Roman" panose="0202050305040509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>
                <a:latin typeface="Times New Roman" panose="02020503050405090304" pitchFamily="18" charset="0"/>
                <a:ea typeface="宋体" pitchFamily="2" charset="-122"/>
              </a:rPr>
              <a:t>4)</a:t>
            </a:r>
            <a:r>
              <a:rPr lang="zh-CN" altLang="en-US" sz="2300">
                <a:latin typeface="Times New Roman" panose="02020503050405090304" pitchFamily="18" charset="0"/>
                <a:ea typeface="宋体" pitchFamily="2" charset="-122"/>
              </a:rPr>
              <a:t>用字符的编码来代替字符串中的字符。</a:t>
            </a:r>
            <a:endParaRPr lang="zh-CN" altLang="en-US" sz="23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解码：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>
                <a:latin typeface="Times New Roman" panose="02020503050405090304" pitchFamily="18" charset="0"/>
                <a:ea typeface="宋体" pitchFamily="2" charset="-122"/>
              </a:rPr>
              <a:t>保存字符代码映射表</a:t>
            </a:r>
            <a:endParaRPr lang="zh-CN" altLang="en-US" sz="2360">
              <a:latin typeface="Times New Roman" panose="0202050305040509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>
                <a:latin typeface="Times New Roman" panose="02020503050405090304" pitchFamily="18" charset="0"/>
                <a:ea typeface="宋体" pitchFamily="2" charset="-122"/>
              </a:rPr>
              <a:t>每个字符的频率表（步骤</a:t>
            </a:r>
            <a:r>
              <a:rPr lang="en-US" altLang="zh-CN" sz="236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  <a:cs typeface="+mn-ea"/>
              </a:rPr>
              <a:t>2</a:t>
            </a:r>
            <a:r>
              <a:rPr lang="zh-CN" altLang="en-US" sz="2360">
                <a:latin typeface="Times New Roman" panose="02020503050405090304" pitchFamily="18" charset="0"/>
                <a:ea typeface="宋体" pitchFamily="2" charset="-122"/>
              </a:rPr>
              <a:t>重构霍夫曼编码树）</a:t>
            </a:r>
            <a:endParaRPr lang="en-US" altLang="zh-CN" sz="236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0492C091-E109-44EB-A3EC-CD2FF8EB59C6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48004284-12B2-44F7-9325-DABFCC193EAB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9.1	Introduction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31238" cy="51133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ADT9-1</a:t>
            </a:r>
            <a:r>
              <a:rPr lang="zh-CN" altLang="en-US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最大优先队列的抽象数据类型描述</a:t>
            </a:r>
            <a:endParaRPr lang="zh-CN" altLang="en-US" sz="2800">
              <a:solidFill>
                <a:schemeClr val="folHlink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抽象数据类型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MaxPriorityQueue{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实例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   有限的元素集合，每个元素都有一个优先权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操作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Create()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：创建一个空的优先队列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Size()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：返回队列中的元素数目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Max()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：返回具有最大优先权的元素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Insert(x)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：将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x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插入队列</a:t>
            </a:r>
            <a:endParaRPr lang="zh-CN" altLang="en-US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   DeleteMax(x)</a:t>
            </a:r>
            <a:r>
              <a:rPr lang="zh-CN" altLang="en-US" sz="2400">
                <a:latin typeface="Times New Roman" panose="02020503050405090304" pitchFamily="18" charset="0"/>
                <a:ea typeface="宋体" pitchFamily="2" charset="-122"/>
              </a:rPr>
              <a:t>：从队列中删除具有最大优先权的元素，并将该元素返回至</a:t>
            </a: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x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pitchFamily="18" charset="0"/>
                <a:ea typeface="宋体" pitchFamily="2" charset="-122"/>
              </a:rPr>
              <a:t>}</a:t>
            </a:r>
            <a:endParaRPr lang="en-US" altLang="zh-CN" sz="240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3317A4BC-5BD3-442A-89EF-3C6BA4A7F8D9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D4F2FD93-30D3-4074-8B43-E4B343C6BF1D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9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605" y="1484313"/>
            <a:ext cx="8569325" cy="5113337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构造霍夫曼树：</a:t>
            </a:r>
            <a:endParaRPr lang="zh-CN" altLang="en-US">
              <a:latin typeface="Times New Roman" panose="02020503050405090304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1</a:t>
            </a: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）从仅含一个外部节点的二叉树集合开始，每个外部节点代表字符串中一个不同的字符，其权重等于该字符的频率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。</a:t>
            </a:r>
            <a:endParaRPr lang="zh-CN" altLang="en-US">
              <a:latin typeface="Times New Roman" panose="02020503050405090304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2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）不断地从集合中</a:t>
            </a:r>
            <a:r>
              <a:rPr lang="zh-CN" altLang="en-US">
                <a:solidFill>
                  <a:srgbClr val="CC0099"/>
                </a:solidFill>
                <a:latin typeface="Times New Roman" panose="02020503050405090304" pitchFamily="18" charset="0"/>
                <a:ea typeface="宋体" pitchFamily="2" charset="-122"/>
              </a:rPr>
              <a:t>选择两棵具有最小权重的二叉树，并把它们合并成一棵新的二叉树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，合并方法是把这两棵二叉树分别作为左右子树，然后</a:t>
            </a:r>
            <a:r>
              <a:rPr lang="zh-CN" altLang="en-US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增加一个新的根节点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。新二叉树的权重为两棵子树的权重之和。</a:t>
            </a:r>
            <a:endParaRPr lang="zh-CN" altLang="en-US">
              <a:latin typeface="Times New Roman" panose="0202050305040509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solidFill>
                  <a:srgbClr val="008000"/>
                </a:solidFill>
                <a:latin typeface="Times New Roman" panose="02020503050405090304" pitchFamily="18" charset="0"/>
                <a:ea typeface="宋体" pitchFamily="2" charset="-122"/>
              </a:rPr>
              <a:t>一直持续到仅剩下一棵树为止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。</a:t>
            </a:r>
            <a:endParaRPr lang="en-US" altLang="zh-CN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29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29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129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fill="hold"/>
                                        <p:tgtEl>
                                          <p:spTgt spid="129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4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129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129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129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129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8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129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129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129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129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14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129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129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129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29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C8C135D4-0F51-4E36-B701-7F0F17DE7C24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0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B5D0CC1D-431A-4BFD-9777-B171F69B4B94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12875"/>
            <a:ext cx="8569325" cy="1728788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下面利用上述方法来构造由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6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个字符（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a,b,c,d,e,f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）构成的霍夫曼树，这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6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个字符的频率分别为（</a:t>
            </a:r>
            <a:r>
              <a:rPr lang="en-US" altLang="zh-CN">
                <a:latin typeface="Times New Roman" panose="02020503050405090304" pitchFamily="18" charset="0"/>
                <a:ea typeface="宋体" pitchFamily="2" charset="-122"/>
              </a:rPr>
              <a:t>6,2,3,3,4,9)</a:t>
            </a:r>
            <a:r>
              <a:rPr lang="zh-CN" altLang="en-US">
                <a:latin typeface="Times New Roman" panose="02020503050405090304" pitchFamily="18" charset="0"/>
                <a:ea typeface="宋体" pitchFamily="2" charset="-122"/>
              </a:rPr>
              <a:t>。 </a:t>
            </a:r>
            <a:endParaRPr lang="en-US" altLang="zh-CN">
              <a:latin typeface="Times New Roman" panose="02020503050405090304" pitchFamily="18" charset="0"/>
              <a:ea typeface="宋体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23850" y="3213100"/>
            <a:ext cx="360363" cy="746125"/>
            <a:chOff x="1519" y="164"/>
            <a:chExt cx="227" cy="470"/>
          </a:xfrm>
        </p:grpSpPr>
        <p:sp>
          <p:nvSpPr>
            <p:cNvPr id="66619" name="Rectangle 5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503050405090304" pitchFamily="18" charset="0"/>
                </a:rPr>
                <a:t>a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66620" name="Text Box 6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</a:rPr>
                <a:t>6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828675" y="3213100"/>
            <a:ext cx="360363" cy="746125"/>
            <a:chOff x="1519" y="164"/>
            <a:chExt cx="227" cy="470"/>
          </a:xfrm>
        </p:grpSpPr>
        <p:sp>
          <p:nvSpPr>
            <p:cNvPr id="66617" name="Rectangle 8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503050405090304" pitchFamily="18" charset="0"/>
                </a:rPr>
                <a:t>b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66618" name="Text Box 9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</a:rPr>
                <a:t>2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1331913" y="3213100"/>
            <a:ext cx="360362" cy="746125"/>
            <a:chOff x="1519" y="164"/>
            <a:chExt cx="227" cy="470"/>
          </a:xfrm>
        </p:grpSpPr>
        <p:sp>
          <p:nvSpPr>
            <p:cNvPr id="66615" name="Rectangle 11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503050405090304" pitchFamily="18" charset="0"/>
                </a:rPr>
                <a:t>c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66616" name="Text Box 12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</a:rPr>
                <a:t>3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5" name="Group 13"/>
          <p:cNvGrpSpPr/>
          <p:nvPr/>
        </p:nvGrpSpPr>
        <p:grpSpPr bwMode="auto">
          <a:xfrm>
            <a:off x="1836738" y="3213100"/>
            <a:ext cx="360362" cy="746125"/>
            <a:chOff x="1519" y="164"/>
            <a:chExt cx="227" cy="470"/>
          </a:xfrm>
        </p:grpSpPr>
        <p:sp>
          <p:nvSpPr>
            <p:cNvPr id="66613" name="Rectangle 14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503050405090304" pitchFamily="18" charset="0"/>
                </a:rPr>
                <a:t>d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66614" name="Text Box 15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</a:rPr>
                <a:t>3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6" name="Group 16"/>
          <p:cNvGrpSpPr/>
          <p:nvPr/>
        </p:nvGrpSpPr>
        <p:grpSpPr bwMode="auto">
          <a:xfrm>
            <a:off x="2339975" y="3213100"/>
            <a:ext cx="360363" cy="746125"/>
            <a:chOff x="1519" y="164"/>
            <a:chExt cx="227" cy="470"/>
          </a:xfrm>
        </p:grpSpPr>
        <p:sp>
          <p:nvSpPr>
            <p:cNvPr id="66611" name="Rectangle 17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503050405090304" pitchFamily="18" charset="0"/>
                </a:rPr>
                <a:t>e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66612" name="Text Box 18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</a:rPr>
                <a:t>4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7" name="Group 19"/>
          <p:cNvGrpSpPr/>
          <p:nvPr/>
        </p:nvGrpSpPr>
        <p:grpSpPr bwMode="auto">
          <a:xfrm>
            <a:off x="2844800" y="3213100"/>
            <a:ext cx="360363" cy="746125"/>
            <a:chOff x="1519" y="164"/>
            <a:chExt cx="227" cy="470"/>
          </a:xfrm>
        </p:grpSpPr>
        <p:sp>
          <p:nvSpPr>
            <p:cNvPr id="66609" name="Rectangle 20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503050405090304" pitchFamily="18" charset="0"/>
                </a:rPr>
                <a:t>f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66610" name="Text Box 21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</a:rPr>
                <a:t>9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8" name="Group 22"/>
          <p:cNvGrpSpPr/>
          <p:nvPr/>
        </p:nvGrpSpPr>
        <p:grpSpPr bwMode="auto">
          <a:xfrm>
            <a:off x="3203575" y="5922963"/>
            <a:ext cx="360363" cy="746125"/>
            <a:chOff x="1519" y="164"/>
            <a:chExt cx="227" cy="470"/>
          </a:xfrm>
        </p:grpSpPr>
        <p:sp>
          <p:nvSpPr>
            <p:cNvPr id="66607" name="Rectangle 23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503050405090304" pitchFamily="18" charset="0"/>
                </a:rPr>
                <a:t>b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66608" name="Text Box 24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</a:rPr>
                <a:t>2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9" name="Group 25"/>
          <p:cNvGrpSpPr/>
          <p:nvPr/>
        </p:nvGrpSpPr>
        <p:grpSpPr bwMode="auto">
          <a:xfrm>
            <a:off x="3922713" y="5922963"/>
            <a:ext cx="360362" cy="746125"/>
            <a:chOff x="1519" y="164"/>
            <a:chExt cx="227" cy="470"/>
          </a:xfrm>
        </p:grpSpPr>
        <p:sp>
          <p:nvSpPr>
            <p:cNvPr id="66605" name="Rectangle 26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503050405090304" pitchFamily="18" charset="0"/>
                </a:rPr>
                <a:t>c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66606" name="Text Box 27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</a:rPr>
                <a:t>3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</p:grpSp>
      <p:sp>
        <p:nvSpPr>
          <p:cNvPr id="1296412" name="Line 28"/>
          <p:cNvSpPr>
            <a:spLocks noChangeShapeType="1"/>
          </p:cNvSpPr>
          <p:nvPr/>
        </p:nvSpPr>
        <p:spPr bwMode="auto">
          <a:xfrm flipV="1">
            <a:off x="3346450" y="55626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96413" name="Oval 29"/>
          <p:cNvSpPr>
            <a:spLocks noChangeArrowheads="1"/>
          </p:cNvSpPr>
          <p:nvPr/>
        </p:nvSpPr>
        <p:spPr bwMode="auto">
          <a:xfrm>
            <a:off x="3490913" y="5130800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503050405090304" pitchFamily="18" charset="0"/>
              </a:rPr>
              <a:t>5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296414" name="Line 30"/>
          <p:cNvSpPr>
            <a:spLocks noChangeShapeType="1"/>
          </p:cNvSpPr>
          <p:nvPr/>
        </p:nvSpPr>
        <p:spPr bwMode="auto">
          <a:xfrm flipH="1" flipV="1">
            <a:off x="3922713" y="55626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96415" name="Oval 31"/>
          <p:cNvSpPr>
            <a:spLocks noChangeArrowheads="1"/>
          </p:cNvSpPr>
          <p:nvPr/>
        </p:nvSpPr>
        <p:spPr bwMode="auto">
          <a:xfrm>
            <a:off x="3421063" y="314166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503050405090304" pitchFamily="18" charset="0"/>
              </a:rPr>
              <a:t>5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grpSp>
        <p:nvGrpSpPr>
          <p:cNvPr id="10" name="Group 32"/>
          <p:cNvGrpSpPr/>
          <p:nvPr/>
        </p:nvGrpSpPr>
        <p:grpSpPr bwMode="auto">
          <a:xfrm>
            <a:off x="4787900" y="5922963"/>
            <a:ext cx="360363" cy="746125"/>
            <a:chOff x="1519" y="164"/>
            <a:chExt cx="227" cy="470"/>
          </a:xfrm>
        </p:grpSpPr>
        <p:sp>
          <p:nvSpPr>
            <p:cNvPr id="66603" name="Rectangle 33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503050405090304" pitchFamily="18" charset="0"/>
                </a:rPr>
                <a:t>d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66604" name="Text Box 34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</a:rPr>
                <a:t>3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11" name="Group 35"/>
          <p:cNvGrpSpPr/>
          <p:nvPr/>
        </p:nvGrpSpPr>
        <p:grpSpPr bwMode="auto">
          <a:xfrm>
            <a:off x="5507038" y="5922963"/>
            <a:ext cx="360362" cy="746125"/>
            <a:chOff x="1519" y="164"/>
            <a:chExt cx="227" cy="470"/>
          </a:xfrm>
        </p:grpSpPr>
        <p:sp>
          <p:nvSpPr>
            <p:cNvPr id="66601" name="Rectangle 36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503050405090304" pitchFamily="18" charset="0"/>
                </a:rPr>
                <a:t>e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66602" name="Text Box 37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</a:rPr>
                <a:t>4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</p:grpSp>
      <p:sp>
        <p:nvSpPr>
          <p:cNvPr id="1296422" name="Line 38"/>
          <p:cNvSpPr>
            <a:spLocks noChangeShapeType="1"/>
          </p:cNvSpPr>
          <p:nvPr/>
        </p:nvSpPr>
        <p:spPr bwMode="auto">
          <a:xfrm flipV="1">
            <a:off x="4930775" y="55626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96423" name="Oval 39"/>
          <p:cNvSpPr>
            <a:spLocks noChangeArrowheads="1"/>
          </p:cNvSpPr>
          <p:nvPr/>
        </p:nvSpPr>
        <p:spPr bwMode="auto">
          <a:xfrm>
            <a:off x="5075238" y="5130800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503050405090304" pitchFamily="18" charset="0"/>
              </a:rPr>
              <a:t>7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296424" name="Line 40"/>
          <p:cNvSpPr>
            <a:spLocks noChangeShapeType="1"/>
          </p:cNvSpPr>
          <p:nvPr/>
        </p:nvSpPr>
        <p:spPr bwMode="auto">
          <a:xfrm flipH="1" flipV="1">
            <a:off x="5507038" y="55626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96425" name="Oval 41"/>
          <p:cNvSpPr>
            <a:spLocks noChangeArrowheads="1"/>
          </p:cNvSpPr>
          <p:nvPr/>
        </p:nvSpPr>
        <p:spPr bwMode="auto">
          <a:xfrm>
            <a:off x="4140200" y="314166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503050405090304" pitchFamily="18" charset="0"/>
              </a:rPr>
              <a:t>7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grpSp>
        <p:nvGrpSpPr>
          <p:cNvPr id="12" name="Group 42"/>
          <p:cNvGrpSpPr/>
          <p:nvPr/>
        </p:nvGrpSpPr>
        <p:grpSpPr bwMode="auto">
          <a:xfrm>
            <a:off x="2411413" y="5130800"/>
            <a:ext cx="360362" cy="746125"/>
            <a:chOff x="1519" y="164"/>
            <a:chExt cx="227" cy="470"/>
          </a:xfrm>
        </p:grpSpPr>
        <p:sp>
          <p:nvSpPr>
            <p:cNvPr id="66599" name="Rectangle 43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503050405090304" pitchFamily="18" charset="0"/>
                </a:rPr>
                <a:t>a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66600" name="Text Box 44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</a:rPr>
                <a:t>6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</p:grpSp>
      <p:sp>
        <p:nvSpPr>
          <p:cNvPr id="1296429" name="Line 45"/>
          <p:cNvSpPr>
            <a:spLocks noChangeShapeType="1"/>
          </p:cNvSpPr>
          <p:nvPr/>
        </p:nvSpPr>
        <p:spPr bwMode="auto">
          <a:xfrm flipV="1">
            <a:off x="2627313" y="4843463"/>
            <a:ext cx="358775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96430" name="Oval 46"/>
          <p:cNvSpPr>
            <a:spLocks noChangeArrowheads="1"/>
          </p:cNvSpPr>
          <p:nvPr/>
        </p:nvSpPr>
        <p:spPr bwMode="auto">
          <a:xfrm>
            <a:off x="2914650" y="441166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503050405090304" pitchFamily="18" charset="0"/>
              </a:rPr>
              <a:t>11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296431" name="Line 47"/>
          <p:cNvSpPr>
            <a:spLocks noChangeShapeType="1"/>
          </p:cNvSpPr>
          <p:nvPr/>
        </p:nvSpPr>
        <p:spPr bwMode="auto">
          <a:xfrm flipH="1" flipV="1">
            <a:off x="3346450" y="4843463"/>
            <a:ext cx="360363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96432" name="Oval 48"/>
          <p:cNvSpPr>
            <a:spLocks noChangeArrowheads="1"/>
          </p:cNvSpPr>
          <p:nvPr/>
        </p:nvSpPr>
        <p:spPr bwMode="auto">
          <a:xfrm>
            <a:off x="4860925" y="314166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503050405090304" pitchFamily="18" charset="0"/>
              </a:rPr>
              <a:t>11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grpSp>
        <p:nvGrpSpPr>
          <p:cNvPr id="13" name="Group 49"/>
          <p:cNvGrpSpPr/>
          <p:nvPr/>
        </p:nvGrpSpPr>
        <p:grpSpPr bwMode="auto">
          <a:xfrm>
            <a:off x="6299200" y="5130800"/>
            <a:ext cx="360363" cy="746125"/>
            <a:chOff x="1519" y="164"/>
            <a:chExt cx="227" cy="470"/>
          </a:xfrm>
        </p:grpSpPr>
        <p:sp>
          <p:nvSpPr>
            <p:cNvPr id="66597" name="Rectangle 50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503050405090304" pitchFamily="18" charset="0"/>
                </a:rPr>
                <a:t>f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66598" name="Text Box 51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503050405090304" pitchFamily="18" charset="0"/>
                </a:rPr>
                <a:t>9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</p:grpSp>
      <p:sp>
        <p:nvSpPr>
          <p:cNvPr id="1296436" name="Line 52"/>
          <p:cNvSpPr>
            <a:spLocks noChangeShapeType="1"/>
          </p:cNvSpPr>
          <p:nvPr/>
        </p:nvSpPr>
        <p:spPr bwMode="auto">
          <a:xfrm flipV="1">
            <a:off x="5364163" y="4843463"/>
            <a:ext cx="358775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96437" name="Oval 53"/>
          <p:cNvSpPr>
            <a:spLocks noChangeArrowheads="1"/>
          </p:cNvSpPr>
          <p:nvPr/>
        </p:nvSpPr>
        <p:spPr bwMode="auto">
          <a:xfrm>
            <a:off x="5651500" y="441166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503050405090304" pitchFamily="18" charset="0"/>
              </a:rPr>
              <a:t>16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296438" name="Line 54"/>
          <p:cNvSpPr>
            <a:spLocks noChangeShapeType="1"/>
          </p:cNvSpPr>
          <p:nvPr/>
        </p:nvSpPr>
        <p:spPr bwMode="auto">
          <a:xfrm flipH="1" flipV="1">
            <a:off x="6083300" y="4843463"/>
            <a:ext cx="360363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96439" name="Oval 55"/>
          <p:cNvSpPr>
            <a:spLocks noChangeArrowheads="1"/>
          </p:cNvSpPr>
          <p:nvPr/>
        </p:nvSpPr>
        <p:spPr bwMode="auto">
          <a:xfrm>
            <a:off x="5580063" y="314166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503050405090304" pitchFamily="18" charset="0"/>
              </a:rPr>
              <a:t>16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296440" name="Line 56"/>
          <p:cNvSpPr>
            <a:spLocks noChangeShapeType="1"/>
          </p:cNvSpPr>
          <p:nvPr/>
        </p:nvSpPr>
        <p:spPr bwMode="auto">
          <a:xfrm flipV="1">
            <a:off x="3130550" y="4195763"/>
            <a:ext cx="1223963" cy="2174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96441" name="Oval 57"/>
          <p:cNvSpPr>
            <a:spLocks noChangeArrowheads="1"/>
          </p:cNvSpPr>
          <p:nvPr/>
        </p:nvSpPr>
        <p:spPr bwMode="auto">
          <a:xfrm>
            <a:off x="4283075" y="3762375"/>
            <a:ext cx="504825" cy="504825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503050405090304" pitchFamily="18" charset="0"/>
              </a:rPr>
              <a:t>27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296442" name="Line 58"/>
          <p:cNvSpPr>
            <a:spLocks noChangeShapeType="1"/>
          </p:cNvSpPr>
          <p:nvPr/>
        </p:nvSpPr>
        <p:spPr bwMode="auto">
          <a:xfrm flipH="1" flipV="1">
            <a:off x="4714875" y="4195763"/>
            <a:ext cx="1223963" cy="2174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96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96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96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96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9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9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9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9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96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96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9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9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96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96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96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96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96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296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296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296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0"/>
                            </p:stCondLst>
                            <p:childTnLst>
                              <p:par>
                                <p:cTn id="13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96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96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29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29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296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296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296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96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000"/>
                            </p:stCondLst>
                            <p:childTnLst>
                              <p:par>
                                <p:cTn id="17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296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296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296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296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000"/>
                            </p:stCondLst>
                            <p:childTnLst>
                              <p:par>
                                <p:cTn id="18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296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296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296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96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0"/>
                            </p:stCondLst>
                            <p:childTnLst>
                              <p:par>
                                <p:cTn id="19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96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96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29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29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296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296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29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29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4000"/>
                            </p:stCondLst>
                            <p:childTnLst>
                              <p:par>
                                <p:cTn id="2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296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296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29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29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0"/>
                            </p:stCondLst>
                            <p:childTnLst>
                              <p:par>
                                <p:cTn id="23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000"/>
                            </p:stCondLst>
                            <p:childTnLst>
                              <p:par>
                                <p:cTn id="25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296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296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29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29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000"/>
                            </p:stCondLst>
                            <p:childTnLst>
                              <p:par>
                                <p:cTn id="26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296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296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29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29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000"/>
                            </p:stCondLst>
                            <p:childTnLst>
                              <p:par>
                                <p:cTn id="27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296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296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29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29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412" grpId="0" animBg="1"/>
      <p:bldP spid="1296413" grpId="0" animBg="1"/>
      <p:bldP spid="1296414" grpId="0" animBg="1"/>
      <p:bldP spid="1296415" grpId="0" animBg="1"/>
      <p:bldP spid="1296415" grpId="1" animBg="1"/>
      <p:bldP spid="1296422" grpId="0" animBg="1"/>
      <p:bldP spid="1296423" grpId="0" animBg="1"/>
      <p:bldP spid="1296424" grpId="0" animBg="1"/>
      <p:bldP spid="1296425" grpId="0" animBg="1"/>
      <p:bldP spid="1296425" grpId="1" animBg="1"/>
      <p:bldP spid="1296429" grpId="0" animBg="1"/>
      <p:bldP spid="1296430" grpId="0" animBg="1"/>
      <p:bldP spid="1296431" grpId="0" animBg="1"/>
      <p:bldP spid="1296432" grpId="0" animBg="1"/>
      <p:bldP spid="1296432" grpId="1" animBg="1"/>
      <p:bldP spid="1296436" grpId="0" animBg="1"/>
      <p:bldP spid="1296437" grpId="0" animBg="1"/>
      <p:bldP spid="1296438" grpId="0" animBg="1"/>
      <p:bldP spid="1296439" grpId="0" animBg="1"/>
      <p:bldP spid="1296439" grpId="1" animBg="1"/>
      <p:bldP spid="1296440" grpId="0" animBg="1"/>
      <p:bldP spid="1296441" grpId="0" animBg="1"/>
      <p:bldP spid="129644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3ACA6ECB-E4A3-4D7B-9A1E-76D34E7A8040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8E6537F6-A179-4EC4-86D6-F91D3FE911B1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200025"/>
            <a:ext cx="7850187" cy="852488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12875"/>
            <a:ext cx="8569325" cy="5184775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template&lt;class T&gt;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class  </a:t>
            </a:r>
            <a:r>
              <a:rPr lang="en-US" altLang="zh-CN" sz="28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Huffman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 {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   friend BinaryTree&lt;int&gt; HuffmanTree(T [], int);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   public: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      operator T () const {return weight;}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   private: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      BinaryTree&lt;int&gt; </a:t>
            </a:r>
            <a:r>
              <a:rPr lang="en-US" altLang="zh-CN" sz="28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tree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;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      T </a:t>
            </a:r>
            <a:r>
              <a:rPr lang="en-US" altLang="zh-CN" sz="28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weight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;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};//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程序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9-16Huffman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类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401D38ED-576A-41DC-B437-D0211FCE5BE5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8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3BAE9A29-EF6D-4B89-B5F8-B0615F1A51FD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908050"/>
            <a:ext cx="7850187" cy="852488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88913"/>
            <a:ext cx="8785225" cy="6480175"/>
          </a:xfrm>
          <a:solidFill>
            <a:srgbClr val="CCECFF"/>
          </a:solidFill>
          <a:ln>
            <a:solidFill>
              <a:schemeClr val="folHlink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template &lt;class T&gt;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BinaryTree&lt;int&gt; </a:t>
            </a:r>
            <a:r>
              <a:rPr lang="en-US" altLang="zh-CN" sz="20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HuffmanTree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(T a[], int n)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{//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根据权重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a[1:n]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构造霍夫曼树</a:t>
            </a:r>
            <a:endParaRPr lang="zh-CN" altLang="en-US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//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创建一个单节点树的数组 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Huffman&lt;T&gt; *</a:t>
            </a:r>
            <a:r>
              <a:rPr lang="en-US" altLang="zh-CN" sz="20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w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= new Huffman&lt;T&gt; [n+1];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BinaryTree&lt;int&gt; z, zero;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for (int i = 1; i &lt;= n; i++) {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   z.MakeTree(i, zero, zero);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   w[i].weight = a[i];  w[i].tree = z;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}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//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把数组变成一个最小堆</a:t>
            </a:r>
            <a:endParaRPr lang="zh-CN" altLang="en-US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MinHeap&lt;Huffman&lt;T&gt; &gt; H(1);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H.Initialize(</a:t>
            </a:r>
            <a:r>
              <a:rPr lang="en-US" altLang="zh-CN" sz="20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w</a:t>
            </a: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,n,n);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//</a:t>
            </a:r>
            <a:r>
              <a:rPr lang="zh-CN" altLang="en-US" sz="2000">
                <a:latin typeface="Times New Roman" panose="02020503050405090304" pitchFamily="18" charset="0"/>
                <a:ea typeface="宋体" pitchFamily="2" charset="-122"/>
              </a:rPr>
              <a:t>将堆中的树不断合并 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Huffman&lt;T&gt; x, y;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for (i = 1; i &lt; n; i++) {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   H.DeleteMin(x);  H.DeleteMin(y);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   z.MakeTree(0, x.tree, y.tree);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   x.weight += y.weight; x.tree = z;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   H.Insert(x);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  <a:ea typeface="宋体" pitchFamily="2" charset="-122"/>
              </a:rPr>
              <a:t>   }</a:t>
            </a:r>
            <a:endParaRPr lang="en-US" altLang="zh-CN" sz="2000">
              <a:latin typeface="Times New Roman" panose="02020503050405090304" pitchFamily="18" charset="0"/>
              <a:ea typeface="宋体" pitchFamily="2" charset="-122"/>
            </a:endParaRPr>
          </a:p>
        </p:txBody>
      </p:sp>
      <p:sp>
        <p:nvSpPr>
          <p:cNvPr id="69638" name="Rectangle 4"/>
          <p:cNvSpPr>
            <a:spLocks noChangeArrowheads="1"/>
          </p:cNvSpPr>
          <p:nvPr/>
        </p:nvSpPr>
        <p:spPr bwMode="auto">
          <a:xfrm>
            <a:off x="5292725" y="4510088"/>
            <a:ext cx="3671888" cy="2159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</a:rPr>
              <a:t>   </a:t>
            </a:r>
            <a:endParaRPr lang="en-US" altLang="zh-CN" sz="2000">
              <a:latin typeface="Times New Roman" panose="0202050305040509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</a:rPr>
              <a:t>   H.DeleteMin(x); // </a:t>
            </a:r>
            <a:r>
              <a:rPr lang="zh-CN" altLang="en-US" sz="2000">
                <a:latin typeface="Times New Roman" panose="02020503050405090304" pitchFamily="18" charset="0"/>
              </a:rPr>
              <a:t>最后的树 </a:t>
            </a:r>
            <a:endParaRPr lang="en-US" altLang="zh-CN" sz="2000">
              <a:latin typeface="Times New Roman" panose="0202050305040509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</a:rPr>
              <a:t>   H.Deactivate();</a:t>
            </a:r>
            <a:endParaRPr lang="en-US" altLang="zh-CN" sz="2000">
              <a:latin typeface="Times New Roman" panose="0202050305040509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</a:rPr>
              <a:t>   delete [] w;</a:t>
            </a:r>
            <a:endParaRPr lang="en-US" altLang="zh-CN" sz="2000">
              <a:latin typeface="Times New Roman" panose="0202050305040509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</a:rPr>
              <a:t>   return x.tree;</a:t>
            </a:r>
            <a:endParaRPr lang="en-US" altLang="zh-CN" sz="2000">
              <a:latin typeface="Times New Roman" panose="0202050305040509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503050405090304" pitchFamily="18" charset="0"/>
              </a:rPr>
              <a:t>} //</a:t>
            </a:r>
            <a:r>
              <a:rPr lang="zh-CN" altLang="en-US" sz="2000">
                <a:latin typeface="Times New Roman" panose="02020503050405090304" pitchFamily="18" charset="0"/>
              </a:rPr>
              <a:t>程序</a:t>
            </a:r>
            <a:r>
              <a:rPr lang="en-US" altLang="zh-CN" sz="2000">
                <a:latin typeface="Times New Roman" panose="02020503050405090304" pitchFamily="18" charset="0"/>
              </a:rPr>
              <a:t>9-15</a:t>
            </a:r>
            <a:r>
              <a:rPr lang="zh-CN" altLang="en-US" sz="2000">
                <a:latin typeface="Times New Roman" panose="02020503050405090304" pitchFamily="18" charset="0"/>
              </a:rPr>
              <a:t>建立霍夫曼树</a:t>
            </a:r>
            <a:endParaRPr lang="en-US" altLang="zh-CN" sz="2000">
              <a:latin typeface="Times New Roman" panose="02020503050405090304" pitchFamily="18" charset="0"/>
            </a:endParaRPr>
          </a:p>
        </p:txBody>
      </p:sp>
      <p:sp>
        <p:nvSpPr>
          <p:cNvPr id="69639" name="AutoShape 5"/>
          <p:cNvSpPr>
            <a:spLocks noChangeArrowheads="1"/>
          </p:cNvSpPr>
          <p:nvPr/>
        </p:nvSpPr>
        <p:spPr bwMode="auto">
          <a:xfrm>
            <a:off x="5292725" y="4581525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69640" name="AutoShape 6"/>
          <p:cNvSpPr>
            <a:spLocks noChangeArrowheads="1"/>
          </p:cNvSpPr>
          <p:nvPr/>
        </p:nvSpPr>
        <p:spPr bwMode="auto">
          <a:xfrm>
            <a:off x="971550" y="6381750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CD2E64BF-00FD-42C0-BFAC-68967A2B88F3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CA4C5DCE-2240-4FD5-AB66-D9251141E89E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12875"/>
            <a:ext cx="8569325" cy="5184775"/>
          </a:xfrm>
        </p:spPr>
        <p:txBody>
          <a:bodyPr/>
          <a:lstStyle/>
          <a:p>
            <a:pPr marL="0" indent="0" eaLnBrk="1" hangingPunct="1">
              <a:buNone/>
            </a:pPr>
            <a:endParaRPr lang="zh-CN" altLang="en-US" sz="24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Huffman Tree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函数的复杂性</a:t>
            </a:r>
            <a:endParaRPr lang="zh-CN" altLang="en-US" sz="240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当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T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为内部数据类型时，构造和删除数组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w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所需时间为</a:t>
            </a:r>
            <a:r>
              <a:rPr lang="en-US" altLang="zh-CN" sz="2400" dirty="0" err="1">
                <a:latin typeface="Times New Roman" panose="02020503050405090304" pitchFamily="18" charset="0"/>
                <a:ea typeface="宋体" pitchFamily="2" charset="-122"/>
              </a:rPr>
              <a:t>Θ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(1)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，而当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T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为用户自定义的类时需耗时</a:t>
            </a:r>
            <a:r>
              <a:rPr lang="en-US" altLang="zh-CN" sz="2400" dirty="0" err="1">
                <a:latin typeface="Times New Roman" panose="02020503050405090304" pitchFamily="18" charset="0"/>
                <a:ea typeface="宋体" pitchFamily="2" charset="-122"/>
              </a:rPr>
              <a:t>Θ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(n)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。第一个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for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循环和堆的初始化需</a:t>
            </a:r>
            <a:r>
              <a:rPr lang="en-US" altLang="zh-CN" sz="2400" dirty="0" err="1">
                <a:latin typeface="Times New Roman" panose="02020503050405090304" pitchFamily="18" charset="0"/>
                <a:ea typeface="宋体" pitchFamily="2" charset="-122"/>
              </a:rPr>
              <a:t>Θ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(n)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时间。第二个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for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循环中，总共执行了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2(n-1)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次删除最小元素及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n-1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次插入操作，需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O(</a:t>
            </a:r>
            <a:r>
              <a:rPr lang="en-US" altLang="zh-CN" sz="2400" dirty="0" err="1">
                <a:latin typeface="Times New Roman" panose="02020503050405090304" pitchFamily="18" charset="0"/>
                <a:ea typeface="宋体" pitchFamily="2" charset="-122"/>
              </a:rPr>
              <a:t>nlogn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)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的时间。函数其余部分花费的时间为</a:t>
            </a:r>
            <a:r>
              <a:rPr lang="en-US" altLang="zh-CN" sz="2400" dirty="0" err="1">
                <a:latin typeface="Times New Roman" panose="02020503050405090304" pitchFamily="18" charset="0"/>
                <a:ea typeface="宋体" pitchFamily="2" charset="-122"/>
              </a:rPr>
              <a:t>Θ</a:t>
            </a:r>
            <a:r>
              <a:rPr lang="en-US" altLang="zh-CN" sz="2400" dirty="0">
                <a:latin typeface="Times New Roman" panose="02020503050405090304" pitchFamily="18" charset="0"/>
                <a:ea typeface="宋体" pitchFamily="2" charset="-122"/>
              </a:rPr>
              <a:t>(1)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。因此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Huffman Tree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函数总的时间复杂性为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O(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nlogn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)</a:t>
            </a:r>
            <a:r>
              <a:rPr lang="zh-CN" altLang="en-US" sz="2400" dirty="0">
                <a:latin typeface="Times New Roman" panose="02020503050405090304" pitchFamily="18" charset="0"/>
                <a:ea typeface="宋体" pitchFamily="2" charset="-122"/>
              </a:rPr>
              <a:t>。</a:t>
            </a:r>
            <a:endParaRPr lang="en-US" altLang="zh-CN" sz="2400" dirty="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7444167E-8AA9-41C8-A356-81B807E10B68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94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7F804B22-5C0E-4C97-A426-1940CB0AD739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412875"/>
            <a:ext cx="8640762" cy="1368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例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1: 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当 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n = 3,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如有三个权值为 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W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1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 = 1, W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2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 = 2, W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3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 = 3 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的叶结点构造出的二叉树有如下几种可能：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</p:txBody>
      </p:sp>
      <p:sp>
        <p:nvSpPr>
          <p:cNvPr id="1301508" name="Oval 4"/>
          <p:cNvSpPr>
            <a:spLocks noChangeArrowheads="1"/>
          </p:cNvSpPr>
          <p:nvPr/>
        </p:nvSpPr>
        <p:spPr bwMode="auto">
          <a:xfrm>
            <a:off x="1211263" y="2949575"/>
            <a:ext cx="347662" cy="32067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1509" name="Line 5"/>
          <p:cNvSpPr>
            <a:spLocks noChangeShapeType="1"/>
          </p:cNvSpPr>
          <p:nvPr/>
        </p:nvSpPr>
        <p:spPr bwMode="auto">
          <a:xfrm flipH="1">
            <a:off x="982663" y="3254375"/>
            <a:ext cx="304800" cy="304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1510" name="Line 6"/>
          <p:cNvSpPr>
            <a:spLocks noChangeShapeType="1"/>
          </p:cNvSpPr>
          <p:nvPr/>
        </p:nvSpPr>
        <p:spPr bwMode="auto">
          <a:xfrm>
            <a:off x="1439863" y="3254375"/>
            <a:ext cx="271462" cy="3143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1511" name="Oval 7"/>
          <p:cNvSpPr>
            <a:spLocks noChangeArrowheads="1"/>
          </p:cNvSpPr>
          <p:nvPr/>
        </p:nvSpPr>
        <p:spPr bwMode="auto">
          <a:xfrm>
            <a:off x="738188" y="3525838"/>
            <a:ext cx="347662" cy="32067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1512" name="Oval 8"/>
          <p:cNvSpPr>
            <a:spLocks noChangeArrowheads="1"/>
          </p:cNvSpPr>
          <p:nvPr/>
        </p:nvSpPr>
        <p:spPr bwMode="auto">
          <a:xfrm>
            <a:off x="1652588" y="3525838"/>
            <a:ext cx="347662" cy="32067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1513" name="Line 9"/>
          <p:cNvSpPr>
            <a:spLocks noChangeShapeType="1"/>
          </p:cNvSpPr>
          <p:nvPr/>
        </p:nvSpPr>
        <p:spPr bwMode="auto">
          <a:xfrm flipH="1">
            <a:off x="515938" y="3871913"/>
            <a:ext cx="304800" cy="304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1514" name="Line 10"/>
          <p:cNvSpPr>
            <a:spLocks noChangeShapeType="1"/>
          </p:cNvSpPr>
          <p:nvPr/>
        </p:nvSpPr>
        <p:spPr bwMode="auto">
          <a:xfrm>
            <a:off x="973138" y="3871913"/>
            <a:ext cx="271462" cy="3143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1515" name="Oval 11"/>
          <p:cNvSpPr>
            <a:spLocks noChangeArrowheads="1"/>
          </p:cNvSpPr>
          <p:nvPr/>
        </p:nvSpPr>
        <p:spPr bwMode="auto">
          <a:xfrm>
            <a:off x="271463" y="4143375"/>
            <a:ext cx="347662" cy="32067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1516" name="Oval 12"/>
          <p:cNvSpPr>
            <a:spLocks noChangeArrowheads="1"/>
          </p:cNvSpPr>
          <p:nvPr/>
        </p:nvSpPr>
        <p:spPr bwMode="auto">
          <a:xfrm>
            <a:off x="1185863" y="4143375"/>
            <a:ext cx="347662" cy="32067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1517" name="Text Box 13"/>
          <p:cNvSpPr txBox="1">
            <a:spLocks noChangeArrowheads="1"/>
          </p:cNvSpPr>
          <p:nvPr/>
        </p:nvSpPr>
        <p:spPr bwMode="auto">
          <a:xfrm>
            <a:off x="576263" y="41433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008000"/>
                </a:solidFill>
                <a:latin typeface="宋体" pitchFamily="2" charset="-122"/>
              </a:rPr>
              <a:t>1</a:t>
            </a:r>
            <a:endParaRPr lang="en-US" altLang="zh-CN" sz="2000" b="0" baseline="-25000">
              <a:solidFill>
                <a:srgbClr val="008000"/>
              </a:solidFill>
              <a:latin typeface="Times New Roman" panose="02020503050405090304" pitchFamily="18" charset="0"/>
              <a:ea typeface="黑体" pitchFamily="2" charset="-122"/>
            </a:endParaRPr>
          </a:p>
        </p:txBody>
      </p:sp>
      <p:sp>
        <p:nvSpPr>
          <p:cNvPr id="1301518" name="Text Box 14"/>
          <p:cNvSpPr txBox="1">
            <a:spLocks noChangeArrowheads="1"/>
          </p:cNvSpPr>
          <p:nvPr/>
        </p:nvSpPr>
        <p:spPr bwMode="auto">
          <a:xfrm>
            <a:off x="1508125" y="41005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008000"/>
                </a:solidFill>
                <a:latin typeface="宋体" pitchFamily="2" charset="-122"/>
              </a:rPr>
              <a:t>2</a:t>
            </a:r>
            <a:endParaRPr lang="en-US" altLang="zh-CN" sz="2000" b="0" baseline="-25000">
              <a:solidFill>
                <a:srgbClr val="008000"/>
              </a:solidFill>
              <a:latin typeface="Times New Roman" panose="02020503050405090304" pitchFamily="18" charset="0"/>
              <a:ea typeface="黑体" pitchFamily="2" charset="-122"/>
            </a:endParaRPr>
          </a:p>
        </p:txBody>
      </p:sp>
      <p:sp>
        <p:nvSpPr>
          <p:cNvPr id="1301519" name="Text Box 15"/>
          <p:cNvSpPr txBox="1">
            <a:spLocks noChangeArrowheads="1"/>
          </p:cNvSpPr>
          <p:nvPr/>
        </p:nvSpPr>
        <p:spPr bwMode="auto">
          <a:xfrm>
            <a:off x="1947863" y="3457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008000"/>
                </a:solidFill>
                <a:latin typeface="宋体" pitchFamily="2" charset="-122"/>
              </a:rPr>
              <a:t>3</a:t>
            </a:r>
            <a:endParaRPr lang="en-US" altLang="zh-CN" sz="2000" b="0" baseline="-25000">
              <a:solidFill>
                <a:srgbClr val="008000"/>
              </a:solidFill>
              <a:latin typeface="Times New Roman" panose="02020503050405090304" pitchFamily="18" charset="0"/>
              <a:ea typeface="黑体" pitchFamily="2" charset="-122"/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1916113" y="2940050"/>
            <a:ext cx="1728787" cy="1514475"/>
            <a:chOff x="1152" y="2080"/>
            <a:chExt cx="1089" cy="954"/>
          </a:xfrm>
        </p:grpSpPr>
        <p:sp>
          <p:nvSpPr>
            <p:cNvPr id="71766" name="Oval 17"/>
            <p:cNvSpPr>
              <a:spLocks noChangeArrowheads="1"/>
            </p:cNvSpPr>
            <p:nvPr/>
          </p:nvSpPr>
          <p:spPr bwMode="auto">
            <a:xfrm>
              <a:off x="1744" y="2080"/>
              <a:ext cx="219" cy="202"/>
            </a:xfrm>
            <a:prstGeom prst="ellips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67" name="Line 18"/>
            <p:cNvSpPr>
              <a:spLocks noChangeShapeType="1"/>
            </p:cNvSpPr>
            <p:nvPr/>
          </p:nvSpPr>
          <p:spPr bwMode="auto">
            <a:xfrm flipH="1">
              <a:off x="1600" y="2272"/>
              <a:ext cx="192" cy="192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68" name="Line 19"/>
            <p:cNvSpPr>
              <a:spLocks noChangeShapeType="1"/>
            </p:cNvSpPr>
            <p:nvPr/>
          </p:nvSpPr>
          <p:spPr bwMode="auto">
            <a:xfrm>
              <a:off x="1888" y="2272"/>
              <a:ext cx="171" cy="198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69" name="Oval 20"/>
            <p:cNvSpPr>
              <a:spLocks noChangeArrowheads="1"/>
            </p:cNvSpPr>
            <p:nvPr/>
          </p:nvSpPr>
          <p:spPr bwMode="auto">
            <a:xfrm>
              <a:off x="1446" y="2443"/>
              <a:ext cx="219" cy="202"/>
            </a:xfrm>
            <a:prstGeom prst="ellips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70" name="Oval 21"/>
            <p:cNvSpPr>
              <a:spLocks noChangeArrowheads="1"/>
            </p:cNvSpPr>
            <p:nvPr/>
          </p:nvSpPr>
          <p:spPr bwMode="auto">
            <a:xfrm>
              <a:off x="2022" y="2443"/>
              <a:ext cx="219" cy="202"/>
            </a:xfrm>
            <a:prstGeom prst="ellips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71" name="Line 22"/>
            <p:cNvSpPr>
              <a:spLocks noChangeShapeType="1"/>
            </p:cNvSpPr>
            <p:nvPr/>
          </p:nvSpPr>
          <p:spPr bwMode="auto">
            <a:xfrm flipH="1">
              <a:off x="1306" y="2661"/>
              <a:ext cx="192" cy="192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72" name="Line 23"/>
            <p:cNvSpPr>
              <a:spLocks noChangeShapeType="1"/>
            </p:cNvSpPr>
            <p:nvPr/>
          </p:nvSpPr>
          <p:spPr bwMode="auto">
            <a:xfrm>
              <a:off x="1594" y="2661"/>
              <a:ext cx="171" cy="198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73" name="Oval 24"/>
            <p:cNvSpPr>
              <a:spLocks noChangeArrowheads="1"/>
            </p:cNvSpPr>
            <p:nvPr/>
          </p:nvSpPr>
          <p:spPr bwMode="auto">
            <a:xfrm>
              <a:off x="1152" y="2832"/>
              <a:ext cx="219" cy="202"/>
            </a:xfrm>
            <a:prstGeom prst="ellips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74" name="Oval 25"/>
            <p:cNvSpPr>
              <a:spLocks noChangeArrowheads="1"/>
            </p:cNvSpPr>
            <p:nvPr/>
          </p:nvSpPr>
          <p:spPr bwMode="auto">
            <a:xfrm>
              <a:off x="1728" y="2832"/>
              <a:ext cx="219" cy="202"/>
            </a:xfrm>
            <a:prstGeom prst="ellips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</p:grpSp>
      <p:sp>
        <p:nvSpPr>
          <p:cNvPr id="1301530" name="Text Box 26"/>
          <p:cNvSpPr txBox="1">
            <a:spLocks noChangeArrowheads="1"/>
          </p:cNvSpPr>
          <p:nvPr/>
        </p:nvSpPr>
        <p:spPr bwMode="auto">
          <a:xfrm>
            <a:off x="2220913" y="413385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CC0099"/>
                </a:solidFill>
                <a:latin typeface="宋体" pitchFamily="2" charset="-122"/>
              </a:rPr>
              <a:t>1</a:t>
            </a:r>
            <a:endParaRPr lang="en-US" altLang="zh-CN" sz="2000" b="0" baseline="-25000">
              <a:solidFill>
                <a:srgbClr val="CC0099"/>
              </a:solidFill>
              <a:latin typeface="Times New Roman" panose="02020503050405090304" pitchFamily="18" charset="0"/>
              <a:ea typeface="黑体" pitchFamily="2" charset="-122"/>
            </a:endParaRPr>
          </a:p>
        </p:txBody>
      </p:sp>
      <p:sp>
        <p:nvSpPr>
          <p:cNvPr id="1301531" name="Text Box 27"/>
          <p:cNvSpPr txBox="1">
            <a:spLocks noChangeArrowheads="1"/>
          </p:cNvSpPr>
          <p:nvPr/>
        </p:nvSpPr>
        <p:spPr bwMode="auto">
          <a:xfrm>
            <a:off x="3160713" y="41005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CC0099"/>
                </a:solidFill>
                <a:latin typeface="宋体" pitchFamily="2" charset="-122"/>
              </a:rPr>
              <a:t>3</a:t>
            </a:r>
            <a:endParaRPr lang="en-US" altLang="zh-CN" sz="2000" b="0" baseline="-25000">
              <a:solidFill>
                <a:srgbClr val="CC0099"/>
              </a:solidFill>
              <a:latin typeface="Times New Roman" panose="02020503050405090304" pitchFamily="18" charset="0"/>
              <a:ea typeface="黑体" pitchFamily="2" charset="-122"/>
            </a:endParaRPr>
          </a:p>
        </p:txBody>
      </p:sp>
      <p:sp>
        <p:nvSpPr>
          <p:cNvPr id="1301532" name="Text Box 28"/>
          <p:cNvSpPr txBox="1">
            <a:spLocks noChangeArrowheads="1"/>
          </p:cNvSpPr>
          <p:nvPr/>
        </p:nvSpPr>
        <p:spPr bwMode="auto">
          <a:xfrm>
            <a:off x="3592513" y="344805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CC0099"/>
                </a:solidFill>
                <a:latin typeface="宋体" pitchFamily="2" charset="-122"/>
              </a:rPr>
              <a:t>2</a:t>
            </a:r>
            <a:endParaRPr lang="en-US" altLang="zh-CN" sz="2000" b="0" baseline="-25000">
              <a:solidFill>
                <a:srgbClr val="CC0099"/>
              </a:solidFill>
              <a:latin typeface="Times New Roman" panose="02020503050405090304" pitchFamily="18" charset="0"/>
              <a:ea typeface="黑体" pitchFamily="2" charset="-122"/>
            </a:endParaRPr>
          </a:p>
        </p:txBody>
      </p:sp>
      <p:grpSp>
        <p:nvGrpSpPr>
          <p:cNvPr id="3" name="Group 29"/>
          <p:cNvGrpSpPr/>
          <p:nvPr/>
        </p:nvGrpSpPr>
        <p:grpSpPr bwMode="auto">
          <a:xfrm>
            <a:off x="3548063" y="2924175"/>
            <a:ext cx="1728787" cy="1514475"/>
            <a:chOff x="2064" y="2112"/>
            <a:chExt cx="1089" cy="954"/>
          </a:xfrm>
        </p:grpSpPr>
        <p:sp>
          <p:nvSpPr>
            <p:cNvPr id="71757" name="Oval 30"/>
            <p:cNvSpPr>
              <a:spLocks noChangeArrowheads="1"/>
            </p:cNvSpPr>
            <p:nvPr/>
          </p:nvSpPr>
          <p:spPr bwMode="auto">
            <a:xfrm>
              <a:off x="2656" y="2112"/>
              <a:ext cx="219" cy="202"/>
            </a:xfrm>
            <a:prstGeom prst="ellips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58" name="Line 31"/>
            <p:cNvSpPr>
              <a:spLocks noChangeShapeType="1"/>
            </p:cNvSpPr>
            <p:nvPr/>
          </p:nvSpPr>
          <p:spPr bwMode="auto">
            <a:xfrm flipH="1">
              <a:off x="2512" y="2304"/>
              <a:ext cx="192" cy="19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59" name="Line 32"/>
            <p:cNvSpPr>
              <a:spLocks noChangeShapeType="1"/>
            </p:cNvSpPr>
            <p:nvPr/>
          </p:nvSpPr>
          <p:spPr bwMode="auto">
            <a:xfrm>
              <a:off x="2800" y="2304"/>
              <a:ext cx="171" cy="19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60" name="Oval 33"/>
            <p:cNvSpPr>
              <a:spLocks noChangeArrowheads="1"/>
            </p:cNvSpPr>
            <p:nvPr/>
          </p:nvSpPr>
          <p:spPr bwMode="auto">
            <a:xfrm>
              <a:off x="2358" y="2475"/>
              <a:ext cx="219" cy="202"/>
            </a:xfrm>
            <a:prstGeom prst="ellips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61" name="Oval 34"/>
            <p:cNvSpPr>
              <a:spLocks noChangeArrowheads="1"/>
            </p:cNvSpPr>
            <p:nvPr/>
          </p:nvSpPr>
          <p:spPr bwMode="auto">
            <a:xfrm>
              <a:off x="2934" y="2475"/>
              <a:ext cx="219" cy="202"/>
            </a:xfrm>
            <a:prstGeom prst="ellips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62" name="Line 35"/>
            <p:cNvSpPr>
              <a:spLocks noChangeShapeType="1"/>
            </p:cNvSpPr>
            <p:nvPr/>
          </p:nvSpPr>
          <p:spPr bwMode="auto">
            <a:xfrm flipH="1">
              <a:off x="2218" y="2693"/>
              <a:ext cx="192" cy="19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63" name="Line 36"/>
            <p:cNvSpPr>
              <a:spLocks noChangeShapeType="1"/>
            </p:cNvSpPr>
            <p:nvPr/>
          </p:nvSpPr>
          <p:spPr bwMode="auto">
            <a:xfrm>
              <a:off x="2506" y="2693"/>
              <a:ext cx="171" cy="19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64" name="Oval 37"/>
            <p:cNvSpPr>
              <a:spLocks noChangeArrowheads="1"/>
            </p:cNvSpPr>
            <p:nvPr/>
          </p:nvSpPr>
          <p:spPr bwMode="auto">
            <a:xfrm>
              <a:off x="2064" y="2864"/>
              <a:ext cx="219" cy="202"/>
            </a:xfrm>
            <a:prstGeom prst="ellips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65" name="Oval 38"/>
            <p:cNvSpPr>
              <a:spLocks noChangeArrowheads="1"/>
            </p:cNvSpPr>
            <p:nvPr/>
          </p:nvSpPr>
          <p:spPr bwMode="auto">
            <a:xfrm>
              <a:off x="2640" y="2864"/>
              <a:ext cx="219" cy="202"/>
            </a:xfrm>
            <a:prstGeom prst="ellips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</p:grpSp>
      <p:sp>
        <p:nvSpPr>
          <p:cNvPr id="1301543" name="Text Box 39"/>
          <p:cNvSpPr txBox="1">
            <a:spLocks noChangeArrowheads="1"/>
          </p:cNvSpPr>
          <p:nvPr/>
        </p:nvSpPr>
        <p:spPr bwMode="auto">
          <a:xfrm>
            <a:off x="3868738" y="406717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FF9900"/>
                </a:solidFill>
                <a:latin typeface="宋体" pitchFamily="2" charset="-122"/>
              </a:rPr>
              <a:t>2</a:t>
            </a:r>
            <a:endParaRPr lang="en-US" altLang="zh-CN" sz="2000" b="0" baseline="-25000">
              <a:solidFill>
                <a:srgbClr val="FF9900"/>
              </a:solidFill>
              <a:latin typeface="Times New Roman" panose="02020503050405090304" pitchFamily="18" charset="0"/>
              <a:ea typeface="黑体" pitchFamily="2" charset="-122"/>
            </a:endParaRPr>
          </a:p>
        </p:txBody>
      </p:sp>
      <p:sp>
        <p:nvSpPr>
          <p:cNvPr id="1301544" name="Text Box 40"/>
          <p:cNvSpPr txBox="1">
            <a:spLocks noChangeArrowheads="1"/>
          </p:cNvSpPr>
          <p:nvPr/>
        </p:nvSpPr>
        <p:spPr bwMode="auto">
          <a:xfrm>
            <a:off x="4767263" y="40671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FF9900"/>
                </a:solidFill>
                <a:latin typeface="宋体" pitchFamily="2" charset="-122"/>
              </a:rPr>
              <a:t>1</a:t>
            </a:r>
            <a:endParaRPr lang="en-US" altLang="zh-CN" sz="2000" b="0" baseline="-25000">
              <a:solidFill>
                <a:srgbClr val="FF9900"/>
              </a:solidFill>
              <a:latin typeface="Times New Roman" panose="02020503050405090304" pitchFamily="18" charset="0"/>
              <a:ea typeface="黑体" pitchFamily="2" charset="-122"/>
            </a:endParaRPr>
          </a:p>
        </p:txBody>
      </p:sp>
      <p:sp>
        <p:nvSpPr>
          <p:cNvPr id="1301545" name="Text Box 41"/>
          <p:cNvSpPr txBox="1">
            <a:spLocks noChangeArrowheads="1"/>
          </p:cNvSpPr>
          <p:nvPr/>
        </p:nvSpPr>
        <p:spPr bwMode="auto">
          <a:xfrm>
            <a:off x="5224463" y="3457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FF9900"/>
                </a:solidFill>
                <a:latin typeface="宋体" pitchFamily="2" charset="-122"/>
              </a:rPr>
              <a:t>3</a:t>
            </a:r>
            <a:endParaRPr lang="en-US" altLang="zh-CN" sz="2000" b="0" baseline="-25000">
              <a:solidFill>
                <a:srgbClr val="FF9900"/>
              </a:solidFill>
              <a:latin typeface="Times New Roman" panose="02020503050405090304" pitchFamily="18" charset="0"/>
              <a:ea typeface="黑体" pitchFamily="2" charset="-122"/>
            </a:endParaRPr>
          </a:p>
        </p:txBody>
      </p:sp>
      <p:grpSp>
        <p:nvGrpSpPr>
          <p:cNvPr id="4" name="Group 42"/>
          <p:cNvGrpSpPr/>
          <p:nvPr/>
        </p:nvGrpSpPr>
        <p:grpSpPr bwMode="auto">
          <a:xfrm>
            <a:off x="5148263" y="2924175"/>
            <a:ext cx="2133600" cy="1539875"/>
            <a:chOff x="3408" y="2304"/>
            <a:chExt cx="1344" cy="970"/>
          </a:xfrm>
        </p:grpSpPr>
        <p:sp>
          <p:nvSpPr>
            <p:cNvPr id="71745" name="Oval 43"/>
            <p:cNvSpPr>
              <a:spLocks noChangeArrowheads="1"/>
            </p:cNvSpPr>
            <p:nvPr/>
          </p:nvSpPr>
          <p:spPr bwMode="auto">
            <a:xfrm>
              <a:off x="4000" y="2304"/>
              <a:ext cx="219" cy="20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46" name="Line 44"/>
            <p:cNvSpPr>
              <a:spLocks noChangeShapeType="1"/>
            </p:cNvSpPr>
            <p:nvPr/>
          </p:nvSpPr>
          <p:spPr bwMode="auto">
            <a:xfrm flipH="1">
              <a:off x="3856" y="2496"/>
              <a:ext cx="192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47" name="Line 45"/>
            <p:cNvSpPr>
              <a:spLocks noChangeShapeType="1"/>
            </p:cNvSpPr>
            <p:nvPr/>
          </p:nvSpPr>
          <p:spPr bwMode="auto">
            <a:xfrm>
              <a:off x="4144" y="2496"/>
              <a:ext cx="171" cy="19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48" name="Oval 46"/>
            <p:cNvSpPr>
              <a:spLocks noChangeArrowheads="1"/>
            </p:cNvSpPr>
            <p:nvPr/>
          </p:nvSpPr>
          <p:spPr bwMode="auto">
            <a:xfrm>
              <a:off x="3702" y="2667"/>
              <a:ext cx="219" cy="20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49" name="Oval 47"/>
            <p:cNvSpPr>
              <a:spLocks noChangeArrowheads="1"/>
            </p:cNvSpPr>
            <p:nvPr/>
          </p:nvSpPr>
          <p:spPr bwMode="auto">
            <a:xfrm>
              <a:off x="4278" y="2667"/>
              <a:ext cx="219" cy="20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50" name="Line 48"/>
            <p:cNvSpPr>
              <a:spLocks noChangeShapeType="1"/>
            </p:cNvSpPr>
            <p:nvPr/>
          </p:nvSpPr>
          <p:spPr bwMode="auto">
            <a:xfrm flipH="1">
              <a:off x="3562" y="2885"/>
              <a:ext cx="192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51" name="Line 49"/>
            <p:cNvSpPr>
              <a:spLocks noChangeShapeType="1"/>
            </p:cNvSpPr>
            <p:nvPr/>
          </p:nvSpPr>
          <p:spPr bwMode="auto">
            <a:xfrm>
              <a:off x="3850" y="2885"/>
              <a:ext cx="171" cy="19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52" name="Oval 50"/>
            <p:cNvSpPr>
              <a:spLocks noChangeArrowheads="1"/>
            </p:cNvSpPr>
            <p:nvPr/>
          </p:nvSpPr>
          <p:spPr bwMode="auto">
            <a:xfrm>
              <a:off x="3408" y="3056"/>
              <a:ext cx="219" cy="20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53" name="Oval 51"/>
            <p:cNvSpPr>
              <a:spLocks noChangeArrowheads="1"/>
            </p:cNvSpPr>
            <p:nvPr/>
          </p:nvSpPr>
          <p:spPr bwMode="auto">
            <a:xfrm>
              <a:off x="3984" y="3056"/>
              <a:ext cx="219" cy="20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54" name="Text Box 52"/>
            <p:cNvSpPr txBox="1">
              <a:spLocks noChangeArrowheads="1"/>
            </p:cNvSpPr>
            <p:nvPr/>
          </p:nvSpPr>
          <p:spPr bwMode="auto">
            <a:xfrm>
              <a:off x="3600" y="302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FF3300"/>
                  </a:solidFill>
                  <a:latin typeface="宋体" pitchFamily="2" charset="-122"/>
                </a:rPr>
                <a:t>2</a:t>
              </a:r>
              <a:endParaRPr lang="en-US" altLang="zh-CN" sz="2000" b="0" baseline="-25000">
                <a:solidFill>
                  <a:srgbClr val="FF3300"/>
                </a:solidFill>
                <a:latin typeface="Times New Roman" panose="02020503050405090304" pitchFamily="18" charset="0"/>
                <a:ea typeface="黑体" pitchFamily="2" charset="-122"/>
              </a:endParaRPr>
            </a:p>
          </p:txBody>
        </p:sp>
        <p:sp>
          <p:nvSpPr>
            <p:cNvPr id="71755" name="Text Box 53"/>
            <p:cNvSpPr txBox="1">
              <a:spLocks noChangeArrowheads="1"/>
            </p:cNvSpPr>
            <p:nvPr/>
          </p:nvSpPr>
          <p:spPr bwMode="auto">
            <a:xfrm>
              <a:off x="4464" y="264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FF3300"/>
                  </a:solidFill>
                  <a:latin typeface="宋体" pitchFamily="2" charset="-122"/>
                </a:rPr>
                <a:t>1</a:t>
              </a:r>
              <a:endParaRPr lang="en-US" altLang="zh-CN" sz="2000" b="0" baseline="-25000">
                <a:solidFill>
                  <a:srgbClr val="FF3300"/>
                </a:solidFill>
                <a:latin typeface="Times New Roman" panose="02020503050405090304" pitchFamily="18" charset="0"/>
                <a:ea typeface="黑体" pitchFamily="2" charset="-122"/>
              </a:endParaRPr>
            </a:p>
          </p:txBody>
        </p:sp>
        <p:sp>
          <p:nvSpPr>
            <p:cNvPr id="71756" name="Text Box 54"/>
            <p:cNvSpPr txBox="1">
              <a:spLocks noChangeArrowheads="1"/>
            </p:cNvSpPr>
            <p:nvPr/>
          </p:nvSpPr>
          <p:spPr bwMode="auto">
            <a:xfrm>
              <a:off x="4176" y="302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FF3300"/>
                  </a:solidFill>
                  <a:latin typeface="宋体" pitchFamily="2" charset="-122"/>
                </a:rPr>
                <a:t>3</a:t>
              </a:r>
              <a:endParaRPr lang="en-US" altLang="zh-CN" sz="2000" b="0" baseline="-25000">
                <a:solidFill>
                  <a:srgbClr val="FF3300"/>
                </a:solidFill>
                <a:latin typeface="Times New Roman" panose="02020503050405090304" pitchFamily="18" charset="0"/>
                <a:ea typeface="黑体" pitchFamily="2" charset="-122"/>
              </a:endParaRPr>
            </a:p>
          </p:txBody>
        </p:sp>
      </p:grpSp>
      <p:grpSp>
        <p:nvGrpSpPr>
          <p:cNvPr id="5" name="Group 55"/>
          <p:cNvGrpSpPr/>
          <p:nvPr/>
        </p:nvGrpSpPr>
        <p:grpSpPr bwMode="auto">
          <a:xfrm>
            <a:off x="6748463" y="2924175"/>
            <a:ext cx="2133600" cy="1539875"/>
            <a:chOff x="3840" y="2784"/>
            <a:chExt cx="1344" cy="970"/>
          </a:xfrm>
        </p:grpSpPr>
        <p:sp>
          <p:nvSpPr>
            <p:cNvPr id="71733" name="Oval 56"/>
            <p:cNvSpPr>
              <a:spLocks noChangeArrowheads="1"/>
            </p:cNvSpPr>
            <p:nvPr/>
          </p:nvSpPr>
          <p:spPr bwMode="auto">
            <a:xfrm>
              <a:off x="4432" y="2784"/>
              <a:ext cx="219" cy="20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34" name="Line 57"/>
            <p:cNvSpPr>
              <a:spLocks noChangeShapeType="1"/>
            </p:cNvSpPr>
            <p:nvPr/>
          </p:nvSpPr>
          <p:spPr bwMode="auto">
            <a:xfrm flipH="1">
              <a:off x="4288" y="2976"/>
              <a:ext cx="192" cy="19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35" name="Line 58"/>
            <p:cNvSpPr>
              <a:spLocks noChangeShapeType="1"/>
            </p:cNvSpPr>
            <p:nvPr/>
          </p:nvSpPr>
          <p:spPr bwMode="auto">
            <a:xfrm>
              <a:off x="4576" y="2976"/>
              <a:ext cx="171" cy="19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36" name="Oval 59"/>
            <p:cNvSpPr>
              <a:spLocks noChangeArrowheads="1"/>
            </p:cNvSpPr>
            <p:nvPr/>
          </p:nvSpPr>
          <p:spPr bwMode="auto">
            <a:xfrm>
              <a:off x="4134" y="3147"/>
              <a:ext cx="219" cy="20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37" name="Oval 60"/>
            <p:cNvSpPr>
              <a:spLocks noChangeArrowheads="1"/>
            </p:cNvSpPr>
            <p:nvPr/>
          </p:nvSpPr>
          <p:spPr bwMode="auto">
            <a:xfrm>
              <a:off x="4710" y="3147"/>
              <a:ext cx="219" cy="20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38" name="Line 61"/>
            <p:cNvSpPr>
              <a:spLocks noChangeShapeType="1"/>
            </p:cNvSpPr>
            <p:nvPr/>
          </p:nvSpPr>
          <p:spPr bwMode="auto">
            <a:xfrm flipH="1">
              <a:off x="3994" y="3365"/>
              <a:ext cx="192" cy="19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39" name="Line 62"/>
            <p:cNvSpPr>
              <a:spLocks noChangeShapeType="1"/>
            </p:cNvSpPr>
            <p:nvPr/>
          </p:nvSpPr>
          <p:spPr bwMode="auto">
            <a:xfrm>
              <a:off x="4282" y="3365"/>
              <a:ext cx="171" cy="19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40" name="Oval 63"/>
            <p:cNvSpPr>
              <a:spLocks noChangeArrowheads="1"/>
            </p:cNvSpPr>
            <p:nvPr/>
          </p:nvSpPr>
          <p:spPr bwMode="auto">
            <a:xfrm>
              <a:off x="3840" y="3536"/>
              <a:ext cx="219" cy="20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41" name="Oval 64"/>
            <p:cNvSpPr>
              <a:spLocks noChangeArrowheads="1"/>
            </p:cNvSpPr>
            <p:nvPr/>
          </p:nvSpPr>
          <p:spPr bwMode="auto">
            <a:xfrm>
              <a:off x="4416" y="3536"/>
              <a:ext cx="219" cy="20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42" name="Text Box 65"/>
            <p:cNvSpPr txBox="1">
              <a:spLocks noChangeArrowheads="1"/>
            </p:cNvSpPr>
            <p:nvPr/>
          </p:nvSpPr>
          <p:spPr bwMode="auto">
            <a:xfrm>
              <a:off x="4032" y="350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accent2"/>
                  </a:solidFill>
                  <a:latin typeface="宋体" pitchFamily="2" charset="-122"/>
                </a:rPr>
                <a:t>3</a:t>
              </a:r>
              <a:endParaRPr lang="en-US" altLang="zh-CN" sz="2000" b="0" baseline="-25000">
                <a:solidFill>
                  <a:schemeClr val="accent2"/>
                </a:solidFill>
                <a:latin typeface="Times New Roman" panose="02020503050405090304" pitchFamily="18" charset="0"/>
                <a:ea typeface="黑体" pitchFamily="2" charset="-122"/>
              </a:endParaRPr>
            </a:p>
          </p:txBody>
        </p:sp>
        <p:sp>
          <p:nvSpPr>
            <p:cNvPr id="71743" name="Text Box 66"/>
            <p:cNvSpPr txBox="1">
              <a:spLocks noChangeArrowheads="1"/>
            </p:cNvSpPr>
            <p:nvPr/>
          </p:nvSpPr>
          <p:spPr bwMode="auto">
            <a:xfrm>
              <a:off x="4896" y="312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endParaRPr lang="en-US" altLang="zh-CN" sz="2000" b="0" baseline="-25000">
                <a:solidFill>
                  <a:schemeClr val="accent2"/>
                </a:solidFill>
                <a:latin typeface="Times New Roman" panose="02020503050405090304" pitchFamily="18" charset="0"/>
                <a:ea typeface="黑体" pitchFamily="2" charset="-122"/>
              </a:endParaRPr>
            </a:p>
          </p:txBody>
        </p:sp>
        <p:sp>
          <p:nvSpPr>
            <p:cNvPr id="71744" name="Text Box 67"/>
            <p:cNvSpPr txBox="1">
              <a:spLocks noChangeArrowheads="1"/>
            </p:cNvSpPr>
            <p:nvPr/>
          </p:nvSpPr>
          <p:spPr bwMode="auto">
            <a:xfrm>
              <a:off x="4608" y="350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endParaRPr lang="en-US" altLang="zh-CN" sz="2000" b="0" baseline="-25000">
                <a:solidFill>
                  <a:schemeClr val="accent2"/>
                </a:solidFill>
                <a:latin typeface="Times New Roman" panose="02020503050405090304" pitchFamily="18" charset="0"/>
                <a:ea typeface="黑体" pitchFamily="2" charset="-122"/>
              </a:endParaRPr>
            </a:p>
          </p:txBody>
        </p:sp>
      </p:grpSp>
      <p:grpSp>
        <p:nvGrpSpPr>
          <p:cNvPr id="6" name="Group 68"/>
          <p:cNvGrpSpPr/>
          <p:nvPr/>
        </p:nvGrpSpPr>
        <p:grpSpPr bwMode="auto">
          <a:xfrm>
            <a:off x="7046913" y="5057775"/>
            <a:ext cx="2133600" cy="1539875"/>
            <a:chOff x="4272" y="3168"/>
            <a:chExt cx="1344" cy="970"/>
          </a:xfrm>
        </p:grpSpPr>
        <p:sp>
          <p:nvSpPr>
            <p:cNvPr id="71721" name="Oval 69"/>
            <p:cNvSpPr>
              <a:spLocks noChangeArrowheads="1"/>
            </p:cNvSpPr>
            <p:nvPr/>
          </p:nvSpPr>
          <p:spPr bwMode="auto">
            <a:xfrm>
              <a:off x="4864" y="3168"/>
              <a:ext cx="219" cy="202"/>
            </a:xfrm>
            <a:prstGeom prst="ellips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22" name="Line 70"/>
            <p:cNvSpPr>
              <a:spLocks noChangeShapeType="1"/>
            </p:cNvSpPr>
            <p:nvPr/>
          </p:nvSpPr>
          <p:spPr bwMode="auto">
            <a:xfrm flipH="1">
              <a:off x="4720" y="3360"/>
              <a:ext cx="192" cy="192"/>
            </a:xfrm>
            <a:prstGeom prst="lin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23" name="Line 71"/>
            <p:cNvSpPr>
              <a:spLocks noChangeShapeType="1"/>
            </p:cNvSpPr>
            <p:nvPr/>
          </p:nvSpPr>
          <p:spPr bwMode="auto">
            <a:xfrm>
              <a:off x="5008" y="3360"/>
              <a:ext cx="171" cy="198"/>
            </a:xfrm>
            <a:prstGeom prst="lin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24" name="Oval 72"/>
            <p:cNvSpPr>
              <a:spLocks noChangeArrowheads="1"/>
            </p:cNvSpPr>
            <p:nvPr/>
          </p:nvSpPr>
          <p:spPr bwMode="auto">
            <a:xfrm>
              <a:off x="4566" y="3531"/>
              <a:ext cx="219" cy="202"/>
            </a:xfrm>
            <a:prstGeom prst="ellips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25" name="Oval 73"/>
            <p:cNvSpPr>
              <a:spLocks noChangeArrowheads="1"/>
            </p:cNvSpPr>
            <p:nvPr/>
          </p:nvSpPr>
          <p:spPr bwMode="auto">
            <a:xfrm>
              <a:off x="5142" y="3531"/>
              <a:ext cx="219" cy="202"/>
            </a:xfrm>
            <a:prstGeom prst="ellips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26" name="Line 74"/>
            <p:cNvSpPr>
              <a:spLocks noChangeShapeType="1"/>
            </p:cNvSpPr>
            <p:nvPr/>
          </p:nvSpPr>
          <p:spPr bwMode="auto">
            <a:xfrm flipH="1">
              <a:off x="4426" y="3749"/>
              <a:ext cx="192" cy="192"/>
            </a:xfrm>
            <a:prstGeom prst="lin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27" name="Line 75"/>
            <p:cNvSpPr>
              <a:spLocks noChangeShapeType="1"/>
            </p:cNvSpPr>
            <p:nvPr/>
          </p:nvSpPr>
          <p:spPr bwMode="auto">
            <a:xfrm>
              <a:off x="4714" y="3749"/>
              <a:ext cx="171" cy="198"/>
            </a:xfrm>
            <a:prstGeom prst="lin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28" name="Oval 76"/>
            <p:cNvSpPr>
              <a:spLocks noChangeArrowheads="1"/>
            </p:cNvSpPr>
            <p:nvPr/>
          </p:nvSpPr>
          <p:spPr bwMode="auto">
            <a:xfrm>
              <a:off x="4272" y="3920"/>
              <a:ext cx="219" cy="202"/>
            </a:xfrm>
            <a:prstGeom prst="ellips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29" name="Oval 77"/>
            <p:cNvSpPr>
              <a:spLocks noChangeArrowheads="1"/>
            </p:cNvSpPr>
            <p:nvPr/>
          </p:nvSpPr>
          <p:spPr bwMode="auto">
            <a:xfrm>
              <a:off x="4848" y="3920"/>
              <a:ext cx="219" cy="202"/>
            </a:xfrm>
            <a:prstGeom prst="ellips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71730" name="Text Box 78"/>
            <p:cNvSpPr txBox="1">
              <a:spLocks noChangeArrowheads="1"/>
            </p:cNvSpPr>
            <p:nvPr/>
          </p:nvSpPr>
          <p:spPr bwMode="auto">
            <a:xfrm>
              <a:off x="4464" y="388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66CCFF"/>
                  </a:solidFill>
                  <a:latin typeface="宋体" pitchFamily="2" charset="-122"/>
                </a:rPr>
                <a:t>3</a:t>
              </a:r>
              <a:endParaRPr lang="en-US" altLang="zh-CN" sz="2000" b="0" baseline="-25000">
                <a:solidFill>
                  <a:srgbClr val="66CCFF"/>
                </a:solidFill>
                <a:latin typeface="Times New Roman" panose="02020503050405090304" pitchFamily="18" charset="0"/>
                <a:ea typeface="黑体" pitchFamily="2" charset="-122"/>
              </a:endParaRPr>
            </a:p>
          </p:txBody>
        </p:sp>
        <p:sp>
          <p:nvSpPr>
            <p:cNvPr id="71731" name="Text Box 79"/>
            <p:cNvSpPr txBox="1">
              <a:spLocks noChangeArrowheads="1"/>
            </p:cNvSpPr>
            <p:nvPr/>
          </p:nvSpPr>
          <p:spPr bwMode="auto">
            <a:xfrm>
              <a:off x="5328" y="350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66CCFF"/>
                  </a:solidFill>
                  <a:latin typeface="宋体" pitchFamily="2" charset="-122"/>
                </a:rPr>
                <a:t>1</a:t>
              </a:r>
              <a:endParaRPr lang="en-US" altLang="zh-CN" sz="2000" b="0" baseline="-25000">
                <a:solidFill>
                  <a:srgbClr val="66CCFF"/>
                </a:solidFill>
                <a:latin typeface="Times New Roman" panose="02020503050405090304" pitchFamily="18" charset="0"/>
                <a:ea typeface="黑体" pitchFamily="2" charset="-122"/>
              </a:endParaRPr>
            </a:p>
          </p:txBody>
        </p:sp>
        <p:sp>
          <p:nvSpPr>
            <p:cNvPr id="71732" name="Text Box 80"/>
            <p:cNvSpPr txBox="1">
              <a:spLocks noChangeArrowheads="1"/>
            </p:cNvSpPr>
            <p:nvPr/>
          </p:nvSpPr>
          <p:spPr bwMode="auto">
            <a:xfrm>
              <a:off x="5040" y="388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902030302020204" pitchFamily="66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66CCFF"/>
                  </a:solidFill>
                  <a:latin typeface="宋体" pitchFamily="2" charset="-122"/>
                </a:rPr>
                <a:t>2</a:t>
              </a:r>
              <a:endParaRPr lang="en-US" altLang="zh-CN" sz="2000" b="0" baseline="-25000">
                <a:solidFill>
                  <a:srgbClr val="66CCFF"/>
                </a:solidFill>
                <a:latin typeface="Times New Roman" panose="02020503050405090304" pitchFamily="18" charset="0"/>
                <a:ea typeface="黑体" pitchFamily="2" charset="-122"/>
              </a:endParaRPr>
            </a:p>
          </p:txBody>
        </p:sp>
      </p:grpSp>
      <p:sp>
        <p:nvSpPr>
          <p:cNvPr id="1301585" name="Line 81"/>
          <p:cNvSpPr>
            <a:spLocks noChangeShapeType="1"/>
          </p:cNvSpPr>
          <p:nvPr/>
        </p:nvSpPr>
        <p:spPr bwMode="auto">
          <a:xfrm flipH="1" flipV="1">
            <a:off x="1033463" y="4448175"/>
            <a:ext cx="9525" cy="49371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1586" name="Text Box 82"/>
          <p:cNvSpPr txBox="1">
            <a:spLocks noChangeArrowheads="1"/>
          </p:cNvSpPr>
          <p:nvPr/>
        </p:nvSpPr>
        <p:spPr bwMode="auto">
          <a:xfrm>
            <a:off x="576263" y="4981575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WPL</a:t>
            </a:r>
            <a:r>
              <a:rPr lang="en-US" altLang="zh-CN" sz="2000" b="0" baseline="-25000">
                <a:solidFill>
                  <a:srgbClr val="990033"/>
                </a:solidFill>
                <a:latin typeface="Times New Roman" panose="02020503050405090304" pitchFamily="18" charset="0"/>
                <a:ea typeface="黑体" pitchFamily="2" charset="-122"/>
              </a:rPr>
              <a:t>1</a:t>
            </a:r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=9</a:t>
            </a:r>
            <a:endParaRPr lang="en-US" altLang="zh-CN" sz="2000">
              <a:solidFill>
                <a:srgbClr val="990033"/>
              </a:solidFill>
              <a:latin typeface="宋体" pitchFamily="2" charset="-122"/>
            </a:endParaRPr>
          </a:p>
        </p:txBody>
      </p:sp>
      <p:sp>
        <p:nvSpPr>
          <p:cNvPr id="1301587" name="Line 83"/>
          <p:cNvSpPr>
            <a:spLocks noChangeShapeType="1"/>
          </p:cNvSpPr>
          <p:nvPr/>
        </p:nvSpPr>
        <p:spPr bwMode="auto">
          <a:xfrm flipV="1">
            <a:off x="2633663" y="4448175"/>
            <a:ext cx="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1588" name="Text Box 84"/>
          <p:cNvSpPr txBox="1">
            <a:spLocks noChangeArrowheads="1"/>
          </p:cNvSpPr>
          <p:nvPr/>
        </p:nvSpPr>
        <p:spPr bwMode="auto">
          <a:xfrm>
            <a:off x="2176463" y="498157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WPL</a:t>
            </a:r>
            <a:r>
              <a:rPr lang="en-US" altLang="zh-CN" sz="2000" b="0" baseline="-25000">
                <a:solidFill>
                  <a:srgbClr val="990033"/>
                </a:solidFill>
                <a:latin typeface="Times New Roman" panose="02020503050405090304" pitchFamily="18" charset="0"/>
                <a:ea typeface="黑体" pitchFamily="2" charset="-122"/>
              </a:rPr>
              <a:t>2</a:t>
            </a:r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=10</a:t>
            </a:r>
            <a:endParaRPr lang="en-US" altLang="zh-CN" sz="2000">
              <a:solidFill>
                <a:srgbClr val="990033"/>
              </a:solidFill>
              <a:latin typeface="宋体" pitchFamily="2" charset="-122"/>
            </a:endParaRPr>
          </a:p>
        </p:txBody>
      </p:sp>
      <p:sp>
        <p:nvSpPr>
          <p:cNvPr id="1301589" name="Line 85"/>
          <p:cNvSpPr>
            <a:spLocks noChangeShapeType="1"/>
          </p:cNvSpPr>
          <p:nvPr/>
        </p:nvSpPr>
        <p:spPr bwMode="auto">
          <a:xfrm flipV="1">
            <a:off x="4267200" y="4405313"/>
            <a:ext cx="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1590" name="Text Box 86"/>
          <p:cNvSpPr txBox="1">
            <a:spLocks noChangeArrowheads="1"/>
          </p:cNvSpPr>
          <p:nvPr/>
        </p:nvSpPr>
        <p:spPr bwMode="auto">
          <a:xfrm>
            <a:off x="3810000" y="493871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WPL</a:t>
            </a:r>
            <a:r>
              <a:rPr lang="en-US" altLang="zh-CN" sz="2000" b="0" baseline="-25000">
                <a:solidFill>
                  <a:srgbClr val="990033"/>
                </a:solidFill>
                <a:latin typeface="Times New Roman" panose="02020503050405090304" pitchFamily="18" charset="0"/>
                <a:ea typeface="黑体" pitchFamily="2" charset="-122"/>
              </a:rPr>
              <a:t>3</a:t>
            </a:r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=9</a:t>
            </a:r>
            <a:endParaRPr lang="en-US" altLang="zh-CN" sz="2000">
              <a:solidFill>
                <a:srgbClr val="990033"/>
              </a:solidFill>
              <a:latin typeface="宋体" pitchFamily="2" charset="-122"/>
            </a:endParaRPr>
          </a:p>
        </p:txBody>
      </p:sp>
      <p:sp>
        <p:nvSpPr>
          <p:cNvPr id="1301591" name="Line 87"/>
          <p:cNvSpPr>
            <a:spLocks noChangeShapeType="1"/>
          </p:cNvSpPr>
          <p:nvPr/>
        </p:nvSpPr>
        <p:spPr bwMode="auto">
          <a:xfrm flipV="1">
            <a:off x="5834063" y="4371975"/>
            <a:ext cx="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1592" name="Text Box 88"/>
          <p:cNvSpPr txBox="1">
            <a:spLocks noChangeArrowheads="1"/>
          </p:cNvSpPr>
          <p:nvPr/>
        </p:nvSpPr>
        <p:spPr bwMode="auto">
          <a:xfrm>
            <a:off x="5292725" y="4941888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WPL</a:t>
            </a:r>
            <a:r>
              <a:rPr lang="en-US" altLang="zh-CN" sz="2000" b="0" baseline="-25000">
                <a:solidFill>
                  <a:srgbClr val="990033"/>
                </a:solidFill>
                <a:latin typeface="Times New Roman" panose="02020503050405090304" pitchFamily="18" charset="0"/>
                <a:ea typeface="黑体" pitchFamily="2" charset="-122"/>
              </a:rPr>
              <a:t>4</a:t>
            </a:r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=11</a:t>
            </a:r>
            <a:endParaRPr lang="en-US" altLang="zh-CN" sz="2000">
              <a:solidFill>
                <a:srgbClr val="990033"/>
              </a:solidFill>
              <a:latin typeface="宋体" pitchFamily="2" charset="-122"/>
            </a:endParaRPr>
          </a:p>
        </p:txBody>
      </p:sp>
      <p:sp>
        <p:nvSpPr>
          <p:cNvPr id="1301593" name="Line 89"/>
          <p:cNvSpPr>
            <a:spLocks noChangeShapeType="1"/>
          </p:cNvSpPr>
          <p:nvPr/>
        </p:nvSpPr>
        <p:spPr bwMode="auto">
          <a:xfrm flipV="1">
            <a:off x="7053263" y="4371975"/>
            <a:ext cx="38100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1594" name="Text Box 90"/>
          <p:cNvSpPr txBox="1">
            <a:spLocks noChangeArrowheads="1"/>
          </p:cNvSpPr>
          <p:nvPr/>
        </p:nvSpPr>
        <p:spPr bwMode="auto">
          <a:xfrm>
            <a:off x="6759575" y="4941888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WPL</a:t>
            </a:r>
            <a:r>
              <a:rPr lang="en-US" altLang="zh-CN" sz="2000" b="0" baseline="-25000">
                <a:solidFill>
                  <a:srgbClr val="990033"/>
                </a:solidFill>
                <a:latin typeface="Times New Roman" panose="02020503050405090304" pitchFamily="18" charset="0"/>
                <a:ea typeface="黑体" pitchFamily="2" charset="-122"/>
              </a:rPr>
              <a:t>5</a:t>
            </a:r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=10</a:t>
            </a:r>
            <a:endParaRPr lang="en-US" altLang="zh-CN" sz="2000">
              <a:solidFill>
                <a:srgbClr val="990033"/>
              </a:solidFill>
              <a:latin typeface="宋体" pitchFamily="2" charset="-122"/>
            </a:endParaRPr>
          </a:p>
        </p:txBody>
      </p:sp>
      <p:sp>
        <p:nvSpPr>
          <p:cNvPr id="1301595" name="Line 91"/>
          <p:cNvSpPr>
            <a:spLocks noChangeShapeType="1"/>
          </p:cNvSpPr>
          <p:nvPr/>
        </p:nvSpPr>
        <p:spPr bwMode="auto">
          <a:xfrm flipH="1">
            <a:off x="6543675" y="6354763"/>
            <a:ext cx="457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1596" name="Text Box 92"/>
          <p:cNvSpPr txBox="1">
            <a:spLocks noChangeArrowheads="1"/>
          </p:cNvSpPr>
          <p:nvPr/>
        </p:nvSpPr>
        <p:spPr bwMode="auto">
          <a:xfrm>
            <a:off x="5535613" y="6138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WPL</a:t>
            </a:r>
            <a:r>
              <a:rPr lang="en-US" altLang="zh-CN" sz="2000" b="0" baseline="-25000">
                <a:solidFill>
                  <a:srgbClr val="990033"/>
                </a:solidFill>
                <a:latin typeface="Times New Roman" panose="02020503050405090304" pitchFamily="18" charset="0"/>
                <a:ea typeface="黑体" pitchFamily="2" charset="-122"/>
              </a:rPr>
              <a:t>6</a:t>
            </a:r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=11</a:t>
            </a:r>
            <a:endParaRPr lang="en-US" altLang="zh-CN" sz="2000">
              <a:solidFill>
                <a:srgbClr val="990033"/>
              </a:solidFill>
              <a:latin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2950" y="6169025"/>
            <a:ext cx="3230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Times New Roman" panose="02020503050405090304" pitchFamily="18" charset="0"/>
                <a:sym typeface="+mn-ea"/>
              </a:rPr>
              <a:t>霍夫曼树是否唯一？？</a:t>
            </a:r>
            <a:endParaRPr lang="zh-CN" altLang="en-US">
              <a:solidFill>
                <a:srgbClr val="FF0000"/>
              </a:solidFill>
              <a:latin typeface="Times New Roman" panose="0202050305040509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30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30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0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0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0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30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0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0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" fill="hold"/>
                                        <p:tgtEl>
                                          <p:spTgt spid="130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130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1301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1301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75"/>
                            </p:stCondLst>
                            <p:childTnLst>
                              <p:par>
                                <p:cTn id="4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130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" fill="hold"/>
                                        <p:tgtEl>
                                          <p:spTgt spid="130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" fill="hold"/>
                                        <p:tgtEl>
                                          <p:spTgt spid="1301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" fill="hold"/>
                                        <p:tgtEl>
                                          <p:spTgt spid="1301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650"/>
                            </p:stCondLst>
                            <p:childTnLst>
                              <p:par>
                                <p:cTn id="5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130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130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" fill="hold"/>
                                        <p:tgtEl>
                                          <p:spTgt spid="1301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1301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130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" fill="hold"/>
                                        <p:tgtEl>
                                          <p:spTgt spid="130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130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130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"/>
                            </p:stCondLst>
                            <p:childTnLst>
                              <p:par>
                                <p:cTn id="7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" fill="hold"/>
                                        <p:tgtEl>
                                          <p:spTgt spid="130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" fill="hold"/>
                                        <p:tgtEl>
                                          <p:spTgt spid="130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" fill="hold"/>
                                        <p:tgtEl>
                                          <p:spTgt spid="1301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1301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"/>
                            </p:stCondLst>
                            <p:childTnLst>
                              <p:par>
                                <p:cTn id="8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" fill="hold"/>
                                        <p:tgtEl>
                                          <p:spTgt spid="1301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130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" fill="hold"/>
                                        <p:tgtEl>
                                          <p:spTgt spid="130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" fill="hold"/>
                                        <p:tgtEl>
                                          <p:spTgt spid="130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75" fill="hold"/>
                                        <p:tgtEl>
                                          <p:spTgt spid="130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" fill="hold"/>
                                        <p:tgtEl>
                                          <p:spTgt spid="130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" fill="hold"/>
                                        <p:tgtEl>
                                          <p:spTgt spid="1301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" fill="hold"/>
                                        <p:tgtEl>
                                          <p:spTgt spid="1301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"/>
                            </p:stCondLst>
                            <p:childTnLst>
                              <p:par>
                                <p:cTn id="10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" fill="hold"/>
                                        <p:tgtEl>
                                          <p:spTgt spid="130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" fill="hold"/>
                                        <p:tgtEl>
                                          <p:spTgt spid="130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" fill="hold"/>
                                        <p:tgtEl>
                                          <p:spTgt spid="1301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" fill="hold"/>
                                        <p:tgtEl>
                                          <p:spTgt spid="1301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"/>
                            </p:stCondLst>
                            <p:childTnLst>
                              <p:par>
                                <p:cTn id="10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" fill="hold"/>
                                        <p:tgtEl>
                                          <p:spTgt spid="130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" fill="hold"/>
                                        <p:tgtEl>
                                          <p:spTgt spid="130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" fill="hold"/>
                                        <p:tgtEl>
                                          <p:spTgt spid="1301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" fill="hold"/>
                                        <p:tgtEl>
                                          <p:spTgt spid="1301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0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0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301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01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" fill="hold"/>
                                        <p:tgtEl>
                                          <p:spTgt spid="1301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" fill="hold"/>
                                        <p:tgtEl>
                                          <p:spTgt spid="1301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75" fill="hold"/>
                                        <p:tgtEl>
                                          <p:spTgt spid="1301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" fill="hold"/>
                                        <p:tgtEl>
                                          <p:spTgt spid="1301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01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01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301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301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" fill="hold"/>
                                        <p:tgtEl>
                                          <p:spTgt spid="130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" fill="hold"/>
                                        <p:tgtEl>
                                          <p:spTgt spid="130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" fill="hold"/>
                                        <p:tgtEl>
                                          <p:spTgt spid="130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" fill="hold"/>
                                        <p:tgtEl>
                                          <p:spTgt spid="130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301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30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301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301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" fill="hold"/>
                                        <p:tgtEl>
                                          <p:spTgt spid="1301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" fill="hold"/>
                                        <p:tgtEl>
                                          <p:spTgt spid="130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75" fill="hold"/>
                                        <p:tgtEl>
                                          <p:spTgt spid="1301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75" fill="hold"/>
                                        <p:tgtEl>
                                          <p:spTgt spid="1301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30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30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01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301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" fill="hold"/>
                                        <p:tgtEl>
                                          <p:spTgt spid="1301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" fill="hold"/>
                                        <p:tgtEl>
                                          <p:spTgt spid="1301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75" fill="hold"/>
                                        <p:tgtEl>
                                          <p:spTgt spid="1301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" fill="hold"/>
                                        <p:tgtEl>
                                          <p:spTgt spid="1301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9" dur="500"/>
                                        <p:tgtEl>
                                          <p:spTgt spid="130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75" fill="hold"/>
                                        <p:tgtEl>
                                          <p:spTgt spid="1301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75" fill="hold"/>
                                        <p:tgtEl>
                                          <p:spTgt spid="1301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75" fill="hold"/>
                                        <p:tgtEl>
                                          <p:spTgt spid="1301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75" fill="hold"/>
                                        <p:tgtEl>
                                          <p:spTgt spid="1301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301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301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01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01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75" fill="hold"/>
                                        <p:tgtEl>
                                          <p:spTgt spid="1301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75" fill="hold"/>
                                        <p:tgtEl>
                                          <p:spTgt spid="130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75" fill="hold"/>
                                        <p:tgtEl>
                                          <p:spTgt spid="1301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75" fill="hold"/>
                                        <p:tgtEl>
                                          <p:spTgt spid="1301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508" grpId="0" animBg="1"/>
      <p:bldP spid="1301509" grpId="0" animBg="1"/>
      <p:bldP spid="1301510" grpId="0" animBg="1"/>
      <p:bldP spid="1301511" grpId="0" animBg="1"/>
      <p:bldP spid="1301512" grpId="0" animBg="1"/>
      <p:bldP spid="1301513" grpId="0" animBg="1"/>
      <p:bldP spid="1301514" grpId="0" animBg="1"/>
      <p:bldP spid="1301515" grpId="0" animBg="1"/>
      <p:bldP spid="1301516" grpId="0" animBg="1"/>
      <p:bldP spid="1301517" grpId="0" autoUpdateAnimBg="0"/>
      <p:bldP spid="1301518" grpId="0" autoUpdateAnimBg="0"/>
      <p:bldP spid="1301519" grpId="0" autoUpdateAnimBg="0"/>
      <p:bldP spid="1301530" grpId="0" autoUpdateAnimBg="0"/>
      <p:bldP spid="1301531" grpId="0" autoUpdateAnimBg="0"/>
      <p:bldP spid="1301532" grpId="0" autoUpdateAnimBg="0"/>
      <p:bldP spid="1301543" grpId="0" autoUpdateAnimBg="0"/>
      <p:bldP spid="1301544" grpId="0" autoUpdateAnimBg="0"/>
      <p:bldP spid="1301545" grpId="0" autoUpdateAnimBg="0"/>
      <p:bldP spid="1301585" grpId="0" animBg="1"/>
      <p:bldP spid="1301586" grpId="0" autoUpdateAnimBg="0"/>
      <p:bldP spid="1301587" grpId="0" animBg="1"/>
      <p:bldP spid="1301588" grpId="0" autoUpdateAnimBg="0"/>
      <p:bldP spid="1301589" grpId="0" animBg="1"/>
      <p:bldP spid="1301590" grpId="0" autoUpdateAnimBg="0"/>
      <p:bldP spid="1301591" grpId="0" animBg="1"/>
      <p:bldP spid="1301592" grpId="0" autoUpdateAnimBg="0"/>
      <p:bldP spid="1301593" grpId="0" animBg="1"/>
      <p:bldP spid="1301594" grpId="0" autoUpdateAnimBg="0"/>
      <p:bldP spid="1301595" grpId="0" animBg="1"/>
      <p:bldP spid="1301596" grpId="0" autoUpdateAnimBg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16EC6639-9F31-4A5B-86D4-CD5A61CDE492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6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5B511EA0-20AB-4EDD-B075-4A6840FB5723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5313" y="1662113"/>
            <a:ext cx="7964487" cy="1373187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练习：假设字符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a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b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c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d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e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f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在电文中出现的概率分别为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0.09, 0.07, 0.12, 0.22, 0.23, 0.27,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求出这些字符的哈夫曼编码（要求左子树根结点的权小于等于右子树根结点的权 ）。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</p:txBody>
      </p:sp>
      <p:sp>
        <p:nvSpPr>
          <p:cNvPr id="1305604" name="Text Box 4"/>
          <p:cNvSpPr txBox="1">
            <a:spLocks noChangeArrowheads="1"/>
          </p:cNvSpPr>
          <p:nvPr/>
        </p:nvSpPr>
        <p:spPr bwMode="auto">
          <a:xfrm>
            <a:off x="5156200" y="612775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latin typeface="宋体" pitchFamily="2" charset="-122"/>
              </a:rPr>
              <a:t>b</a:t>
            </a:r>
            <a:endParaRPr kumimoji="0" lang="en-US" altLang="zh-CN" sz="2000">
              <a:latin typeface="宋体" pitchFamily="2" charset="-122"/>
            </a:endParaRPr>
          </a:p>
        </p:txBody>
      </p:sp>
      <p:sp>
        <p:nvSpPr>
          <p:cNvPr id="1305605" name="Oval 5"/>
          <p:cNvSpPr>
            <a:spLocks noChangeArrowheads="1"/>
          </p:cNvSpPr>
          <p:nvPr/>
        </p:nvSpPr>
        <p:spPr bwMode="auto">
          <a:xfrm>
            <a:off x="5141913" y="6167438"/>
            <a:ext cx="347662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5606" name="Text Box 6"/>
          <p:cNvSpPr txBox="1">
            <a:spLocks noChangeArrowheads="1"/>
          </p:cNvSpPr>
          <p:nvPr/>
        </p:nvSpPr>
        <p:spPr bwMode="auto">
          <a:xfrm>
            <a:off x="5435600" y="6032500"/>
            <a:ext cx="649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0.7</a:t>
            </a:r>
            <a:endParaRPr kumimoji="0" lang="en-US" altLang="zh-CN" sz="1600">
              <a:latin typeface="宋体" pitchFamily="2" charset="-122"/>
            </a:endParaRPr>
          </a:p>
        </p:txBody>
      </p:sp>
      <p:sp>
        <p:nvSpPr>
          <p:cNvPr id="1305607" name="Text Box 7"/>
          <p:cNvSpPr txBox="1">
            <a:spLocks noChangeArrowheads="1"/>
          </p:cNvSpPr>
          <p:nvPr/>
        </p:nvSpPr>
        <p:spPr bwMode="auto">
          <a:xfrm>
            <a:off x="6057900" y="60928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latin typeface="宋体" pitchFamily="2" charset="-122"/>
              </a:rPr>
              <a:t>a</a:t>
            </a:r>
            <a:endParaRPr kumimoji="0" lang="en-US" altLang="zh-CN" sz="2000">
              <a:latin typeface="宋体" pitchFamily="2" charset="-122"/>
            </a:endParaRPr>
          </a:p>
        </p:txBody>
      </p:sp>
      <p:sp>
        <p:nvSpPr>
          <p:cNvPr id="1305608" name="Oval 8"/>
          <p:cNvSpPr>
            <a:spLocks noChangeArrowheads="1"/>
          </p:cNvSpPr>
          <p:nvPr/>
        </p:nvSpPr>
        <p:spPr bwMode="auto">
          <a:xfrm>
            <a:off x="6056313" y="6167438"/>
            <a:ext cx="347662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5609" name="Text Box 9"/>
          <p:cNvSpPr txBox="1">
            <a:spLocks noChangeArrowheads="1"/>
          </p:cNvSpPr>
          <p:nvPr/>
        </p:nvSpPr>
        <p:spPr bwMode="auto">
          <a:xfrm>
            <a:off x="6361113" y="6091238"/>
            <a:ext cx="587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0.9</a:t>
            </a:r>
            <a:endParaRPr kumimoji="0" lang="en-US" altLang="zh-CN" sz="1600">
              <a:latin typeface="宋体" pitchFamily="2" charset="-122"/>
            </a:endParaRPr>
          </a:p>
        </p:txBody>
      </p:sp>
      <p:sp>
        <p:nvSpPr>
          <p:cNvPr id="1305610" name="Line 10"/>
          <p:cNvSpPr>
            <a:spLocks noChangeShapeType="1"/>
          </p:cNvSpPr>
          <p:nvPr/>
        </p:nvSpPr>
        <p:spPr bwMode="auto">
          <a:xfrm flipH="1">
            <a:off x="5368925" y="5862638"/>
            <a:ext cx="30480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5611" name="Line 11"/>
          <p:cNvSpPr>
            <a:spLocks noChangeShapeType="1"/>
          </p:cNvSpPr>
          <p:nvPr/>
        </p:nvSpPr>
        <p:spPr bwMode="auto">
          <a:xfrm>
            <a:off x="5826125" y="5862638"/>
            <a:ext cx="271463" cy="3143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5612" name="Oval 12"/>
          <p:cNvSpPr>
            <a:spLocks noChangeArrowheads="1"/>
          </p:cNvSpPr>
          <p:nvPr/>
        </p:nvSpPr>
        <p:spPr bwMode="auto">
          <a:xfrm>
            <a:off x="5597525" y="5557838"/>
            <a:ext cx="347663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5613" name="Text Box 13"/>
          <p:cNvSpPr txBox="1">
            <a:spLocks noChangeArrowheads="1"/>
          </p:cNvSpPr>
          <p:nvPr/>
        </p:nvSpPr>
        <p:spPr bwMode="auto">
          <a:xfrm>
            <a:off x="5940425" y="5516563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0.16</a:t>
            </a:r>
            <a:endParaRPr kumimoji="0" lang="en-US" altLang="zh-CN" sz="1600">
              <a:latin typeface="宋体" pitchFamily="2" charset="-122"/>
            </a:endParaRPr>
          </a:p>
        </p:txBody>
      </p:sp>
      <p:sp>
        <p:nvSpPr>
          <p:cNvPr id="1305614" name="Text Box 14"/>
          <p:cNvSpPr txBox="1">
            <a:spLocks noChangeArrowheads="1"/>
          </p:cNvSpPr>
          <p:nvPr/>
        </p:nvSpPr>
        <p:spPr bwMode="auto">
          <a:xfrm>
            <a:off x="4775200" y="548481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latin typeface="宋体" pitchFamily="2" charset="-122"/>
              </a:rPr>
              <a:t>c</a:t>
            </a:r>
            <a:endParaRPr kumimoji="0" lang="en-US" altLang="zh-CN" sz="2000">
              <a:latin typeface="宋体" pitchFamily="2" charset="-122"/>
            </a:endParaRPr>
          </a:p>
        </p:txBody>
      </p:sp>
      <p:sp>
        <p:nvSpPr>
          <p:cNvPr id="1305615" name="Oval 15"/>
          <p:cNvSpPr>
            <a:spLocks noChangeArrowheads="1"/>
          </p:cNvSpPr>
          <p:nvPr/>
        </p:nvSpPr>
        <p:spPr bwMode="auto">
          <a:xfrm>
            <a:off x="4760913" y="5557838"/>
            <a:ext cx="347662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5616" name="Text Box 16"/>
          <p:cNvSpPr txBox="1">
            <a:spLocks noChangeArrowheads="1"/>
          </p:cNvSpPr>
          <p:nvPr/>
        </p:nvSpPr>
        <p:spPr bwMode="auto">
          <a:xfrm>
            <a:off x="5003800" y="5516563"/>
            <a:ext cx="946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0.12</a:t>
            </a:r>
            <a:endParaRPr kumimoji="0" lang="en-US" altLang="zh-CN" sz="1600">
              <a:latin typeface="宋体" pitchFamily="2" charset="-122"/>
            </a:endParaRPr>
          </a:p>
        </p:txBody>
      </p:sp>
      <p:sp>
        <p:nvSpPr>
          <p:cNvPr id="1305617" name="Line 17"/>
          <p:cNvSpPr>
            <a:spLocks noChangeShapeType="1"/>
          </p:cNvSpPr>
          <p:nvPr/>
        </p:nvSpPr>
        <p:spPr bwMode="auto">
          <a:xfrm flipH="1">
            <a:off x="4987925" y="5253038"/>
            <a:ext cx="30480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5618" name="Line 18"/>
          <p:cNvSpPr>
            <a:spLocks noChangeShapeType="1"/>
          </p:cNvSpPr>
          <p:nvPr/>
        </p:nvSpPr>
        <p:spPr bwMode="auto">
          <a:xfrm>
            <a:off x="5445125" y="5253038"/>
            <a:ext cx="271463" cy="3143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5619" name="Oval 19"/>
          <p:cNvSpPr>
            <a:spLocks noChangeArrowheads="1"/>
          </p:cNvSpPr>
          <p:nvPr/>
        </p:nvSpPr>
        <p:spPr bwMode="auto">
          <a:xfrm>
            <a:off x="5216525" y="4948238"/>
            <a:ext cx="347663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5620" name="Text Box 20"/>
          <p:cNvSpPr txBox="1">
            <a:spLocks noChangeArrowheads="1"/>
          </p:cNvSpPr>
          <p:nvPr/>
        </p:nvSpPr>
        <p:spPr bwMode="auto">
          <a:xfrm>
            <a:off x="5522913" y="4872038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0.28</a:t>
            </a:r>
            <a:endParaRPr kumimoji="0" lang="en-US" altLang="zh-CN" sz="1600">
              <a:latin typeface="宋体" pitchFamily="2" charset="-122"/>
            </a:endParaRPr>
          </a:p>
        </p:txBody>
      </p:sp>
      <p:sp>
        <p:nvSpPr>
          <p:cNvPr id="1305621" name="Text Box 21"/>
          <p:cNvSpPr txBox="1">
            <a:spLocks noChangeArrowheads="1"/>
          </p:cNvSpPr>
          <p:nvPr/>
        </p:nvSpPr>
        <p:spPr bwMode="auto">
          <a:xfrm>
            <a:off x="2641600" y="490855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latin typeface="宋体" pitchFamily="2" charset="-122"/>
              </a:rPr>
              <a:t>d</a:t>
            </a:r>
            <a:endParaRPr kumimoji="0" lang="en-US" altLang="zh-CN" sz="2000">
              <a:latin typeface="宋体" pitchFamily="2" charset="-122"/>
            </a:endParaRPr>
          </a:p>
        </p:txBody>
      </p:sp>
      <p:sp>
        <p:nvSpPr>
          <p:cNvPr id="1305622" name="Oval 22"/>
          <p:cNvSpPr>
            <a:spLocks noChangeArrowheads="1"/>
          </p:cNvSpPr>
          <p:nvPr/>
        </p:nvSpPr>
        <p:spPr bwMode="auto">
          <a:xfrm>
            <a:off x="2627313" y="4948238"/>
            <a:ext cx="347662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5623" name="Text Box 23"/>
          <p:cNvSpPr txBox="1">
            <a:spLocks noChangeArrowheads="1"/>
          </p:cNvSpPr>
          <p:nvPr/>
        </p:nvSpPr>
        <p:spPr bwMode="auto">
          <a:xfrm>
            <a:off x="2124075" y="5157788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0.22</a:t>
            </a:r>
            <a:endParaRPr kumimoji="0" lang="en-US" altLang="zh-CN" sz="1600">
              <a:latin typeface="宋体" pitchFamily="2" charset="-122"/>
            </a:endParaRPr>
          </a:p>
        </p:txBody>
      </p:sp>
      <p:sp>
        <p:nvSpPr>
          <p:cNvPr id="1305624" name="Text Box 24"/>
          <p:cNvSpPr txBox="1">
            <a:spLocks noChangeArrowheads="1"/>
          </p:cNvSpPr>
          <p:nvPr/>
        </p:nvSpPr>
        <p:spPr bwMode="auto">
          <a:xfrm>
            <a:off x="3543300" y="48736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latin typeface="宋体" pitchFamily="2" charset="-122"/>
              </a:rPr>
              <a:t>e</a:t>
            </a:r>
            <a:endParaRPr kumimoji="0" lang="en-US" altLang="zh-CN" sz="2000">
              <a:latin typeface="宋体" pitchFamily="2" charset="-122"/>
            </a:endParaRPr>
          </a:p>
        </p:txBody>
      </p:sp>
      <p:sp>
        <p:nvSpPr>
          <p:cNvPr id="1305625" name="Oval 25"/>
          <p:cNvSpPr>
            <a:spLocks noChangeArrowheads="1"/>
          </p:cNvSpPr>
          <p:nvPr/>
        </p:nvSpPr>
        <p:spPr bwMode="auto">
          <a:xfrm>
            <a:off x="3541713" y="4948238"/>
            <a:ext cx="347662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5626" name="Text Box 26"/>
          <p:cNvSpPr txBox="1">
            <a:spLocks noChangeArrowheads="1"/>
          </p:cNvSpPr>
          <p:nvPr/>
        </p:nvSpPr>
        <p:spPr bwMode="auto">
          <a:xfrm>
            <a:off x="3779838" y="5157788"/>
            <a:ext cx="65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0.23</a:t>
            </a:r>
            <a:endParaRPr kumimoji="0" lang="en-US" altLang="zh-CN" sz="1600">
              <a:latin typeface="宋体" pitchFamily="2" charset="-122"/>
            </a:endParaRPr>
          </a:p>
        </p:txBody>
      </p:sp>
      <p:sp>
        <p:nvSpPr>
          <p:cNvPr id="1305627" name="Line 27"/>
          <p:cNvSpPr>
            <a:spLocks noChangeShapeType="1"/>
          </p:cNvSpPr>
          <p:nvPr/>
        </p:nvSpPr>
        <p:spPr bwMode="auto">
          <a:xfrm flipH="1">
            <a:off x="2854325" y="4643438"/>
            <a:ext cx="30480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5628" name="Line 28"/>
          <p:cNvSpPr>
            <a:spLocks noChangeShapeType="1"/>
          </p:cNvSpPr>
          <p:nvPr/>
        </p:nvSpPr>
        <p:spPr bwMode="auto">
          <a:xfrm>
            <a:off x="3348038" y="4652963"/>
            <a:ext cx="271462" cy="3143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5629" name="Oval 29"/>
          <p:cNvSpPr>
            <a:spLocks noChangeArrowheads="1"/>
          </p:cNvSpPr>
          <p:nvPr/>
        </p:nvSpPr>
        <p:spPr bwMode="auto">
          <a:xfrm>
            <a:off x="3082925" y="4338638"/>
            <a:ext cx="347663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5630" name="Text Box 30"/>
          <p:cNvSpPr txBox="1">
            <a:spLocks noChangeArrowheads="1"/>
          </p:cNvSpPr>
          <p:nvPr/>
        </p:nvSpPr>
        <p:spPr bwMode="auto">
          <a:xfrm>
            <a:off x="3389313" y="4262438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0.45</a:t>
            </a:r>
            <a:endParaRPr kumimoji="0" lang="en-US" altLang="zh-CN" sz="1600">
              <a:latin typeface="宋体" pitchFamily="2" charset="-122"/>
            </a:endParaRPr>
          </a:p>
        </p:txBody>
      </p:sp>
      <p:sp>
        <p:nvSpPr>
          <p:cNvPr id="1305631" name="Text Box 31"/>
          <p:cNvSpPr txBox="1">
            <a:spLocks noChangeArrowheads="1"/>
          </p:cNvSpPr>
          <p:nvPr/>
        </p:nvSpPr>
        <p:spPr bwMode="auto">
          <a:xfrm>
            <a:off x="4284663" y="4941888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f</a:t>
            </a:r>
            <a:endParaRPr kumimoji="0" lang="en-US" altLang="zh-CN" sz="1600">
              <a:latin typeface="宋体" pitchFamily="2" charset="-122"/>
            </a:endParaRPr>
          </a:p>
        </p:txBody>
      </p:sp>
      <p:sp>
        <p:nvSpPr>
          <p:cNvPr id="1305632" name="Oval 32"/>
          <p:cNvSpPr>
            <a:spLocks noChangeArrowheads="1"/>
          </p:cNvSpPr>
          <p:nvPr/>
        </p:nvSpPr>
        <p:spPr bwMode="auto">
          <a:xfrm>
            <a:off x="4284663" y="4868863"/>
            <a:ext cx="358775" cy="4667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 sz="1600">
              <a:latin typeface="Times New Roman" panose="02020503050405090304" pitchFamily="18" charset="0"/>
            </a:endParaRPr>
          </a:p>
        </p:txBody>
      </p:sp>
      <p:sp>
        <p:nvSpPr>
          <p:cNvPr id="1305633" name="Text Box 33"/>
          <p:cNvSpPr txBox="1">
            <a:spLocks noChangeArrowheads="1"/>
          </p:cNvSpPr>
          <p:nvPr/>
        </p:nvSpPr>
        <p:spPr bwMode="auto">
          <a:xfrm>
            <a:off x="4608513" y="4872038"/>
            <a:ext cx="684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0.27</a:t>
            </a:r>
            <a:endParaRPr kumimoji="0" lang="en-US" altLang="zh-CN" sz="1600">
              <a:latin typeface="宋体" pitchFamily="2" charset="-122"/>
            </a:endParaRPr>
          </a:p>
        </p:txBody>
      </p:sp>
      <p:sp>
        <p:nvSpPr>
          <p:cNvPr id="1305634" name="Line 34"/>
          <p:cNvSpPr>
            <a:spLocks noChangeShapeType="1"/>
          </p:cNvSpPr>
          <p:nvPr/>
        </p:nvSpPr>
        <p:spPr bwMode="auto">
          <a:xfrm flipH="1">
            <a:off x="4530725" y="4643438"/>
            <a:ext cx="30480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5635" name="Line 35"/>
          <p:cNvSpPr>
            <a:spLocks noChangeShapeType="1"/>
          </p:cNvSpPr>
          <p:nvPr/>
        </p:nvSpPr>
        <p:spPr bwMode="auto">
          <a:xfrm>
            <a:off x="4987925" y="4643438"/>
            <a:ext cx="271463" cy="3143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5636" name="Oval 36"/>
          <p:cNvSpPr>
            <a:spLocks noChangeArrowheads="1"/>
          </p:cNvSpPr>
          <p:nvPr/>
        </p:nvSpPr>
        <p:spPr bwMode="auto">
          <a:xfrm>
            <a:off x="4759325" y="4338638"/>
            <a:ext cx="347663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5637" name="Text Box 37"/>
          <p:cNvSpPr txBox="1">
            <a:spLocks noChangeArrowheads="1"/>
          </p:cNvSpPr>
          <p:nvPr/>
        </p:nvSpPr>
        <p:spPr bwMode="auto">
          <a:xfrm>
            <a:off x="5065713" y="4262438"/>
            <a:ext cx="730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0.55</a:t>
            </a:r>
            <a:endParaRPr kumimoji="0" lang="en-US" altLang="zh-CN" sz="1600">
              <a:latin typeface="宋体" pitchFamily="2" charset="-122"/>
            </a:endParaRPr>
          </a:p>
        </p:txBody>
      </p:sp>
      <p:sp>
        <p:nvSpPr>
          <p:cNvPr id="1305638" name="Line 38"/>
          <p:cNvSpPr>
            <a:spLocks noChangeShapeType="1"/>
          </p:cNvSpPr>
          <p:nvPr/>
        </p:nvSpPr>
        <p:spPr bwMode="auto">
          <a:xfrm flipV="1">
            <a:off x="3348038" y="3789363"/>
            <a:ext cx="68580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5639" name="Line 39"/>
          <p:cNvSpPr>
            <a:spLocks noChangeShapeType="1"/>
          </p:cNvSpPr>
          <p:nvPr/>
        </p:nvSpPr>
        <p:spPr bwMode="auto">
          <a:xfrm flipH="1" flipV="1">
            <a:off x="4227513" y="3805238"/>
            <a:ext cx="68580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5640" name="Oval 40"/>
          <p:cNvSpPr>
            <a:spLocks noChangeArrowheads="1"/>
          </p:cNvSpPr>
          <p:nvPr/>
        </p:nvSpPr>
        <p:spPr bwMode="auto">
          <a:xfrm>
            <a:off x="3922713" y="3500438"/>
            <a:ext cx="347662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5641" name="Text Box 41"/>
          <p:cNvSpPr txBox="1">
            <a:spLocks noChangeArrowheads="1"/>
          </p:cNvSpPr>
          <p:nvPr/>
        </p:nvSpPr>
        <p:spPr bwMode="auto">
          <a:xfrm>
            <a:off x="3389313" y="37290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itchFamily="2" charset="-122"/>
              </a:rPr>
              <a:t>0</a:t>
            </a:r>
            <a:endParaRPr kumimoji="0" lang="en-US" altLang="zh-CN" sz="200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305642" name="Text Box 42"/>
          <p:cNvSpPr txBox="1">
            <a:spLocks noChangeArrowheads="1"/>
          </p:cNvSpPr>
          <p:nvPr/>
        </p:nvSpPr>
        <p:spPr bwMode="auto">
          <a:xfrm>
            <a:off x="4532313" y="37290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itchFamily="2" charset="-122"/>
              </a:rPr>
              <a:t>1</a:t>
            </a:r>
            <a:endParaRPr kumimoji="0" lang="en-US" altLang="zh-CN" sz="200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305643" name="Text Box 43"/>
          <p:cNvSpPr txBox="1">
            <a:spLocks noChangeArrowheads="1"/>
          </p:cNvSpPr>
          <p:nvPr/>
        </p:nvSpPr>
        <p:spPr bwMode="auto">
          <a:xfrm>
            <a:off x="2703513" y="45672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itchFamily="2" charset="-122"/>
              </a:rPr>
              <a:t>0</a:t>
            </a:r>
            <a:endParaRPr kumimoji="0" lang="en-US" altLang="zh-CN" sz="200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305644" name="Text Box 44"/>
          <p:cNvSpPr txBox="1">
            <a:spLocks noChangeArrowheads="1"/>
          </p:cNvSpPr>
          <p:nvPr/>
        </p:nvSpPr>
        <p:spPr bwMode="auto">
          <a:xfrm>
            <a:off x="3465513" y="45672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itchFamily="2" charset="-122"/>
              </a:rPr>
              <a:t>1</a:t>
            </a:r>
            <a:endParaRPr kumimoji="0" lang="en-US" altLang="zh-CN" sz="200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305645" name="Text Box 45"/>
          <p:cNvSpPr txBox="1">
            <a:spLocks noChangeArrowheads="1"/>
          </p:cNvSpPr>
          <p:nvPr/>
        </p:nvSpPr>
        <p:spPr bwMode="auto">
          <a:xfrm>
            <a:off x="4427538" y="45085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itchFamily="2" charset="-122"/>
              </a:rPr>
              <a:t>0</a:t>
            </a:r>
            <a:endParaRPr kumimoji="0" lang="en-US" altLang="zh-CN" sz="200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305646" name="Text Box 46"/>
          <p:cNvSpPr txBox="1">
            <a:spLocks noChangeArrowheads="1"/>
          </p:cNvSpPr>
          <p:nvPr/>
        </p:nvSpPr>
        <p:spPr bwMode="auto">
          <a:xfrm>
            <a:off x="5076825" y="44370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itchFamily="2" charset="-122"/>
              </a:rPr>
              <a:t>1</a:t>
            </a:r>
            <a:endParaRPr kumimoji="0" lang="en-US" altLang="zh-CN" sz="200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305647" name="Text Box 47"/>
          <p:cNvSpPr txBox="1">
            <a:spLocks noChangeArrowheads="1"/>
          </p:cNvSpPr>
          <p:nvPr/>
        </p:nvSpPr>
        <p:spPr bwMode="auto">
          <a:xfrm>
            <a:off x="4913313" y="51006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itchFamily="2" charset="-122"/>
              </a:rPr>
              <a:t>0</a:t>
            </a:r>
            <a:endParaRPr kumimoji="0" lang="en-US" altLang="zh-CN" sz="200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305648" name="Text Box 48"/>
          <p:cNvSpPr txBox="1">
            <a:spLocks noChangeArrowheads="1"/>
          </p:cNvSpPr>
          <p:nvPr/>
        </p:nvSpPr>
        <p:spPr bwMode="auto">
          <a:xfrm>
            <a:off x="5522913" y="50847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itchFamily="2" charset="-122"/>
              </a:rPr>
              <a:t>1</a:t>
            </a:r>
            <a:endParaRPr kumimoji="0" lang="en-US" altLang="zh-CN" sz="200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305649" name="Text Box 49"/>
          <p:cNvSpPr txBox="1">
            <a:spLocks noChangeArrowheads="1"/>
          </p:cNvSpPr>
          <p:nvPr/>
        </p:nvSpPr>
        <p:spPr bwMode="auto">
          <a:xfrm>
            <a:off x="5292725" y="573405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itchFamily="2" charset="-122"/>
              </a:rPr>
              <a:t>0</a:t>
            </a:r>
            <a:endParaRPr kumimoji="0" lang="en-US" altLang="zh-CN" sz="200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305650" name="Text Box 50"/>
          <p:cNvSpPr txBox="1">
            <a:spLocks noChangeArrowheads="1"/>
          </p:cNvSpPr>
          <p:nvPr/>
        </p:nvSpPr>
        <p:spPr bwMode="auto">
          <a:xfrm>
            <a:off x="5867400" y="56610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itchFamily="2" charset="-122"/>
              </a:rPr>
              <a:t>1</a:t>
            </a:r>
            <a:endParaRPr kumimoji="0" lang="en-US" altLang="zh-CN" sz="200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305651" name="Line 51"/>
          <p:cNvSpPr>
            <a:spLocks noChangeShapeType="1"/>
          </p:cNvSpPr>
          <p:nvPr/>
        </p:nvSpPr>
        <p:spPr bwMode="auto">
          <a:xfrm flipH="1">
            <a:off x="2843213" y="4652963"/>
            <a:ext cx="30480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5654" name="Line 54"/>
          <p:cNvSpPr>
            <a:spLocks noChangeShapeType="1"/>
          </p:cNvSpPr>
          <p:nvPr/>
        </p:nvSpPr>
        <p:spPr bwMode="auto">
          <a:xfrm>
            <a:off x="5003800" y="4652963"/>
            <a:ext cx="271463" cy="3143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5655" name="Line 55"/>
          <p:cNvSpPr>
            <a:spLocks noChangeShapeType="1"/>
          </p:cNvSpPr>
          <p:nvPr/>
        </p:nvSpPr>
        <p:spPr bwMode="auto">
          <a:xfrm flipV="1">
            <a:off x="3328988" y="3814763"/>
            <a:ext cx="68580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05656" name="Line 56"/>
          <p:cNvSpPr>
            <a:spLocks noChangeShapeType="1"/>
          </p:cNvSpPr>
          <p:nvPr/>
        </p:nvSpPr>
        <p:spPr bwMode="auto">
          <a:xfrm flipH="1" flipV="1">
            <a:off x="4211638" y="3789363"/>
            <a:ext cx="68580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4356100" y="3357563"/>
            <a:ext cx="750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9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1</a:t>
            </a:r>
            <a:endParaRPr kumimoji="0" lang="en-US" altLang="zh-CN" sz="160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0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75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0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75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0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75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130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130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fill="hold"/>
                                        <p:tgtEl>
                                          <p:spTgt spid="130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1305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30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130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0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130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130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1305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" fill="hold"/>
                                        <p:tgtEl>
                                          <p:spTgt spid="1305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0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0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130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130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1305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1305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75"/>
                            </p:stCondLst>
                            <p:childTnLst>
                              <p:par>
                                <p:cTn id="6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130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75"/>
                            </p:stCondLst>
                            <p:childTnLst>
                              <p:par>
                                <p:cTn id="7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4" dur="500"/>
                                        <p:tgtEl>
                                          <p:spTgt spid="130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875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0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" fill="hold"/>
                                        <p:tgtEl>
                                          <p:spTgt spid="130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130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" fill="hold"/>
                                        <p:tgtEl>
                                          <p:spTgt spid="1305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" fill="hold"/>
                                        <p:tgtEl>
                                          <p:spTgt spid="1305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0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0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75" fill="hold"/>
                                        <p:tgtEl>
                                          <p:spTgt spid="130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" fill="hold"/>
                                        <p:tgtEl>
                                          <p:spTgt spid="130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" fill="hold"/>
                                        <p:tgtEl>
                                          <p:spTgt spid="1305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" fill="hold"/>
                                        <p:tgtEl>
                                          <p:spTgt spid="1305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75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0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5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30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450"/>
                            </p:stCondLst>
                            <p:childTnLst>
                              <p:par>
                                <p:cTn id="1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" fill="hold"/>
                                        <p:tgtEl>
                                          <p:spTgt spid="1305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" fill="hold"/>
                                        <p:tgtEl>
                                          <p:spTgt spid="1305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" fill="hold"/>
                                        <p:tgtEl>
                                          <p:spTgt spid="1305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" fill="hold"/>
                                        <p:tgtEl>
                                          <p:spTgt spid="1305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9" dur="500"/>
                                        <p:tgtEl>
                                          <p:spTgt spid="130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250"/>
                            </p:stCondLst>
                            <p:childTnLst>
                              <p:par>
                                <p:cTn id="12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3" dur="500"/>
                                        <p:tgtEl>
                                          <p:spTgt spid="130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0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75" fill="hold"/>
                                        <p:tgtEl>
                                          <p:spTgt spid="130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" fill="hold"/>
                                        <p:tgtEl>
                                          <p:spTgt spid="130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" fill="hold"/>
                                        <p:tgtEl>
                                          <p:spTgt spid="1305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75" fill="hold"/>
                                        <p:tgtEl>
                                          <p:spTgt spid="1305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0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30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75"/>
                            </p:stCondLst>
                            <p:childTnLst>
                              <p:par>
                                <p:cTn id="1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75" fill="hold"/>
                                        <p:tgtEl>
                                          <p:spTgt spid="1305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75" fill="hold"/>
                                        <p:tgtEl>
                                          <p:spTgt spid="130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" fill="hold"/>
                                        <p:tgtEl>
                                          <p:spTgt spid="1305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75" fill="hold"/>
                                        <p:tgtEl>
                                          <p:spTgt spid="1305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875"/>
                            </p:stCondLst>
                            <p:childTnLst>
                              <p:par>
                                <p:cTn id="15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4" dur="500"/>
                                        <p:tgtEl>
                                          <p:spTgt spid="130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375"/>
                            </p:stCondLst>
                            <p:childTnLst>
                              <p:par>
                                <p:cTn id="15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8" dur="500"/>
                                        <p:tgtEl>
                                          <p:spTgt spid="130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875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30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75" fill="hold"/>
                                        <p:tgtEl>
                                          <p:spTgt spid="130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75" fill="hold"/>
                                        <p:tgtEl>
                                          <p:spTgt spid="130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75" fill="hold"/>
                                        <p:tgtEl>
                                          <p:spTgt spid="1305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75" fill="hold"/>
                                        <p:tgtEl>
                                          <p:spTgt spid="1305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00"/>
                            </p:stCondLst>
                            <p:childTnLst>
                              <p:par>
                                <p:cTn id="17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4" dur="500"/>
                                        <p:tgtEl>
                                          <p:spTgt spid="130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800"/>
                            </p:stCondLst>
                            <p:childTnLst>
                              <p:par>
                                <p:cTn id="17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8" dur="500"/>
                                        <p:tgtEl>
                                          <p:spTgt spid="130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300"/>
                            </p:stCondLst>
                            <p:childTnLst>
                              <p:par>
                                <p:cTn id="1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30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800"/>
                            </p:stCondLst>
                            <p:childTnLst>
                              <p:par>
                                <p:cTn id="18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75" fill="hold"/>
                                        <p:tgtEl>
                                          <p:spTgt spid="1305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75" fill="hold"/>
                                        <p:tgtEl>
                                          <p:spTgt spid="1305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75" fill="hold"/>
                                        <p:tgtEl>
                                          <p:spTgt spid="1305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" fill="hold"/>
                                        <p:tgtEl>
                                          <p:spTgt spid="1305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75"/>
                            </p:stCondLst>
                            <p:childTnLst>
                              <p:par>
                                <p:cTn id="19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" fill="hold"/>
                                        <p:tgtEl>
                                          <p:spTgt spid="1305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" fill="hold"/>
                                        <p:tgtEl>
                                          <p:spTgt spid="1305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75" fill="hold"/>
                                        <p:tgtEl>
                                          <p:spTgt spid="1305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75" fill="hold"/>
                                        <p:tgtEl>
                                          <p:spTgt spid="1305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150"/>
                            </p:stCondLst>
                            <p:childTnLst>
                              <p:par>
                                <p:cTn id="206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75" fill="hold"/>
                                        <p:tgtEl>
                                          <p:spTgt spid="1305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75" fill="hold"/>
                                        <p:tgtEl>
                                          <p:spTgt spid="1305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75" fill="hold"/>
                                        <p:tgtEl>
                                          <p:spTgt spid="1305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75" fill="hold"/>
                                        <p:tgtEl>
                                          <p:spTgt spid="1305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25"/>
                            </p:stCondLst>
                            <p:childTnLst>
                              <p:par>
                                <p:cTn id="213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75" fill="hold"/>
                                        <p:tgtEl>
                                          <p:spTgt spid="1305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75" fill="hold"/>
                                        <p:tgtEl>
                                          <p:spTgt spid="1305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" fill="hold"/>
                                        <p:tgtEl>
                                          <p:spTgt spid="1305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75" fill="hold"/>
                                        <p:tgtEl>
                                          <p:spTgt spid="1305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3300"/>
                            </p:stCondLst>
                            <p:childTnLst>
                              <p:par>
                                <p:cTn id="220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75" fill="hold"/>
                                        <p:tgtEl>
                                          <p:spTgt spid="1305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75" fill="hold"/>
                                        <p:tgtEl>
                                          <p:spTgt spid="1305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75" fill="hold"/>
                                        <p:tgtEl>
                                          <p:spTgt spid="1305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75" fill="hold"/>
                                        <p:tgtEl>
                                          <p:spTgt spid="1305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4375"/>
                            </p:stCondLst>
                            <p:childTnLst>
                              <p:par>
                                <p:cTn id="227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75" fill="hold"/>
                                        <p:tgtEl>
                                          <p:spTgt spid="1305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75" fill="hold"/>
                                        <p:tgtEl>
                                          <p:spTgt spid="1305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75" fill="hold"/>
                                        <p:tgtEl>
                                          <p:spTgt spid="1305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" fill="hold"/>
                                        <p:tgtEl>
                                          <p:spTgt spid="1305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450"/>
                            </p:stCondLst>
                            <p:childTnLst>
                              <p:par>
                                <p:cTn id="23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" fill="hold"/>
                                        <p:tgtEl>
                                          <p:spTgt spid="1305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" fill="hold"/>
                                        <p:tgtEl>
                                          <p:spTgt spid="1305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75" fill="hold"/>
                                        <p:tgtEl>
                                          <p:spTgt spid="1305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75" fill="hold"/>
                                        <p:tgtEl>
                                          <p:spTgt spid="1305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6524"/>
                            </p:stCondLst>
                            <p:childTnLst>
                              <p:par>
                                <p:cTn id="241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75" fill="hold"/>
                                        <p:tgtEl>
                                          <p:spTgt spid="1305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75" fill="hold"/>
                                        <p:tgtEl>
                                          <p:spTgt spid="1305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75" fill="hold"/>
                                        <p:tgtEl>
                                          <p:spTgt spid="1305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75" fill="hold"/>
                                        <p:tgtEl>
                                          <p:spTgt spid="1305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7599"/>
                            </p:stCondLst>
                            <p:childTnLst>
                              <p:par>
                                <p:cTn id="248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75" fill="hold"/>
                                        <p:tgtEl>
                                          <p:spTgt spid="1305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75" fill="hold"/>
                                        <p:tgtEl>
                                          <p:spTgt spid="1305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" fill="hold"/>
                                        <p:tgtEl>
                                          <p:spTgt spid="1305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75" fill="hold"/>
                                        <p:tgtEl>
                                          <p:spTgt spid="1305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8674"/>
                            </p:stCondLst>
                            <p:childTnLst>
                              <p:par>
                                <p:cTn id="255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75" fill="hold"/>
                                        <p:tgtEl>
                                          <p:spTgt spid="1305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75" fill="hold"/>
                                        <p:tgtEl>
                                          <p:spTgt spid="1305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75" fill="hold"/>
                                        <p:tgtEl>
                                          <p:spTgt spid="1305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75" fill="hold"/>
                                        <p:tgtEl>
                                          <p:spTgt spid="1305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9749"/>
                            </p:stCondLst>
                            <p:childTnLst>
                              <p:par>
                                <p:cTn id="26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4" dur="500"/>
                                        <p:tgtEl>
                                          <p:spTgt spid="130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249"/>
                            </p:stCondLst>
                            <p:childTnLst>
                              <p:par>
                                <p:cTn id="26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8" dur="500"/>
                                        <p:tgtEl>
                                          <p:spTgt spid="130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749"/>
                            </p:stCondLst>
                            <p:childTnLst>
                              <p:par>
                                <p:cTn id="27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2" dur="500"/>
                                        <p:tgtEl>
                                          <p:spTgt spid="130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1249"/>
                            </p:stCondLst>
                            <p:childTnLst>
                              <p:par>
                                <p:cTn id="27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6" dur="500"/>
                                        <p:tgtEl>
                                          <p:spTgt spid="130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604" grpId="0" autoUpdateAnimBg="0"/>
      <p:bldP spid="1305605" grpId="0" animBg="1"/>
      <p:bldP spid="1305606" grpId="0" autoUpdateAnimBg="0"/>
      <p:bldP spid="1305607" grpId="0" autoUpdateAnimBg="0"/>
      <p:bldP spid="1305608" grpId="0" animBg="1"/>
      <p:bldP spid="1305609" grpId="0" autoUpdateAnimBg="0"/>
      <p:bldP spid="1305610" grpId="0" animBg="1"/>
      <p:bldP spid="1305611" grpId="0" animBg="1"/>
      <p:bldP spid="1305612" grpId="0" animBg="1"/>
      <p:bldP spid="1305613" grpId="0" autoUpdateAnimBg="0"/>
      <p:bldP spid="1305614" grpId="0" autoUpdateAnimBg="0"/>
      <p:bldP spid="1305615" grpId="0" animBg="1"/>
      <p:bldP spid="1305616" grpId="0" autoUpdateAnimBg="0"/>
      <p:bldP spid="1305617" grpId="0" animBg="1"/>
      <p:bldP spid="1305618" grpId="0" animBg="1"/>
      <p:bldP spid="1305619" grpId="0" animBg="1"/>
      <p:bldP spid="1305620" grpId="0" autoUpdateAnimBg="0"/>
      <p:bldP spid="1305621" grpId="0" autoUpdateAnimBg="0"/>
      <p:bldP spid="1305622" grpId="0" animBg="1"/>
      <p:bldP spid="1305623" grpId="0" autoUpdateAnimBg="0"/>
      <p:bldP spid="1305624" grpId="0" autoUpdateAnimBg="0"/>
      <p:bldP spid="1305625" grpId="0" animBg="1"/>
      <p:bldP spid="1305626" grpId="0" autoUpdateAnimBg="0"/>
      <p:bldP spid="1305627" grpId="0" animBg="1"/>
      <p:bldP spid="1305628" grpId="0" animBg="1"/>
      <p:bldP spid="1305629" grpId="0" animBg="1"/>
      <p:bldP spid="1305630" grpId="0" autoUpdateAnimBg="0"/>
      <p:bldP spid="1305631" grpId="0" autoUpdateAnimBg="0"/>
      <p:bldP spid="1305632" grpId="0" animBg="1"/>
      <p:bldP spid="1305633" grpId="0" autoUpdateAnimBg="0"/>
      <p:bldP spid="1305634" grpId="0" animBg="1"/>
      <p:bldP spid="1305635" grpId="0" animBg="1"/>
      <p:bldP spid="1305636" grpId="0" animBg="1"/>
      <p:bldP spid="1305637" grpId="0" autoUpdateAnimBg="0"/>
      <p:bldP spid="1305638" grpId="0" animBg="1"/>
      <p:bldP spid="1305639" grpId="0" animBg="1"/>
      <p:bldP spid="1305640" grpId="0" animBg="1"/>
      <p:bldP spid="1305641" grpId="0" autoUpdateAnimBg="0"/>
      <p:bldP spid="1305642" grpId="0" autoUpdateAnimBg="0"/>
      <p:bldP spid="1305643" grpId="0" autoUpdateAnimBg="0"/>
      <p:bldP spid="1305644" grpId="0" autoUpdateAnimBg="0"/>
      <p:bldP spid="1305645" grpId="0" autoUpdateAnimBg="0"/>
      <p:bldP spid="1305646" grpId="0" autoUpdateAnimBg="0"/>
      <p:bldP spid="1305647" grpId="0" autoUpdateAnimBg="0"/>
      <p:bldP spid="1305648" grpId="0" autoUpdateAnimBg="0"/>
      <p:bldP spid="1305649" grpId="0" autoUpdateAnimBg="0"/>
      <p:bldP spid="1305650" grpId="0" autoUpdateAnimBg="0"/>
      <p:bldP spid="1305651" grpId="0" animBg="1"/>
      <p:bldP spid="1305654" grpId="0" animBg="1"/>
      <p:bldP spid="1305655" grpId="0" animBg="1"/>
      <p:bldP spid="1305656" grpId="0" animBg="1"/>
      <p:bldP spid="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63A0A358-4828-41A0-9551-D13DB84D34C9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197C34B8-EC08-47E3-BE94-428300D6321B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9.1	Introduction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23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31238" cy="5113337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例</a:t>
            </a:r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9-1</a:t>
            </a:r>
            <a:r>
              <a:rPr lang="zh-CN" altLang="en-US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：场景：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机器服务的收费。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每个用户每次使用机器付费相同，服务时间不同，</a:t>
            </a:r>
            <a:r>
              <a:rPr lang="zh-CN" altLang="en-US" sz="28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最小优先队列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，服务时间越少，优先提供服务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;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若时间相同，费用不同，</a:t>
            </a:r>
            <a:r>
              <a:rPr lang="zh-CN" altLang="en-US" sz="28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最大优先队列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，付费越多，优先服务；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银行的叫号系统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4694717D-56A9-44CA-A6FA-FE02F9931009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B00FDBE0-F7D5-4B8A-BA47-E4CD54F99DA1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9.2	Linear Lists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27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12875"/>
            <a:ext cx="8631238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最大优先队列的描述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无序线性表：</a:t>
            </a:r>
            <a:r>
              <a:rPr lang="zh-CN" altLang="en-US" sz="236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公式化描述，</a:t>
            </a:r>
            <a:r>
              <a:rPr lang="zh-CN" altLang="en-US" sz="2360" dirty="0">
                <a:latin typeface="Times New Roman" panose="02020503050405090304" pitchFamily="18" charset="0"/>
                <a:ea typeface="宋体" pitchFamily="2" charset="-122"/>
              </a:rPr>
              <a:t>插入右端，</a:t>
            </a:r>
            <a:r>
              <a:rPr lang="en-US" altLang="zh-CN" sz="2360" dirty="0" err="1">
                <a:latin typeface="Times New Roman" panose="02020503050405090304" pitchFamily="18" charset="0"/>
                <a:ea typeface="宋体" pitchFamily="2" charset="-122"/>
              </a:rPr>
              <a:t>Θ</a:t>
            </a:r>
            <a:r>
              <a:rPr lang="en-US" altLang="zh-CN" sz="2360" dirty="0">
                <a:latin typeface="Times New Roman" panose="02020503050405090304" pitchFamily="18" charset="0"/>
                <a:ea typeface="宋体" pitchFamily="2" charset="-122"/>
              </a:rPr>
              <a:t>(1)</a:t>
            </a:r>
            <a:r>
              <a:rPr lang="zh-CN" altLang="en-US" sz="2360" dirty="0">
                <a:latin typeface="Times New Roman" panose="02020503050405090304" pitchFamily="18" charset="0"/>
                <a:ea typeface="宋体" pitchFamily="2" charset="-122"/>
              </a:rPr>
              <a:t>；</a:t>
            </a:r>
            <a:r>
              <a:rPr lang="zh-CN" altLang="en-US" sz="236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删除时</a:t>
            </a:r>
            <a:r>
              <a:rPr lang="zh-CN" altLang="en-US" sz="2360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rPr>
              <a:t>查找优先权最大的元素</a:t>
            </a:r>
            <a:r>
              <a:rPr lang="zh-CN" altLang="en-US" sz="2360" dirty="0">
                <a:latin typeface="Times New Roman" panose="02020503050405090304" pitchFamily="18" charset="0"/>
                <a:ea typeface="宋体" pitchFamily="2" charset="-122"/>
              </a:rPr>
              <a:t>，</a:t>
            </a:r>
            <a:r>
              <a:rPr lang="en-US" altLang="zh-CN" sz="2360" dirty="0" err="1">
                <a:latin typeface="Times New Roman" panose="02020503050405090304" pitchFamily="18" charset="0"/>
                <a:ea typeface="宋体" pitchFamily="2" charset="-122"/>
              </a:rPr>
              <a:t>Θ</a:t>
            </a:r>
            <a:r>
              <a:rPr lang="en-US" altLang="zh-CN" sz="2360" dirty="0">
                <a:latin typeface="Times New Roman" panose="02020503050405090304" pitchFamily="18" charset="0"/>
                <a:ea typeface="宋体" pitchFamily="2" charset="-122"/>
              </a:rPr>
              <a:t>(n)</a:t>
            </a:r>
            <a:r>
              <a:rPr lang="zh-CN" altLang="en-US" sz="2360" dirty="0">
                <a:latin typeface="Times New Roman" panose="02020503050405090304" pitchFamily="18" charset="0"/>
                <a:ea typeface="宋体" pitchFamily="2" charset="-122"/>
              </a:rPr>
              <a:t>，链表类似</a:t>
            </a:r>
            <a:endParaRPr lang="en-US" altLang="zh-CN" sz="2360" dirty="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dirty="0">
              <a:latin typeface="Times New Roman" panose="0202050305040509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有序线性表：</a:t>
            </a:r>
            <a:r>
              <a:rPr lang="zh-CN" altLang="en-US" sz="236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按照优先级排序，</a:t>
            </a:r>
            <a:r>
              <a:rPr lang="zh-CN" altLang="en-US" sz="2360" dirty="0">
                <a:latin typeface="Times New Roman" panose="02020503050405090304" pitchFamily="18" charset="0"/>
                <a:ea typeface="宋体" pitchFamily="2" charset="-122"/>
              </a:rPr>
              <a:t>删除，</a:t>
            </a:r>
            <a:r>
              <a:rPr lang="en-US" altLang="zh-CN" sz="2360" dirty="0" err="1">
                <a:latin typeface="Times New Roman" panose="02020503050405090304" pitchFamily="18" charset="0"/>
                <a:ea typeface="宋体" pitchFamily="2" charset="-122"/>
              </a:rPr>
              <a:t>Θ</a:t>
            </a:r>
            <a:r>
              <a:rPr lang="zh-CN" altLang="en-US" sz="2360" dirty="0">
                <a:latin typeface="Times New Roman" panose="02020503050405090304" pitchFamily="18" charset="0"/>
                <a:ea typeface="宋体" pitchFamily="2" charset="-122"/>
              </a:rPr>
              <a:t> </a:t>
            </a:r>
            <a:r>
              <a:rPr lang="en-US" altLang="zh-CN" sz="2360" dirty="0">
                <a:latin typeface="Times New Roman" panose="02020503050405090304" pitchFamily="18" charset="0"/>
                <a:ea typeface="宋体" pitchFamily="2" charset="-122"/>
              </a:rPr>
              <a:t>(1)</a:t>
            </a:r>
            <a:r>
              <a:rPr lang="zh-CN" altLang="en-US" sz="2360" dirty="0">
                <a:latin typeface="Times New Roman" panose="02020503050405090304" pitchFamily="18" charset="0"/>
                <a:ea typeface="宋体" pitchFamily="2" charset="-122"/>
              </a:rPr>
              <a:t>；插入，</a:t>
            </a:r>
            <a:r>
              <a:rPr lang="en-US" altLang="zh-CN" sz="2360" dirty="0">
                <a:latin typeface="Times New Roman" panose="02020503050405090304" pitchFamily="18" charset="0"/>
                <a:ea typeface="宋体" pitchFamily="2" charset="-122"/>
              </a:rPr>
              <a:t>O(n)</a:t>
            </a:r>
            <a:r>
              <a:rPr lang="zh-CN" altLang="en-US" sz="2360" dirty="0">
                <a:latin typeface="Times New Roman" panose="02020503050405090304" pitchFamily="18" charset="0"/>
                <a:ea typeface="宋体" pitchFamily="2" charset="-122"/>
              </a:rPr>
              <a:t>。</a:t>
            </a:r>
            <a:endParaRPr lang="en-US" altLang="zh-CN" sz="2360" dirty="0"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75AB186A-56C1-480A-8185-B9F85E06FA18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43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735680C2-3FC1-4717-B4FB-C4A33319DA68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	Heaps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39900"/>
            <a:ext cx="8229600" cy="2386013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rgbClr val="CC0099"/>
                </a:solidFill>
                <a:latin typeface="Times New Roman" panose="02020503050405090304" pitchFamily="18" charset="0"/>
                <a:ea typeface="宋体" pitchFamily="2" charset="-122"/>
              </a:rPr>
              <a:t>9.3.1  </a:t>
            </a:r>
            <a:r>
              <a:rPr lang="zh-CN" altLang="en-US" sz="3600">
                <a:solidFill>
                  <a:srgbClr val="CC0099"/>
                </a:solidFill>
                <a:latin typeface="Times New Roman" panose="02020503050405090304" pitchFamily="18" charset="0"/>
                <a:ea typeface="宋体" pitchFamily="2" charset="-122"/>
              </a:rPr>
              <a:t>定义</a:t>
            </a:r>
            <a:endParaRPr lang="zh-CN" altLang="en-US" sz="3600">
              <a:solidFill>
                <a:srgbClr val="CC0099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定义</a:t>
            </a:r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[</a:t>
            </a:r>
            <a:r>
              <a:rPr lang="zh-CN" altLang="en-US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最大树（最小树）</a:t>
            </a:r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]: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每个节点的值都大于（小于）或等于其子节点（如果有的话）值的树。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注意：最大树（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max tree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）与最小树不必是二叉树。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</p:txBody>
      </p:sp>
      <p:sp>
        <p:nvSpPr>
          <p:cNvPr id="1228804" name="Oval 4"/>
          <p:cNvSpPr>
            <a:spLocks noChangeArrowheads="1"/>
          </p:cNvSpPr>
          <p:nvPr/>
        </p:nvSpPr>
        <p:spPr bwMode="auto">
          <a:xfrm>
            <a:off x="6227763" y="43624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8805" name="Oval 5"/>
          <p:cNvSpPr>
            <a:spLocks noChangeArrowheads="1"/>
          </p:cNvSpPr>
          <p:nvPr/>
        </p:nvSpPr>
        <p:spPr bwMode="auto">
          <a:xfrm>
            <a:off x="5580063" y="48656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7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8806" name="Oval 6"/>
          <p:cNvSpPr>
            <a:spLocks noChangeArrowheads="1"/>
          </p:cNvSpPr>
          <p:nvPr/>
        </p:nvSpPr>
        <p:spPr bwMode="auto">
          <a:xfrm>
            <a:off x="6877050" y="48656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4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8807" name="Oval 7"/>
          <p:cNvSpPr>
            <a:spLocks noChangeArrowheads="1"/>
          </p:cNvSpPr>
          <p:nvPr/>
        </p:nvSpPr>
        <p:spPr bwMode="auto">
          <a:xfrm>
            <a:off x="5254625" y="55864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8808" name="Oval 8"/>
          <p:cNvSpPr>
            <a:spLocks noChangeArrowheads="1"/>
          </p:cNvSpPr>
          <p:nvPr/>
        </p:nvSpPr>
        <p:spPr bwMode="auto">
          <a:xfrm>
            <a:off x="5868988" y="55864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8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8809" name="Oval 9"/>
          <p:cNvSpPr>
            <a:spLocks noChangeArrowheads="1"/>
          </p:cNvSpPr>
          <p:nvPr/>
        </p:nvSpPr>
        <p:spPr bwMode="auto">
          <a:xfrm>
            <a:off x="6588125" y="55864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6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8810" name="Line 10"/>
          <p:cNvSpPr>
            <a:spLocks noChangeShapeType="1"/>
          </p:cNvSpPr>
          <p:nvPr/>
        </p:nvSpPr>
        <p:spPr bwMode="auto">
          <a:xfrm flipV="1">
            <a:off x="5830888" y="464978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28811" name="Line 11"/>
          <p:cNvSpPr>
            <a:spLocks noChangeShapeType="1"/>
          </p:cNvSpPr>
          <p:nvPr/>
        </p:nvSpPr>
        <p:spPr bwMode="auto">
          <a:xfrm flipH="1" flipV="1">
            <a:off x="6551613" y="464978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28812" name="Line 12"/>
          <p:cNvSpPr>
            <a:spLocks noChangeShapeType="1"/>
          </p:cNvSpPr>
          <p:nvPr/>
        </p:nvSpPr>
        <p:spPr bwMode="auto">
          <a:xfrm flipV="1">
            <a:off x="5437188" y="5154613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28813" name="Line 13"/>
          <p:cNvSpPr>
            <a:spLocks noChangeShapeType="1"/>
          </p:cNvSpPr>
          <p:nvPr/>
        </p:nvSpPr>
        <p:spPr bwMode="auto">
          <a:xfrm flipH="1" flipV="1">
            <a:off x="5903913" y="5154613"/>
            <a:ext cx="10953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28814" name="Line 14"/>
          <p:cNvSpPr>
            <a:spLocks noChangeShapeType="1"/>
          </p:cNvSpPr>
          <p:nvPr/>
        </p:nvSpPr>
        <p:spPr bwMode="auto">
          <a:xfrm flipV="1">
            <a:off x="6805613" y="5226050"/>
            <a:ext cx="214312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28815" name="Oval 15"/>
          <p:cNvSpPr>
            <a:spLocks noChangeArrowheads="1"/>
          </p:cNvSpPr>
          <p:nvPr/>
        </p:nvSpPr>
        <p:spPr bwMode="auto">
          <a:xfrm>
            <a:off x="1368425" y="44354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14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8816" name="Oval 16"/>
          <p:cNvSpPr>
            <a:spLocks noChangeArrowheads="1"/>
          </p:cNvSpPr>
          <p:nvPr/>
        </p:nvSpPr>
        <p:spPr bwMode="auto">
          <a:xfrm>
            <a:off x="720725" y="49387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8817" name="Oval 17"/>
          <p:cNvSpPr>
            <a:spLocks noChangeArrowheads="1"/>
          </p:cNvSpPr>
          <p:nvPr/>
        </p:nvSpPr>
        <p:spPr bwMode="auto">
          <a:xfrm>
            <a:off x="2017713" y="4938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7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8818" name="Oval 18"/>
          <p:cNvSpPr>
            <a:spLocks noChangeArrowheads="1"/>
          </p:cNvSpPr>
          <p:nvPr/>
        </p:nvSpPr>
        <p:spPr bwMode="auto">
          <a:xfrm>
            <a:off x="395288" y="56594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8819" name="Oval 19"/>
          <p:cNvSpPr>
            <a:spLocks noChangeArrowheads="1"/>
          </p:cNvSpPr>
          <p:nvPr/>
        </p:nvSpPr>
        <p:spPr bwMode="auto">
          <a:xfrm>
            <a:off x="1009650" y="56594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8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8820" name="Oval 20"/>
          <p:cNvSpPr>
            <a:spLocks noChangeArrowheads="1"/>
          </p:cNvSpPr>
          <p:nvPr/>
        </p:nvSpPr>
        <p:spPr bwMode="auto">
          <a:xfrm>
            <a:off x="1728788" y="56594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6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8821" name="Line 21"/>
          <p:cNvSpPr>
            <a:spLocks noChangeShapeType="1"/>
          </p:cNvSpPr>
          <p:nvPr/>
        </p:nvSpPr>
        <p:spPr bwMode="auto">
          <a:xfrm flipV="1">
            <a:off x="971550" y="472281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28822" name="Line 22"/>
          <p:cNvSpPr>
            <a:spLocks noChangeShapeType="1"/>
          </p:cNvSpPr>
          <p:nvPr/>
        </p:nvSpPr>
        <p:spPr bwMode="auto">
          <a:xfrm flipH="1" flipV="1">
            <a:off x="1692275" y="472281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28823" name="Line 23"/>
          <p:cNvSpPr>
            <a:spLocks noChangeShapeType="1"/>
          </p:cNvSpPr>
          <p:nvPr/>
        </p:nvSpPr>
        <p:spPr bwMode="auto">
          <a:xfrm flipV="1">
            <a:off x="577850" y="5227638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28824" name="Line 24"/>
          <p:cNvSpPr>
            <a:spLocks noChangeShapeType="1"/>
          </p:cNvSpPr>
          <p:nvPr/>
        </p:nvSpPr>
        <p:spPr bwMode="auto">
          <a:xfrm flipH="1" flipV="1">
            <a:off x="1044575" y="5227638"/>
            <a:ext cx="109538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28825" name="Line 25"/>
          <p:cNvSpPr>
            <a:spLocks noChangeShapeType="1"/>
          </p:cNvSpPr>
          <p:nvPr/>
        </p:nvSpPr>
        <p:spPr bwMode="auto">
          <a:xfrm flipV="1">
            <a:off x="1946275" y="5299075"/>
            <a:ext cx="214313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28826" name="Oval 26"/>
          <p:cNvSpPr>
            <a:spLocks noChangeArrowheads="1"/>
          </p:cNvSpPr>
          <p:nvPr/>
        </p:nvSpPr>
        <p:spPr bwMode="auto">
          <a:xfrm>
            <a:off x="2844800" y="49418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6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8827" name="Oval 27"/>
          <p:cNvSpPr>
            <a:spLocks noChangeArrowheads="1"/>
          </p:cNvSpPr>
          <p:nvPr/>
        </p:nvSpPr>
        <p:spPr bwMode="auto">
          <a:xfrm>
            <a:off x="2555875" y="56626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8828" name="Line 28"/>
          <p:cNvSpPr>
            <a:spLocks noChangeShapeType="1"/>
          </p:cNvSpPr>
          <p:nvPr/>
        </p:nvSpPr>
        <p:spPr bwMode="auto">
          <a:xfrm flipV="1">
            <a:off x="2773363" y="5302250"/>
            <a:ext cx="214312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28829" name="Oval 29"/>
          <p:cNvSpPr>
            <a:spLocks noChangeArrowheads="1"/>
          </p:cNvSpPr>
          <p:nvPr/>
        </p:nvSpPr>
        <p:spPr bwMode="auto">
          <a:xfrm>
            <a:off x="3278188" y="42926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9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8830" name="Line 30"/>
          <p:cNvSpPr>
            <a:spLocks noChangeShapeType="1"/>
          </p:cNvSpPr>
          <p:nvPr/>
        </p:nvSpPr>
        <p:spPr bwMode="auto">
          <a:xfrm flipV="1">
            <a:off x="3133725" y="4652963"/>
            <a:ext cx="214313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28831" name="Oval 31"/>
          <p:cNvSpPr>
            <a:spLocks noChangeArrowheads="1"/>
          </p:cNvSpPr>
          <p:nvPr/>
        </p:nvSpPr>
        <p:spPr bwMode="auto">
          <a:xfrm>
            <a:off x="3779838" y="50149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8832" name="Oval 32"/>
          <p:cNvSpPr>
            <a:spLocks noChangeArrowheads="1"/>
          </p:cNvSpPr>
          <p:nvPr/>
        </p:nvSpPr>
        <p:spPr bwMode="auto">
          <a:xfrm>
            <a:off x="4213225" y="43656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30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8833" name="Line 33"/>
          <p:cNvSpPr>
            <a:spLocks noChangeShapeType="1"/>
          </p:cNvSpPr>
          <p:nvPr/>
        </p:nvSpPr>
        <p:spPr bwMode="auto">
          <a:xfrm flipV="1">
            <a:off x="4068763" y="4725988"/>
            <a:ext cx="214312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28834" name="Oval 34"/>
          <p:cNvSpPr>
            <a:spLocks noChangeArrowheads="1"/>
          </p:cNvSpPr>
          <p:nvPr/>
        </p:nvSpPr>
        <p:spPr bwMode="auto">
          <a:xfrm>
            <a:off x="7523163" y="49403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8835" name="Oval 35"/>
          <p:cNvSpPr>
            <a:spLocks noChangeArrowheads="1"/>
          </p:cNvSpPr>
          <p:nvPr/>
        </p:nvSpPr>
        <p:spPr bwMode="auto">
          <a:xfrm>
            <a:off x="7234238" y="56610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50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8836" name="Line 36"/>
          <p:cNvSpPr>
            <a:spLocks noChangeShapeType="1"/>
          </p:cNvSpPr>
          <p:nvPr/>
        </p:nvSpPr>
        <p:spPr bwMode="auto">
          <a:xfrm flipV="1">
            <a:off x="7451725" y="5300663"/>
            <a:ext cx="214313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28837" name="Oval 37"/>
          <p:cNvSpPr>
            <a:spLocks noChangeArrowheads="1"/>
          </p:cNvSpPr>
          <p:nvPr/>
        </p:nvSpPr>
        <p:spPr bwMode="auto">
          <a:xfrm>
            <a:off x="7956550" y="42910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8838" name="Line 38"/>
          <p:cNvSpPr>
            <a:spLocks noChangeShapeType="1"/>
          </p:cNvSpPr>
          <p:nvPr/>
        </p:nvSpPr>
        <p:spPr bwMode="auto">
          <a:xfrm flipV="1">
            <a:off x="7812088" y="4651375"/>
            <a:ext cx="214312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28839" name="Oval 39"/>
          <p:cNvSpPr>
            <a:spLocks noChangeArrowheads="1"/>
          </p:cNvSpPr>
          <p:nvPr/>
        </p:nvSpPr>
        <p:spPr bwMode="auto">
          <a:xfrm>
            <a:off x="8026400" y="55880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21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8840" name="Oval 40"/>
          <p:cNvSpPr>
            <a:spLocks noChangeArrowheads="1"/>
          </p:cNvSpPr>
          <p:nvPr/>
        </p:nvSpPr>
        <p:spPr bwMode="auto">
          <a:xfrm>
            <a:off x="8459788" y="4938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11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8841" name="Line 41"/>
          <p:cNvSpPr>
            <a:spLocks noChangeShapeType="1"/>
          </p:cNvSpPr>
          <p:nvPr/>
        </p:nvSpPr>
        <p:spPr bwMode="auto">
          <a:xfrm flipV="1">
            <a:off x="8315325" y="5299075"/>
            <a:ext cx="214313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228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228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2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2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228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28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228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1228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1228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1228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1228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1228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228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228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1228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1228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1228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1228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1228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1228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1228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1228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0" fill="hold"/>
                                        <p:tgtEl>
                                          <p:spTgt spid="1228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0" fill="hold"/>
                                        <p:tgtEl>
                                          <p:spTgt spid="1228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1228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1228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0" fill="hold"/>
                                        <p:tgtEl>
                                          <p:spTgt spid="1228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0" fill="hold"/>
                                        <p:tgtEl>
                                          <p:spTgt spid="1228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1228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1228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1228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0" fill="hold"/>
                                        <p:tgtEl>
                                          <p:spTgt spid="1228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0" fill="hold"/>
                                        <p:tgtEl>
                                          <p:spTgt spid="1228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0" fill="hold"/>
                                        <p:tgtEl>
                                          <p:spTgt spid="1228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0" fill="hold"/>
                                        <p:tgtEl>
                                          <p:spTgt spid="1228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0" fill="hold"/>
                                        <p:tgtEl>
                                          <p:spTgt spid="1228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12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12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28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28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28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28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28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28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28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28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28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28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28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28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28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28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28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28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228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28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28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28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28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28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28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28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228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28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228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228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28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28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28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28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28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28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28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28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28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228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228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228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2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2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228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228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2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2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228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28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2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22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228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28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22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22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228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228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228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228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228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228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228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28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228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28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28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228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04" grpId="0" animBg="1"/>
      <p:bldP spid="1228805" grpId="0" animBg="1"/>
      <p:bldP spid="1228806" grpId="0" animBg="1"/>
      <p:bldP spid="1228807" grpId="0" animBg="1"/>
      <p:bldP spid="1228808" grpId="0" animBg="1"/>
      <p:bldP spid="1228809" grpId="0" animBg="1"/>
      <p:bldP spid="1228810" grpId="0" animBg="1"/>
      <p:bldP spid="1228811" grpId="0" animBg="1"/>
      <p:bldP spid="1228812" grpId="0" animBg="1"/>
      <p:bldP spid="1228813" grpId="0" animBg="1"/>
      <p:bldP spid="1228814" grpId="0" animBg="1"/>
      <p:bldP spid="1228815" grpId="0" animBg="1"/>
      <p:bldP spid="1228816" grpId="0" animBg="1"/>
      <p:bldP spid="1228817" grpId="0" animBg="1"/>
      <p:bldP spid="1228818" grpId="0" animBg="1"/>
      <p:bldP spid="1228819" grpId="0" animBg="1"/>
      <p:bldP spid="1228820" grpId="0" animBg="1"/>
      <p:bldP spid="1228821" grpId="0" animBg="1"/>
      <p:bldP spid="1228822" grpId="0" animBg="1"/>
      <p:bldP spid="1228823" grpId="0" animBg="1"/>
      <p:bldP spid="1228824" grpId="0" animBg="1"/>
      <p:bldP spid="1228825" grpId="0" animBg="1"/>
      <p:bldP spid="1228826" grpId="0" animBg="1"/>
      <p:bldP spid="1228827" grpId="0" animBg="1"/>
      <p:bldP spid="1228828" grpId="0" animBg="1"/>
      <p:bldP spid="1228829" grpId="0" animBg="1"/>
      <p:bldP spid="1228830" grpId="0" animBg="1"/>
      <p:bldP spid="1228831" grpId="0" animBg="1"/>
      <p:bldP spid="1228832" grpId="0" animBg="1"/>
      <p:bldP spid="1228833" grpId="0" animBg="1"/>
      <p:bldP spid="1228834" grpId="0" animBg="1"/>
      <p:bldP spid="1228835" grpId="0" animBg="1"/>
      <p:bldP spid="1228836" grpId="0" animBg="1"/>
      <p:bldP spid="1228837" grpId="0" animBg="1"/>
      <p:bldP spid="1228838" grpId="0" animBg="1"/>
      <p:bldP spid="1228839" grpId="0" animBg="1"/>
      <p:bldP spid="1228840" grpId="0" animBg="1"/>
      <p:bldP spid="12288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3850" y="404813"/>
            <a:ext cx="504825" cy="4318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8982A026-3309-496E-B02D-4F8663F5517A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43" name="日期占位符 4"/>
          <p:cNvSpPr>
            <a:spLocks noGrp="1"/>
          </p:cNvSpPr>
          <p:nvPr>
            <p:ph type="dt" sz="quarter" idx="10"/>
          </p:nvPr>
        </p:nvSpPr>
        <p:spPr>
          <a:xfrm>
            <a:off x="34925" y="836613"/>
            <a:ext cx="1042988" cy="54927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4869BD77-640C-4044-8A29-9ADB1116AE16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88913"/>
            <a:ext cx="7850187" cy="852487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9.3.1 </a:t>
            </a:r>
            <a:r>
              <a:rPr lang="zh-CN" altLang="en-US">
                <a:ea typeface="宋体" pitchFamily="2" charset="-122"/>
              </a:rPr>
              <a:t>定义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62113"/>
            <a:ext cx="8229600" cy="2525712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定义</a:t>
            </a:r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[</a:t>
            </a:r>
            <a:r>
              <a:rPr lang="zh-CN" altLang="en-US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最大堆</a:t>
            </a:r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(</a:t>
            </a:r>
            <a:r>
              <a:rPr lang="zh-CN" altLang="en-US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最小堆</a:t>
            </a:r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  <a:ea typeface="宋体" pitchFamily="2" charset="-122"/>
              </a:rPr>
              <a:t>)]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最大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最小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)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的</a:t>
            </a:r>
            <a:r>
              <a:rPr lang="zh-CN" altLang="en-US" sz="2800">
                <a:solidFill>
                  <a:schemeClr val="hlink"/>
                </a:solidFill>
                <a:latin typeface="Times New Roman" panose="02020503050405090304" pitchFamily="18" charset="0"/>
                <a:ea typeface="宋体" pitchFamily="2" charset="-122"/>
              </a:rPr>
              <a:t>完全二叉树。</a:t>
            </a:r>
            <a:endParaRPr lang="zh-CN" altLang="en-US" sz="2800">
              <a:solidFill>
                <a:schemeClr val="hlink"/>
              </a:solidFill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公式化描述，一维数组。</a:t>
            </a:r>
            <a:endParaRPr lang="zh-CN" altLang="en-US" sz="2800">
              <a:latin typeface="Times New Roman" panose="02020503050405090304" pitchFamily="18" charset="0"/>
              <a:ea typeface="宋体" pitchFamily="2" charset="-122"/>
            </a:endParaRPr>
          </a:p>
          <a:p>
            <a:pPr eaLnBrk="1" hangingPunct="1"/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n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个元素的堆其高度为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  <a:sym typeface="Symbol" pitchFamily="18" charset="2"/>
              </a:rPr>
              <a:t>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log</a:t>
            </a:r>
            <a:r>
              <a:rPr lang="en-US" altLang="zh-CN" sz="2800" baseline="-25000">
                <a:latin typeface="Times New Roman" panose="02020503050405090304" pitchFamily="18" charset="0"/>
                <a:ea typeface="宋体" pitchFamily="2" charset="-122"/>
              </a:rPr>
              <a:t>2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(n+1)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  <a:sym typeface="Symbol" pitchFamily="18" charset="2"/>
              </a:rPr>
              <a:t>，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操作在高度复杂性内完成，为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O(log</a:t>
            </a:r>
            <a:r>
              <a:rPr lang="en-US" altLang="zh-CN" sz="2800" baseline="-25000">
                <a:latin typeface="Times New Roman" panose="02020503050405090304" pitchFamily="18" charset="0"/>
                <a:ea typeface="宋体" pitchFamily="2" charset="-122"/>
              </a:rPr>
              <a:t>2</a:t>
            </a:r>
            <a:r>
              <a:rPr lang="en-US" altLang="zh-CN" sz="2800">
                <a:latin typeface="Times New Roman" panose="02020503050405090304" pitchFamily="18" charset="0"/>
                <a:ea typeface="宋体" pitchFamily="2" charset="-122"/>
              </a:rPr>
              <a:t>n)</a:t>
            </a:r>
            <a:r>
              <a:rPr lang="zh-CN" altLang="en-US" sz="2800">
                <a:latin typeface="Times New Roman" panose="02020503050405090304" pitchFamily="18" charset="0"/>
                <a:ea typeface="宋体" pitchFamily="2" charset="-122"/>
              </a:rPr>
              <a:t>。</a:t>
            </a:r>
            <a:endParaRPr lang="en-US" altLang="zh-CN" sz="2800">
              <a:latin typeface="Times New Roman" panose="02020503050405090304" pitchFamily="18" charset="0"/>
              <a:ea typeface="宋体" pitchFamily="2" charset="-122"/>
            </a:endParaRPr>
          </a:p>
        </p:txBody>
      </p:sp>
      <p:sp>
        <p:nvSpPr>
          <p:cNvPr id="13318" name="Oval 4"/>
          <p:cNvSpPr>
            <a:spLocks noChangeArrowheads="1"/>
          </p:cNvSpPr>
          <p:nvPr/>
        </p:nvSpPr>
        <p:spPr bwMode="auto">
          <a:xfrm>
            <a:off x="6227763" y="47228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>
            <a:off x="5580063" y="52260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7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6877050" y="52260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4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3321" name="Oval 7"/>
          <p:cNvSpPr>
            <a:spLocks noChangeArrowheads="1"/>
          </p:cNvSpPr>
          <p:nvPr/>
        </p:nvSpPr>
        <p:spPr bwMode="auto">
          <a:xfrm>
            <a:off x="5254625" y="59467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3322" name="Oval 8"/>
          <p:cNvSpPr>
            <a:spLocks noChangeArrowheads="1"/>
          </p:cNvSpPr>
          <p:nvPr/>
        </p:nvSpPr>
        <p:spPr bwMode="auto">
          <a:xfrm>
            <a:off x="5868988" y="59467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8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3323" name="Oval 9"/>
          <p:cNvSpPr>
            <a:spLocks noChangeArrowheads="1"/>
          </p:cNvSpPr>
          <p:nvPr/>
        </p:nvSpPr>
        <p:spPr bwMode="auto">
          <a:xfrm>
            <a:off x="6588125" y="59467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6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 flipV="1">
            <a:off x="5830888" y="501015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325" name="Line 11"/>
          <p:cNvSpPr>
            <a:spLocks noChangeShapeType="1"/>
          </p:cNvSpPr>
          <p:nvPr/>
        </p:nvSpPr>
        <p:spPr bwMode="auto">
          <a:xfrm flipH="1" flipV="1">
            <a:off x="6551613" y="501015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326" name="Line 12"/>
          <p:cNvSpPr>
            <a:spLocks noChangeShapeType="1"/>
          </p:cNvSpPr>
          <p:nvPr/>
        </p:nvSpPr>
        <p:spPr bwMode="auto">
          <a:xfrm flipV="1">
            <a:off x="5437188" y="5514975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327" name="Line 13"/>
          <p:cNvSpPr>
            <a:spLocks noChangeShapeType="1"/>
          </p:cNvSpPr>
          <p:nvPr/>
        </p:nvSpPr>
        <p:spPr bwMode="auto">
          <a:xfrm flipH="1" flipV="1">
            <a:off x="5903913" y="5514975"/>
            <a:ext cx="10953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328" name="Line 14"/>
          <p:cNvSpPr>
            <a:spLocks noChangeShapeType="1"/>
          </p:cNvSpPr>
          <p:nvPr/>
        </p:nvSpPr>
        <p:spPr bwMode="auto">
          <a:xfrm flipV="1">
            <a:off x="6805613" y="5586413"/>
            <a:ext cx="214312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329" name="Oval 15"/>
          <p:cNvSpPr>
            <a:spLocks noChangeArrowheads="1"/>
          </p:cNvSpPr>
          <p:nvPr/>
        </p:nvSpPr>
        <p:spPr bwMode="auto">
          <a:xfrm>
            <a:off x="1330325" y="47244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14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3330" name="Oval 16"/>
          <p:cNvSpPr>
            <a:spLocks noChangeArrowheads="1"/>
          </p:cNvSpPr>
          <p:nvPr/>
        </p:nvSpPr>
        <p:spPr bwMode="auto">
          <a:xfrm>
            <a:off x="682625" y="52276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12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3331" name="Oval 17"/>
          <p:cNvSpPr>
            <a:spLocks noChangeArrowheads="1"/>
          </p:cNvSpPr>
          <p:nvPr/>
        </p:nvSpPr>
        <p:spPr bwMode="auto">
          <a:xfrm>
            <a:off x="1979613" y="52276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7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3332" name="Oval 18"/>
          <p:cNvSpPr>
            <a:spLocks noChangeArrowheads="1"/>
          </p:cNvSpPr>
          <p:nvPr/>
        </p:nvSpPr>
        <p:spPr bwMode="auto">
          <a:xfrm>
            <a:off x="357188" y="59483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3333" name="Oval 19"/>
          <p:cNvSpPr>
            <a:spLocks noChangeArrowheads="1"/>
          </p:cNvSpPr>
          <p:nvPr/>
        </p:nvSpPr>
        <p:spPr bwMode="auto">
          <a:xfrm>
            <a:off x="971550" y="5948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8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3334" name="Oval 20"/>
          <p:cNvSpPr>
            <a:spLocks noChangeArrowheads="1"/>
          </p:cNvSpPr>
          <p:nvPr/>
        </p:nvSpPr>
        <p:spPr bwMode="auto">
          <a:xfrm>
            <a:off x="1690688" y="59483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6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3335" name="Line 21"/>
          <p:cNvSpPr>
            <a:spLocks noChangeShapeType="1"/>
          </p:cNvSpPr>
          <p:nvPr/>
        </p:nvSpPr>
        <p:spPr bwMode="auto">
          <a:xfrm flipV="1">
            <a:off x="933450" y="501173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336" name="Line 22"/>
          <p:cNvSpPr>
            <a:spLocks noChangeShapeType="1"/>
          </p:cNvSpPr>
          <p:nvPr/>
        </p:nvSpPr>
        <p:spPr bwMode="auto">
          <a:xfrm flipH="1" flipV="1">
            <a:off x="1654175" y="501173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337" name="Line 23"/>
          <p:cNvSpPr>
            <a:spLocks noChangeShapeType="1"/>
          </p:cNvSpPr>
          <p:nvPr/>
        </p:nvSpPr>
        <p:spPr bwMode="auto">
          <a:xfrm flipV="1">
            <a:off x="539750" y="5516563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338" name="Line 24"/>
          <p:cNvSpPr>
            <a:spLocks noChangeShapeType="1"/>
          </p:cNvSpPr>
          <p:nvPr/>
        </p:nvSpPr>
        <p:spPr bwMode="auto">
          <a:xfrm flipH="1" flipV="1">
            <a:off x="1006475" y="5516563"/>
            <a:ext cx="109538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339" name="Line 25"/>
          <p:cNvSpPr>
            <a:spLocks noChangeShapeType="1"/>
          </p:cNvSpPr>
          <p:nvPr/>
        </p:nvSpPr>
        <p:spPr bwMode="auto">
          <a:xfrm flipV="1">
            <a:off x="1908175" y="5588000"/>
            <a:ext cx="214313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29850" name="Oval 26"/>
          <p:cNvSpPr>
            <a:spLocks noChangeArrowheads="1"/>
          </p:cNvSpPr>
          <p:nvPr/>
        </p:nvSpPr>
        <p:spPr bwMode="auto">
          <a:xfrm>
            <a:off x="2771775" y="52276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6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9851" name="Oval 27"/>
          <p:cNvSpPr>
            <a:spLocks noChangeArrowheads="1"/>
          </p:cNvSpPr>
          <p:nvPr/>
        </p:nvSpPr>
        <p:spPr bwMode="auto">
          <a:xfrm>
            <a:off x="2482850" y="5948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3342" name="Line 28"/>
          <p:cNvSpPr>
            <a:spLocks noChangeShapeType="1"/>
          </p:cNvSpPr>
          <p:nvPr/>
        </p:nvSpPr>
        <p:spPr bwMode="auto">
          <a:xfrm flipV="1">
            <a:off x="2700338" y="5588000"/>
            <a:ext cx="214312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29853" name="Oval 29"/>
          <p:cNvSpPr>
            <a:spLocks noChangeArrowheads="1"/>
          </p:cNvSpPr>
          <p:nvPr/>
        </p:nvSpPr>
        <p:spPr bwMode="auto">
          <a:xfrm>
            <a:off x="3205163" y="45783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9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3344" name="Line 30"/>
          <p:cNvSpPr>
            <a:spLocks noChangeShapeType="1"/>
          </p:cNvSpPr>
          <p:nvPr/>
        </p:nvSpPr>
        <p:spPr bwMode="auto">
          <a:xfrm flipV="1">
            <a:off x="3060700" y="4938713"/>
            <a:ext cx="214313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345" name="Oval 31"/>
          <p:cNvSpPr>
            <a:spLocks noChangeArrowheads="1"/>
          </p:cNvSpPr>
          <p:nvPr/>
        </p:nvSpPr>
        <p:spPr bwMode="auto">
          <a:xfrm>
            <a:off x="3708400" y="55181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25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3346" name="Oval 32"/>
          <p:cNvSpPr>
            <a:spLocks noChangeArrowheads="1"/>
          </p:cNvSpPr>
          <p:nvPr/>
        </p:nvSpPr>
        <p:spPr bwMode="auto">
          <a:xfrm>
            <a:off x="4141788" y="48688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30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3347" name="Line 33"/>
          <p:cNvSpPr>
            <a:spLocks noChangeShapeType="1"/>
          </p:cNvSpPr>
          <p:nvPr/>
        </p:nvSpPr>
        <p:spPr bwMode="auto">
          <a:xfrm flipV="1">
            <a:off x="3997325" y="5229225"/>
            <a:ext cx="214313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29858" name="Oval 34"/>
          <p:cNvSpPr>
            <a:spLocks noChangeArrowheads="1"/>
          </p:cNvSpPr>
          <p:nvPr/>
        </p:nvSpPr>
        <p:spPr bwMode="auto">
          <a:xfrm>
            <a:off x="7523163" y="53006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229859" name="Oval 35"/>
          <p:cNvSpPr>
            <a:spLocks noChangeArrowheads="1"/>
          </p:cNvSpPr>
          <p:nvPr/>
        </p:nvSpPr>
        <p:spPr bwMode="auto">
          <a:xfrm>
            <a:off x="7234238" y="60213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50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3350" name="Line 36"/>
          <p:cNvSpPr>
            <a:spLocks noChangeShapeType="1"/>
          </p:cNvSpPr>
          <p:nvPr/>
        </p:nvSpPr>
        <p:spPr bwMode="auto">
          <a:xfrm flipV="1">
            <a:off x="7451725" y="5661025"/>
            <a:ext cx="214313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29861" name="Oval 37"/>
          <p:cNvSpPr>
            <a:spLocks noChangeArrowheads="1"/>
          </p:cNvSpPr>
          <p:nvPr/>
        </p:nvSpPr>
        <p:spPr bwMode="auto">
          <a:xfrm>
            <a:off x="7956550" y="46513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10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3352" name="Line 38"/>
          <p:cNvSpPr>
            <a:spLocks noChangeShapeType="1"/>
          </p:cNvSpPr>
          <p:nvPr/>
        </p:nvSpPr>
        <p:spPr bwMode="auto">
          <a:xfrm flipV="1">
            <a:off x="7812088" y="5011738"/>
            <a:ext cx="214312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3353" name="Oval 39"/>
          <p:cNvSpPr>
            <a:spLocks noChangeArrowheads="1"/>
          </p:cNvSpPr>
          <p:nvPr/>
        </p:nvSpPr>
        <p:spPr bwMode="auto">
          <a:xfrm>
            <a:off x="8026400" y="5948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21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3354" name="Oval 40"/>
          <p:cNvSpPr>
            <a:spLocks noChangeArrowheads="1"/>
          </p:cNvSpPr>
          <p:nvPr/>
        </p:nvSpPr>
        <p:spPr bwMode="auto">
          <a:xfrm>
            <a:off x="8459788" y="52990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804030504040204" pitchFamily="34" charset="0"/>
              </a:rPr>
              <a:t>11</a:t>
            </a:r>
            <a:endParaRPr lang="en-US" altLang="zh-CN" sz="2000">
              <a:latin typeface="Tahoma" panose="020B0804030504040204" pitchFamily="34" charset="0"/>
            </a:endParaRPr>
          </a:p>
        </p:txBody>
      </p:sp>
      <p:sp>
        <p:nvSpPr>
          <p:cNvPr id="13355" name="Line 41"/>
          <p:cNvSpPr>
            <a:spLocks noChangeShapeType="1"/>
          </p:cNvSpPr>
          <p:nvPr/>
        </p:nvSpPr>
        <p:spPr bwMode="auto">
          <a:xfrm flipV="1">
            <a:off x="8315325" y="5659438"/>
            <a:ext cx="214313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298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298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298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2298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298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298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2298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2298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298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2298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2298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2298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2298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2298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2298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2298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2298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2298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902030302020204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902030302020204" pitchFamily="66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12026</Words>
  <Application>WPS 演示</Application>
  <PresentationFormat>全屏显示(4:3)</PresentationFormat>
  <Paragraphs>1731</Paragraphs>
  <Slides>56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7" baseType="lpstr">
      <vt:lpstr>Arial</vt:lpstr>
      <vt:lpstr>方正书宋_GBK</vt:lpstr>
      <vt:lpstr>Wingdings</vt:lpstr>
      <vt:lpstr>Comic Sans MS</vt:lpstr>
      <vt:lpstr>宋体</vt:lpstr>
      <vt:lpstr>宋体-简</vt:lpstr>
      <vt:lpstr>Times New Roman</vt:lpstr>
      <vt:lpstr>Webdings</vt:lpstr>
      <vt:lpstr>Tahoma</vt:lpstr>
      <vt:lpstr>Symbol</vt:lpstr>
      <vt:lpstr>Arial Unicode MS</vt:lpstr>
      <vt:lpstr>Math B</vt:lpstr>
      <vt:lpstr>Math A</vt:lpstr>
      <vt:lpstr>黑体</vt:lpstr>
      <vt:lpstr>微软雅黑</vt:lpstr>
      <vt:lpstr>汉仪旗黑</vt:lpstr>
      <vt:lpstr>宋体</vt:lpstr>
      <vt:lpstr>Kingsoft Sign</vt:lpstr>
      <vt:lpstr>Thonburi</vt:lpstr>
      <vt:lpstr>黑体-简</vt:lpstr>
      <vt:lpstr>Watermark</vt:lpstr>
      <vt:lpstr>第九章 优先级队列</vt:lpstr>
      <vt:lpstr>Chapter 9 Priority Queues</vt:lpstr>
      <vt:lpstr>Chapter 9 Priority Queues</vt:lpstr>
      <vt:lpstr>9.1	Introduction</vt:lpstr>
      <vt:lpstr>9.1	Introduction</vt:lpstr>
      <vt:lpstr>9.1	Introduction</vt:lpstr>
      <vt:lpstr>9.2	Linear Lists</vt:lpstr>
      <vt:lpstr>9.3	Heaps</vt:lpstr>
      <vt:lpstr>9.3.1 定义</vt:lpstr>
      <vt:lpstr>9.3.2  最大堆的插入</vt:lpstr>
      <vt:lpstr>9.3.3  最大堆的删除</vt:lpstr>
      <vt:lpstr>9.3.4  最大堆的初始化 </vt:lpstr>
      <vt:lpstr>9.3.4  最大堆的初始化 </vt:lpstr>
      <vt:lpstr>9.3.5  类Max Heap</vt:lpstr>
      <vt:lpstr>9.3.5  类MaxHeap</vt:lpstr>
      <vt:lpstr>9.3.5  类MaxHeap</vt:lpstr>
      <vt:lpstr>9.3.5  类MaxHeap</vt:lpstr>
      <vt:lpstr>9.3.5  类MaxHeap</vt:lpstr>
      <vt:lpstr>9.3.4  最大堆的初始化 </vt:lpstr>
      <vt:lpstr>9.4	Leftist Trees</vt:lpstr>
      <vt:lpstr>9.4.1	高与宽优先的左高树</vt:lpstr>
      <vt:lpstr>9.4.1	高与宽优先的左高树</vt:lpstr>
      <vt:lpstr>9.4.1	高与宽优先的左高树</vt:lpstr>
      <vt:lpstr>9.4.1	高与宽优先的左高树</vt:lpstr>
      <vt:lpstr>9.4.1	高与宽优先的左高树</vt:lpstr>
      <vt:lpstr>9.4.1	高与宽优先的左高树</vt:lpstr>
      <vt:lpstr>9.4.1	高与宽优先的左高树</vt:lpstr>
      <vt:lpstr>9.4.2	最大HBLT的插入与删除</vt:lpstr>
      <vt:lpstr>9.4.4	合并两棵最大HBLT</vt:lpstr>
      <vt:lpstr>9.4.4	合并两棵最大HBLT</vt:lpstr>
      <vt:lpstr>9.4.4	合并两棵最大HBLT</vt:lpstr>
      <vt:lpstr>9.4.5	初始化最大HBLT</vt:lpstr>
      <vt:lpstr>9.4.6  类MaxHBLT</vt:lpstr>
      <vt:lpstr>9.4.6  类MaxHBLT</vt:lpstr>
      <vt:lpstr>9.4.6  类MaxHBLT</vt:lpstr>
      <vt:lpstr>9.4.6  类MaxHBLT</vt:lpstr>
      <vt:lpstr>9.4.6  类MaxHBLT</vt:lpstr>
      <vt:lpstr>9.4.6  类MaxHBLT</vt:lpstr>
      <vt:lpstr>9.5.1  堆排序</vt:lpstr>
      <vt:lpstr>9.5.1  堆排序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</vt:lpstr>
      <vt:lpstr>9.5.3  霍夫曼编码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262</cp:revision>
  <dcterms:created xsi:type="dcterms:W3CDTF">2021-11-17T05:24:08Z</dcterms:created>
  <dcterms:modified xsi:type="dcterms:W3CDTF">2021-11-17T05:24:08Z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2052-3.9.2.6301</vt:lpwstr>
  </property>
</Properties>
</file>