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8"/>
  </p:notesMasterIdLst>
  <p:sldIdLst>
    <p:sldId id="421" r:id="rId2"/>
    <p:sldId id="423" r:id="rId3"/>
    <p:sldId id="424" r:id="rId4"/>
    <p:sldId id="420" r:id="rId5"/>
    <p:sldId id="419" r:id="rId6"/>
    <p:sldId id="42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F8C"/>
    <a:srgbClr val="FF0000"/>
    <a:srgbClr val="FA0691"/>
    <a:srgbClr val="008000"/>
    <a:srgbClr val="CCECFF"/>
    <a:srgbClr val="FFCCCC"/>
    <a:srgbClr val="6699FF"/>
    <a:srgbClr val="0C1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951" autoAdjust="0"/>
  </p:normalViewPr>
  <p:slideViewPr>
    <p:cSldViewPr>
      <p:cViewPr varScale="1">
        <p:scale>
          <a:sx n="70" d="100"/>
          <a:sy n="70" d="100"/>
        </p:scale>
        <p:origin x="-1524" y="-96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9E7A2F0-7D2E-4459-ACC1-7448A458E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186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68963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8965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8966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8968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68969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AC0ADAF-8561-42F2-BC34-A53518F197E6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16897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897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EF4F0A-0161-4F99-9523-55720EBF28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8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8DE13-92C8-43E9-811C-9B0E4F197F96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AD8F0-5FC0-4411-9132-21BC424A0A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5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691E1-655A-4383-9577-31E4196A70FD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5CF47-A63B-4E5A-82DA-C6C293422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6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C0FE9-BD34-49E8-956F-AC6BC2FDE77D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E31ED-9874-4852-941C-403913E452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DE5BC-E39D-4EFF-A0F4-908A188B059B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B000-2C64-4D65-A2E0-224E154934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7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20888-DF61-4DC0-B5AA-E2CA26FE8752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40DD1-201E-4CDF-B449-08A098F608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A3F347-01D6-4237-9C69-8713E20CDC4D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AA14E-77BF-4ACE-ADD2-C5CA259DFF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28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4F3AB-08B8-4B5D-A9CC-5E0EF441FE18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035FD-BD1C-474B-9626-FEE03F1A1B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7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1B8D8-1350-46FD-8E5C-ACA1EA7721F6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9F5BD-CE5B-4592-9718-6216C784F4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4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7C6BB3-C157-490B-A725-CF5485D9706F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CFFB1-5E24-4550-ABF9-6E3849B2CB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57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3F3FDA-FE54-45E6-B873-4FC956B7EBC8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CCF5F-05C5-47C7-BC57-45F44D083C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34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6793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794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794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794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679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0360A53-4F66-425F-B5D5-3BF17D616620}" type="datetime7">
              <a:rPr lang="zh-CN" altLang="en-US"/>
              <a:pPr/>
              <a:t>15.10.19</a:t>
            </a:fld>
            <a:endParaRPr lang="en-US" altLang="zh-CN"/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1679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9B49F97-F1A1-45CF-A4EA-DDE51B05D30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794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AVL</a:t>
            </a:r>
            <a:r>
              <a:rPr lang="zh-CN" altLang="en-US">
                <a:ea typeface="宋体" pitchFamily="2" charset="-122"/>
              </a:rPr>
              <a:t>搜索树的插入和删除小结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插入：</a:t>
            </a:r>
          </a:p>
          <a:p>
            <a:pPr lvl="1"/>
            <a:r>
              <a:rPr lang="zh-CN" altLang="en-US">
                <a:ea typeface="宋体" pitchFamily="2" charset="-122"/>
              </a:rPr>
              <a:t>根据插入点的位置分为</a:t>
            </a:r>
            <a:r>
              <a:rPr lang="en-US" altLang="zh-CN">
                <a:ea typeface="宋体" pitchFamily="2" charset="-122"/>
              </a:rPr>
              <a:t>LL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RL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RR</a:t>
            </a:r>
          </a:p>
          <a:p>
            <a:pPr lvl="1"/>
            <a:r>
              <a:rPr lang="en-US" altLang="zh-CN">
                <a:ea typeface="宋体" pitchFamily="2" charset="-122"/>
              </a:rPr>
              <a:t>LL</a:t>
            </a:r>
            <a:r>
              <a:rPr lang="zh-CN" altLang="en-US">
                <a:ea typeface="宋体" pitchFamily="2" charset="-122"/>
              </a:rPr>
              <a:t>：</a:t>
            </a: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LR</a:t>
            </a:r>
          </a:p>
        </p:txBody>
      </p:sp>
      <p:sp>
        <p:nvSpPr>
          <p:cNvPr id="1403949" name="Oval 45"/>
          <p:cNvSpPr>
            <a:spLocks noChangeArrowheads="1"/>
          </p:cNvSpPr>
          <p:nvPr/>
        </p:nvSpPr>
        <p:spPr bwMode="auto">
          <a:xfrm>
            <a:off x="2482850" y="2997200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03950" name="Oval 46"/>
          <p:cNvSpPr>
            <a:spLocks noChangeArrowheads="1"/>
          </p:cNvSpPr>
          <p:nvPr/>
        </p:nvSpPr>
        <p:spPr bwMode="auto">
          <a:xfrm>
            <a:off x="2914650" y="2492375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03951" name="Oval 47"/>
          <p:cNvSpPr>
            <a:spLocks noChangeArrowheads="1"/>
          </p:cNvSpPr>
          <p:nvPr/>
        </p:nvSpPr>
        <p:spPr bwMode="auto">
          <a:xfrm>
            <a:off x="3346450" y="29972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03952" name="Oval 48"/>
          <p:cNvSpPr>
            <a:spLocks noChangeArrowheads="1"/>
          </p:cNvSpPr>
          <p:nvPr/>
        </p:nvSpPr>
        <p:spPr bwMode="auto">
          <a:xfrm>
            <a:off x="2051050" y="3500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03953" name="Oval 49"/>
          <p:cNvSpPr>
            <a:spLocks noChangeArrowheads="1"/>
          </p:cNvSpPr>
          <p:nvPr/>
        </p:nvSpPr>
        <p:spPr bwMode="auto">
          <a:xfrm>
            <a:off x="2914650" y="3500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03954" name="Line 50"/>
          <p:cNvSpPr>
            <a:spLocks noChangeShapeType="1"/>
          </p:cNvSpPr>
          <p:nvPr/>
        </p:nvSpPr>
        <p:spPr bwMode="auto">
          <a:xfrm flipH="1">
            <a:off x="2627313" y="26368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55" name="Line 51"/>
          <p:cNvSpPr>
            <a:spLocks noChangeShapeType="1"/>
          </p:cNvSpPr>
          <p:nvPr/>
        </p:nvSpPr>
        <p:spPr bwMode="auto">
          <a:xfrm>
            <a:off x="3203575" y="26368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56" name="Line 52"/>
          <p:cNvSpPr>
            <a:spLocks noChangeShapeType="1"/>
          </p:cNvSpPr>
          <p:nvPr/>
        </p:nvSpPr>
        <p:spPr bwMode="auto">
          <a:xfrm flipH="1">
            <a:off x="2195513" y="31400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57" name="Line 53"/>
          <p:cNvSpPr>
            <a:spLocks noChangeShapeType="1"/>
          </p:cNvSpPr>
          <p:nvPr/>
        </p:nvSpPr>
        <p:spPr bwMode="auto">
          <a:xfrm>
            <a:off x="2771775" y="31400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58" name="Oval 54"/>
          <p:cNvSpPr>
            <a:spLocks noChangeArrowheads="1"/>
          </p:cNvSpPr>
          <p:nvPr/>
        </p:nvSpPr>
        <p:spPr bwMode="auto">
          <a:xfrm>
            <a:off x="4500563" y="29972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03959" name="Oval 55"/>
          <p:cNvSpPr>
            <a:spLocks noChangeArrowheads="1"/>
          </p:cNvSpPr>
          <p:nvPr/>
        </p:nvSpPr>
        <p:spPr bwMode="auto">
          <a:xfrm>
            <a:off x="4932363" y="2492375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03960" name="Oval 56"/>
          <p:cNvSpPr>
            <a:spLocks noChangeArrowheads="1"/>
          </p:cNvSpPr>
          <p:nvPr/>
        </p:nvSpPr>
        <p:spPr bwMode="auto">
          <a:xfrm>
            <a:off x="5364163" y="2997200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03961" name="Oval 57"/>
          <p:cNvSpPr>
            <a:spLocks noChangeArrowheads="1"/>
          </p:cNvSpPr>
          <p:nvPr/>
        </p:nvSpPr>
        <p:spPr bwMode="auto">
          <a:xfrm>
            <a:off x="4068763" y="3500438"/>
            <a:ext cx="288925" cy="28733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1</a:t>
            </a:r>
          </a:p>
        </p:txBody>
      </p:sp>
      <p:sp>
        <p:nvSpPr>
          <p:cNvPr id="1403962" name="Oval 58"/>
          <p:cNvSpPr>
            <a:spLocks noChangeArrowheads="1"/>
          </p:cNvSpPr>
          <p:nvPr/>
        </p:nvSpPr>
        <p:spPr bwMode="auto">
          <a:xfrm>
            <a:off x="4932363" y="3500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03963" name="Line 59"/>
          <p:cNvSpPr>
            <a:spLocks noChangeShapeType="1"/>
          </p:cNvSpPr>
          <p:nvPr/>
        </p:nvSpPr>
        <p:spPr bwMode="auto">
          <a:xfrm flipH="1">
            <a:off x="4645025" y="26368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64" name="Line 60"/>
          <p:cNvSpPr>
            <a:spLocks noChangeShapeType="1"/>
          </p:cNvSpPr>
          <p:nvPr/>
        </p:nvSpPr>
        <p:spPr bwMode="auto">
          <a:xfrm>
            <a:off x="5221288" y="2636838"/>
            <a:ext cx="28575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65" name="Line 61"/>
          <p:cNvSpPr>
            <a:spLocks noChangeShapeType="1"/>
          </p:cNvSpPr>
          <p:nvPr/>
        </p:nvSpPr>
        <p:spPr bwMode="auto">
          <a:xfrm flipH="1">
            <a:off x="4213225" y="31400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66" name="Line 62"/>
          <p:cNvSpPr>
            <a:spLocks noChangeShapeType="1"/>
          </p:cNvSpPr>
          <p:nvPr/>
        </p:nvSpPr>
        <p:spPr bwMode="auto">
          <a:xfrm flipH="1">
            <a:off x="5076825" y="31400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967" name="Oval 63"/>
          <p:cNvSpPr>
            <a:spLocks noChangeArrowheads="1"/>
          </p:cNvSpPr>
          <p:nvPr/>
        </p:nvSpPr>
        <p:spPr bwMode="auto">
          <a:xfrm>
            <a:off x="5795963" y="3502025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03968" name="Line 64"/>
          <p:cNvSpPr>
            <a:spLocks noChangeShapeType="1"/>
          </p:cNvSpPr>
          <p:nvPr/>
        </p:nvSpPr>
        <p:spPr bwMode="auto">
          <a:xfrm>
            <a:off x="5651500" y="31400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03" name="Oval 75"/>
          <p:cNvSpPr>
            <a:spLocks noChangeArrowheads="1"/>
          </p:cNvSpPr>
          <p:nvPr/>
        </p:nvSpPr>
        <p:spPr bwMode="auto">
          <a:xfrm>
            <a:off x="2339975" y="5084763"/>
            <a:ext cx="288925" cy="2873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05004" name="Oval 76"/>
          <p:cNvSpPr>
            <a:spLocks noChangeArrowheads="1"/>
          </p:cNvSpPr>
          <p:nvPr/>
        </p:nvSpPr>
        <p:spPr bwMode="auto">
          <a:xfrm>
            <a:off x="2771775" y="4579938"/>
            <a:ext cx="288925" cy="287337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05005" name="Oval 77"/>
          <p:cNvSpPr>
            <a:spLocks noChangeArrowheads="1"/>
          </p:cNvSpPr>
          <p:nvPr/>
        </p:nvSpPr>
        <p:spPr bwMode="auto">
          <a:xfrm>
            <a:off x="3203575" y="50847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05006" name="Oval 78"/>
          <p:cNvSpPr>
            <a:spLocks noChangeArrowheads="1"/>
          </p:cNvSpPr>
          <p:nvPr/>
        </p:nvSpPr>
        <p:spPr bwMode="auto">
          <a:xfrm>
            <a:off x="1908175" y="55880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05007" name="Oval 79"/>
          <p:cNvSpPr>
            <a:spLocks noChangeArrowheads="1"/>
          </p:cNvSpPr>
          <p:nvPr/>
        </p:nvSpPr>
        <p:spPr bwMode="auto">
          <a:xfrm>
            <a:off x="2771775" y="55880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05008" name="Line 80"/>
          <p:cNvSpPr>
            <a:spLocks noChangeShapeType="1"/>
          </p:cNvSpPr>
          <p:nvPr/>
        </p:nvSpPr>
        <p:spPr bwMode="auto">
          <a:xfrm flipH="1">
            <a:off x="2484438" y="4724400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09" name="Line 81"/>
          <p:cNvSpPr>
            <a:spLocks noChangeShapeType="1"/>
          </p:cNvSpPr>
          <p:nvPr/>
        </p:nvSpPr>
        <p:spPr bwMode="auto">
          <a:xfrm>
            <a:off x="3060700" y="47244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10" name="Line 82"/>
          <p:cNvSpPr>
            <a:spLocks noChangeShapeType="1"/>
          </p:cNvSpPr>
          <p:nvPr/>
        </p:nvSpPr>
        <p:spPr bwMode="auto">
          <a:xfrm flipH="1">
            <a:off x="2052638" y="52276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11" name="Line 83"/>
          <p:cNvSpPr>
            <a:spLocks noChangeShapeType="1"/>
          </p:cNvSpPr>
          <p:nvPr/>
        </p:nvSpPr>
        <p:spPr bwMode="auto">
          <a:xfrm>
            <a:off x="2628900" y="52276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12" name="Oval 84"/>
          <p:cNvSpPr>
            <a:spLocks noChangeArrowheads="1"/>
          </p:cNvSpPr>
          <p:nvPr/>
        </p:nvSpPr>
        <p:spPr bwMode="auto">
          <a:xfrm>
            <a:off x="3924300" y="55880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05013" name="Oval 85"/>
          <p:cNvSpPr>
            <a:spLocks noChangeArrowheads="1"/>
          </p:cNvSpPr>
          <p:nvPr/>
        </p:nvSpPr>
        <p:spPr bwMode="auto">
          <a:xfrm>
            <a:off x="4356100" y="5084763"/>
            <a:ext cx="288925" cy="2873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05014" name="Oval 86"/>
          <p:cNvSpPr>
            <a:spLocks noChangeArrowheads="1"/>
          </p:cNvSpPr>
          <p:nvPr/>
        </p:nvSpPr>
        <p:spPr bwMode="auto">
          <a:xfrm>
            <a:off x="5221288" y="5084763"/>
            <a:ext cx="288925" cy="287337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05015" name="Oval 87"/>
          <p:cNvSpPr>
            <a:spLocks noChangeArrowheads="1"/>
          </p:cNvSpPr>
          <p:nvPr/>
        </p:nvSpPr>
        <p:spPr bwMode="auto">
          <a:xfrm>
            <a:off x="4787900" y="5588000"/>
            <a:ext cx="288925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5</a:t>
            </a:r>
          </a:p>
        </p:txBody>
      </p:sp>
      <p:sp>
        <p:nvSpPr>
          <p:cNvPr id="1405016" name="Oval 88"/>
          <p:cNvSpPr>
            <a:spLocks noChangeArrowheads="1"/>
          </p:cNvSpPr>
          <p:nvPr/>
        </p:nvSpPr>
        <p:spPr bwMode="auto">
          <a:xfrm>
            <a:off x="4787900" y="45799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05017" name="Line 89"/>
          <p:cNvSpPr>
            <a:spLocks noChangeShapeType="1"/>
          </p:cNvSpPr>
          <p:nvPr/>
        </p:nvSpPr>
        <p:spPr bwMode="auto">
          <a:xfrm flipH="1">
            <a:off x="4500563" y="47244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18" name="Line 90"/>
          <p:cNvSpPr>
            <a:spLocks noChangeShapeType="1"/>
          </p:cNvSpPr>
          <p:nvPr/>
        </p:nvSpPr>
        <p:spPr bwMode="auto">
          <a:xfrm>
            <a:off x="5078413" y="4724400"/>
            <a:ext cx="28575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19" name="Line 91"/>
          <p:cNvSpPr>
            <a:spLocks noChangeShapeType="1"/>
          </p:cNvSpPr>
          <p:nvPr/>
        </p:nvSpPr>
        <p:spPr bwMode="auto">
          <a:xfrm flipH="1">
            <a:off x="4070350" y="5227638"/>
            <a:ext cx="28575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20" name="Line 92"/>
          <p:cNvSpPr>
            <a:spLocks noChangeShapeType="1"/>
          </p:cNvSpPr>
          <p:nvPr/>
        </p:nvSpPr>
        <p:spPr bwMode="auto">
          <a:xfrm>
            <a:off x="4645025" y="5227638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5021" name="Oval 93"/>
          <p:cNvSpPr>
            <a:spLocks noChangeArrowheads="1"/>
          </p:cNvSpPr>
          <p:nvPr/>
        </p:nvSpPr>
        <p:spPr bwMode="auto">
          <a:xfrm>
            <a:off x="5653088" y="558958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05022" name="Line 94"/>
          <p:cNvSpPr>
            <a:spLocks noChangeShapeType="1"/>
          </p:cNvSpPr>
          <p:nvPr/>
        </p:nvSpPr>
        <p:spPr bwMode="auto">
          <a:xfrm>
            <a:off x="5508625" y="52276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Oval 87"/>
          <p:cNvSpPr>
            <a:spLocks noChangeArrowheads="1"/>
          </p:cNvSpPr>
          <p:nvPr/>
        </p:nvSpPr>
        <p:spPr bwMode="auto">
          <a:xfrm>
            <a:off x="2266950" y="6237288"/>
            <a:ext cx="288925" cy="28733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5</a:t>
            </a:r>
          </a:p>
        </p:txBody>
      </p:sp>
      <p:sp>
        <p:nvSpPr>
          <p:cNvPr id="3" name="Line 92"/>
          <p:cNvSpPr>
            <a:spLocks noChangeShapeType="1"/>
          </p:cNvSpPr>
          <p:nvPr/>
        </p:nvSpPr>
        <p:spPr bwMode="auto">
          <a:xfrm flipH="1">
            <a:off x="2413000" y="5805488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Oval 57"/>
          <p:cNvSpPr>
            <a:spLocks noChangeArrowheads="1"/>
          </p:cNvSpPr>
          <p:nvPr/>
        </p:nvSpPr>
        <p:spPr bwMode="auto">
          <a:xfrm>
            <a:off x="1690688" y="4149725"/>
            <a:ext cx="288925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1</a:t>
            </a:r>
          </a:p>
        </p:txBody>
      </p:sp>
      <p:sp>
        <p:nvSpPr>
          <p:cNvPr id="5" name="Line 61"/>
          <p:cNvSpPr>
            <a:spLocks noChangeShapeType="1"/>
          </p:cNvSpPr>
          <p:nvPr/>
        </p:nvSpPr>
        <p:spPr bwMode="auto">
          <a:xfrm flipH="1">
            <a:off x="1835150" y="378936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0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0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0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40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40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0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0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0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40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40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40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0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40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40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40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40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140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40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40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40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140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140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40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140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40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49" grpId="0" animBg="1"/>
      <p:bldP spid="1403950" grpId="0" animBg="1"/>
      <p:bldP spid="1403951" grpId="0" animBg="1"/>
      <p:bldP spid="1403952" grpId="0" animBg="1"/>
      <p:bldP spid="1403953" grpId="0" animBg="1"/>
      <p:bldP spid="1403954" grpId="0" animBg="1"/>
      <p:bldP spid="1403955" grpId="0" animBg="1"/>
      <p:bldP spid="1403956" grpId="0" animBg="1"/>
      <p:bldP spid="1403957" grpId="0" animBg="1"/>
      <p:bldP spid="1403958" grpId="0" animBg="1"/>
      <p:bldP spid="1403959" grpId="0" animBg="1"/>
      <p:bldP spid="1403960" grpId="0" animBg="1"/>
      <p:bldP spid="1403961" grpId="0" animBg="1"/>
      <p:bldP spid="1403962" grpId="0" animBg="1"/>
      <p:bldP spid="1403963" grpId="0" animBg="1"/>
      <p:bldP spid="1403964" grpId="0" animBg="1"/>
      <p:bldP spid="1403965" grpId="0" animBg="1"/>
      <p:bldP spid="1403966" grpId="0" animBg="1"/>
      <p:bldP spid="1403967" grpId="0" animBg="1"/>
      <p:bldP spid="1403968" grpId="0" animBg="1"/>
      <p:bldP spid="1405003" grpId="0" animBg="1"/>
      <p:bldP spid="1405004" grpId="0" animBg="1"/>
      <p:bldP spid="1405005" grpId="0" animBg="1"/>
      <p:bldP spid="1405006" grpId="0" animBg="1"/>
      <p:bldP spid="1405007" grpId="0" animBg="1"/>
      <p:bldP spid="1405008" grpId="0" animBg="1"/>
      <p:bldP spid="1405009" grpId="0" animBg="1"/>
      <p:bldP spid="1405010" grpId="0" animBg="1"/>
      <p:bldP spid="1405011" grpId="0" animBg="1"/>
      <p:bldP spid="1405012" grpId="0" animBg="1"/>
      <p:bldP spid="1405013" grpId="0" animBg="1"/>
      <p:bldP spid="1405014" grpId="0" animBg="1"/>
      <p:bldP spid="1405015" grpId="0" animBg="1"/>
      <p:bldP spid="1405016" grpId="0" animBg="1"/>
      <p:bldP spid="1405017" grpId="0" animBg="1"/>
      <p:bldP spid="1405018" grpId="0" animBg="1"/>
      <p:bldP spid="1405019" grpId="0" animBg="1"/>
      <p:bldP spid="1405020" grpId="0" animBg="1"/>
      <p:bldP spid="1405021" grpId="0" animBg="1"/>
      <p:bldP spid="1405022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AVL</a:t>
            </a:r>
            <a:r>
              <a:rPr lang="zh-CN" altLang="en-US">
                <a:ea typeface="宋体" pitchFamily="2" charset="-122"/>
              </a:rPr>
              <a:t>搜索树的插入和删除小结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89487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删除：</a:t>
            </a:r>
          </a:p>
          <a:p>
            <a:pPr lvl="1"/>
            <a:r>
              <a:rPr lang="zh-CN" altLang="en-US">
                <a:ea typeface="宋体" pitchFamily="2" charset="-122"/>
              </a:rPr>
              <a:t>解决不平衡，根据删除在左右以及相应删除位置的兄弟平衡因子的数值分为</a:t>
            </a:r>
            <a:r>
              <a:rPr lang="en-US" altLang="zh-CN">
                <a:ea typeface="宋体" pitchFamily="2" charset="-122"/>
              </a:rPr>
              <a:t>R0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R1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R-1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L0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L1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L-1</a:t>
            </a:r>
            <a:r>
              <a:rPr lang="zh-CN" altLang="en-US">
                <a:ea typeface="宋体" pitchFamily="2" charset="-122"/>
              </a:rPr>
              <a:t>。</a:t>
            </a:r>
          </a:p>
          <a:p>
            <a:pPr lvl="1"/>
            <a:r>
              <a:rPr lang="en-US" altLang="zh-CN">
                <a:ea typeface="宋体" pitchFamily="2" charset="-122"/>
              </a:rPr>
              <a:t>R0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LL</a:t>
            </a:r>
            <a:r>
              <a:rPr lang="zh-CN" altLang="en-US">
                <a:ea typeface="宋体" pitchFamily="2" charset="-122"/>
              </a:rPr>
              <a:t>）：</a:t>
            </a: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R1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LL</a:t>
            </a:r>
            <a:r>
              <a:rPr lang="zh-CN" altLang="en-US">
                <a:ea typeface="宋体" pitchFamily="2" charset="-122"/>
              </a:rPr>
              <a:t>）：</a:t>
            </a: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11115" name="Oval 43"/>
          <p:cNvSpPr>
            <a:spLocks noChangeArrowheads="1"/>
          </p:cNvSpPr>
          <p:nvPr/>
        </p:nvSpPr>
        <p:spPr bwMode="auto">
          <a:xfrm>
            <a:off x="5434013" y="3213100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1116" name="Oval 44"/>
          <p:cNvSpPr>
            <a:spLocks noChangeArrowheads="1"/>
          </p:cNvSpPr>
          <p:nvPr/>
        </p:nvSpPr>
        <p:spPr bwMode="auto">
          <a:xfrm>
            <a:off x="5865813" y="2708275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1117" name="Oval 45"/>
          <p:cNvSpPr>
            <a:spLocks noChangeArrowheads="1"/>
          </p:cNvSpPr>
          <p:nvPr/>
        </p:nvSpPr>
        <p:spPr bwMode="auto">
          <a:xfrm>
            <a:off x="6297613" y="3213100"/>
            <a:ext cx="288925" cy="287338"/>
          </a:xfrm>
          <a:prstGeom prst="ellipse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11118" name="Oval 46"/>
          <p:cNvSpPr>
            <a:spLocks noChangeArrowheads="1"/>
          </p:cNvSpPr>
          <p:nvPr/>
        </p:nvSpPr>
        <p:spPr bwMode="auto">
          <a:xfrm>
            <a:off x="5002213" y="37163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11119" name="Oval 47"/>
          <p:cNvSpPr>
            <a:spLocks noChangeArrowheads="1"/>
          </p:cNvSpPr>
          <p:nvPr/>
        </p:nvSpPr>
        <p:spPr bwMode="auto">
          <a:xfrm>
            <a:off x="5865813" y="37163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11120" name="Line 48"/>
          <p:cNvSpPr>
            <a:spLocks noChangeShapeType="1"/>
          </p:cNvSpPr>
          <p:nvPr/>
        </p:nvSpPr>
        <p:spPr bwMode="auto">
          <a:xfrm flipH="1">
            <a:off x="5578475" y="28527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21" name="Line 49"/>
          <p:cNvSpPr>
            <a:spLocks noChangeShapeType="1"/>
          </p:cNvSpPr>
          <p:nvPr/>
        </p:nvSpPr>
        <p:spPr bwMode="auto">
          <a:xfrm>
            <a:off x="6154738" y="28527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22" name="Line 50"/>
          <p:cNvSpPr>
            <a:spLocks noChangeShapeType="1"/>
          </p:cNvSpPr>
          <p:nvPr/>
        </p:nvSpPr>
        <p:spPr bwMode="auto">
          <a:xfrm flipH="1">
            <a:off x="5146675" y="33559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23" name="Line 51"/>
          <p:cNvSpPr>
            <a:spLocks noChangeShapeType="1"/>
          </p:cNvSpPr>
          <p:nvPr/>
        </p:nvSpPr>
        <p:spPr bwMode="auto">
          <a:xfrm>
            <a:off x="5722938" y="33559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24" name="Oval 52"/>
          <p:cNvSpPr>
            <a:spLocks noChangeArrowheads="1"/>
          </p:cNvSpPr>
          <p:nvPr/>
        </p:nvSpPr>
        <p:spPr bwMode="auto">
          <a:xfrm>
            <a:off x="7451725" y="321310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11125" name="Oval 53"/>
          <p:cNvSpPr>
            <a:spLocks noChangeArrowheads="1"/>
          </p:cNvSpPr>
          <p:nvPr/>
        </p:nvSpPr>
        <p:spPr bwMode="auto">
          <a:xfrm>
            <a:off x="7885113" y="2708275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1126" name="Oval 54"/>
          <p:cNvSpPr>
            <a:spLocks noChangeArrowheads="1"/>
          </p:cNvSpPr>
          <p:nvPr/>
        </p:nvSpPr>
        <p:spPr bwMode="auto">
          <a:xfrm>
            <a:off x="8315325" y="3213100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1128" name="Oval 56"/>
          <p:cNvSpPr>
            <a:spLocks noChangeArrowheads="1"/>
          </p:cNvSpPr>
          <p:nvPr/>
        </p:nvSpPr>
        <p:spPr bwMode="auto">
          <a:xfrm>
            <a:off x="7885113" y="37163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11129" name="Line 57"/>
          <p:cNvSpPr>
            <a:spLocks noChangeShapeType="1"/>
          </p:cNvSpPr>
          <p:nvPr/>
        </p:nvSpPr>
        <p:spPr bwMode="auto">
          <a:xfrm flipH="1">
            <a:off x="7594600" y="2852738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30" name="Line 58"/>
          <p:cNvSpPr>
            <a:spLocks noChangeShapeType="1"/>
          </p:cNvSpPr>
          <p:nvPr/>
        </p:nvSpPr>
        <p:spPr bwMode="auto">
          <a:xfrm>
            <a:off x="8172450" y="2852738"/>
            <a:ext cx="28575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1132" name="Line 60"/>
          <p:cNvSpPr>
            <a:spLocks noChangeShapeType="1"/>
          </p:cNvSpPr>
          <p:nvPr/>
        </p:nvSpPr>
        <p:spPr bwMode="auto">
          <a:xfrm flipH="1">
            <a:off x="8027988" y="3357563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2139" name="Oval 43"/>
          <p:cNvSpPr>
            <a:spLocks noChangeArrowheads="1"/>
          </p:cNvSpPr>
          <p:nvPr/>
        </p:nvSpPr>
        <p:spPr bwMode="auto">
          <a:xfrm>
            <a:off x="5291138" y="5159375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2140" name="Oval 44"/>
          <p:cNvSpPr>
            <a:spLocks noChangeArrowheads="1"/>
          </p:cNvSpPr>
          <p:nvPr/>
        </p:nvSpPr>
        <p:spPr bwMode="auto">
          <a:xfrm>
            <a:off x="5722938" y="4654550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2141" name="Oval 45"/>
          <p:cNvSpPr>
            <a:spLocks noChangeArrowheads="1"/>
          </p:cNvSpPr>
          <p:nvPr/>
        </p:nvSpPr>
        <p:spPr bwMode="auto">
          <a:xfrm>
            <a:off x="6154738" y="5159375"/>
            <a:ext cx="288925" cy="287338"/>
          </a:xfrm>
          <a:prstGeom prst="ellipse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12142" name="Oval 46"/>
          <p:cNvSpPr>
            <a:spLocks noChangeArrowheads="1"/>
          </p:cNvSpPr>
          <p:nvPr/>
        </p:nvSpPr>
        <p:spPr bwMode="auto">
          <a:xfrm>
            <a:off x="4859338" y="566261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12144" name="Line 48"/>
          <p:cNvSpPr>
            <a:spLocks noChangeShapeType="1"/>
          </p:cNvSpPr>
          <p:nvPr/>
        </p:nvSpPr>
        <p:spPr bwMode="auto">
          <a:xfrm flipH="1">
            <a:off x="5435600" y="479901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2145" name="Line 49"/>
          <p:cNvSpPr>
            <a:spLocks noChangeShapeType="1"/>
          </p:cNvSpPr>
          <p:nvPr/>
        </p:nvSpPr>
        <p:spPr bwMode="auto">
          <a:xfrm>
            <a:off x="6011863" y="479901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2146" name="Line 50"/>
          <p:cNvSpPr>
            <a:spLocks noChangeShapeType="1"/>
          </p:cNvSpPr>
          <p:nvPr/>
        </p:nvSpPr>
        <p:spPr bwMode="auto">
          <a:xfrm flipH="1">
            <a:off x="5003800" y="530225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2148" name="Oval 52"/>
          <p:cNvSpPr>
            <a:spLocks noChangeArrowheads="1"/>
          </p:cNvSpPr>
          <p:nvPr/>
        </p:nvSpPr>
        <p:spPr bwMode="auto">
          <a:xfrm>
            <a:off x="7739063" y="4652963"/>
            <a:ext cx="288925" cy="2873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2149" name="Oval 53"/>
          <p:cNvSpPr>
            <a:spLocks noChangeArrowheads="1"/>
          </p:cNvSpPr>
          <p:nvPr/>
        </p:nvSpPr>
        <p:spPr bwMode="auto">
          <a:xfrm>
            <a:off x="8170863" y="5157788"/>
            <a:ext cx="288925" cy="287337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2151" name="Oval 55"/>
          <p:cNvSpPr>
            <a:spLocks noChangeArrowheads="1"/>
          </p:cNvSpPr>
          <p:nvPr/>
        </p:nvSpPr>
        <p:spPr bwMode="auto">
          <a:xfrm>
            <a:off x="7305675" y="515778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2</a:t>
            </a:r>
          </a:p>
        </p:txBody>
      </p:sp>
      <p:sp>
        <p:nvSpPr>
          <p:cNvPr id="1412153" name="Line 57"/>
          <p:cNvSpPr>
            <a:spLocks noChangeShapeType="1"/>
          </p:cNvSpPr>
          <p:nvPr/>
        </p:nvSpPr>
        <p:spPr bwMode="auto">
          <a:xfrm flipH="1">
            <a:off x="7451725" y="479901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2154" name="Line 58"/>
          <p:cNvSpPr>
            <a:spLocks noChangeShapeType="1"/>
          </p:cNvSpPr>
          <p:nvPr/>
        </p:nvSpPr>
        <p:spPr bwMode="auto">
          <a:xfrm>
            <a:off x="8027988" y="479901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1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1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1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1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1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1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1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1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1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1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1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1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1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1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1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41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1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1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1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41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1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41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1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1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1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115" grpId="0" animBg="1"/>
      <p:bldP spid="1411116" grpId="0" animBg="1"/>
      <p:bldP spid="1411117" grpId="0" animBg="1"/>
      <p:bldP spid="1411118" grpId="0" animBg="1"/>
      <p:bldP spid="1411119" grpId="0" animBg="1"/>
      <p:bldP spid="1411120" grpId="0" animBg="1"/>
      <p:bldP spid="1411121" grpId="0" animBg="1"/>
      <p:bldP spid="1411122" grpId="0" animBg="1"/>
      <p:bldP spid="1411123" grpId="0" animBg="1"/>
      <p:bldP spid="1411124" grpId="0" animBg="1"/>
      <p:bldP spid="1411125" grpId="0" animBg="1"/>
      <p:bldP spid="1411126" grpId="0" animBg="1"/>
      <p:bldP spid="1411128" grpId="0" animBg="1"/>
      <p:bldP spid="1411129" grpId="0" animBg="1"/>
      <p:bldP spid="1411130" grpId="0" animBg="1"/>
      <p:bldP spid="1411132" grpId="0" animBg="1"/>
      <p:bldP spid="1412139" grpId="0" animBg="1"/>
      <p:bldP spid="1412140" grpId="0" animBg="1"/>
      <p:bldP spid="1412141" grpId="0" animBg="1"/>
      <p:bldP spid="1412142" grpId="0" animBg="1"/>
      <p:bldP spid="1412144" grpId="0" animBg="1"/>
      <p:bldP spid="1412145" grpId="0" animBg="1"/>
      <p:bldP spid="1412146" grpId="0" animBg="1"/>
      <p:bldP spid="1412148" grpId="0" animBg="1"/>
      <p:bldP spid="1412149" grpId="0" animBg="1"/>
      <p:bldP spid="1412151" grpId="0" animBg="1"/>
      <p:bldP spid="1412153" grpId="0" animBg="1"/>
      <p:bldP spid="14121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AVL</a:t>
            </a:r>
            <a:r>
              <a:rPr lang="zh-CN" altLang="en-US">
                <a:ea typeface="宋体" pitchFamily="2" charset="-122"/>
              </a:rPr>
              <a:t>搜索树的插入和删除小结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89487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删除：</a:t>
            </a:r>
          </a:p>
          <a:p>
            <a:pPr lvl="1"/>
            <a:r>
              <a:rPr lang="en-US" altLang="zh-CN">
                <a:ea typeface="宋体" pitchFamily="2" charset="-122"/>
              </a:rPr>
              <a:t>R-1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）：</a:t>
            </a:r>
          </a:p>
          <a:p>
            <a:pPr lvl="1"/>
            <a:endParaRPr lang="zh-CN" altLang="en-US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13179" name="Oval 59"/>
          <p:cNvSpPr>
            <a:spLocks noChangeArrowheads="1"/>
          </p:cNvSpPr>
          <p:nvPr/>
        </p:nvSpPr>
        <p:spPr bwMode="auto">
          <a:xfrm>
            <a:off x="3709988" y="3644900"/>
            <a:ext cx="288925" cy="2873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3180" name="Oval 60"/>
          <p:cNvSpPr>
            <a:spLocks noChangeArrowheads="1"/>
          </p:cNvSpPr>
          <p:nvPr/>
        </p:nvSpPr>
        <p:spPr bwMode="auto">
          <a:xfrm>
            <a:off x="4141788" y="3140075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3181" name="Oval 61"/>
          <p:cNvSpPr>
            <a:spLocks noChangeArrowheads="1"/>
          </p:cNvSpPr>
          <p:nvPr/>
        </p:nvSpPr>
        <p:spPr bwMode="auto">
          <a:xfrm>
            <a:off x="4573588" y="3644900"/>
            <a:ext cx="288925" cy="287338"/>
          </a:xfrm>
          <a:prstGeom prst="ellipse">
            <a:avLst/>
          </a:prstGeom>
          <a:solidFill>
            <a:srgbClr val="FA069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9</a:t>
            </a:r>
          </a:p>
        </p:txBody>
      </p:sp>
      <p:sp>
        <p:nvSpPr>
          <p:cNvPr id="1413183" name="Oval 63"/>
          <p:cNvSpPr>
            <a:spLocks noChangeArrowheads="1"/>
          </p:cNvSpPr>
          <p:nvPr/>
        </p:nvSpPr>
        <p:spPr bwMode="auto">
          <a:xfrm>
            <a:off x="4141788" y="41481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13184" name="Line 64"/>
          <p:cNvSpPr>
            <a:spLocks noChangeShapeType="1"/>
          </p:cNvSpPr>
          <p:nvPr/>
        </p:nvSpPr>
        <p:spPr bwMode="auto">
          <a:xfrm flipH="1">
            <a:off x="3854450" y="32845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85" name="Line 65"/>
          <p:cNvSpPr>
            <a:spLocks noChangeShapeType="1"/>
          </p:cNvSpPr>
          <p:nvPr/>
        </p:nvSpPr>
        <p:spPr bwMode="auto">
          <a:xfrm>
            <a:off x="4430713" y="32845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87" name="Line 67"/>
          <p:cNvSpPr>
            <a:spLocks noChangeShapeType="1"/>
          </p:cNvSpPr>
          <p:nvPr/>
        </p:nvSpPr>
        <p:spPr bwMode="auto">
          <a:xfrm>
            <a:off x="3998913" y="378777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88" name="Oval 68"/>
          <p:cNvSpPr>
            <a:spLocks noChangeArrowheads="1"/>
          </p:cNvSpPr>
          <p:nvPr/>
        </p:nvSpPr>
        <p:spPr bwMode="auto">
          <a:xfrm>
            <a:off x="5795963" y="3573463"/>
            <a:ext cx="288925" cy="2873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4</a:t>
            </a:r>
          </a:p>
        </p:txBody>
      </p:sp>
      <p:sp>
        <p:nvSpPr>
          <p:cNvPr id="1413189" name="Oval 69"/>
          <p:cNvSpPr>
            <a:spLocks noChangeArrowheads="1"/>
          </p:cNvSpPr>
          <p:nvPr/>
        </p:nvSpPr>
        <p:spPr bwMode="auto">
          <a:xfrm>
            <a:off x="6659563" y="3571875"/>
            <a:ext cx="288925" cy="287338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8</a:t>
            </a:r>
          </a:p>
        </p:txBody>
      </p:sp>
      <p:sp>
        <p:nvSpPr>
          <p:cNvPr id="1413191" name="Oval 71"/>
          <p:cNvSpPr>
            <a:spLocks noChangeArrowheads="1"/>
          </p:cNvSpPr>
          <p:nvPr/>
        </p:nvSpPr>
        <p:spPr bwMode="auto">
          <a:xfrm>
            <a:off x="6227763" y="30686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Comic Sans MS" pitchFamily="66" charset="0"/>
              </a:rPr>
              <a:t>6</a:t>
            </a:r>
          </a:p>
        </p:txBody>
      </p:sp>
      <p:sp>
        <p:nvSpPr>
          <p:cNvPr id="1413192" name="Line 72"/>
          <p:cNvSpPr>
            <a:spLocks noChangeShapeType="1"/>
          </p:cNvSpPr>
          <p:nvPr/>
        </p:nvSpPr>
        <p:spPr bwMode="auto">
          <a:xfrm flipH="1">
            <a:off x="5940425" y="321310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93" name="Line 73"/>
          <p:cNvSpPr>
            <a:spLocks noChangeShapeType="1"/>
          </p:cNvSpPr>
          <p:nvPr/>
        </p:nvSpPr>
        <p:spPr bwMode="auto">
          <a:xfrm>
            <a:off x="6516688" y="3213100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1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1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1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1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1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1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1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1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1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1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9" grpId="0" animBg="1"/>
      <p:bldP spid="1413180" grpId="0" animBg="1"/>
      <p:bldP spid="1413181" grpId="0" animBg="1"/>
      <p:bldP spid="1413183" grpId="0" animBg="1"/>
      <p:bldP spid="1413184" grpId="0" animBg="1"/>
      <p:bldP spid="1413185" grpId="0" animBg="1"/>
      <p:bldP spid="1413187" grpId="0" animBg="1"/>
      <p:bldP spid="1413188" grpId="0" animBg="1"/>
      <p:bldP spid="1413189" grpId="0" animBg="1"/>
      <p:bldP spid="1413191" grpId="0" animBg="1"/>
      <p:bldP spid="1413192" grpId="0" animBg="1"/>
      <p:bldP spid="1413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练习</a:t>
            </a:r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画出下面</a:t>
            </a:r>
            <a:r>
              <a:rPr lang="en-US" altLang="zh-CN">
                <a:ea typeface="宋体" pitchFamily="2" charset="-122"/>
              </a:rPr>
              <a:t>AVL</a:t>
            </a:r>
            <a:r>
              <a:rPr lang="zh-CN" altLang="en-US">
                <a:ea typeface="宋体" pitchFamily="2" charset="-122"/>
              </a:rPr>
              <a:t>搜索树插入关键值为</a:t>
            </a:r>
            <a:r>
              <a:rPr lang="en-US" altLang="zh-CN">
                <a:ea typeface="宋体" pitchFamily="2" charset="-122"/>
              </a:rPr>
              <a:t>22</a:t>
            </a:r>
            <a:r>
              <a:rPr lang="zh-CN" altLang="en-US">
                <a:ea typeface="宋体" pitchFamily="2" charset="-122"/>
              </a:rPr>
              <a:t>的元素和删除关键值为</a:t>
            </a:r>
            <a:r>
              <a:rPr lang="en-US" altLang="zh-CN">
                <a:ea typeface="宋体" pitchFamily="2" charset="-122"/>
              </a:rPr>
              <a:t>28</a:t>
            </a:r>
            <a:r>
              <a:rPr lang="zh-CN" altLang="en-US">
                <a:ea typeface="宋体" pitchFamily="2" charset="-122"/>
              </a:rPr>
              <a:t>的元素之后的</a:t>
            </a:r>
            <a:r>
              <a:rPr lang="en-US" altLang="zh-CN">
                <a:ea typeface="宋体" pitchFamily="2" charset="-122"/>
              </a:rPr>
              <a:t>AVL</a:t>
            </a:r>
            <a:r>
              <a:rPr lang="zh-CN" altLang="en-US">
                <a:ea typeface="宋体" pitchFamily="2" charset="-122"/>
              </a:rPr>
              <a:t>搜索树 </a:t>
            </a:r>
          </a:p>
        </p:txBody>
      </p:sp>
      <p:grpSp>
        <p:nvGrpSpPr>
          <p:cNvPr id="182276" name="Group 4"/>
          <p:cNvGrpSpPr>
            <a:grpSpLocks noChangeAspect="1"/>
          </p:cNvGrpSpPr>
          <p:nvPr/>
        </p:nvGrpSpPr>
        <p:grpSpPr bwMode="auto">
          <a:xfrm>
            <a:off x="395288" y="2781300"/>
            <a:ext cx="4506912" cy="3390900"/>
            <a:chOff x="2456" y="2160"/>
            <a:chExt cx="5262" cy="3960"/>
          </a:xfrm>
        </p:grpSpPr>
        <p:sp>
          <p:nvSpPr>
            <p:cNvPr id="182277" name="AutoShape 5"/>
            <p:cNvSpPr>
              <a:spLocks noChangeAspect="1" noChangeArrowheads="1"/>
            </p:cNvSpPr>
            <p:nvPr/>
          </p:nvSpPr>
          <p:spPr bwMode="auto">
            <a:xfrm>
              <a:off x="2456" y="2160"/>
              <a:ext cx="5262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78" name="Oval 6"/>
            <p:cNvSpPr>
              <a:spLocks noChangeArrowheads="1"/>
            </p:cNvSpPr>
            <p:nvPr/>
          </p:nvSpPr>
          <p:spPr bwMode="auto">
            <a:xfrm>
              <a:off x="4642" y="2220"/>
              <a:ext cx="7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25</a:t>
              </a:r>
              <a:endParaRPr lang="en-US" altLang="zh-CN" sz="2400"/>
            </a:p>
          </p:txBody>
        </p:sp>
        <p:sp>
          <p:nvSpPr>
            <p:cNvPr id="182279" name="Oval 7"/>
            <p:cNvSpPr>
              <a:spLocks noChangeArrowheads="1"/>
            </p:cNvSpPr>
            <p:nvPr/>
          </p:nvSpPr>
          <p:spPr bwMode="auto">
            <a:xfrm>
              <a:off x="5738" y="3156"/>
              <a:ext cx="683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30</a:t>
              </a:r>
              <a:endParaRPr lang="en-US" altLang="zh-CN" sz="2400"/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3578" y="3156"/>
              <a:ext cx="7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12</a:t>
              </a:r>
              <a:endParaRPr lang="en-US" altLang="zh-CN" sz="2400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3038" y="4140"/>
              <a:ext cx="719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4118" y="4140"/>
              <a:ext cx="7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15</a:t>
              </a:r>
              <a:endParaRPr lang="en-US" altLang="zh-CN" sz="2400"/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6458" y="3936"/>
              <a:ext cx="683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2400">
                  <a:latin typeface="Times New Roman" pitchFamily="18" charset="0"/>
                </a:rPr>
                <a:t>38</a:t>
              </a:r>
              <a:endParaRPr lang="en-US" altLang="zh-CN" sz="2400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 flipH="1">
              <a:off x="4190" y="2688"/>
              <a:ext cx="7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5" name="Line 13"/>
            <p:cNvSpPr>
              <a:spLocks noChangeShapeType="1"/>
            </p:cNvSpPr>
            <p:nvPr/>
          </p:nvSpPr>
          <p:spPr bwMode="auto">
            <a:xfrm>
              <a:off x="4118" y="36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 flipH="1">
              <a:off x="3398" y="36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5138" y="2688"/>
              <a:ext cx="923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6278" y="36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9" name="Oval 17"/>
            <p:cNvSpPr>
              <a:spLocks noChangeArrowheads="1"/>
            </p:cNvSpPr>
            <p:nvPr/>
          </p:nvSpPr>
          <p:spPr bwMode="auto">
            <a:xfrm>
              <a:off x="7037" y="4860"/>
              <a:ext cx="681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50</a:t>
              </a:r>
              <a:endParaRPr lang="en-US" altLang="zh-CN" sz="2400"/>
            </a:p>
          </p:txBody>
        </p:sp>
        <p:sp>
          <p:nvSpPr>
            <p:cNvPr id="182290" name="Line 18"/>
            <p:cNvSpPr>
              <a:spLocks noChangeShapeType="1"/>
            </p:cNvSpPr>
            <p:nvPr/>
          </p:nvSpPr>
          <p:spPr bwMode="auto">
            <a:xfrm>
              <a:off x="6998" y="432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1" name="Oval 19"/>
            <p:cNvSpPr>
              <a:spLocks noChangeArrowheads="1"/>
            </p:cNvSpPr>
            <p:nvPr/>
          </p:nvSpPr>
          <p:spPr bwMode="auto">
            <a:xfrm>
              <a:off x="5918" y="4860"/>
              <a:ext cx="681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35</a:t>
              </a:r>
              <a:endParaRPr lang="en-US" altLang="zh-CN" sz="2400"/>
            </a:p>
          </p:txBody>
        </p:sp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 flipH="1">
              <a:off x="6419" y="4320"/>
              <a:ext cx="219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4478" y="5220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/>
            <a:p>
              <a:endParaRPr lang="zh-CN" altLang="en-US"/>
            </a:p>
          </p:txBody>
        </p:sp>
        <p:sp>
          <p:nvSpPr>
            <p:cNvPr id="182294" name="Oval 22"/>
            <p:cNvSpPr>
              <a:spLocks noChangeArrowheads="1"/>
            </p:cNvSpPr>
            <p:nvPr/>
          </p:nvSpPr>
          <p:spPr bwMode="auto">
            <a:xfrm>
              <a:off x="4478" y="5040"/>
              <a:ext cx="721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20</a:t>
              </a:r>
              <a:endParaRPr lang="en-US" altLang="zh-CN" sz="2400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>
              <a:off x="4658" y="4572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Oval 24"/>
            <p:cNvSpPr>
              <a:spLocks noChangeArrowheads="1"/>
            </p:cNvSpPr>
            <p:nvPr/>
          </p:nvSpPr>
          <p:spPr bwMode="auto">
            <a:xfrm>
              <a:off x="5198" y="4140"/>
              <a:ext cx="681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28</a:t>
              </a:r>
              <a:endParaRPr lang="en-US" altLang="zh-CN" sz="2400"/>
            </a:p>
          </p:txBody>
        </p:sp>
        <p:sp>
          <p:nvSpPr>
            <p:cNvPr id="182297" name="Line 25"/>
            <p:cNvSpPr>
              <a:spLocks noChangeShapeType="1"/>
            </p:cNvSpPr>
            <p:nvPr/>
          </p:nvSpPr>
          <p:spPr bwMode="auto">
            <a:xfrm flipH="1">
              <a:off x="5699" y="3600"/>
              <a:ext cx="219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4478" y="5580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/>
            <a:p>
              <a:pPr algn="ctr"/>
              <a:r>
                <a:rPr lang="zh-CN" altLang="en-US" sz="800">
                  <a:latin typeface="Times New Roman" pitchFamily="18" charset="0"/>
                </a:rPr>
                <a:t>图</a:t>
              </a:r>
              <a:r>
                <a:rPr lang="en-US" altLang="zh-CN" sz="800"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  <p:sp>
        <p:nvSpPr>
          <p:cNvPr id="182300" name="AutoShape 28"/>
          <p:cNvSpPr>
            <a:spLocks noChangeAspect="1" noChangeArrowheads="1"/>
          </p:cNvSpPr>
          <p:nvPr/>
        </p:nvSpPr>
        <p:spPr bwMode="auto">
          <a:xfrm>
            <a:off x="4427538" y="2565400"/>
            <a:ext cx="450691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2324" name="Group 52"/>
          <p:cNvGrpSpPr>
            <a:grpSpLocks/>
          </p:cNvGrpSpPr>
          <p:nvPr/>
        </p:nvGrpSpPr>
        <p:grpSpPr bwMode="auto">
          <a:xfrm>
            <a:off x="4926013" y="2616200"/>
            <a:ext cx="3502025" cy="3032125"/>
            <a:chOff x="3103" y="1648"/>
            <a:chExt cx="2206" cy="1910"/>
          </a:xfrm>
        </p:grpSpPr>
        <p:sp>
          <p:nvSpPr>
            <p:cNvPr id="182301" name="Oval 29"/>
            <p:cNvSpPr>
              <a:spLocks noChangeArrowheads="1"/>
            </p:cNvSpPr>
            <p:nvPr/>
          </p:nvSpPr>
          <p:spPr bwMode="auto">
            <a:xfrm>
              <a:off x="3968" y="1648"/>
              <a:ext cx="389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25</a:t>
              </a:r>
              <a:endParaRPr lang="en-US" altLang="zh-CN" sz="2400"/>
            </a:p>
          </p:txBody>
        </p:sp>
        <p:sp>
          <p:nvSpPr>
            <p:cNvPr id="182302" name="Oval 30"/>
            <p:cNvSpPr>
              <a:spLocks noChangeArrowheads="1"/>
            </p:cNvSpPr>
            <p:nvPr/>
          </p:nvSpPr>
          <p:spPr bwMode="auto">
            <a:xfrm>
              <a:off x="4560" y="2153"/>
              <a:ext cx="368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38</a:t>
              </a:r>
              <a:endParaRPr lang="en-US" altLang="zh-CN" sz="2400"/>
            </a:p>
          </p:txBody>
        </p:sp>
        <p:sp>
          <p:nvSpPr>
            <p:cNvPr id="182303" name="Oval 31"/>
            <p:cNvSpPr>
              <a:spLocks noChangeArrowheads="1"/>
            </p:cNvSpPr>
            <p:nvPr/>
          </p:nvSpPr>
          <p:spPr bwMode="auto">
            <a:xfrm>
              <a:off x="3394" y="2153"/>
              <a:ext cx="389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12</a:t>
              </a:r>
              <a:endParaRPr lang="en-US" altLang="zh-CN" sz="2400"/>
            </a:p>
          </p:txBody>
        </p:sp>
        <p:sp>
          <p:nvSpPr>
            <p:cNvPr id="182304" name="Oval 32"/>
            <p:cNvSpPr>
              <a:spLocks noChangeArrowheads="1"/>
            </p:cNvSpPr>
            <p:nvPr/>
          </p:nvSpPr>
          <p:spPr bwMode="auto">
            <a:xfrm>
              <a:off x="3103" y="2684"/>
              <a:ext cx="388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  <p:sp>
          <p:nvSpPr>
            <p:cNvPr id="182305" name="Oval 33"/>
            <p:cNvSpPr>
              <a:spLocks noChangeArrowheads="1"/>
            </p:cNvSpPr>
            <p:nvPr/>
          </p:nvSpPr>
          <p:spPr bwMode="auto">
            <a:xfrm>
              <a:off x="3686" y="2684"/>
              <a:ext cx="388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20</a:t>
              </a:r>
              <a:endParaRPr lang="en-US" altLang="zh-CN" sz="2400"/>
            </a:p>
          </p:txBody>
        </p:sp>
        <p:sp>
          <p:nvSpPr>
            <p:cNvPr id="182307" name="Line 35"/>
            <p:cNvSpPr>
              <a:spLocks noChangeShapeType="1"/>
            </p:cNvSpPr>
            <p:nvPr/>
          </p:nvSpPr>
          <p:spPr bwMode="auto">
            <a:xfrm flipH="1">
              <a:off x="3725" y="1901"/>
              <a:ext cx="37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8" name="Line 36"/>
            <p:cNvSpPr>
              <a:spLocks noChangeShapeType="1"/>
            </p:cNvSpPr>
            <p:nvPr/>
          </p:nvSpPr>
          <p:spPr bwMode="auto">
            <a:xfrm>
              <a:off x="3686" y="2393"/>
              <a:ext cx="194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9" name="Line 37"/>
            <p:cNvSpPr>
              <a:spLocks noChangeShapeType="1"/>
            </p:cNvSpPr>
            <p:nvPr/>
          </p:nvSpPr>
          <p:spPr bwMode="auto">
            <a:xfrm flipH="1">
              <a:off x="3297" y="2393"/>
              <a:ext cx="194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0" name="Line 38"/>
            <p:cNvSpPr>
              <a:spLocks noChangeShapeType="1"/>
            </p:cNvSpPr>
            <p:nvPr/>
          </p:nvSpPr>
          <p:spPr bwMode="auto">
            <a:xfrm>
              <a:off x="4236" y="1901"/>
              <a:ext cx="49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2" name="Oval 40"/>
            <p:cNvSpPr>
              <a:spLocks noChangeArrowheads="1"/>
            </p:cNvSpPr>
            <p:nvPr/>
          </p:nvSpPr>
          <p:spPr bwMode="auto">
            <a:xfrm>
              <a:off x="4942" y="2678"/>
              <a:ext cx="367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50</a:t>
              </a:r>
              <a:endParaRPr lang="en-US" altLang="zh-CN" sz="2400"/>
            </a:p>
          </p:txBody>
        </p:sp>
        <p:sp>
          <p:nvSpPr>
            <p:cNvPr id="182313" name="Line 41"/>
            <p:cNvSpPr>
              <a:spLocks noChangeShapeType="1"/>
            </p:cNvSpPr>
            <p:nvPr/>
          </p:nvSpPr>
          <p:spPr bwMode="auto">
            <a:xfrm>
              <a:off x="4921" y="2387"/>
              <a:ext cx="194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4" name="Oval 42"/>
            <p:cNvSpPr>
              <a:spLocks noChangeArrowheads="1"/>
            </p:cNvSpPr>
            <p:nvPr/>
          </p:nvSpPr>
          <p:spPr bwMode="auto">
            <a:xfrm>
              <a:off x="4657" y="3072"/>
              <a:ext cx="367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35</a:t>
              </a:r>
              <a:endParaRPr lang="en-US" altLang="zh-CN" sz="2400"/>
            </a:p>
          </p:txBody>
        </p:sp>
        <p:sp>
          <p:nvSpPr>
            <p:cNvPr id="182315" name="Line 43"/>
            <p:cNvSpPr>
              <a:spLocks noChangeShapeType="1"/>
            </p:cNvSpPr>
            <p:nvPr/>
          </p:nvSpPr>
          <p:spPr bwMode="auto">
            <a:xfrm>
              <a:off x="4604" y="2886"/>
              <a:ext cx="323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6" name="Text Box 44"/>
            <p:cNvSpPr txBox="1">
              <a:spLocks noChangeArrowheads="1"/>
            </p:cNvSpPr>
            <p:nvPr/>
          </p:nvSpPr>
          <p:spPr bwMode="auto">
            <a:xfrm>
              <a:off x="3880" y="3267"/>
              <a:ext cx="486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066" tIns="37033" rIns="74066" bIns="37033"/>
            <a:lstStyle/>
            <a:p>
              <a:endParaRPr lang="zh-CN" altLang="en-US"/>
            </a:p>
          </p:txBody>
        </p:sp>
        <p:sp>
          <p:nvSpPr>
            <p:cNvPr id="182317" name="Oval 45"/>
            <p:cNvSpPr>
              <a:spLocks noChangeArrowheads="1"/>
            </p:cNvSpPr>
            <p:nvPr/>
          </p:nvSpPr>
          <p:spPr bwMode="auto">
            <a:xfrm>
              <a:off x="3880" y="3169"/>
              <a:ext cx="389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22</a:t>
              </a:r>
              <a:endParaRPr lang="en-US" altLang="zh-CN" sz="2400"/>
            </a:p>
          </p:txBody>
        </p:sp>
        <p:sp>
          <p:nvSpPr>
            <p:cNvPr id="182318" name="Line 46"/>
            <p:cNvSpPr>
              <a:spLocks noChangeShapeType="1"/>
            </p:cNvSpPr>
            <p:nvPr/>
          </p:nvSpPr>
          <p:spPr bwMode="auto">
            <a:xfrm>
              <a:off x="3977" y="2917"/>
              <a:ext cx="9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19" name="Oval 47"/>
            <p:cNvSpPr>
              <a:spLocks noChangeArrowheads="1"/>
            </p:cNvSpPr>
            <p:nvPr/>
          </p:nvSpPr>
          <p:spPr bwMode="auto">
            <a:xfrm>
              <a:off x="4268" y="2684"/>
              <a:ext cx="368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30</a:t>
              </a:r>
              <a:endParaRPr lang="en-US" altLang="zh-CN" sz="2400"/>
            </a:p>
          </p:txBody>
        </p:sp>
        <p:sp>
          <p:nvSpPr>
            <p:cNvPr id="182320" name="Line 48"/>
            <p:cNvSpPr>
              <a:spLocks noChangeShapeType="1"/>
            </p:cNvSpPr>
            <p:nvPr/>
          </p:nvSpPr>
          <p:spPr bwMode="auto">
            <a:xfrm flipH="1">
              <a:off x="4539" y="2393"/>
              <a:ext cx="118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2" name="Oval 50"/>
            <p:cNvSpPr>
              <a:spLocks noChangeArrowheads="1"/>
            </p:cNvSpPr>
            <p:nvPr/>
          </p:nvSpPr>
          <p:spPr bwMode="auto">
            <a:xfrm>
              <a:off x="3379" y="3203"/>
              <a:ext cx="389" cy="2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15</a:t>
              </a:r>
              <a:endParaRPr lang="en-US" altLang="zh-CN" sz="2400"/>
            </a:p>
          </p:txBody>
        </p:sp>
        <p:sp>
          <p:nvSpPr>
            <p:cNvPr id="182323" name="Line 51"/>
            <p:cNvSpPr>
              <a:spLocks noChangeShapeType="1"/>
            </p:cNvSpPr>
            <p:nvPr/>
          </p:nvSpPr>
          <p:spPr bwMode="auto">
            <a:xfrm flipH="1">
              <a:off x="3573" y="2931"/>
              <a:ext cx="169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练习</a:t>
            </a:r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pPr marL="609600" indent="-609600"/>
            <a:r>
              <a:rPr lang="zh-CN" altLang="en-US">
                <a:ea typeface="宋体" pitchFamily="2" charset="-122"/>
              </a:rPr>
              <a:t>画出在图中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阶</a:t>
            </a:r>
            <a:r>
              <a:rPr lang="en-US" altLang="zh-CN">
                <a:ea typeface="宋体" pitchFamily="2" charset="-122"/>
              </a:rPr>
              <a:t>B-</a:t>
            </a:r>
            <a:r>
              <a:rPr lang="zh-CN" altLang="en-US">
                <a:ea typeface="宋体" pitchFamily="2" charset="-122"/>
              </a:rPr>
              <a:t>树中插入关键字</a:t>
            </a:r>
            <a:r>
              <a:rPr lang="en-US" altLang="zh-CN">
                <a:ea typeface="宋体" pitchFamily="2" charset="-122"/>
              </a:rPr>
              <a:t>28</a:t>
            </a:r>
            <a:r>
              <a:rPr lang="zh-CN" altLang="en-US">
                <a:ea typeface="宋体" pitchFamily="2" charset="-122"/>
              </a:rPr>
              <a:t>，删除</a:t>
            </a:r>
            <a:r>
              <a:rPr lang="en-US" altLang="zh-CN">
                <a:ea typeface="宋体" pitchFamily="2" charset="-122"/>
              </a:rPr>
              <a:t>15</a:t>
            </a:r>
            <a:r>
              <a:rPr lang="zh-CN" altLang="en-US">
                <a:ea typeface="宋体" pitchFamily="2" charset="-122"/>
              </a:rPr>
              <a:t>以后的</a:t>
            </a:r>
            <a:r>
              <a:rPr lang="en-US" altLang="zh-CN">
                <a:ea typeface="宋体" pitchFamily="2" charset="-122"/>
              </a:rPr>
              <a:t>B-</a:t>
            </a:r>
            <a:r>
              <a:rPr lang="zh-CN" altLang="en-US">
                <a:ea typeface="宋体" pitchFamily="2" charset="-122"/>
              </a:rPr>
              <a:t>树的状态</a:t>
            </a:r>
          </a:p>
        </p:txBody>
      </p:sp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0" y="2924175"/>
            <a:ext cx="4897438" cy="3216275"/>
            <a:chOff x="1287" y="2265"/>
            <a:chExt cx="4935" cy="3240"/>
          </a:xfrm>
        </p:grpSpPr>
        <p:sp>
          <p:nvSpPr>
            <p:cNvPr id="181254" name="AutoShape 6"/>
            <p:cNvSpPr>
              <a:spLocks noChangeAspect="1" noChangeArrowheads="1"/>
            </p:cNvSpPr>
            <p:nvPr/>
          </p:nvSpPr>
          <p:spPr bwMode="auto">
            <a:xfrm>
              <a:off x="1287" y="2265"/>
              <a:ext cx="4935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 flipH="1">
              <a:off x="2232" y="2889"/>
              <a:ext cx="945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>
              <a:off x="3597" y="2889"/>
              <a:ext cx="105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 flipH="1">
              <a:off x="1707" y="3825"/>
              <a:ext cx="315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4647" y="3825"/>
              <a:ext cx="1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2442" y="3825"/>
              <a:ext cx="21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 flipV="1">
              <a:off x="3807" y="3825"/>
              <a:ext cx="42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3177" y="2421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20</a:t>
              </a:r>
              <a:endParaRPr lang="en-US" altLang="zh-CN" sz="2400"/>
            </a:p>
          </p:txBody>
        </p:sp>
        <p:sp>
          <p:nvSpPr>
            <p:cNvPr id="181262" name="Rectangle 14"/>
            <p:cNvSpPr>
              <a:spLocks noChangeArrowheads="1"/>
            </p:cNvSpPr>
            <p:nvPr/>
          </p:nvSpPr>
          <p:spPr bwMode="auto">
            <a:xfrm>
              <a:off x="2022" y="335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1497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5</a:t>
              </a:r>
              <a:endParaRPr lang="en-US" altLang="zh-CN" sz="2400"/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2442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15</a:t>
              </a:r>
              <a:endParaRPr lang="en-US" altLang="zh-CN" sz="2400"/>
            </a:p>
          </p:txBody>
        </p:sp>
        <p:sp>
          <p:nvSpPr>
            <p:cNvPr id="181265" name="Rectangle 17"/>
            <p:cNvSpPr>
              <a:spLocks noChangeArrowheads="1"/>
            </p:cNvSpPr>
            <p:nvPr/>
          </p:nvSpPr>
          <p:spPr bwMode="auto">
            <a:xfrm>
              <a:off x="4647" y="335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65</a:t>
              </a:r>
              <a:endParaRPr lang="en-US" altLang="zh-CN" sz="2400"/>
            </a:p>
          </p:txBody>
        </p:sp>
        <p:sp>
          <p:nvSpPr>
            <p:cNvPr id="181266" name="Rectangle 18"/>
            <p:cNvSpPr>
              <a:spLocks noChangeArrowheads="1"/>
            </p:cNvSpPr>
            <p:nvPr/>
          </p:nvSpPr>
          <p:spPr bwMode="auto">
            <a:xfrm>
              <a:off x="4227" y="335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55</a:t>
              </a:r>
              <a:endParaRPr lang="en-US" altLang="zh-CN" sz="2400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5277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70</a:t>
              </a:r>
              <a:endParaRPr lang="en-US" altLang="zh-CN" sz="2400"/>
            </a:p>
          </p:txBody>
        </p:sp>
        <p:sp>
          <p:nvSpPr>
            <p:cNvPr id="181268" name="Rectangle 20"/>
            <p:cNvSpPr>
              <a:spLocks noChangeArrowheads="1"/>
            </p:cNvSpPr>
            <p:nvPr/>
          </p:nvSpPr>
          <p:spPr bwMode="auto">
            <a:xfrm>
              <a:off x="4437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60</a:t>
              </a:r>
              <a:endParaRPr lang="en-US" altLang="zh-CN" sz="2400"/>
            </a:p>
          </p:txBody>
        </p:sp>
        <p:sp>
          <p:nvSpPr>
            <p:cNvPr id="181269" name="Rectangle 21"/>
            <p:cNvSpPr>
              <a:spLocks noChangeArrowheads="1"/>
            </p:cNvSpPr>
            <p:nvPr/>
          </p:nvSpPr>
          <p:spPr bwMode="auto">
            <a:xfrm>
              <a:off x="3807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30</a:t>
              </a:r>
              <a:endParaRPr lang="en-US" altLang="zh-CN" sz="2400"/>
            </a:p>
          </p:txBody>
        </p:sp>
        <p:sp>
          <p:nvSpPr>
            <p:cNvPr id="181270" name="Rectangle 22"/>
            <p:cNvSpPr>
              <a:spLocks noChangeArrowheads="1"/>
            </p:cNvSpPr>
            <p:nvPr/>
          </p:nvSpPr>
          <p:spPr bwMode="auto">
            <a:xfrm>
              <a:off x="3387" y="4137"/>
              <a:ext cx="420" cy="4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25</a:t>
              </a:r>
              <a:endParaRPr lang="en-US" altLang="zh-CN" sz="2400"/>
            </a:p>
          </p:txBody>
        </p:sp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>
              <a:off x="5067" y="3825"/>
              <a:ext cx="42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272" name="Rectangle 24"/>
            <p:cNvSpPr>
              <a:spLocks noChangeArrowheads="1"/>
            </p:cNvSpPr>
            <p:nvPr/>
          </p:nvSpPr>
          <p:spPr bwMode="auto">
            <a:xfrm>
              <a:off x="3447" y="4965"/>
              <a:ext cx="7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000">
                  <a:latin typeface="Times New Roman" pitchFamily="18" charset="0"/>
                </a:rPr>
                <a:t>图</a:t>
              </a:r>
              <a:r>
                <a:rPr lang="en-US" altLang="zh-CN" sz="1000"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  <p:sp>
        <p:nvSpPr>
          <p:cNvPr id="181274" name="AutoShape 26"/>
          <p:cNvSpPr>
            <a:spLocks noChangeAspect="1" noChangeArrowheads="1"/>
          </p:cNvSpPr>
          <p:nvPr/>
        </p:nvSpPr>
        <p:spPr bwMode="auto">
          <a:xfrm>
            <a:off x="4246563" y="2565400"/>
            <a:ext cx="48974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 flipH="1">
            <a:off x="5219700" y="3573463"/>
            <a:ext cx="936625" cy="465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6948488" y="3573463"/>
            <a:ext cx="609600" cy="465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 flipH="1">
            <a:off x="4664075" y="4471988"/>
            <a:ext cx="311150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>
            <a:off x="7580313" y="4471988"/>
            <a:ext cx="158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79" name="Line 31"/>
          <p:cNvSpPr>
            <a:spLocks noChangeShapeType="1"/>
          </p:cNvSpPr>
          <p:nvPr/>
        </p:nvSpPr>
        <p:spPr bwMode="auto">
          <a:xfrm>
            <a:off x="5364163" y="4437063"/>
            <a:ext cx="20796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 bwMode="auto">
          <a:xfrm>
            <a:off x="6121400" y="3079750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20</a:t>
            </a:r>
            <a:endParaRPr lang="en-US" altLang="zh-CN" sz="24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4975225" y="40084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10</a:t>
            </a:r>
            <a:endParaRPr lang="en-US" altLang="zh-CN" sz="2400"/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4454525" y="47831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5</a:t>
            </a:r>
            <a:endParaRPr lang="en-US" altLang="zh-CN" sz="2400"/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5392738" y="4783138"/>
            <a:ext cx="417512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15</a:t>
            </a:r>
            <a:endParaRPr lang="en-US" altLang="zh-CN" sz="2400"/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7580313" y="4008438"/>
            <a:ext cx="417512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65</a:t>
            </a:r>
            <a:endParaRPr lang="en-US" altLang="zh-CN" sz="2400"/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6300788" y="4005263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28</a:t>
            </a:r>
            <a:endParaRPr lang="en-US" altLang="zh-CN" sz="2400"/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 bwMode="auto">
          <a:xfrm>
            <a:off x="8205788" y="4783138"/>
            <a:ext cx="417512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70</a:t>
            </a:r>
            <a:endParaRPr lang="en-US" altLang="zh-CN" sz="2400"/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7372350" y="47831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60</a:t>
            </a:r>
            <a:endParaRPr lang="en-US" altLang="zh-CN" sz="2400"/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6746875" y="47831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30</a:t>
            </a:r>
            <a:endParaRPr lang="en-US" altLang="zh-CN" sz="2400"/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>
            <a:off x="6011863" y="4797425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25</a:t>
            </a:r>
            <a:endParaRPr lang="en-US" altLang="zh-CN" sz="2400"/>
          </a:p>
        </p:txBody>
      </p:sp>
      <p:sp>
        <p:nvSpPr>
          <p:cNvPr id="181291" name="Line 43"/>
          <p:cNvSpPr>
            <a:spLocks noChangeShapeType="1"/>
          </p:cNvSpPr>
          <p:nvPr/>
        </p:nvSpPr>
        <p:spPr bwMode="auto">
          <a:xfrm>
            <a:off x="7997825" y="4471988"/>
            <a:ext cx="4175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92" name="Rectangle 44"/>
          <p:cNvSpPr>
            <a:spLocks noChangeArrowheads="1"/>
          </p:cNvSpPr>
          <p:nvPr/>
        </p:nvSpPr>
        <p:spPr bwMode="auto">
          <a:xfrm>
            <a:off x="6389688" y="5603875"/>
            <a:ext cx="714375" cy="465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>
                <a:latin typeface="Times New Roman" pitchFamily="18" charset="0"/>
              </a:rPr>
              <a:t>图</a:t>
            </a:r>
            <a:r>
              <a:rPr lang="en-US" altLang="zh-CN" sz="1000">
                <a:latin typeface="Times New Roman" pitchFamily="18" charset="0"/>
              </a:rPr>
              <a:t>2</a:t>
            </a:r>
            <a:endParaRPr lang="en-US" altLang="zh-CN"/>
          </a:p>
        </p:txBody>
      </p:sp>
      <p:sp>
        <p:nvSpPr>
          <p:cNvPr id="181293" name="Rectangle 45"/>
          <p:cNvSpPr>
            <a:spLocks noChangeArrowheads="1"/>
          </p:cNvSpPr>
          <p:nvPr/>
        </p:nvSpPr>
        <p:spPr bwMode="auto">
          <a:xfrm>
            <a:off x="6527800" y="3090863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55</a:t>
            </a:r>
            <a:endParaRPr lang="en-US" altLang="zh-CN" sz="2400"/>
          </a:p>
        </p:txBody>
      </p:sp>
      <p:sp>
        <p:nvSpPr>
          <p:cNvPr id="181294" name="Line 46"/>
          <p:cNvSpPr>
            <a:spLocks noChangeShapeType="1"/>
          </p:cNvSpPr>
          <p:nvPr/>
        </p:nvSpPr>
        <p:spPr bwMode="auto">
          <a:xfrm flipH="1">
            <a:off x="6184900" y="4471988"/>
            <a:ext cx="311150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95" name="Line 47"/>
          <p:cNvSpPr>
            <a:spLocks noChangeShapeType="1"/>
          </p:cNvSpPr>
          <p:nvPr/>
        </p:nvSpPr>
        <p:spPr bwMode="auto">
          <a:xfrm>
            <a:off x="6588125" y="4508500"/>
            <a:ext cx="504825" cy="239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1296" name="Line 48"/>
          <p:cNvSpPr>
            <a:spLocks noChangeShapeType="1"/>
          </p:cNvSpPr>
          <p:nvPr/>
        </p:nvSpPr>
        <p:spPr bwMode="auto">
          <a:xfrm flipH="1">
            <a:off x="6516688" y="3573463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练习</a:t>
            </a:r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pPr marL="609600" indent="-609600"/>
            <a:r>
              <a:rPr lang="zh-CN" altLang="en-US">
                <a:ea typeface="宋体" pitchFamily="2" charset="-122"/>
              </a:rPr>
              <a:t>删除</a:t>
            </a:r>
            <a:r>
              <a:rPr lang="en-US" altLang="zh-CN">
                <a:ea typeface="宋体" pitchFamily="2" charset="-122"/>
              </a:rPr>
              <a:t>15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9464" name="AutoShape 24"/>
          <p:cNvSpPr>
            <a:spLocks noChangeAspect="1" noChangeArrowheads="1"/>
          </p:cNvSpPr>
          <p:nvPr/>
        </p:nvSpPr>
        <p:spPr bwMode="auto">
          <a:xfrm>
            <a:off x="2195513" y="2565400"/>
            <a:ext cx="48974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4545013" y="3573463"/>
            <a:ext cx="609600" cy="465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 flipH="1">
            <a:off x="2916238" y="4437063"/>
            <a:ext cx="576262" cy="382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5176838" y="4471988"/>
            <a:ext cx="158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3492500" y="4005263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20</a:t>
            </a:r>
            <a:endParaRPr lang="en-US" altLang="zh-CN" sz="2400"/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2930525" y="4797425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10</a:t>
            </a:r>
            <a:endParaRPr lang="en-US" altLang="zh-CN" sz="2400"/>
          </a:p>
        </p:txBody>
      </p:sp>
      <p:sp>
        <p:nvSpPr>
          <p:cNvPr id="189472" name="Rectangle 32"/>
          <p:cNvSpPr>
            <a:spLocks noChangeArrowheads="1"/>
          </p:cNvSpPr>
          <p:nvPr/>
        </p:nvSpPr>
        <p:spPr bwMode="auto">
          <a:xfrm>
            <a:off x="2508250" y="48085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5</a:t>
            </a:r>
            <a:endParaRPr lang="en-US" altLang="zh-CN" sz="2400"/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5176838" y="4008438"/>
            <a:ext cx="417512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65</a:t>
            </a:r>
            <a:endParaRPr lang="en-US" altLang="zh-CN" sz="2400"/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>
            <a:off x="3897313" y="4005263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28</a:t>
            </a:r>
            <a:endParaRPr lang="en-US" altLang="zh-CN" sz="2400"/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802313" y="4783138"/>
            <a:ext cx="417512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70</a:t>
            </a:r>
            <a:endParaRPr lang="en-US" altLang="zh-CN" sz="2400"/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4968875" y="47831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60</a:t>
            </a:r>
            <a:endParaRPr lang="en-US" altLang="zh-CN" sz="2400"/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4343400" y="4783138"/>
            <a:ext cx="417513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30</a:t>
            </a:r>
            <a:endParaRPr lang="en-US" altLang="zh-CN" sz="2400"/>
          </a:p>
        </p:txBody>
      </p:sp>
      <p:sp>
        <p:nvSpPr>
          <p:cNvPr id="189479" name="Rectangle 39"/>
          <p:cNvSpPr>
            <a:spLocks noChangeArrowheads="1"/>
          </p:cNvSpPr>
          <p:nvPr/>
        </p:nvSpPr>
        <p:spPr bwMode="auto">
          <a:xfrm>
            <a:off x="3608388" y="4797425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25</a:t>
            </a:r>
            <a:endParaRPr lang="en-US" altLang="zh-CN" sz="2400"/>
          </a:p>
        </p:txBody>
      </p:sp>
      <p:sp>
        <p:nvSpPr>
          <p:cNvPr id="189480" name="Line 40"/>
          <p:cNvSpPr>
            <a:spLocks noChangeShapeType="1"/>
          </p:cNvSpPr>
          <p:nvPr/>
        </p:nvSpPr>
        <p:spPr bwMode="auto">
          <a:xfrm>
            <a:off x="5594350" y="4471988"/>
            <a:ext cx="41751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3986213" y="5603875"/>
            <a:ext cx="714375" cy="465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>
                <a:latin typeface="Times New Roman" pitchFamily="18" charset="0"/>
              </a:rPr>
              <a:t>图</a:t>
            </a:r>
            <a:r>
              <a:rPr lang="en-US" altLang="zh-CN" sz="1000">
                <a:latin typeface="Times New Roman" pitchFamily="18" charset="0"/>
              </a:rPr>
              <a:t>2</a:t>
            </a:r>
            <a:endParaRPr lang="en-US" altLang="zh-CN"/>
          </a:p>
        </p:txBody>
      </p:sp>
      <p:sp>
        <p:nvSpPr>
          <p:cNvPr id="189482" name="Rectangle 42"/>
          <p:cNvSpPr>
            <a:spLocks noChangeArrowheads="1"/>
          </p:cNvSpPr>
          <p:nvPr/>
        </p:nvSpPr>
        <p:spPr bwMode="auto">
          <a:xfrm>
            <a:off x="4124325" y="3090863"/>
            <a:ext cx="41592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55</a:t>
            </a:r>
            <a:endParaRPr lang="en-US" altLang="zh-CN" sz="2400"/>
          </a:p>
        </p:txBody>
      </p:sp>
      <p:sp>
        <p:nvSpPr>
          <p:cNvPr id="189483" name="Line 43"/>
          <p:cNvSpPr>
            <a:spLocks noChangeShapeType="1"/>
          </p:cNvSpPr>
          <p:nvPr/>
        </p:nvSpPr>
        <p:spPr bwMode="auto">
          <a:xfrm flipH="1">
            <a:off x="3779838" y="4437063"/>
            <a:ext cx="144462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84" name="Line 44"/>
          <p:cNvSpPr>
            <a:spLocks noChangeShapeType="1"/>
          </p:cNvSpPr>
          <p:nvPr/>
        </p:nvSpPr>
        <p:spPr bwMode="auto">
          <a:xfrm>
            <a:off x="4356100" y="4437063"/>
            <a:ext cx="360363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85" name="Line 45"/>
          <p:cNvSpPr>
            <a:spLocks noChangeShapeType="1"/>
          </p:cNvSpPr>
          <p:nvPr/>
        </p:nvSpPr>
        <p:spPr bwMode="auto">
          <a:xfrm flipH="1">
            <a:off x="3924300" y="3573463"/>
            <a:ext cx="21590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38875</TotalTime>
  <Words>248</Words>
  <Application>Microsoft Office PowerPoint</Application>
  <PresentationFormat>全屏显示(4:3)</PresentationFormat>
  <Paragraphs>127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Comic Sans MS</vt:lpstr>
      <vt:lpstr>宋体</vt:lpstr>
      <vt:lpstr>Arial</vt:lpstr>
      <vt:lpstr>Times New Roman</vt:lpstr>
      <vt:lpstr>Wingdings</vt:lpstr>
      <vt:lpstr>楷体_GB2312</vt:lpstr>
      <vt:lpstr>Tahoma</vt:lpstr>
      <vt:lpstr>Webdings</vt:lpstr>
      <vt:lpstr>Arial Unicode MS</vt:lpstr>
      <vt:lpstr>Symbol</vt:lpstr>
      <vt:lpstr>Watermark</vt:lpstr>
      <vt:lpstr>AVL搜索树的插入和删除小结</vt:lpstr>
      <vt:lpstr>AVL搜索树的插入和删除小结</vt:lpstr>
      <vt:lpstr>AVL搜索树的插入和删除小结</vt:lpstr>
      <vt:lpstr>练习1</vt:lpstr>
      <vt:lpstr>练习2</vt:lpstr>
      <vt:lpstr>练习2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212</cp:revision>
  <dcterms:created xsi:type="dcterms:W3CDTF">1601-01-01T00:00:00Z</dcterms:created>
  <dcterms:modified xsi:type="dcterms:W3CDTF">2015-10-19T03:07:41Z</dcterms:modified>
</cp:coreProperties>
</file>