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72" r:id="rId3"/>
    <p:sldId id="273" r:id="rId4"/>
    <p:sldId id="274" r:id="rId5"/>
    <p:sldId id="257" r:id="rId6"/>
    <p:sldId id="265" r:id="rId7"/>
    <p:sldId id="270" r:id="rId8"/>
    <p:sldId id="268" r:id="rId9"/>
    <p:sldId id="275" r:id="rId10"/>
    <p:sldId id="330" r:id="rId11"/>
    <p:sldId id="276" r:id="rId12"/>
    <p:sldId id="277" r:id="rId13"/>
    <p:sldId id="278" r:id="rId14"/>
    <p:sldId id="279" r:id="rId15"/>
    <p:sldId id="298" r:id="rId16"/>
    <p:sldId id="258" r:id="rId17"/>
    <p:sldId id="259" r:id="rId18"/>
    <p:sldId id="260" r:id="rId19"/>
    <p:sldId id="261" r:id="rId20"/>
    <p:sldId id="262" r:id="rId21"/>
    <p:sldId id="263" r:id="rId22"/>
    <p:sldId id="264" r:id="rId23"/>
    <p:sldId id="299" r:id="rId24"/>
    <p:sldId id="266" r:id="rId25"/>
    <p:sldId id="269" r:id="rId26"/>
    <p:sldId id="267" r:id="rId27"/>
    <p:sldId id="300" r:id="rId28"/>
    <p:sldId id="301" r:id="rId29"/>
    <p:sldId id="271" r:id="rId30"/>
    <p:sldId id="302" r:id="rId31"/>
    <p:sldId id="303" r:id="rId32"/>
    <p:sldId id="304" r:id="rId33"/>
    <p:sldId id="305" r:id="rId34"/>
    <p:sldId id="306" r:id="rId35"/>
    <p:sldId id="307" r:id="rId36"/>
    <p:sldId id="30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1560" autoAdjust="0"/>
    <p:restoredTop sz="86386" autoAdjust="0"/>
  </p:normalViewPr>
  <p:slideViewPr>
    <p:cSldViewPr snapToGrid="0">
      <p:cViewPr varScale="1">
        <p:scale>
          <a:sx n="98" d="100"/>
          <a:sy n="98" d="100"/>
        </p:scale>
        <p:origin x="270" y="90"/>
      </p:cViewPr>
      <p:guideLst/>
    </p:cSldViewPr>
  </p:slideViewPr>
  <p:outlineViewPr>
    <p:cViewPr>
      <p:scale>
        <a:sx n="33" d="100"/>
        <a:sy n="33" d="100"/>
      </p:scale>
      <p:origin x="0" y="-6416"/>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A4C9A-2F47-49ED-8CBC-A1CB1741A54B}" type="datetimeFigureOut">
              <a:rPr lang="zh-CN" altLang="en-US" smtClean="0"/>
              <a:t>2022/2/16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48680-B735-4C80-A383-57FE795C4F3A}" type="slidenum">
              <a:rPr lang="zh-CN" altLang="en-US" smtClean="0"/>
              <a:t>‹#›</a:t>
            </a:fld>
            <a:endParaRPr lang="zh-CN" altLang="en-US"/>
          </a:p>
        </p:txBody>
      </p:sp>
    </p:spTree>
    <p:extLst>
      <p:ext uri="{BB962C8B-B14F-4D97-AF65-F5344CB8AC3E}">
        <p14:creationId xmlns:p14="http://schemas.microsoft.com/office/powerpoint/2010/main" val="244510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A48680-B735-4C80-A383-57FE795C4F3A}" type="slidenum">
              <a:rPr lang="zh-CN" altLang="en-US" smtClean="0"/>
              <a:t>8</a:t>
            </a:fld>
            <a:endParaRPr lang="zh-CN" altLang="en-US"/>
          </a:p>
        </p:txBody>
      </p:sp>
    </p:spTree>
    <p:extLst>
      <p:ext uri="{BB962C8B-B14F-4D97-AF65-F5344CB8AC3E}">
        <p14:creationId xmlns:p14="http://schemas.microsoft.com/office/powerpoint/2010/main" val="29464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A48680-B735-4C80-A383-57FE795C4F3A}" type="slidenum">
              <a:rPr lang="zh-CN" altLang="en-US" smtClean="0"/>
              <a:t>10</a:t>
            </a:fld>
            <a:endParaRPr lang="zh-CN" altLang="en-US"/>
          </a:p>
        </p:txBody>
      </p:sp>
    </p:spTree>
    <p:extLst>
      <p:ext uri="{BB962C8B-B14F-4D97-AF65-F5344CB8AC3E}">
        <p14:creationId xmlns:p14="http://schemas.microsoft.com/office/powerpoint/2010/main" val="428750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A48680-B735-4C80-A383-57FE795C4F3A}" type="slidenum">
              <a:rPr lang="zh-CN" altLang="en-US" smtClean="0"/>
              <a:t>15</a:t>
            </a:fld>
            <a:endParaRPr lang="zh-CN" altLang="en-US"/>
          </a:p>
        </p:txBody>
      </p:sp>
    </p:spTree>
    <p:extLst>
      <p:ext uri="{BB962C8B-B14F-4D97-AF65-F5344CB8AC3E}">
        <p14:creationId xmlns:p14="http://schemas.microsoft.com/office/powerpoint/2010/main" val="405565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A48680-B735-4C80-A383-57FE795C4F3A}" type="slidenum">
              <a:rPr lang="zh-CN" altLang="en-US" smtClean="0"/>
              <a:t>25</a:t>
            </a:fld>
            <a:endParaRPr lang="zh-CN" altLang="en-US"/>
          </a:p>
        </p:txBody>
      </p:sp>
    </p:spTree>
    <p:extLst>
      <p:ext uri="{BB962C8B-B14F-4D97-AF65-F5344CB8AC3E}">
        <p14:creationId xmlns:p14="http://schemas.microsoft.com/office/powerpoint/2010/main" val="172006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A48680-B735-4C80-A383-57FE795C4F3A}" type="slidenum">
              <a:rPr lang="zh-CN" altLang="en-US" smtClean="0"/>
              <a:t>26</a:t>
            </a:fld>
            <a:endParaRPr lang="zh-CN" altLang="en-US"/>
          </a:p>
        </p:txBody>
      </p:sp>
    </p:spTree>
    <p:extLst>
      <p:ext uri="{BB962C8B-B14F-4D97-AF65-F5344CB8AC3E}">
        <p14:creationId xmlns:p14="http://schemas.microsoft.com/office/powerpoint/2010/main" val="3761543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44933-5E95-4578-9229-E6360A797A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29FD3F-8B0B-41B0-87CF-65D1F0A00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632797-5309-402A-BEF5-6B2494662D16}"/>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A6E3EACF-0EA5-463A-91B1-5913CAC97D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E24649-51FA-492B-8BD3-AC7FA469597B}"/>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88988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1475-6EC0-4AD5-B7CE-246D3BCBFE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2D7176-083E-4F6F-9C7E-C71AA4707F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EA1335-5421-404B-8049-080FB02AA7B6}"/>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063AD4BC-285D-4602-94D5-F73FE092E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3FBB4D-5E7E-4AE7-A97A-F9C62F51C087}"/>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428809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4931682-6BB5-429C-B5F5-B52CBCD47AE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C779E4-D90D-49AA-9ACF-F2A525DAFA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E89B5E-A4AE-4E04-9169-EC31DD224568}"/>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96A95636-4315-473B-8676-C8A51407EC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E57FDF-4A4E-4F15-BE15-2C8983820C22}"/>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76219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8789-67DB-4818-BE58-54DDC2E48412}"/>
              </a:ext>
            </a:extLst>
          </p:cNvPr>
          <p:cNvSpPr>
            <a:spLocks noGrp="1"/>
          </p:cNvSpPr>
          <p:nvPr>
            <p:ph type="title"/>
          </p:nvPr>
        </p:nvSpPr>
        <p:spPr>
          <a:xfrm>
            <a:off x="803971" y="359946"/>
            <a:ext cx="10515600" cy="642182"/>
          </a:xfrm>
        </p:spPr>
        <p:txBody>
          <a:bodyPr>
            <a:normAutofit/>
          </a:bodyPr>
          <a:lstStyle>
            <a:lvl1pPr algn="ctr">
              <a:defRPr sz="3200">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630A763C-D894-40BD-BEE9-06ABF41DCE01}"/>
              </a:ext>
            </a:extLst>
          </p:cNvPr>
          <p:cNvSpPr>
            <a:spLocks noGrp="1"/>
          </p:cNvSpPr>
          <p:nvPr>
            <p:ph idx="1"/>
          </p:nvPr>
        </p:nvSpPr>
        <p:spPr>
          <a:xfrm>
            <a:off x="838200" y="1144222"/>
            <a:ext cx="10515600" cy="5032741"/>
          </a:xfrm>
        </p:spPr>
        <p:txBody>
          <a:bodyPr/>
          <a:lstStyle>
            <a:lvl1pPr>
              <a:lnSpc>
                <a:spcPct val="130000"/>
              </a:lnSpc>
              <a:defRPr>
                <a:latin typeface="宋体" panose="02010600030101010101" pitchFamily="2" charset="-122"/>
                <a:ea typeface="宋体" panose="02010600030101010101" pitchFamily="2" charset="-122"/>
              </a:defRPr>
            </a:lvl1pPr>
            <a:lvl2pPr>
              <a:lnSpc>
                <a:spcPct val="130000"/>
              </a:lnSpc>
              <a:defRPr>
                <a:latin typeface="宋体" panose="02010600030101010101" pitchFamily="2" charset="-122"/>
                <a:ea typeface="宋体" panose="02010600030101010101" pitchFamily="2" charset="-122"/>
              </a:defRPr>
            </a:lvl2pPr>
            <a:lvl3pPr>
              <a:lnSpc>
                <a:spcPct val="130000"/>
              </a:lnSpc>
              <a:defRPr>
                <a:latin typeface="宋体" panose="02010600030101010101" pitchFamily="2" charset="-122"/>
                <a:ea typeface="宋体" panose="02010600030101010101" pitchFamily="2" charset="-122"/>
              </a:defRPr>
            </a:lvl3pPr>
            <a:lvl4pPr>
              <a:lnSpc>
                <a:spcPct val="130000"/>
              </a:lnSpc>
              <a:defRPr>
                <a:latin typeface="宋体" panose="02010600030101010101" pitchFamily="2" charset="-122"/>
                <a:ea typeface="宋体" panose="02010600030101010101" pitchFamily="2" charset="-122"/>
              </a:defRPr>
            </a:lvl4pPr>
            <a:lvl5pPr>
              <a:lnSpc>
                <a:spcPct val="130000"/>
              </a:lnSpc>
              <a:defRPr>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8A7B642F-F65F-4502-926C-B7B850A1E357}"/>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EBB669D4-2214-4DD8-89C6-F1B6392C4D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EDC3EE-DE70-4381-836C-D10CBF5365B1}"/>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
        <p:nvSpPr>
          <p:cNvPr id="7" name="文本框 6">
            <a:extLst>
              <a:ext uri="{FF2B5EF4-FFF2-40B4-BE49-F238E27FC236}">
                <a16:creationId xmlns:a16="http://schemas.microsoft.com/office/drawing/2014/main" id="{283E68D8-005A-48B3-B2BC-2A3022BCF71C}"/>
              </a:ext>
            </a:extLst>
          </p:cNvPr>
          <p:cNvSpPr txBox="1"/>
          <p:nvPr userDrawn="1"/>
        </p:nvSpPr>
        <p:spPr>
          <a:xfrm>
            <a:off x="11508730" y="359946"/>
            <a:ext cx="461665" cy="6138108"/>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  冬奥现在时 </a:t>
            </a:r>
            <a:r>
              <a:rPr lang="zh-CN" altLang="en-US" dirty="0">
                <a:solidFill>
                  <a:srgbClr val="FF0000"/>
                </a:solidFill>
              </a:rPr>
              <a:t>★★  </a:t>
            </a:r>
            <a:r>
              <a:rPr lang="zh-CN" altLang="en-US" dirty="0">
                <a:solidFill>
                  <a:schemeClr val="tx1"/>
                </a:solidFill>
              </a:rPr>
              <a:t>线上进行时 </a:t>
            </a:r>
            <a:r>
              <a:rPr lang="zh-CN" altLang="en-US" dirty="0">
                <a:solidFill>
                  <a:srgbClr val="FF0000"/>
                </a:solidFill>
              </a:rPr>
              <a:t>★★ </a:t>
            </a:r>
            <a:r>
              <a:rPr lang="zh-CN" altLang="en-US" dirty="0">
                <a:solidFill>
                  <a:schemeClr val="tx1"/>
                </a:solidFill>
              </a:rPr>
              <a:t>回</a:t>
            </a:r>
            <a:r>
              <a:rPr lang="zh-CN" altLang="en-US" dirty="0"/>
              <a:t>津南未来时 </a:t>
            </a:r>
          </a:p>
        </p:txBody>
      </p:sp>
    </p:spTree>
    <p:extLst>
      <p:ext uri="{BB962C8B-B14F-4D97-AF65-F5344CB8AC3E}">
        <p14:creationId xmlns:p14="http://schemas.microsoft.com/office/powerpoint/2010/main" val="62546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6B345-E20F-419C-9443-0885FC0774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2D722B-211B-43B3-9137-7E1119D5B2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21C0CC-E295-444A-8823-18E161CAA71C}"/>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DA1EA70A-E1B0-44BA-BD51-730260963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FAC88C-8CEA-43D2-9872-217C42240F54}"/>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15606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9772B-F482-4D70-ACA1-5B773D5B26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6E7E1D-6452-4367-A923-F14E7C08653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EBDAEA1-3395-4003-A4F4-E25E686ADF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0F9B415-5B5C-4706-B968-4083365A2D61}"/>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6" name="页脚占位符 5">
            <a:extLst>
              <a:ext uri="{FF2B5EF4-FFF2-40B4-BE49-F238E27FC236}">
                <a16:creationId xmlns:a16="http://schemas.microsoft.com/office/drawing/2014/main" id="{0544E86C-C8A3-45B3-A45B-F37B29ABD6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BC3E89-B051-4EF8-85EC-8166B8450930}"/>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324765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7C648-03BF-4C96-B4E3-C75F7013AB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334B43-B678-4621-81FA-2269850C8B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EB4BA2-1AD2-4786-8732-6B6E9A96A2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3015E6-86C4-4222-BA85-199048D1B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95C3D0-08FA-41F8-BF15-8C24973D06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44ACAC-A6CB-40C1-9C6E-86DFD49CDFAE}"/>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8" name="页脚占位符 7">
            <a:extLst>
              <a:ext uri="{FF2B5EF4-FFF2-40B4-BE49-F238E27FC236}">
                <a16:creationId xmlns:a16="http://schemas.microsoft.com/office/drawing/2014/main" id="{CE95539B-9F34-4A3E-BEC4-B5D29D9FA0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01DAE6-AB19-44B5-BA75-B0CA2D4EA2AA}"/>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173326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E566-5AAF-4A81-9CCA-3CF1AC1608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5CD84E-D13B-4A91-A1ED-51FD7AEE9D51}"/>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4" name="页脚占位符 3">
            <a:extLst>
              <a:ext uri="{FF2B5EF4-FFF2-40B4-BE49-F238E27FC236}">
                <a16:creationId xmlns:a16="http://schemas.microsoft.com/office/drawing/2014/main" id="{6AE2FB4C-681A-4DE2-908F-4011FA47CE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33C820-9843-4372-B5A0-AF95D10929CF}"/>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52466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8FBA4B-4A4B-40A2-808C-B5C67AC7D4B3}"/>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3" name="页脚占位符 2">
            <a:extLst>
              <a:ext uri="{FF2B5EF4-FFF2-40B4-BE49-F238E27FC236}">
                <a16:creationId xmlns:a16="http://schemas.microsoft.com/office/drawing/2014/main" id="{0D89A597-94A1-4F4D-90CA-D73976B30E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FD116F-4A31-4DF0-B9C9-34B6D2EA612A}"/>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1692740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DF1AD-091B-4FC7-827F-E5FA0FD539A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C6BC5C-EFB7-457F-990E-6A5EB3ABC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6008E5-0486-4D13-B8E3-B06DF7D4D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088F17-3895-4A50-B38F-EADEDEDB4A11}"/>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6" name="页脚占位符 5">
            <a:extLst>
              <a:ext uri="{FF2B5EF4-FFF2-40B4-BE49-F238E27FC236}">
                <a16:creationId xmlns:a16="http://schemas.microsoft.com/office/drawing/2014/main" id="{FBD43365-EDB2-4F22-A29F-26B0B1CBBE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2819C5-023F-437A-BD34-B73B2DD62A89}"/>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83440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C8670-8DDD-4DFE-A39F-297DCF9DBF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C3D2E9-44D0-4D64-8CCB-BD702677D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701A53C-FF74-4A6F-9129-ECBBC1230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083B48-76AC-4F25-AC4D-3CAC0D571D61}"/>
              </a:ext>
            </a:extLst>
          </p:cNvPr>
          <p:cNvSpPr>
            <a:spLocks noGrp="1"/>
          </p:cNvSpPr>
          <p:nvPr>
            <p:ph type="dt" sz="half" idx="10"/>
          </p:nvPr>
        </p:nvSpPr>
        <p:spPr/>
        <p:txBody>
          <a:bodyPr/>
          <a:lstStyle/>
          <a:p>
            <a:fld id="{6C7C5814-70EC-44AC-9403-9E319D4CA90A}" type="datetimeFigureOut">
              <a:rPr lang="zh-CN" altLang="en-US" smtClean="0"/>
              <a:t>2022/2/16</a:t>
            </a:fld>
            <a:endParaRPr lang="zh-CN" altLang="en-US"/>
          </a:p>
        </p:txBody>
      </p:sp>
      <p:sp>
        <p:nvSpPr>
          <p:cNvPr id="6" name="页脚占位符 5">
            <a:extLst>
              <a:ext uri="{FF2B5EF4-FFF2-40B4-BE49-F238E27FC236}">
                <a16:creationId xmlns:a16="http://schemas.microsoft.com/office/drawing/2014/main" id="{A8CD98BF-B346-4419-9600-DDD0570DD7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9517C4-6A48-411E-B56F-4572B8D0D970}"/>
              </a:ext>
            </a:extLst>
          </p:cNvPr>
          <p:cNvSpPr>
            <a:spLocks noGrp="1"/>
          </p:cNvSpPr>
          <p:nvPr>
            <p:ph type="sldNum" sz="quarter" idx="12"/>
          </p:nvPr>
        </p:nvSpPr>
        <p:spPr/>
        <p:txBody>
          <a:body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253889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F747540-69C7-4C20-9777-EF748C09B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F53381-D2AC-48A7-BAF1-037FEEDA9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9AF766-97E1-43B1-9AF1-6614D0E19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C5814-70EC-44AC-9403-9E319D4CA90A}"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46B463A2-7A0C-4D91-962C-64AEFF715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0C17C2A-4D97-41E3-94AB-450D6DE1B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6C8F6-8039-40D7-B807-9E0A39044782}" type="slidenum">
              <a:rPr lang="zh-CN" altLang="en-US" smtClean="0"/>
              <a:t>‹#›</a:t>
            </a:fld>
            <a:endParaRPr lang="zh-CN" altLang="en-US"/>
          </a:p>
        </p:txBody>
      </p:sp>
    </p:spTree>
    <p:extLst>
      <p:ext uri="{BB962C8B-B14F-4D97-AF65-F5344CB8AC3E}">
        <p14:creationId xmlns:p14="http://schemas.microsoft.com/office/powerpoint/2010/main" val="3501442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F265D-AF07-4F37-A9E8-ED9AE24DE8C1}"/>
              </a:ext>
            </a:extLst>
          </p:cNvPr>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计算方法</a:t>
            </a:r>
          </a:p>
        </p:txBody>
      </p:sp>
      <p:sp>
        <p:nvSpPr>
          <p:cNvPr id="3" name="副标题 2">
            <a:extLst>
              <a:ext uri="{FF2B5EF4-FFF2-40B4-BE49-F238E27FC236}">
                <a16:creationId xmlns:a16="http://schemas.microsoft.com/office/drawing/2014/main" id="{8104443B-F8B2-4DD8-B55C-BA589211FD9E}"/>
              </a:ext>
            </a:extLst>
          </p:cNvPr>
          <p:cNvSpPr>
            <a:spLocks noGrp="1"/>
          </p:cNvSpPr>
          <p:nvPr>
            <p:ph type="subTitle" idx="1"/>
          </p:nvPr>
        </p:nvSpPr>
        <p:spPr/>
        <p:txBody>
          <a:bodyPr/>
          <a:lstStyle/>
          <a:p>
            <a:r>
              <a:rPr lang="zh-CN" altLang="en-US" dirty="0">
                <a:latin typeface="宋体" panose="02010600030101010101" pitchFamily="2" charset="-122"/>
                <a:ea typeface="宋体" panose="02010600030101010101" pitchFamily="2" charset="-122"/>
              </a:rPr>
              <a:t>计算机学院</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辛运帏</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2603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7835-20CF-412D-9044-90A1712345DB}"/>
              </a:ext>
            </a:extLst>
          </p:cNvPr>
          <p:cNvSpPr>
            <a:spLocks noGrp="1"/>
          </p:cNvSpPr>
          <p:nvPr>
            <p:ph type="title"/>
          </p:nvPr>
        </p:nvSpPr>
        <p:spPr/>
        <p:txBody>
          <a:bodyPr/>
          <a:lstStyle/>
          <a:p>
            <a:r>
              <a:rPr lang="zh-CN" altLang="en-US" dirty="0"/>
              <a:t>习题</a:t>
            </a:r>
          </a:p>
        </p:txBody>
      </p:sp>
      <p:sp>
        <p:nvSpPr>
          <p:cNvPr id="3" name="内容占位符 2">
            <a:extLst>
              <a:ext uri="{FF2B5EF4-FFF2-40B4-BE49-F238E27FC236}">
                <a16:creationId xmlns:a16="http://schemas.microsoft.com/office/drawing/2014/main" id="{84094C7E-D5D8-4111-B7F7-F634B3F57BD7}"/>
              </a:ext>
            </a:extLst>
          </p:cNvPr>
          <p:cNvSpPr>
            <a:spLocks noGrp="1"/>
          </p:cNvSpPr>
          <p:nvPr>
            <p:ph idx="1"/>
          </p:nvPr>
        </p:nvSpPr>
        <p:spPr/>
        <p:txBody>
          <a:bodyPr>
            <a:normAutofit lnSpcReduction="10000"/>
          </a:bodyPr>
          <a:lstStyle/>
          <a:p>
            <a:r>
              <a:rPr lang="zh-CN" altLang="en-US" dirty="0"/>
              <a:t>示例：测量居室的长、宽。</a:t>
            </a:r>
            <a:endParaRPr lang="en-US" altLang="zh-CN" dirty="0"/>
          </a:p>
          <a:p>
            <a:pPr lvl="1"/>
            <a:r>
              <a:rPr lang="zh-CN" altLang="en-US" dirty="0"/>
              <a:t>使用皮尺量，误差可能是厘米级；使用手持激光测距仪，误差可能是毫米级；这属于</a:t>
            </a:r>
            <a:r>
              <a:rPr lang="zh-CN" altLang="en-US" dirty="0">
                <a:solidFill>
                  <a:srgbClr val="FF0000"/>
                </a:solidFill>
              </a:rPr>
              <a:t>观测误差</a:t>
            </a:r>
            <a:r>
              <a:rPr lang="zh-CN" altLang="en-US" dirty="0"/>
              <a:t>；</a:t>
            </a:r>
            <a:endParaRPr lang="en-US" altLang="zh-CN" dirty="0"/>
          </a:p>
          <a:p>
            <a:r>
              <a:rPr lang="zh-CN" altLang="en-US" dirty="0"/>
              <a:t>示例：测算今年石油价格的走势。</a:t>
            </a:r>
            <a:endParaRPr lang="en-US" altLang="zh-CN" dirty="0"/>
          </a:p>
          <a:p>
            <a:pPr lvl="1"/>
            <a:r>
              <a:rPr lang="zh-CN" altLang="en-US" dirty="0"/>
              <a:t>采用某个模型，最终得出的结果与实际情况之间的误差，属于</a:t>
            </a:r>
            <a:r>
              <a:rPr lang="zh-CN" altLang="en-US" dirty="0">
                <a:solidFill>
                  <a:srgbClr val="FF0000"/>
                </a:solidFill>
              </a:rPr>
              <a:t>模型误差</a:t>
            </a:r>
            <a:r>
              <a:rPr lang="zh-CN" altLang="en-US" dirty="0"/>
              <a:t>；实际计算时，因算法使用了条件迭代，导致了</a:t>
            </a:r>
            <a:r>
              <a:rPr lang="zh-CN" altLang="en-US" dirty="0">
                <a:solidFill>
                  <a:srgbClr val="FF0000"/>
                </a:solidFill>
              </a:rPr>
              <a:t>截断误差</a:t>
            </a:r>
            <a:r>
              <a:rPr lang="zh-CN" altLang="en-US" dirty="0"/>
              <a:t>；因算法还需要表示实数，并进行实数计算，因计算机表示的限制，还可能有</a:t>
            </a:r>
            <a:r>
              <a:rPr lang="zh-CN" altLang="en-US" dirty="0">
                <a:solidFill>
                  <a:srgbClr val="FF0000"/>
                </a:solidFill>
              </a:rPr>
              <a:t>舍入误差</a:t>
            </a:r>
            <a:r>
              <a:rPr lang="zh-CN" altLang="en-US" dirty="0"/>
              <a:t>。</a:t>
            </a:r>
            <a:endParaRPr lang="en-US" altLang="zh-CN" dirty="0"/>
          </a:p>
          <a:p>
            <a:r>
              <a:rPr lang="zh-CN" altLang="en-US" dirty="0"/>
              <a:t>参照上面示例的格式，给出</a:t>
            </a:r>
            <a:r>
              <a:rPr lang="zh-CN" altLang="en-US" dirty="0">
                <a:solidFill>
                  <a:srgbClr val="FF0000"/>
                </a:solidFill>
              </a:rPr>
              <a:t>四类误差</a:t>
            </a:r>
            <a:r>
              <a:rPr lang="zh-CN" altLang="en-US" dirty="0"/>
              <a:t>的示例，如果可能，估计误差的量级，给出必要的解释和说明。</a:t>
            </a:r>
            <a:endParaRPr lang="en-US" altLang="zh-CN" dirty="0"/>
          </a:p>
          <a:p>
            <a:pPr lvl="1"/>
            <a:endParaRPr lang="zh-CN" altLang="en-US" dirty="0"/>
          </a:p>
        </p:txBody>
      </p:sp>
    </p:spTree>
    <p:extLst>
      <p:ext uri="{BB962C8B-B14F-4D97-AF65-F5344CB8AC3E}">
        <p14:creationId xmlns:p14="http://schemas.microsoft.com/office/powerpoint/2010/main" val="287701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49E44-C9E8-4B12-A6A7-2690F8C22ECD}"/>
              </a:ext>
            </a:extLst>
          </p:cNvPr>
          <p:cNvSpPr>
            <a:spLocks noGrp="1"/>
          </p:cNvSpPr>
          <p:nvPr>
            <p:ph type="title"/>
          </p:nvPr>
        </p:nvSpPr>
        <p:spPr/>
        <p:txBody>
          <a:bodyPr/>
          <a:lstStyle/>
          <a:p>
            <a:r>
              <a:rPr lang="zh-CN" altLang="en-US" dirty="0"/>
              <a:t>误差及其估计</a:t>
            </a:r>
          </a:p>
        </p:txBody>
      </p:sp>
      <p:sp>
        <p:nvSpPr>
          <p:cNvPr id="3" name="内容占位符 2">
            <a:extLst>
              <a:ext uri="{FF2B5EF4-FFF2-40B4-BE49-F238E27FC236}">
                <a16:creationId xmlns:a16="http://schemas.microsoft.com/office/drawing/2014/main" id="{07512076-9BA2-4C2E-93E5-5F22D5D83AB3}"/>
              </a:ext>
            </a:extLst>
          </p:cNvPr>
          <p:cNvSpPr>
            <a:spLocks noGrp="1"/>
          </p:cNvSpPr>
          <p:nvPr>
            <p:ph idx="1"/>
          </p:nvPr>
        </p:nvSpPr>
        <p:spPr/>
        <p:txBody>
          <a:bodyPr>
            <a:normAutofit fontScale="92500" lnSpcReduction="20000"/>
          </a:bodyPr>
          <a:lstStyle/>
          <a:p>
            <a:r>
              <a:rPr lang="zh-CN" altLang="zh-CN" dirty="0"/>
              <a:t>误差限</a:t>
            </a:r>
          </a:p>
          <a:p>
            <a:pPr marL="0" indent="0">
              <a:buNone/>
            </a:pPr>
            <a:r>
              <a:rPr lang="en-US" altLang="zh-CN" dirty="0"/>
              <a:t>	</a:t>
            </a:r>
            <a:r>
              <a:rPr lang="zh-CN" altLang="zh-CN" dirty="0"/>
              <a:t>如果</a:t>
            </a:r>
            <a:r>
              <a:rPr lang="en-US" altLang="zh-CN" dirty="0"/>
              <a:t>|e</a:t>
            </a:r>
            <a:r>
              <a:rPr lang="en-US" altLang="zh-CN" baseline="30000" dirty="0"/>
              <a:t>*</a:t>
            </a:r>
            <a:r>
              <a:rPr lang="en-US" altLang="zh-CN" dirty="0"/>
              <a:t>|</a:t>
            </a:r>
            <a:r>
              <a:rPr lang="zh-CN" altLang="zh-CN" dirty="0"/>
              <a:t>的一个上界已知，记为ε</a:t>
            </a:r>
            <a:r>
              <a:rPr lang="en-US" altLang="zh-CN" baseline="30000" dirty="0"/>
              <a:t>*</a:t>
            </a:r>
            <a:r>
              <a:rPr lang="zh-CN" altLang="zh-CN" dirty="0"/>
              <a:t>，即</a:t>
            </a:r>
            <a:r>
              <a:rPr lang="en-US" altLang="zh-CN" dirty="0"/>
              <a:t>|e</a:t>
            </a:r>
            <a:r>
              <a:rPr lang="en-US" altLang="zh-CN" baseline="30000" dirty="0"/>
              <a:t>*</a:t>
            </a:r>
            <a:r>
              <a:rPr lang="en-US" altLang="zh-CN" dirty="0"/>
              <a:t>|</a:t>
            </a:r>
            <a:r>
              <a:rPr lang="zh-CN" altLang="zh-CN" dirty="0"/>
              <a:t>≤ε</a:t>
            </a:r>
            <a:r>
              <a:rPr lang="en-US" altLang="zh-CN" baseline="30000" dirty="0"/>
              <a:t>*</a:t>
            </a:r>
            <a:r>
              <a:rPr lang="zh-CN" altLang="en-US" dirty="0"/>
              <a:t>，</a:t>
            </a:r>
            <a:endParaRPr lang="zh-CN" altLang="zh-CN" dirty="0"/>
          </a:p>
          <a:p>
            <a:pPr marL="0" indent="0">
              <a:buNone/>
            </a:pPr>
            <a:r>
              <a:rPr lang="zh-CN" altLang="zh-CN" dirty="0"/>
              <a:t>则ε</a:t>
            </a:r>
            <a:r>
              <a:rPr lang="en-US" altLang="zh-CN" baseline="30000" dirty="0"/>
              <a:t>*</a:t>
            </a:r>
            <a:r>
              <a:rPr lang="zh-CN" altLang="zh-CN" dirty="0"/>
              <a:t>称为近似值的误差限</a:t>
            </a:r>
          </a:p>
          <a:p>
            <a:r>
              <a:rPr lang="zh-CN" altLang="en-US" dirty="0"/>
              <a:t>关系</a:t>
            </a:r>
            <a:endParaRPr lang="en-US" altLang="zh-CN" dirty="0"/>
          </a:p>
          <a:p>
            <a:pPr marL="0" indent="0">
              <a:buNone/>
            </a:pPr>
            <a:r>
              <a:rPr lang="en-US" altLang="zh-CN" dirty="0"/>
              <a:t>	</a:t>
            </a:r>
            <a:r>
              <a:rPr lang="zh-CN" altLang="zh-CN" dirty="0"/>
              <a:t>由定义可知</a:t>
            </a:r>
            <a:r>
              <a:rPr lang="zh-CN" altLang="en-US" dirty="0"/>
              <a:t>，</a:t>
            </a:r>
            <a:r>
              <a:rPr lang="en-US" altLang="zh-CN" dirty="0"/>
              <a:t>|x</a:t>
            </a:r>
            <a:r>
              <a:rPr lang="en-US" altLang="zh-CN" baseline="30000" dirty="0"/>
              <a:t>*</a:t>
            </a:r>
            <a:r>
              <a:rPr lang="en-US" altLang="zh-CN" dirty="0"/>
              <a:t>-x|</a:t>
            </a:r>
            <a:r>
              <a:rPr lang="zh-CN" altLang="zh-CN" dirty="0"/>
              <a:t>≤ε</a:t>
            </a:r>
            <a:r>
              <a:rPr lang="en-US" altLang="zh-CN" baseline="30000" dirty="0"/>
              <a:t>*</a:t>
            </a:r>
            <a:r>
              <a:rPr lang="zh-CN" altLang="en-US" dirty="0"/>
              <a:t>，从而得到：</a:t>
            </a:r>
            <a:endParaRPr lang="zh-CN" altLang="zh-CN" dirty="0"/>
          </a:p>
          <a:p>
            <a:pPr marL="0" indent="0">
              <a:buNone/>
            </a:pPr>
            <a:r>
              <a:rPr lang="en-US" altLang="zh-CN" dirty="0"/>
              <a:t>	-</a:t>
            </a:r>
            <a:r>
              <a:rPr lang="zh-CN" altLang="zh-CN" dirty="0"/>
              <a:t>ε</a:t>
            </a:r>
            <a:r>
              <a:rPr lang="en-US" altLang="zh-CN" baseline="30000" dirty="0"/>
              <a:t>*</a:t>
            </a:r>
            <a:r>
              <a:rPr lang="zh-CN" altLang="zh-CN" dirty="0"/>
              <a:t>≤</a:t>
            </a:r>
            <a:r>
              <a:rPr lang="en-US" altLang="zh-CN" dirty="0"/>
              <a:t>x</a:t>
            </a:r>
            <a:r>
              <a:rPr lang="en-US" altLang="zh-CN" baseline="30000" dirty="0"/>
              <a:t>*</a:t>
            </a:r>
            <a:r>
              <a:rPr lang="en-US" altLang="zh-CN" dirty="0"/>
              <a:t>-x</a:t>
            </a:r>
            <a:r>
              <a:rPr lang="zh-CN" altLang="zh-CN" dirty="0"/>
              <a:t>≤ε</a:t>
            </a:r>
            <a:r>
              <a:rPr lang="en-US" altLang="zh-CN" baseline="30000" dirty="0"/>
              <a:t>*</a:t>
            </a:r>
            <a:endParaRPr lang="zh-CN" altLang="zh-CN" dirty="0"/>
          </a:p>
          <a:p>
            <a:pPr marL="0" indent="0">
              <a:buNone/>
            </a:pPr>
            <a:r>
              <a:rPr lang="en-US" altLang="zh-CN" dirty="0"/>
              <a:t>	x</a:t>
            </a:r>
            <a:r>
              <a:rPr lang="en-US" altLang="zh-CN" baseline="30000" dirty="0"/>
              <a:t>*</a:t>
            </a:r>
            <a:r>
              <a:rPr lang="en-US" altLang="zh-CN" dirty="0"/>
              <a:t>-</a:t>
            </a:r>
            <a:r>
              <a:rPr lang="zh-CN" altLang="zh-CN" dirty="0"/>
              <a:t>ε</a:t>
            </a:r>
            <a:r>
              <a:rPr lang="en-US" altLang="zh-CN" baseline="30000" dirty="0"/>
              <a:t>*</a:t>
            </a:r>
            <a:r>
              <a:rPr lang="zh-CN" altLang="zh-CN" dirty="0"/>
              <a:t>≤</a:t>
            </a:r>
            <a:r>
              <a:rPr lang="en-US" altLang="zh-CN" dirty="0"/>
              <a:t>x</a:t>
            </a:r>
            <a:r>
              <a:rPr lang="zh-CN" altLang="zh-CN" dirty="0"/>
              <a:t>≤</a:t>
            </a:r>
            <a:r>
              <a:rPr lang="en-US" altLang="zh-CN" dirty="0"/>
              <a:t>x</a:t>
            </a:r>
            <a:r>
              <a:rPr lang="en-US" altLang="zh-CN" baseline="30000" dirty="0"/>
              <a:t>*</a:t>
            </a:r>
            <a:r>
              <a:rPr lang="en-US" altLang="zh-CN" dirty="0"/>
              <a:t>+</a:t>
            </a:r>
            <a:r>
              <a:rPr lang="zh-CN" altLang="zh-CN" dirty="0"/>
              <a:t>ε</a:t>
            </a:r>
            <a:r>
              <a:rPr lang="en-US" altLang="zh-CN" baseline="30000" dirty="0"/>
              <a:t>*</a:t>
            </a:r>
            <a:endParaRPr lang="zh-CN" altLang="zh-CN" dirty="0"/>
          </a:p>
          <a:p>
            <a:pPr marL="0" indent="0">
              <a:buNone/>
            </a:pPr>
            <a:r>
              <a:rPr lang="en-US" altLang="zh-CN" dirty="0">
                <a:solidFill>
                  <a:srgbClr val="FF0000"/>
                </a:solidFill>
              </a:rPr>
              <a:t>	</a:t>
            </a:r>
            <a:r>
              <a:rPr lang="zh-CN" altLang="zh-CN" dirty="0">
                <a:solidFill>
                  <a:srgbClr val="FF0000"/>
                </a:solidFill>
              </a:rPr>
              <a:t>用绝对误差来刻画近似数的精确程度是有局限性的，因为它没有反映出绝对误差在原数中所占的比例</a:t>
            </a:r>
          </a:p>
          <a:p>
            <a:endParaRPr lang="zh-CN" altLang="en-US" dirty="0"/>
          </a:p>
        </p:txBody>
      </p:sp>
    </p:spTree>
    <p:extLst>
      <p:ext uri="{BB962C8B-B14F-4D97-AF65-F5344CB8AC3E}">
        <p14:creationId xmlns:p14="http://schemas.microsoft.com/office/powerpoint/2010/main" val="287100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A110E-3D04-4CBF-80B2-8579FB9F64AB}"/>
              </a:ext>
            </a:extLst>
          </p:cNvPr>
          <p:cNvSpPr>
            <a:spLocks noGrp="1"/>
          </p:cNvSpPr>
          <p:nvPr>
            <p:ph type="title"/>
          </p:nvPr>
        </p:nvSpPr>
        <p:spPr/>
        <p:txBody>
          <a:bodyPr/>
          <a:lstStyle/>
          <a:p>
            <a:r>
              <a:rPr lang="zh-CN" altLang="en-US" dirty="0"/>
              <a:t>误差及其估计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93644C-BBC5-42F1-9258-8D1F1B7A0F3E}"/>
                  </a:ext>
                </a:extLst>
              </p:cNvPr>
              <p:cNvSpPr>
                <a:spLocks noGrp="1"/>
              </p:cNvSpPr>
              <p:nvPr>
                <p:ph idx="1"/>
              </p:nvPr>
            </p:nvSpPr>
            <p:spPr/>
            <p:txBody>
              <a:bodyPr>
                <a:normAutofit/>
              </a:bodyPr>
              <a:lstStyle/>
              <a:p>
                <a:r>
                  <a:rPr lang="zh-CN" altLang="zh-CN" dirty="0"/>
                  <a:t>相对误差</a:t>
                </a:r>
              </a:p>
              <a:p>
                <a:pPr marL="0" indent="0">
                  <a:buNone/>
                </a:pPr>
                <a:r>
                  <a:rPr lang="en-US" altLang="zh-CN" dirty="0"/>
                  <a:t>	</a:t>
                </a:r>
                <a:r>
                  <a:rPr lang="zh-CN" altLang="zh-CN" dirty="0"/>
                  <a:t>把近似值的误差</a:t>
                </a:r>
                <a:r>
                  <a:rPr lang="en-US" altLang="zh-CN" dirty="0"/>
                  <a:t>e</a:t>
                </a:r>
                <a:r>
                  <a:rPr lang="en-US" altLang="zh-CN" baseline="30000" dirty="0"/>
                  <a:t>*</a:t>
                </a:r>
                <a:r>
                  <a:rPr lang="zh-CN" altLang="zh-CN" dirty="0"/>
                  <a:t>与准确值</a:t>
                </a:r>
                <a:r>
                  <a:rPr lang="en-US" altLang="zh-CN" dirty="0"/>
                  <a:t>x</a:t>
                </a:r>
                <a:r>
                  <a:rPr lang="zh-CN" altLang="zh-CN" dirty="0"/>
                  <a:t>的比值 </a:t>
                </a:r>
              </a:p>
              <a:p>
                <a:pPr marL="0" indent="0">
                  <a:buNone/>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r>
                            <a:rPr lang="en-US" altLang="zh-CN" i="1">
                              <a:latin typeface="Cambria Math" panose="02040503050406030204" pitchFamily="18" charset="0"/>
                            </a:rPr>
                            <m:t>𝑥</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num>
                        <m:den>
                          <m:r>
                            <a:rPr lang="en-US" altLang="zh-CN" i="1">
                              <a:latin typeface="Cambria Math" panose="02040503050406030204" pitchFamily="18" charset="0"/>
                            </a:rPr>
                            <m:t>𝑥</m:t>
                          </m:r>
                        </m:den>
                      </m:f>
                    </m:oMath>
                  </m:oMathPara>
                </a14:m>
                <a:endParaRPr lang="zh-CN" altLang="zh-CN" dirty="0"/>
              </a:p>
              <a:p>
                <a:pPr marL="0" indent="0">
                  <a:buNone/>
                </a:pPr>
                <a:r>
                  <a:rPr lang="en-US" altLang="zh-CN" dirty="0"/>
                  <a:t> </a:t>
                </a:r>
                <a:r>
                  <a:rPr lang="zh-CN" altLang="zh-CN" dirty="0"/>
                  <a:t>称为近似值</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的相对误差，记作</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𝑒</m:t>
                        </m:r>
                      </m:e>
                      <m:sub>
                        <m:r>
                          <a:rPr lang="en-US" altLang="zh-CN" i="1">
                            <a:latin typeface="Cambria Math" panose="02040503050406030204" pitchFamily="18" charset="0"/>
                          </a:rPr>
                          <m:t>𝑟</m:t>
                        </m:r>
                      </m:sub>
                      <m:sup>
                        <m:r>
                          <a:rPr lang="zh-CN" altLang="en-US" i="1">
                            <a:latin typeface="Cambria Math" panose="02040503050406030204" pitchFamily="18" charset="0"/>
                          </a:rPr>
                          <m:t>∗</m:t>
                        </m:r>
                      </m:sup>
                    </m:sSubSup>
                  </m:oMath>
                </a14:m>
                <a:endParaRPr lang="zh-CN" altLang="zh-CN" dirty="0">
                  <a:latin typeface="Times New Roman" panose="02020603050405020304" pitchFamily="18" charset="0"/>
                  <a:cs typeface="Times New Roman" panose="02020603050405020304" pitchFamily="18" charset="0"/>
                </a:endParaRPr>
              </a:p>
              <a:p>
                <a:pPr marL="0" indent="0">
                  <a:buNone/>
                </a:pPr>
                <a:endParaRPr lang="zh-CN" altLang="zh-CN" dirty="0"/>
              </a:p>
              <a:p>
                <a:pPr marL="0" indent="0">
                  <a:buNone/>
                </a:pPr>
                <a:r>
                  <a:rPr lang="en-US" altLang="zh-CN" dirty="0"/>
                  <a:t> </a:t>
                </a:r>
                <a:endParaRPr lang="zh-CN" altLang="zh-CN" dirty="0"/>
              </a:p>
            </p:txBody>
          </p:sp>
        </mc:Choice>
        <mc:Fallback xmlns="">
          <p:sp>
            <p:nvSpPr>
              <p:cNvPr id="3" name="内容占位符 2">
                <a:extLst>
                  <a:ext uri="{FF2B5EF4-FFF2-40B4-BE49-F238E27FC236}">
                    <a16:creationId xmlns:a16="http://schemas.microsoft.com/office/drawing/2014/main" id="{0893644C-BBC5-42F1-9258-8D1F1B7A0F3E}"/>
                  </a:ext>
                </a:extLst>
              </p:cNvPr>
              <p:cNvSpPr>
                <a:spLocks noGrp="1" noRot="1" noChangeAspect="1" noMove="1" noResize="1" noEditPoints="1" noAdjustHandles="1" noChangeArrowheads="1" noChangeShapeType="1" noTextEdit="1"/>
              </p:cNvSpPr>
              <p:nvPr>
                <p:ph idx="1"/>
              </p:nvPr>
            </p:nvSpPr>
            <p:spPr>
              <a:blipFill>
                <a:blip r:embed="rId2"/>
                <a:stretch>
                  <a:fillRect l="-1043"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82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65433-AC39-4BC4-96A0-9F7DA1611113}"/>
              </a:ext>
            </a:extLst>
          </p:cNvPr>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A64EF5-0D79-4E05-895E-7D3B95DD4B8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r>
                            <a:rPr lang="en-US" altLang="zh-CN" i="1">
                              <a:latin typeface="Cambria Math" panose="02040503050406030204" pitchFamily="18" charset="0"/>
                            </a:rPr>
                            <m:t>𝑥</m:t>
                          </m:r>
                        </m:den>
                      </m:f>
                      <m:r>
                        <a:rPr lang="zh-CN" altLang="en-US"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r>
                                <a:rPr lang="zh-CN" altLang="zh-CN" i="1">
                                  <a:latin typeface="Cambria Math" panose="02040503050406030204" pitchFamily="18" charset="0"/>
                                </a:rPr>
                                <m:t>（</m:t>
                              </m:r>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r>
                            <a:rPr lang="zh-CN" altLang="zh-CN" i="1">
                              <a:latin typeface="Cambria Math" panose="02040503050406030204" pitchFamily="18" charset="0"/>
                            </a:rPr>
                            <m:t>）</m:t>
                          </m:r>
                        </m:num>
                        <m:den>
                          <m:r>
                            <a:rPr lang="en-US" altLang="zh-CN" i="1">
                              <a:latin typeface="Cambria Math" panose="02040503050406030204" pitchFamily="18" charset="0"/>
                            </a:rPr>
                            <m:t>𝑥</m:t>
                          </m:r>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zh-CN" altLang="zh-CN" i="1">
                              <a:latin typeface="Cambria Math" panose="02040503050406030204" pitchFamily="18" charset="0"/>
                            </a:rPr>
                            <m:t>（</m:t>
                          </m:r>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r>
                                <a:rPr lang="zh-CN" altLang="zh-CN" i="1">
                                  <a:latin typeface="Cambria Math" panose="02040503050406030204" pitchFamily="18" charset="0"/>
                                </a:rPr>
                                <m:t>）</m:t>
                              </m:r>
                            </m:e>
                            <m:sup>
                              <m:r>
                                <a:rPr lang="en-US" altLang="zh-CN" i="1">
                                  <a:latin typeface="Cambria Math" panose="02040503050406030204" pitchFamily="18" charset="0"/>
                                </a:rPr>
                                <m:t>2</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e>
                          </m:d>
                        </m:den>
                      </m:f>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zh-CN" altLang="zh-CN" i="1">
                                  <a:latin typeface="Cambria Math" panose="02040503050406030204" pitchFamily="18" charset="0"/>
                                </a:rPr>
                                <m:t>（</m:t>
                              </m:r>
                              <m:f>
                                <m:fPr>
                                  <m:type m:val="lin"/>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r>
                                <a:rPr lang="zh-CN" altLang="zh-CN" i="1">
                                  <a:latin typeface="Cambria Math" panose="02040503050406030204" pitchFamily="18" charset="0"/>
                                </a:rPr>
                                <m:t>）</m:t>
                              </m:r>
                            </m:e>
                            <m:sup>
                              <m:r>
                                <a:rPr lang="en-US" altLang="zh-CN" i="1">
                                  <a:latin typeface="Cambria Math" panose="02040503050406030204" pitchFamily="18" charset="0"/>
                                </a:rPr>
                                <m:t>2</m:t>
                              </m:r>
                            </m:sup>
                          </m:sSup>
                        </m:num>
                        <m:den>
                          <m:r>
                            <a:rPr lang="en-US" altLang="zh-CN" i="1">
                              <a:latin typeface="Cambria Math" panose="02040503050406030204" pitchFamily="18" charset="0"/>
                            </a:rPr>
                            <m:t>1</m:t>
                          </m:r>
                          <m:r>
                            <a:rPr lang="zh-CN" altLang="en-US" i="1">
                              <a:latin typeface="Cambria Math" panose="02040503050406030204" pitchFamily="18" charset="0"/>
                            </a:rPr>
                            <m:t>−</m:t>
                          </m:r>
                          <m:f>
                            <m:fPr>
                              <m:type m:val="lin"/>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den>
                      </m:f>
                    </m:oMath>
                  </m:oMathPara>
                </a14:m>
                <a:endParaRPr lang="en-US" altLang="zh-CN" dirty="0"/>
              </a:p>
              <a:p>
                <a:pPr marL="0" indent="0">
                  <a:buNone/>
                </a:pPr>
                <a:r>
                  <a:rPr lang="en-US" altLang="zh-CN" dirty="0"/>
                  <a:t>	</a:t>
                </a:r>
                <a:r>
                  <a:rPr lang="zh-CN" altLang="zh-CN" dirty="0"/>
                  <a:t>当</a:t>
                </a:r>
                <a14:m>
                  <m:oMath xmlns:m="http://schemas.openxmlformats.org/officeDocument/2006/math">
                    <m:f>
                      <m:fPr>
                        <m:type m:val="lin"/>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oMath>
                </a14:m>
                <a:r>
                  <a:rPr lang="zh-CN" altLang="zh-CN" dirty="0"/>
                  <a:t>很小时，</a:t>
                </a:r>
                <a14:m>
                  <m:oMath xmlns:m="http://schemas.openxmlformats.org/officeDocument/2006/math">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r>
                          <a:rPr lang="en-US" altLang="zh-CN" i="1">
                            <a:latin typeface="Cambria Math" panose="02040503050406030204" pitchFamily="18" charset="0"/>
                          </a:rPr>
                          <m:t>𝑥</m:t>
                        </m:r>
                      </m:den>
                    </m:f>
                  </m:oMath>
                </a14:m>
                <a:r>
                  <a:rPr lang="zh-CN" altLang="zh-CN" dirty="0"/>
                  <a:t>与</a:t>
                </a:r>
                <a14:m>
                  <m:oMath xmlns:m="http://schemas.openxmlformats.org/officeDocument/2006/math">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oMath>
                </a14:m>
                <a:r>
                  <a:rPr lang="zh-CN" altLang="zh-CN" dirty="0"/>
                  <a:t>相差很小，因此实际中通常取</a:t>
                </a:r>
                <a14:m>
                  <m:oMath xmlns:m="http://schemas.openxmlformats.org/officeDocument/2006/math">
                    <m:f>
                      <m:fPr>
                        <m:type m:val="lin"/>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oMath>
                </a14:m>
                <a:r>
                  <a:rPr lang="zh-CN" altLang="zh-CN" dirty="0"/>
                  <a:t>作为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zh-CN" altLang="zh-CN" dirty="0"/>
                  <a:t>的相对误差</a:t>
                </a:r>
                <a:r>
                  <a:rPr lang="zh-CN" altLang="en-US" dirty="0"/>
                  <a:t>，</a:t>
                </a:r>
                <a:r>
                  <a:rPr lang="zh-CN" altLang="zh-CN" dirty="0"/>
                  <a:t>即</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𝑒</m:t>
                        </m:r>
                      </m:e>
                      <m:sub>
                        <m:r>
                          <a:rPr lang="en-US" altLang="zh-CN" i="1">
                            <a:latin typeface="Cambria Math" panose="02040503050406030204" pitchFamily="18" charset="0"/>
                          </a:rPr>
                          <m:t>𝑟</m:t>
                        </m:r>
                      </m:sub>
                      <m:sup>
                        <m:r>
                          <a:rPr lang="zh-CN" altLang="en-US" i="1">
                            <a:latin typeface="Cambria Math" panose="02040503050406030204" pitchFamily="18" charset="0"/>
                          </a:rPr>
                          <m:t>∗</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𝑥</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den>
                    </m:f>
                  </m:oMath>
                </a14:m>
                <a:endParaRPr lang="zh-CN" altLang="zh-CN" dirty="0"/>
              </a:p>
              <a:p>
                <a:endParaRPr lang="zh-CN" altLang="en-US" dirty="0"/>
              </a:p>
            </p:txBody>
          </p:sp>
        </mc:Choice>
        <mc:Fallback xmlns="">
          <p:sp>
            <p:nvSpPr>
              <p:cNvPr id="3" name="内容占位符 2">
                <a:extLst>
                  <a:ext uri="{FF2B5EF4-FFF2-40B4-BE49-F238E27FC236}">
                    <a16:creationId xmlns:a16="http://schemas.microsoft.com/office/drawing/2014/main" id="{8EA64EF5-0D79-4E05-895E-7D3B95DD4B81}"/>
                  </a:ext>
                </a:extLst>
              </p:cNvPr>
              <p:cNvSpPr>
                <a:spLocks noGrp="1" noRot="1" noChangeAspect="1" noMove="1" noResize="1" noEditPoints="1" noAdjustHandles="1" noChangeArrowheads="1" noChangeShapeType="1" noTextEdit="1"/>
              </p:cNvSpPr>
              <p:nvPr>
                <p:ph idx="1"/>
              </p:nvPr>
            </p:nvSpPr>
            <p:spPr>
              <a:blipFill>
                <a:blip r:embed="rId2"/>
                <a:stretch>
                  <a:fillRect l="-1217"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727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9CDA4-B2E7-4780-B089-1B2EF0ABEB65}"/>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007BF3-68F5-48D1-9E19-05D6EF59156D}"/>
                  </a:ext>
                </a:extLst>
              </p:cNvPr>
              <p:cNvSpPr>
                <a:spLocks noGrp="1"/>
              </p:cNvSpPr>
              <p:nvPr>
                <p:ph idx="1"/>
              </p:nvPr>
            </p:nvSpPr>
            <p:spPr/>
            <p:txBody>
              <a:bodyPr/>
              <a:lstStyle/>
              <a:p>
                <a:r>
                  <a:rPr lang="zh-CN" altLang="zh-CN" dirty="0"/>
                  <a:t>相对误差限</a:t>
                </a:r>
              </a:p>
              <a:p>
                <a:pPr marL="0" indent="0">
                  <a:buNone/>
                </a:pPr>
                <a:r>
                  <a:rPr lang="en-US" altLang="zh-CN" dirty="0"/>
                  <a:t>	</a:t>
                </a:r>
                <a:r>
                  <a:rPr lang="zh-CN" altLang="zh-CN" dirty="0"/>
                  <a:t>相对误差绝对值的上界叫做相对误差限，记作</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𝜀</m:t>
                        </m:r>
                      </m:e>
                      <m:sub>
                        <m:r>
                          <a:rPr lang="en-US" altLang="zh-CN" i="1">
                            <a:latin typeface="Cambria Math" panose="02040503050406030204" pitchFamily="18" charset="0"/>
                          </a:rPr>
                          <m:t>𝑟</m:t>
                        </m:r>
                      </m:sub>
                      <m:sup>
                        <m:r>
                          <a:rPr lang="zh-CN" altLang="en-US" i="1">
                            <a:latin typeface="Cambria Math" panose="02040503050406030204" pitchFamily="18" charset="0"/>
                          </a:rPr>
                          <m:t>∗</m:t>
                        </m:r>
                      </m:sup>
                    </m:sSubSup>
                    <m:r>
                      <a:rPr lang="zh-CN" altLang="en-US" i="1">
                        <a:latin typeface="Cambria Math" panose="02040503050406030204" pitchFamily="18" charset="0"/>
                      </a:rPr>
                      <m:t> </m:t>
                    </m:r>
                  </m:oMath>
                </a14:m>
                <a:r>
                  <a:rPr lang="zh-CN" altLang="en-US" dirty="0"/>
                  <a:t>，即</a:t>
                </a:r>
                <a:endParaRPr lang="zh-CN" altLang="zh-CN" dirty="0"/>
              </a:p>
              <a:p>
                <a:pPr marL="0" indent="0">
                  <a:buNone/>
                </a:pPr>
                <a:r>
                  <a:rPr lang="en-US" altLang="zh-CN" dirty="0"/>
                  <a:t>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𝜀</m:t>
                        </m:r>
                      </m:e>
                      <m:sub>
                        <m:r>
                          <a:rPr lang="en-US" altLang="zh-CN" i="1">
                            <a:latin typeface="Cambria Math" panose="02040503050406030204" pitchFamily="18" charset="0"/>
                          </a:rPr>
                          <m:t>𝑟</m:t>
                        </m:r>
                      </m:sub>
                      <m:sup>
                        <m:r>
                          <a:rPr lang="zh-CN" altLang="en-US" i="1">
                            <a:latin typeface="Cambria Math" panose="02040503050406030204" pitchFamily="18" charset="0"/>
                          </a:rPr>
                          <m:t>∗</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𝜀</m:t>
                            </m:r>
                          </m:e>
                          <m:sup>
                            <m:r>
                              <a:rPr lang="en-US" altLang="zh-CN" i="1">
                                <a:latin typeface="Cambria Math" panose="02040503050406030204" pitchFamily="18" charset="0"/>
                              </a:rPr>
                              <m:t>∗</m:t>
                            </m:r>
                          </m:sup>
                        </m:sSup>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m:t>
                            </m:r>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den>
                    </m:f>
                  </m:oMath>
                </a14:m>
                <a:endParaRPr lang="zh-CN" altLang="zh-CN" dirty="0"/>
              </a:p>
              <a:p>
                <a:endParaRPr lang="zh-CN" altLang="en-US" dirty="0"/>
              </a:p>
            </p:txBody>
          </p:sp>
        </mc:Choice>
        <mc:Fallback xmlns="">
          <p:sp>
            <p:nvSpPr>
              <p:cNvPr id="3" name="内容占位符 2">
                <a:extLst>
                  <a:ext uri="{FF2B5EF4-FFF2-40B4-BE49-F238E27FC236}">
                    <a16:creationId xmlns:a16="http://schemas.microsoft.com/office/drawing/2014/main" id="{D9007BF3-68F5-48D1-9E19-05D6EF59156D}"/>
                  </a:ext>
                </a:extLst>
              </p:cNvPr>
              <p:cNvSpPr>
                <a:spLocks noGrp="1" noRot="1" noChangeAspect="1" noMove="1" noResize="1" noEditPoints="1" noAdjustHandles="1" noChangeArrowheads="1" noChangeShapeType="1" noTextEdit="1"/>
              </p:cNvSpPr>
              <p:nvPr>
                <p:ph idx="1"/>
              </p:nvPr>
            </p:nvSpPr>
            <p:spPr>
              <a:blipFill>
                <a:blip r:embed="rId2"/>
                <a:stretch>
                  <a:fillRect l="-1043"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7117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F3F98-4ADE-47FC-9D0D-22B804484ACC}"/>
              </a:ext>
            </a:extLst>
          </p:cNvPr>
          <p:cNvSpPr>
            <a:spLocks noGrp="1"/>
          </p:cNvSpPr>
          <p:nvPr>
            <p:ph type="title"/>
          </p:nvPr>
        </p:nvSpPr>
        <p:spPr/>
        <p:txBody>
          <a:bodyPr>
            <a:normAutofit/>
          </a:bodyPr>
          <a:lstStyle/>
          <a:p>
            <a:pPr algn="ctr"/>
            <a:r>
              <a:rPr lang="zh-CN" altLang="zh-CN" kern="1200" dirty="0">
                <a:solidFill>
                  <a:schemeClr val="tx1"/>
                </a:solidFill>
                <a:effectLst/>
                <a:latin typeface="宋体" panose="02010600030101010101" pitchFamily="2" charset="-122"/>
                <a:ea typeface="宋体" panose="02010600030101010101" pitchFamily="2" charset="-122"/>
              </a:rPr>
              <a:t>第</a:t>
            </a:r>
            <a:r>
              <a:rPr lang="zh-CN" altLang="en-US" dirty="0"/>
              <a:t>二</a:t>
            </a:r>
            <a:r>
              <a:rPr lang="zh-CN" altLang="zh-CN" kern="1200" dirty="0">
                <a:solidFill>
                  <a:schemeClr val="tx1"/>
                </a:solidFill>
                <a:effectLst/>
                <a:latin typeface="宋体" panose="02010600030101010101" pitchFamily="2" charset="-122"/>
                <a:ea typeface="宋体" panose="02010600030101010101" pitchFamily="2" charset="-122"/>
              </a:rPr>
              <a:t>章</a:t>
            </a:r>
            <a:r>
              <a:rPr lang="en-US" altLang="zh-CN" kern="1200" dirty="0">
                <a:solidFill>
                  <a:schemeClr val="tx1"/>
                </a:solidFill>
                <a:effectLst/>
                <a:latin typeface="宋体" panose="02010600030101010101" pitchFamily="2" charset="-122"/>
                <a:ea typeface="宋体" panose="02010600030101010101" pitchFamily="2" charset="-122"/>
              </a:rPr>
              <a:t> </a:t>
            </a:r>
            <a:r>
              <a:rPr lang="zh-CN" altLang="en-US" kern="1200" dirty="0">
                <a:solidFill>
                  <a:schemeClr val="tx1"/>
                </a:solidFill>
                <a:effectLst/>
                <a:latin typeface="宋体" panose="02010600030101010101" pitchFamily="2" charset="-122"/>
                <a:ea typeface="宋体" panose="02010600030101010101" pitchFamily="2" charset="-122"/>
              </a:rPr>
              <a:t>插值法</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D7D3A1-071B-4D97-B194-D2EAEED045BE}"/>
                  </a:ext>
                </a:extLst>
              </p:cNvPr>
              <p:cNvSpPr>
                <a:spLocks noGrp="1"/>
              </p:cNvSpPr>
              <p:nvPr>
                <p:ph idx="1"/>
              </p:nvPr>
            </p:nvSpPr>
            <p:spPr/>
            <p:txBody>
              <a:bodyPr>
                <a:normAutofit fontScale="92500" lnSpcReduction="10000"/>
              </a:bodyPr>
              <a:lstStyle/>
              <a:p>
                <a:pPr>
                  <a:lnSpc>
                    <a:spcPct val="170000"/>
                  </a:lnSpc>
                </a:pPr>
                <a:r>
                  <a:rPr lang="zh-CN" altLang="en-US" sz="3000" dirty="0"/>
                  <a:t>在实际问题中，一个</a:t>
                </a:r>
                <a:r>
                  <a:rPr lang="zh-CN" altLang="en-US" sz="3000" dirty="0">
                    <a:latin typeface="Times New Roman" panose="02020603050405020304" pitchFamily="18" charset="0"/>
                    <a:cs typeface="Times New Roman" panose="02020603050405020304" pitchFamily="18" charset="0"/>
                  </a:rPr>
                  <a:t>函数</a:t>
                </a:r>
                <a14:m>
                  <m:oMath xmlns:m="http://schemas.openxmlformats.org/officeDocument/2006/math">
                    <m:r>
                      <a:rPr lang="en-US" altLang="zh-CN" sz="3200" i="1">
                        <a:latin typeface="Cambria Math" panose="02040503050406030204" pitchFamily="18" charset="0"/>
                      </a:rPr>
                      <m:t>𝑦</m:t>
                    </m:r>
                    <m:r>
                      <a:rPr lang="en-US" altLang="zh-CN" sz="3200" i="1">
                        <a:latin typeface="Cambria Math" panose="02040503050406030204" pitchFamily="18" charset="0"/>
                      </a:rPr>
                      <m:t>=</m:t>
                    </m:r>
                    <m:r>
                      <a:rPr lang="en-US" altLang="zh-CN" sz="3200" i="1">
                        <a:latin typeface="Cambria Math" panose="02040503050406030204" pitchFamily="18" charset="0"/>
                      </a:rPr>
                      <m:t>𝑓</m:t>
                    </m:r>
                    <m:d>
                      <m:dPr>
                        <m:ctrlPr>
                          <a:rPr lang="zh-CN" altLang="zh-CN" sz="3200" i="1">
                            <a:latin typeface="Cambria Math" panose="02040503050406030204" pitchFamily="18" charset="0"/>
                          </a:rPr>
                        </m:ctrlPr>
                      </m:dPr>
                      <m:e>
                        <m:r>
                          <a:rPr lang="en-US" altLang="zh-CN" sz="3200" i="1">
                            <a:latin typeface="Cambria Math" panose="02040503050406030204" pitchFamily="18" charset="0"/>
                          </a:rPr>
                          <m:t>𝑥</m:t>
                        </m:r>
                      </m:e>
                    </m:d>
                  </m:oMath>
                </a14:m>
                <a:r>
                  <a:rPr lang="en-US" altLang="zh-CN" sz="3000" dirty="0">
                    <a:latin typeface="Times New Roman" panose="02020603050405020304" pitchFamily="18" charset="0"/>
                    <a:cs typeface="Times New Roman" panose="02020603050405020304" pitchFamily="18" charset="0"/>
                  </a:rPr>
                  <a:t> </a:t>
                </a:r>
                <a:r>
                  <a:rPr lang="zh-CN" altLang="en-US" sz="3000" dirty="0">
                    <a:latin typeface="Times New Roman" panose="02020603050405020304" pitchFamily="18" charset="0"/>
                    <a:cs typeface="Times New Roman" panose="02020603050405020304" pitchFamily="18" charset="0"/>
                  </a:rPr>
                  <a:t>常常以数表的形式给出，而不知道它的解析表达式。</a:t>
                </a:r>
                <a:endParaRPr lang="en-US" altLang="zh-CN" sz="3000" dirty="0">
                  <a:latin typeface="Times New Roman" panose="02020603050405020304" pitchFamily="18" charset="0"/>
                  <a:cs typeface="Times New Roman" panose="02020603050405020304" pitchFamily="18" charset="0"/>
                </a:endParaRPr>
              </a:p>
              <a:p>
                <a:pPr>
                  <a:lnSpc>
                    <a:spcPct val="170000"/>
                  </a:lnSpc>
                </a:pPr>
                <a:r>
                  <a:rPr lang="zh-CN" altLang="en-US" sz="3000" dirty="0">
                    <a:latin typeface="Times New Roman" panose="02020603050405020304" pitchFamily="18" charset="0"/>
                    <a:cs typeface="Times New Roman" panose="02020603050405020304" pitchFamily="18" charset="0"/>
                  </a:rPr>
                  <a:t>在数表中，只给出在若干离散点的函数值，但又需要寻找函数关系的一个近似表达式用以计算任一点处的近似值。有可能的话，还要计算导数值、积分值等。</a:t>
                </a:r>
                <a:endParaRPr lang="en-US" altLang="zh-CN" sz="3000" dirty="0">
                  <a:latin typeface="Times New Roman" panose="02020603050405020304" pitchFamily="18" charset="0"/>
                  <a:cs typeface="Times New Roman" panose="02020603050405020304" pitchFamily="18" charset="0"/>
                </a:endParaRPr>
              </a:p>
              <a:p>
                <a:pPr>
                  <a:lnSpc>
                    <a:spcPct val="170000"/>
                  </a:lnSpc>
                </a:pPr>
                <a:r>
                  <a:rPr lang="zh-CN" altLang="en-US" sz="3000" dirty="0">
                    <a:latin typeface="Times New Roman" panose="02020603050405020304" pitchFamily="18" charset="0"/>
                    <a:cs typeface="Times New Roman" panose="02020603050405020304" pitchFamily="18" charset="0"/>
                  </a:rPr>
                  <a:t>寻找这个近似表达式的问题，就是</a:t>
                </a:r>
                <a:r>
                  <a:rPr lang="zh-CN" altLang="en-US" sz="3000" dirty="0">
                    <a:solidFill>
                      <a:srgbClr val="FF0000"/>
                    </a:solidFill>
                    <a:latin typeface="Times New Roman" panose="02020603050405020304" pitchFamily="18" charset="0"/>
                    <a:cs typeface="Times New Roman" panose="02020603050405020304" pitchFamily="18" charset="0"/>
                  </a:rPr>
                  <a:t>插值问题</a:t>
                </a:r>
                <a:r>
                  <a:rPr lang="zh-CN" altLang="en-US" sz="3000" dirty="0">
                    <a:latin typeface="Times New Roman" panose="02020603050405020304" pitchFamily="18" charset="0"/>
                    <a:cs typeface="Times New Roman" panose="02020603050405020304" pitchFamily="18" charset="0"/>
                  </a:rPr>
                  <a:t>。</a:t>
                </a:r>
                <a:endParaRPr lang="en-US" altLang="zh-CN" sz="3000" dirty="0"/>
              </a:p>
              <a:p>
                <a:pPr marL="0" indent="0">
                  <a:lnSpc>
                    <a:spcPct val="100000"/>
                  </a:lnSpc>
                  <a:spcBef>
                    <a:spcPts val="0"/>
                  </a:spcBef>
                  <a:buNone/>
                </a:pPr>
                <a:r>
                  <a:rPr lang="en-US" altLang="zh-CN" dirty="0"/>
                  <a:t>	</a:t>
                </a:r>
              </a:p>
              <a:p>
                <a:pPr marL="457200" lvl="1" indent="0">
                  <a:buNone/>
                </a:pPr>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5DD7D3A1-071B-4D97-B194-D2EAEED045BE}"/>
                  </a:ext>
                </a:extLst>
              </p:cNvPr>
              <p:cNvSpPr>
                <a:spLocks noGrp="1" noRot="1" noChangeAspect="1" noMove="1" noResize="1" noEditPoints="1" noAdjustHandles="1" noChangeArrowheads="1" noChangeShapeType="1" noTextEdit="1"/>
              </p:cNvSpPr>
              <p:nvPr>
                <p:ph idx="1"/>
              </p:nvPr>
            </p:nvSpPr>
            <p:spPr>
              <a:blipFill>
                <a:blip r:embed="rId3"/>
                <a:stretch>
                  <a:fillRect l="-1043"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82252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DEC130-2763-43D0-8336-B7DBC4728D63}"/>
              </a:ext>
            </a:extLst>
          </p:cNvPr>
          <p:cNvSpPr>
            <a:spLocks noGrp="1"/>
          </p:cNvSpPr>
          <p:nvPr>
            <p:ph type="title"/>
          </p:nvPr>
        </p:nvSpPr>
        <p:spPr/>
        <p:txBody>
          <a:bodyPr/>
          <a:lstStyle/>
          <a:p>
            <a:r>
              <a:rPr lang="zh-CN" altLang="en-US" dirty="0"/>
              <a:t>第一节 引言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B25A2A-F842-4440-B315-FB421795366C}"/>
                  </a:ext>
                </a:extLst>
              </p:cNvPr>
              <p:cNvSpPr>
                <a:spLocks noGrp="1"/>
              </p:cNvSpPr>
              <p:nvPr>
                <p:ph idx="1"/>
              </p:nvPr>
            </p:nvSpPr>
            <p:spPr/>
            <p:txBody>
              <a:bodyPr/>
              <a:lstStyle/>
              <a:p>
                <a:r>
                  <a:rPr lang="zh-CN" altLang="en-US" dirty="0"/>
                  <a:t>定义：设函数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在区间 </a:t>
                </a:r>
                <a14:m>
                  <m:oMath xmlns:m="http://schemas.openxmlformats.org/officeDocument/2006/math">
                    <m:r>
                      <a:rPr lang="en-US" altLang="zh-CN">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 </m:t>
                    </m:r>
                    <m:r>
                      <m:rPr>
                        <m:sty m:val="p"/>
                      </m:rPr>
                      <a:rPr lang="en-US" altLang="zh-CN">
                        <a:latin typeface="Cambria Math" panose="02040503050406030204" pitchFamily="18" charset="0"/>
                      </a:rPr>
                      <m:t>b</m:t>
                    </m:r>
                    <m:r>
                      <a:rPr lang="en-US" altLang="zh-CN">
                        <a:latin typeface="Cambria Math" panose="02040503050406030204" pitchFamily="18" charset="0"/>
                      </a:rPr>
                      <m:t>]</m:t>
                    </m:r>
                  </m:oMath>
                </a14:m>
                <a:r>
                  <a:rPr lang="zh-CN" altLang="en-US" dirty="0"/>
                  <a:t> 上有定义，且已知在点</a:t>
                </a:r>
                <a:br>
                  <a:rPr lang="en-US" altLang="zh-CN" dirty="0"/>
                </a:b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&lt;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&lt;…&lt;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𝑏</m:t>
                    </m:r>
                  </m:oMath>
                </a14:m>
                <a:r>
                  <a:rPr lang="zh-CN" altLang="en-US" dirty="0"/>
                  <a:t>上的值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oMath>
                </a14:m>
                <a:r>
                  <a:rPr lang="zh-CN" altLang="en-US" dirty="0"/>
                  <a:t>，若存在一个简单函数 </a:t>
                </a:r>
                <a14:m>
                  <m:oMath xmlns:m="http://schemas.openxmlformats.org/officeDocument/2006/math">
                    <m:r>
                      <a:rPr lang="en-US" altLang="zh-CN" b="0" i="1" smtClean="0">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，使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=0,1,⋯</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dirty="0"/>
                  <a:t> </a:t>
                </a:r>
                <a:r>
                  <a:rPr lang="zh-CN" altLang="en-US" dirty="0"/>
                  <a:t>成立，则称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为 </a:t>
                </a:r>
                <a14:m>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a:t>
                </a:r>
                <a:r>
                  <a:rPr lang="zh-CN" altLang="en-US" dirty="0">
                    <a:solidFill>
                      <a:srgbClr val="FF0000"/>
                    </a:solidFill>
                  </a:rPr>
                  <a:t>插值函数</a:t>
                </a:r>
                <a:r>
                  <a:rPr lang="zh-CN" altLang="en-US" dirty="0"/>
                  <a:t>，点</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oMath>
                </a14:m>
                <a:r>
                  <a:rPr lang="zh-CN" altLang="en-US" dirty="0"/>
                  <a:t>称为</a:t>
                </a:r>
                <a:r>
                  <a:rPr lang="zh-CN" altLang="en-US" dirty="0">
                    <a:solidFill>
                      <a:srgbClr val="FF0000"/>
                    </a:solidFill>
                  </a:rPr>
                  <a:t>插值节点</a:t>
                </a:r>
                <a:r>
                  <a:rPr lang="zh-CN" altLang="en-US" dirty="0"/>
                  <a:t>，区间 </a:t>
                </a:r>
                <a14:m>
                  <m:oMath xmlns:m="http://schemas.openxmlformats.org/officeDocument/2006/math">
                    <m:r>
                      <a:rPr lang="en-US" altLang="zh-CN">
                        <a:latin typeface="Cambria Math" panose="02040503050406030204" pitchFamily="18" charset="0"/>
                      </a:rPr>
                      <m:t>[</m:t>
                    </m:r>
                    <m:r>
                      <m:rPr>
                        <m:sty m:val="p"/>
                      </m:rPr>
                      <a:rPr lang="en-US" altLang="zh-CN">
                        <a:latin typeface="Cambria Math" panose="02040503050406030204" pitchFamily="18" charset="0"/>
                      </a:rPr>
                      <m:t>a</m:t>
                    </m:r>
                    <m:r>
                      <a:rPr lang="en-US" altLang="zh-CN">
                        <a:latin typeface="Cambria Math" panose="02040503050406030204" pitchFamily="18" charset="0"/>
                      </a:rPr>
                      <m:t>, </m:t>
                    </m:r>
                    <m:r>
                      <m:rPr>
                        <m:sty m:val="p"/>
                      </m:rPr>
                      <a:rPr lang="en-US" altLang="zh-CN">
                        <a:latin typeface="Cambria Math" panose="02040503050406030204" pitchFamily="18" charset="0"/>
                      </a:rPr>
                      <m:t>b</m:t>
                    </m:r>
                    <m:r>
                      <a:rPr lang="en-US" altLang="zh-CN">
                        <a:latin typeface="Cambria Math" panose="02040503050406030204" pitchFamily="18" charset="0"/>
                      </a:rPr>
                      <m:t>]</m:t>
                    </m:r>
                  </m:oMath>
                </a14:m>
                <a:r>
                  <a:rPr lang="zh-CN" altLang="en-US" dirty="0"/>
                  <a:t>称为</a:t>
                </a:r>
                <a:r>
                  <a:rPr lang="zh-CN" altLang="en-US" dirty="0">
                    <a:solidFill>
                      <a:srgbClr val="FF0000"/>
                    </a:solidFill>
                  </a:rPr>
                  <a:t>插值区间</a:t>
                </a:r>
                <a:r>
                  <a:rPr lang="zh-CN" altLang="en-US" dirty="0"/>
                  <a:t>，求插值函数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的方法称为</a:t>
                </a:r>
                <a:r>
                  <a:rPr lang="zh-CN" altLang="en-US" dirty="0">
                    <a:solidFill>
                      <a:srgbClr val="FF0000"/>
                    </a:solidFill>
                  </a:rPr>
                  <a:t>插值方法</a:t>
                </a:r>
                <a:r>
                  <a:rPr lang="zh-CN" altLang="en-US" dirty="0"/>
                  <a:t>。</a:t>
                </a:r>
              </a:p>
            </p:txBody>
          </p:sp>
        </mc:Choice>
        <mc:Fallback xmlns="">
          <p:sp>
            <p:nvSpPr>
              <p:cNvPr id="3" name="内容占位符 2">
                <a:extLst>
                  <a:ext uri="{FF2B5EF4-FFF2-40B4-BE49-F238E27FC236}">
                    <a16:creationId xmlns:a16="http://schemas.microsoft.com/office/drawing/2014/main" id="{F1B25A2A-F842-4440-B315-FB421795366C}"/>
                  </a:ext>
                </a:extLst>
              </p:cNvPr>
              <p:cNvSpPr>
                <a:spLocks noGrp="1" noRot="1" noChangeAspect="1" noMove="1" noResize="1" noEditPoints="1" noAdjustHandles="1" noChangeArrowheads="1" noChangeShapeType="1" noTextEdit="1"/>
              </p:cNvSpPr>
              <p:nvPr>
                <p:ph idx="1"/>
              </p:nvPr>
            </p:nvSpPr>
            <p:spPr>
              <a:blipFill>
                <a:blip r:embed="rId2"/>
                <a:stretch>
                  <a:fillRect l="-1043"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95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AFF1C-EFD0-4D24-843B-127AB9A1C027}"/>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239F18-6463-45D1-B5E4-5F28B5E4664C}"/>
                  </a:ext>
                </a:extLst>
              </p:cNvPr>
              <p:cNvSpPr>
                <a:spLocks noGrp="1"/>
              </p:cNvSpPr>
              <p:nvPr>
                <p:ph idx="1"/>
              </p:nvPr>
            </p:nvSpPr>
            <p:spPr/>
            <p:txBody>
              <a:bodyPr>
                <a:normAutofit/>
              </a:bodyPr>
              <a:lstStyle/>
              <a:p>
                <a:r>
                  <a:rPr lang="zh-CN" altLang="en-US" dirty="0"/>
                  <a:t>根据插值函数的性质，有：</a:t>
                </a:r>
                <a:endParaRPr lang="en-US" altLang="zh-CN" dirty="0"/>
              </a:p>
              <a:p>
                <a:r>
                  <a:rPr lang="zh-CN" altLang="en-US" dirty="0"/>
                  <a:t>若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是次数不超过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的代数多项式，即</a:t>
                </a:r>
                <a:endParaRPr lang="en-US" altLang="zh-CN" dirty="0"/>
              </a:p>
              <a:p>
                <a:pPr marL="0" indent="0">
                  <a:buNone/>
                </a:pPr>
                <a:r>
                  <a:rPr lang="en-US" altLang="zh-CN" dirty="0"/>
                  <a:t>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𝑛</m:t>
                        </m:r>
                      </m:sup>
                    </m:sSup>
                  </m:oMath>
                </a14:m>
                <a:endParaRPr lang="en-US" altLang="zh-CN" dirty="0"/>
              </a:p>
              <a:p>
                <a:pPr marL="0" indent="0">
                  <a:buNone/>
                </a:pPr>
                <a:r>
                  <a:rPr lang="zh-CN" altLang="en-US" dirty="0"/>
                  <a:t>  其中</a:t>
                </a:r>
                <a14:m>
                  <m:oMath xmlns:m="http://schemas.openxmlformats.org/officeDocument/2006/math">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t>为实数，则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称为</a:t>
                </a:r>
                <a:r>
                  <a:rPr lang="zh-CN" altLang="en-US" dirty="0">
                    <a:solidFill>
                      <a:srgbClr val="FF0000"/>
                    </a:solidFill>
                  </a:rPr>
                  <a:t>插值多项式</a:t>
                </a:r>
                <a:r>
                  <a:rPr lang="zh-CN" altLang="en-US" dirty="0"/>
                  <a:t>，相应的插值法称为多项式插值（代数插值）</a:t>
                </a:r>
                <a:endParaRPr lang="en-US" altLang="zh-CN" dirty="0"/>
              </a:p>
              <a:p>
                <a:r>
                  <a:rPr lang="zh-CN" altLang="en-US" dirty="0"/>
                  <a:t>若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是分段的多项式，则为</a:t>
                </a:r>
                <a:r>
                  <a:rPr lang="zh-CN" altLang="en-US" dirty="0">
                    <a:solidFill>
                      <a:srgbClr val="FF0000"/>
                    </a:solidFill>
                  </a:rPr>
                  <a:t>分段插值</a:t>
                </a:r>
                <a:endParaRPr lang="en-US" altLang="zh-CN" dirty="0">
                  <a:solidFill>
                    <a:srgbClr val="FF0000"/>
                  </a:solidFill>
                </a:endParaRPr>
              </a:p>
              <a:p>
                <a:r>
                  <a:rPr lang="zh-CN" altLang="en-US" dirty="0"/>
                  <a:t>若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是三角多项式，则称为</a:t>
                </a:r>
                <a:r>
                  <a:rPr lang="zh-CN" altLang="en-US" dirty="0">
                    <a:solidFill>
                      <a:srgbClr val="FF0000"/>
                    </a:solidFill>
                  </a:rPr>
                  <a:t>三角插值</a:t>
                </a:r>
                <a:endParaRPr lang="en-US" altLang="zh-CN" dirty="0">
                  <a:solidFill>
                    <a:srgbClr val="FF0000"/>
                  </a:solidFill>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84239F18-6463-45D1-B5E4-5F28B5E4664C}"/>
                  </a:ext>
                </a:extLst>
              </p:cNvPr>
              <p:cNvSpPr>
                <a:spLocks noGrp="1" noRot="1" noChangeAspect="1" noMove="1" noResize="1" noEditPoints="1" noAdjustHandles="1" noChangeArrowheads="1" noChangeShapeType="1" noTextEdit="1"/>
              </p:cNvSpPr>
              <p:nvPr>
                <p:ph idx="1"/>
              </p:nvPr>
            </p:nvSpPr>
            <p:spPr>
              <a:blipFill>
                <a:blip r:embed="rId2"/>
                <a:stretch>
                  <a:fillRect l="-1217" t="-364"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131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4E22F-781E-40B9-9EC8-DC762CA6E555}"/>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817FDB-B5DD-4A2C-8F3A-F39DC27D6AEE}"/>
                  </a:ext>
                </a:extLst>
              </p:cNvPr>
              <p:cNvSpPr>
                <a:spLocks noGrp="1"/>
              </p:cNvSpPr>
              <p:nvPr>
                <p:ph idx="1"/>
              </p:nvPr>
            </p:nvSpPr>
            <p:spPr/>
            <p:txBody>
              <a:bodyPr/>
              <a:lstStyle/>
              <a:p>
                <a:r>
                  <a:rPr lang="zh-CN" altLang="en-US" dirty="0"/>
                  <a:t>要讨论的内容：</a:t>
                </a:r>
                <a:endParaRPr lang="en-US" altLang="zh-CN" dirty="0"/>
              </a:p>
              <a:p>
                <a:pPr marL="0" indent="0">
                  <a:buNone/>
                </a:pPr>
                <a:r>
                  <a:rPr lang="zh-CN" altLang="en-US" dirty="0"/>
                  <a:t>如何求出插值多项式、分段插值函数等，讨论插值多项式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的存在唯一性、收敛性、误差估计等</a:t>
                </a:r>
              </a:p>
            </p:txBody>
          </p:sp>
        </mc:Choice>
        <mc:Fallback xmlns="">
          <p:sp>
            <p:nvSpPr>
              <p:cNvPr id="3" name="内容占位符 2">
                <a:extLst>
                  <a:ext uri="{FF2B5EF4-FFF2-40B4-BE49-F238E27FC236}">
                    <a16:creationId xmlns:a16="http://schemas.microsoft.com/office/drawing/2014/main" id="{19817FDB-B5DD-4A2C-8F3A-F39DC27D6AEE}"/>
                  </a:ext>
                </a:extLst>
              </p:cNvPr>
              <p:cNvSpPr>
                <a:spLocks noGrp="1" noRot="1" noChangeAspect="1" noMove="1" noResize="1" noEditPoints="1" noAdjustHandles="1" noChangeArrowheads="1" noChangeShapeType="1" noTextEdit="1"/>
              </p:cNvSpPr>
              <p:nvPr>
                <p:ph idx="1"/>
              </p:nvPr>
            </p:nvSpPr>
            <p:spPr>
              <a:blipFill>
                <a:blip r:embed="rId2"/>
                <a:stretch>
                  <a:fillRect l="-1217" t="-364"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5822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94D50-B34A-4959-B14A-4BE2AE4B9562}"/>
              </a:ext>
            </a:extLst>
          </p:cNvPr>
          <p:cNvSpPr>
            <a:spLocks noGrp="1"/>
          </p:cNvSpPr>
          <p:nvPr>
            <p:ph type="title"/>
          </p:nvPr>
        </p:nvSpPr>
        <p:spPr/>
        <p:txBody>
          <a:bodyPr/>
          <a:lstStyle/>
          <a:p>
            <a:r>
              <a:rPr lang="zh-CN" altLang="en-US" dirty="0"/>
              <a:t>第二节 拉格朗日插值</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F7F4EA-EA34-495E-90AB-7015A50035DE}"/>
                  </a:ext>
                </a:extLst>
              </p:cNvPr>
              <p:cNvSpPr>
                <a:spLocks noGrp="1"/>
              </p:cNvSpPr>
              <p:nvPr>
                <p:ph idx="1"/>
              </p:nvPr>
            </p:nvSpPr>
            <p:spPr/>
            <p:txBody>
              <a:bodyPr/>
              <a:lstStyle/>
              <a:p>
                <a:r>
                  <a:rPr lang="zh-CN" altLang="en-US" dirty="0"/>
                  <a:t>多项式插值问题，就是要确定一个不高于</a:t>
                </a:r>
                <a14:m>
                  <m:oMath xmlns:m="http://schemas.openxmlformats.org/officeDocument/2006/math">
                    <m:r>
                      <a:rPr lang="en-US" altLang="zh-CN" i="1">
                        <a:latin typeface="Cambria Math" panose="02040503050406030204" pitchFamily="18" charset="0"/>
                      </a:rPr>
                      <m:t>𝑛</m:t>
                    </m:r>
                  </m:oMath>
                </a14:m>
                <a:r>
                  <a:rPr lang="zh-CN" altLang="en-US" dirty="0"/>
                  <a:t>次的代数多项式：</a:t>
                </a:r>
                <a:endParaRPr lang="en-US" altLang="zh-CN" dirty="0"/>
              </a:p>
              <a:p>
                <a:pPr marL="0" indent="0">
                  <a:buNone/>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𝑛</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𝑛</m:t>
                        </m:r>
                      </m:sup>
                    </m:sSup>
                  </m:oMath>
                </a14:m>
                <a:endParaRPr lang="en-US" altLang="zh-CN" dirty="0"/>
              </a:p>
              <a:p>
                <a:pPr marL="0" indent="0">
                  <a:buNone/>
                </a:pPr>
                <a:r>
                  <a:rPr lang="zh-CN" altLang="en-US" dirty="0"/>
                  <a:t>  使其在给定的</a:t>
                </a:r>
                <a14:m>
                  <m:oMath xmlns:m="http://schemas.openxmlformats.org/officeDocument/2006/math">
                    <m:r>
                      <a:rPr lang="en-US" altLang="zh-CN" i="1">
                        <a:latin typeface="Cambria Math" panose="02040503050406030204" pitchFamily="18" charset="0"/>
                      </a:rPr>
                      <m:t>𝑛</m:t>
                    </m:r>
                  </m:oMath>
                </a14:m>
                <a:r>
                  <a:rPr lang="en-US" altLang="zh-CN" dirty="0"/>
                  <a:t>+1</a:t>
                </a:r>
                <a:r>
                  <a:rPr lang="zh-CN" altLang="en-US" dirty="0"/>
                  <a:t>个互异的插值节点上，有：</a:t>
                </a:r>
                <a:endParaRPr lang="en-US" altLang="zh-CN" dirty="0"/>
              </a:p>
              <a:p>
                <a:pPr marL="0" indent="0">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𝑛</m:t>
                        </m:r>
                      </m:sub>
                    </m:sSub>
                    <m:d>
                      <m:dPr>
                        <m:ctrlPr>
                          <a:rPr lang="zh-CN"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=0,1,⋯</m:t>
                    </m:r>
                    <m:r>
                      <a:rPr lang="en-US" altLang="zh-CN" i="1">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r>
                  <a:rPr lang="zh-CN" altLang="en-US" dirty="0"/>
                  <a:t>问题：这样的多项式是否</a:t>
                </a:r>
                <a:r>
                  <a:rPr lang="zh-CN" altLang="en-US" dirty="0">
                    <a:solidFill>
                      <a:srgbClr val="FF0000"/>
                    </a:solidFill>
                  </a:rPr>
                  <a:t>存在</a:t>
                </a:r>
                <a:r>
                  <a:rPr lang="zh-CN" altLang="en-US" dirty="0"/>
                  <a:t>并且</a:t>
                </a:r>
                <a:r>
                  <a:rPr lang="zh-CN" altLang="en-US" dirty="0">
                    <a:solidFill>
                      <a:srgbClr val="FF0000"/>
                    </a:solidFill>
                  </a:rPr>
                  <a:t>唯一</a:t>
                </a:r>
                <a:r>
                  <a:rPr lang="zh-CN" altLang="en-US" dirty="0"/>
                  <a:t>呢？</a:t>
                </a:r>
              </a:p>
            </p:txBody>
          </p:sp>
        </mc:Choice>
        <mc:Fallback xmlns="">
          <p:sp>
            <p:nvSpPr>
              <p:cNvPr id="3" name="内容占位符 2">
                <a:extLst>
                  <a:ext uri="{FF2B5EF4-FFF2-40B4-BE49-F238E27FC236}">
                    <a16:creationId xmlns:a16="http://schemas.microsoft.com/office/drawing/2014/main" id="{DEF7F4EA-EA34-495E-90AB-7015A50035DE}"/>
                  </a:ext>
                </a:extLst>
              </p:cNvPr>
              <p:cNvSpPr>
                <a:spLocks noGrp="1" noRot="1" noChangeAspect="1" noMove="1" noResize="1" noEditPoints="1" noAdjustHandles="1" noChangeArrowheads="1" noChangeShapeType="1" noTextEdit="1"/>
              </p:cNvSpPr>
              <p:nvPr>
                <p:ph idx="1"/>
              </p:nvPr>
            </p:nvSpPr>
            <p:spPr>
              <a:blipFill>
                <a:blip r:embed="rId2"/>
                <a:stretch>
                  <a:fillRect l="-1043"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935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A5FEF-1076-4B8E-BE7C-C33005795FFE}"/>
              </a:ext>
            </a:extLst>
          </p:cNvPr>
          <p:cNvSpPr>
            <a:spLocks noGrp="1"/>
          </p:cNvSpPr>
          <p:nvPr>
            <p:ph type="title"/>
          </p:nvPr>
        </p:nvSpPr>
        <p:spPr/>
        <p:txBody>
          <a:bodyPr/>
          <a:lstStyle/>
          <a:p>
            <a:r>
              <a:rPr lang="zh-CN" altLang="en-US" dirty="0"/>
              <a:t>课程介绍</a:t>
            </a:r>
          </a:p>
        </p:txBody>
      </p:sp>
      <p:sp>
        <p:nvSpPr>
          <p:cNvPr id="3" name="内容占位符 2">
            <a:extLst>
              <a:ext uri="{FF2B5EF4-FFF2-40B4-BE49-F238E27FC236}">
                <a16:creationId xmlns:a16="http://schemas.microsoft.com/office/drawing/2014/main" id="{047B4A26-1F00-4504-8F32-45CCA5D3C62B}"/>
              </a:ext>
            </a:extLst>
          </p:cNvPr>
          <p:cNvSpPr>
            <a:spLocks noGrp="1"/>
          </p:cNvSpPr>
          <p:nvPr>
            <p:ph idx="1"/>
          </p:nvPr>
        </p:nvSpPr>
        <p:spPr/>
        <p:txBody>
          <a:bodyPr/>
          <a:lstStyle/>
          <a:p>
            <a:r>
              <a:rPr lang="zh-CN" altLang="zh-CN" dirty="0"/>
              <a:t>计算方法是学院的选修课，学分</a:t>
            </a:r>
            <a:r>
              <a:rPr lang="en-US" altLang="zh-CN" dirty="0"/>
              <a:t>2</a:t>
            </a:r>
            <a:r>
              <a:rPr lang="zh-CN" altLang="zh-CN" dirty="0"/>
              <a:t>分。每周一次，</a:t>
            </a:r>
            <a:r>
              <a:rPr lang="en-US" altLang="zh-CN" dirty="0"/>
              <a:t>2</a:t>
            </a:r>
            <a:r>
              <a:rPr lang="zh-CN" altLang="zh-CN" dirty="0"/>
              <a:t>节课。</a:t>
            </a:r>
          </a:p>
          <a:p>
            <a:r>
              <a:rPr lang="zh-CN" altLang="zh-CN" dirty="0"/>
              <a:t>讲授</a:t>
            </a:r>
            <a:r>
              <a:rPr lang="en-US" altLang="zh-CN" dirty="0"/>
              <a:t>+</a:t>
            </a:r>
            <a:r>
              <a:rPr lang="zh-CN" altLang="zh-CN" dirty="0"/>
              <a:t>课堂作业</a:t>
            </a:r>
            <a:r>
              <a:rPr lang="zh-CN" altLang="en-US" dirty="0"/>
              <a:t>。</a:t>
            </a:r>
            <a:endParaRPr lang="zh-CN" altLang="zh-CN" dirty="0"/>
          </a:p>
          <a:p>
            <a:r>
              <a:rPr lang="zh-CN" altLang="zh-CN" dirty="0"/>
              <a:t>课堂作业占比</a:t>
            </a:r>
            <a:r>
              <a:rPr lang="en-US" altLang="zh-CN" dirty="0"/>
              <a:t>30%</a:t>
            </a:r>
            <a:r>
              <a:rPr lang="zh-CN" altLang="en-US"/>
              <a:t>。</a:t>
            </a:r>
            <a:endParaRPr lang="en-US" altLang="zh-CN" dirty="0"/>
          </a:p>
          <a:p>
            <a:r>
              <a:rPr lang="zh-CN" altLang="zh-CN" dirty="0"/>
              <a:t>期末时以闭卷方式考核，占比</a:t>
            </a:r>
            <a:r>
              <a:rPr lang="en-US" altLang="zh-CN" dirty="0"/>
              <a:t>70%</a:t>
            </a:r>
            <a:r>
              <a:rPr lang="zh-CN" altLang="zh-CN" dirty="0"/>
              <a:t>。</a:t>
            </a:r>
          </a:p>
          <a:p>
            <a:endParaRPr lang="zh-CN" altLang="en-US" dirty="0"/>
          </a:p>
        </p:txBody>
      </p:sp>
    </p:spTree>
    <p:extLst>
      <p:ext uri="{BB962C8B-B14F-4D97-AF65-F5344CB8AC3E}">
        <p14:creationId xmlns:p14="http://schemas.microsoft.com/office/powerpoint/2010/main" val="23204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1C950-1145-42E5-900E-D3FF0FE9FAC8}"/>
              </a:ext>
            </a:extLst>
          </p:cNvPr>
          <p:cNvSpPr>
            <a:spLocks noGrp="1"/>
          </p:cNvSpPr>
          <p:nvPr>
            <p:ph type="title"/>
          </p:nvPr>
        </p:nvSpPr>
        <p:spPr/>
        <p:txBody>
          <a:bodyPr/>
          <a:lstStyle/>
          <a:p>
            <a:r>
              <a:rPr lang="zh-CN" altLang="en-US" dirty="0"/>
              <a:t>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12481E-D801-4E22-AFF0-DA1A3EBA1902}"/>
                  </a:ext>
                </a:extLst>
              </p:cNvPr>
              <p:cNvSpPr>
                <a:spLocks noGrp="1"/>
              </p:cNvSpPr>
              <p:nvPr>
                <p:ph idx="1"/>
              </p:nvPr>
            </p:nvSpPr>
            <p:spPr/>
            <p:txBody>
              <a:bodyPr>
                <a:normAutofit fontScale="92500"/>
              </a:bodyPr>
              <a:lstStyle/>
              <a:p>
                <a:r>
                  <a:rPr lang="zh-CN" altLang="en-US" sz="3200" dirty="0"/>
                  <a:t>定理</a:t>
                </a:r>
                <a:r>
                  <a:rPr lang="en-US" altLang="zh-CN" sz="3200" dirty="0"/>
                  <a:t>1</a:t>
                </a:r>
                <a:r>
                  <a:rPr lang="zh-CN" altLang="en-US" sz="3200" dirty="0"/>
                  <a:t>：设给定</a:t>
                </a:r>
                <a14:m>
                  <m:oMath xmlns:m="http://schemas.openxmlformats.org/officeDocument/2006/math">
                    <m:r>
                      <a:rPr lang="en-US" altLang="zh-CN" sz="3200" i="1">
                        <a:latin typeface="Cambria Math" panose="02040503050406030204" pitchFamily="18" charset="0"/>
                      </a:rPr>
                      <m:t>𝑛</m:t>
                    </m:r>
                  </m:oMath>
                </a14:m>
                <a:r>
                  <a:rPr lang="en-US" altLang="zh-CN" sz="3200" dirty="0"/>
                  <a:t>+1</a:t>
                </a:r>
                <a:r>
                  <a:rPr lang="zh-CN" altLang="en-US" sz="3200" dirty="0"/>
                  <a:t>个互异的点 </a:t>
                </a:r>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0</m:t>
                        </m:r>
                      </m:sub>
                    </m:sSub>
                    <m:r>
                      <a:rPr lang="en-US" altLang="zh-CN" sz="3200" i="1">
                        <a:latin typeface="Cambria Math" panose="02040503050406030204" pitchFamily="18" charset="0"/>
                      </a:rPr>
                      <m:t>, </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1</m:t>
                        </m:r>
                      </m:sub>
                    </m:sSub>
                    <m:r>
                      <a:rPr lang="en-US" altLang="zh-CN" sz="3200" i="1">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𝑛</m:t>
                        </m:r>
                      </m:sub>
                    </m:sSub>
                  </m:oMath>
                </a14:m>
                <a:r>
                  <a:rPr lang="zh-CN" altLang="en-US" sz="3200" dirty="0"/>
                  <a:t>和</a:t>
                </a:r>
                <a14:m>
                  <m:oMath xmlns:m="http://schemas.openxmlformats.org/officeDocument/2006/math">
                    <m:r>
                      <a:rPr lang="en-US" altLang="zh-CN" sz="3200" i="1">
                        <a:latin typeface="Cambria Math" panose="02040503050406030204" pitchFamily="18" charset="0"/>
                      </a:rPr>
                      <m:t>𝑛</m:t>
                    </m:r>
                  </m:oMath>
                </a14:m>
                <a:r>
                  <a:rPr lang="en-US" altLang="zh-CN" sz="3200" dirty="0"/>
                  <a:t>+1</a:t>
                </a:r>
                <a:r>
                  <a:rPr lang="zh-CN" altLang="en-US" sz="3200" dirty="0"/>
                  <a:t>个函数值 </a:t>
                </a:r>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0</m:t>
                        </m:r>
                      </m:sub>
                    </m:sSub>
                    <m:r>
                      <a:rPr lang="en-US" altLang="zh-CN" sz="3200" i="1">
                        <a:latin typeface="Cambria Math" panose="02040503050406030204" pitchFamily="18" charset="0"/>
                      </a:rPr>
                      <m:t>, </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1</m:t>
                        </m:r>
                      </m:sub>
                    </m:sSub>
                    <m:r>
                      <a:rPr lang="en-US" altLang="zh-CN" sz="3200" i="1">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𝑛</m:t>
                        </m:r>
                      </m:sub>
                    </m:sSub>
                    <m:r>
                      <a:rPr lang="en-US" altLang="zh-CN" sz="3200" i="1">
                        <a:latin typeface="Cambria Math" panose="02040503050406030204" pitchFamily="18" charset="0"/>
                      </a:rPr>
                      <m:t> </m:t>
                    </m:r>
                  </m:oMath>
                </a14:m>
                <a:r>
                  <a:rPr lang="zh-CN" altLang="en-US" sz="3200" dirty="0"/>
                  <a:t>，则在次数不高于</a:t>
                </a:r>
                <a14:m>
                  <m:oMath xmlns:m="http://schemas.openxmlformats.org/officeDocument/2006/math">
                    <m:r>
                      <a:rPr lang="en-US" altLang="zh-CN" sz="3200" i="1">
                        <a:latin typeface="Cambria Math" panose="02040503050406030204" pitchFamily="18" charset="0"/>
                      </a:rPr>
                      <m:t>𝑛</m:t>
                    </m:r>
                  </m:oMath>
                </a14:m>
                <a:r>
                  <a:rPr lang="zh-CN" altLang="en-US" sz="3200" dirty="0"/>
                  <a:t>的代数多项式集合中，唯一地存在一个多项式</a:t>
                </a:r>
                <a14:m>
                  <m:oMath xmlns:m="http://schemas.openxmlformats.org/officeDocument/2006/math">
                    <m:r>
                      <a:rPr lang="en-US" altLang="zh-CN" sz="3200" i="1">
                        <a:latin typeface="Cambria Math" panose="02040503050406030204" pitchFamily="18" charset="0"/>
                      </a:rPr>
                      <m:t>𝑝</m:t>
                    </m:r>
                    <m:d>
                      <m:dPr>
                        <m:ctrlPr>
                          <a:rPr lang="zh-CN" altLang="zh-CN" sz="3200" i="1">
                            <a:latin typeface="Cambria Math" panose="02040503050406030204" pitchFamily="18" charset="0"/>
                          </a:rPr>
                        </m:ctrlPr>
                      </m:dPr>
                      <m:e>
                        <m:r>
                          <a:rPr lang="en-US" altLang="zh-CN" sz="3200" i="1">
                            <a:latin typeface="Cambria Math" panose="02040503050406030204" pitchFamily="18" charset="0"/>
                          </a:rPr>
                          <m:t>𝑥</m:t>
                        </m:r>
                      </m:e>
                    </m:d>
                  </m:oMath>
                </a14:m>
                <a:endParaRPr lang="en-US" altLang="zh-CN" sz="3200" dirty="0"/>
              </a:p>
              <a:p>
                <a:pPr marL="0" indent="0">
                  <a:buNone/>
                </a:pPr>
                <a:r>
                  <a:rPr lang="en-US" altLang="zh-CN" sz="3200" dirty="0"/>
                  <a:t>	</a:t>
                </a:r>
                <a14:m>
                  <m:oMath xmlns:m="http://schemas.openxmlformats.org/officeDocument/2006/math">
                    <m:r>
                      <a:rPr lang="en-US" altLang="zh-CN" sz="3200" b="0" i="1" smtClean="0">
                        <a:latin typeface="Cambria Math" panose="02040503050406030204" pitchFamily="18" charset="0"/>
                      </a:rPr>
                      <m:t>𝑝</m:t>
                    </m:r>
                    <m:d>
                      <m:dPr>
                        <m:ctrlPr>
                          <a:rPr lang="zh-CN" altLang="zh-CN" sz="3200" i="1">
                            <a:latin typeface="Cambria Math" panose="02040503050406030204" pitchFamily="18" charset="0"/>
                          </a:rPr>
                        </m:ctrlPr>
                      </m:dPr>
                      <m:e>
                        <m:r>
                          <a:rPr lang="en-US" altLang="zh-CN" sz="3200" i="1">
                            <a:latin typeface="Cambria Math" panose="02040503050406030204" pitchFamily="18" charset="0"/>
                          </a:rPr>
                          <m:t>𝑥</m:t>
                        </m:r>
                      </m:e>
                    </m:d>
                    <m:r>
                      <a:rPr lang="en-US" altLang="zh-CN" sz="3200" i="1">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0</m:t>
                        </m:r>
                      </m:sub>
                    </m:sSub>
                    <m:r>
                      <a:rPr lang="en-US" altLang="zh-CN" sz="3200" i="1">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1</m:t>
                        </m:r>
                      </m:sub>
                    </m:sSub>
                    <m:r>
                      <a:rPr lang="en-US" altLang="zh-CN" sz="3200" i="1">
                        <a:latin typeface="Cambria Math" panose="02040503050406030204" pitchFamily="18" charset="0"/>
                      </a:rPr>
                      <m:t>𝑥</m:t>
                    </m:r>
                    <m:r>
                      <a:rPr lang="en-US" altLang="zh-CN" sz="3200" i="1">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𝑛</m:t>
                        </m:r>
                      </m:sub>
                    </m:sSub>
                    <m:sSup>
                      <m:sSupPr>
                        <m:ctrlPr>
                          <a:rPr lang="zh-CN" altLang="zh-CN" sz="3200" i="1">
                            <a:latin typeface="Cambria Math" panose="02040503050406030204" pitchFamily="18" charset="0"/>
                          </a:rPr>
                        </m:ctrlPr>
                      </m:sSupPr>
                      <m:e>
                        <m:r>
                          <a:rPr lang="en-US" altLang="zh-CN" sz="3200" i="1">
                            <a:latin typeface="Cambria Math" panose="02040503050406030204" pitchFamily="18" charset="0"/>
                          </a:rPr>
                          <m:t>𝑥</m:t>
                        </m:r>
                      </m:e>
                      <m:sup>
                        <m:r>
                          <a:rPr lang="en-US" altLang="zh-CN" sz="3200" i="1">
                            <a:latin typeface="Cambria Math" panose="02040503050406030204" pitchFamily="18" charset="0"/>
                          </a:rPr>
                          <m:t>𝑛</m:t>
                        </m:r>
                      </m:sup>
                    </m:sSup>
                    <m:r>
                      <a:rPr lang="en-US" altLang="zh-CN" sz="3200" b="0" i="1" smtClean="0">
                        <a:latin typeface="Cambria Math" panose="02040503050406030204" pitchFamily="18" charset="0"/>
                      </a:rPr>
                      <m:t>           </m:t>
                    </m:r>
                    <m:r>
                      <a:rPr lang="zh-CN" altLang="en-US" sz="3200" i="1">
                        <a:latin typeface="Cambria Math" panose="02040503050406030204" pitchFamily="18" charset="0"/>
                      </a:rPr>
                      <m:t>（</m:t>
                    </m:r>
                  </m:oMath>
                </a14:m>
                <a:r>
                  <a:rPr lang="en-US" altLang="zh-CN" sz="3200" dirty="0"/>
                  <a:t>1</a:t>
                </a:r>
                <a:r>
                  <a:rPr lang="zh-CN" altLang="en-US" sz="3200" dirty="0"/>
                  <a:t>）</a:t>
                </a:r>
                <a:endParaRPr lang="en-US" altLang="zh-CN" sz="3200" dirty="0"/>
              </a:p>
              <a:p>
                <a:pPr marL="0" indent="0">
                  <a:buNone/>
                </a:pPr>
                <a:r>
                  <a:rPr lang="zh-CN" altLang="en-US" sz="3200" dirty="0"/>
                  <a:t>  它满足条件</a:t>
                </a:r>
                <a:endParaRPr lang="en-US" altLang="zh-CN" sz="3200" dirty="0"/>
              </a:p>
              <a:p>
                <a:pPr marL="0" indent="0">
                  <a:buNone/>
                </a:pPr>
                <a:r>
                  <a:rPr lang="en-US" altLang="zh-CN" sz="3200" dirty="0"/>
                  <a:t>	</a:t>
                </a:r>
                <a14:m>
                  <m:oMath xmlns:m="http://schemas.openxmlformats.org/officeDocument/2006/math">
                    <m:r>
                      <a:rPr lang="en-US" altLang="zh-CN" sz="3200" b="0" i="1" smtClean="0">
                        <a:latin typeface="Cambria Math" panose="02040503050406030204" pitchFamily="18" charset="0"/>
                      </a:rPr>
                      <m:t>𝑝</m:t>
                    </m:r>
                    <m:d>
                      <m:dPr>
                        <m:ctrlPr>
                          <a:rPr lang="zh-CN"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e>
                    </m:d>
                    <m:r>
                      <a:rPr lang="en-US" altLang="zh-CN" sz="3200" i="1">
                        <a:latin typeface="Cambria Math" panose="02040503050406030204" pitchFamily="18" charset="0"/>
                      </a:rPr>
                      <m:t>=</m:t>
                    </m:r>
                  </m:oMath>
                </a14:m>
                <a:r>
                  <a:rPr lang="en-US" altLang="zh-CN" sz="3200" dirty="0"/>
                  <a:t>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𝑖</m:t>
                        </m:r>
                      </m:sub>
                    </m:sSub>
                  </m:oMath>
                </a14:m>
                <a:r>
                  <a:rPr lang="en-US" altLang="zh-CN" sz="3200" dirty="0"/>
                  <a:t> </a:t>
                </a:r>
                <a14:m>
                  <m:oMath xmlns:m="http://schemas.openxmlformats.org/officeDocument/2006/math">
                    <m:d>
                      <m:dPr>
                        <m:ctrlPr>
                          <a:rPr lang="en-US" altLang="zh-CN" sz="3200" i="1">
                            <a:latin typeface="Cambria Math" panose="02040503050406030204" pitchFamily="18" charset="0"/>
                          </a:rPr>
                        </m:ctrlPr>
                      </m:dPr>
                      <m:e>
                        <m:r>
                          <a:rPr lang="en-US" altLang="zh-CN" sz="3200" i="1">
                            <a:latin typeface="Cambria Math" panose="02040503050406030204" pitchFamily="18" charset="0"/>
                          </a:rPr>
                          <m:t>𝑖</m:t>
                        </m:r>
                        <m:r>
                          <a:rPr lang="en-US" altLang="zh-CN" sz="3200" i="1">
                            <a:latin typeface="Cambria Math" panose="02040503050406030204" pitchFamily="18" charset="0"/>
                          </a:rPr>
                          <m:t>=0,1,⋯</m:t>
                        </m:r>
                        <m:r>
                          <a:rPr lang="en-US" altLang="zh-CN" sz="3200" i="1">
                            <a:latin typeface="Cambria Math" panose="02040503050406030204" pitchFamily="18" charset="0"/>
                          </a:rPr>
                          <m:t>𝑛</m:t>
                        </m:r>
                      </m:e>
                    </m:d>
                    <m:r>
                      <a:rPr lang="en-US" altLang="zh-CN" sz="3200" b="0" i="1" smtClean="0">
                        <a:latin typeface="Cambria Math" panose="02040503050406030204" pitchFamily="18" charset="0"/>
                      </a:rPr>
                      <m:t>                  </m:t>
                    </m:r>
                    <m:r>
                      <a:rPr lang="zh-CN" altLang="en-US" sz="3200" i="1">
                        <a:latin typeface="Cambria Math" panose="02040503050406030204" pitchFamily="18" charset="0"/>
                      </a:rPr>
                      <m:t>（</m:t>
                    </m:r>
                  </m:oMath>
                </a14:m>
                <a:r>
                  <a:rPr lang="en-US" altLang="zh-CN" sz="3200" dirty="0"/>
                  <a:t>2</a:t>
                </a:r>
                <a:r>
                  <a:rPr lang="zh-CN" altLang="en-US" sz="3200" dirty="0"/>
                  <a:t>）</a:t>
                </a:r>
                <a:endParaRPr lang="en-US" altLang="zh-CN" sz="3200" dirty="0"/>
              </a:p>
              <a:p>
                <a:pPr marL="0" indent="0">
                  <a:buNone/>
                </a:pPr>
                <a:r>
                  <a:rPr lang="zh-CN" altLang="en-US" sz="3200" dirty="0"/>
                  <a:t>（</a:t>
                </a:r>
                <a:r>
                  <a:rPr lang="zh-CN" altLang="en-US" sz="3200" dirty="0">
                    <a:solidFill>
                      <a:srgbClr val="FF0000"/>
                    </a:solidFill>
                  </a:rPr>
                  <a:t>能描述上述定理的几何含义吗？</a:t>
                </a:r>
                <a:r>
                  <a:rPr lang="zh-CN" altLang="en-US" sz="3200" dirty="0"/>
                  <a:t>）</a:t>
                </a:r>
              </a:p>
            </p:txBody>
          </p:sp>
        </mc:Choice>
        <mc:Fallback xmlns="">
          <p:sp>
            <p:nvSpPr>
              <p:cNvPr id="3" name="内容占位符 2">
                <a:extLst>
                  <a:ext uri="{FF2B5EF4-FFF2-40B4-BE49-F238E27FC236}">
                    <a16:creationId xmlns:a16="http://schemas.microsoft.com/office/drawing/2014/main" id="{3112481E-D801-4E22-AFF0-DA1A3EBA1902}"/>
                  </a:ext>
                </a:extLst>
              </p:cNvPr>
              <p:cNvSpPr>
                <a:spLocks noGrp="1" noRot="1" noChangeAspect="1" noMove="1" noResize="1" noEditPoints="1" noAdjustHandles="1" noChangeArrowheads="1" noChangeShapeType="1" noTextEdit="1"/>
              </p:cNvSpPr>
              <p:nvPr>
                <p:ph idx="1"/>
              </p:nvPr>
            </p:nvSpPr>
            <p:spPr>
              <a:blipFill>
                <a:blip r:embed="rId2"/>
                <a:stretch>
                  <a:fillRect l="-1391" t="-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89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3BEF0-9044-439E-8466-F04F09870F30}"/>
              </a:ext>
            </a:extLst>
          </p:cNvPr>
          <p:cNvSpPr>
            <a:spLocks noGrp="1"/>
          </p:cNvSpPr>
          <p:nvPr>
            <p:ph type="title"/>
          </p:nvPr>
        </p:nvSpPr>
        <p:spPr/>
        <p:txBody>
          <a:bodyPr/>
          <a:lstStyle/>
          <a:p>
            <a:r>
              <a:rPr lang="zh-CN" altLang="en-US" dirty="0"/>
              <a:t>定理证明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C2A9F4-0E04-4619-A040-A0084B2E4B69}"/>
                  </a:ext>
                </a:extLst>
              </p:cNvPr>
              <p:cNvSpPr>
                <a:spLocks noGrp="1"/>
              </p:cNvSpPr>
              <p:nvPr>
                <p:ph idx="1"/>
              </p:nvPr>
            </p:nvSpPr>
            <p:spPr>
              <a:xfrm>
                <a:off x="838200" y="1144222"/>
                <a:ext cx="10515600" cy="5032741"/>
              </a:xfrm>
            </p:spPr>
            <p:txBody>
              <a:bodyPr>
                <a:normAutofit fontScale="92500"/>
              </a:bodyPr>
              <a:lstStyle/>
              <a:p>
                <a:r>
                  <a:rPr lang="zh-CN" altLang="en-US" dirty="0"/>
                  <a:t>证明：根据插值原则，应让多项式</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满足条件（式</a:t>
                </a:r>
                <a:r>
                  <a:rPr lang="en-US" altLang="zh-CN" dirty="0"/>
                  <a:t>(2)</a:t>
                </a:r>
                <a:r>
                  <a:rPr lang="zh-CN" altLang="en-US" dirty="0"/>
                  <a:t>），得到</a:t>
                </a:r>
                <a:endParaRPr lang="en-US" altLang="zh-CN" dirty="0"/>
              </a:p>
              <a:p>
                <a:pPr marL="0" indent="0">
                  <a:lnSpc>
                    <a:spcPct val="100000"/>
                  </a:lnSpc>
                  <a:spcBef>
                    <a:spcPts val="0"/>
                  </a:spcBef>
                  <a:buNone/>
                </a:pPr>
                <a:r>
                  <a:rPr lang="en-US" altLang="zh-CN" dirty="0"/>
                  <a:t>	</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𝑛</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e>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𝑛</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e>
                            <m:r>
                              <a:rPr lang="en-US" altLang="zh-CN" i="1">
                                <a:latin typeface="Cambria Math" panose="02040503050406030204" pitchFamily="18" charset="0"/>
                              </a:rPr>
                              <m:t>⋯</m:t>
                            </m:r>
                          </m:e>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𝑛</m:t>
                                </m:r>
                              </m:sub>
                              <m:sup>
                                <m:r>
                                  <a:rPr lang="en-US" altLang="zh-CN" i="1">
                                    <a:latin typeface="Cambria Math" panose="02040503050406030204" pitchFamily="18" charset="0"/>
                                  </a:rPr>
                                  <m:t>𝑛</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e>
                        </m:eqArr>
                      </m:e>
                    </m:d>
                  </m:oMath>
                </a14:m>
                <a:r>
                  <a:rPr lang="en-US" altLang="zh-CN" dirty="0"/>
                  <a:t>        (3)</a:t>
                </a:r>
                <a:endParaRPr lang="zh-CN" altLang="zh-CN" dirty="0"/>
              </a:p>
              <a:p>
                <a:r>
                  <a:rPr lang="zh-CN" altLang="en-US" dirty="0"/>
                  <a:t>换一种表示形式：</a:t>
                </a:r>
                <a:endParaRPr lang="en-US" altLang="zh-CN" dirty="0"/>
              </a:p>
              <a:p>
                <a:pPr marL="0" indent="0">
                  <a:lnSpc>
                    <a:spcPct val="110000"/>
                  </a:lnSpc>
                  <a:spcBef>
                    <a:spcPts val="0"/>
                  </a:spcBef>
                  <a:buNone/>
                </a:pPr>
                <a:r>
                  <a:rPr lang="en-US" altLang="zh-CN" dirty="0"/>
                  <a:t>	</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𝑛</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e>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𝑛</m:t>
                                    </m:r>
                                  </m:sup>
                                </m:sSubSup>
                                <m:r>
                                  <a:rPr lang="en-US" altLang="zh-CN" i="1">
                                    <a:latin typeface="Cambria Math" panose="02040503050406030204" pitchFamily="18" charset="0"/>
                                  </a:rPr>
                                  <m:t>𝑎</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e>
                            <m:r>
                              <a:rPr lang="en-US" altLang="zh-CN" i="1">
                                <a:latin typeface="Cambria Math" panose="02040503050406030204" pitchFamily="18" charset="0"/>
                              </a:rPr>
                              <m:t>⋯</m:t>
                            </m:r>
                          </m:e>
                          <m:e>
                            <m:r>
                              <a:rPr lang="en-US" altLang="zh-CN" i="1">
                                <a:latin typeface="Cambria Math" panose="02040503050406030204" pitchFamily="18" charset="0"/>
                              </a:rPr>
                              <m:t>𝑝</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𝑛</m:t>
                                </m:r>
                              </m:sub>
                              <m:sup>
                                <m:r>
                                  <a:rPr lang="en-US" altLang="zh-CN" i="1">
                                    <a:latin typeface="Cambria Math" panose="02040503050406030204" pitchFamily="18" charset="0"/>
                                  </a:rPr>
                                  <m:t>𝑛</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e>
                        </m:eqArr>
                      </m:e>
                    </m:d>
                  </m:oMath>
                </a14:m>
                <a:endParaRPr lang="zh-CN"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EAC2A9F4-0E04-4619-A040-A0084B2E4B69}"/>
                  </a:ext>
                </a:extLst>
              </p:cNvPr>
              <p:cNvSpPr>
                <a:spLocks noGrp="1" noRot="1" noChangeAspect="1" noMove="1" noResize="1" noEditPoints="1" noAdjustHandles="1" noChangeArrowheads="1" noChangeShapeType="1" noTextEdit="1"/>
              </p:cNvSpPr>
              <p:nvPr>
                <p:ph idx="1"/>
              </p:nvPr>
            </p:nvSpPr>
            <p:spPr>
              <a:xfrm>
                <a:off x="838200" y="1144222"/>
                <a:ext cx="10515600" cy="5032741"/>
              </a:xfrm>
              <a:blipFill>
                <a:blip r:embed="rId2"/>
                <a:stretch>
                  <a:fillRect l="-928" t="-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363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359B4-D892-491F-ACA1-3D3B5F62BFEB}"/>
                  </a:ext>
                </a:extLst>
              </p:cNvPr>
              <p:cNvSpPr>
                <a:spLocks noGrp="1"/>
              </p:cNvSpPr>
              <p:nvPr>
                <p:ph idx="1"/>
              </p:nvPr>
            </p:nvSpPr>
            <p:spPr>
              <a:xfrm>
                <a:off x="838200" y="476452"/>
                <a:ext cx="10515600" cy="5700512"/>
              </a:xfrm>
            </p:spPr>
            <p:txBody>
              <a:bodyPr>
                <a:normAutofit fontScale="92500" lnSpcReduction="10000"/>
              </a:bodyPr>
              <a:lstStyle/>
              <a:p>
                <a:r>
                  <a:rPr lang="zh-CN" altLang="en-US" dirty="0"/>
                  <a:t>这是一个以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oMath>
                </a14:m>
                <a:r>
                  <a:rPr lang="zh-CN" altLang="en-US" dirty="0"/>
                  <a:t>为未知数的</a:t>
                </a:r>
                <a14:m>
                  <m:oMath xmlns:m="http://schemas.openxmlformats.org/officeDocument/2006/math">
                    <m:r>
                      <a:rPr lang="en-US" altLang="zh-CN" i="1">
                        <a:latin typeface="Cambria Math" panose="02040503050406030204" pitchFamily="18" charset="0"/>
                      </a:rPr>
                      <m:t>𝑛</m:t>
                    </m:r>
                  </m:oMath>
                </a14:m>
                <a:r>
                  <a:rPr lang="en-US" altLang="zh-CN" dirty="0"/>
                  <a:t>+1</a:t>
                </a:r>
                <a:r>
                  <a:rPr lang="zh-CN" altLang="en-US" dirty="0"/>
                  <a:t>阶线性方程组，其系数行列式为：</a:t>
                </a:r>
                <a:r>
                  <a:rPr lang="en-US" altLang="zh-CN" dirty="0"/>
                  <a:t> 	</a:t>
                </a:r>
                <a14:m>
                  <m:oMath xmlns:m="http://schemas.openxmlformats.org/officeDocument/2006/math">
                    <m:r>
                      <m:rPr>
                        <m:sty m:val="p"/>
                      </m:rPr>
                      <a:rPr lang="en-US" altLang="zh-CN">
                        <a:latin typeface="Cambria Math" panose="02040503050406030204" pitchFamily="18" charset="0"/>
                      </a:rPr>
                      <m:t>D</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m>
                          <m:mPr>
                            <m:mcs>
                              <m:mc>
                                <m:mcPr>
                                  <m:count m:val="5"/>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𝑛</m:t>
                                  </m:r>
                                </m:sup>
                              </m:sSubSup>
                            </m:e>
                          </m:mr>
                          <m:mr>
                            <m:e>
                              <m:r>
                                <a:rPr lang="en-US" altLang="zh-CN" i="1">
                                  <a:latin typeface="Cambria Math" panose="02040503050406030204" pitchFamily="18" charset="0"/>
                                </a:rPr>
                                <m:t>1</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1</m:t>
                                  </m:r>
                                </m:sub>
                                <m:sup>
                                  <m:r>
                                    <a:rPr lang="en-US" altLang="zh-CN" i="1">
                                      <a:latin typeface="Cambria Math" panose="02040503050406030204" pitchFamily="18" charset="0"/>
                                    </a:rPr>
                                    <m:t>𝑛</m:t>
                                  </m:r>
                                </m:sup>
                              </m:sSubSup>
                            </m:e>
                          </m:mr>
                          <m:mr>
                            <m:e/>
                            <m:e/>
                            <m:e>
                              <m:r>
                                <a:rPr lang="en-US" altLang="zh-CN" i="1">
                                  <a:latin typeface="Cambria Math" panose="02040503050406030204" pitchFamily="18" charset="0"/>
                                </a:rPr>
                                <m:t>⋯</m:t>
                              </m:r>
                            </m:e>
                            <m:e/>
                            <m:e/>
                          </m:mr>
                          <m:mr>
                            <m:e>
                              <m:r>
                                <a:rPr lang="en-US" altLang="zh-CN" i="1">
                                  <a:latin typeface="Cambria Math" panose="02040503050406030204" pitchFamily="18" charset="0"/>
                                </a:rPr>
                                <m:t>1</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𝑛</m:t>
                                  </m:r>
                                </m:sub>
                                <m:sup>
                                  <m:r>
                                    <a:rPr lang="en-US" altLang="zh-CN" i="1">
                                      <a:latin typeface="Cambria Math" panose="02040503050406030204" pitchFamily="18" charset="0"/>
                                    </a:rPr>
                                    <m:t>2</m:t>
                                  </m:r>
                                </m:sup>
                              </m:sSubSup>
                            </m:e>
                            <m:e>
                              <m:r>
                                <a:rPr lang="en-US" altLang="zh-CN" i="1">
                                  <a:latin typeface="Cambria Math" panose="02040503050406030204" pitchFamily="18" charset="0"/>
                                </a:rPr>
                                <m:t>⋯</m:t>
                              </m:r>
                            </m:e>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𝑛</m:t>
                                  </m:r>
                                </m:sub>
                                <m:sup>
                                  <m:r>
                                    <a:rPr lang="en-US" altLang="zh-CN" i="1">
                                      <a:latin typeface="Cambria Math" panose="02040503050406030204" pitchFamily="18" charset="0"/>
                                    </a:rPr>
                                    <m:t>𝑛</m:t>
                                  </m:r>
                                </m:sup>
                              </m:sSubSup>
                            </m:e>
                          </m:mr>
                        </m:m>
                      </m:e>
                    </m:d>
                  </m:oMath>
                </a14:m>
                <a:r>
                  <a:rPr lang="en-US" altLang="zh-CN" dirty="0"/>
                  <a:t>                          (4)</a:t>
                </a:r>
                <a:endParaRPr lang="zh-CN" altLang="zh-CN" dirty="0"/>
              </a:p>
              <a:p>
                <a:pPr marL="0" indent="0">
                  <a:buNone/>
                </a:pPr>
                <a:r>
                  <a:rPr lang="en-US" altLang="zh-CN" dirty="0"/>
                  <a:t>  </a:t>
                </a:r>
                <a:r>
                  <a:rPr lang="zh-CN" altLang="en-US" dirty="0"/>
                  <a:t>这是</a:t>
                </a:r>
                <a:r>
                  <a:rPr lang="en-US" altLang="zh-CN" dirty="0" err="1">
                    <a:latin typeface="Times New Roman" panose="02020603050405020304" pitchFamily="18" charset="0"/>
                    <a:cs typeface="Times New Roman" panose="02020603050405020304" pitchFamily="18" charset="0"/>
                  </a:rPr>
                  <a:t>Vandermonde</a:t>
                </a:r>
                <a:r>
                  <a:rPr lang="zh-CN" altLang="en-US" dirty="0"/>
                  <a:t>（范德蒙）行列式。</a:t>
                </a:r>
              </a:p>
              <a:p>
                <a:r>
                  <a:rPr lang="zh-CN" altLang="en-US" dirty="0"/>
                  <a:t>利用行列式性质可知：</a:t>
                </a:r>
                <a:endParaRPr lang="en-US" altLang="zh-CN" dirty="0"/>
              </a:p>
              <a:p>
                <a:pPr marL="0" indent="0">
                  <a:spcBef>
                    <a:spcPts val="0"/>
                  </a:spcBef>
                  <a:buNone/>
                </a:pPr>
                <a:r>
                  <a:rPr lang="en-US" altLang="zh-CN" dirty="0"/>
                  <a:t>	</a:t>
                </a:r>
                <a14:m>
                  <m:oMath xmlns:m="http://schemas.openxmlformats.org/officeDocument/2006/math">
                    <m:r>
                      <m:rPr>
                        <m:sty m:val="p"/>
                      </m:rPr>
                      <a:rPr lang="en-US" altLang="zh-CN">
                        <a:latin typeface="Cambria Math" panose="02040503050406030204" pitchFamily="18" charset="0"/>
                      </a:rPr>
                      <m:t>D</m:t>
                    </m:r>
                    <m:r>
                      <a:rPr lang="en-US" altLang="zh-CN">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=0</m:t>
                            </m:r>
                          </m:sub>
                          <m:sup>
                            <m:r>
                              <a:rPr lang="en-US" altLang="zh-CN" i="1">
                                <a:latin typeface="Cambria Math" panose="02040503050406030204" pitchFamily="18" charset="0"/>
                              </a:rPr>
                              <m:t>𝑖</m:t>
                            </m:r>
                            <m:r>
                              <a:rPr lang="en-US" altLang="zh-CN" i="1">
                                <a:latin typeface="Cambria Math" panose="02040503050406030204" pitchFamily="18" charset="0"/>
                              </a:rPr>
                              <m:t>−1</m:t>
                            </m:r>
                          </m:sup>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e>
                        </m:nary>
                      </m:e>
                    </m:nary>
                  </m:oMath>
                </a14:m>
                <a:endParaRPr lang="zh-CN" altLang="zh-CN" dirty="0"/>
              </a:p>
              <a:p>
                <a:pPr marL="0" indent="0">
                  <a:buNone/>
                </a:pPr>
                <a:r>
                  <a:rPr lang="zh-CN" altLang="en-US" dirty="0"/>
                  <a:t>  因为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oMath>
                </a14:m>
                <a:r>
                  <a:rPr lang="zh-CN" altLang="en-US" dirty="0"/>
                  <a:t>互异，即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oMath>
                </a14:m>
                <a:r>
                  <a:rPr lang="en-US" altLang="zh-CN" dirty="0"/>
                  <a:t> </a:t>
                </a:r>
                <a:r>
                  <a:rPr lang="zh-CN" altLang="en-US" dirty="0"/>
                  <a:t>时，</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𝑗</m:t>
                        </m:r>
                      </m:sub>
                    </m:sSub>
                  </m:oMath>
                </a14:m>
                <a:r>
                  <a:rPr lang="zh-CN" altLang="en-US" dirty="0"/>
                  <a:t>，故</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≠0</m:t>
                    </m:r>
                  </m:oMath>
                </a14:m>
                <a:r>
                  <a:rPr lang="zh-CN" altLang="en-US" dirty="0"/>
                  <a:t>，从而线性方程组</a:t>
                </a:r>
                <a:r>
                  <a:rPr lang="en-US" altLang="zh-CN" dirty="0"/>
                  <a:t>(3)</a:t>
                </a:r>
                <a:r>
                  <a:rPr lang="zh-CN" altLang="en-US" dirty="0"/>
                  <a:t>有唯一的解</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r>
                      <a:rPr lang="en-US" altLang="zh-CN" i="1">
                        <a:latin typeface="Cambria Math" panose="02040503050406030204" pitchFamily="18" charset="0"/>
                      </a:rPr>
                      <m:t> </m:t>
                    </m:r>
                  </m:oMath>
                </a14:m>
                <a:r>
                  <a:rPr lang="zh-CN" altLang="en-US" dirty="0"/>
                  <a:t>，即</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存在且唯一。</a:t>
                </a:r>
              </a:p>
            </p:txBody>
          </p:sp>
        </mc:Choice>
        <mc:Fallback xmlns="">
          <p:sp>
            <p:nvSpPr>
              <p:cNvPr id="3" name="内容占位符 2">
                <a:extLst>
                  <a:ext uri="{FF2B5EF4-FFF2-40B4-BE49-F238E27FC236}">
                    <a16:creationId xmlns:a16="http://schemas.microsoft.com/office/drawing/2014/main" id="{8D9359B4-D892-491F-ACA1-3D3B5F62BFEB}"/>
                  </a:ext>
                </a:extLst>
              </p:cNvPr>
              <p:cNvSpPr>
                <a:spLocks noGrp="1" noRot="1" noChangeAspect="1" noMove="1" noResize="1" noEditPoints="1" noAdjustHandles="1" noChangeArrowheads="1" noChangeShapeType="1" noTextEdit="1"/>
              </p:cNvSpPr>
              <p:nvPr>
                <p:ph idx="1"/>
              </p:nvPr>
            </p:nvSpPr>
            <p:spPr>
              <a:xfrm>
                <a:off x="838200" y="476452"/>
                <a:ext cx="10515600" cy="5700512"/>
              </a:xfrm>
              <a:blipFill>
                <a:blip r:embed="rId2"/>
                <a:stretch>
                  <a:fillRect l="-1043" t="-535"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66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243A8-023E-4FFE-879E-7DA904688EEF}"/>
              </a:ext>
            </a:extLst>
          </p:cNvPr>
          <p:cNvSpPr>
            <a:spLocks noGrp="1"/>
          </p:cNvSpPr>
          <p:nvPr>
            <p:ph type="title"/>
          </p:nvPr>
        </p:nvSpPr>
        <p:spPr/>
        <p:txBody>
          <a:bodyPr/>
          <a:lstStyle/>
          <a:p>
            <a:r>
              <a:rPr lang="zh-CN" altLang="en-US" dirty="0"/>
              <a:t>最简单的情形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20ED3F-FD94-4287-AA22-39E5DE1486FA}"/>
                  </a:ext>
                </a:extLst>
              </p:cNvPr>
              <p:cNvSpPr>
                <a:spLocks noGrp="1"/>
              </p:cNvSpPr>
              <p:nvPr>
                <p:ph idx="1"/>
              </p:nvPr>
            </p:nvSpPr>
            <p:spPr/>
            <p:txBody>
              <a:bodyPr>
                <a:normAutofit lnSpcReduction="10000"/>
              </a:bodyPr>
              <a:lstStyle/>
              <a:p>
                <a:r>
                  <a:rPr lang="zh-CN" altLang="en-US" dirty="0"/>
                  <a:t>线性插值与抛物插值</a:t>
                </a:r>
                <a:endParaRPr lang="en-US" altLang="zh-CN" dirty="0"/>
              </a:p>
              <a:p>
                <a:pPr marL="0" indent="0">
                  <a:buNone/>
                </a:pPr>
                <a:r>
                  <a:rPr lang="zh-CN" altLang="en-US" dirty="0"/>
                  <a:t>    由定理</a:t>
                </a:r>
                <a:r>
                  <a:rPr lang="en-US" altLang="zh-CN" dirty="0"/>
                  <a:t>1</a:t>
                </a:r>
                <a:r>
                  <a:rPr lang="zh-CN" altLang="en-US" dirty="0"/>
                  <a:t>的证明可知，求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的过程实际上就是求解线性方程组的过程。但当插值节点很多时，这个方程组非常大，解题计算也会很复杂。</a:t>
                </a:r>
                <a:endParaRPr lang="en-US" altLang="zh-CN" dirty="0"/>
              </a:p>
              <a:p>
                <a:pPr marL="0" indent="0">
                  <a:buNone/>
                </a:pPr>
                <a:r>
                  <a:rPr lang="en-US" altLang="zh-CN" dirty="0"/>
                  <a:t>    </a:t>
                </a:r>
                <a:r>
                  <a:rPr lang="zh-CN" altLang="en-US" dirty="0"/>
                  <a:t>另外，即使求得解，也是一个很长的没有规律的多项式。</a:t>
                </a:r>
                <a:endParaRPr lang="en-US" altLang="zh-CN" dirty="0"/>
              </a:p>
              <a:p>
                <a:pPr marL="0" indent="0">
                  <a:buNone/>
                </a:pPr>
                <a:endParaRPr lang="en-US" altLang="zh-CN" dirty="0"/>
              </a:p>
              <a:p>
                <a:pPr marL="0" indent="0">
                  <a:buNone/>
                </a:pPr>
                <a:r>
                  <a:rPr lang="zh-CN" altLang="en-US" dirty="0">
                    <a:solidFill>
                      <a:srgbClr val="FF0000"/>
                    </a:solidFill>
                  </a:rPr>
                  <a:t>问题</a:t>
                </a:r>
                <a:r>
                  <a:rPr lang="zh-CN" altLang="en-US" dirty="0"/>
                  <a:t>：有没有可能通过其他的途径方便地得到 </a:t>
                </a:r>
                <a14:m>
                  <m:oMath xmlns:m="http://schemas.openxmlformats.org/officeDocument/2006/math">
                    <m:r>
                      <a:rPr lang="en-US" altLang="zh-CN" i="1">
                        <a:latin typeface="Cambria Math" panose="02040503050406030204" pitchFamily="18" charset="0"/>
                      </a:rPr>
                      <m:t>𝑝</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oMath>
                </a14:m>
                <a:r>
                  <a:rPr lang="zh-CN" altLang="en-US" dirty="0"/>
                  <a:t>？</a:t>
                </a:r>
                <a:endParaRPr lang="en-US" altLang="zh-CN" dirty="0"/>
              </a:p>
              <a:p>
                <a:pPr marL="0" indent="0">
                  <a:buNone/>
                </a:pPr>
                <a:r>
                  <a:rPr lang="zh-CN" altLang="en-US" dirty="0"/>
                  <a:t>      先从低阶开始讨论，找出规律，再讨论一般情形。</a:t>
                </a: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8220ED3F-FD94-4287-AA22-39E5DE1486FA}"/>
                  </a:ext>
                </a:extLst>
              </p:cNvPr>
              <p:cNvSpPr>
                <a:spLocks noGrp="1" noRot="1" noChangeAspect="1" noMove="1" noResize="1" noEditPoints="1" noAdjustHandles="1" noChangeArrowheads="1" noChangeShapeType="1" noTextEdit="1"/>
              </p:cNvSpPr>
              <p:nvPr>
                <p:ph idx="1"/>
              </p:nvPr>
            </p:nvSpPr>
            <p:spPr>
              <a:blipFill>
                <a:blip r:embed="rId2"/>
                <a:stretch>
                  <a:fillRect l="-1217" t="-970"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906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EC24F-3B11-436B-AD18-328172CD9765}"/>
              </a:ext>
            </a:extLst>
          </p:cNvPr>
          <p:cNvSpPr>
            <a:spLocks noGrp="1"/>
          </p:cNvSpPr>
          <p:nvPr>
            <p:ph type="title"/>
          </p:nvPr>
        </p:nvSpPr>
        <p:spPr/>
        <p:txBody>
          <a:bodyPr/>
          <a:lstStyle/>
          <a:p>
            <a:r>
              <a:rPr lang="zh-CN" altLang="en-US" dirty="0"/>
              <a:t>最简单的情形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DCC3AF-31FC-480F-860D-DD1C3BE323C8}"/>
                  </a:ext>
                </a:extLst>
              </p:cNvPr>
              <p:cNvSpPr>
                <a:spLocks noGrp="1"/>
              </p:cNvSpPr>
              <p:nvPr>
                <p:ph idx="1"/>
              </p:nvPr>
            </p:nvSpPr>
            <p:spPr/>
            <p:txBody>
              <a:bodyPr>
                <a:normAutofit/>
              </a:bodyPr>
              <a:lstStyle/>
              <a:p>
                <a:r>
                  <a:rPr lang="en-US" altLang="zh-CN" dirty="0">
                    <a:solidFill>
                      <a:srgbClr val="FF0000"/>
                    </a:solidFill>
                  </a:rPr>
                  <a:t>n=1</a:t>
                </a:r>
                <a:r>
                  <a:rPr lang="zh-CN" altLang="en-US" dirty="0"/>
                  <a:t>的情形</a:t>
                </a:r>
                <a:endParaRPr lang="en-US" altLang="zh-CN" dirty="0"/>
              </a:p>
              <a:p>
                <a:pPr marL="0" indent="0">
                  <a:buNone/>
                </a:pPr>
                <a:r>
                  <a:rPr lang="zh-CN" altLang="en-US" dirty="0"/>
                  <a:t>不妨讨论区间</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dirty="0"/>
                  <a:t>，端点处的函数值是</a:t>
                </a:r>
                <a:endParaRPr lang="en-US" altLang="zh-CN" dirty="0"/>
              </a:p>
              <a:p>
                <a:r>
                  <a:rPr lang="en-US" altLang="zh-CN" dirty="0"/>
                  <a:t>	</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oMath>
                </a14:m>
                <a:r>
                  <a:rPr lang="zh-CN" altLang="en-US" dirty="0"/>
                  <a:t>，</a:t>
                </a:r>
                <a:r>
                  <a:rPr lang="en-US" altLang="zh-CN" dirty="0"/>
                  <a:t>	</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a14:m>
                <a:endParaRPr lang="zh-CN" altLang="zh-CN" dirty="0"/>
              </a:p>
              <a:p>
                <a:pPr marL="0" indent="0">
                  <a:buNone/>
                </a:pPr>
                <a:r>
                  <a:rPr lang="zh-CN" altLang="en-US" dirty="0"/>
                  <a:t>按照定义，要求满足插值条件的插值多项式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 </m:t>
                    </m:r>
                  </m:oMath>
                </a14:m>
                <a:r>
                  <a:rPr lang="zh-CN" altLang="en-US" dirty="0"/>
                  <a:t>，插值条件是：</a:t>
                </a:r>
                <a:endParaRPr lang="en-US" altLang="zh-CN" dirty="0"/>
              </a:p>
              <a:p>
                <a:pPr marL="0" indent="0">
                  <a:buNone/>
                </a:pPr>
                <a:r>
                  <a:rPr lang="en-US" altLang="zh-CN" dirty="0"/>
                  <a:t>	</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oMath>
                </a14:m>
                <a:r>
                  <a:rPr lang="en-US" altLang="zh-CN" dirty="0"/>
                  <a:t> </a:t>
                </a:r>
                <a:r>
                  <a:rPr lang="zh-CN" altLang="en-US" dirty="0"/>
                  <a:t>，</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endParaRPr lang="zh-CN" altLang="zh-CN" dirty="0"/>
              </a:p>
              <a:p>
                <a:pPr marL="0" indent="0">
                  <a:buNone/>
                </a:pPr>
                <a:r>
                  <a:rPr lang="zh-CN" altLang="en-US" dirty="0"/>
                  <a:t>（思考：它的</a:t>
                </a:r>
                <a:r>
                  <a:rPr lang="zh-CN" altLang="en-US" dirty="0">
                    <a:solidFill>
                      <a:srgbClr val="FF0000"/>
                    </a:solidFill>
                  </a:rPr>
                  <a:t>几何意义</a:t>
                </a:r>
                <a:r>
                  <a:rPr lang="zh-CN" altLang="en-US" dirty="0"/>
                  <a:t>是什么？）</a:t>
                </a:r>
              </a:p>
            </p:txBody>
          </p:sp>
        </mc:Choice>
        <mc:Fallback xmlns="">
          <p:sp>
            <p:nvSpPr>
              <p:cNvPr id="3" name="内容占位符 2">
                <a:extLst>
                  <a:ext uri="{FF2B5EF4-FFF2-40B4-BE49-F238E27FC236}">
                    <a16:creationId xmlns:a16="http://schemas.microsoft.com/office/drawing/2014/main" id="{FBDCC3AF-31FC-480F-860D-DD1C3BE323C8}"/>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343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6817B-8210-49BC-9DC4-BEC4B535C78F}"/>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DB1679-9BEC-4B38-AB72-49805EC0AF0C}"/>
                  </a:ext>
                </a:extLst>
              </p:cNvPr>
              <p:cNvSpPr>
                <a:spLocks noGrp="1"/>
              </p:cNvSpPr>
              <p:nvPr>
                <p:ph idx="1"/>
              </p:nvPr>
            </p:nvSpPr>
            <p:spPr>
              <a:xfrm>
                <a:off x="838200" y="1144222"/>
                <a:ext cx="5582833" cy="5032741"/>
              </a:xfrm>
            </p:spPr>
            <p:txBody>
              <a:bodyPr/>
              <a:lstStyle/>
              <a:p>
                <a:r>
                  <a:rPr lang="zh-CN" altLang="en-US" dirty="0"/>
                  <a:t>使用右图来表示</a:t>
                </a:r>
                <a:endParaRPr lang="en-US" altLang="zh-CN" dirty="0"/>
              </a:p>
              <a:p>
                <a:r>
                  <a:rPr lang="en-US" altLang="zh-CN" dirty="0"/>
                  <a:t>n=1</a:t>
                </a:r>
                <a:r>
                  <a:rPr lang="zh-CN" altLang="en-US" dirty="0"/>
                  <a:t>时，插值节点数为</a:t>
                </a:r>
                <a:r>
                  <a:rPr lang="en-US" altLang="zh-CN" dirty="0">
                    <a:latin typeface="Times New Roman" panose="02020603050405020304" pitchFamily="18" charset="0"/>
                    <a:cs typeface="Times New Roman" panose="02020603050405020304" pitchFamily="18" charset="0"/>
                  </a:rPr>
                  <a:t>2</a:t>
                </a:r>
                <a:r>
                  <a:rPr lang="zh-CN" altLang="en-US" dirty="0"/>
                  <a:t>，也就是要求一个函数，经过点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a14:m>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oMath>
                </a14:m>
                <a:r>
                  <a:rPr lang="zh-CN" altLang="en-US" dirty="0"/>
                  <a:t>。过两个点的曲线，实际上就是一条</a:t>
                </a:r>
                <a:r>
                  <a:rPr lang="zh-CN" altLang="en-US" b="1" dirty="0">
                    <a:solidFill>
                      <a:schemeClr val="accent2"/>
                    </a:solidFill>
                  </a:rPr>
                  <a:t>直线</a:t>
                </a:r>
                <a:r>
                  <a:rPr lang="zh-CN" altLang="en-US" dirty="0"/>
                  <a:t>，也就是使用一条直线来近似</a:t>
                </a:r>
                <a14:m>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 </m:t>
                    </m:r>
                  </m:oMath>
                </a14:m>
                <a:r>
                  <a:rPr lang="zh-CN" altLang="en-US"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也就是过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a14:m>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dirty="0"/>
                  <a:t>的直线。</a:t>
                </a:r>
              </a:p>
            </p:txBody>
          </p:sp>
        </mc:Choice>
        <mc:Fallback xmlns="">
          <p:sp>
            <p:nvSpPr>
              <p:cNvPr id="3" name="内容占位符 2">
                <a:extLst>
                  <a:ext uri="{FF2B5EF4-FFF2-40B4-BE49-F238E27FC236}">
                    <a16:creationId xmlns:a16="http://schemas.microsoft.com/office/drawing/2014/main" id="{D0DB1679-9BEC-4B38-AB72-49805EC0AF0C}"/>
                  </a:ext>
                </a:extLst>
              </p:cNvPr>
              <p:cNvSpPr>
                <a:spLocks noGrp="1" noRot="1" noChangeAspect="1" noMove="1" noResize="1" noEditPoints="1" noAdjustHandles="1" noChangeArrowheads="1" noChangeShapeType="1" noTextEdit="1"/>
              </p:cNvSpPr>
              <p:nvPr>
                <p:ph idx="1"/>
              </p:nvPr>
            </p:nvSpPr>
            <p:spPr>
              <a:xfrm>
                <a:off x="838200" y="1144222"/>
                <a:ext cx="5582833" cy="5032741"/>
              </a:xfrm>
              <a:blipFill>
                <a:blip r:embed="rId3"/>
                <a:stretch>
                  <a:fillRect l="-1967" t="-364" r="-656"/>
                </a:stretch>
              </a:blipFill>
            </p:spPr>
            <p:txBody>
              <a:bodyPr/>
              <a:lstStyle/>
              <a:p>
                <a:r>
                  <a:rPr lang="zh-CN" altLang="en-US">
                    <a:noFill/>
                  </a:rPr>
                  <a:t> </a:t>
                </a:r>
              </a:p>
            </p:txBody>
          </p:sp>
        </mc:Fallback>
      </mc:AlternateContent>
      <p:grpSp>
        <p:nvGrpSpPr>
          <p:cNvPr id="23" name="组合 22">
            <a:extLst>
              <a:ext uri="{FF2B5EF4-FFF2-40B4-BE49-F238E27FC236}">
                <a16:creationId xmlns:a16="http://schemas.microsoft.com/office/drawing/2014/main" id="{0A10D648-EE9B-4866-8ACB-292014EACC6D}"/>
              </a:ext>
            </a:extLst>
          </p:cNvPr>
          <p:cNvGrpSpPr/>
          <p:nvPr/>
        </p:nvGrpSpPr>
        <p:grpSpPr>
          <a:xfrm>
            <a:off x="6454941" y="1144222"/>
            <a:ext cx="4816241" cy="2853188"/>
            <a:chOff x="-214488" y="0"/>
            <a:chExt cx="3276600" cy="1870934"/>
          </a:xfrm>
        </p:grpSpPr>
        <p:sp>
          <p:nvSpPr>
            <p:cNvPr id="24" name="弧形 23">
              <a:extLst>
                <a:ext uri="{FF2B5EF4-FFF2-40B4-BE49-F238E27FC236}">
                  <a16:creationId xmlns:a16="http://schemas.microsoft.com/office/drawing/2014/main" id="{B1D68DF2-2CA7-421D-80B9-135EA50A398C}"/>
                </a:ext>
              </a:extLst>
            </p:cNvPr>
            <p:cNvSpPr/>
            <p:nvPr/>
          </p:nvSpPr>
          <p:spPr>
            <a:xfrm rot="20140363">
              <a:off x="460023" y="770466"/>
              <a:ext cx="1938912" cy="1100468"/>
            </a:xfrm>
            <a:prstGeom prst="arc">
              <a:avLst>
                <a:gd name="adj1" fmla="val 11806024"/>
                <a:gd name="adj2" fmla="val 21091643"/>
              </a:avLst>
            </a:prstGeom>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latin typeface="Times New Roman" panose="02020603050405020304" pitchFamily="18" charset="0"/>
                <a:cs typeface="Times New Roman" panose="02020603050405020304" pitchFamily="18" charset="0"/>
              </a:endParaRPr>
            </a:p>
          </p:txBody>
        </p:sp>
        <p:grpSp>
          <p:nvGrpSpPr>
            <p:cNvPr id="25" name="组合 24">
              <a:extLst>
                <a:ext uri="{FF2B5EF4-FFF2-40B4-BE49-F238E27FC236}">
                  <a16:creationId xmlns:a16="http://schemas.microsoft.com/office/drawing/2014/main" id="{DE615E80-BF6B-42CC-AAA0-21D6724A0B08}"/>
                </a:ext>
              </a:extLst>
            </p:cNvPr>
            <p:cNvGrpSpPr/>
            <p:nvPr/>
          </p:nvGrpSpPr>
          <p:grpSpPr>
            <a:xfrm>
              <a:off x="-214488" y="0"/>
              <a:ext cx="3276600" cy="1842911"/>
              <a:chOff x="-214488" y="0"/>
              <a:chExt cx="3276600" cy="1842911"/>
            </a:xfrm>
          </p:grpSpPr>
          <p:cxnSp>
            <p:nvCxnSpPr>
              <p:cNvPr id="26" name="直接箭头连接符 25">
                <a:extLst>
                  <a:ext uri="{FF2B5EF4-FFF2-40B4-BE49-F238E27FC236}">
                    <a16:creationId xmlns:a16="http://schemas.microsoft.com/office/drawing/2014/main" id="{87207573-D5D2-4BA6-A963-B04D4EBF26AE}"/>
                  </a:ext>
                </a:extLst>
              </p:cNvPr>
              <p:cNvCxnSpPr/>
              <p:nvPr/>
            </p:nvCxnSpPr>
            <p:spPr>
              <a:xfrm>
                <a:off x="70556" y="1552222"/>
                <a:ext cx="2813756" cy="5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AC60394-3ED3-4F9D-B5D0-80EAF287FD83}"/>
                  </a:ext>
                </a:extLst>
              </p:cNvPr>
              <p:cNvCxnSpPr/>
              <p:nvPr/>
            </p:nvCxnSpPr>
            <p:spPr>
              <a:xfrm flipV="1">
                <a:off x="276578" y="90311"/>
                <a:ext cx="11289" cy="17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
                <a:extLst>
                  <a:ext uri="{FF2B5EF4-FFF2-40B4-BE49-F238E27FC236}">
                    <a16:creationId xmlns:a16="http://schemas.microsoft.com/office/drawing/2014/main" id="{6BF1D7B3-8874-41BC-8A30-793BAB33AACD}"/>
                  </a:ext>
                </a:extLst>
              </p:cNvPr>
              <p:cNvSpPr txBox="1">
                <a:spLocks noChangeArrowheads="1"/>
              </p:cNvSpPr>
              <p:nvPr/>
            </p:nvSpPr>
            <p:spPr bwMode="auto">
              <a:xfrm>
                <a:off x="2774048" y="1631049"/>
                <a:ext cx="288064"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Times New Roman" panose="02020603050405020304" pitchFamily="18" charset="0"/>
                    <a:ea typeface="等线" panose="02010600030101010101" pitchFamily="2" charset="-122"/>
                    <a:cs typeface="Times New Roman" panose="02020603050405020304" pitchFamily="18" charset="0"/>
                  </a:rPr>
                  <a:t>x</a:t>
                </a:r>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9" name="文本框 2">
                <a:extLst>
                  <a:ext uri="{FF2B5EF4-FFF2-40B4-BE49-F238E27FC236}">
                    <a16:creationId xmlns:a16="http://schemas.microsoft.com/office/drawing/2014/main" id="{B6200198-E15B-4767-8605-AAD26ADAE4EA}"/>
                  </a:ext>
                </a:extLst>
              </p:cNvPr>
              <p:cNvSpPr txBox="1">
                <a:spLocks noChangeArrowheads="1"/>
              </p:cNvSpPr>
              <p:nvPr/>
            </p:nvSpPr>
            <p:spPr bwMode="auto">
              <a:xfrm>
                <a:off x="-110066" y="0"/>
                <a:ext cx="304800"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Times New Roman" panose="02020603050405020304" pitchFamily="18" charset="0"/>
                    <a:ea typeface="等线" panose="02010600030101010101" pitchFamily="2" charset="-122"/>
                    <a:cs typeface="Times New Roman" panose="02020603050405020304" pitchFamily="18" charset="0"/>
                  </a:rPr>
                  <a:t>y</a:t>
                </a:r>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0" name="文本框 2">
                <a:extLst>
                  <a:ext uri="{FF2B5EF4-FFF2-40B4-BE49-F238E27FC236}">
                    <a16:creationId xmlns:a16="http://schemas.microsoft.com/office/drawing/2014/main" id="{37DA149B-8CA0-4BE9-9A11-2C3C8443E9A7}"/>
                  </a:ext>
                </a:extLst>
              </p:cNvPr>
              <p:cNvSpPr txBox="1">
                <a:spLocks noChangeArrowheads="1"/>
              </p:cNvSpPr>
              <p:nvPr/>
            </p:nvSpPr>
            <p:spPr bwMode="auto">
              <a:xfrm>
                <a:off x="474134" y="1588721"/>
                <a:ext cx="284419"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Times New Roman" panose="02020603050405020304" pitchFamily="18" charset="0"/>
                    <a:ea typeface="等线" panose="02010600030101010101" pitchFamily="2" charset="-122"/>
                    <a:cs typeface="Times New Roman" panose="02020603050405020304" pitchFamily="18" charset="0"/>
                  </a:rPr>
                  <a:t>x</a:t>
                </a:r>
                <a:r>
                  <a:rPr lang="en-US" sz="2000" kern="100" baseline="-25000">
                    <a:effectLst/>
                    <a:latin typeface="Times New Roman" panose="02020603050405020304" pitchFamily="18" charset="0"/>
                    <a:ea typeface="等线" panose="02010600030101010101" pitchFamily="2" charset="-122"/>
                    <a:cs typeface="Times New Roman" panose="02020603050405020304" pitchFamily="18" charset="0"/>
                  </a:rPr>
                  <a:t>k</a:t>
                </a:r>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1" name="文本框 2">
                <a:extLst>
                  <a:ext uri="{FF2B5EF4-FFF2-40B4-BE49-F238E27FC236}">
                    <a16:creationId xmlns:a16="http://schemas.microsoft.com/office/drawing/2014/main" id="{457C11CD-9C8A-42D8-91A5-6E6F8A02FAD9}"/>
                  </a:ext>
                </a:extLst>
              </p:cNvPr>
              <p:cNvSpPr txBox="1">
                <a:spLocks noChangeArrowheads="1"/>
              </p:cNvSpPr>
              <p:nvPr/>
            </p:nvSpPr>
            <p:spPr bwMode="auto">
              <a:xfrm>
                <a:off x="-214488" y="617992"/>
                <a:ext cx="453837"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Times New Roman" panose="02020603050405020304" pitchFamily="18" charset="0"/>
                    <a:ea typeface="等线" panose="02010600030101010101" pitchFamily="2" charset="-122"/>
                    <a:cs typeface="Times New Roman" panose="02020603050405020304" pitchFamily="18" charset="0"/>
                  </a:rPr>
                  <a:t>y</a:t>
                </a:r>
                <a:r>
                  <a:rPr lang="en-US" sz="2000" kern="100" baseline="-25000">
                    <a:effectLst/>
                    <a:latin typeface="Times New Roman" panose="02020603050405020304" pitchFamily="18" charset="0"/>
                    <a:ea typeface="等线" panose="02010600030101010101" pitchFamily="2" charset="-122"/>
                    <a:cs typeface="Times New Roman" panose="02020603050405020304" pitchFamily="18" charset="0"/>
                  </a:rPr>
                  <a:t>k+1</a:t>
                </a:r>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2" name="文本框 2">
                <a:extLst>
                  <a:ext uri="{FF2B5EF4-FFF2-40B4-BE49-F238E27FC236}">
                    <a16:creationId xmlns:a16="http://schemas.microsoft.com/office/drawing/2014/main" id="{F75E7BD9-B3DC-4F04-A5A6-06DDFE4B5EA2}"/>
                  </a:ext>
                </a:extLst>
              </p:cNvPr>
              <p:cNvSpPr txBox="1">
                <a:spLocks noChangeArrowheads="1"/>
              </p:cNvSpPr>
              <p:nvPr/>
            </p:nvSpPr>
            <p:spPr bwMode="auto">
              <a:xfrm>
                <a:off x="-101599" y="1154151"/>
                <a:ext cx="346578"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Times New Roman" panose="02020603050405020304" pitchFamily="18" charset="0"/>
                    <a:ea typeface="等线" panose="02010600030101010101" pitchFamily="2" charset="-122"/>
                    <a:cs typeface="Times New Roman" panose="02020603050405020304" pitchFamily="18" charset="0"/>
                  </a:rPr>
                  <a:t>y</a:t>
                </a:r>
                <a:r>
                  <a:rPr lang="en-US" sz="2000" kern="100" baseline="-25000">
                    <a:effectLst/>
                    <a:latin typeface="Times New Roman" panose="02020603050405020304" pitchFamily="18" charset="0"/>
                    <a:ea typeface="等线" panose="02010600030101010101" pitchFamily="2" charset="-122"/>
                    <a:cs typeface="Times New Roman" panose="02020603050405020304" pitchFamily="18" charset="0"/>
                  </a:rPr>
                  <a:t>k</a:t>
                </a:r>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3" name="文本框 2">
                <a:extLst>
                  <a:ext uri="{FF2B5EF4-FFF2-40B4-BE49-F238E27FC236}">
                    <a16:creationId xmlns:a16="http://schemas.microsoft.com/office/drawing/2014/main" id="{591B1FA2-7690-4F62-8D32-EC495012A42D}"/>
                  </a:ext>
                </a:extLst>
              </p:cNvPr>
              <p:cNvSpPr txBox="1">
                <a:spLocks noChangeArrowheads="1"/>
              </p:cNvSpPr>
              <p:nvPr/>
            </p:nvSpPr>
            <p:spPr bwMode="auto">
              <a:xfrm>
                <a:off x="42334" y="1631244"/>
                <a:ext cx="152400"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Times New Roman" panose="02020603050405020304" pitchFamily="18" charset="0"/>
                    <a:ea typeface="等线"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34" name="直接连接符 33">
                <a:extLst>
                  <a:ext uri="{FF2B5EF4-FFF2-40B4-BE49-F238E27FC236}">
                    <a16:creationId xmlns:a16="http://schemas.microsoft.com/office/drawing/2014/main" id="{5225C5D1-08C5-4CDD-80A3-2A955BED5C93}"/>
                  </a:ext>
                </a:extLst>
              </p:cNvPr>
              <p:cNvCxnSpPr/>
              <p:nvPr/>
            </p:nvCxnSpPr>
            <p:spPr>
              <a:xfrm flipV="1">
                <a:off x="505178" y="668866"/>
                <a:ext cx="1741241" cy="637823"/>
              </a:xfrm>
              <a:prstGeom prst="line">
                <a:avLst/>
              </a:prstGeom>
              <a:ln/>
            </p:spPr>
            <p:style>
              <a:lnRef idx="3">
                <a:schemeClr val="accent2"/>
              </a:lnRef>
              <a:fillRef idx="0">
                <a:schemeClr val="accent2"/>
              </a:fillRef>
              <a:effectRef idx="2">
                <a:schemeClr val="accent2"/>
              </a:effectRef>
              <a:fontRef idx="minor">
                <a:schemeClr val="tx1"/>
              </a:fontRef>
            </p:style>
          </p:cxnSp>
          <p:sp>
            <p:nvSpPr>
              <p:cNvPr id="35" name="文本框 2">
                <a:extLst>
                  <a:ext uri="{FF2B5EF4-FFF2-40B4-BE49-F238E27FC236}">
                    <a16:creationId xmlns:a16="http://schemas.microsoft.com/office/drawing/2014/main" id="{A1E6EB5B-DEDA-4E9C-AC21-7F21CD28D308}"/>
                  </a:ext>
                </a:extLst>
              </p:cNvPr>
              <p:cNvSpPr txBox="1">
                <a:spLocks noChangeArrowheads="1"/>
              </p:cNvSpPr>
              <p:nvPr/>
            </p:nvSpPr>
            <p:spPr bwMode="auto">
              <a:xfrm>
                <a:off x="529327" y="1146489"/>
                <a:ext cx="174625"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6" name="文本框 2">
                <a:extLst>
                  <a:ext uri="{FF2B5EF4-FFF2-40B4-BE49-F238E27FC236}">
                    <a16:creationId xmlns:a16="http://schemas.microsoft.com/office/drawing/2014/main" id="{60D2A444-F609-4180-B0C2-4F5E5F02FCDF}"/>
                  </a:ext>
                </a:extLst>
              </p:cNvPr>
              <p:cNvSpPr txBox="1">
                <a:spLocks noChangeArrowheads="1"/>
              </p:cNvSpPr>
              <p:nvPr/>
            </p:nvSpPr>
            <p:spPr bwMode="auto">
              <a:xfrm>
                <a:off x="2001066" y="621890"/>
                <a:ext cx="174625"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7" name="文本框 2">
                <a:extLst>
                  <a:ext uri="{FF2B5EF4-FFF2-40B4-BE49-F238E27FC236}">
                    <a16:creationId xmlns:a16="http://schemas.microsoft.com/office/drawing/2014/main" id="{1244885A-658E-44E3-A8FC-0C38760D6E8E}"/>
                  </a:ext>
                </a:extLst>
              </p:cNvPr>
              <p:cNvSpPr txBox="1">
                <a:spLocks noChangeArrowheads="1"/>
              </p:cNvSpPr>
              <p:nvPr/>
            </p:nvSpPr>
            <p:spPr bwMode="auto">
              <a:xfrm>
                <a:off x="1995312" y="1588911"/>
                <a:ext cx="418520" cy="20182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2000" kern="100" baseline="-25000" dirty="0">
                    <a:effectLst/>
                    <a:latin typeface="Times New Roman" panose="02020603050405020304" pitchFamily="18" charset="0"/>
                    <a:ea typeface="等线" panose="02010600030101010101" pitchFamily="2" charset="-122"/>
                    <a:cs typeface="Times New Roman" panose="02020603050405020304" pitchFamily="18" charset="0"/>
                  </a:rPr>
                  <a:t>k+1</a:t>
                </a:r>
                <a:endParaRPr 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38" name="直接连接符 37">
                <a:extLst>
                  <a:ext uri="{FF2B5EF4-FFF2-40B4-BE49-F238E27FC236}">
                    <a16:creationId xmlns:a16="http://schemas.microsoft.com/office/drawing/2014/main" id="{A4E3D7F4-71C2-4F53-BF21-52F9A95CA865}"/>
                  </a:ext>
                </a:extLst>
              </p:cNvPr>
              <p:cNvCxnSpPr/>
              <p:nvPr/>
            </p:nvCxnSpPr>
            <p:spPr>
              <a:xfrm flipH="1">
                <a:off x="605077" y="1284111"/>
                <a:ext cx="8466" cy="2652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接连接符 38">
                <a:extLst>
                  <a:ext uri="{FF2B5EF4-FFF2-40B4-BE49-F238E27FC236}">
                    <a16:creationId xmlns:a16="http://schemas.microsoft.com/office/drawing/2014/main" id="{E430CFBC-8B98-4983-A141-021B8D1F2A91}"/>
                  </a:ext>
                </a:extLst>
              </p:cNvPr>
              <p:cNvCxnSpPr>
                <a:cxnSpLocks/>
              </p:cNvCxnSpPr>
              <p:nvPr/>
            </p:nvCxnSpPr>
            <p:spPr>
              <a:xfrm>
                <a:off x="2091267" y="733777"/>
                <a:ext cx="0" cy="80101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文本框 2">
                <a:extLst>
                  <a:ext uri="{FF2B5EF4-FFF2-40B4-BE49-F238E27FC236}">
                    <a16:creationId xmlns:a16="http://schemas.microsoft.com/office/drawing/2014/main" id="{7F5CCE42-DD48-4C65-9DD8-FD1480AD4897}"/>
                  </a:ext>
                </a:extLst>
              </p:cNvPr>
              <p:cNvSpPr txBox="1">
                <a:spLocks noChangeArrowheads="1"/>
              </p:cNvSpPr>
              <p:nvPr/>
            </p:nvSpPr>
            <p:spPr bwMode="auto">
              <a:xfrm>
                <a:off x="2124819" y="431748"/>
                <a:ext cx="830048"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y=L</a:t>
                </a:r>
                <a:r>
                  <a:rPr lang="en-US" sz="2000" kern="100" baseline="-2500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1</a:t>
                </a:r>
                <a:r>
                  <a:rPr lang="en-US" sz="2000" kern="10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(x)</a:t>
                </a:r>
                <a:endParaRPr lang="zh-CN" sz="2000" kern="10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1" name="文本框 2">
                <a:extLst>
                  <a:ext uri="{FF2B5EF4-FFF2-40B4-BE49-F238E27FC236}">
                    <a16:creationId xmlns:a16="http://schemas.microsoft.com/office/drawing/2014/main" id="{30F502CA-D1C2-4C0D-BFBA-AF4E6199EEFC}"/>
                  </a:ext>
                </a:extLst>
              </p:cNvPr>
              <p:cNvSpPr txBox="1">
                <a:spLocks noChangeArrowheads="1"/>
              </p:cNvSpPr>
              <p:nvPr/>
            </p:nvSpPr>
            <p:spPr bwMode="auto">
              <a:xfrm>
                <a:off x="2147660" y="790127"/>
                <a:ext cx="846718" cy="207010"/>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dirty="0">
                    <a:solidFill>
                      <a:schemeClr val="accent1"/>
                    </a:solidFill>
                    <a:effectLst/>
                    <a:latin typeface="Times New Roman" panose="02020603050405020304" pitchFamily="18" charset="0"/>
                    <a:ea typeface="等线" panose="02010600030101010101" pitchFamily="2" charset="-122"/>
                    <a:cs typeface="Times New Roman" panose="02020603050405020304" pitchFamily="18" charset="0"/>
                  </a:rPr>
                  <a:t>y=f(x)</a:t>
                </a:r>
                <a:endParaRPr lang="zh-CN" sz="2000" kern="100" dirty="0">
                  <a:solidFill>
                    <a:schemeClr val="accent1"/>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grpSp>
      </p:grpSp>
    </p:spTree>
    <p:extLst>
      <p:ext uri="{BB962C8B-B14F-4D97-AF65-F5344CB8AC3E}">
        <p14:creationId xmlns:p14="http://schemas.microsoft.com/office/powerpoint/2010/main" val="1268414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77199-2A87-430C-A236-0F7B59C8EF6C}"/>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5BE1C8-8A81-4C62-9F86-C8071CCFE6D9}"/>
                  </a:ext>
                </a:extLst>
              </p:cNvPr>
              <p:cNvSpPr>
                <a:spLocks noGrp="1"/>
              </p:cNvSpPr>
              <p:nvPr>
                <p:ph idx="1"/>
              </p:nvPr>
            </p:nvSpPr>
            <p:spPr/>
            <p:txBody>
              <a:bodyPr>
                <a:normAutofit lnSpcReduction="10000"/>
              </a:bodyPr>
              <a:lstStyle/>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的直线方程为：</a:t>
                </a:r>
                <a:endParaRPr lang="en-US" altLang="zh-CN" dirty="0"/>
              </a:p>
              <a:p>
                <a:pPr marL="0" indent="0">
                  <a:buNone/>
                </a:pPr>
                <a:r>
                  <a:rPr lang="en-US" altLang="zh-CN" dirty="0"/>
                  <a:t>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den>
                    </m:f>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oMath>
                </a14:m>
                <a:r>
                  <a:rPr lang="en-US" altLang="zh-CN" dirty="0"/>
                  <a:t>                       </a:t>
                </a:r>
                <a:r>
                  <a:rPr lang="zh-CN" altLang="en-US" dirty="0"/>
                  <a:t>（两点式方程）</a:t>
                </a:r>
                <a:endParaRPr lang="zh-CN" altLang="zh-CN" dirty="0"/>
              </a:p>
              <a:p>
                <a:r>
                  <a:rPr lang="zh-CN" altLang="en-US" dirty="0"/>
                  <a:t>整理得：</a:t>
                </a:r>
                <a:endParaRPr lang="en-US" altLang="zh-CN" dirty="0"/>
              </a:p>
              <a:p>
                <a:pPr marL="0" indent="0">
                  <a:buNone/>
                </a:pPr>
                <a:r>
                  <a:rPr lang="en-US" altLang="zh-CN" dirty="0"/>
                  <a:t>	</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endParaRPr lang="en-US" altLang="zh-CN" dirty="0"/>
              </a:p>
              <a:p>
                <a:pPr marL="0" indent="0">
                  <a:buNone/>
                </a:pPr>
                <a:r>
                  <a:rPr lang="en-US" altLang="zh-CN" dirty="0"/>
                  <a:t>	   </a:t>
                </a:r>
                <a14:m>
                  <m:oMath xmlns:m="http://schemas.openxmlformats.org/officeDocument/2006/math">
                    <m:r>
                      <a:rPr lang="en-US" altLang="zh-CN">
                        <a:latin typeface="Cambria Math" panose="02040503050406030204" pitchFamily="18" charset="0"/>
                      </a:rPr>
                      <m:t>=</m:t>
                    </m:r>
                    <m:f>
                      <m:fPr>
                        <m:ctrlPr>
                          <a:rPr lang="zh-CN" altLang="zh-CN" i="1" smtClean="0">
                            <a:solidFill>
                              <a:schemeClr val="accent2">
                                <a:lumMod val="75000"/>
                              </a:schemeClr>
                            </a:solidFill>
                            <a:latin typeface="Cambria Math" panose="02040503050406030204" pitchFamily="18" charset="0"/>
                          </a:rPr>
                        </m:ctrlPr>
                      </m:fPr>
                      <m:num>
                        <m:r>
                          <a:rPr lang="en-US" altLang="zh-CN" i="1">
                            <a:solidFill>
                              <a:schemeClr val="accent2">
                                <a:lumMod val="75000"/>
                              </a:schemeClr>
                            </a:solidFill>
                            <a:latin typeface="Cambria Math" panose="02040503050406030204" pitchFamily="18" charset="0"/>
                          </a:rPr>
                          <m:t>𝑥</m:t>
                        </m:r>
                        <m:r>
                          <a:rPr lang="en-US" altLang="zh-CN" i="1">
                            <a:solidFill>
                              <a:schemeClr val="accent2">
                                <a:lumMod val="75000"/>
                              </a:schemeClr>
                            </a:solidFill>
                            <a:latin typeface="Cambria Math" panose="02040503050406030204" pitchFamily="18" charset="0"/>
                          </a:rPr>
                          <m:t>−</m:t>
                        </m:r>
                        <m:sSub>
                          <m:sSubPr>
                            <m:ctrlPr>
                              <a:rPr lang="zh-CN" altLang="zh-CN" i="1">
                                <a:solidFill>
                                  <a:schemeClr val="accent2">
                                    <a:lumMod val="75000"/>
                                  </a:schemeClr>
                                </a:solidFill>
                                <a:latin typeface="Cambria Math" panose="02040503050406030204" pitchFamily="18" charset="0"/>
                              </a:rPr>
                            </m:ctrlPr>
                          </m:sSubPr>
                          <m:e>
                            <m:r>
                              <a:rPr lang="en-US" altLang="zh-CN" i="1">
                                <a:solidFill>
                                  <a:schemeClr val="accent2">
                                    <a:lumMod val="75000"/>
                                  </a:schemeClr>
                                </a:solidFill>
                                <a:latin typeface="Cambria Math" panose="02040503050406030204" pitchFamily="18" charset="0"/>
                              </a:rPr>
                              <m:t>𝑥</m:t>
                            </m:r>
                          </m:e>
                          <m:sub>
                            <m:r>
                              <a:rPr lang="en-US" altLang="zh-CN" i="1">
                                <a:solidFill>
                                  <a:schemeClr val="accent2">
                                    <a:lumMod val="75000"/>
                                  </a:schemeClr>
                                </a:solidFill>
                                <a:latin typeface="Cambria Math" panose="02040503050406030204" pitchFamily="18" charset="0"/>
                              </a:rPr>
                              <m:t>𝑘</m:t>
                            </m:r>
                            <m:r>
                              <a:rPr lang="en-US" altLang="zh-CN" i="1">
                                <a:solidFill>
                                  <a:schemeClr val="accent2">
                                    <a:lumMod val="75000"/>
                                  </a:schemeClr>
                                </a:solidFill>
                                <a:latin typeface="Cambria Math" panose="02040503050406030204" pitchFamily="18" charset="0"/>
                              </a:rPr>
                              <m:t>+1</m:t>
                            </m:r>
                          </m:sub>
                        </m:sSub>
                      </m:num>
                      <m:den>
                        <m:sSub>
                          <m:sSubPr>
                            <m:ctrlPr>
                              <a:rPr lang="zh-CN" altLang="zh-CN" i="1">
                                <a:solidFill>
                                  <a:schemeClr val="accent2">
                                    <a:lumMod val="75000"/>
                                  </a:schemeClr>
                                </a:solidFill>
                                <a:latin typeface="Cambria Math" panose="02040503050406030204" pitchFamily="18" charset="0"/>
                              </a:rPr>
                            </m:ctrlPr>
                          </m:sSubPr>
                          <m:e>
                            <m:r>
                              <a:rPr lang="en-US" altLang="zh-CN" i="1">
                                <a:solidFill>
                                  <a:schemeClr val="accent2">
                                    <a:lumMod val="75000"/>
                                  </a:schemeClr>
                                </a:solidFill>
                                <a:latin typeface="Cambria Math" panose="02040503050406030204" pitchFamily="18" charset="0"/>
                              </a:rPr>
                              <m:t>𝑥</m:t>
                            </m:r>
                          </m:e>
                          <m:sub>
                            <m:r>
                              <a:rPr lang="en-US" altLang="zh-CN" i="1">
                                <a:solidFill>
                                  <a:schemeClr val="accent2">
                                    <a:lumMod val="75000"/>
                                  </a:schemeClr>
                                </a:solidFill>
                                <a:latin typeface="Cambria Math" panose="02040503050406030204" pitchFamily="18" charset="0"/>
                              </a:rPr>
                              <m:t>𝑘</m:t>
                            </m:r>
                          </m:sub>
                        </m:sSub>
                        <m:r>
                          <a:rPr lang="en-US" altLang="zh-CN" i="1">
                            <a:solidFill>
                              <a:schemeClr val="accent2">
                                <a:lumMod val="75000"/>
                              </a:schemeClr>
                            </a:solidFill>
                            <a:latin typeface="Cambria Math" panose="02040503050406030204" pitchFamily="18" charset="0"/>
                          </a:rPr>
                          <m:t>−</m:t>
                        </m:r>
                        <m:sSub>
                          <m:sSubPr>
                            <m:ctrlPr>
                              <a:rPr lang="zh-CN" altLang="zh-CN" i="1">
                                <a:solidFill>
                                  <a:schemeClr val="accent2">
                                    <a:lumMod val="75000"/>
                                  </a:schemeClr>
                                </a:solidFill>
                                <a:latin typeface="Cambria Math" panose="02040503050406030204" pitchFamily="18" charset="0"/>
                              </a:rPr>
                            </m:ctrlPr>
                          </m:sSubPr>
                          <m:e>
                            <m:r>
                              <a:rPr lang="en-US" altLang="zh-CN" i="1">
                                <a:solidFill>
                                  <a:schemeClr val="accent2">
                                    <a:lumMod val="75000"/>
                                  </a:schemeClr>
                                </a:solidFill>
                                <a:latin typeface="Cambria Math" panose="02040503050406030204" pitchFamily="18" charset="0"/>
                              </a:rPr>
                              <m:t>𝑥</m:t>
                            </m:r>
                          </m:e>
                          <m:sub>
                            <m:r>
                              <a:rPr lang="en-US" altLang="zh-CN" i="1">
                                <a:solidFill>
                                  <a:schemeClr val="accent2">
                                    <a:lumMod val="75000"/>
                                  </a:schemeClr>
                                </a:solidFill>
                                <a:latin typeface="Cambria Math" panose="02040503050406030204" pitchFamily="18" charset="0"/>
                              </a:rPr>
                              <m:t>𝑘</m:t>
                            </m:r>
                            <m:r>
                              <a:rPr lang="en-US" altLang="zh-CN" i="1">
                                <a:solidFill>
                                  <a:schemeClr val="accent2">
                                    <a:lumMod val="75000"/>
                                  </a:schemeClr>
                                </a:solidFill>
                                <a:latin typeface="Cambria Math" panose="02040503050406030204" pitchFamily="18" charset="0"/>
                              </a:rPr>
                              <m:t>+1</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f>
                      <m:fPr>
                        <m:ctrlPr>
                          <a:rPr lang="zh-CN" altLang="zh-CN" i="1" smtClean="0">
                            <a:solidFill>
                              <a:schemeClr val="accent5">
                                <a:lumMod val="75000"/>
                              </a:schemeClr>
                            </a:solidFill>
                            <a:latin typeface="Cambria Math" panose="02040503050406030204" pitchFamily="18" charset="0"/>
                          </a:rPr>
                        </m:ctrlPr>
                      </m:fPr>
                      <m:num>
                        <m:r>
                          <a:rPr lang="en-US" altLang="zh-CN" i="1">
                            <a:solidFill>
                              <a:schemeClr val="accent5">
                                <a:lumMod val="75000"/>
                              </a:schemeClr>
                            </a:solidFill>
                            <a:latin typeface="Cambria Math" panose="02040503050406030204" pitchFamily="18" charset="0"/>
                          </a:rPr>
                          <m:t>𝑥</m:t>
                        </m:r>
                        <m:r>
                          <a:rPr lang="en-US" altLang="zh-CN" i="1">
                            <a:solidFill>
                              <a:schemeClr val="accent5">
                                <a:lumMod val="75000"/>
                              </a:schemeClr>
                            </a:solidFill>
                            <a:latin typeface="Cambria Math" panose="02040503050406030204" pitchFamily="18" charset="0"/>
                          </a:rPr>
                          <m:t>−</m:t>
                        </m:r>
                        <m:sSub>
                          <m:sSubPr>
                            <m:ctrlPr>
                              <a:rPr lang="zh-CN" altLang="zh-CN" i="1">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𝑥</m:t>
                            </m:r>
                          </m:e>
                          <m:sub>
                            <m:r>
                              <a:rPr lang="en-US" altLang="zh-CN" i="1">
                                <a:solidFill>
                                  <a:schemeClr val="accent5">
                                    <a:lumMod val="75000"/>
                                  </a:schemeClr>
                                </a:solidFill>
                                <a:latin typeface="Cambria Math" panose="02040503050406030204" pitchFamily="18" charset="0"/>
                              </a:rPr>
                              <m:t>𝑘</m:t>
                            </m:r>
                          </m:sub>
                        </m:sSub>
                      </m:num>
                      <m:den>
                        <m:sSub>
                          <m:sSubPr>
                            <m:ctrlPr>
                              <a:rPr lang="zh-CN" altLang="zh-CN" i="1">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𝑥</m:t>
                            </m:r>
                          </m:e>
                          <m:sub>
                            <m:r>
                              <a:rPr lang="en-US" altLang="zh-CN" i="1">
                                <a:solidFill>
                                  <a:schemeClr val="accent5">
                                    <a:lumMod val="75000"/>
                                  </a:schemeClr>
                                </a:solidFill>
                                <a:latin typeface="Cambria Math" panose="02040503050406030204" pitchFamily="18" charset="0"/>
                              </a:rPr>
                              <m:t>𝑘</m:t>
                            </m:r>
                            <m:r>
                              <a:rPr lang="en-US" altLang="zh-CN" i="1">
                                <a:solidFill>
                                  <a:schemeClr val="accent5">
                                    <a:lumMod val="75000"/>
                                  </a:schemeClr>
                                </a:solidFill>
                                <a:latin typeface="Cambria Math" panose="02040503050406030204" pitchFamily="18" charset="0"/>
                              </a:rPr>
                              <m:t>+1</m:t>
                            </m:r>
                          </m:sub>
                        </m:sSub>
                        <m:r>
                          <a:rPr lang="en-US" altLang="zh-CN" i="1">
                            <a:solidFill>
                              <a:schemeClr val="accent5">
                                <a:lumMod val="75000"/>
                              </a:schemeClr>
                            </a:solidFill>
                            <a:latin typeface="Cambria Math" panose="02040503050406030204" pitchFamily="18" charset="0"/>
                          </a:rPr>
                          <m:t>−</m:t>
                        </m:r>
                        <m:sSub>
                          <m:sSubPr>
                            <m:ctrlPr>
                              <a:rPr lang="zh-CN" altLang="zh-CN" i="1">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𝑥</m:t>
                            </m:r>
                          </m:e>
                          <m:sub>
                            <m:r>
                              <a:rPr lang="en-US" altLang="zh-CN" i="1">
                                <a:solidFill>
                                  <a:schemeClr val="accent5">
                                    <a:lumMod val="75000"/>
                                  </a:schemeClr>
                                </a:solidFill>
                                <a:latin typeface="Cambria Math" panose="02040503050406030204" pitchFamily="18" charset="0"/>
                              </a:rPr>
                              <m:t>𝑘</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endParaRPr lang="zh-CN" altLang="zh-CN" dirty="0"/>
              </a:p>
              <a:p>
                <a:pPr lvl="1">
                  <a:buFont typeface="Wingdings" panose="05000000000000000000" pitchFamily="2" charset="2"/>
                  <a:buChar char="ü"/>
                </a:pPr>
                <a:endParaRPr lang="en-US" altLang="zh-CN" dirty="0"/>
              </a:p>
              <a:p>
                <a:pPr lvl="1">
                  <a:buFont typeface="Wingdings" panose="05000000000000000000" pitchFamily="2" charset="2"/>
                  <a:buChar char="ü"/>
                </a:pPr>
                <a:r>
                  <a:rPr lang="zh-CN" altLang="en-US" dirty="0"/>
                  <a:t>虽然形式上复杂了，但其实是有</a:t>
                </a:r>
                <a:r>
                  <a:rPr lang="zh-CN" altLang="en-US" dirty="0">
                    <a:solidFill>
                      <a:srgbClr val="FF0000"/>
                    </a:solidFill>
                  </a:rPr>
                  <a:t>规律</a:t>
                </a:r>
                <a:r>
                  <a:rPr lang="zh-CN" altLang="en-US" dirty="0"/>
                  <a:t>的。</a:t>
                </a:r>
                <a:endParaRPr lang="zh-CN" altLang="zh-CN" dirty="0"/>
              </a:p>
              <a:p>
                <a:endParaRPr lang="zh-CN" altLang="en-US" dirty="0"/>
              </a:p>
            </p:txBody>
          </p:sp>
        </mc:Choice>
        <mc:Fallback xmlns="">
          <p:sp>
            <p:nvSpPr>
              <p:cNvPr id="3" name="内容占位符 2">
                <a:extLst>
                  <a:ext uri="{FF2B5EF4-FFF2-40B4-BE49-F238E27FC236}">
                    <a16:creationId xmlns:a16="http://schemas.microsoft.com/office/drawing/2014/main" id="{4A5BE1C8-8A81-4C62-9F86-C8071CCFE6D9}"/>
                  </a:ext>
                </a:extLst>
              </p:cNvPr>
              <p:cNvSpPr>
                <a:spLocks noGrp="1" noRot="1" noChangeAspect="1" noMove="1" noResize="1" noEditPoints="1" noAdjustHandles="1" noChangeArrowheads="1" noChangeShapeType="1" noTextEdit="1"/>
              </p:cNvSpPr>
              <p:nvPr>
                <p:ph idx="1"/>
              </p:nvPr>
            </p:nvSpPr>
            <p:spPr>
              <a:blipFill>
                <a:blip r:embed="rId3"/>
                <a:stretch>
                  <a:fillRect l="-1043" t="-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195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23A59-1432-459A-9A13-3B56B1F2168D}"/>
              </a:ext>
            </a:extLst>
          </p:cNvPr>
          <p:cNvSpPr>
            <a:spLocks noGrp="1"/>
          </p:cNvSpPr>
          <p:nvPr>
            <p:ph type="title"/>
          </p:nvPr>
        </p:nvSpPr>
        <p:spPr/>
        <p:txBody>
          <a:bodyPr/>
          <a:lstStyle/>
          <a:p>
            <a:r>
              <a:rPr lang="zh-CN" altLang="en-US" dirty="0"/>
              <a:t>方程式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B4683E-5021-4C91-990B-359D3AC76441}"/>
                  </a:ext>
                </a:extLst>
              </p:cNvPr>
              <p:cNvSpPr>
                <a:spLocks noGrp="1"/>
              </p:cNvSpPr>
              <p:nvPr>
                <p:ph idx="1"/>
              </p:nvPr>
            </p:nvSpPr>
            <p:spPr/>
            <p:txBody>
              <a:bodyPr/>
              <a:lstStyle/>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，设</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f>
                      <m:fPr>
                        <m:ctrlPr>
                          <a:rPr lang="zh-CN" altLang="zh-CN" i="1" smtClean="0">
                            <a:solidFill>
                              <a:schemeClr val="accent2">
                                <a:lumMod val="75000"/>
                              </a:schemeClr>
                            </a:solidFill>
                            <a:latin typeface="Cambria Math" panose="02040503050406030204" pitchFamily="18" charset="0"/>
                          </a:rPr>
                        </m:ctrlPr>
                      </m:fPr>
                      <m:num>
                        <m:r>
                          <a:rPr lang="en-US" altLang="zh-CN" i="1">
                            <a:solidFill>
                              <a:schemeClr val="accent2">
                                <a:lumMod val="75000"/>
                              </a:schemeClr>
                            </a:solidFill>
                            <a:latin typeface="Cambria Math" panose="02040503050406030204" pitchFamily="18" charset="0"/>
                          </a:rPr>
                          <m:t>𝑥</m:t>
                        </m:r>
                        <m:r>
                          <a:rPr lang="en-US" altLang="zh-CN" i="1">
                            <a:solidFill>
                              <a:schemeClr val="accent2">
                                <a:lumMod val="75000"/>
                              </a:schemeClr>
                            </a:solidFill>
                            <a:latin typeface="Cambria Math" panose="02040503050406030204" pitchFamily="18" charset="0"/>
                          </a:rPr>
                          <m:t>−</m:t>
                        </m:r>
                        <m:sSub>
                          <m:sSubPr>
                            <m:ctrlPr>
                              <a:rPr lang="zh-CN" altLang="zh-CN" i="1">
                                <a:solidFill>
                                  <a:schemeClr val="accent2">
                                    <a:lumMod val="75000"/>
                                  </a:schemeClr>
                                </a:solidFill>
                                <a:latin typeface="Cambria Math" panose="02040503050406030204" pitchFamily="18" charset="0"/>
                              </a:rPr>
                            </m:ctrlPr>
                          </m:sSubPr>
                          <m:e>
                            <m:r>
                              <a:rPr lang="en-US" altLang="zh-CN" i="1">
                                <a:solidFill>
                                  <a:schemeClr val="accent2">
                                    <a:lumMod val="75000"/>
                                  </a:schemeClr>
                                </a:solidFill>
                                <a:latin typeface="Cambria Math" panose="02040503050406030204" pitchFamily="18" charset="0"/>
                              </a:rPr>
                              <m:t>𝑥</m:t>
                            </m:r>
                          </m:e>
                          <m:sub>
                            <m:r>
                              <a:rPr lang="en-US" altLang="zh-CN" i="1">
                                <a:solidFill>
                                  <a:schemeClr val="accent2">
                                    <a:lumMod val="75000"/>
                                  </a:schemeClr>
                                </a:solidFill>
                                <a:latin typeface="Cambria Math" panose="02040503050406030204" pitchFamily="18" charset="0"/>
                              </a:rPr>
                              <m:t>𝑘</m:t>
                            </m:r>
                            <m:r>
                              <a:rPr lang="en-US" altLang="zh-CN" i="1">
                                <a:solidFill>
                                  <a:schemeClr val="accent2">
                                    <a:lumMod val="75000"/>
                                  </a:schemeClr>
                                </a:solidFill>
                                <a:latin typeface="Cambria Math" panose="02040503050406030204" pitchFamily="18" charset="0"/>
                              </a:rPr>
                              <m:t>+1</m:t>
                            </m:r>
                          </m:sub>
                        </m:sSub>
                      </m:num>
                      <m:den>
                        <m:sSub>
                          <m:sSubPr>
                            <m:ctrlPr>
                              <a:rPr lang="zh-CN" altLang="zh-CN" i="1">
                                <a:solidFill>
                                  <a:schemeClr val="accent2">
                                    <a:lumMod val="75000"/>
                                  </a:schemeClr>
                                </a:solidFill>
                                <a:latin typeface="Cambria Math" panose="02040503050406030204" pitchFamily="18" charset="0"/>
                              </a:rPr>
                            </m:ctrlPr>
                          </m:sSubPr>
                          <m:e>
                            <m:r>
                              <a:rPr lang="en-US" altLang="zh-CN" i="1">
                                <a:solidFill>
                                  <a:schemeClr val="accent2">
                                    <a:lumMod val="75000"/>
                                  </a:schemeClr>
                                </a:solidFill>
                                <a:latin typeface="Cambria Math" panose="02040503050406030204" pitchFamily="18" charset="0"/>
                              </a:rPr>
                              <m:t>𝑥</m:t>
                            </m:r>
                          </m:e>
                          <m:sub>
                            <m:r>
                              <a:rPr lang="en-US" altLang="zh-CN" i="1">
                                <a:solidFill>
                                  <a:schemeClr val="accent2">
                                    <a:lumMod val="75000"/>
                                  </a:schemeClr>
                                </a:solidFill>
                                <a:latin typeface="Cambria Math" panose="02040503050406030204" pitchFamily="18" charset="0"/>
                              </a:rPr>
                              <m:t>𝑘</m:t>
                            </m:r>
                          </m:sub>
                        </m:sSub>
                        <m:r>
                          <a:rPr lang="en-US" altLang="zh-CN" i="1">
                            <a:solidFill>
                              <a:schemeClr val="accent2">
                                <a:lumMod val="75000"/>
                              </a:schemeClr>
                            </a:solidFill>
                            <a:latin typeface="Cambria Math" panose="02040503050406030204" pitchFamily="18" charset="0"/>
                          </a:rPr>
                          <m:t>−</m:t>
                        </m:r>
                        <m:sSub>
                          <m:sSubPr>
                            <m:ctrlPr>
                              <a:rPr lang="zh-CN" altLang="zh-CN" i="1">
                                <a:solidFill>
                                  <a:schemeClr val="accent2">
                                    <a:lumMod val="75000"/>
                                  </a:schemeClr>
                                </a:solidFill>
                                <a:latin typeface="Cambria Math" panose="02040503050406030204" pitchFamily="18" charset="0"/>
                              </a:rPr>
                            </m:ctrlPr>
                          </m:sSubPr>
                          <m:e>
                            <m:r>
                              <a:rPr lang="en-US" altLang="zh-CN" i="1">
                                <a:solidFill>
                                  <a:schemeClr val="accent2">
                                    <a:lumMod val="75000"/>
                                  </a:schemeClr>
                                </a:solidFill>
                                <a:latin typeface="Cambria Math" panose="02040503050406030204" pitchFamily="18" charset="0"/>
                              </a:rPr>
                              <m:t>𝑥</m:t>
                            </m:r>
                          </m:e>
                          <m:sub>
                            <m:r>
                              <a:rPr lang="en-US" altLang="zh-CN" i="1">
                                <a:solidFill>
                                  <a:schemeClr val="accent2">
                                    <a:lumMod val="75000"/>
                                  </a:schemeClr>
                                </a:solidFill>
                                <a:latin typeface="Cambria Math" panose="02040503050406030204" pitchFamily="18" charset="0"/>
                              </a:rPr>
                              <m:t>𝑘</m:t>
                            </m:r>
                            <m:r>
                              <a:rPr lang="en-US" altLang="zh-CN" i="1">
                                <a:solidFill>
                                  <a:schemeClr val="accent2">
                                    <a:lumMod val="75000"/>
                                  </a:schemeClr>
                                </a:solidFill>
                                <a:latin typeface="Cambria Math" panose="02040503050406030204" pitchFamily="18" charset="0"/>
                              </a:rPr>
                              <m:t>+1</m:t>
                            </m:r>
                          </m:sub>
                        </m:sSub>
                      </m:den>
                    </m:f>
                  </m:oMath>
                </a14:m>
                <a:r>
                  <a:rPr lang="en-US" altLang="zh-CN" dirty="0"/>
                  <a:t> </a:t>
                </a:r>
                <a:r>
                  <a:rPr lang="zh-CN" altLang="en-US" dirty="0"/>
                  <a:t>，</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f>
                      <m:fPr>
                        <m:ctrlPr>
                          <a:rPr lang="zh-CN" altLang="zh-CN" i="1" smtClean="0">
                            <a:solidFill>
                              <a:schemeClr val="accent5">
                                <a:lumMod val="75000"/>
                              </a:schemeClr>
                            </a:solidFill>
                            <a:latin typeface="Cambria Math" panose="02040503050406030204" pitchFamily="18" charset="0"/>
                          </a:rPr>
                        </m:ctrlPr>
                      </m:fPr>
                      <m:num>
                        <m:r>
                          <a:rPr lang="en-US" altLang="zh-CN" i="1">
                            <a:solidFill>
                              <a:schemeClr val="accent5">
                                <a:lumMod val="75000"/>
                              </a:schemeClr>
                            </a:solidFill>
                            <a:latin typeface="Cambria Math" panose="02040503050406030204" pitchFamily="18" charset="0"/>
                          </a:rPr>
                          <m:t>𝑥</m:t>
                        </m:r>
                        <m:r>
                          <a:rPr lang="en-US" altLang="zh-CN" i="1">
                            <a:solidFill>
                              <a:schemeClr val="accent5">
                                <a:lumMod val="75000"/>
                              </a:schemeClr>
                            </a:solidFill>
                            <a:latin typeface="Cambria Math" panose="02040503050406030204" pitchFamily="18" charset="0"/>
                          </a:rPr>
                          <m:t>−</m:t>
                        </m:r>
                        <m:sSub>
                          <m:sSubPr>
                            <m:ctrlPr>
                              <a:rPr lang="zh-CN" altLang="zh-CN" i="1">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𝑥</m:t>
                            </m:r>
                          </m:e>
                          <m:sub>
                            <m:r>
                              <a:rPr lang="en-US" altLang="zh-CN" i="1">
                                <a:solidFill>
                                  <a:schemeClr val="accent5">
                                    <a:lumMod val="75000"/>
                                  </a:schemeClr>
                                </a:solidFill>
                                <a:latin typeface="Cambria Math" panose="02040503050406030204" pitchFamily="18" charset="0"/>
                              </a:rPr>
                              <m:t>𝑘</m:t>
                            </m:r>
                          </m:sub>
                        </m:sSub>
                      </m:num>
                      <m:den>
                        <m:sSub>
                          <m:sSubPr>
                            <m:ctrlPr>
                              <a:rPr lang="zh-CN" altLang="zh-CN" i="1">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𝑥</m:t>
                            </m:r>
                          </m:e>
                          <m:sub>
                            <m:r>
                              <a:rPr lang="en-US" altLang="zh-CN" i="1">
                                <a:solidFill>
                                  <a:schemeClr val="accent5">
                                    <a:lumMod val="75000"/>
                                  </a:schemeClr>
                                </a:solidFill>
                                <a:latin typeface="Cambria Math" panose="02040503050406030204" pitchFamily="18" charset="0"/>
                              </a:rPr>
                              <m:t>𝑘</m:t>
                            </m:r>
                            <m:r>
                              <a:rPr lang="en-US" altLang="zh-CN" i="1">
                                <a:solidFill>
                                  <a:schemeClr val="accent5">
                                    <a:lumMod val="75000"/>
                                  </a:schemeClr>
                                </a:solidFill>
                                <a:latin typeface="Cambria Math" panose="02040503050406030204" pitchFamily="18" charset="0"/>
                              </a:rPr>
                              <m:t>+1</m:t>
                            </m:r>
                          </m:sub>
                        </m:sSub>
                        <m:r>
                          <a:rPr lang="en-US" altLang="zh-CN" i="1">
                            <a:solidFill>
                              <a:schemeClr val="accent5">
                                <a:lumMod val="75000"/>
                              </a:schemeClr>
                            </a:solidFill>
                            <a:latin typeface="Cambria Math" panose="02040503050406030204" pitchFamily="18" charset="0"/>
                          </a:rPr>
                          <m:t>−</m:t>
                        </m:r>
                        <m:sSub>
                          <m:sSubPr>
                            <m:ctrlPr>
                              <a:rPr lang="zh-CN" altLang="zh-CN" i="1">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𝑥</m:t>
                            </m:r>
                          </m:e>
                          <m:sub>
                            <m:r>
                              <a:rPr lang="en-US" altLang="zh-CN" i="1">
                                <a:solidFill>
                                  <a:schemeClr val="accent5">
                                    <a:lumMod val="75000"/>
                                  </a:schemeClr>
                                </a:solidFill>
                                <a:latin typeface="Cambria Math" panose="02040503050406030204" pitchFamily="18" charset="0"/>
                              </a:rPr>
                              <m:t>𝑘</m:t>
                            </m:r>
                          </m:sub>
                        </m:sSub>
                      </m:den>
                    </m:f>
                  </m:oMath>
                </a14:m>
                <a:endParaRPr lang="zh-CN" altLang="zh-CN" dirty="0"/>
              </a:p>
              <a:p>
                <a:pPr marL="0" indent="0">
                  <a:buNone/>
                </a:pPr>
                <a:r>
                  <a:rPr lang="zh-CN" altLang="en-US" dirty="0"/>
                  <a:t>则有：</a:t>
                </a:r>
                <a:endParaRPr lang="zh-CN"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sSub>
                      <m:sSubPr>
                        <m:ctrlPr>
                          <a:rPr lang="zh-CN" altLang="zh-CN" i="1" smtClean="0">
                            <a:solidFill>
                              <a:schemeClr val="accent2">
                                <a:lumMod val="75000"/>
                              </a:schemeClr>
                            </a:solidFill>
                            <a:latin typeface="Cambria Math" panose="02040503050406030204" pitchFamily="18" charset="0"/>
                          </a:rPr>
                        </m:ctrlPr>
                      </m:sSubPr>
                      <m:e>
                        <m:r>
                          <a:rPr lang="en-US" altLang="zh-CN" i="1">
                            <a:solidFill>
                              <a:schemeClr val="accent2">
                                <a:lumMod val="75000"/>
                              </a:schemeClr>
                            </a:solidFill>
                            <a:latin typeface="Cambria Math" panose="02040503050406030204" pitchFamily="18" charset="0"/>
                          </a:rPr>
                          <m:t>𝑙</m:t>
                        </m:r>
                      </m:e>
                      <m:sub>
                        <m:r>
                          <a:rPr lang="en-US" altLang="zh-CN" i="1">
                            <a:solidFill>
                              <a:schemeClr val="accent2">
                                <a:lumMod val="75000"/>
                              </a:schemeClr>
                            </a:solidFill>
                            <a:latin typeface="Cambria Math" panose="02040503050406030204" pitchFamily="18" charset="0"/>
                          </a:rPr>
                          <m:t>𝑘</m:t>
                        </m:r>
                      </m:sub>
                    </m:sSub>
                    <m:d>
                      <m:dPr>
                        <m:ctrlPr>
                          <a:rPr lang="zh-CN" altLang="zh-CN" i="1">
                            <a:solidFill>
                              <a:schemeClr val="accent2">
                                <a:lumMod val="75000"/>
                              </a:schemeClr>
                            </a:solidFill>
                            <a:latin typeface="Cambria Math" panose="02040503050406030204" pitchFamily="18" charset="0"/>
                          </a:rPr>
                        </m:ctrlPr>
                      </m:dPr>
                      <m:e>
                        <m:r>
                          <m:rPr>
                            <m:sty m:val="p"/>
                          </m:rPr>
                          <a:rPr lang="en-US" altLang="zh-CN">
                            <a:solidFill>
                              <a:schemeClr val="accent2">
                                <a:lumMod val="75000"/>
                              </a:schemeClr>
                            </a:solidFill>
                            <a:latin typeface="Cambria Math" panose="02040503050406030204" pitchFamily="18" charset="0"/>
                          </a:rPr>
                          <m:t>x</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sSub>
                      <m:sSubPr>
                        <m:ctrlPr>
                          <a:rPr lang="zh-CN" altLang="zh-CN" i="1" smtClean="0">
                            <a:solidFill>
                              <a:schemeClr val="accent5">
                                <a:lumMod val="75000"/>
                              </a:schemeClr>
                            </a:solidFill>
                            <a:latin typeface="Cambria Math" panose="02040503050406030204" pitchFamily="18" charset="0"/>
                          </a:rPr>
                        </m:ctrlPr>
                      </m:sSubPr>
                      <m:e>
                        <m:r>
                          <a:rPr lang="en-US" altLang="zh-CN" i="1">
                            <a:solidFill>
                              <a:schemeClr val="accent5">
                                <a:lumMod val="75000"/>
                              </a:schemeClr>
                            </a:solidFill>
                            <a:latin typeface="Cambria Math" panose="02040503050406030204" pitchFamily="18" charset="0"/>
                          </a:rPr>
                          <m:t>𝑙</m:t>
                        </m:r>
                      </m:e>
                      <m:sub>
                        <m:r>
                          <a:rPr lang="en-US" altLang="zh-CN" i="1">
                            <a:solidFill>
                              <a:schemeClr val="accent5">
                                <a:lumMod val="75000"/>
                              </a:schemeClr>
                            </a:solidFill>
                            <a:latin typeface="Cambria Math" panose="02040503050406030204" pitchFamily="18" charset="0"/>
                          </a:rPr>
                          <m:t>𝑘</m:t>
                        </m:r>
                        <m:r>
                          <a:rPr lang="en-US" altLang="zh-CN" i="1">
                            <a:solidFill>
                              <a:schemeClr val="accent5">
                                <a:lumMod val="75000"/>
                              </a:schemeClr>
                            </a:solidFill>
                            <a:latin typeface="Cambria Math" panose="02040503050406030204" pitchFamily="18" charset="0"/>
                          </a:rPr>
                          <m:t>+1</m:t>
                        </m:r>
                      </m:sub>
                    </m:sSub>
                    <m:d>
                      <m:dPr>
                        <m:ctrlPr>
                          <a:rPr lang="zh-CN" altLang="zh-CN" i="1">
                            <a:solidFill>
                              <a:schemeClr val="accent5">
                                <a:lumMod val="75000"/>
                              </a:schemeClr>
                            </a:solidFill>
                            <a:latin typeface="Cambria Math" panose="02040503050406030204" pitchFamily="18" charset="0"/>
                          </a:rPr>
                        </m:ctrlPr>
                      </m:dPr>
                      <m:e>
                        <m:r>
                          <m:rPr>
                            <m:sty m:val="p"/>
                          </m:rPr>
                          <a:rPr lang="en-US" altLang="zh-CN">
                            <a:solidFill>
                              <a:schemeClr val="accent5">
                                <a:lumMod val="75000"/>
                              </a:schemeClr>
                            </a:solidFill>
                            <a:latin typeface="Cambria Math" panose="02040503050406030204" pitchFamily="18" charset="0"/>
                          </a:rPr>
                          <m:t>x</m:t>
                        </m:r>
                      </m:e>
                    </m:d>
                  </m:oMath>
                </a14:m>
                <a:endParaRPr lang="zh-CN" altLang="zh-CN" dirty="0"/>
              </a:p>
              <a:p>
                <a:pPr marL="0" indent="0">
                  <a:buNone/>
                </a:pPr>
                <a:endParaRPr lang="en-US" altLang="zh-CN" dirty="0"/>
              </a:p>
              <a:p>
                <a:pPr marL="0" indent="0">
                  <a:buNone/>
                </a:pPr>
                <a:r>
                  <a:rPr lang="zh-CN" altLang="en-US" dirty="0"/>
                  <a:t>如果我们能指出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zh-CN" dirty="0"/>
                  <a:t> </a:t>
                </a:r>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的特点，则上述方程式就找到规律了。</a:t>
                </a:r>
              </a:p>
            </p:txBody>
          </p:sp>
        </mc:Choice>
        <mc:Fallback xmlns="">
          <p:sp>
            <p:nvSpPr>
              <p:cNvPr id="3" name="内容占位符 2">
                <a:extLst>
                  <a:ext uri="{FF2B5EF4-FFF2-40B4-BE49-F238E27FC236}">
                    <a16:creationId xmlns:a16="http://schemas.microsoft.com/office/drawing/2014/main" id="{F3B4683E-5021-4C91-990B-359D3AC76441}"/>
                  </a:ext>
                </a:extLst>
              </p:cNvPr>
              <p:cNvSpPr>
                <a:spLocks noGrp="1" noRot="1" noChangeAspect="1" noMove="1" noResize="1" noEditPoints="1" noAdjustHandles="1" noChangeArrowheads="1" noChangeShapeType="1" noTextEdit="1"/>
              </p:cNvSpPr>
              <p:nvPr>
                <p:ph idx="1"/>
              </p:nvPr>
            </p:nvSpPr>
            <p:spPr>
              <a:blipFill>
                <a:blip r:embed="rId2"/>
                <a:stretch>
                  <a:fillRect l="-1217"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0439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19AD55DF-5A4A-4522-B843-22811FB2F993}"/>
                  </a:ext>
                </a:extLst>
              </p:cNvPr>
              <p:cNvSpPr>
                <a:spLocks noGrp="1"/>
              </p:cNvSpPr>
              <p:nvPr>
                <p:ph type="title"/>
              </p:nvPr>
            </p:nvSpPr>
            <p:spPr/>
            <p:txBody>
              <a:bodyPr/>
              <a:lstStyle/>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标题 1">
                <a:extLst>
                  <a:ext uri="{FF2B5EF4-FFF2-40B4-BE49-F238E27FC236}">
                    <a16:creationId xmlns:a16="http://schemas.microsoft.com/office/drawing/2014/main" id="{19AD55DF-5A4A-4522-B843-22811FB2F993}"/>
                  </a:ext>
                </a:extLst>
              </p:cNvPr>
              <p:cNvSpPr>
                <a:spLocks noGrp="1" noRot="1" noChangeAspect="1" noMove="1" noResize="1" noEditPoints="1" noAdjustHandles="1" noChangeArrowheads="1" noChangeShapeType="1" noTextEdit="1"/>
              </p:cNvSpPr>
              <p:nvPr>
                <p:ph type="title"/>
              </p:nvPr>
            </p:nvSpPr>
            <p:spPr>
              <a:blipFill>
                <a:blip r:embed="rId2"/>
                <a:stretch>
                  <a:fillRect t="-15238" b="-190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D9AA7C-D5A8-44A9-B877-BFF6A23642E2}"/>
                  </a:ext>
                </a:extLst>
              </p:cNvPr>
              <p:cNvSpPr>
                <a:spLocks noGrp="1"/>
              </p:cNvSpPr>
              <p:nvPr>
                <p:ph idx="1"/>
              </p:nvPr>
            </p:nvSpPr>
            <p:spPr/>
            <p:txBody>
              <a:bodyPr>
                <a:normAutofit fontScale="92500" lnSpcReduction="10000"/>
              </a:bodyPr>
              <a:lstStyle/>
              <a:p>
                <a:r>
                  <a:rPr lang="zh-CN" altLang="en-US" dirty="0"/>
                  <a:t>由表达式：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den>
                    </m:f>
                  </m:oMath>
                </a14:m>
                <a:r>
                  <a:rPr lang="zh-CN" altLang="en-US" dirty="0"/>
                  <a:t>，可知，这是一个关于</a:t>
                </a:r>
                <a:r>
                  <a:rPr lang="en-US" altLang="zh-CN" dirty="0"/>
                  <a:t>x</a:t>
                </a:r>
                <a:r>
                  <a:rPr lang="zh-CN" altLang="en-US" dirty="0"/>
                  <a:t>的一次方程，也就是一条直线</a:t>
                </a:r>
                <a:endParaRPr lang="en-US" altLang="zh-CN" dirty="0"/>
              </a:p>
              <a:p>
                <a:r>
                  <a:rPr lang="zh-CN" altLang="en-US" dirty="0"/>
                  <a:t>找到直线上的两个互异点，就可以确定这条直线，那么找哪两个点呢？看看</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在讨论区间的</a:t>
                </a:r>
                <a:r>
                  <a:rPr lang="zh-CN" altLang="en-US" dirty="0">
                    <a:solidFill>
                      <a:srgbClr val="FF0000"/>
                    </a:solidFill>
                  </a:rPr>
                  <a:t>两个端点</a:t>
                </a:r>
                <a:r>
                  <a:rPr lang="zh-CN" altLang="en-US" dirty="0"/>
                  <a:t>处的值：</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den>
                    </m:f>
                  </m:oMath>
                </a14:m>
                <a:r>
                  <a:rPr lang="en-US" altLang="zh-CN" dirty="0"/>
                  <a:t>=1</a:t>
                </a:r>
                <a:r>
                  <a:rPr lang="zh-CN" altLang="zh-CN" dirty="0"/>
                  <a:t> </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den>
                    </m:f>
                  </m:oMath>
                </a14:m>
                <a:r>
                  <a:rPr lang="en-US" altLang="zh-CN" dirty="0"/>
                  <a:t>=0</a:t>
                </a:r>
              </a:p>
              <a:p>
                <a:r>
                  <a:rPr lang="zh-CN" altLang="en-US" dirty="0"/>
                  <a:t>类似的，对于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oMath>
                </a14:m>
                <a:r>
                  <a:rPr lang="zh-CN" altLang="en-US" dirty="0"/>
                  <a:t>，有</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oMath>
                </a14:m>
                <a:r>
                  <a:rPr lang="en-US" altLang="zh-CN" dirty="0"/>
                  <a:t>=0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den>
                    </m:f>
                  </m:oMath>
                </a14:m>
                <a:r>
                  <a:rPr lang="en-US" altLang="zh-CN" dirty="0"/>
                  <a:t>=1</a:t>
                </a: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D9AA7C-D5A8-44A9-B877-BFF6A23642E2}"/>
                  </a:ext>
                </a:extLst>
              </p:cNvPr>
              <p:cNvSpPr>
                <a:spLocks noGrp="1" noRot="1" noChangeAspect="1" noMove="1" noResize="1" noEditPoints="1" noAdjustHandles="1" noChangeArrowheads="1" noChangeShapeType="1" noTextEdit="1"/>
              </p:cNvSpPr>
              <p:nvPr>
                <p:ph idx="1"/>
              </p:nvPr>
            </p:nvSpPr>
            <p:spPr>
              <a:blipFill>
                <a:blip r:embed="rId3"/>
                <a:stretch>
                  <a:fillRect l="-928" r="-2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4037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5F6E078B-E600-4740-BA59-7DD7CD7F248F}"/>
                  </a:ext>
                </a:extLst>
              </p:cNvPr>
              <p:cNvSpPr>
                <a:spLocks noGrp="1"/>
              </p:cNvSpPr>
              <p:nvPr>
                <p:ph type="title"/>
              </p:nvPr>
            </p:nvSpPr>
            <p:spPr/>
            <p:txBody>
              <a:bodyPr/>
              <a:lstStyle/>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latin typeface="Times New Roman" panose="02020603050405020304" pitchFamily="18" charset="0"/>
                    <a:cs typeface="Times New Roman" panose="02020603050405020304" pitchFamily="18" charset="0"/>
                  </a:rPr>
                  <a:t>曲线示意</a:t>
                </a:r>
                <a:endParaRPr lang="zh-CN" altLang="en-US" dirty="0"/>
              </a:p>
            </p:txBody>
          </p:sp>
        </mc:Choice>
        <mc:Fallback xmlns="">
          <p:sp>
            <p:nvSpPr>
              <p:cNvPr id="2" name="标题 1">
                <a:extLst>
                  <a:ext uri="{FF2B5EF4-FFF2-40B4-BE49-F238E27FC236}">
                    <a16:creationId xmlns:a16="http://schemas.microsoft.com/office/drawing/2014/main" id="{5F6E078B-E600-4740-BA59-7DD7CD7F248F}"/>
                  </a:ext>
                </a:extLst>
              </p:cNvPr>
              <p:cNvSpPr>
                <a:spLocks noGrp="1" noRot="1" noChangeAspect="1" noMove="1" noResize="1" noEditPoints="1" noAdjustHandles="1" noChangeArrowheads="1" noChangeShapeType="1" noTextEdit="1"/>
              </p:cNvSpPr>
              <p:nvPr>
                <p:ph type="title"/>
              </p:nvPr>
            </p:nvSpPr>
            <p:spPr>
              <a:blipFill>
                <a:blip r:embed="rId2"/>
                <a:stretch>
                  <a:fillRect t="-14286"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A8B49F6-F66C-4C21-A992-C4079639160C}"/>
                  </a:ext>
                </a:extLst>
              </p:cNvPr>
              <p:cNvSpPr>
                <a:spLocks noGrp="1"/>
              </p:cNvSpPr>
              <p:nvPr>
                <p:ph idx="1"/>
              </p:nvPr>
            </p:nvSpPr>
            <p:spPr>
              <a:xfrm>
                <a:off x="838200" y="1147922"/>
                <a:ext cx="10515600" cy="5032741"/>
              </a:xfrm>
            </p:spPr>
            <p:txBody>
              <a:bodyPr/>
              <a:lstStyle/>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,1)</m:t>
                    </m:r>
                  </m:oMath>
                </a14:m>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m:t>
                    </m:r>
                  </m:oMath>
                </a14:m>
                <a:r>
                  <a:rPr lang="zh-CN" altLang="en-US" dirty="0"/>
                  <a:t>这两个点：</a:t>
                </a:r>
                <a:endParaRPr lang="en-US" altLang="zh-CN" dirty="0"/>
              </a:p>
              <a:p>
                <a:endParaRPr lang="en-US" altLang="zh-CN" dirty="0"/>
              </a:p>
              <a:p>
                <a:endParaRPr lang="en-US" altLang="zh-CN" dirty="0"/>
              </a:p>
              <a:p>
                <a:endParaRPr lang="en-US"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0</m:t>
                    </m:r>
                    <m:r>
                      <a:rPr lang="en-US" altLang="zh-CN" i="1">
                        <a:latin typeface="Cambria Math" panose="02040503050406030204" pitchFamily="18" charset="0"/>
                      </a:rPr>
                      <m:t>)</m:t>
                    </m:r>
                  </m:oMath>
                </a14:m>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oMath>
                </a14:m>
                <a:r>
                  <a:rPr lang="zh-CN" altLang="en-US" dirty="0"/>
                  <a:t>这两个点：</a:t>
                </a:r>
              </a:p>
            </p:txBody>
          </p:sp>
        </mc:Choice>
        <mc:Fallback xmlns="">
          <p:sp>
            <p:nvSpPr>
              <p:cNvPr id="3" name="内容占位符 2">
                <a:extLst>
                  <a:ext uri="{FF2B5EF4-FFF2-40B4-BE49-F238E27FC236}">
                    <a16:creationId xmlns:a16="http://schemas.microsoft.com/office/drawing/2014/main" id="{0A8B49F6-F66C-4C21-A992-C4079639160C}"/>
                  </a:ext>
                </a:extLst>
              </p:cNvPr>
              <p:cNvSpPr>
                <a:spLocks noGrp="1" noRot="1" noChangeAspect="1" noMove="1" noResize="1" noEditPoints="1" noAdjustHandles="1" noChangeArrowheads="1" noChangeShapeType="1" noTextEdit="1"/>
              </p:cNvSpPr>
              <p:nvPr>
                <p:ph idx="1"/>
              </p:nvPr>
            </p:nvSpPr>
            <p:spPr>
              <a:xfrm>
                <a:off x="838200" y="1147922"/>
                <a:ext cx="10515600" cy="5032741"/>
              </a:xfrm>
              <a:blipFill>
                <a:blip r:embed="rId3"/>
                <a:stretch>
                  <a:fillRect t="-242"/>
                </a:stretch>
              </a:blipFill>
            </p:spPr>
            <p:txBody>
              <a:bodyPr/>
              <a:lstStyle/>
              <a:p>
                <a:r>
                  <a:rPr lang="zh-CN" altLang="en-US">
                    <a:noFill/>
                  </a:rPr>
                  <a:t> </a:t>
                </a:r>
              </a:p>
            </p:txBody>
          </p:sp>
        </mc:Fallback>
      </mc:AlternateContent>
      <p:grpSp>
        <p:nvGrpSpPr>
          <p:cNvPr id="31" name="组合 30">
            <a:extLst>
              <a:ext uri="{FF2B5EF4-FFF2-40B4-BE49-F238E27FC236}">
                <a16:creationId xmlns:a16="http://schemas.microsoft.com/office/drawing/2014/main" id="{924D7D3D-8605-44FA-8B40-00FBB51BE94F}"/>
              </a:ext>
            </a:extLst>
          </p:cNvPr>
          <p:cNvGrpSpPr/>
          <p:nvPr/>
        </p:nvGrpSpPr>
        <p:grpSpPr>
          <a:xfrm>
            <a:off x="6698932" y="1617277"/>
            <a:ext cx="3183255" cy="1908243"/>
            <a:chOff x="0" y="0"/>
            <a:chExt cx="3183255" cy="1908243"/>
          </a:xfrm>
        </p:grpSpPr>
        <p:grpSp>
          <p:nvGrpSpPr>
            <p:cNvPr id="32" name="组合 31">
              <a:extLst>
                <a:ext uri="{FF2B5EF4-FFF2-40B4-BE49-F238E27FC236}">
                  <a16:creationId xmlns:a16="http://schemas.microsoft.com/office/drawing/2014/main" id="{C138018C-DCE2-4A3B-BB57-E4B5BE1CE284}"/>
                </a:ext>
              </a:extLst>
            </p:cNvPr>
            <p:cNvGrpSpPr/>
            <p:nvPr/>
          </p:nvGrpSpPr>
          <p:grpSpPr>
            <a:xfrm>
              <a:off x="0" y="0"/>
              <a:ext cx="3183255" cy="1908243"/>
              <a:chOff x="-121355" y="0"/>
              <a:chExt cx="3183467" cy="1908243"/>
            </a:xfrm>
          </p:grpSpPr>
          <p:cxnSp>
            <p:nvCxnSpPr>
              <p:cNvPr id="35" name="直接箭头连接符 34">
                <a:extLst>
                  <a:ext uri="{FF2B5EF4-FFF2-40B4-BE49-F238E27FC236}">
                    <a16:creationId xmlns:a16="http://schemas.microsoft.com/office/drawing/2014/main" id="{BCBC8A26-6DD2-4059-830C-9E649C52CAA9}"/>
                  </a:ext>
                </a:extLst>
              </p:cNvPr>
              <p:cNvCxnSpPr/>
              <p:nvPr/>
            </p:nvCxnSpPr>
            <p:spPr>
              <a:xfrm>
                <a:off x="70556" y="1552222"/>
                <a:ext cx="2813756" cy="5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B456D31-0F94-4D97-BBDD-804DEC39EB09}"/>
                  </a:ext>
                </a:extLst>
              </p:cNvPr>
              <p:cNvCxnSpPr/>
              <p:nvPr/>
            </p:nvCxnSpPr>
            <p:spPr>
              <a:xfrm flipV="1">
                <a:off x="276578" y="90311"/>
                <a:ext cx="11289" cy="17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2">
                <a:extLst>
                  <a:ext uri="{FF2B5EF4-FFF2-40B4-BE49-F238E27FC236}">
                    <a16:creationId xmlns:a16="http://schemas.microsoft.com/office/drawing/2014/main" id="{E751D3DE-8994-4D9E-9FB9-BFEE87D39007}"/>
                  </a:ext>
                </a:extLst>
              </p:cNvPr>
              <p:cNvSpPr txBox="1">
                <a:spLocks noChangeArrowheads="1"/>
              </p:cNvSpPr>
              <p:nvPr/>
            </p:nvSpPr>
            <p:spPr bwMode="auto">
              <a:xfrm>
                <a:off x="2774048" y="1631049"/>
                <a:ext cx="288064"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x</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8" name="文本框 2">
                <a:extLst>
                  <a:ext uri="{FF2B5EF4-FFF2-40B4-BE49-F238E27FC236}">
                    <a16:creationId xmlns:a16="http://schemas.microsoft.com/office/drawing/2014/main" id="{3DFD9F06-3DA2-49C0-9783-97C73DC67559}"/>
                  </a:ext>
                </a:extLst>
              </p:cNvPr>
              <p:cNvSpPr txBox="1">
                <a:spLocks noChangeArrowheads="1"/>
              </p:cNvSpPr>
              <p:nvPr/>
            </p:nvSpPr>
            <p:spPr bwMode="auto">
              <a:xfrm>
                <a:off x="-110066" y="0"/>
                <a:ext cx="304800"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y</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9" name="文本框 2">
                <a:extLst>
                  <a:ext uri="{FF2B5EF4-FFF2-40B4-BE49-F238E27FC236}">
                    <a16:creationId xmlns:a16="http://schemas.microsoft.com/office/drawing/2014/main" id="{56E40075-D291-41EB-808F-38D0A1A565D0}"/>
                  </a:ext>
                </a:extLst>
              </p:cNvPr>
              <p:cNvSpPr txBox="1">
                <a:spLocks noChangeArrowheads="1"/>
              </p:cNvSpPr>
              <p:nvPr/>
            </p:nvSpPr>
            <p:spPr bwMode="auto">
              <a:xfrm>
                <a:off x="474134" y="1588721"/>
                <a:ext cx="284419"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x</a:t>
                </a:r>
                <a:r>
                  <a:rPr lang="en-US" kern="100" baseline="-25000">
                    <a:effectLst/>
                    <a:latin typeface="Times New Roman" panose="02020603050405020304" pitchFamily="18" charset="0"/>
                    <a:ea typeface="等线" panose="02010600030101010101" pitchFamily="2" charset="-122"/>
                    <a:cs typeface="Times New Roman" panose="02020603050405020304" pitchFamily="18" charset="0"/>
                  </a:rPr>
                  <a:t>k</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0" name="文本框 2">
                <a:extLst>
                  <a:ext uri="{FF2B5EF4-FFF2-40B4-BE49-F238E27FC236}">
                    <a16:creationId xmlns:a16="http://schemas.microsoft.com/office/drawing/2014/main" id="{0F7AAAA3-499B-42E5-8D79-07F8152983B4}"/>
                  </a:ext>
                </a:extLst>
              </p:cNvPr>
              <p:cNvSpPr txBox="1">
                <a:spLocks noChangeArrowheads="1"/>
              </p:cNvSpPr>
              <p:nvPr/>
            </p:nvSpPr>
            <p:spPr bwMode="auto">
              <a:xfrm>
                <a:off x="-121355" y="617992"/>
                <a:ext cx="360704"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1" name="文本框 2">
                <a:extLst>
                  <a:ext uri="{FF2B5EF4-FFF2-40B4-BE49-F238E27FC236}">
                    <a16:creationId xmlns:a16="http://schemas.microsoft.com/office/drawing/2014/main" id="{7B0B7EC0-FCB6-4C28-8FF2-A6D852A459CC}"/>
                  </a:ext>
                </a:extLst>
              </p:cNvPr>
              <p:cNvSpPr txBox="1">
                <a:spLocks noChangeArrowheads="1"/>
              </p:cNvSpPr>
              <p:nvPr/>
            </p:nvSpPr>
            <p:spPr bwMode="auto">
              <a:xfrm>
                <a:off x="42334" y="1631244"/>
                <a:ext cx="152400"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0</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42" name="直接连接符 41">
                <a:extLst>
                  <a:ext uri="{FF2B5EF4-FFF2-40B4-BE49-F238E27FC236}">
                    <a16:creationId xmlns:a16="http://schemas.microsoft.com/office/drawing/2014/main" id="{CCEC47E2-F3CD-40AC-A7BC-D5191B16889C}"/>
                  </a:ext>
                </a:extLst>
              </p:cNvPr>
              <p:cNvCxnSpPr/>
              <p:nvPr/>
            </p:nvCxnSpPr>
            <p:spPr>
              <a:xfrm>
                <a:off x="660400" y="697036"/>
                <a:ext cx="1382890" cy="835431"/>
              </a:xfrm>
              <a:prstGeom prst="line">
                <a:avLst/>
              </a:prstGeom>
              <a:ln/>
            </p:spPr>
            <p:style>
              <a:lnRef idx="3">
                <a:schemeClr val="accent2"/>
              </a:lnRef>
              <a:fillRef idx="0">
                <a:schemeClr val="accent2"/>
              </a:fillRef>
              <a:effectRef idx="2">
                <a:schemeClr val="accent2"/>
              </a:effectRef>
              <a:fontRef idx="minor">
                <a:schemeClr val="tx1"/>
              </a:fontRef>
            </p:style>
          </p:cxnSp>
          <p:sp>
            <p:nvSpPr>
              <p:cNvPr id="43" name="文本框 2">
                <a:extLst>
                  <a:ext uri="{FF2B5EF4-FFF2-40B4-BE49-F238E27FC236}">
                    <a16:creationId xmlns:a16="http://schemas.microsoft.com/office/drawing/2014/main" id="{313CAE4F-49B2-4F47-AE3E-16B8EFC55F16}"/>
                  </a:ext>
                </a:extLst>
              </p:cNvPr>
              <p:cNvSpPr txBox="1">
                <a:spLocks noChangeArrowheads="1"/>
              </p:cNvSpPr>
              <p:nvPr/>
            </p:nvSpPr>
            <p:spPr bwMode="auto">
              <a:xfrm>
                <a:off x="578556" y="584045"/>
                <a:ext cx="174625"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4" name="文本框 2">
                <a:extLst>
                  <a:ext uri="{FF2B5EF4-FFF2-40B4-BE49-F238E27FC236}">
                    <a16:creationId xmlns:a16="http://schemas.microsoft.com/office/drawing/2014/main" id="{EFC338A5-A7BC-420E-96CB-D0B5CC881E9E}"/>
                  </a:ext>
                </a:extLst>
              </p:cNvPr>
              <p:cNvSpPr txBox="1">
                <a:spLocks noChangeArrowheads="1"/>
              </p:cNvSpPr>
              <p:nvPr/>
            </p:nvSpPr>
            <p:spPr bwMode="auto">
              <a:xfrm>
                <a:off x="1995312" y="1588911"/>
                <a:ext cx="456714"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kern="100" baseline="-25000" dirty="0">
                    <a:effectLst/>
                    <a:latin typeface="Times New Roman" panose="02020603050405020304" pitchFamily="18" charset="0"/>
                    <a:ea typeface="等线" panose="02010600030101010101" pitchFamily="2" charset="-122"/>
                    <a:cs typeface="Times New Roman" panose="02020603050405020304" pitchFamily="18" charset="0"/>
                  </a:rPr>
                  <a:t>k+1</a:t>
                </a:r>
                <a:endParaRPr 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45" name="直接连接符 44">
                <a:extLst>
                  <a:ext uri="{FF2B5EF4-FFF2-40B4-BE49-F238E27FC236}">
                    <a16:creationId xmlns:a16="http://schemas.microsoft.com/office/drawing/2014/main" id="{2A508BF3-6A2C-41EF-9DEB-32F9DB17C02C}"/>
                  </a:ext>
                </a:extLst>
              </p:cNvPr>
              <p:cNvCxnSpPr/>
              <p:nvPr/>
            </p:nvCxnSpPr>
            <p:spPr>
              <a:xfrm flipH="1">
                <a:off x="660400" y="714077"/>
                <a:ext cx="460" cy="8100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文本框 2">
                <a:extLst>
                  <a:ext uri="{FF2B5EF4-FFF2-40B4-BE49-F238E27FC236}">
                    <a16:creationId xmlns:a16="http://schemas.microsoft.com/office/drawing/2014/main" id="{FA096DB9-02D5-41C6-BC96-3315A1500342}"/>
                  </a:ext>
                </a:extLst>
              </p:cNvPr>
              <p:cNvSpPr txBox="1">
                <a:spLocks noChangeArrowheads="1"/>
              </p:cNvSpPr>
              <p:nvPr/>
            </p:nvSpPr>
            <p:spPr bwMode="auto">
              <a:xfrm>
                <a:off x="1018771" y="787304"/>
                <a:ext cx="846718"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l</a:t>
                </a:r>
                <a:r>
                  <a:rPr lang="en-US" kern="100" baseline="-25000">
                    <a:effectLst/>
                    <a:latin typeface="Times New Roman" panose="02020603050405020304" pitchFamily="18" charset="0"/>
                    <a:ea typeface="等线" panose="02010600030101010101" pitchFamily="2" charset="-122"/>
                    <a:cs typeface="Times New Roman" panose="02020603050405020304" pitchFamily="18" charset="0"/>
                  </a:rPr>
                  <a:t>k</a:t>
                </a:r>
                <a:r>
                  <a:rPr lang="en-US" kern="100">
                    <a:effectLst/>
                    <a:latin typeface="Times New Roman" panose="02020603050405020304" pitchFamily="18" charset="0"/>
                    <a:ea typeface="等线" panose="02010600030101010101" pitchFamily="2" charset="-122"/>
                    <a:cs typeface="Times New Roman" panose="02020603050405020304" pitchFamily="18" charset="0"/>
                  </a:rPr>
                  <a:t>(x)</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grpSp>
        <p:sp>
          <p:nvSpPr>
            <p:cNvPr id="33" name="文本框 2">
              <a:extLst>
                <a:ext uri="{FF2B5EF4-FFF2-40B4-BE49-F238E27FC236}">
                  <a16:creationId xmlns:a16="http://schemas.microsoft.com/office/drawing/2014/main" id="{9E962F23-4178-4A7D-A193-4F13DD011657}"/>
                </a:ext>
              </a:extLst>
            </p:cNvPr>
            <p:cNvSpPr txBox="1">
              <a:spLocks noChangeArrowheads="1"/>
            </p:cNvSpPr>
            <p:nvPr/>
          </p:nvSpPr>
          <p:spPr bwMode="auto">
            <a:xfrm>
              <a:off x="2102556" y="1422400"/>
              <a:ext cx="174625"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34" name="直接连接符 33">
              <a:extLst>
                <a:ext uri="{FF2B5EF4-FFF2-40B4-BE49-F238E27FC236}">
                  <a16:creationId xmlns:a16="http://schemas.microsoft.com/office/drawing/2014/main" id="{A7D515A6-CD41-45FF-AE30-7F9B5F016EE2}"/>
                </a:ext>
              </a:extLst>
            </p:cNvPr>
            <p:cNvCxnSpPr/>
            <p:nvPr/>
          </p:nvCxnSpPr>
          <p:spPr>
            <a:xfrm flipV="1">
              <a:off x="412045" y="694267"/>
              <a:ext cx="358140" cy="5715"/>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A38D57D9-CB40-4713-BF78-E85A7CC87FD2}"/>
              </a:ext>
            </a:extLst>
          </p:cNvPr>
          <p:cNvGrpSpPr/>
          <p:nvPr/>
        </p:nvGrpSpPr>
        <p:grpSpPr>
          <a:xfrm>
            <a:off x="6710220" y="4448105"/>
            <a:ext cx="3183255" cy="1908243"/>
            <a:chOff x="0" y="0"/>
            <a:chExt cx="3183255" cy="1908243"/>
          </a:xfrm>
        </p:grpSpPr>
        <p:grpSp>
          <p:nvGrpSpPr>
            <p:cNvPr id="48" name="组合 47">
              <a:extLst>
                <a:ext uri="{FF2B5EF4-FFF2-40B4-BE49-F238E27FC236}">
                  <a16:creationId xmlns:a16="http://schemas.microsoft.com/office/drawing/2014/main" id="{0E381DA5-A3DB-4BDC-83B3-FA5F3A03D43B}"/>
                </a:ext>
              </a:extLst>
            </p:cNvPr>
            <p:cNvGrpSpPr/>
            <p:nvPr/>
          </p:nvGrpSpPr>
          <p:grpSpPr>
            <a:xfrm>
              <a:off x="0" y="0"/>
              <a:ext cx="3183255" cy="1908243"/>
              <a:chOff x="-121355" y="0"/>
              <a:chExt cx="3183467" cy="1908243"/>
            </a:xfrm>
          </p:grpSpPr>
          <p:cxnSp>
            <p:nvCxnSpPr>
              <p:cNvPr id="51" name="直接箭头连接符 50">
                <a:extLst>
                  <a:ext uri="{FF2B5EF4-FFF2-40B4-BE49-F238E27FC236}">
                    <a16:creationId xmlns:a16="http://schemas.microsoft.com/office/drawing/2014/main" id="{F8D1BB57-8956-4C93-8663-549D8AA83CF5}"/>
                  </a:ext>
                </a:extLst>
              </p:cNvPr>
              <p:cNvCxnSpPr/>
              <p:nvPr/>
            </p:nvCxnSpPr>
            <p:spPr>
              <a:xfrm>
                <a:off x="70556" y="1552222"/>
                <a:ext cx="2813756" cy="5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1A5C1F3E-AAD4-489B-90FF-231BA085DAE7}"/>
                  </a:ext>
                </a:extLst>
              </p:cNvPr>
              <p:cNvCxnSpPr/>
              <p:nvPr/>
            </p:nvCxnSpPr>
            <p:spPr>
              <a:xfrm flipV="1">
                <a:off x="276578" y="90311"/>
                <a:ext cx="11289" cy="17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2">
                <a:extLst>
                  <a:ext uri="{FF2B5EF4-FFF2-40B4-BE49-F238E27FC236}">
                    <a16:creationId xmlns:a16="http://schemas.microsoft.com/office/drawing/2014/main" id="{4330FBBA-3746-4C2D-AEB2-82D1874B536B}"/>
                  </a:ext>
                </a:extLst>
              </p:cNvPr>
              <p:cNvSpPr txBox="1">
                <a:spLocks noChangeArrowheads="1"/>
              </p:cNvSpPr>
              <p:nvPr/>
            </p:nvSpPr>
            <p:spPr bwMode="auto">
              <a:xfrm>
                <a:off x="2774048" y="1631049"/>
                <a:ext cx="288064"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x</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54" name="文本框 2">
                <a:extLst>
                  <a:ext uri="{FF2B5EF4-FFF2-40B4-BE49-F238E27FC236}">
                    <a16:creationId xmlns:a16="http://schemas.microsoft.com/office/drawing/2014/main" id="{5E30B02D-B20C-43CA-8C1C-6D48DD20B7D4}"/>
                  </a:ext>
                </a:extLst>
              </p:cNvPr>
              <p:cNvSpPr txBox="1">
                <a:spLocks noChangeArrowheads="1"/>
              </p:cNvSpPr>
              <p:nvPr/>
            </p:nvSpPr>
            <p:spPr bwMode="auto">
              <a:xfrm>
                <a:off x="-110066" y="0"/>
                <a:ext cx="304800"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y</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55" name="文本框 2">
                <a:extLst>
                  <a:ext uri="{FF2B5EF4-FFF2-40B4-BE49-F238E27FC236}">
                    <a16:creationId xmlns:a16="http://schemas.microsoft.com/office/drawing/2014/main" id="{F8BC9B80-ED92-4C38-8654-9A7E06334ABD}"/>
                  </a:ext>
                </a:extLst>
              </p:cNvPr>
              <p:cNvSpPr txBox="1">
                <a:spLocks noChangeArrowheads="1"/>
              </p:cNvSpPr>
              <p:nvPr/>
            </p:nvSpPr>
            <p:spPr bwMode="auto">
              <a:xfrm>
                <a:off x="474134" y="1588721"/>
                <a:ext cx="284419"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x</a:t>
                </a:r>
                <a:r>
                  <a:rPr lang="en-US" kern="100" baseline="-25000">
                    <a:effectLst/>
                    <a:latin typeface="Times New Roman" panose="02020603050405020304" pitchFamily="18" charset="0"/>
                    <a:ea typeface="等线" panose="02010600030101010101" pitchFamily="2" charset="-122"/>
                    <a:cs typeface="Times New Roman" panose="02020603050405020304" pitchFamily="18" charset="0"/>
                  </a:rPr>
                  <a:t>k</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56" name="文本框 2">
                <a:extLst>
                  <a:ext uri="{FF2B5EF4-FFF2-40B4-BE49-F238E27FC236}">
                    <a16:creationId xmlns:a16="http://schemas.microsoft.com/office/drawing/2014/main" id="{356C1B05-F6BD-4F1F-ABF0-AEB939273038}"/>
                  </a:ext>
                </a:extLst>
              </p:cNvPr>
              <p:cNvSpPr txBox="1">
                <a:spLocks noChangeArrowheads="1"/>
              </p:cNvSpPr>
              <p:nvPr/>
            </p:nvSpPr>
            <p:spPr bwMode="auto">
              <a:xfrm>
                <a:off x="-121355" y="617992"/>
                <a:ext cx="360704"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1</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57" name="文本框 2">
                <a:extLst>
                  <a:ext uri="{FF2B5EF4-FFF2-40B4-BE49-F238E27FC236}">
                    <a16:creationId xmlns:a16="http://schemas.microsoft.com/office/drawing/2014/main" id="{C60D326C-CFFA-4339-8A08-780F03D3FE7B}"/>
                  </a:ext>
                </a:extLst>
              </p:cNvPr>
              <p:cNvSpPr txBox="1">
                <a:spLocks noChangeArrowheads="1"/>
              </p:cNvSpPr>
              <p:nvPr/>
            </p:nvSpPr>
            <p:spPr bwMode="auto">
              <a:xfrm>
                <a:off x="42334" y="1631244"/>
                <a:ext cx="152400"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a:effectLst/>
                    <a:latin typeface="Times New Roman" panose="02020603050405020304" pitchFamily="18" charset="0"/>
                    <a:ea typeface="等线" panose="02010600030101010101" pitchFamily="2" charset="-122"/>
                    <a:cs typeface="Times New Roman" panose="02020603050405020304" pitchFamily="18" charset="0"/>
                  </a:rPr>
                  <a:t>0</a:t>
                </a:r>
                <a:endParaRPr lang="zh-CN" kern="10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58" name="直接连接符 57">
                <a:extLst>
                  <a:ext uri="{FF2B5EF4-FFF2-40B4-BE49-F238E27FC236}">
                    <a16:creationId xmlns:a16="http://schemas.microsoft.com/office/drawing/2014/main" id="{68481845-A922-4163-A2B4-6FD3C770D503}"/>
                  </a:ext>
                </a:extLst>
              </p:cNvPr>
              <p:cNvCxnSpPr>
                <a:cxnSpLocks/>
              </p:cNvCxnSpPr>
              <p:nvPr/>
            </p:nvCxnSpPr>
            <p:spPr>
              <a:xfrm flipV="1">
                <a:off x="615929" y="722380"/>
                <a:ext cx="1477475" cy="795621"/>
              </a:xfrm>
              <a:prstGeom prst="line">
                <a:avLst/>
              </a:prstGeom>
              <a:ln/>
            </p:spPr>
            <p:style>
              <a:lnRef idx="3">
                <a:schemeClr val="accent2"/>
              </a:lnRef>
              <a:fillRef idx="0">
                <a:schemeClr val="accent2"/>
              </a:fillRef>
              <a:effectRef idx="2">
                <a:schemeClr val="accent2"/>
              </a:effectRef>
              <a:fontRef idx="minor">
                <a:schemeClr val="tx1"/>
              </a:fontRef>
            </p:style>
          </p:cxnSp>
          <p:sp>
            <p:nvSpPr>
              <p:cNvPr id="59" name="文本框 2">
                <a:extLst>
                  <a:ext uri="{FF2B5EF4-FFF2-40B4-BE49-F238E27FC236}">
                    <a16:creationId xmlns:a16="http://schemas.microsoft.com/office/drawing/2014/main" id="{A533100A-9651-4258-9253-23F568BF8097}"/>
                  </a:ext>
                </a:extLst>
              </p:cNvPr>
              <p:cNvSpPr txBox="1">
                <a:spLocks noChangeArrowheads="1"/>
              </p:cNvSpPr>
              <p:nvPr/>
            </p:nvSpPr>
            <p:spPr bwMode="auto">
              <a:xfrm>
                <a:off x="1995312" y="571631"/>
                <a:ext cx="174625"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60" name="文本框 2">
                <a:extLst>
                  <a:ext uri="{FF2B5EF4-FFF2-40B4-BE49-F238E27FC236}">
                    <a16:creationId xmlns:a16="http://schemas.microsoft.com/office/drawing/2014/main" id="{65F9BBF1-9105-4333-A24C-56DB7DE85164}"/>
                  </a:ext>
                </a:extLst>
              </p:cNvPr>
              <p:cNvSpPr txBox="1">
                <a:spLocks noChangeArrowheads="1"/>
              </p:cNvSpPr>
              <p:nvPr/>
            </p:nvSpPr>
            <p:spPr bwMode="auto">
              <a:xfrm>
                <a:off x="1995312" y="1588911"/>
                <a:ext cx="456714"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kern="100" baseline="-25000" dirty="0">
                    <a:effectLst/>
                    <a:latin typeface="Times New Roman" panose="02020603050405020304" pitchFamily="18" charset="0"/>
                    <a:ea typeface="等线" panose="02010600030101010101" pitchFamily="2" charset="-122"/>
                    <a:cs typeface="Times New Roman" panose="02020603050405020304" pitchFamily="18" charset="0"/>
                  </a:rPr>
                  <a:t>k+1</a:t>
                </a:r>
                <a:endParaRPr 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61" name="直接连接符 60">
                <a:extLst>
                  <a:ext uri="{FF2B5EF4-FFF2-40B4-BE49-F238E27FC236}">
                    <a16:creationId xmlns:a16="http://schemas.microsoft.com/office/drawing/2014/main" id="{BB94E983-CA29-440C-A444-37F3F3FC268E}"/>
                  </a:ext>
                </a:extLst>
              </p:cNvPr>
              <p:cNvCxnSpPr/>
              <p:nvPr/>
            </p:nvCxnSpPr>
            <p:spPr>
              <a:xfrm flipH="1">
                <a:off x="2068199" y="738548"/>
                <a:ext cx="460" cy="8100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文本框 2">
                <a:extLst>
                  <a:ext uri="{FF2B5EF4-FFF2-40B4-BE49-F238E27FC236}">
                    <a16:creationId xmlns:a16="http://schemas.microsoft.com/office/drawing/2014/main" id="{8460645B-B780-4FFB-AB13-F9DE5105E678}"/>
                  </a:ext>
                </a:extLst>
              </p:cNvPr>
              <p:cNvSpPr txBox="1">
                <a:spLocks noChangeArrowheads="1"/>
              </p:cNvSpPr>
              <p:nvPr/>
            </p:nvSpPr>
            <p:spPr bwMode="auto">
              <a:xfrm>
                <a:off x="686969" y="828111"/>
                <a:ext cx="846718"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dirty="0">
                    <a:effectLst/>
                    <a:latin typeface="Times New Roman" panose="02020603050405020304" pitchFamily="18" charset="0"/>
                    <a:ea typeface="等线" panose="02010600030101010101" pitchFamily="2" charset="-122"/>
                    <a:cs typeface="Times New Roman" panose="02020603050405020304" pitchFamily="18" charset="0"/>
                  </a:rPr>
                  <a:t>l</a:t>
                </a:r>
                <a:r>
                  <a:rPr lang="en-US" kern="100" baseline="-25000" dirty="0">
                    <a:effectLst/>
                    <a:latin typeface="Times New Roman" panose="02020603050405020304" pitchFamily="18" charset="0"/>
                    <a:ea typeface="等线" panose="02010600030101010101" pitchFamily="2" charset="-122"/>
                    <a:cs typeface="Times New Roman" panose="02020603050405020304" pitchFamily="18" charset="0"/>
                  </a:rPr>
                  <a:t>k</a:t>
                </a:r>
                <a:r>
                  <a:rPr lang="en-US" altLang="zh-CN" kern="100" baseline="-25000" dirty="0">
                    <a:effectLst/>
                    <a:latin typeface="Times New Roman" panose="02020603050405020304" pitchFamily="18" charset="0"/>
                    <a:ea typeface="等线" panose="02010600030101010101" pitchFamily="2" charset="-122"/>
                    <a:cs typeface="Times New Roman" panose="02020603050405020304" pitchFamily="18" charset="0"/>
                  </a:rPr>
                  <a:t>+1</a:t>
                </a:r>
                <a:r>
                  <a:rPr lang="en-US" kern="100" dirty="0">
                    <a:effectLst/>
                    <a:latin typeface="Times New Roman" panose="02020603050405020304" pitchFamily="18" charset="0"/>
                    <a:ea typeface="等线" panose="02010600030101010101" pitchFamily="2" charset="-122"/>
                    <a:cs typeface="Times New Roman" panose="02020603050405020304" pitchFamily="18" charset="0"/>
                  </a:rPr>
                  <a:t>(x)</a:t>
                </a:r>
                <a:endParaRPr 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grpSp>
        <p:sp>
          <p:nvSpPr>
            <p:cNvPr id="49" name="文本框 2">
              <a:extLst>
                <a:ext uri="{FF2B5EF4-FFF2-40B4-BE49-F238E27FC236}">
                  <a16:creationId xmlns:a16="http://schemas.microsoft.com/office/drawing/2014/main" id="{19C2C110-154F-4DF8-B66A-B5067B39017A}"/>
                </a:ext>
              </a:extLst>
            </p:cNvPr>
            <p:cNvSpPr txBox="1">
              <a:spLocks noChangeArrowheads="1"/>
            </p:cNvSpPr>
            <p:nvPr/>
          </p:nvSpPr>
          <p:spPr bwMode="auto">
            <a:xfrm>
              <a:off x="660708" y="1398489"/>
              <a:ext cx="174625" cy="276999"/>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kern="100" dirty="0">
                  <a:effectLst/>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endParaRPr lang="zh-CN"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50" name="直接连接符 49">
              <a:extLst>
                <a:ext uri="{FF2B5EF4-FFF2-40B4-BE49-F238E27FC236}">
                  <a16:creationId xmlns:a16="http://schemas.microsoft.com/office/drawing/2014/main" id="{2E543636-80FE-408E-9AC2-53CDA63B7D4C}"/>
                </a:ext>
              </a:extLst>
            </p:cNvPr>
            <p:cNvCxnSpPr>
              <a:cxnSpLocks/>
            </p:cNvCxnSpPr>
            <p:nvPr/>
          </p:nvCxnSpPr>
          <p:spPr>
            <a:xfrm>
              <a:off x="423936" y="703353"/>
              <a:ext cx="1707029" cy="677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457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02FB3-5264-43F4-B51C-D9842CB0FB38}"/>
              </a:ext>
            </a:extLst>
          </p:cNvPr>
          <p:cNvSpPr>
            <a:spLocks noGrp="1"/>
          </p:cNvSpPr>
          <p:nvPr>
            <p:ph type="title"/>
          </p:nvPr>
        </p:nvSpPr>
        <p:spPr/>
        <p:txBody>
          <a:bodyPr/>
          <a:lstStyle/>
          <a:p>
            <a:r>
              <a:rPr lang="zh-CN" altLang="en-US" dirty="0"/>
              <a:t>教材</a:t>
            </a:r>
          </a:p>
        </p:txBody>
      </p:sp>
      <p:pic>
        <p:nvPicPr>
          <p:cNvPr id="5" name="内容占位符 4">
            <a:extLst>
              <a:ext uri="{FF2B5EF4-FFF2-40B4-BE49-F238E27FC236}">
                <a16:creationId xmlns:a16="http://schemas.microsoft.com/office/drawing/2014/main" id="{A8814A43-9B3D-4FF1-9F58-B4D3DFE1C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0583" y="1289518"/>
            <a:ext cx="3762375" cy="4762500"/>
          </a:xfrm>
        </p:spPr>
      </p:pic>
    </p:spTree>
    <p:extLst>
      <p:ext uri="{BB962C8B-B14F-4D97-AF65-F5344CB8AC3E}">
        <p14:creationId xmlns:p14="http://schemas.microsoft.com/office/powerpoint/2010/main" val="3062878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52BB4-386A-4664-A0B7-12FC938750C2}"/>
              </a:ext>
            </a:extLst>
          </p:cNvPr>
          <p:cNvSpPr>
            <a:spLocks noGrp="1"/>
          </p:cNvSpPr>
          <p:nvPr>
            <p:ph type="title"/>
          </p:nvPr>
        </p:nvSpPr>
        <p:spPr/>
        <p:txBody>
          <a:bodyPr/>
          <a:lstStyle/>
          <a:p>
            <a:r>
              <a:rPr lang="zh-CN" altLang="en-US" dirty="0"/>
              <a:t>基函数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767B28D-2EDE-4AD2-9FEB-8CDDCEEFD0E2}"/>
                  </a:ext>
                </a:extLst>
              </p:cNvPr>
              <p:cNvSpPr>
                <a:spLocks noGrp="1"/>
              </p:cNvSpPr>
              <p:nvPr>
                <p:ph idx="1"/>
              </p:nvPr>
            </p:nvSpPr>
            <p:spPr/>
            <p:txBody>
              <a:bodyPr/>
              <a:lstStyle/>
              <a:p>
                <a:r>
                  <a:rPr lang="zh-CN" altLang="en-US" dirty="0"/>
                  <a:t>称函数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zh-CN" dirty="0"/>
                  <a:t> </a:t>
                </a:r>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zh-CN" altLang="en-US" i="1">
                        <a:latin typeface="Cambria Math" panose="02040503050406030204" pitchFamily="18" charset="0"/>
                      </a:rPr>
                      <m:t>为</m:t>
                    </m:r>
                  </m:oMath>
                </a14:m>
                <a:r>
                  <a:rPr lang="zh-CN" altLang="en-US" dirty="0"/>
                  <a:t>线性插值</a:t>
                </a:r>
                <a:r>
                  <a:rPr lang="zh-CN" altLang="en-US" dirty="0">
                    <a:solidFill>
                      <a:srgbClr val="FF0000"/>
                    </a:solidFill>
                  </a:rPr>
                  <a:t>基函数</a:t>
                </a:r>
                <a:endParaRPr lang="en-US" altLang="zh-CN" dirty="0">
                  <a:solidFill>
                    <a:srgbClr val="FF0000"/>
                  </a:solidFill>
                </a:endParaRPr>
              </a:p>
              <a:p>
                <a:r>
                  <a:rPr lang="zh-CN" altLang="en-US" dirty="0"/>
                  <a:t>猜测一下可能的特点：</a:t>
                </a:r>
                <a:endParaRPr lang="en-US" altLang="zh-CN" dirty="0"/>
              </a:p>
              <a:p>
                <a:pPr lvl="1"/>
                <a:r>
                  <a:rPr lang="zh-CN" altLang="en-US" dirty="0"/>
                  <a:t>基函数的个数与插值节点个数相同</a:t>
                </a:r>
                <a:endParaRPr lang="en-US" altLang="zh-CN" dirty="0"/>
              </a:p>
              <a:p>
                <a:pPr lvl="1"/>
                <a:r>
                  <a:rPr lang="zh-CN" altLang="en-US" dirty="0"/>
                  <a:t>插值节点个数为 </a:t>
                </a:r>
                <a:r>
                  <a:rPr lang="en-US" altLang="zh-CN" dirty="0"/>
                  <a:t>n </a:t>
                </a:r>
                <a:r>
                  <a:rPr lang="zh-CN" altLang="en-US" dirty="0"/>
                  <a:t>时，基函数的次数是</a:t>
                </a:r>
                <a:r>
                  <a:rPr lang="en-US" altLang="zh-CN" dirty="0"/>
                  <a:t>n-1</a:t>
                </a:r>
              </a:p>
              <a:p>
                <a:pPr lvl="1"/>
                <a:r>
                  <a:rPr lang="zh-CN" altLang="en-US" dirty="0"/>
                  <a:t>基函数在特殊的点有特殊的值，具体来说，对于下标一致的节点，函数值为</a:t>
                </a:r>
                <a:r>
                  <a:rPr lang="en-US" altLang="zh-CN" dirty="0"/>
                  <a:t>1</a:t>
                </a:r>
                <a:r>
                  <a:rPr lang="zh-CN" altLang="en-US" dirty="0"/>
                  <a:t>，下标不一致的节点，函数值为</a:t>
                </a:r>
                <a:r>
                  <a:rPr lang="en-US" altLang="zh-CN" dirty="0"/>
                  <a:t>0</a:t>
                </a:r>
              </a:p>
              <a:p>
                <a:pPr lvl="1"/>
                <a:r>
                  <a:rPr lang="zh-CN" altLang="en-US" dirty="0"/>
                  <a:t>插值函数可以表示为插值基函数与函数值的线性组合</a:t>
                </a:r>
                <a:endParaRPr lang="en-US" altLang="zh-CN" dirty="0"/>
              </a:p>
              <a:p>
                <a:r>
                  <a:rPr lang="zh-CN" altLang="en-US" dirty="0"/>
                  <a:t>这是从</a:t>
                </a:r>
                <a:r>
                  <a:rPr lang="en-US" altLang="zh-CN" dirty="0"/>
                  <a:t>n=1</a:t>
                </a:r>
                <a:r>
                  <a:rPr lang="zh-CN" altLang="en-US" dirty="0"/>
                  <a:t>推导得出的，看看对于其他的次数，是否仍满足</a:t>
                </a:r>
              </a:p>
            </p:txBody>
          </p:sp>
        </mc:Choice>
        <mc:Fallback xmlns="">
          <p:sp>
            <p:nvSpPr>
              <p:cNvPr id="3" name="内容占位符 2">
                <a:extLst>
                  <a:ext uri="{FF2B5EF4-FFF2-40B4-BE49-F238E27FC236}">
                    <a16:creationId xmlns:a16="http://schemas.microsoft.com/office/drawing/2014/main" id="{6767B28D-2EDE-4AD2-9FEB-8CDDCEEFD0E2}"/>
                  </a:ext>
                </a:extLst>
              </p:cNvPr>
              <p:cNvSpPr>
                <a:spLocks noGrp="1" noRot="1" noChangeAspect="1" noMove="1" noResize="1" noEditPoints="1" noAdjustHandles="1" noChangeArrowheads="1" noChangeShapeType="1" noTextEdit="1"/>
              </p:cNvSpPr>
              <p:nvPr>
                <p:ph idx="1"/>
              </p:nvPr>
            </p:nvSpPr>
            <p:spPr>
              <a:blipFill>
                <a:blip r:embed="rId2"/>
                <a:stretch>
                  <a:fillRect l="-1043"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9644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9B942D-AAF7-49D8-A868-9BF2AF052680}"/>
              </a:ext>
            </a:extLst>
          </p:cNvPr>
          <p:cNvSpPr>
            <a:spLocks noGrp="1"/>
          </p:cNvSpPr>
          <p:nvPr>
            <p:ph type="title"/>
          </p:nvPr>
        </p:nvSpPr>
        <p:spPr/>
        <p:txBody>
          <a:bodyPr/>
          <a:lstStyle/>
          <a:p>
            <a:r>
              <a:rPr lang="zh-CN" altLang="en-US" dirty="0"/>
              <a:t>通过更高阶的情形进行验证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5A395F1-13EC-42CD-A903-EC9CFB74E62B}"/>
                  </a:ext>
                </a:extLst>
              </p:cNvPr>
              <p:cNvSpPr>
                <a:spLocks noGrp="1"/>
              </p:cNvSpPr>
              <p:nvPr>
                <p:ph idx="1"/>
              </p:nvPr>
            </p:nvSpPr>
            <p:spPr/>
            <p:txBody>
              <a:bodyPr>
                <a:normAutofit fontScale="85000" lnSpcReduction="20000"/>
              </a:bodyPr>
              <a:lstStyle/>
              <a:p>
                <a:r>
                  <a:rPr lang="en-US" altLang="zh-CN" dirty="0">
                    <a:solidFill>
                      <a:srgbClr val="FF0000"/>
                    </a:solidFill>
                  </a:rPr>
                  <a:t>n = 2</a:t>
                </a:r>
                <a:r>
                  <a:rPr lang="zh-CN" altLang="en-US" dirty="0"/>
                  <a:t>时，则有三个插值节点，分别是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，二次插值多项式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 </m:t>
                    </m:r>
                  </m:oMath>
                </a14:m>
                <a:r>
                  <a:rPr lang="zh-CN" altLang="en-US" dirty="0"/>
                  <a:t>应满足：</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 </m:t>
                    </m:r>
                    <m:r>
                      <a:rPr lang="en-US" altLang="zh-CN" b="0" i="1" smtClean="0">
                        <a:latin typeface="Cambria Math" panose="02040503050406030204" pitchFamily="18" charset="0"/>
                      </a:rPr>
                      <m:t>    </m:t>
                    </m:r>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−1, </m:t>
                    </m:r>
                    <m:r>
                      <a:rPr lang="en-US" altLang="zh-CN" i="1">
                        <a:latin typeface="Cambria Math" panose="02040503050406030204" pitchFamily="18" charset="0"/>
                      </a:rPr>
                      <m:t>𝑘</m:t>
                    </m:r>
                    <m:r>
                      <a:rPr lang="en-US" altLang="zh-CN" i="1">
                        <a:latin typeface="Cambria Math" panose="02040503050406030204" pitchFamily="18" charset="0"/>
                      </a:rPr>
                      <m:t>, </m:t>
                    </m:r>
                    <m:r>
                      <a:rPr lang="en-US" altLang="zh-CN" i="1">
                        <a:latin typeface="Cambria Math" panose="02040503050406030204" pitchFamily="18" charset="0"/>
                      </a:rPr>
                      <m:t>𝑘</m:t>
                    </m:r>
                    <m:r>
                      <a:rPr lang="en-US" altLang="zh-CN" i="1">
                        <a:latin typeface="Cambria Math" panose="02040503050406030204" pitchFamily="18" charset="0"/>
                      </a:rPr>
                      <m:t>+1</m:t>
                    </m:r>
                  </m:oMath>
                </a14:m>
                <a:endParaRPr lang="zh-CN" altLang="zh-CN" dirty="0"/>
              </a:p>
              <a:p>
                <a:pPr marL="0" indent="0">
                  <a:buNone/>
                </a:pPr>
                <a:r>
                  <a:rPr lang="en-US" altLang="zh-CN" dirty="0"/>
                  <a:t>    </a:t>
                </a:r>
                <a14:m>
                  <m:oMath xmlns:m="http://schemas.openxmlformats.org/officeDocument/2006/math">
                    <m:r>
                      <m:rPr>
                        <m:sty m:val="p"/>
                      </m:rPr>
                      <a:rPr lang="en-US" altLang="zh-CN" b="0" i="0" smtClean="0">
                        <a:latin typeface="Cambria Math" panose="02040503050406030204" pitchFamily="18" charset="0"/>
                      </a:rPr>
                      <m:t>y</m:t>
                    </m:r>
                    <m:r>
                      <a:rPr lang="en-US" altLang="zh-CN" b="0" i="0"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就是过三点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m:t>
                        </m:r>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zh-CN" altLang="en-US" dirty="0"/>
                  <a:t>的抛物线。</a:t>
                </a:r>
                <a:endParaRPr lang="en-US" altLang="zh-CN" dirty="0"/>
              </a:p>
              <a:p>
                <a:pPr marL="0" indent="0">
                  <a:buNone/>
                </a:pPr>
                <a:r>
                  <a:rPr lang="zh-CN" altLang="en-US" dirty="0"/>
                  <a:t>采用基函数的方法，设基函数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zh-CN" dirty="0"/>
                  <a:t> </a:t>
                </a:r>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都是二次函数，且满足条件：</a:t>
                </a:r>
                <a:endParaRPr lang="en-US" altLang="zh-CN" dirty="0"/>
              </a:p>
              <a:p>
                <a:pPr marL="0" indent="0">
                  <a:buNone/>
                </a:pPr>
                <a:r>
                  <a:rPr lang="en-US" altLang="zh-CN" dirty="0"/>
                  <a:t>	</a:t>
                </a:r>
                <a:r>
                  <a:rPr lang="zh-CN" altLang="zh-CN" dirty="0"/>
                  <a:t> </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=1     </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r>
                              <a:rPr lang="en-US" altLang="zh-CN" i="1">
                                <a:latin typeface="Cambria Math" panose="02040503050406030204" pitchFamily="18" charset="0"/>
                              </a:rPr>
                              <m:t>=1</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=1</m:t>
                            </m:r>
                          </m:e>
                        </m:eqArr>
                      </m:e>
                    </m:d>
                  </m:oMath>
                </a14:m>
                <a:r>
                  <a:rPr lang="zh-CN" altLang="zh-CN" dirty="0"/>
                  <a:t> </a:t>
                </a:r>
                <a:r>
                  <a:rPr lang="en-US" altLang="zh-CN" dirty="0"/>
                  <a:t>   </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=0    </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+1 </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=0    </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+1</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r>
                              <a:rPr lang="en-US" altLang="zh-CN" i="1">
                                <a:latin typeface="Cambria Math" panose="02040503050406030204" pitchFamily="18" charset="0"/>
                              </a:rPr>
                              <m:t>=0  </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𝑘</m:t>
                            </m:r>
                          </m:e>
                        </m:eqArr>
                      </m:e>
                    </m:d>
                  </m:oMath>
                </a14:m>
                <a:endParaRPr lang="zh-CN" altLang="zh-CN" dirty="0"/>
              </a:p>
              <a:p>
                <a:pPr marL="0" indent="0">
                  <a:buNone/>
                </a:pPr>
                <a:endParaRPr lang="zh-CN"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95A395F1-13EC-42CD-A903-EC9CFB74E62B}"/>
                  </a:ext>
                </a:extLst>
              </p:cNvPr>
              <p:cNvSpPr>
                <a:spLocks noGrp="1" noRot="1" noChangeAspect="1" noMove="1" noResize="1" noEditPoints="1" noAdjustHandles="1" noChangeArrowheads="1" noChangeShapeType="1" noTextEdit="1"/>
              </p:cNvSpPr>
              <p:nvPr>
                <p:ph idx="1"/>
              </p:nvPr>
            </p:nvSpPr>
            <p:spPr>
              <a:blipFill>
                <a:blip r:embed="rId2"/>
                <a:stretch>
                  <a:fillRect l="-928" t="-1212"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6892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F4F55-542E-4D70-91B4-A1901C58BC61}"/>
              </a:ext>
            </a:extLst>
          </p:cNvPr>
          <p:cNvSpPr>
            <a:spLocks noGrp="1"/>
          </p:cNvSpPr>
          <p:nvPr>
            <p:ph type="title"/>
          </p:nvPr>
        </p:nvSpPr>
        <p:spPr/>
        <p:txBody>
          <a:bodyPr/>
          <a:lstStyle/>
          <a:p>
            <a:r>
              <a:rPr lang="zh-CN" altLang="en-US" dirty="0"/>
              <a:t>基函数应满足的条件</a:t>
            </a:r>
          </a:p>
        </p:txBody>
      </p:sp>
      <p:sp>
        <p:nvSpPr>
          <p:cNvPr id="3" name="内容占位符 2">
            <a:extLst>
              <a:ext uri="{FF2B5EF4-FFF2-40B4-BE49-F238E27FC236}">
                <a16:creationId xmlns:a16="http://schemas.microsoft.com/office/drawing/2014/main" id="{2903CFB3-B59F-457C-A32D-A45D9049DFAF}"/>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思考：</a:t>
            </a:r>
            <a:endParaRPr lang="en-US" altLang="zh-CN" dirty="0"/>
          </a:p>
          <a:p>
            <a:pPr lvl="1"/>
            <a:r>
              <a:rPr lang="zh-CN" altLang="en-US" dirty="0"/>
              <a:t>这样的基函数存在吗？</a:t>
            </a:r>
            <a:endParaRPr lang="en-US" altLang="zh-CN" dirty="0"/>
          </a:p>
          <a:p>
            <a:pPr lvl="1"/>
            <a:r>
              <a:rPr lang="zh-CN" altLang="en-US" dirty="0"/>
              <a:t>如果有这样的基函数存在，则二次插值多项式应是什么样子的？</a:t>
            </a:r>
          </a:p>
        </p:txBody>
      </p:sp>
      <p:graphicFrame>
        <p:nvGraphicFramePr>
          <p:cNvPr id="4" name="内容占位符 3">
            <a:extLst>
              <a:ext uri="{FF2B5EF4-FFF2-40B4-BE49-F238E27FC236}">
                <a16:creationId xmlns:a16="http://schemas.microsoft.com/office/drawing/2014/main" id="{C74EDEA7-D99F-4E4E-BDD6-5064F9A07BA3}"/>
              </a:ext>
            </a:extLst>
          </p:cNvPr>
          <p:cNvGraphicFramePr>
            <a:graphicFrameLocks/>
          </p:cNvGraphicFramePr>
          <p:nvPr>
            <p:extLst/>
          </p:nvPr>
        </p:nvGraphicFramePr>
        <p:xfrm>
          <a:off x="2233980" y="1414800"/>
          <a:ext cx="7459580" cy="1828800"/>
        </p:xfrm>
        <a:graphic>
          <a:graphicData uri="http://schemas.openxmlformats.org/drawingml/2006/table">
            <a:tbl>
              <a:tblPr firstRow="1" bandRow="1">
                <a:tableStyleId>{5C22544A-7EE6-4342-B048-85BDC9FD1C3A}</a:tableStyleId>
              </a:tblPr>
              <a:tblGrid>
                <a:gridCol w="1779542">
                  <a:extLst>
                    <a:ext uri="{9D8B030D-6E8A-4147-A177-3AD203B41FA5}">
                      <a16:colId xmlns:a16="http://schemas.microsoft.com/office/drawing/2014/main" val="4232282791"/>
                    </a:ext>
                  </a:extLst>
                </a:gridCol>
                <a:gridCol w="1893346">
                  <a:extLst>
                    <a:ext uri="{9D8B030D-6E8A-4147-A177-3AD203B41FA5}">
                      <a16:colId xmlns:a16="http://schemas.microsoft.com/office/drawing/2014/main" val="3721757642"/>
                    </a:ext>
                  </a:extLst>
                </a:gridCol>
                <a:gridCol w="1893346">
                  <a:extLst>
                    <a:ext uri="{9D8B030D-6E8A-4147-A177-3AD203B41FA5}">
                      <a16:colId xmlns:a16="http://schemas.microsoft.com/office/drawing/2014/main" val="1042064763"/>
                    </a:ext>
                  </a:extLst>
                </a:gridCol>
                <a:gridCol w="1893346">
                  <a:extLst>
                    <a:ext uri="{9D8B030D-6E8A-4147-A177-3AD203B41FA5}">
                      <a16:colId xmlns:a16="http://schemas.microsoft.com/office/drawing/2014/main" val="3857341153"/>
                    </a:ext>
                  </a:extLst>
                </a:gridCol>
              </a:tblGrid>
              <a:tr h="370840">
                <a:tc>
                  <a:txBody>
                    <a:bodyPr/>
                    <a:lstStyle/>
                    <a:p>
                      <a:pPr algn="ctr"/>
                      <a:endParaRPr lang="zh-CN" altLang="en-US" sz="2400" dirty="0"/>
                    </a:p>
                  </a:txBody>
                  <a:tcPr/>
                </a:tc>
                <a:tc>
                  <a:txBody>
                    <a:bodyPr/>
                    <a:lstStyle/>
                    <a:p>
                      <a:pPr algn="ctr"/>
                      <a:r>
                        <a:rPr lang="en-US" altLang="zh-CN" sz="2400" dirty="0"/>
                        <a:t>X</a:t>
                      </a:r>
                      <a:r>
                        <a:rPr lang="en-US" altLang="zh-CN" sz="2400" baseline="-25000" dirty="0"/>
                        <a:t>k-1</a:t>
                      </a:r>
                      <a:endParaRPr lang="zh-CN" altLang="en-US" sz="2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a:t>X</a:t>
                      </a:r>
                      <a:r>
                        <a:rPr lang="en-US" altLang="zh-CN" sz="2400" baseline="-25000" dirty="0" err="1"/>
                        <a:t>k</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X</a:t>
                      </a:r>
                      <a:r>
                        <a:rPr lang="en-US" altLang="zh-CN" sz="2400" baseline="-25000" dirty="0"/>
                        <a:t>k+1</a:t>
                      </a:r>
                      <a:endParaRPr lang="zh-CN" altLang="en-US" sz="2400" dirty="0"/>
                    </a:p>
                  </a:txBody>
                  <a:tcPr/>
                </a:tc>
                <a:extLst>
                  <a:ext uri="{0D108BD9-81ED-4DB2-BD59-A6C34878D82A}">
                    <a16:rowId xmlns:a16="http://schemas.microsoft.com/office/drawing/2014/main" val="1987782398"/>
                  </a:ext>
                </a:extLst>
              </a:tr>
              <a:tr h="370840">
                <a:tc>
                  <a:txBody>
                    <a:bodyPr/>
                    <a:lstStyle/>
                    <a:p>
                      <a:pPr algn="ctr"/>
                      <a:r>
                        <a:rPr lang="en-US" altLang="zh-CN" sz="2400" dirty="0"/>
                        <a:t>l</a:t>
                      </a:r>
                      <a:r>
                        <a:rPr lang="en-US" altLang="zh-CN" sz="2400" baseline="-25000" dirty="0"/>
                        <a:t>k-1</a:t>
                      </a:r>
                      <a:r>
                        <a:rPr lang="en-US" altLang="zh-CN" sz="2400" dirty="0"/>
                        <a:t>(x)</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6045042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err="1"/>
                        <a:t>l</a:t>
                      </a:r>
                      <a:r>
                        <a:rPr lang="en-US" altLang="zh-CN" sz="2400" baseline="-25000" dirty="0" err="1"/>
                        <a:t>k</a:t>
                      </a:r>
                      <a:r>
                        <a:rPr lang="en-US" altLang="zh-CN" sz="2400" dirty="0"/>
                        <a:t>(x)</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42860842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l</a:t>
                      </a:r>
                      <a:r>
                        <a:rPr lang="en-US" altLang="zh-CN" sz="2400" baseline="-25000" dirty="0"/>
                        <a:t>k+1</a:t>
                      </a:r>
                      <a:r>
                        <a:rPr lang="en-US" altLang="zh-CN" sz="2400" dirty="0"/>
                        <a:t>(x)</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2321183575"/>
                  </a:ext>
                </a:extLst>
              </a:tr>
            </a:tbl>
          </a:graphicData>
        </a:graphic>
      </p:graphicFrame>
    </p:spTree>
    <p:extLst>
      <p:ext uri="{BB962C8B-B14F-4D97-AF65-F5344CB8AC3E}">
        <p14:creationId xmlns:p14="http://schemas.microsoft.com/office/powerpoint/2010/main" val="3392249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3E455-996C-456B-BB72-B421B9F9DC1B}"/>
              </a:ext>
            </a:extLst>
          </p:cNvPr>
          <p:cNvSpPr>
            <a:spLocks noGrp="1"/>
          </p:cNvSpPr>
          <p:nvPr>
            <p:ph type="title"/>
          </p:nvPr>
        </p:nvSpPr>
        <p:spPr/>
        <p:txBody>
          <a:bodyPr/>
          <a:lstStyle/>
          <a:p>
            <a:r>
              <a:rPr lang="zh-CN" altLang="en-US" dirty="0"/>
              <a:t>存在性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B637B3D-D332-4A8B-BB2B-C383BA61FE4E}"/>
                  </a:ext>
                </a:extLst>
              </p:cNvPr>
              <p:cNvSpPr>
                <a:spLocks noGrp="1"/>
              </p:cNvSpPr>
              <p:nvPr>
                <p:ph idx="1"/>
              </p:nvPr>
            </p:nvSpPr>
            <p:spPr/>
            <p:txBody>
              <a:bodyPr>
                <a:noAutofit/>
              </a:bodyPr>
              <a:lstStyle/>
              <a:p>
                <a:r>
                  <a:rPr lang="zh-CN" altLang="en-US" dirty="0"/>
                  <a:t>判定基函数是否存在，直接找出一个就可以了。</a:t>
                </a:r>
                <a:endParaRPr lang="en-US" altLang="zh-CN" dirty="0"/>
              </a:p>
              <a:p>
                <a:r>
                  <a:rPr lang="zh-CN" altLang="en-US" dirty="0"/>
                  <a:t>以求</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为例：</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在</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oMath>
                </a14:m>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zh-CN" altLang="en-US" dirty="0"/>
                  <a:t>处的值均为</a:t>
                </a:r>
                <a:r>
                  <a:rPr lang="en-US" altLang="zh-CN" dirty="0"/>
                  <a:t>0</a:t>
                </a:r>
                <a:r>
                  <a:rPr lang="zh-CN" altLang="en-US"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oMath>
                </a14:m>
                <a:r>
                  <a:rPr lang="zh-CN" altLang="en-US"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是曲线的两个零点，即曲线过点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,0)</m:t>
                    </m:r>
                  </m:oMath>
                </a14:m>
                <a:r>
                  <a:rPr lang="zh-CN" altLang="en-US" dirty="0"/>
                  <a:t> 和</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,0)</m:t>
                    </m:r>
                  </m:oMath>
                </a14:m>
                <a:r>
                  <a:rPr lang="zh-CN" altLang="en-US" dirty="0"/>
                  <a:t>，所以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中含有式子</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。另一方面，</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是二次曲线，所以有：</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latin typeface="Times New Roman" panose="02020603050405020304" pitchFamily="18" charset="0"/>
                    <a:cs typeface="Times New Roman" panose="02020603050405020304" pitchFamily="18" charset="0"/>
                  </a:rPr>
                  <a:t>A</a:t>
                </a:r>
                <a:r>
                  <a:rPr lang="zh-CN" altLang="en-US" dirty="0"/>
                  <a:t>是待定常数</a:t>
                </a:r>
                <a:endParaRPr lang="en-US" altLang="zh-CN" dirty="0"/>
              </a:p>
              <a:p>
                <a:r>
                  <a:rPr lang="zh-CN" altLang="en-US" dirty="0"/>
                  <a:t>现在使用另一个条件求出常数</a:t>
                </a:r>
                <a:r>
                  <a:rPr lang="en-US" altLang="zh-CN" dirty="0">
                    <a:latin typeface="Times New Roman" panose="02020603050405020304" pitchFamily="18" charset="0"/>
                    <a:cs typeface="Times New Roman" panose="02020603050405020304" pitchFamily="18" charset="0"/>
                  </a:rPr>
                  <a:t>A</a:t>
                </a:r>
                <a:r>
                  <a:rPr lang="zh-CN" altLang="en-US" dirty="0"/>
                  <a:t>。</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过</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m:t>
                    </m:r>
                  </m:oMath>
                </a14:m>
                <a:r>
                  <a:rPr lang="zh-CN" altLang="en-US" dirty="0"/>
                  <a:t> 点，将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值带入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i="1">
                        <a:latin typeface="Cambria Math" panose="02040503050406030204" pitchFamily="18" charset="0"/>
                      </a:rPr>
                      <m:t> </m:t>
                    </m:r>
                  </m:oMath>
                </a14:m>
                <a:r>
                  <a:rPr lang="zh-CN" altLang="en-US" dirty="0"/>
                  <a:t>，有：</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zh-CN" altLang="en-US" i="1">
                            <a:latin typeface="Cambria Math" panose="02040503050406030204" pitchFamily="18" charset="0"/>
                          </a:rPr>
                          <m:t>−</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𝐴</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=1</m:t>
                    </m:r>
                  </m:oMath>
                </a14:m>
                <a:r>
                  <a:rPr lang="zh-CN" altLang="en-US" dirty="0"/>
                  <a:t>，则</a:t>
                </a:r>
                <a:r>
                  <a:rPr lang="en-US" altLang="zh-CN" dirty="0"/>
                  <a:t>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=1/[</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oMath>
                </a14:m>
                <a:endParaRPr lang="zh-CN" altLang="zh-CN" dirty="0"/>
              </a:p>
              <a:p>
                <a:endParaRPr lang="zh-CN" altLang="en-US" dirty="0"/>
              </a:p>
            </p:txBody>
          </p:sp>
        </mc:Choice>
        <mc:Fallback xmlns="">
          <p:sp>
            <p:nvSpPr>
              <p:cNvPr id="3" name="内容占位符 2">
                <a:extLst>
                  <a:ext uri="{FF2B5EF4-FFF2-40B4-BE49-F238E27FC236}">
                    <a16:creationId xmlns:a16="http://schemas.microsoft.com/office/drawing/2014/main" id="{7B637B3D-D332-4A8B-BB2B-C383BA61FE4E}"/>
                  </a:ext>
                </a:extLst>
              </p:cNvPr>
              <p:cNvSpPr>
                <a:spLocks noGrp="1" noRot="1" noChangeAspect="1" noMove="1" noResize="1" noEditPoints="1" noAdjustHandles="1" noChangeArrowheads="1" noChangeShapeType="1" noTextEdit="1"/>
              </p:cNvSpPr>
              <p:nvPr>
                <p:ph idx="1"/>
              </p:nvPr>
            </p:nvSpPr>
            <p:spPr>
              <a:blipFill>
                <a:blip r:embed="rId2"/>
                <a:stretch>
                  <a:fillRect l="-1043" t="-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355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2C67F-8B3F-467A-95E5-BFE3C773887F}"/>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36D01B-D110-4CD7-B223-92328D6A3299}"/>
                  </a:ext>
                </a:extLst>
              </p:cNvPr>
              <p:cNvSpPr>
                <a:spLocks noGrp="1"/>
              </p:cNvSpPr>
              <p:nvPr>
                <p:ph idx="1"/>
              </p:nvPr>
            </p:nvSpPr>
            <p:spPr/>
            <p:txBody>
              <a:bodyPr>
                <a:normAutofit/>
              </a:bodyPr>
              <a:lstStyle/>
              <a:p>
                <a:r>
                  <a:rPr lang="zh-CN" altLang="en-US" dirty="0"/>
                  <a:t>得到：</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den>
                    </m:f>
                  </m:oMath>
                </a14:m>
                <a:endParaRPr lang="en-US" altLang="zh-CN" dirty="0"/>
              </a:p>
              <a:p>
                <a:r>
                  <a:rPr lang="zh-CN" altLang="en-US" dirty="0"/>
                  <a:t>用同样的方法，可以求出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和</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den>
                    </m:f>
                  </m:oMath>
                </a14:m>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den>
                    </m:f>
                  </m:oMath>
                </a14:m>
                <a:endParaRPr lang="zh-CN" altLang="zh-CN" dirty="0"/>
              </a:p>
              <a:p>
                <a:r>
                  <a:rPr lang="zh-CN" altLang="en-US" dirty="0"/>
                  <a:t>由此说明，三个基函数都是存在的。</a:t>
                </a:r>
                <a:endParaRPr lang="en-US" altLang="zh-CN" dirty="0"/>
              </a:p>
              <a:p>
                <a:r>
                  <a:rPr lang="en-US" altLang="zh-CN" dirty="0"/>
                  <a:t>n=2</a:t>
                </a:r>
                <a:r>
                  <a:rPr lang="zh-CN" altLang="en-US" dirty="0"/>
                  <a:t>时，有三个插值基函数。</a:t>
                </a:r>
              </a:p>
            </p:txBody>
          </p:sp>
        </mc:Choice>
        <mc:Fallback xmlns="">
          <p:sp>
            <p:nvSpPr>
              <p:cNvPr id="3" name="内容占位符 2">
                <a:extLst>
                  <a:ext uri="{FF2B5EF4-FFF2-40B4-BE49-F238E27FC236}">
                    <a16:creationId xmlns:a16="http://schemas.microsoft.com/office/drawing/2014/main" id="{6636D01B-D110-4CD7-B223-92328D6A3299}"/>
                  </a:ext>
                </a:extLst>
              </p:cNvPr>
              <p:cNvSpPr>
                <a:spLocks noGrp="1" noRot="1" noChangeAspect="1" noMove="1" noResize="1" noEditPoints="1" noAdjustHandles="1" noChangeArrowheads="1" noChangeShapeType="1" noTextEdit="1"/>
              </p:cNvSpPr>
              <p:nvPr>
                <p:ph idx="1"/>
              </p:nvPr>
            </p:nvSpPr>
            <p:spPr>
              <a:blipFill>
                <a:blip r:embed="rId2"/>
                <a:stretch>
                  <a:fillRect l="-1043" b="-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992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3493-E57E-45BF-BB6F-551563C91F8B}"/>
              </a:ext>
            </a:extLst>
          </p:cNvPr>
          <p:cNvSpPr>
            <a:spLocks noGrp="1"/>
          </p:cNvSpPr>
          <p:nvPr>
            <p:ph type="title"/>
          </p:nvPr>
        </p:nvSpPr>
        <p:spPr/>
        <p:txBody>
          <a:bodyPr/>
          <a:lstStyle/>
          <a:p>
            <a:r>
              <a:rPr lang="zh-CN" altLang="en-US" dirty="0"/>
              <a:t>基函数曲线</a:t>
            </a:r>
          </a:p>
        </p:txBody>
      </p:sp>
      <p:sp>
        <p:nvSpPr>
          <p:cNvPr id="3" name="内容占位符 2">
            <a:extLst>
              <a:ext uri="{FF2B5EF4-FFF2-40B4-BE49-F238E27FC236}">
                <a16:creationId xmlns:a16="http://schemas.microsoft.com/office/drawing/2014/main" id="{188D4D1C-AA3C-4B5D-A28E-AC04DCAE4B45}"/>
              </a:ext>
            </a:extLst>
          </p:cNvPr>
          <p:cNvSpPr>
            <a:spLocks noGrp="1"/>
          </p:cNvSpPr>
          <p:nvPr>
            <p:ph idx="1"/>
          </p:nvPr>
        </p:nvSpPr>
        <p:spPr>
          <a:xfrm>
            <a:off x="893491" y="1157900"/>
            <a:ext cx="10515600" cy="5032741"/>
          </a:xfrm>
        </p:spPr>
        <p:txBody>
          <a:bodyPr/>
          <a:lstStyle/>
          <a:p>
            <a:r>
              <a:rPr lang="zh-CN" altLang="en-US" dirty="0"/>
              <a:t>三个基函数的曲线示意如下：</a:t>
            </a:r>
          </a:p>
        </p:txBody>
      </p:sp>
      <p:grpSp>
        <p:nvGrpSpPr>
          <p:cNvPr id="23" name="组合 22">
            <a:extLst>
              <a:ext uri="{FF2B5EF4-FFF2-40B4-BE49-F238E27FC236}">
                <a16:creationId xmlns:a16="http://schemas.microsoft.com/office/drawing/2014/main" id="{797E4DDB-E9DB-492A-ABF7-7A1F893A16B7}"/>
              </a:ext>
            </a:extLst>
          </p:cNvPr>
          <p:cNvGrpSpPr/>
          <p:nvPr/>
        </p:nvGrpSpPr>
        <p:grpSpPr>
          <a:xfrm>
            <a:off x="1063431" y="1927277"/>
            <a:ext cx="4998340" cy="2580656"/>
            <a:chOff x="0" y="20"/>
            <a:chExt cx="2654724" cy="1652884"/>
          </a:xfrm>
        </p:grpSpPr>
        <p:grpSp>
          <p:nvGrpSpPr>
            <p:cNvPr id="24" name="组合 23">
              <a:extLst>
                <a:ext uri="{FF2B5EF4-FFF2-40B4-BE49-F238E27FC236}">
                  <a16:creationId xmlns:a16="http://schemas.microsoft.com/office/drawing/2014/main" id="{E4FDE7AA-045E-4BE0-BFD8-B0501D957E99}"/>
                </a:ext>
              </a:extLst>
            </p:cNvPr>
            <p:cNvGrpSpPr/>
            <p:nvPr/>
          </p:nvGrpSpPr>
          <p:grpSpPr>
            <a:xfrm>
              <a:off x="0" y="20"/>
              <a:ext cx="2654724" cy="1577460"/>
              <a:chOff x="37226" y="265309"/>
              <a:chExt cx="2654926" cy="1577602"/>
            </a:xfrm>
          </p:grpSpPr>
          <p:grpSp>
            <p:nvGrpSpPr>
              <p:cNvPr id="28" name="组合 27">
                <a:extLst>
                  <a:ext uri="{FF2B5EF4-FFF2-40B4-BE49-F238E27FC236}">
                    <a16:creationId xmlns:a16="http://schemas.microsoft.com/office/drawing/2014/main" id="{7DF0F8A2-9642-4682-A32A-F44D69E8EE11}"/>
                  </a:ext>
                </a:extLst>
              </p:cNvPr>
              <p:cNvGrpSpPr/>
              <p:nvPr/>
            </p:nvGrpSpPr>
            <p:grpSpPr>
              <a:xfrm>
                <a:off x="37226" y="265309"/>
                <a:ext cx="2654926" cy="1577602"/>
                <a:chOff x="-84126" y="265309"/>
                <a:chExt cx="2655102" cy="1577602"/>
              </a:xfrm>
            </p:grpSpPr>
            <p:cxnSp>
              <p:nvCxnSpPr>
                <p:cNvPr id="31" name="直接箭头连接符 30">
                  <a:extLst>
                    <a:ext uri="{FF2B5EF4-FFF2-40B4-BE49-F238E27FC236}">
                      <a16:creationId xmlns:a16="http://schemas.microsoft.com/office/drawing/2014/main" id="{79D64380-2CCA-4C83-BBB7-193436096BF9}"/>
                    </a:ext>
                  </a:extLst>
                </p:cNvPr>
                <p:cNvCxnSpPr/>
                <p:nvPr/>
              </p:nvCxnSpPr>
              <p:spPr>
                <a:xfrm>
                  <a:off x="70556" y="1552222"/>
                  <a:ext cx="2377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6F2314C-7734-49B9-A6BC-3B66F4E64B3F}"/>
                    </a:ext>
                  </a:extLst>
                </p:cNvPr>
                <p:cNvCxnSpPr/>
                <p:nvPr/>
              </p:nvCxnSpPr>
              <p:spPr>
                <a:xfrm flipV="1">
                  <a:off x="276561" y="333047"/>
                  <a:ext cx="16978" cy="1509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2">
                  <a:extLst>
                    <a:ext uri="{FF2B5EF4-FFF2-40B4-BE49-F238E27FC236}">
                      <a16:creationId xmlns:a16="http://schemas.microsoft.com/office/drawing/2014/main" id="{D449B91D-3899-43B7-A6B6-1246AD01ED2C}"/>
                    </a:ext>
                  </a:extLst>
                </p:cNvPr>
                <p:cNvSpPr txBox="1">
                  <a:spLocks noChangeArrowheads="1"/>
                </p:cNvSpPr>
                <p:nvPr/>
              </p:nvSpPr>
              <p:spPr bwMode="auto">
                <a:xfrm>
                  <a:off x="2282912" y="1616935"/>
                  <a:ext cx="288064"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 name="文本框 2">
                  <a:extLst>
                    <a:ext uri="{FF2B5EF4-FFF2-40B4-BE49-F238E27FC236}">
                      <a16:creationId xmlns:a16="http://schemas.microsoft.com/office/drawing/2014/main" id="{B1174BE5-6624-4ACB-9770-B0399D259527}"/>
                    </a:ext>
                  </a:extLst>
                </p:cNvPr>
                <p:cNvSpPr txBox="1">
                  <a:spLocks noChangeArrowheads="1"/>
                </p:cNvSpPr>
                <p:nvPr/>
              </p:nvSpPr>
              <p:spPr bwMode="auto">
                <a:xfrm>
                  <a:off x="-47974" y="265309"/>
                  <a:ext cx="304800"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y</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文本框 2">
                  <a:extLst>
                    <a:ext uri="{FF2B5EF4-FFF2-40B4-BE49-F238E27FC236}">
                      <a16:creationId xmlns:a16="http://schemas.microsoft.com/office/drawing/2014/main" id="{E8A48404-E742-450D-A6B4-B0BD9F9E7A6A}"/>
                    </a:ext>
                  </a:extLst>
                </p:cNvPr>
                <p:cNvSpPr txBox="1">
                  <a:spLocks noChangeArrowheads="1"/>
                </p:cNvSpPr>
                <p:nvPr/>
              </p:nvSpPr>
              <p:spPr bwMode="auto">
                <a:xfrm>
                  <a:off x="474134" y="1588721"/>
                  <a:ext cx="284419"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 name="文本框 2">
                  <a:extLst>
                    <a:ext uri="{FF2B5EF4-FFF2-40B4-BE49-F238E27FC236}">
                      <a16:creationId xmlns:a16="http://schemas.microsoft.com/office/drawing/2014/main" id="{8E677F09-1031-4CDA-94C7-0209E0EAD5BC}"/>
                    </a:ext>
                  </a:extLst>
                </p:cNvPr>
                <p:cNvSpPr txBox="1">
                  <a:spLocks noChangeArrowheads="1"/>
                </p:cNvSpPr>
                <p:nvPr/>
              </p:nvSpPr>
              <p:spPr bwMode="auto">
                <a:xfrm>
                  <a:off x="-84126" y="764680"/>
                  <a:ext cx="360704"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7" name="文本框 2">
                  <a:extLst>
                    <a:ext uri="{FF2B5EF4-FFF2-40B4-BE49-F238E27FC236}">
                      <a16:creationId xmlns:a16="http://schemas.microsoft.com/office/drawing/2014/main" id="{242AFEA9-0BD9-456D-9341-49F8B7188DD6}"/>
                    </a:ext>
                  </a:extLst>
                </p:cNvPr>
                <p:cNvSpPr txBox="1">
                  <a:spLocks noChangeArrowheads="1"/>
                </p:cNvSpPr>
                <p:nvPr/>
              </p:nvSpPr>
              <p:spPr bwMode="auto">
                <a:xfrm>
                  <a:off x="42334" y="1631244"/>
                  <a:ext cx="152400"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8" name="文本框 2">
                  <a:extLst>
                    <a:ext uri="{FF2B5EF4-FFF2-40B4-BE49-F238E27FC236}">
                      <a16:creationId xmlns:a16="http://schemas.microsoft.com/office/drawing/2014/main" id="{3964F082-645D-4213-9C6E-B333B303E3EF}"/>
                    </a:ext>
                  </a:extLst>
                </p:cNvPr>
                <p:cNvSpPr txBox="1">
                  <a:spLocks noChangeArrowheads="1"/>
                </p:cNvSpPr>
                <p:nvPr/>
              </p:nvSpPr>
              <p:spPr bwMode="auto">
                <a:xfrm>
                  <a:off x="575733" y="764680"/>
                  <a:ext cx="174625"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9" name="文本框 2">
                  <a:extLst>
                    <a:ext uri="{FF2B5EF4-FFF2-40B4-BE49-F238E27FC236}">
                      <a16:creationId xmlns:a16="http://schemas.microsoft.com/office/drawing/2014/main" id="{69243CD0-AB59-4B87-9AB7-69DEFA22F207}"/>
                    </a:ext>
                  </a:extLst>
                </p:cNvPr>
                <p:cNvSpPr txBox="1">
                  <a:spLocks noChangeArrowheads="1"/>
                </p:cNvSpPr>
                <p:nvPr/>
              </p:nvSpPr>
              <p:spPr bwMode="auto">
                <a:xfrm>
                  <a:off x="1769170" y="1577620"/>
                  <a:ext cx="239395" cy="195005"/>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0" name="直接连接符 39">
                  <a:extLst>
                    <a:ext uri="{FF2B5EF4-FFF2-40B4-BE49-F238E27FC236}">
                      <a16:creationId xmlns:a16="http://schemas.microsoft.com/office/drawing/2014/main" id="{56F42012-6757-4EFC-B505-1B4028E47A6B}"/>
                    </a:ext>
                  </a:extLst>
                </p:cNvPr>
                <p:cNvCxnSpPr/>
                <p:nvPr/>
              </p:nvCxnSpPr>
              <p:spPr>
                <a:xfrm flipH="1">
                  <a:off x="660400" y="908825"/>
                  <a:ext cx="5697" cy="6152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文本框 2">
                  <a:extLst>
                    <a:ext uri="{FF2B5EF4-FFF2-40B4-BE49-F238E27FC236}">
                      <a16:creationId xmlns:a16="http://schemas.microsoft.com/office/drawing/2014/main" id="{D8B52CAD-C320-4B8E-9978-2227EDB3ED1A}"/>
                    </a:ext>
                  </a:extLst>
                </p:cNvPr>
                <p:cNvSpPr txBox="1">
                  <a:spLocks noChangeArrowheads="1"/>
                </p:cNvSpPr>
                <p:nvPr/>
              </p:nvSpPr>
              <p:spPr bwMode="auto">
                <a:xfrm>
                  <a:off x="623604" y="908825"/>
                  <a:ext cx="846718"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l</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9" name="文本框 2">
                <a:extLst>
                  <a:ext uri="{FF2B5EF4-FFF2-40B4-BE49-F238E27FC236}">
                    <a16:creationId xmlns:a16="http://schemas.microsoft.com/office/drawing/2014/main" id="{5278D89B-409F-42F6-970F-B054E3938E4E}"/>
                  </a:ext>
                </a:extLst>
              </p:cNvPr>
              <p:cNvSpPr txBox="1">
                <a:spLocks noChangeArrowheads="1"/>
              </p:cNvSpPr>
              <p:nvPr/>
            </p:nvSpPr>
            <p:spPr bwMode="auto">
              <a:xfrm>
                <a:off x="1817160" y="1428046"/>
                <a:ext cx="174625" cy="197146"/>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30" name="直接连接符 29">
                <a:extLst>
                  <a:ext uri="{FF2B5EF4-FFF2-40B4-BE49-F238E27FC236}">
                    <a16:creationId xmlns:a16="http://schemas.microsoft.com/office/drawing/2014/main" id="{77888050-2ADA-4DD0-A51F-3DEC622AA1F7}"/>
                  </a:ext>
                </a:extLst>
              </p:cNvPr>
              <p:cNvCxnSpPr/>
              <p:nvPr/>
            </p:nvCxnSpPr>
            <p:spPr>
              <a:xfrm flipV="1">
                <a:off x="397907" y="877784"/>
                <a:ext cx="375381" cy="1"/>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E14A2EB4-F403-4FF1-AEA1-D2924CCA6D04}"/>
                </a:ext>
              </a:extLst>
            </p:cNvPr>
            <p:cNvSpPr/>
            <p:nvPr/>
          </p:nvSpPr>
          <p:spPr>
            <a:xfrm>
              <a:off x="745067" y="623711"/>
              <a:ext cx="1123245" cy="1029193"/>
            </a:xfrm>
            <a:custGeom>
              <a:avLst/>
              <a:gdLst>
                <a:gd name="connsiteX0" fmla="*/ 0 w 807156"/>
                <a:gd name="connsiteY0" fmla="*/ 0 h 854996"/>
                <a:gd name="connsiteX1" fmla="*/ 344311 w 807156"/>
                <a:gd name="connsiteY1" fmla="*/ 736600 h 854996"/>
                <a:gd name="connsiteX2" fmla="*/ 603956 w 807156"/>
                <a:gd name="connsiteY2" fmla="*/ 835378 h 854996"/>
                <a:gd name="connsiteX3" fmla="*/ 807156 w 807156"/>
                <a:gd name="connsiteY3" fmla="*/ 544689 h 854996"/>
              </a:gdLst>
              <a:ahLst/>
              <a:cxnLst>
                <a:cxn ang="0">
                  <a:pos x="connsiteX0" y="connsiteY0"/>
                </a:cxn>
                <a:cxn ang="0">
                  <a:pos x="connsiteX1" y="connsiteY1"/>
                </a:cxn>
                <a:cxn ang="0">
                  <a:pos x="connsiteX2" y="connsiteY2"/>
                </a:cxn>
                <a:cxn ang="0">
                  <a:pos x="connsiteX3" y="connsiteY3"/>
                </a:cxn>
              </a:cxnLst>
              <a:rect l="l" t="t" r="r" b="b"/>
              <a:pathLst>
                <a:path w="807156" h="854996">
                  <a:moveTo>
                    <a:pt x="0" y="0"/>
                  </a:moveTo>
                  <a:cubicBezTo>
                    <a:pt x="121826" y="298685"/>
                    <a:pt x="243652" y="597370"/>
                    <a:pt x="344311" y="736600"/>
                  </a:cubicBezTo>
                  <a:cubicBezTo>
                    <a:pt x="444970" y="875830"/>
                    <a:pt x="526815" y="867363"/>
                    <a:pt x="603956" y="835378"/>
                  </a:cubicBezTo>
                  <a:cubicBezTo>
                    <a:pt x="681097" y="803393"/>
                    <a:pt x="744126" y="674041"/>
                    <a:pt x="807156" y="5446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26" name="文本框 2">
              <a:extLst>
                <a:ext uri="{FF2B5EF4-FFF2-40B4-BE49-F238E27FC236}">
                  <a16:creationId xmlns:a16="http://schemas.microsoft.com/office/drawing/2014/main" id="{F96EA4F2-2D09-4FFF-9DBE-4671CB7B6B94}"/>
                </a:ext>
              </a:extLst>
            </p:cNvPr>
            <p:cNvSpPr txBox="1">
              <a:spLocks noChangeArrowheads="1"/>
            </p:cNvSpPr>
            <p:nvPr/>
          </p:nvSpPr>
          <p:spPr bwMode="auto">
            <a:xfrm>
              <a:off x="987778" y="1168400"/>
              <a:ext cx="174584" cy="197128"/>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 name="文本框 2">
              <a:extLst>
                <a:ext uri="{FF2B5EF4-FFF2-40B4-BE49-F238E27FC236}">
                  <a16:creationId xmlns:a16="http://schemas.microsoft.com/office/drawing/2014/main" id="{E911D9A5-BA5C-4C6A-816F-3741ADBB0EDA}"/>
                </a:ext>
              </a:extLst>
            </p:cNvPr>
            <p:cNvSpPr txBox="1">
              <a:spLocks noChangeArrowheads="1"/>
            </p:cNvSpPr>
            <p:nvPr/>
          </p:nvSpPr>
          <p:spPr bwMode="auto">
            <a:xfrm>
              <a:off x="866423" y="1334911"/>
              <a:ext cx="284334" cy="197128"/>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005B3EDA-2BB0-4D40-8621-E99073EEE628}"/>
              </a:ext>
            </a:extLst>
          </p:cNvPr>
          <p:cNvGrpSpPr/>
          <p:nvPr/>
        </p:nvGrpSpPr>
        <p:grpSpPr>
          <a:xfrm>
            <a:off x="6717277" y="4083128"/>
            <a:ext cx="4602294" cy="2545712"/>
            <a:chOff x="0" y="19"/>
            <a:chExt cx="2654724" cy="1939083"/>
          </a:xfrm>
        </p:grpSpPr>
        <p:grpSp>
          <p:nvGrpSpPr>
            <p:cNvPr id="43" name="组合 42">
              <a:extLst>
                <a:ext uri="{FF2B5EF4-FFF2-40B4-BE49-F238E27FC236}">
                  <a16:creationId xmlns:a16="http://schemas.microsoft.com/office/drawing/2014/main" id="{6D71BFD3-F0C9-4EE9-92CE-A494C7A4DCF6}"/>
                </a:ext>
              </a:extLst>
            </p:cNvPr>
            <p:cNvGrpSpPr/>
            <p:nvPr/>
          </p:nvGrpSpPr>
          <p:grpSpPr>
            <a:xfrm>
              <a:off x="0" y="19"/>
              <a:ext cx="2654724" cy="1939083"/>
              <a:chOff x="37226" y="265309"/>
              <a:chExt cx="2654926" cy="1939256"/>
            </a:xfrm>
          </p:grpSpPr>
          <p:grpSp>
            <p:nvGrpSpPr>
              <p:cNvPr id="47" name="组合 46">
                <a:extLst>
                  <a:ext uri="{FF2B5EF4-FFF2-40B4-BE49-F238E27FC236}">
                    <a16:creationId xmlns:a16="http://schemas.microsoft.com/office/drawing/2014/main" id="{DA858A41-F26F-4A6B-80AE-562945612818}"/>
                  </a:ext>
                </a:extLst>
              </p:cNvPr>
              <p:cNvGrpSpPr/>
              <p:nvPr/>
            </p:nvGrpSpPr>
            <p:grpSpPr>
              <a:xfrm>
                <a:off x="37226" y="265309"/>
                <a:ext cx="2654926" cy="1939256"/>
                <a:chOff x="-84126" y="265309"/>
                <a:chExt cx="2655102" cy="1939256"/>
              </a:xfrm>
            </p:grpSpPr>
            <p:cxnSp>
              <p:nvCxnSpPr>
                <p:cNvPr id="50" name="直接箭头连接符 49">
                  <a:extLst>
                    <a:ext uri="{FF2B5EF4-FFF2-40B4-BE49-F238E27FC236}">
                      <a16:creationId xmlns:a16="http://schemas.microsoft.com/office/drawing/2014/main" id="{30A2060E-6BBE-47E9-861B-FF0B1F443880}"/>
                    </a:ext>
                  </a:extLst>
                </p:cNvPr>
                <p:cNvCxnSpPr/>
                <p:nvPr/>
              </p:nvCxnSpPr>
              <p:spPr>
                <a:xfrm>
                  <a:off x="70556" y="1552222"/>
                  <a:ext cx="2377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CE667CC4-9B99-482E-8A42-76D6D1B25E5B}"/>
                    </a:ext>
                  </a:extLst>
                </p:cNvPr>
                <p:cNvCxnSpPr/>
                <p:nvPr/>
              </p:nvCxnSpPr>
              <p:spPr>
                <a:xfrm flipV="1">
                  <a:off x="276561" y="333047"/>
                  <a:ext cx="16978" cy="1509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2">
                  <a:extLst>
                    <a:ext uri="{FF2B5EF4-FFF2-40B4-BE49-F238E27FC236}">
                      <a16:creationId xmlns:a16="http://schemas.microsoft.com/office/drawing/2014/main" id="{DBF3B1B4-6901-45F1-BE0C-A2C3E98FF801}"/>
                    </a:ext>
                  </a:extLst>
                </p:cNvPr>
                <p:cNvSpPr txBox="1">
                  <a:spLocks noChangeArrowheads="1"/>
                </p:cNvSpPr>
                <p:nvPr/>
              </p:nvSpPr>
              <p:spPr bwMode="auto">
                <a:xfrm>
                  <a:off x="2282912" y="1616935"/>
                  <a:ext cx="288064" cy="307923"/>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3" name="文本框 2">
                  <a:extLst>
                    <a:ext uri="{FF2B5EF4-FFF2-40B4-BE49-F238E27FC236}">
                      <a16:creationId xmlns:a16="http://schemas.microsoft.com/office/drawing/2014/main" id="{2EA48E4C-145E-4A55-97EA-5B42184FC423}"/>
                    </a:ext>
                  </a:extLst>
                </p:cNvPr>
                <p:cNvSpPr txBox="1">
                  <a:spLocks noChangeArrowheads="1"/>
                </p:cNvSpPr>
                <p:nvPr/>
              </p:nvSpPr>
              <p:spPr bwMode="auto">
                <a:xfrm>
                  <a:off x="-47974" y="265309"/>
                  <a:ext cx="304800" cy="30792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y</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4" name="文本框 2">
                  <a:extLst>
                    <a:ext uri="{FF2B5EF4-FFF2-40B4-BE49-F238E27FC236}">
                      <a16:creationId xmlns:a16="http://schemas.microsoft.com/office/drawing/2014/main" id="{0ED4FBE9-0024-40FC-9B4D-E1BFEA3A93CD}"/>
                    </a:ext>
                  </a:extLst>
                </p:cNvPr>
                <p:cNvSpPr txBox="1">
                  <a:spLocks noChangeArrowheads="1"/>
                </p:cNvSpPr>
                <p:nvPr/>
              </p:nvSpPr>
              <p:spPr bwMode="auto">
                <a:xfrm>
                  <a:off x="474134" y="1588721"/>
                  <a:ext cx="284419" cy="615844"/>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5" name="文本框 2">
                  <a:extLst>
                    <a:ext uri="{FF2B5EF4-FFF2-40B4-BE49-F238E27FC236}">
                      <a16:creationId xmlns:a16="http://schemas.microsoft.com/office/drawing/2014/main" id="{27D9CE1A-1018-4E6B-B111-ECD622F1E4A0}"/>
                    </a:ext>
                  </a:extLst>
                </p:cNvPr>
                <p:cNvSpPr txBox="1">
                  <a:spLocks noChangeArrowheads="1"/>
                </p:cNvSpPr>
                <p:nvPr/>
              </p:nvSpPr>
              <p:spPr bwMode="auto">
                <a:xfrm>
                  <a:off x="-84126" y="764680"/>
                  <a:ext cx="360704" cy="30792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6" name="文本框 2">
                  <a:extLst>
                    <a:ext uri="{FF2B5EF4-FFF2-40B4-BE49-F238E27FC236}">
                      <a16:creationId xmlns:a16="http://schemas.microsoft.com/office/drawing/2014/main" id="{9B6027FB-CFF5-4A7C-9DD6-16B367522CB6}"/>
                    </a:ext>
                  </a:extLst>
                </p:cNvPr>
                <p:cNvSpPr txBox="1">
                  <a:spLocks noChangeArrowheads="1"/>
                </p:cNvSpPr>
                <p:nvPr/>
              </p:nvSpPr>
              <p:spPr bwMode="auto">
                <a:xfrm>
                  <a:off x="42334" y="1631244"/>
                  <a:ext cx="152400" cy="30792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7" name="文本框 2">
                  <a:extLst>
                    <a:ext uri="{FF2B5EF4-FFF2-40B4-BE49-F238E27FC236}">
                      <a16:creationId xmlns:a16="http://schemas.microsoft.com/office/drawing/2014/main" id="{2A5CD866-E3B1-4B0C-B930-2C8B5D505833}"/>
                    </a:ext>
                  </a:extLst>
                </p:cNvPr>
                <p:cNvSpPr txBox="1">
                  <a:spLocks noChangeArrowheads="1"/>
                </p:cNvSpPr>
                <p:nvPr/>
              </p:nvSpPr>
              <p:spPr bwMode="auto">
                <a:xfrm>
                  <a:off x="1694692" y="807021"/>
                  <a:ext cx="174625" cy="30792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8" name="文本框 2">
                  <a:extLst>
                    <a:ext uri="{FF2B5EF4-FFF2-40B4-BE49-F238E27FC236}">
                      <a16:creationId xmlns:a16="http://schemas.microsoft.com/office/drawing/2014/main" id="{DB5CB8D1-626B-4665-9B17-E047FFB585A2}"/>
                    </a:ext>
                  </a:extLst>
                </p:cNvPr>
                <p:cNvSpPr txBox="1">
                  <a:spLocks noChangeArrowheads="1"/>
                </p:cNvSpPr>
                <p:nvPr/>
              </p:nvSpPr>
              <p:spPr bwMode="auto">
                <a:xfrm>
                  <a:off x="1769170" y="1577620"/>
                  <a:ext cx="239395" cy="195005"/>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59" name="直接连接符 58">
                  <a:extLst>
                    <a:ext uri="{FF2B5EF4-FFF2-40B4-BE49-F238E27FC236}">
                      <a16:creationId xmlns:a16="http://schemas.microsoft.com/office/drawing/2014/main" id="{1F6838AD-1357-4BD9-8F70-F9032F91BBCB}"/>
                    </a:ext>
                  </a:extLst>
                </p:cNvPr>
                <p:cNvCxnSpPr/>
                <p:nvPr/>
              </p:nvCxnSpPr>
              <p:spPr>
                <a:xfrm flipH="1">
                  <a:off x="1779359" y="951166"/>
                  <a:ext cx="5697" cy="6152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文本框 2">
                  <a:extLst>
                    <a:ext uri="{FF2B5EF4-FFF2-40B4-BE49-F238E27FC236}">
                      <a16:creationId xmlns:a16="http://schemas.microsoft.com/office/drawing/2014/main" id="{0F1C8FA0-BB43-4C21-B8F3-4FBFD65684A1}"/>
                    </a:ext>
                  </a:extLst>
                </p:cNvPr>
                <p:cNvSpPr txBox="1">
                  <a:spLocks noChangeArrowheads="1"/>
                </p:cNvSpPr>
                <p:nvPr/>
              </p:nvSpPr>
              <p:spPr bwMode="auto">
                <a:xfrm>
                  <a:off x="900221" y="1058428"/>
                  <a:ext cx="846718" cy="30792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l</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48" name="文本框 2">
                <a:extLst>
                  <a:ext uri="{FF2B5EF4-FFF2-40B4-BE49-F238E27FC236}">
                    <a16:creationId xmlns:a16="http://schemas.microsoft.com/office/drawing/2014/main" id="{D3326C27-417D-4A83-AE07-ABF42DC69A56}"/>
                  </a:ext>
                </a:extLst>
              </p:cNvPr>
              <p:cNvSpPr txBox="1">
                <a:spLocks noChangeArrowheads="1"/>
              </p:cNvSpPr>
              <p:nvPr/>
            </p:nvSpPr>
            <p:spPr bwMode="auto">
              <a:xfrm>
                <a:off x="696653" y="1421730"/>
                <a:ext cx="174625" cy="30792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49" name="直接连接符 48">
                <a:extLst>
                  <a:ext uri="{FF2B5EF4-FFF2-40B4-BE49-F238E27FC236}">
                    <a16:creationId xmlns:a16="http://schemas.microsoft.com/office/drawing/2014/main" id="{4A903AD7-079B-4F66-B96A-1BD841C8DFF9}"/>
                  </a:ext>
                </a:extLst>
              </p:cNvPr>
              <p:cNvCxnSpPr>
                <a:endCxn id="44" idx="0"/>
              </p:cNvCxnSpPr>
              <p:nvPr/>
            </p:nvCxnSpPr>
            <p:spPr>
              <a:xfrm>
                <a:off x="397849" y="877551"/>
                <a:ext cx="1507533" cy="11266"/>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4" name="任意多边形: 形状 43">
              <a:extLst>
                <a:ext uri="{FF2B5EF4-FFF2-40B4-BE49-F238E27FC236}">
                  <a16:creationId xmlns:a16="http://schemas.microsoft.com/office/drawing/2014/main" id="{65B62FA5-26C3-4A10-ACE2-B039DF0EE253}"/>
                </a:ext>
              </a:extLst>
            </p:cNvPr>
            <p:cNvSpPr/>
            <p:nvPr/>
          </p:nvSpPr>
          <p:spPr>
            <a:xfrm flipH="1">
              <a:off x="745067" y="623711"/>
              <a:ext cx="1123245" cy="1029193"/>
            </a:xfrm>
            <a:custGeom>
              <a:avLst/>
              <a:gdLst>
                <a:gd name="connsiteX0" fmla="*/ 0 w 807156"/>
                <a:gd name="connsiteY0" fmla="*/ 0 h 854996"/>
                <a:gd name="connsiteX1" fmla="*/ 344311 w 807156"/>
                <a:gd name="connsiteY1" fmla="*/ 736600 h 854996"/>
                <a:gd name="connsiteX2" fmla="*/ 603956 w 807156"/>
                <a:gd name="connsiteY2" fmla="*/ 835378 h 854996"/>
                <a:gd name="connsiteX3" fmla="*/ 807156 w 807156"/>
                <a:gd name="connsiteY3" fmla="*/ 544689 h 854996"/>
              </a:gdLst>
              <a:ahLst/>
              <a:cxnLst>
                <a:cxn ang="0">
                  <a:pos x="connsiteX0" y="connsiteY0"/>
                </a:cxn>
                <a:cxn ang="0">
                  <a:pos x="connsiteX1" y="connsiteY1"/>
                </a:cxn>
                <a:cxn ang="0">
                  <a:pos x="connsiteX2" y="connsiteY2"/>
                </a:cxn>
                <a:cxn ang="0">
                  <a:pos x="connsiteX3" y="connsiteY3"/>
                </a:cxn>
              </a:cxnLst>
              <a:rect l="l" t="t" r="r" b="b"/>
              <a:pathLst>
                <a:path w="807156" h="854996">
                  <a:moveTo>
                    <a:pt x="0" y="0"/>
                  </a:moveTo>
                  <a:cubicBezTo>
                    <a:pt x="121826" y="298685"/>
                    <a:pt x="243652" y="597370"/>
                    <a:pt x="344311" y="736600"/>
                  </a:cubicBezTo>
                  <a:cubicBezTo>
                    <a:pt x="444970" y="875830"/>
                    <a:pt x="526815" y="867363"/>
                    <a:pt x="603956" y="835378"/>
                  </a:cubicBezTo>
                  <a:cubicBezTo>
                    <a:pt x="681097" y="803393"/>
                    <a:pt x="744126" y="674041"/>
                    <a:pt x="807156" y="5446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45" name="文本框 2">
              <a:extLst>
                <a:ext uri="{FF2B5EF4-FFF2-40B4-BE49-F238E27FC236}">
                  <a16:creationId xmlns:a16="http://schemas.microsoft.com/office/drawing/2014/main" id="{9D8AF46E-FF79-483B-9D6F-36F698935F74}"/>
                </a:ext>
              </a:extLst>
            </p:cNvPr>
            <p:cNvSpPr txBox="1">
              <a:spLocks noChangeArrowheads="1"/>
            </p:cNvSpPr>
            <p:nvPr/>
          </p:nvSpPr>
          <p:spPr bwMode="auto">
            <a:xfrm>
              <a:off x="1450461" y="1170869"/>
              <a:ext cx="174584" cy="194838"/>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6" name="文本框 2">
              <a:extLst>
                <a:ext uri="{FF2B5EF4-FFF2-40B4-BE49-F238E27FC236}">
                  <a16:creationId xmlns:a16="http://schemas.microsoft.com/office/drawing/2014/main" id="{382D8486-40C8-449B-89CC-1BFF56ADDE23}"/>
                </a:ext>
              </a:extLst>
            </p:cNvPr>
            <p:cNvSpPr txBox="1">
              <a:spLocks noChangeArrowheads="1"/>
            </p:cNvSpPr>
            <p:nvPr/>
          </p:nvSpPr>
          <p:spPr bwMode="auto">
            <a:xfrm>
              <a:off x="1442347" y="1312102"/>
              <a:ext cx="284334" cy="307895"/>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61" name="组合 60">
            <a:extLst>
              <a:ext uri="{FF2B5EF4-FFF2-40B4-BE49-F238E27FC236}">
                <a16:creationId xmlns:a16="http://schemas.microsoft.com/office/drawing/2014/main" id="{5E9A0DC0-05C6-455B-BD62-70CA8C56A28A}"/>
              </a:ext>
            </a:extLst>
          </p:cNvPr>
          <p:cNvGrpSpPr/>
          <p:nvPr/>
        </p:nvGrpSpPr>
        <p:grpSpPr>
          <a:xfrm>
            <a:off x="6456047" y="1543912"/>
            <a:ext cx="4356000" cy="2483245"/>
            <a:chOff x="0" y="20"/>
            <a:chExt cx="2654724" cy="1939344"/>
          </a:xfrm>
        </p:grpSpPr>
        <p:grpSp>
          <p:nvGrpSpPr>
            <p:cNvPr id="62" name="组合 61">
              <a:extLst>
                <a:ext uri="{FF2B5EF4-FFF2-40B4-BE49-F238E27FC236}">
                  <a16:creationId xmlns:a16="http://schemas.microsoft.com/office/drawing/2014/main" id="{4A0301EC-A34E-41C0-91B8-94FDE174AB4B}"/>
                </a:ext>
              </a:extLst>
            </p:cNvPr>
            <p:cNvGrpSpPr/>
            <p:nvPr/>
          </p:nvGrpSpPr>
          <p:grpSpPr>
            <a:xfrm>
              <a:off x="0" y="20"/>
              <a:ext cx="2654724" cy="1939344"/>
              <a:chOff x="37226" y="265309"/>
              <a:chExt cx="2654926" cy="1939516"/>
            </a:xfrm>
          </p:grpSpPr>
          <p:grpSp>
            <p:nvGrpSpPr>
              <p:cNvPr id="66" name="组合 65">
                <a:extLst>
                  <a:ext uri="{FF2B5EF4-FFF2-40B4-BE49-F238E27FC236}">
                    <a16:creationId xmlns:a16="http://schemas.microsoft.com/office/drawing/2014/main" id="{B6C4AAFB-5212-4612-9A89-3627C127C616}"/>
                  </a:ext>
                </a:extLst>
              </p:cNvPr>
              <p:cNvGrpSpPr/>
              <p:nvPr/>
            </p:nvGrpSpPr>
            <p:grpSpPr>
              <a:xfrm>
                <a:off x="37226" y="265309"/>
                <a:ext cx="2654926" cy="1939516"/>
                <a:chOff x="-84126" y="265309"/>
                <a:chExt cx="2655102" cy="1939516"/>
              </a:xfrm>
            </p:grpSpPr>
            <p:cxnSp>
              <p:nvCxnSpPr>
                <p:cNvPr id="69" name="直接箭头连接符 68">
                  <a:extLst>
                    <a:ext uri="{FF2B5EF4-FFF2-40B4-BE49-F238E27FC236}">
                      <a16:creationId xmlns:a16="http://schemas.microsoft.com/office/drawing/2014/main" id="{3B64F8C4-E5CC-4163-8E9D-1D15B11150A7}"/>
                    </a:ext>
                  </a:extLst>
                </p:cNvPr>
                <p:cNvCxnSpPr/>
                <p:nvPr/>
              </p:nvCxnSpPr>
              <p:spPr>
                <a:xfrm>
                  <a:off x="70556" y="1552222"/>
                  <a:ext cx="2377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F12DAF1E-242D-464F-8BBC-CDDEA5CFC968}"/>
                    </a:ext>
                  </a:extLst>
                </p:cNvPr>
                <p:cNvCxnSpPr/>
                <p:nvPr/>
              </p:nvCxnSpPr>
              <p:spPr>
                <a:xfrm flipV="1">
                  <a:off x="276561" y="333047"/>
                  <a:ext cx="16978" cy="1509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2">
                  <a:extLst>
                    <a:ext uri="{FF2B5EF4-FFF2-40B4-BE49-F238E27FC236}">
                      <a16:creationId xmlns:a16="http://schemas.microsoft.com/office/drawing/2014/main" id="{19074588-9083-49E6-B1F5-7F6A98339E4D}"/>
                    </a:ext>
                  </a:extLst>
                </p:cNvPr>
                <p:cNvSpPr txBox="1">
                  <a:spLocks noChangeArrowheads="1"/>
                </p:cNvSpPr>
                <p:nvPr/>
              </p:nvSpPr>
              <p:spPr bwMode="auto">
                <a:xfrm>
                  <a:off x="2282912" y="1616935"/>
                  <a:ext cx="288064" cy="30805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2" name="文本框 2">
                  <a:extLst>
                    <a:ext uri="{FF2B5EF4-FFF2-40B4-BE49-F238E27FC236}">
                      <a16:creationId xmlns:a16="http://schemas.microsoft.com/office/drawing/2014/main" id="{206FC7F8-34D1-4F53-BC13-6AB4E128A883}"/>
                    </a:ext>
                  </a:extLst>
                </p:cNvPr>
                <p:cNvSpPr txBox="1">
                  <a:spLocks noChangeArrowheads="1"/>
                </p:cNvSpPr>
                <p:nvPr/>
              </p:nvSpPr>
              <p:spPr bwMode="auto">
                <a:xfrm>
                  <a:off x="-47974" y="265309"/>
                  <a:ext cx="304800" cy="30805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y</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3" name="文本框 2">
                  <a:extLst>
                    <a:ext uri="{FF2B5EF4-FFF2-40B4-BE49-F238E27FC236}">
                      <a16:creationId xmlns:a16="http://schemas.microsoft.com/office/drawing/2014/main" id="{2BBE273B-2765-4067-ADC9-07D51C06EC2D}"/>
                    </a:ext>
                  </a:extLst>
                </p:cNvPr>
                <p:cNvSpPr txBox="1">
                  <a:spLocks noChangeArrowheads="1"/>
                </p:cNvSpPr>
                <p:nvPr/>
              </p:nvSpPr>
              <p:spPr bwMode="auto">
                <a:xfrm>
                  <a:off x="474134" y="1588721"/>
                  <a:ext cx="284419" cy="616104"/>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4" name="文本框 2">
                  <a:extLst>
                    <a:ext uri="{FF2B5EF4-FFF2-40B4-BE49-F238E27FC236}">
                      <a16:creationId xmlns:a16="http://schemas.microsoft.com/office/drawing/2014/main" id="{7E62A846-C0C3-4954-B9D5-9CBEA0074AE2}"/>
                    </a:ext>
                  </a:extLst>
                </p:cNvPr>
                <p:cNvSpPr txBox="1">
                  <a:spLocks noChangeArrowheads="1"/>
                </p:cNvSpPr>
                <p:nvPr/>
              </p:nvSpPr>
              <p:spPr bwMode="auto">
                <a:xfrm>
                  <a:off x="-84126" y="764680"/>
                  <a:ext cx="360704" cy="30805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5" name="文本框 2">
                  <a:extLst>
                    <a:ext uri="{FF2B5EF4-FFF2-40B4-BE49-F238E27FC236}">
                      <a16:creationId xmlns:a16="http://schemas.microsoft.com/office/drawing/2014/main" id="{2856464B-6742-487B-A29C-50E02AF5D18A}"/>
                    </a:ext>
                  </a:extLst>
                </p:cNvPr>
                <p:cNvSpPr txBox="1">
                  <a:spLocks noChangeArrowheads="1"/>
                </p:cNvSpPr>
                <p:nvPr/>
              </p:nvSpPr>
              <p:spPr bwMode="auto">
                <a:xfrm>
                  <a:off x="42334" y="1631244"/>
                  <a:ext cx="152400" cy="30805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6" name="文本框 2">
                  <a:extLst>
                    <a:ext uri="{FF2B5EF4-FFF2-40B4-BE49-F238E27FC236}">
                      <a16:creationId xmlns:a16="http://schemas.microsoft.com/office/drawing/2014/main" id="{2AA492A7-7AC5-400C-B10C-C8259BE9073D}"/>
                    </a:ext>
                  </a:extLst>
                </p:cNvPr>
                <p:cNvSpPr txBox="1">
                  <a:spLocks noChangeArrowheads="1"/>
                </p:cNvSpPr>
                <p:nvPr/>
              </p:nvSpPr>
              <p:spPr bwMode="auto">
                <a:xfrm>
                  <a:off x="1166778" y="790071"/>
                  <a:ext cx="174625" cy="30805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7" name="文本框 2">
                  <a:extLst>
                    <a:ext uri="{FF2B5EF4-FFF2-40B4-BE49-F238E27FC236}">
                      <a16:creationId xmlns:a16="http://schemas.microsoft.com/office/drawing/2014/main" id="{77B31192-DCCE-4A22-96EB-58A691F8B9B1}"/>
                    </a:ext>
                  </a:extLst>
                </p:cNvPr>
                <p:cNvSpPr txBox="1">
                  <a:spLocks noChangeArrowheads="1"/>
                </p:cNvSpPr>
                <p:nvPr/>
              </p:nvSpPr>
              <p:spPr bwMode="auto">
                <a:xfrm>
                  <a:off x="1769170" y="1577620"/>
                  <a:ext cx="239395" cy="195005"/>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8" name="文本框 2">
                  <a:extLst>
                    <a:ext uri="{FF2B5EF4-FFF2-40B4-BE49-F238E27FC236}">
                      <a16:creationId xmlns:a16="http://schemas.microsoft.com/office/drawing/2014/main" id="{DB020BAB-85DD-4626-B6D1-9E77CBA402D5}"/>
                    </a:ext>
                  </a:extLst>
                </p:cNvPr>
                <p:cNvSpPr txBox="1">
                  <a:spLocks noChangeArrowheads="1"/>
                </p:cNvSpPr>
                <p:nvPr/>
              </p:nvSpPr>
              <p:spPr bwMode="auto">
                <a:xfrm>
                  <a:off x="1363206" y="925654"/>
                  <a:ext cx="846718" cy="30805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l</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a:t>
                  </a: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67" name="文本框 2">
                <a:extLst>
                  <a:ext uri="{FF2B5EF4-FFF2-40B4-BE49-F238E27FC236}">
                    <a16:creationId xmlns:a16="http://schemas.microsoft.com/office/drawing/2014/main" id="{75107EB0-94CB-4AE3-B61F-7251E6F89670}"/>
                  </a:ext>
                </a:extLst>
              </p:cNvPr>
              <p:cNvSpPr txBox="1">
                <a:spLocks noChangeArrowheads="1"/>
              </p:cNvSpPr>
              <p:nvPr/>
            </p:nvSpPr>
            <p:spPr bwMode="auto">
              <a:xfrm>
                <a:off x="696653" y="1421730"/>
                <a:ext cx="174625" cy="308052"/>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68" name="直接连接符 67">
                <a:extLst>
                  <a:ext uri="{FF2B5EF4-FFF2-40B4-BE49-F238E27FC236}">
                    <a16:creationId xmlns:a16="http://schemas.microsoft.com/office/drawing/2014/main" id="{2C165121-51AB-41CE-B7A0-BFB296A3F1CC}"/>
                  </a:ext>
                </a:extLst>
              </p:cNvPr>
              <p:cNvCxnSpPr/>
              <p:nvPr/>
            </p:nvCxnSpPr>
            <p:spPr>
              <a:xfrm flipV="1">
                <a:off x="397849" y="898033"/>
                <a:ext cx="974603" cy="4938"/>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63" name="任意多边形: 形状 62">
              <a:extLst>
                <a:ext uri="{FF2B5EF4-FFF2-40B4-BE49-F238E27FC236}">
                  <a16:creationId xmlns:a16="http://schemas.microsoft.com/office/drawing/2014/main" id="{FE6B0F08-C9E4-444C-B7E1-548207FDA865}"/>
                </a:ext>
              </a:extLst>
            </p:cNvPr>
            <p:cNvSpPr/>
            <p:nvPr/>
          </p:nvSpPr>
          <p:spPr>
            <a:xfrm flipH="1" flipV="1">
              <a:off x="736409" y="642784"/>
              <a:ext cx="1136942" cy="647098"/>
            </a:xfrm>
            <a:custGeom>
              <a:avLst/>
              <a:gdLst>
                <a:gd name="connsiteX0" fmla="*/ 0 w 807156"/>
                <a:gd name="connsiteY0" fmla="*/ 0 h 854996"/>
                <a:gd name="connsiteX1" fmla="*/ 344311 w 807156"/>
                <a:gd name="connsiteY1" fmla="*/ 736600 h 854996"/>
                <a:gd name="connsiteX2" fmla="*/ 603956 w 807156"/>
                <a:gd name="connsiteY2" fmla="*/ 835378 h 854996"/>
                <a:gd name="connsiteX3" fmla="*/ 807156 w 807156"/>
                <a:gd name="connsiteY3" fmla="*/ 544689 h 854996"/>
                <a:gd name="connsiteX0" fmla="*/ 0 w 696898"/>
                <a:gd name="connsiteY0" fmla="*/ 0 h 545839"/>
                <a:gd name="connsiteX1" fmla="*/ 234053 w 696898"/>
                <a:gd name="connsiteY1" fmla="*/ 436348 h 545839"/>
                <a:gd name="connsiteX2" fmla="*/ 493698 w 696898"/>
                <a:gd name="connsiteY2" fmla="*/ 535126 h 545839"/>
                <a:gd name="connsiteX3" fmla="*/ 696898 w 696898"/>
                <a:gd name="connsiteY3" fmla="*/ 244437 h 545839"/>
                <a:gd name="connsiteX0" fmla="*/ 0 w 776004"/>
                <a:gd name="connsiteY0" fmla="*/ 0 h 562844"/>
                <a:gd name="connsiteX1" fmla="*/ 234053 w 776004"/>
                <a:gd name="connsiteY1" fmla="*/ 436348 h 562844"/>
                <a:gd name="connsiteX2" fmla="*/ 493698 w 776004"/>
                <a:gd name="connsiteY2" fmla="*/ 535126 h 562844"/>
                <a:gd name="connsiteX3" fmla="*/ 776004 w 776004"/>
                <a:gd name="connsiteY3" fmla="*/ 2754 h 562844"/>
                <a:gd name="connsiteX0" fmla="*/ 0 w 776004"/>
                <a:gd name="connsiteY0" fmla="*/ 0 h 562844"/>
                <a:gd name="connsiteX1" fmla="*/ 234053 w 776004"/>
                <a:gd name="connsiteY1" fmla="*/ 436348 h 562844"/>
                <a:gd name="connsiteX2" fmla="*/ 493698 w 776004"/>
                <a:gd name="connsiteY2" fmla="*/ 535126 h 562844"/>
                <a:gd name="connsiteX3" fmla="*/ 776004 w 776004"/>
                <a:gd name="connsiteY3" fmla="*/ 2754 h 562844"/>
                <a:gd name="connsiteX0" fmla="*/ 0 w 776004"/>
                <a:gd name="connsiteY0" fmla="*/ 0 h 572323"/>
                <a:gd name="connsiteX1" fmla="*/ 238109 w 776004"/>
                <a:gd name="connsiteY1" fmla="*/ 468953 h 572323"/>
                <a:gd name="connsiteX2" fmla="*/ 493698 w 776004"/>
                <a:gd name="connsiteY2" fmla="*/ 535126 h 572323"/>
                <a:gd name="connsiteX3" fmla="*/ 776004 w 776004"/>
                <a:gd name="connsiteY3" fmla="*/ 2754 h 572323"/>
                <a:gd name="connsiteX0" fmla="*/ 0 w 776004"/>
                <a:gd name="connsiteY0" fmla="*/ 0 h 522557"/>
                <a:gd name="connsiteX1" fmla="*/ 238109 w 776004"/>
                <a:gd name="connsiteY1" fmla="*/ 468953 h 522557"/>
                <a:gd name="connsiteX2" fmla="*/ 518038 w 776004"/>
                <a:gd name="connsiteY2" fmla="*/ 460040 h 522557"/>
                <a:gd name="connsiteX3" fmla="*/ 776004 w 776004"/>
                <a:gd name="connsiteY3" fmla="*/ 2754 h 522557"/>
                <a:gd name="connsiteX0" fmla="*/ 0 w 750062"/>
                <a:gd name="connsiteY0" fmla="*/ 6632 h 529745"/>
                <a:gd name="connsiteX1" fmla="*/ 238109 w 750062"/>
                <a:gd name="connsiteY1" fmla="*/ 475585 h 529745"/>
                <a:gd name="connsiteX2" fmla="*/ 518038 w 750062"/>
                <a:gd name="connsiteY2" fmla="*/ 466672 h 529745"/>
                <a:gd name="connsiteX3" fmla="*/ 750062 w 750062"/>
                <a:gd name="connsiteY3" fmla="*/ 0 h 529745"/>
                <a:gd name="connsiteX0" fmla="*/ 0 w 816997"/>
                <a:gd name="connsiteY0" fmla="*/ 0 h 555622"/>
                <a:gd name="connsiteX1" fmla="*/ 305044 w 816997"/>
                <a:gd name="connsiteY1" fmla="*/ 499457 h 555622"/>
                <a:gd name="connsiteX2" fmla="*/ 584973 w 816997"/>
                <a:gd name="connsiteY2" fmla="*/ 490544 h 555622"/>
                <a:gd name="connsiteX3" fmla="*/ 816997 w 816997"/>
                <a:gd name="connsiteY3" fmla="*/ 23872 h 555622"/>
                <a:gd name="connsiteX0" fmla="*/ 0 w 816997"/>
                <a:gd name="connsiteY0" fmla="*/ 0 h 554212"/>
                <a:gd name="connsiteX1" fmla="*/ 260420 w 816997"/>
                <a:gd name="connsiteY1" fmla="*/ 497110 h 554212"/>
                <a:gd name="connsiteX2" fmla="*/ 584973 w 816997"/>
                <a:gd name="connsiteY2" fmla="*/ 490544 h 554212"/>
                <a:gd name="connsiteX3" fmla="*/ 816997 w 816997"/>
                <a:gd name="connsiteY3" fmla="*/ 23872 h 554212"/>
                <a:gd name="connsiteX0" fmla="*/ 0 w 816997"/>
                <a:gd name="connsiteY0" fmla="*/ 0 h 548784"/>
                <a:gd name="connsiteX1" fmla="*/ 221881 w 816997"/>
                <a:gd name="connsiteY1" fmla="*/ 487724 h 548784"/>
                <a:gd name="connsiteX2" fmla="*/ 584973 w 816997"/>
                <a:gd name="connsiteY2" fmla="*/ 490544 h 548784"/>
                <a:gd name="connsiteX3" fmla="*/ 816997 w 816997"/>
                <a:gd name="connsiteY3" fmla="*/ 23872 h 548784"/>
                <a:gd name="connsiteX0" fmla="*/ 0 w 816997"/>
                <a:gd name="connsiteY0" fmla="*/ 0 h 531377"/>
                <a:gd name="connsiteX1" fmla="*/ 221881 w 816997"/>
                <a:gd name="connsiteY1" fmla="*/ 487724 h 531377"/>
                <a:gd name="connsiteX2" fmla="*/ 595115 w 816997"/>
                <a:gd name="connsiteY2" fmla="*/ 455348 h 531377"/>
                <a:gd name="connsiteX3" fmla="*/ 816997 w 816997"/>
                <a:gd name="connsiteY3" fmla="*/ 23872 h 531377"/>
                <a:gd name="connsiteX0" fmla="*/ 0 w 816997"/>
                <a:gd name="connsiteY0" fmla="*/ 0 h 543657"/>
                <a:gd name="connsiteX1" fmla="*/ 221881 w 816997"/>
                <a:gd name="connsiteY1" fmla="*/ 487724 h 543657"/>
                <a:gd name="connsiteX2" fmla="*/ 542378 w 816997"/>
                <a:gd name="connsiteY2" fmla="*/ 481159 h 543657"/>
                <a:gd name="connsiteX3" fmla="*/ 816997 w 816997"/>
                <a:gd name="connsiteY3" fmla="*/ 23872 h 543657"/>
                <a:gd name="connsiteX0" fmla="*/ 0 w 816997"/>
                <a:gd name="connsiteY0" fmla="*/ 0 h 557804"/>
                <a:gd name="connsiteX1" fmla="*/ 221881 w 816997"/>
                <a:gd name="connsiteY1" fmla="*/ 487724 h 557804"/>
                <a:gd name="connsiteX2" fmla="*/ 542378 w 816997"/>
                <a:gd name="connsiteY2" fmla="*/ 481159 h 557804"/>
                <a:gd name="connsiteX3" fmla="*/ 816997 w 816997"/>
                <a:gd name="connsiteY3" fmla="*/ 23872 h 557804"/>
                <a:gd name="connsiteX0" fmla="*/ 0 w 816997"/>
                <a:gd name="connsiteY0" fmla="*/ 0 h 533283"/>
                <a:gd name="connsiteX1" fmla="*/ 221881 w 816997"/>
                <a:gd name="connsiteY1" fmla="*/ 487724 h 533283"/>
                <a:gd name="connsiteX2" fmla="*/ 576860 w 816997"/>
                <a:gd name="connsiteY2" fmla="*/ 434231 h 533283"/>
                <a:gd name="connsiteX3" fmla="*/ 816997 w 816997"/>
                <a:gd name="connsiteY3" fmla="*/ 23872 h 533283"/>
                <a:gd name="connsiteX0" fmla="*/ 0 w 816997"/>
                <a:gd name="connsiteY0" fmla="*/ 0 h 539919"/>
                <a:gd name="connsiteX1" fmla="*/ 254334 w 816997"/>
                <a:gd name="connsiteY1" fmla="*/ 508842 h 539919"/>
                <a:gd name="connsiteX2" fmla="*/ 576860 w 816997"/>
                <a:gd name="connsiteY2" fmla="*/ 434231 h 539919"/>
                <a:gd name="connsiteX3" fmla="*/ 816997 w 816997"/>
                <a:gd name="connsiteY3" fmla="*/ 23872 h 539919"/>
                <a:gd name="connsiteX0" fmla="*/ 0 w 816997"/>
                <a:gd name="connsiteY0" fmla="*/ 0 h 533568"/>
                <a:gd name="connsiteX1" fmla="*/ 254334 w 816997"/>
                <a:gd name="connsiteY1" fmla="*/ 508842 h 533568"/>
                <a:gd name="connsiteX2" fmla="*/ 576860 w 816997"/>
                <a:gd name="connsiteY2" fmla="*/ 434231 h 533568"/>
                <a:gd name="connsiteX3" fmla="*/ 707244 w 816997"/>
                <a:gd name="connsiteY3" fmla="*/ 259696 h 533568"/>
                <a:gd name="connsiteX4" fmla="*/ 816997 w 816997"/>
                <a:gd name="connsiteY4" fmla="*/ 23872 h 533568"/>
                <a:gd name="connsiteX0" fmla="*/ 0 w 816997"/>
                <a:gd name="connsiteY0" fmla="*/ 0 h 541323"/>
                <a:gd name="connsiteX1" fmla="*/ 254334 w 816997"/>
                <a:gd name="connsiteY1" fmla="*/ 508842 h 541323"/>
                <a:gd name="connsiteX2" fmla="*/ 582944 w 816997"/>
                <a:gd name="connsiteY2" fmla="*/ 464735 h 541323"/>
                <a:gd name="connsiteX3" fmla="*/ 707244 w 816997"/>
                <a:gd name="connsiteY3" fmla="*/ 259696 h 541323"/>
                <a:gd name="connsiteX4" fmla="*/ 816997 w 816997"/>
                <a:gd name="connsiteY4" fmla="*/ 23872 h 541323"/>
                <a:gd name="connsiteX0" fmla="*/ 0 w 816997"/>
                <a:gd name="connsiteY0" fmla="*/ 0 h 533796"/>
                <a:gd name="connsiteX1" fmla="*/ 258391 w 816997"/>
                <a:gd name="connsiteY1" fmla="*/ 499456 h 533796"/>
                <a:gd name="connsiteX2" fmla="*/ 582944 w 816997"/>
                <a:gd name="connsiteY2" fmla="*/ 464735 h 533796"/>
                <a:gd name="connsiteX3" fmla="*/ 707244 w 816997"/>
                <a:gd name="connsiteY3" fmla="*/ 259696 h 533796"/>
                <a:gd name="connsiteX4" fmla="*/ 816997 w 816997"/>
                <a:gd name="connsiteY4" fmla="*/ 23872 h 533796"/>
                <a:gd name="connsiteX0" fmla="*/ 0 w 816997"/>
                <a:gd name="connsiteY0" fmla="*/ 0 h 510787"/>
                <a:gd name="connsiteX1" fmla="*/ 135249 w 816997"/>
                <a:gd name="connsiteY1" fmla="*/ 311319 h 510787"/>
                <a:gd name="connsiteX2" fmla="*/ 258391 w 816997"/>
                <a:gd name="connsiteY2" fmla="*/ 499456 h 510787"/>
                <a:gd name="connsiteX3" fmla="*/ 582944 w 816997"/>
                <a:gd name="connsiteY3" fmla="*/ 464735 h 510787"/>
                <a:gd name="connsiteX4" fmla="*/ 707244 w 816997"/>
                <a:gd name="connsiteY4" fmla="*/ 259696 h 510787"/>
                <a:gd name="connsiteX5" fmla="*/ 816997 w 816997"/>
                <a:gd name="connsiteY5" fmla="*/ 23872 h 510787"/>
                <a:gd name="connsiteX0" fmla="*/ 0 w 816997"/>
                <a:gd name="connsiteY0" fmla="*/ 0 h 554736"/>
                <a:gd name="connsiteX1" fmla="*/ 135249 w 816997"/>
                <a:gd name="connsiteY1" fmla="*/ 311319 h 554736"/>
                <a:gd name="connsiteX2" fmla="*/ 327355 w 816997"/>
                <a:gd name="connsiteY2" fmla="*/ 548731 h 554736"/>
                <a:gd name="connsiteX3" fmla="*/ 582944 w 816997"/>
                <a:gd name="connsiteY3" fmla="*/ 464735 h 554736"/>
                <a:gd name="connsiteX4" fmla="*/ 707244 w 816997"/>
                <a:gd name="connsiteY4" fmla="*/ 259696 h 554736"/>
                <a:gd name="connsiteX5" fmla="*/ 816997 w 816997"/>
                <a:gd name="connsiteY5" fmla="*/ 23872 h 554736"/>
                <a:gd name="connsiteX0" fmla="*/ 0 w 816997"/>
                <a:gd name="connsiteY0" fmla="*/ 0 h 558544"/>
                <a:gd name="connsiteX1" fmla="*/ 135249 w 816997"/>
                <a:gd name="connsiteY1" fmla="*/ 311319 h 558544"/>
                <a:gd name="connsiteX2" fmla="*/ 327355 w 816997"/>
                <a:gd name="connsiteY2" fmla="*/ 548731 h 558544"/>
                <a:gd name="connsiteX3" fmla="*/ 507895 w 816997"/>
                <a:gd name="connsiteY3" fmla="*/ 488199 h 558544"/>
                <a:gd name="connsiteX4" fmla="*/ 707244 w 816997"/>
                <a:gd name="connsiteY4" fmla="*/ 259696 h 558544"/>
                <a:gd name="connsiteX5" fmla="*/ 816997 w 816997"/>
                <a:gd name="connsiteY5" fmla="*/ 23872 h 558544"/>
                <a:gd name="connsiteX0" fmla="*/ 0 w 816997"/>
                <a:gd name="connsiteY0" fmla="*/ 0 h 563202"/>
                <a:gd name="connsiteX1" fmla="*/ 135249 w 816997"/>
                <a:gd name="connsiteY1" fmla="*/ 311319 h 563202"/>
                <a:gd name="connsiteX2" fmla="*/ 327355 w 816997"/>
                <a:gd name="connsiteY2" fmla="*/ 548731 h 563202"/>
                <a:gd name="connsiteX3" fmla="*/ 515058 w 816997"/>
                <a:gd name="connsiteY3" fmla="*/ 506970 h 563202"/>
                <a:gd name="connsiteX4" fmla="*/ 707244 w 816997"/>
                <a:gd name="connsiteY4" fmla="*/ 259696 h 563202"/>
                <a:gd name="connsiteX5" fmla="*/ 816997 w 816997"/>
                <a:gd name="connsiteY5" fmla="*/ 23872 h 563202"/>
                <a:gd name="connsiteX0" fmla="*/ 0 w 816997"/>
                <a:gd name="connsiteY0" fmla="*/ 0 h 567201"/>
                <a:gd name="connsiteX1" fmla="*/ 135249 w 816997"/>
                <a:gd name="connsiteY1" fmla="*/ 311319 h 567201"/>
                <a:gd name="connsiteX2" fmla="*/ 373075 w 816997"/>
                <a:gd name="connsiteY2" fmla="*/ 553619 h 567201"/>
                <a:gd name="connsiteX3" fmla="*/ 515058 w 816997"/>
                <a:gd name="connsiteY3" fmla="*/ 506970 h 567201"/>
                <a:gd name="connsiteX4" fmla="*/ 707244 w 816997"/>
                <a:gd name="connsiteY4" fmla="*/ 259696 h 567201"/>
                <a:gd name="connsiteX5" fmla="*/ 816997 w 816997"/>
                <a:gd name="connsiteY5" fmla="*/ 23872 h 567201"/>
                <a:gd name="connsiteX0" fmla="*/ 0 w 816997"/>
                <a:gd name="connsiteY0" fmla="*/ 0 h 539856"/>
                <a:gd name="connsiteX1" fmla="*/ 135249 w 816997"/>
                <a:gd name="connsiteY1" fmla="*/ 311319 h 539856"/>
                <a:gd name="connsiteX2" fmla="*/ 293969 w 816997"/>
                <a:gd name="connsiteY2" fmla="*/ 516076 h 539856"/>
                <a:gd name="connsiteX3" fmla="*/ 515058 w 816997"/>
                <a:gd name="connsiteY3" fmla="*/ 506970 h 539856"/>
                <a:gd name="connsiteX4" fmla="*/ 707244 w 816997"/>
                <a:gd name="connsiteY4" fmla="*/ 259696 h 539856"/>
                <a:gd name="connsiteX5" fmla="*/ 816997 w 816997"/>
                <a:gd name="connsiteY5" fmla="*/ 23872 h 539856"/>
                <a:gd name="connsiteX0" fmla="*/ 0 w 816997"/>
                <a:gd name="connsiteY0" fmla="*/ 0 h 534600"/>
                <a:gd name="connsiteX1" fmla="*/ 135249 w 816997"/>
                <a:gd name="connsiteY1" fmla="*/ 311319 h 534600"/>
                <a:gd name="connsiteX2" fmla="*/ 279770 w 816997"/>
                <a:gd name="connsiteY2" fmla="*/ 506690 h 534600"/>
                <a:gd name="connsiteX3" fmla="*/ 515058 w 816997"/>
                <a:gd name="connsiteY3" fmla="*/ 506970 h 534600"/>
                <a:gd name="connsiteX4" fmla="*/ 707244 w 816997"/>
                <a:gd name="connsiteY4" fmla="*/ 259696 h 534600"/>
                <a:gd name="connsiteX5" fmla="*/ 816997 w 816997"/>
                <a:gd name="connsiteY5" fmla="*/ 23872 h 534600"/>
                <a:gd name="connsiteX0" fmla="*/ 0 w 816997"/>
                <a:gd name="connsiteY0" fmla="*/ 0 h 537576"/>
                <a:gd name="connsiteX1" fmla="*/ 108881 w 816997"/>
                <a:gd name="connsiteY1" fmla="*/ 262044 h 537576"/>
                <a:gd name="connsiteX2" fmla="*/ 279770 w 816997"/>
                <a:gd name="connsiteY2" fmla="*/ 506690 h 537576"/>
                <a:gd name="connsiteX3" fmla="*/ 515058 w 816997"/>
                <a:gd name="connsiteY3" fmla="*/ 506970 h 537576"/>
                <a:gd name="connsiteX4" fmla="*/ 707244 w 816997"/>
                <a:gd name="connsiteY4" fmla="*/ 259696 h 537576"/>
                <a:gd name="connsiteX5" fmla="*/ 816997 w 816997"/>
                <a:gd name="connsiteY5" fmla="*/ 23872 h 53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6997" h="537576">
                  <a:moveTo>
                    <a:pt x="0" y="0"/>
                  </a:moveTo>
                  <a:cubicBezTo>
                    <a:pt x="22541" y="51886"/>
                    <a:pt x="65816" y="178801"/>
                    <a:pt x="108881" y="262044"/>
                  </a:cubicBezTo>
                  <a:cubicBezTo>
                    <a:pt x="151946" y="345287"/>
                    <a:pt x="212074" y="465869"/>
                    <a:pt x="279770" y="506690"/>
                  </a:cubicBezTo>
                  <a:cubicBezTo>
                    <a:pt x="347466" y="547511"/>
                    <a:pt x="443812" y="548136"/>
                    <a:pt x="515058" y="506970"/>
                  </a:cubicBezTo>
                  <a:cubicBezTo>
                    <a:pt x="586304" y="465804"/>
                    <a:pt x="667221" y="328089"/>
                    <a:pt x="707244" y="259696"/>
                  </a:cubicBezTo>
                  <a:cubicBezTo>
                    <a:pt x="747267" y="191303"/>
                    <a:pt x="798705" y="63176"/>
                    <a:pt x="816997" y="238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64" name="文本框 2">
              <a:extLst>
                <a:ext uri="{FF2B5EF4-FFF2-40B4-BE49-F238E27FC236}">
                  <a16:creationId xmlns:a16="http://schemas.microsoft.com/office/drawing/2014/main" id="{1A41FD2D-CA9B-4541-B58C-0E0226C2844E}"/>
                </a:ext>
              </a:extLst>
            </p:cNvPr>
            <p:cNvSpPr txBox="1">
              <a:spLocks noChangeArrowheads="1"/>
            </p:cNvSpPr>
            <p:nvPr/>
          </p:nvSpPr>
          <p:spPr bwMode="auto">
            <a:xfrm>
              <a:off x="1780201" y="1169572"/>
              <a:ext cx="174584" cy="201837"/>
            </a:xfrm>
            <a:prstGeom prst="rect">
              <a:avLst/>
            </a:prstGeom>
            <a:noFill/>
            <a:ln w="9525">
              <a:noFill/>
              <a:miter lim="800000"/>
              <a:headEnd/>
              <a:tailEnd/>
            </a:ln>
          </p:spPr>
          <p:txBody>
            <a:bodyPr rot="0" vert="horz" wrap="square" lIns="0" tIns="0" rIns="0" bIns="0" anchor="t" anchorCtr="0">
              <a:no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sym typeface="Symbol" panose="05050102010706020507" pitchFamily="18" charset="2"/>
                </a:rPr>
                <a:t></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5" name="文本框 2">
              <a:extLst>
                <a:ext uri="{FF2B5EF4-FFF2-40B4-BE49-F238E27FC236}">
                  <a16:creationId xmlns:a16="http://schemas.microsoft.com/office/drawing/2014/main" id="{5D018412-5798-4A5F-826E-BA61A1860F9F}"/>
                </a:ext>
              </a:extLst>
            </p:cNvPr>
            <p:cNvSpPr txBox="1">
              <a:spLocks noChangeArrowheads="1"/>
            </p:cNvSpPr>
            <p:nvPr/>
          </p:nvSpPr>
          <p:spPr bwMode="auto">
            <a:xfrm>
              <a:off x="1171037" y="1329049"/>
              <a:ext cx="284334" cy="308025"/>
            </a:xfrm>
            <a:prstGeom prst="rect">
              <a:avLst/>
            </a:prstGeom>
            <a:noFill/>
            <a:ln w="9525">
              <a:noFill/>
              <a:miter lim="800000"/>
              <a:headEnd/>
              <a:tailEnd/>
            </a:ln>
          </p:spPr>
          <p:txBody>
            <a:bodyPr rot="0" vert="horz" wrap="square" lIns="0" tIns="0" rIns="0" bIns="0" anchor="t" anchorCtr="0">
              <a:spAutoFit/>
            </a:bodyPr>
            <a:lstStyle/>
            <a:p>
              <a:pPr algn="ctr">
                <a:spcAft>
                  <a:spcPts val="0"/>
                </a:spcAft>
              </a:pPr>
              <a:r>
                <a:rPr lang="en-US" sz="2000" kern="100">
                  <a:effectLst/>
                  <a:latin typeface="等线" panose="02010600030101010101" pitchFamily="2" charset="-122"/>
                  <a:ea typeface="等线" panose="02010600030101010101" pitchFamily="2" charset="-122"/>
                  <a:cs typeface="Times New Roman" panose="02020603050405020304" pitchFamily="18" charset="0"/>
                </a:rPr>
                <a:t>x</a:t>
              </a:r>
              <a:r>
                <a:rPr lang="en-US" sz="2000" kern="100" baseline="-25000">
                  <a:effectLst/>
                  <a:latin typeface="等线" panose="02010600030101010101" pitchFamily="2" charset="-122"/>
                  <a:ea typeface="等线" panose="02010600030101010101" pitchFamily="2" charset="-122"/>
                  <a:cs typeface="Times New Roman" panose="02020603050405020304" pitchFamily="18" charset="0"/>
                </a:rPr>
                <a:t>k</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457014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4E68F-EF6D-4FDF-9C5C-46239400594D}"/>
              </a:ext>
            </a:extLst>
          </p:cNvPr>
          <p:cNvSpPr>
            <a:spLocks noGrp="1"/>
          </p:cNvSpPr>
          <p:nvPr>
            <p:ph type="title"/>
          </p:nvPr>
        </p:nvSpPr>
        <p:spPr/>
        <p:txBody>
          <a:bodyPr/>
          <a:lstStyle/>
          <a:p>
            <a:r>
              <a:rPr lang="zh-CN" altLang="en-US" dirty="0"/>
              <a:t>二次插值曲线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2DB335-8E0A-4B64-B2FA-6B6896E5BE04}"/>
                  </a:ext>
                </a:extLst>
              </p:cNvPr>
              <p:cNvSpPr>
                <a:spLocks noGrp="1"/>
              </p:cNvSpPr>
              <p:nvPr>
                <p:ph idx="1"/>
              </p:nvPr>
            </p:nvSpPr>
            <p:spPr/>
            <p:txBody>
              <a:bodyPr>
                <a:normAutofit fontScale="92500" lnSpcReduction="10000"/>
              </a:bodyPr>
              <a:lstStyle/>
              <a:p>
                <a:r>
                  <a:rPr lang="zh-CN" altLang="en-US" dirty="0"/>
                  <a:t>利用二次插值基函数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en-US" altLang="zh-CN" dirty="0"/>
                  <a:t> </a:t>
                </a:r>
                <a:r>
                  <a:rPr lang="zh-CN" altLang="zh-CN" dirty="0"/>
                  <a:t>和</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𝑘</m:t>
                        </m:r>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，可得：</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sSub>
                          <m:sSubPr>
                            <m:ctrlPr>
                              <a:rPr lang="zh-CN"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𝑙</m:t>
                            </m:r>
                          </m:e>
                          <m:sub>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b>
                        </m:sSub>
                        <m:d>
                          <m:dPr>
                            <m:ctrlPr>
                              <a:rPr lang="zh-CN" altLang="zh-CN" i="1">
                                <a:solidFill>
                                  <a:srgbClr val="FF0000"/>
                                </a:solidFill>
                                <a:latin typeface="Cambria Math" panose="02040503050406030204" pitchFamily="18" charset="0"/>
                              </a:rPr>
                            </m:ctrlPr>
                          </m:dPr>
                          <m:e>
                            <m:r>
                              <m:rPr>
                                <m:sty m:val="p"/>
                              </m:rPr>
                              <a:rPr lang="en-US" altLang="zh-CN">
                                <a:solidFill>
                                  <a:srgbClr val="FF0000"/>
                                </a:solidFill>
                                <a:latin typeface="Cambria Math" panose="02040503050406030204" pitchFamily="18" charset="0"/>
                              </a:rPr>
                              <m:t>x</m:t>
                            </m:r>
                          </m:e>
                        </m:d>
                        <m:r>
                          <a:rPr lang="en-US" altLang="zh-CN" i="1">
                            <a:latin typeface="Cambria Math" panose="02040503050406030204" pitchFamily="18" charset="0"/>
                          </a:rPr>
                          <m:t>+</m:t>
                        </m:r>
                        <m:r>
                          <a:rPr lang="en-US" altLang="zh-CN" i="1">
                            <a:latin typeface="Cambria Math" panose="02040503050406030204" pitchFamily="18" charset="0"/>
                          </a:rPr>
                          <m:t>𝑦</m:t>
                        </m:r>
                      </m:e>
                      <m:sub>
                        <m:r>
                          <a:rPr lang="en-US" altLang="zh-CN" i="1">
                            <a:latin typeface="Cambria Math" panose="02040503050406030204" pitchFamily="18" charset="0"/>
                          </a:rPr>
                          <m:t>𝑘</m:t>
                        </m:r>
                      </m:sub>
                    </m:sSub>
                    <m:sSub>
                      <m:sSubPr>
                        <m:ctrlPr>
                          <a:rPr lang="zh-CN" altLang="zh-CN" i="1" smtClean="0">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𝑙</m:t>
                        </m:r>
                      </m:e>
                      <m:sub>
                        <m:r>
                          <a:rPr lang="en-US" altLang="zh-CN" i="1">
                            <a:solidFill>
                              <a:srgbClr val="00B0F0"/>
                            </a:solidFill>
                            <a:latin typeface="Cambria Math" panose="02040503050406030204" pitchFamily="18" charset="0"/>
                          </a:rPr>
                          <m:t>𝑘</m:t>
                        </m:r>
                      </m:sub>
                    </m:sSub>
                    <m:d>
                      <m:dPr>
                        <m:ctrlPr>
                          <a:rPr lang="zh-CN" altLang="zh-CN" i="1">
                            <a:solidFill>
                              <a:srgbClr val="00B0F0"/>
                            </a:solidFill>
                            <a:latin typeface="Cambria Math" panose="02040503050406030204" pitchFamily="18" charset="0"/>
                          </a:rPr>
                        </m:ctrlPr>
                      </m:dPr>
                      <m:e>
                        <m:r>
                          <m:rPr>
                            <m:sty m:val="p"/>
                          </m:rPr>
                          <a:rPr lang="en-US" altLang="zh-CN">
                            <a:solidFill>
                              <a:srgbClr val="00B0F0"/>
                            </a:solidFill>
                            <a:latin typeface="Cambria Math" panose="02040503050406030204" pitchFamily="18" charset="0"/>
                          </a:rPr>
                          <m:t>x</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sSub>
                      <m:sSubPr>
                        <m:ctrlPr>
                          <a:rPr lang="zh-CN" altLang="zh-CN" i="1" smtClean="0">
                            <a:solidFill>
                              <a:srgbClr val="7030A0"/>
                            </a:solidFill>
                            <a:latin typeface="Cambria Math" panose="02040503050406030204" pitchFamily="18" charset="0"/>
                          </a:rPr>
                        </m:ctrlPr>
                      </m:sSubPr>
                      <m:e>
                        <m:r>
                          <a:rPr lang="en-US" altLang="zh-CN" i="1">
                            <a:solidFill>
                              <a:srgbClr val="7030A0"/>
                            </a:solidFill>
                            <a:latin typeface="Cambria Math" panose="02040503050406030204" pitchFamily="18" charset="0"/>
                          </a:rPr>
                          <m:t>𝑙</m:t>
                        </m:r>
                      </m:e>
                      <m:sub>
                        <m:r>
                          <a:rPr lang="en-US" altLang="zh-CN" i="1">
                            <a:solidFill>
                              <a:srgbClr val="7030A0"/>
                            </a:solidFill>
                            <a:latin typeface="Cambria Math" panose="02040503050406030204" pitchFamily="18" charset="0"/>
                          </a:rPr>
                          <m:t>𝑘</m:t>
                        </m:r>
                        <m:r>
                          <a:rPr lang="en-US" altLang="zh-CN" i="1">
                            <a:solidFill>
                              <a:srgbClr val="7030A0"/>
                            </a:solidFill>
                            <a:latin typeface="Cambria Math" panose="02040503050406030204" pitchFamily="18" charset="0"/>
                          </a:rPr>
                          <m:t>+1</m:t>
                        </m:r>
                      </m:sub>
                    </m:sSub>
                    <m:d>
                      <m:dPr>
                        <m:ctrlPr>
                          <a:rPr lang="zh-CN" altLang="zh-CN" i="1">
                            <a:solidFill>
                              <a:srgbClr val="7030A0"/>
                            </a:solidFill>
                            <a:latin typeface="Cambria Math" panose="02040503050406030204" pitchFamily="18" charset="0"/>
                          </a:rPr>
                        </m:ctrlPr>
                      </m:dPr>
                      <m:e>
                        <m:r>
                          <m:rPr>
                            <m:sty m:val="p"/>
                          </m:rPr>
                          <a:rPr lang="en-US" altLang="zh-CN">
                            <a:solidFill>
                              <a:srgbClr val="7030A0"/>
                            </a:solidFill>
                            <a:latin typeface="Cambria Math" panose="02040503050406030204" pitchFamily="18" charset="0"/>
                          </a:rPr>
                          <m:t>x</m:t>
                        </m:r>
                      </m:e>
                    </m:d>
                  </m:oMath>
                </a14:m>
                <a:endParaRPr lang="en-US" altLang="zh-CN" dirty="0"/>
              </a:p>
              <a:p>
                <a:pPr marL="0" indent="0">
                  <a:buNone/>
                </a:pPr>
                <a:r>
                  <a:rPr lang="zh-CN" altLang="en-US" dirty="0"/>
                  <a:t>具体来看：</a:t>
                </a:r>
                <a:endParaRPr lang="en-US"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f>
                      <m:fPr>
                        <m:ctrlPr>
                          <a:rPr lang="zh-CN" altLang="zh-CN" i="1" smtClean="0">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num>
                      <m:den>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den>
                    </m:f>
                    <m:r>
                      <a:rPr lang="en-US" altLang="zh-CN" i="1">
                        <a:latin typeface="Cambria Math" panose="02040503050406030204" pitchFamily="18" charset="0"/>
                      </a:rPr>
                      <m:t>+</m:t>
                    </m:r>
                  </m:oMath>
                </a14:m>
                <a:endParaRPr lang="zh-CN"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sub>
                    </m:sSub>
                    <m:f>
                      <m:fPr>
                        <m:ctrlPr>
                          <a:rPr lang="zh-CN" altLang="zh-CN" i="1" smtClean="0">
                            <a:solidFill>
                              <a:srgbClr val="00B0F0"/>
                            </a:solidFill>
                            <a:latin typeface="Cambria Math" panose="02040503050406030204" pitchFamily="18" charset="0"/>
                          </a:rPr>
                        </m:ctrlPr>
                      </m:fPr>
                      <m:num>
                        <m:r>
                          <a:rPr lang="en-US" altLang="zh-CN" i="1">
                            <a:solidFill>
                              <a:srgbClr val="00B0F0"/>
                            </a:solidFill>
                            <a:latin typeface="Cambria Math" panose="02040503050406030204" pitchFamily="18" charset="0"/>
                          </a:rPr>
                          <m:t>(</m:t>
                        </m:r>
                        <m:r>
                          <a:rPr lang="en-US" altLang="zh-CN" i="1">
                            <a:solidFill>
                              <a:srgbClr val="00B0F0"/>
                            </a:solidFill>
                            <a:latin typeface="Cambria Math" panose="02040503050406030204" pitchFamily="18" charset="0"/>
                          </a:rPr>
                          <m:t>𝑥</m:t>
                        </m:r>
                        <m:r>
                          <a:rPr lang="en-US" altLang="zh-CN" i="1">
                            <a:solidFill>
                              <a:srgbClr val="00B0F0"/>
                            </a:solidFill>
                            <a:latin typeface="Cambria Math" panose="02040503050406030204" pitchFamily="18" charset="0"/>
                          </a:rPr>
                          <m:t>−</m:t>
                        </m:r>
                        <m:sSub>
                          <m:sSubPr>
                            <m:ctrlPr>
                              <a:rPr lang="zh-CN"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𝑘</m:t>
                            </m:r>
                            <m:r>
                              <a:rPr lang="en-US" altLang="zh-CN" i="1">
                                <a:solidFill>
                                  <a:srgbClr val="00B0F0"/>
                                </a:solidFill>
                                <a:latin typeface="Cambria Math" panose="02040503050406030204" pitchFamily="18" charset="0"/>
                              </a:rPr>
                              <m:t>−1</m:t>
                            </m:r>
                          </m:sub>
                        </m:sSub>
                        <m:r>
                          <a:rPr lang="en-US" altLang="zh-CN" i="1">
                            <a:solidFill>
                              <a:srgbClr val="00B0F0"/>
                            </a:solidFill>
                            <a:latin typeface="Cambria Math" panose="02040503050406030204" pitchFamily="18" charset="0"/>
                          </a:rPr>
                          <m:t>)(</m:t>
                        </m:r>
                        <m:r>
                          <a:rPr lang="en-US" altLang="zh-CN" i="1">
                            <a:solidFill>
                              <a:srgbClr val="00B0F0"/>
                            </a:solidFill>
                            <a:latin typeface="Cambria Math" panose="02040503050406030204" pitchFamily="18" charset="0"/>
                          </a:rPr>
                          <m:t>𝑥</m:t>
                        </m:r>
                        <m:r>
                          <a:rPr lang="en-US" altLang="zh-CN" i="1">
                            <a:solidFill>
                              <a:srgbClr val="00B0F0"/>
                            </a:solidFill>
                            <a:latin typeface="Cambria Math" panose="02040503050406030204" pitchFamily="18" charset="0"/>
                          </a:rPr>
                          <m:t>−</m:t>
                        </m:r>
                        <m:sSub>
                          <m:sSubPr>
                            <m:ctrlPr>
                              <a:rPr lang="zh-CN"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𝑘</m:t>
                            </m:r>
                            <m:r>
                              <a:rPr lang="en-US" altLang="zh-CN" i="1">
                                <a:solidFill>
                                  <a:srgbClr val="00B0F0"/>
                                </a:solidFill>
                                <a:latin typeface="Cambria Math" panose="02040503050406030204" pitchFamily="18" charset="0"/>
                              </a:rPr>
                              <m:t>+1</m:t>
                            </m:r>
                          </m:sub>
                        </m:sSub>
                        <m:r>
                          <a:rPr lang="en-US" altLang="zh-CN" i="1">
                            <a:solidFill>
                              <a:srgbClr val="00B0F0"/>
                            </a:solidFill>
                            <a:latin typeface="Cambria Math" panose="02040503050406030204" pitchFamily="18" charset="0"/>
                          </a:rPr>
                          <m:t>)</m:t>
                        </m:r>
                      </m:num>
                      <m:den>
                        <m:r>
                          <a:rPr lang="en-US" altLang="zh-CN" i="1">
                            <a:solidFill>
                              <a:srgbClr val="00B0F0"/>
                            </a:solidFill>
                            <a:latin typeface="Cambria Math" panose="02040503050406030204" pitchFamily="18" charset="0"/>
                          </a:rPr>
                          <m:t>(</m:t>
                        </m:r>
                        <m:sSub>
                          <m:sSubPr>
                            <m:ctrlPr>
                              <a:rPr lang="zh-CN"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𝑘</m:t>
                            </m:r>
                          </m:sub>
                        </m:sSub>
                        <m:r>
                          <a:rPr lang="en-US" altLang="zh-CN" i="1">
                            <a:solidFill>
                              <a:srgbClr val="00B0F0"/>
                            </a:solidFill>
                            <a:latin typeface="Cambria Math" panose="02040503050406030204" pitchFamily="18" charset="0"/>
                          </a:rPr>
                          <m:t>−</m:t>
                        </m:r>
                        <m:sSub>
                          <m:sSubPr>
                            <m:ctrlPr>
                              <a:rPr lang="zh-CN"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𝑘</m:t>
                            </m:r>
                            <m:r>
                              <a:rPr lang="en-US" altLang="zh-CN" i="1">
                                <a:solidFill>
                                  <a:srgbClr val="00B0F0"/>
                                </a:solidFill>
                                <a:latin typeface="Cambria Math" panose="02040503050406030204" pitchFamily="18" charset="0"/>
                              </a:rPr>
                              <m:t>−1</m:t>
                            </m:r>
                          </m:sub>
                        </m:sSub>
                        <m:r>
                          <a:rPr lang="en-US" altLang="zh-CN" i="1">
                            <a:solidFill>
                              <a:srgbClr val="00B0F0"/>
                            </a:solidFill>
                            <a:latin typeface="Cambria Math" panose="02040503050406030204" pitchFamily="18" charset="0"/>
                          </a:rPr>
                          <m:t>)(</m:t>
                        </m:r>
                        <m:sSub>
                          <m:sSubPr>
                            <m:ctrlPr>
                              <a:rPr lang="zh-CN"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𝑘</m:t>
                            </m:r>
                          </m:sub>
                        </m:sSub>
                        <m:r>
                          <a:rPr lang="en-US" altLang="zh-CN" i="1">
                            <a:solidFill>
                              <a:srgbClr val="00B0F0"/>
                            </a:solidFill>
                            <a:latin typeface="Cambria Math" panose="02040503050406030204" pitchFamily="18" charset="0"/>
                          </a:rPr>
                          <m:t>−</m:t>
                        </m:r>
                        <m:sSub>
                          <m:sSubPr>
                            <m:ctrlPr>
                              <a:rPr lang="zh-CN" altLang="zh-CN" i="1">
                                <a:solidFill>
                                  <a:srgbClr val="00B0F0"/>
                                </a:solidFill>
                                <a:latin typeface="Cambria Math" panose="02040503050406030204" pitchFamily="18" charset="0"/>
                              </a:rPr>
                            </m:ctrlPr>
                          </m:sSubPr>
                          <m:e>
                            <m:r>
                              <a:rPr lang="en-US" altLang="zh-CN" i="1">
                                <a:solidFill>
                                  <a:srgbClr val="00B0F0"/>
                                </a:solidFill>
                                <a:latin typeface="Cambria Math" panose="02040503050406030204" pitchFamily="18" charset="0"/>
                              </a:rPr>
                              <m:t>𝑥</m:t>
                            </m:r>
                          </m:e>
                          <m:sub>
                            <m:r>
                              <a:rPr lang="en-US" altLang="zh-CN" i="1">
                                <a:solidFill>
                                  <a:srgbClr val="00B0F0"/>
                                </a:solidFill>
                                <a:latin typeface="Cambria Math" panose="02040503050406030204" pitchFamily="18" charset="0"/>
                              </a:rPr>
                              <m:t>𝑘</m:t>
                            </m:r>
                            <m:r>
                              <a:rPr lang="en-US" altLang="zh-CN" i="1">
                                <a:solidFill>
                                  <a:srgbClr val="00B0F0"/>
                                </a:solidFill>
                                <a:latin typeface="Cambria Math" panose="02040503050406030204" pitchFamily="18" charset="0"/>
                              </a:rPr>
                              <m:t>+1</m:t>
                            </m:r>
                          </m:sub>
                        </m:sSub>
                        <m:r>
                          <a:rPr lang="en-US" altLang="zh-CN" i="1">
                            <a:solidFill>
                              <a:srgbClr val="00B0F0"/>
                            </a:solidFill>
                            <a:latin typeface="Cambria Math" panose="02040503050406030204" pitchFamily="18" charset="0"/>
                          </a:rPr>
                          <m:t>)</m:t>
                        </m:r>
                      </m:den>
                    </m:f>
                    <m:r>
                      <a:rPr lang="en-US" altLang="zh-CN" i="1">
                        <a:latin typeface="Cambria Math" panose="02040503050406030204" pitchFamily="18" charset="0"/>
                      </a:rPr>
                      <m:t>+</m:t>
                    </m:r>
                  </m:oMath>
                </a14:m>
                <a:endParaRPr lang="zh-CN" altLang="zh-CN" dirty="0"/>
              </a:p>
              <a:p>
                <a:pPr marL="0" indent="0">
                  <a:buNone/>
                </a:pP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i="1">
                            <a:latin typeface="Cambria Math" panose="02040503050406030204" pitchFamily="18" charset="0"/>
                          </a:rPr>
                          <m:t>+1</m:t>
                        </m:r>
                      </m:sub>
                    </m:sSub>
                    <m:f>
                      <m:fPr>
                        <m:ctrlPr>
                          <a:rPr lang="zh-CN" altLang="zh-CN" i="1" smtClean="0">
                            <a:solidFill>
                              <a:srgbClr val="7030A0"/>
                            </a:solidFill>
                            <a:latin typeface="Cambria Math" panose="02040503050406030204" pitchFamily="18" charset="0"/>
                          </a:rPr>
                        </m:ctrlPr>
                      </m:fPr>
                      <m:num>
                        <m:r>
                          <a:rPr lang="en-US" altLang="zh-CN" i="1">
                            <a:solidFill>
                              <a:srgbClr val="7030A0"/>
                            </a:solidFill>
                            <a:latin typeface="Cambria Math" panose="02040503050406030204" pitchFamily="18" charset="0"/>
                          </a:rPr>
                          <m:t>(</m:t>
                        </m:r>
                        <m:r>
                          <a:rPr lang="en-US" altLang="zh-CN" i="1">
                            <a:solidFill>
                              <a:srgbClr val="7030A0"/>
                            </a:solidFill>
                            <a:latin typeface="Cambria Math" panose="02040503050406030204" pitchFamily="18" charset="0"/>
                          </a:rPr>
                          <m:t>𝑥</m:t>
                        </m:r>
                        <m:r>
                          <a:rPr lang="en-US" altLang="zh-CN" i="1">
                            <a:solidFill>
                              <a:srgbClr val="7030A0"/>
                            </a:solidFill>
                            <a:latin typeface="Cambria Math" panose="02040503050406030204" pitchFamily="18" charset="0"/>
                          </a:rPr>
                          <m:t>−</m:t>
                        </m:r>
                        <m:sSub>
                          <m:sSubPr>
                            <m:ctrlPr>
                              <a:rPr lang="zh-CN" altLang="zh-CN" i="1">
                                <a:solidFill>
                                  <a:srgbClr val="7030A0"/>
                                </a:solidFill>
                                <a:latin typeface="Cambria Math" panose="02040503050406030204" pitchFamily="18" charset="0"/>
                              </a:rPr>
                            </m:ctrlPr>
                          </m:sSubPr>
                          <m:e>
                            <m:r>
                              <a:rPr lang="en-US" altLang="zh-CN" i="1">
                                <a:solidFill>
                                  <a:srgbClr val="7030A0"/>
                                </a:solidFill>
                                <a:latin typeface="Cambria Math" panose="02040503050406030204" pitchFamily="18" charset="0"/>
                              </a:rPr>
                              <m:t>𝑥</m:t>
                            </m:r>
                          </m:e>
                          <m:sub>
                            <m:r>
                              <a:rPr lang="en-US" altLang="zh-CN" i="1">
                                <a:solidFill>
                                  <a:srgbClr val="7030A0"/>
                                </a:solidFill>
                                <a:latin typeface="Cambria Math" panose="02040503050406030204" pitchFamily="18" charset="0"/>
                              </a:rPr>
                              <m:t>𝑘</m:t>
                            </m:r>
                            <m:r>
                              <a:rPr lang="en-US" altLang="zh-CN" i="1">
                                <a:solidFill>
                                  <a:srgbClr val="7030A0"/>
                                </a:solidFill>
                                <a:latin typeface="Cambria Math" panose="02040503050406030204" pitchFamily="18" charset="0"/>
                              </a:rPr>
                              <m:t>−1</m:t>
                            </m:r>
                          </m:sub>
                        </m:sSub>
                        <m:r>
                          <a:rPr lang="en-US" altLang="zh-CN" i="1">
                            <a:solidFill>
                              <a:srgbClr val="7030A0"/>
                            </a:solidFill>
                            <a:latin typeface="Cambria Math" panose="02040503050406030204" pitchFamily="18" charset="0"/>
                          </a:rPr>
                          <m:t>)(</m:t>
                        </m:r>
                        <m:r>
                          <a:rPr lang="en-US" altLang="zh-CN" i="1">
                            <a:solidFill>
                              <a:srgbClr val="7030A0"/>
                            </a:solidFill>
                            <a:latin typeface="Cambria Math" panose="02040503050406030204" pitchFamily="18" charset="0"/>
                          </a:rPr>
                          <m:t>𝑥</m:t>
                        </m:r>
                        <m:r>
                          <a:rPr lang="en-US" altLang="zh-CN" i="1">
                            <a:solidFill>
                              <a:srgbClr val="7030A0"/>
                            </a:solidFill>
                            <a:latin typeface="Cambria Math" panose="02040503050406030204" pitchFamily="18" charset="0"/>
                          </a:rPr>
                          <m:t>−</m:t>
                        </m:r>
                        <m:sSub>
                          <m:sSubPr>
                            <m:ctrlPr>
                              <a:rPr lang="zh-CN" altLang="zh-CN" i="1">
                                <a:solidFill>
                                  <a:srgbClr val="7030A0"/>
                                </a:solidFill>
                                <a:latin typeface="Cambria Math" panose="02040503050406030204" pitchFamily="18" charset="0"/>
                              </a:rPr>
                            </m:ctrlPr>
                          </m:sSubPr>
                          <m:e>
                            <m:r>
                              <a:rPr lang="en-US" altLang="zh-CN" i="1">
                                <a:solidFill>
                                  <a:srgbClr val="7030A0"/>
                                </a:solidFill>
                                <a:latin typeface="Cambria Math" panose="02040503050406030204" pitchFamily="18" charset="0"/>
                              </a:rPr>
                              <m:t>𝑥</m:t>
                            </m:r>
                          </m:e>
                          <m:sub>
                            <m:r>
                              <a:rPr lang="en-US" altLang="zh-CN" i="1">
                                <a:solidFill>
                                  <a:srgbClr val="7030A0"/>
                                </a:solidFill>
                                <a:latin typeface="Cambria Math" panose="02040503050406030204" pitchFamily="18" charset="0"/>
                              </a:rPr>
                              <m:t>𝑘</m:t>
                            </m:r>
                          </m:sub>
                        </m:sSub>
                        <m:r>
                          <a:rPr lang="en-US" altLang="zh-CN" i="1">
                            <a:solidFill>
                              <a:srgbClr val="7030A0"/>
                            </a:solidFill>
                            <a:latin typeface="Cambria Math" panose="02040503050406030204" pitchFamily="18" charset="0"/>
                          </a:rPr>
                          <m:t>)</m:t>
                        </m:r>
                      </m:num>
                      <m:den>
                        <m:r>
                          <a:rPr lang="en-US" altLang="zh-CN" i="1">
                            <a:solidFill>
                              <a:srgbClr val="7030A0"/>
                            </a:solidFill>
                            <a:latin typeface="Cambria Math" panose="02040503050406030204" pitchFamily="18" charset="0"/>
                          </a:rPr>
                          <m:t>(</m:t>
                        </m:r>
                        <m:sSub>
                          <m:sSubPr>
                            <m:ctrlPr>
                              <a:rPr lang="zh-CN" altLang="zh-CN" i="1">
                                <a:solidFill>
                                  <a:srgbClr val="7030A0"/>
                                </a:solidFill>
                                <a:latin typeface="Cambria Math" panose="02040503050406030204" pitchFamily="18" charset="0"/>
                              </a:rPr>
                            </m:ctrlPr>
                          </m:sSubPr>
                          <m:e>
                            <m:r>
                              <a:rPr lang="en-US" altLang="zh-CN" i="1">
                                <a:solidFill>
                                  <a:srgbClr val="7030A0"/>
                                </a:solidFill>
                                <a:latin typeface="Cambria Math" panose="02040503050406030204" pitchFamily="18" charset="0"/>
                              </a:rPr>
                              <m:t>𝑥</m:t>
                            </m:r>
                          </m:e>
                          <m:sub>
                            <m:r>
                              <a:rPr lang="en-US" altLang="zh-CN" i="1">
                                <a:solidFill>
                                  <a:srgbClr val="7030A0"/>
                                </a:solidFill>
                                <a:latin typeface="Cambria Math" panose="02040503050406030204" pitchFamily="18" charset="0"/>
                              </a:rPr>
                              <m:t>𝑘</m:t>
                            </m:r>
                            <m:r>
                              <a:rPr lang="en-US" altLang="zh-CN" i="1">
                                <a:solidFill>
                                  <a:srgbClr val="7030A0"/>
                                </a:solidFill>
                                <a:latin typeface="Cambria Math" panose="02040503050406030204" pitchFamily="18" charset="0"/>
                              </a:rPr>
                              <m:t>+1</m:t>
                            </m:r>
                          </m:sub>
                        </m:sSub>
                        <m:r>
                          <a:rPr lang="en-US" altLang="zh-CN" i="1">
                            <a:solidFill>
                              <a:srgbClr val="7030A0"/>
                            </a:solidFill>
                            <a:latin typeface="Cambria Math" panose="02040503050406030204" pitchFamily="18" charset="0"/>
                          </a:rPr>
                          <m:t>−</m:t>
                        </m:r>
                        <m:sSub>
                          <m:sSubPr>
                            <m:ctrlPr>
                              <a:rPr lang="zh-CN" altLang="zh-CN" i="1">
                                <a:solidFill>
                                  <a:srgbClr val="7030A0"/>
                                </a:solidFill>
                                <a:latin typeface="Cambria Math" panose="02040503050406030204" pitchFamily="18" charset="0"/>
                              </a:rPr>
                            </m:ctrlPr>
                          </m:sSubPr>
                          <m:e>
                            <m:r>
                              <a:rPr lang="en-US" altLang="zh-CN" i="1">
                                <a:solidFill>
                                  <a:srgbClr val="7030A0"/>
                                </a:solidFill>
                                <a:latin typeface="Cambria Math" panose="02040503050406030204" pitchFamily="18" charset="0"/>
                              </a:rPr>
                              <m:t>𝑥</m:t>
                            </m:r>
                          </m:e>
                          <m:sub>
                            <m:r>
                              <a:rPr lang="en-US" altLang="zh-CN" i="1">
                                <a:solidFill>
                                  <a:srgbClr val="7030A0"/>
                                </a:solidFill>
                                <a:latin typeface="Cambria Math" panose="02040503050406030204" pitchFamily="18" charset="0"/>
                              </a:rPr>
                              <m:t>𝑘</m:t>
                            </m:r>
                            <m:r>
                              <a:rPr lang="en-US" altLang="zh-CN" i="1">
                                <a:solidFill>
                                  <a:srgbClr val="7030A0"/>
                                </a:solidFill>
                                <a:latin typeface="Cambria Math" panose="02040503050406030204" pitchFamily="18" charset="0"/>
                              </a:rPr>
                              <m:t>−1</m:t>
                            </m:r>
                          </m:sub>
                        </m:sSub>
                        <m:r>
                          <a:rPr lang="en-US" altLang="zh-CN" i="1">
                            <a:solidFill>
                              <a:srgbClr val="7030A0"/>
                            </a:solidFill>
                            <a:latin typeface="Cambria Math" panose="02040503050406030204" pitchFamily="18" charset="0"/>
                          </a:rPr>
                          <m:t>)(</m:t>
                        </m:r>
                        <m:sSub>
                          <m:sSubPr>
                            <m:ctrlPr>
                              <a:rPr lang="zh-CN" altLang="zh-CN" i="1">
                                <a:solidFill>
                                  <a:srgbClr val="7030A0"/>
                                </a:solidFill>
                                <a:latin typeface="Cambria Math" panose="02040503050406030204" pitchFamily="18" charset="0"/>
                              </a:rPr>
                            </m:ctrlPr>
                          </m:sSubPr>
                          <m:e>
                            <m:r>
                              <a:rPr lang="en-US" altLang="zh-CN" i="1">
                                <a:solidFill>
                                  <a:srgbClr val="7030A0"/>
                                </a:solidFill>
                                <a:latin typeface="Cambria Math" panose="02040503050406030204" pitchFamily="18" charset="0"/>
                              </a:rPr>
                              <m:t>𝑥</m:t>
                            </m:r>
                          </m:e>
                          <m:sub>
                            <m:r>
                              <a:rPr lang="en-US" altLang="zh-CN" i="1">
                                <a:solidFill>
                                  <a:srgbClr val="7030A0"/>
                                </a:solidFill>
                                <a:latin typeface="Cambria Math" panose="02040503050406030204" pitchFamily="18" charset="0"/>
                              </a:rPr>
                              <m:t>𝑘</m:t>
                            </m:r>
                            <m:r>
                              <a:rPr lang="en-US" altLang="zh-CN" i="1">
                                <a:solidFill>
                                  <a:srgbClr val="7030A0"/>
                                </a:solidFill>
                                <a:latin typeface="Cambria Math" panose="02040503050406030204" pitchFamily="18" charset="0"/>
                              </a:rPr>
                              <m:t>+1</m:t>
                            </m:r>
                          </m:sub>
                        </m:sSub>
                        <m:r>
                          <a:rPr lang="en-US" altLang="zh-CN" i="1">
                            <a:solidFill>
                              <a:srgbClr val="7030A0"/>
                            </a:solidFill>
                            <a:latin typeface="Cambria Math" panose="02040503050406030204" pitchFamily="18" charset="0"/>
                          </a:rPr>
                          <m:t>−</m:t>
                        </m:r>
                        <m:sSub>
                          <m:sSubPr>
                            <m:ctrlPr>
                              <a:rPr lang="zh-CN" altLang="zh-CN" i="1">
                                <a:solidFill>
                                  <a:srgbClr val="7030A0"/>
                                </a:solidFill>
                                <a:latin typeface="Cambria Math" panose="02040503050406030204" pitchFamily="18" charset="0"/>
                              </a:rPr>
                            </m:ctrlPr>
                          </m:sSubPr>
                          <m:e>
                            <m:r>
                              <a:rPr lang="en-US" altLang="zh-CN" i="1">
                                <a:solidFill>
                                  <a:srgbClr val="7030A0"/>
                                </a:solidFill>
                                <a:latin typeface="Cambria Math" panose="02040503050406030204" pitchFamily="18" charset="0"/>
                              </a:rPr>
                              <m:t>𝑥</m:t>
                            </m:r>
                          </m:e>
                          <m:sub>
                            <m:r>
                              <a:rPr lang="en-US" altLang="zh-CN" i="1">
                                <a:solidFill>
                                  <a:srgbClr val="7030A0"/>
                                </a:solidFill>
                                <a:latin typeface="Cambria Math" panose="02040503050406030204" pitchFamily="18" charset="0"/>
                              </a:rPr>
                              <m:t>𝑘</m:t>
                            </m:r>
                          </m:sub>
                        </m:sSub>
                        <m:r>
                          <a:rPr lang="en-US" altLang="zh-CN" i="1">
                            <a:solidFill>
                              <a:srgbClr val="7030A0"/>
                            </a:solidFill>
                            <a:latin typeface="Cambria Math" panose="02040503050406030204" pitchFamily="18" charset="0"/>
                          </a:rPr>
                          <m:t>)</m:t>
                        </m:r>
                      </m:den>
                    </m:f>
                  </m:oMath>
                </a14:m>
                <a:endParaRPr lang="zh-CN" altLang="zh-CN" dirty="0"/>
              </a:p>
              <a:p>
                <a:pPr marL="0" indent="0">
                  <a:buNone/>
                </a:pPr>
                <a:r>
                  <a:rPr lang="zh-CN" altLang="en-US" dirty="0"/>
                  <a:t>可以（自行）验证，</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d>
                  </m:oMath>
                </a14:m>
                <a:r>
                  <a:rPr lang="zh-CN" altLang="en-US" dirty="0"/>
                  <a:t>满足插值条件，所以是二次插值多项式。</a:t>
                </a:r>
              </a:p>
            </p:txBody>
          </p:sp>
        </mc:Choice>
        <mc:Fallback xmlns="">
          <p:sp>
            <p:nvSpPr>
              <p:cNvPr id="3" name="内容占位符 2">
                <a:extLst>
                  <a:ext uri="{FF2B5EF4-FFF2-40B4-BE49-F238E27FC236}">
                    <a16:creationId xmlns:a16="http://schemas.microsoft.com/office/drawing/2014/main" id="{CB2DB335-8E0A-4B64-B2FA-6B6896E5BE04}"/>
                  </a:ext>
                </a:extLst>
              </p:cNvPr>
              <p:cNvSpPr>
                <a:spLocks noGrp="1" noRot="1" noChangeAspect="1" noMove="1" noResize="1" noEditPoints="1" noAdjustHandles="1" noChangeArrowheads="1" noChangeShapeType="1" noTextEdit="1"/>
              </p:cNvSpPr>
              <p:nvPr>
                <p:ph idx="1"/>
              </p:nvPr>
            </p:nvSpPr>
            <p:spPr>
              <a:blipFill>
                <a:blip r:embed="rId2"/>
                <a:stretch>
                  <a:fillRect l="-1043" t="-727" b="-19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20501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CEB8E-C17C-43B3-B3D8-969CBEAA7A61}"/>
              </a:ext>
            </a:extLst>
          </p:cNvPr>
          <p:cNvSpPr>
            <a:spLocks noGrp="1"/>
          </p:cNvSpPr>
          <p:nvPr>
            <p:ph type="title"/>
          </p:nvPr>
        </p:nvSpPr>
        <p:spPr/>
        <p:txBody>
          <a:bodyPr/>
          <a:lstStyle/>
          <a:p>
            <a:r>
              <a:rPr lang="zh-CN" altLang="en-US" dirty="0"/>
              <a:t>关于授课的说明</a:t>
            </a:r>
          </a:p>
        </p:txBody>
      </p:sp>
      <p:sp>
        <p:nvSpPr>
          <p:cNvPr id="3" name="内容占位符 2">
            <a:extLst>
              <a:ext uri="{FF2B5EF4-FFF2-40B4-BE49-F238E27FC236}">
                <a16:creationId xmlns:a16="http://schemas.microsoft.com/office/drawing/2014/main" id="{B1653A24-AC71-4B66-BC3F-0B994C8A5F0D}"/>
              </a:ext>
            </a:extLst>
          </p:cNvPr>
          <p:cNvSpPr>
            <a:spLocks noGrp="1"/>
          </p:cNvSpPr>
          <p:nvPr>
            <p:ph idx="1"/>
          </p:nvPr>
        </p:nvSpPr>
        <p:spPr/>
        <p:txBody>
          <a:bodyPr/>
          <a:lstStyle/>
          <a:p>
            <a:r>
              <a:rPr lang="zh-CN" altLang="en-US" dirty="0"/>
              <a:t>传统：板书</a:t>
            </a:r>
            <a:endParaRPr lang="en-US" altLang="zh-CN" dirty="0"/>
          </a:p>
          <a:p>
            <a:r>
              <a:rPr lang="zh-CN" altLang="en-US" dirty="0"/>
              <a:t>本学期：前三周线上，后面待定。</a:t>
            </a:r>
            <a:endParaRPr lang="en-US" altLang="zh-CN" dirty="0"/>
          </a:p>
          <a:p>
            <a:pPr lvl="1"/>
            <a:r>
              <a:rPr lang="zh-CN" altLang="en-US" dirty="0"/>
              <a:t>线上时，采用</a:t>
            </a:r>
            <a:r>
              <a:rPr lang="en-US" altLang="zh-CN" dirty="0"/>
              <a:t>PPT</a:t>
            </a:r>
            <a:r>
              <a:rPr lang="zh-CN" altLang="en-US" dirty="0"/>
              <a:t>文件加音频，每次课后，将</a:t>
            </a:r>
            <a:r>
              <a:rPr lang="en-US" altLang="zh-CN" dirty="0"/>
              <a:t>PPT</a:t>
            </a:r>
            <a:r>
              <a:rPr lang="zh-CN" altLang="en-US" dirty="0"/>
              <a:t>文件推送到课程群里。</a:t>
            </a:r>
            <a:endParaRPr lang="en-US" altLang="zh-CN" dirty="0"/>
          </a:p>
          <a:p>
            <a:pPr lvl="1"/>
            <a:r>
              <a:rPr lang="zh-CN" altLang="en-US" dirty="0"/>
              <a:t>线下时，需要</a:t>
            </a:r>
            <a:r>
              <a:rPr lang="zh-CN" altLang="en-US" dirty="0">
                <a:solidFill>
                  <a:srgbClr val="FF0000"/>
                </a:solidFill>
              </a:rPr>
              <a:t>记笔记</a:t>
            </a:r>
            <a:r>
              <a:rPr lang="zh-CN" altLang="en-US" dirty="0"/>
              <a:t>，不再发</a:t>
            </a:r>
            <a:r>
              <a:rPr lang="en-US" altLang="zh-CN" dirty="0"/>
              <a:t>PPT</a:t>
            </a:r>
            <a:r>
              <a:rPr lang="zh-CN" altLang="en-US" dirty="0"/>
              <a:t>文件。</a:t>
            </a:r>
          </a:p>
        </p:txBody>
      </p:sp>
    </p:spTree>
    <p:extLst>
      <p:ext uri="{BB962C8B-B14F-4D97-AF65-F5344CB8AC3E}">
        <p14:creationId xmlns:p14="http://schemas.microsoft.com/office/powerpoint/2010/main" val="16438540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F3F98-4ADE-47FC-9D0D-22B804484ACC}"/>
              </a:ext>
            </a:extLst>
          </p:cNvPr>
          <p:cNvSpPr>
            <a:spLocks noGrp="1"/>
          </p:cNvSpPr>
          <p:nvPr>
            <p:ph type="title"/>
          </p:nvPr>
        </p:nvSpPr>
        <p:spPr/>
        <p:txBody>
          <a:bodyPr>
            <a:normAutofit/>
          </a:bodyPr>
          <a:lstStyle/>
          <a:p>
            <a:pPr algn="ctr"/>
            <a:r>
              <a:rPr lang="zh-CN" altLang="zh-CN" kern="1200" dirty="0">
                <a:solidFill>
                  <a:schemeClr val="tx1"/>
                </a:solidFill>
                <a:effectLst/>
                <a:latin typeface="宋体" panose="02010600030101010101" pitchFamily="2" charset="-122"/>
                <a:ea typeface="宋体" panose="02010600030101010101" pitchFamily="2" charset="-122"/>
              </a:rPr>
              <a:t>第一章绪论</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5DD7D3A1-071B-4D97-B194-D2EAEED045BE}"/>
              </a:ext>
            </a:extLst>
          </p:cNvPr>
          <p:cNvSpPr>
            <a:spLocks noGrp="1"/>
          </p:cNvSpPr>
          <p:nvPr>
            <p:ph idx="1"/>
          </p:nvPr>
        </p:nvSpPr>
        <p:spPr/>
        <p:txBody>
          <a:bodyPr>
            <a:normAutofit fontScale="92500"/>
          </a:bodyPr>
          <a:lstStyle/>
          <a:p>
            <a:pPr lvl="0"/>
            <a:r>
              <a:rPr lang="zh-CN" altLang="zh-CN" sz="4400" kern="1200" dirty="0">
                <a:solidFill>
                  <a:schemeClr val="tx1"/>
                </a:solidFill>
                <a:effectLst/>
                <a:latin typeface="宋体" panose="02010600030101010101" pitchFamily="2" charset="-122"/>
                <a:ea typeface="宋体" panose="02010600030101010101" pitchFamily="2" charset="-122"/>
                <a:cs typeface="+mj-cs"/>
              </a:rPr>
              <a:t>几个基本概念</a:t>
            </a:r>
          </a:p>
          <a:p>
            <a:pPr marL="0" lvl="0" indent="0">
              <a:buNone/>
            </a:pPr>
            <a:r>
              <a:rPr lang="en-US" altLang="zh-CN" sz="4400" kern="1200" dirty="0">
                <a:solidFill>
                  <a:schemeClr val="tx1"/>
                </a:solidFill>
                <a:effectLst/>
                <a:latin typeface="宋体" panose="02010600030101010101" pitchFamily="2" charset="-122"/>
                <a:ea typeface="宋体" panose="02010600030101010101" pitchFamily="2" charset="-122"/>
                <a:cs typeface="+mj-cs"/>
              </a:rPr>
              <a:t>1 </a:t>
            </a:r>
            <a:r>
              <a:rPr lang="zh-CN" altLang="zh-CN" sz="4400" kern="1200" dirty="0">
                <a:solidFill>
                  <a:schemeClr val="tx1"/>
                </a:solidFill>
                <a:effectLst/>
                <a:latin typeface="宋体" panose="02010600030101010101" pitchFamily="2" charset="-122"/>
                <a:ea typeface="宋体" panose="02010600030101010101" pitchFamily="2" charset="-122"/>
                <a:cs typeface="+mj-cs"/>
              </a:rPr>
              <a:t>数值分析</a:t>
            </a:r>
          </a:p>
          <a:p>
            <a:pPr marL="0" lvl="0" indent="0">
              <a:buNone/>
            </a:pPr>
            <a:r>
              <a:rPr lang="en-US" altLang="zh-CN" sz="4400" kern="1200" dirty="0">
                <a:solidFill>
                  <a:schemeClr val="tx1"/>
                </a:solidFill>
                <a:effectLst/>
                <a:latin typeface="宋体" panose="02010600030101010101" pitchFamily="2" charset="-122"/>
                <a:ea typeface="宋体" panose="02010600030101010101" pitchFamily="2" charset="-122"/>
                <a:cs typeface="+mj-cs"/>
              </a:rPr>
              <a:t>	</a:t>
            </a:r>
            <a:r>
              <a:rPr lang="zh-CN" altLang="zh-CN" sz="4400" kern="1200" dirty="0">
                <a:solidFill>
                  <a:schemeClr val="tx1"/>
                </a:solidFill>
                <a:effectLst/>
                <a:latin typeface="宋体" panose="02010600030101010101" pitchFamily="2" charset="-122"/>
                <a:ea typeface="宋体" panose="02010600030101010101" pitchFamily="2" charset="-122"/>
                <a:cs typeface="+mj-cs"/>
              </a:rPr>
              <a:t>是研究各种数学问题求解的数值计算方法</a:t>
            </a:r>
            <a:r>
              <a:rPr lang="zh-CN" altLang="en-US" sz="4400" kern="1200" dirty="0">
                <a:solidFill>
                  <a:schemeClr val="tx1"/>
                </a:solidFill>
                <a:effectLst/>
                <a:latin typeface="宋体" panose="02010600030101010101" pitchFamily="2" charset="-122"/>
                <a:ea typeface="宋体" panose="02010600030101010101" pitchFamily="2" charset="-122"/>
                <a:cs typeface="+mj-cs"/>
              </a:rPr>
              <a:t>。</a:t>
            </a:r>
            <a:endParaRPr lang="zh-CN" altLang="zh-CN" sz="4400" kern="1200" dirty="0">
              <a:solidFill>
                <a:schemeClr val="tx1"/>
              </a:solidFill>
              <a:effectLst/>
              <a:latin typeface="宋体" panose="02010600030101010101" pitchFamily="2" charset="-122"/>
              <a:ea typeface="宋体" panose="02010600030101010101" pitchFamily="2" charset="-122"/>
              <a:cs typeface="+mj-cs"/>
            </a:endParaRPr>
          </a:p>
          <a:p>
            <a:pPr marL="0" lvl="0" indent="0">
              <a:buNone/>
            </a:pPr>
            <a:r>
              <a:rPr lang="en-US" altLang="zh-CN" sz="4400" kern="1200" dirty="0">
                <a:solidFill>
                  <a:schemeClr val="tx1"/>
                </a:solidFill>
                <a:effectLst/>
                <a:latin typeface="宋体" panose="02010600030101010101" pitchFamily="2" charset="-122"/>
                <a:ea typeface="宋体" panose="02010600030101010101" pitchFamily="2" charset="-122"/>
                <a:cs typeface="+mj-cs"/>
              </a:rPr>
              <a:t>	</a:t>
            </a:r>
            <a:r>
              <a:rPr lang="zh-CN" altLang="zh-CN" sz="3800" kern="1200" dirty="0">
                <a:solidFill>
                  <a:schemeClr val="tx1"/>
                </a:solidFill>
                <a:effectLst/>
                <a:latin typeface="宋体" panose="02010600030101010101" pitchFamily="2" charset="-122"/>
                <a:ea typeface="宋体" panose="02010600030101010101" pitchFamily="2" charset="-122"/>
                <a:cs typeface="+mj-cs"/>
              </a:rPr>
              <a:t>实际问题</a:t>
            </a:r>
            <a:r>
              <a:rPr lang="en-US" altLang="zh-CN" sz="3800" kern="1200" dirty="0">
                <a:solidFill>
                  <a:schemeClr val="tx1"/>
                </a:solidFill>
                <a:effectLst/>
                <a:latin typeface="宋体" panose="02010600030101010101" pitchFamily="2" charset="-122"/>
                <a:ea typeface="宋体" panose="02010600030101010101" pitchFamily="2" charset="-122"/>
                <a:cs typeface="+mj-cs"/>
                <a:sym typeface="Symbol" panose="05050102010706020507" pitchFamily="18" charset="2"/>
              </a:rPr>
              <a:t></a:t>
            </a:r>
            <a:r>
              <a:rPr lang="zh-CN" altLang="zh-CN" sz="3800" kern="1200" dirty="0">
                <a:solidFill>
                  <a:schemeClr val="tx1"/>
                </a:solidFill>
                <a:effectLst/>
                <a:latin typeface="宋体" panose="02010600030101010101" pitchFamily="2" charset="-122"/>
                <a:ea typeface="宋体" panose="02010600030101010101" pitchFamily="2" charset="-122"/>
                <a:cs typeface="+mj-cs"/>
              </a:rPr>
              <a:t>数学模型</a:t>
            </a:r>
            <a:r>
              <a:rPr lang="en-US" altLang="zh-CN" sz="3800" kern="1200" dirty="0">
                <a:solidFill>
                  <a:schemeClr val="tx1"/>
                </a:solidFill>
                <a:effectLst/>
                <a:latin typeface="宋体" panose="02010600030101010101" pitchFamily="2" charset="-122"/>
                <a:ea typeface="宋体" panose="02010600030101010101" pitchFamily="2" charset="-122"/>
                <a:cs typeface="+mj-cs"/>
                <a:sym typeface="Symbol" panose="05050102010706020507" pitchFamily="18" charset="2"/>
              </a:rPr>
              <a:t></a:t>
            </a:r>
            <a:r>
              <a:rPr lang="zh-CN" altLang="zh-CN" sz="3800" kern="1200" dirty="0">
                <a:solidFill>
                  <a:srgbClr val="FF0000"/>
                </a:solidFill>
                <a:effectLst/>
                <a:latin typeface="宋体" panose="02010600030101010101" pitchFamily="2" charset="-122"/>
                <a:ea typeface="宋体" panose="02010600030101010101" pitchFamily="2" charset="-122"/>
                <a:cs typeface="+mj-cs"/>
              </a:rPr>
              <a:t>数值计算方法</a:t>
            </a:r>
            <a:r>
              <a:rPr lang="en-US" altLang="zh-CN" sz="3800" kern="1200" dirty="0">
                <a:solidFill>
                  <a:schemeClr val="tx1"/>
                </a:solidFill>
                <a:effectLst/>
                <a:latin typeface="宋体" panose="02010600030101010101" pitchFamily="2" charset="-122"/>
                <a:ea typeface="宋体" panose="02010600030101010101" pitchFamily="2" charset="-122"/>
                <a:cs typeface="+mj-cs"/>
                <a:sym typeface="Symbol" panose="05050102010706020507" pitchFamily="18" charset="2"/>
              </a:rPr>
              <a:t></a:t>
            </a:r>
            <a:r>
              <a:rPr lang="zh-CN" altLang="zh-CN" sz="3800" kern="1200" dirty="0">
                <a:solidFill>
                  <a:srgbClr val="FF0000"/>
                </a:solidFill>
                <a:effectLst/>
                <a:latin typeface="宋体" panose="02010600030101010101" pitchFamily="2" charset="-122"/>
                <a:ea typeface="宋体" panose="02010600030101010101" pitchFamily="2" charset="-122"/>
                <a:cs typeface="+mj-cs"/>
              </a:rPr>
              <a:t>程序设计</a:t>
            </a:r>
            <a:r>
              <a:rPr lang="en-US" altLang="zh-CN" sz="3800" kern="1200" dirty="0">
                <a:solidFill>
                  <a:schemeClr val="tx1"/>
                </a:solidFill>
                <a:effectLst/>
                <a:latin typeface="宋体" panose="02010600030101010101" pitchFamily="2" charset="-122"/>
                <a:ea typeface="宋体" panose="02010600030101010101" pitchFamily="2" charset="-122"/>
                <a:cs typeface="+mj-cs"/>
                <a:sym typeface="Symbol" panose="05050102010706020507" pitchFamily="18" charset="2"/>
              </a:rPr>
              <a:t></a:t>
            </a:r>
            <a:r>
              <a:rPr lang="zh-CN" altLang="zh-CN" sz="3800" kern="1200" dirty="0">
                <a:solidFill>
                  <a:srgbClr val="FF0000"/>
                </a:solidFill>
                <a:effectLst/>
                <a:latin typeface="宋体" panose="02010600030101010101" pitchFamily="2" charset="-122"/>
                <a:ea typeface="宋体" panose="02010600030101010101" pitchFamily="2" charset="-122"/>
                <a:cs typeface="+mj-cs"/>
              </a:rPr>
              <a:t>上机计算求出结果</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426007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4AB81-0C69-4FF3-978B-37FB7EE9E945}"/>
              </a:ext>
            </a:extLst>
          </p:cNvPr>
          <p:cNvSpPr>
            <a:spLocks noGrp="1"/>
          </p:cNvSpPr>
          <p:nvPr>
            <p:ph type="title"/>
          </p:nvPr>
        </p:nvSpPr>
        <p:spPr/>
        <p:txBody>
          <a:bodyPr/>
          <a:lstStyle/>
          <a:p>
            <a:r>
              <a:rPr lang="zh-CN" altLang="zh-CN" sz="3200" kern="1200" dirty="0">
                <a:solidFill>
                  <a:schemeClr val="tx1"/>
                </a:solidFill>
                <a:effectLst/>
                <a:latin typeface="宋体" panose="02010600030101010101" pitchFamily="2" charset="-122"/>
                <a:ea typeface="宋体" panose="02010600030101010101" pitchFamily="2" charset="-122"/>
                <a:cs typeface="+mj-cs"/>
              </a:rPr>
              <a:t>第一章绪论</a:t>
            </a:r>
            <a:endParaRPr lang="zh-CN" altLang="en-US" dirty="0"/>
          </a:p>
        </p:txBody>
      </p:sp>
      <p:sp>
        <p:nvSpPr>
          <p:cNvPr id="3" name="内容占位符 2">
            <a:extLst>
              <a:ext uri="{FF2B5EF4-FFF2-40B4-BE49-F238E27FC236}">
                <a16:creationId xmlns:a16="http://schemas.microsoft.com/office/drawing/2014/main" id="{18CBDD85-2983-4E43-8F17-105EFAF1B13C}"/>
              </a:ext>
            </a:extLst>
          </p:cNvPr>
          <p:cNvSpPr>
            <a:spLocks noGrp="1"/>
          </p:cNvSpPr>
          <p:nvPr>
            <p:ph idx="1"/>
          </p:nvPr>
        </p:nvSpPr>
        <p:spPr/>
        <p:txBody>
          <a:bodyPr>
            <a:normAutofit/>
          </a:bodyPr>
          <a:lstStyle/>
          <a:p>
            <a:pPr marL="0" lvl="0" indent="0">
              <a:buNone/>
            </a:pPr>
            <a:r>
              <a:rPr lang="en-US" altLang="zh-CN" sz="4400" kern="1200" dirty="0">
                <a:solidFill>
                  <a:schemeClr val="tx1"/>
                </a:solidFill>
                <a:effectLst/>
                <a:latin typeface="宋体" panose="02010600030101010101" pitchFamily="2" charset="-122"/>
                <a:ea typeface="宋体" panose="02010600030101010101" pitchFamily="2" charset="-122"/>
                <a:cs typeface="+mj-cs"/>
              </a:rPr>
              <a:t>2 </a:t>
            </a:r>
            <a:r>
              <a:rPr lang="zh-CN" altLang="zh-CN" sz="4400" kern="1200" dirty="0">
                <a:solidFill>
                  <a:schemeClr val="tx1"/>
                </a:solidFill>
                <a:effectLst/>
                <a:latin typeface="宋体" panose="02010600030101010101" pitchFamily="2" charset="-122"/>
                <a:ea typeface="宋体" panose="02010600030101010101" pitchFamily="2" charset="-122"/>
                <a:cs typeface="+mj-cs"/>
              </a:rPr>
              <a:t>数学模型</a:t>
            </a:r>
          </a:p>
          <a:p>
            <a:pPr marL="0" lvl="0" indent="0">
              <a:buNone/>
            </a:pPr>
            <a:r>
              <a:rPr lang="en-US" altLang="zh-CN" sz="4400" kern="1200" dirty="0">
                <a:solidFill>
                  <a:schemeClr val="tx1"/>
                </a:solidFill>
                <a:effectLst/>
                <a:latin typeface="宋体" panose="02010600030101010101" pitchFamily="2" charset="-122"/>
                <a:ea typeface="宋体" panose="02010600030101010101" pitchFamily="2" charset="-122"/>
                <a:cs typeface="+mj-cs"/>
              </a:rPr>
              <a:t>	</a:t>
            </a:r>
            <a:r>
              <a:rPr lang="zh-CN" altLang="zh-CN" sz="4400" kern="1200" dirty="0">
                <a:solidFill>
                  <a:schemeClr val="tx1"/>
                </a:solidFill>
                <a:effectLst/>
                <a:latin typeface="宋体" panose="02010600030101010101" pitchFamily="2" charset="-122"/>
                <a:ea typeface="宋体" panose="02010600030101010101" pitchFamily="2" charset="-122"/>
                <a:cs typeface="+mj-cs"/>
              </a:rPr>
              <a:t>对被描述的实际问题进行抽象 、简化而得到的反映实际问题有关量之间关系的计算公式</a:t>
            </a:r>
            <a:r>
              <a:rPr lang="zh-CN" altLang="en-US" sz="4400" dirty="0">
                <a:cs typeface="+mj-cs"/>
              </a:rPr>
              <a:t>。</a:t>
            </a:r>
            <a:r>
              <a:rPr lang="zh-CN" altLang="zh-CN" sz="4400" kern="1200" dirty="0">
                <a:solidFill>
                  <a:schemeClr val="tx1"/>
                </a:solidFill>
                <a:effectLst/>
                <a:latin typeface="宋体" panose="02010600030101010101" pitchFamily="2" charset="-122"/>
                <a:ea typeface="宋体" panose="02010600030101010101" pitchFamily="2" charset="-122"/>
                <a:cs typeface="+mj-cs"/>
              </a:rPr>
              <a:t>数学模型通常是近似的，不精确的</a:t>
            </a:r>
          </a:p>
        </p:txBody>
      </p:sp>
    </p:spTree>
    <p:extLst>
      <p:ext uri="{BB962C8B-B14F-4D97-AF65-F5344CB8AC3E}">
        <p14:creationId xmlns:p14="http://schemas.microsoft.com/office/powerpoint/2010/main" val="104887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9399A-0B43-4674-B32B-9E76B2447FDF}"/>
              </a:ext>
            </a:extLst>
          </p:cNvPr>
          <p:cNvSpPr>
            <a:spLocks noGrp="1"/>
          </p:cNvSpPr>
          <p:nvPr>
            <p:ph type="title"/>
          </p:nvPr>
        </p:nvSpPr>
        <p:spPr/>
        <p:txBody>
          <a:bodyPr/>
          <a:lstStyle/>
          <a:p>
            <a:r>
              <a:rPr lang="zh-CN" altLang="en-US" dirty="0"/>
              <a:t>四种误差</a:t>
            </a:r>
          </a:p>
        </p:txBody>
      </p:sp>
      <p:sp>
        <p:nvSpPr>
          <p:cNvPr id="3" name="内容占位符 2">
            <a:extLst>
              <a:ext uri="{FF2B5EF4-FFF2-40B4-BE49-F238E27FC236}">
                <a16:creationId xmlns:a16="http://schemas.microsoft.com/office/drawing/2014/main" id="{BDAE7B98-4359-4B02-8E75-B037815205EE}"/>
              </a:ext>
            </a:extLst>
          </p:cNvPr>
          <p:cNvSpPr>
            <a:spLocks noGrp="1"/>
          </p:cNvSpPr>
          <p:nvPr>
            <p:ph idx="1"/>
          </p:nvPr>
        </p:nvSpPr>
        <p:spPr/>
        <p:txBody>
          <a:bodyPr>
            <a:normAutofit fontScale="85000" lnSpcReduction="10000"/>
          </a:bodyPr>
          <a:lstStyle/>
          <a:p>
            <a:pPr marL="0" lvl="0" indent="0">
              <a:buNone/>
            </a:pPr>
            <a:r>
              <a:rPr lang="en-US" altLang="zh-CN" sz="4400" dirty="0"/>
              <a:t>1 </a:t>
            </a:r>
            <a:r>
              <a:rPr lang="zh-CN" altLang="zh-CN" sz="4400" dirty="0"/>
              <a:t>模型误差</a:t>
            </a:r>
          </a:p>
          <a:p>
            <a:pPr marL="0" lvl="0" indent="0">
              <a:buNone/>
            </a:pPr>
            <a:r>
              <a:rPr lang="en-US" altLang="zh-CN" sz="4400" dirty="0"/>
              <a:t>	</a:t>
            </a:r>
            <a:r>
              <a:rPr lang="zh-CN" altLang="zh-CN" sz="4400" dirty="0"/>
              <a:t>数学模型的解与实际问题的解之间的误差</a:t>
            </a:r>
          </a:p>
          <a:p>
            <a:pPr marL="0" indent="0">
              <a:buNone/>
            </a:pPr>
            <a:r>
              <a:rPr lang="en-US" altLang="zh-CN" sz="4400" dirty="0"/>
              <a:t>2 </a:t>
            </a:r>
            <a:r>
              <a:rPr lang="zh-CN" altLang="zh-CN" sz="4400" dirty="0"/>
              <a:t>观测误差</a:t>
            </a:r>
          </a:p>
          <a:p>
            <a:pPr marL="0" indent="0">
              <a:buNone/>
            </a:pPr>
            <a:r>
              <a:rPr lang="en-US" altLang="zh-CN" sz="4400" dirty="0"/>
              <a:t>	</a:t>
            </a:r>
            <a:r>
              <a:rPr lang="zh-CN" altLang="zh-CN" sz="4400" dirty="0"/>
              <a:t>数学模型中包含的某些参数（如时间、长度、电压、温度</a:t>
            </a:r>
            <a:r>
              <a:rPr lang="zh-CN" altLang="en-US" sz="4400" dirty="0"/>
              <a:t>等</a:t>
            </a:r>
            <a:r>
              <a:rPr lang="zh-CN" altLang="zh-CN" sz="4400" dirty="0"/>
              <a:t>）往往通过观测而获得，由观测得到的数据与实际的数据之间的误差称为观测误差</a:t>
            </a:r>
          </a:p>
          <a:p>
            <a:endParaRPr lang="zh-CN" altLang="en-US" dirty="0"/>
          </a:p>
        </p:txBody>
      </p:sp>
    </p:spTree>
    <p:extLst>
      <p:ext uri="{BB962C8B-B14F-4D97-AF65-F5344CB8AC3E}">
        <p14:creationId xmlns:p14="http://schemas.microsoft.com/office/powerpoint/2010/main" val="108974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FD4C0-4DD6-40B3-9DD1-079B666DACDA}"/>
              </a:ext>
            </a:extLst>
          </p:cNvPr>
          <p:cNvSpPr>
            <a:spLocks noGrp="1"/>
          </p:cNvSpPr>
          <p:nvPr>
            <p:ph type="title"/>
          </p:nvPr>
        </p:nvSpPr>
        <p:spPr/>
        <p:txBody>
          <a:bodyPr/>
          <a:lstStyle/>
          <a:p>
            <a:r>
              <a:rPr lang="zh-CN" altLang="en-US" dirty="0"/>
              <a:t>四种误差</a:t>
            </a:r>
          </a:p>
        </p:txBody>
      </p:sp>
      <p:sp>
        <p:nvSpPr>
          <p:cNvPr id="3" name="内容占位符 2">
            <a:extLst>
              <a:ext uri="{FF2B5EF4-FFF2-40B4-BE49-F238E27FC236}">
                <a16:creationId xmlns:a16="http://schemas.microsoft.com/office/drawing/2014/main" id="{517F9044-3EFC-483F-B1CA-05776CC29A90}"/>
              </a:ext>
            </a:extLst>
          </p:cNvPr>
          <p:cNvSpPr>
            <a:spLocks noGrp="1"/>
          </p:cNvSpPr>
          <p:nvPr>
            <p:ph idx="1"/>
          </p:nvPr>
        </p:nvSpPr>
        <p:spPr/>
        <p:txBody>
          <a:bodyPr>
            <a:normAutofit fontScale="77500" lnSpcReduction="20000"/>
          </a:bodyPr>
          <a:lstStyle/>
          <a:p>
            <a:pPr marL="0" lvl="0" indent="0">
              <a:buNone/>
            </a:pPr>
            <a:r>
              <a:rPr lang="en-US" altLang="zh-CN" sz="4400" kern="1200" dirty="0">
                <a:solidFill>
                  <a:schemeClr val="tx1"/>
                </a:solidFill>
                <a:effectLst/>
                <a:latin typeface="宋体" panose="02010600030101010101" pitchFamily="2" charset="-122"/>
                <a:ea typeface="宋体" panose="02010600030101010101" pitchFamily="2" charset="-122"/>
                <a:cs typeface="+mj-cs"/>
              </a:rPr>
              <a:t>3 </a:t>
            </a:r>
            <a:r>
              <a:rPr lang="zh-CN" altLang="zh-CN" sz="4400" kern="1200" dirty="0">
                <a:solidFill>
                  <a:srgbClr val="FF0000"/>
                </a:solidFill>
                <a:effectLst/>
                <a:latin typeface="宋体" panose="02010600030101010101" pitchFamily="2" charset="-122"/>
                <a:ea typeface="宋体" panose="02010600030101010101" pitchFamily="2" charset="-122"/>
                <a:cs typeface="+mj-cs"/>
              </a:rPr>
              <a:t>截断误差</a:t>
            </a:r>
          </a:p>
          <a:p>
            <a:pPr marL="0" lvl="0" indent="0">
              <a:buNone/>
            </a:pPr>
            <a:r>
              <a:rPr lang="en-US" altLang="zh-CN" sz="4400" kern="1200" dirty="0">
                <a:solidFill>
                  <a:schemeClr val="tx1"/>
                </a:solidFill>
                <a:effectLst/>
                <a:latin typeface="宋体" panose="02010600030101010101" pitchFamily="2" charset="-122"/>
                <a:ea typeface="宋体" panose="02010600030101010101" pitchFamily="2" charset="-122"/>
                <a:cs typeface="+mj-cs"/>
              </a:rPr>
              <a:t>	</a:t>
            </a:r>
            <a:r>
              <a:rPr lang="zh-CN" altLang="zh-CN" sz="4400" kern="1200" dirty="0">
                <a:solidFill>
                  <a:schemeClr val="tx1"/>
                </a:solidFill>
                <a:effectLst/>
                <a:latin typeface="宋体" panose="02010600030101010101" pitchFamily="2" charset="-122"/>
                <a:ea typeface="宋体" panose="02010600030101010101" pitchFamily="2" charset="-122"/>
                <a:cs typeface="+mj-cs"/>
              </a:rPr>
              <a:t>当数学模型不能得到精确解时，通常要用数值方法求它的近似解，近似解与精确解之间的误差称为截断误差，或叫方法误差</a:t>
            </a:r>
          </a:p>
          <a:p>
            <a:pPr marL="0" indent="0">
              <a:buNone/>
            </a:pPr>
            <a:r>
              <a:rPr lang="en-US" altLang="zh-CN" sz="4400" dirty="0">
                <a:cs typeface="+mj-cs"/>
              </a:rPr>
              <a:t>4 </a:t>
            </a:r>
            <a:r>
              <a:rPr lang="zh-CN" altLang="zh-CN" sz="4400" dirty="0">
                <a:solidFill>
                  <a:srgbClr val="FF0000"/>
                </a:solidFill>
                <a:cs typeface="+mj-cs"/>
              </a:rPr>
              <a:t>舍入误差</a:t>
            </a:r>
          </a:p>
          <a:p>
            <a:pPr marL="0" indent="0">
              <a:buNone/>
            </a:pPr>
            <a:r>
              <a:rPr lang="en-US" altLang="zh-CN" sz="4400" dirty="0">
                <a:cs typeface="+mj-cs"/>
              </a:rPr>
              <a:t>	</a:t>
            </a:r>
            <a:r>
              <a:rPr lang="zh-CN" altLang="zh-CN" sz="4400" dirty="0">
                <a:cs typeface="+mj-cs"/>
              </a:rPr>
              <a:t>由于计算机的字长有限，参加运算的数据以及运算结果在计算机</a:t>
            </a:r>
            <a:r>
              <a:rPr lang="zh-CN" altLang="en-US" sz="4400" dirty="0">
                <a:cs typeface="+mj-cs"/>
              </a:rPr>
              <a:t>中保</a:t>
            </a:r>
            <a:r>
              <a:rPr lang="zh-CN" altLang="zh-CN" sz="4400" dirty="0">
                <a:cs typeface="+mj-cs"/>
              </a:rPr>
              <a:t>存</a:t>
            </a:r>
            <a:r>
              <a:rPr lang="zh-CN" altLang="en-US" sz="4400" dirty="0">
                <a:cs typeface="+mj-cs"/>
              </a:rPr>
              <a:t>时</a:t>
            </a:r>
            <a:r>
              <a:rPr lang="zh-CN" altLang="zh-CN" sz="4400" dirty="0">
                <a:cs typeface="+mj-cs"/>
              </a:rPr>
              <a:t>会产生误差，称为舍入误差或计算误差</a:t>
            </a:r>
          </a:p>
          <a:p>
            <a:pPr marL="0" lvl="0" indent="0">
              <a:buNone/>
            </a:pPr>
            <a:endParaRPr lang="zh-CN" altLang="zh-CN" sz="4400" kern="1200" dirty="0">
              <a:solidFill>
                <a:schemeClr val="tx1"/>
              </a:solidFill>
              <a:effectLst/>
              <a:latin typeface="宋体" panose="02010600030101010101" pitchFamily="2" charset="-122"/>
              <a:ea typeface="宋体" panose="02010600030101010101" pitchFamily="2" charset="-122"/>
              <a:cs typeface="+mj-cs"/>
            </a:endParaRPr>
          </a:p>
          <a:p>
            <a:endParaRPr lang="zh-CN" altLang="en-US" dirty="0"/>
          </a:p>
        </p:txBody>
      </p:sp>
    </p:spTree>
    <p:extLst>
      <p:ext uri="{BB962C8B-B14F-4D97-AF65-F5344CB8AC3E}">
        <p14:creationId xmlns:p14="http://schemas.microsoft.com/office/powerpoint/2010/main" val="319458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E4CCC-E1D7-4F2C-B1CC-BFC8AD0B4102}"/>
              </a:ext>
            </a:extLst>
          </p:cNvPr>
          <p:cNvSpPr>
            <a:spLocks noGrp="1"/>
          </p:cNvSpPr>
          <p:nvPr>
            <p:ph type="title"/>
          </p:nvPr>
        </p:nvSpPr>
        <p:spPr/>
        <p:txBody>
          <a:bodyPr/>
          <a:lstStyle/>
          <a:p>
            <a:r>
              <a:rPr lang="zh-CN" altLang="en-US" dirty="0"/>
              <a:t>误差及其估计</a:t>
            </a:r>
          </a:p>
        </p:txBody>
      </p:sp>
      <p:sp>
        <p:nvSpPr>
          <p:cNvPr id="3" name="内容占位符 2">
            <a:extLst>
              <a:ext uri="{FF2B5EF4-FFF2-40B4-BE49-F238E27FC236}">
                <a16:creationId xmlns:a16="http://schemas.microsoft.com/office/drawing/2014/main" id="{6457C05B-51ED-426E-AEFB-832C707DFDD8}"/>
              </a:ext>
            </a:extLst>
          </p:cNvPr>
          <p:cNvSpPr>
            <a:spLocks noGrp="1"/>
          </p:cNvSpPr>
          <p:nvPr>
            <p:ph idx="1"/>
          </p:nvPr>
        </p:nvSpPr>
        <p:spPr/>
        <p:txBody>
          <a:bodyPr>
            <a:normAutofit lnSpcReduction="10000"/>
          </a:bodyPr>
          <a:lstStyle/>
          <a:p>
            <a:r>
              <a:rPr lang="zh-CN" altLang="zh-CN" dirty="0">
                <a:latin typeface="Times New Roman" panose="02020603050405020304" pitchFamily="18" charset="0"/>
                <a:cs typeface="Times New Roman" panose="02020603050405020304" pitchFamily="18" charset="0"/>
              </a:rPr>
              <a:t>误差估计</a:t>
            </a: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讨论计算结果的误差是否满足精度要求</a:t>
            </a:r>
          </a:p>
          <a:p>
            <a:r>
              <a:rPr lang="zh-CN" altLang="zh-CN" dirty="0">
                <a:latin typeface="Times New Roman" panose="02020603050405020304" pitchFamily="18" charset="0"/>
                <a:cs typeface="Times New Roman" panose="02020603050405020304" pitchFamily="18" charset="0"/>
              </a:rPr>
              <a:t>绝对误差</a:t>
            </a: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为准确值，</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的一个</a:t>
            </a:r>
            <a:r>
              <a:rPr lang="zh-CN" altLang="en-US" dirty="0">
                <a:latin typeface="Times New Roman" panose="02020603050405020304" pitchFamily="18" charset="0"/>
                <a:cs typeface="Times New Roman" panose="02020603050405020304" pitchFamily="18" charset="0"/>
              </a:rPr>
              <a:t>近似</a:t>
            </a:r>
            <a:r>
              <a:rPr lang="zh-CN" altLang="zh-CN" dirty="0">
                <a:latin typeface="Times New Roman" panose="02020603050405020304" pitchFamily="18" charset="0"/>
                <a:cs typeface="Times New Roman" panose="02020603050405020304" pitchFamily="18" charset="0"/>
              </a:rPr>
              <a:t>值，称</a:t>
            </a:r>
            <a:r>
              <a:rPr lang="en-US" altLang="zh-CN" dirty="0">
                <a:latin typeface="Times New Roman" panose="02020603050405020304" pitchFamily="18" charset="0"/>
                <a:cs typeface="Times New Roman" panose="02020603050405020304" pitchFamily="18" charset="0"/>
              </a:rPr>
              <a:t>e</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为近似值的绝对误差，简称误差</a:t>
            </a: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e</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&gt;0</a:t>
            </a:r>
            <a:r>
              <a:rPr lang="zh-CN" altLang="zh-CN" dirty="0">
                <a:latin typeface="Times New Roman" panose="02020603050405020304" pitchFamily="18" charset="0"/>
                <a:cs typeface="Times New Roman" panose="02020603050405020304" pitchFamily="18" charset="0"/>
              </a:rPr>
              <a:t>时，称为强近似值</a:t>
            </a: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e</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&lt;0</a:t>
            </a:r>
            <a:r>
              <a:rPr lang="zh-CN" altLang="zh-CN" dirty="0">
                <a:latin typeface="Times New Roman" panose="02020603050405020304" pitchFamily="18" charset="0"/>
                <a:cs typeface="Times New Roman" panose="02020603050405020304" pitchFamily="18" charset="0"/>
              </a:rPr>
              <a:t>时，称为弱近似值</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2163680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2412</Words>
  <Application>Microsoft Office PowerPoint</Application>
  <PresentationFormat>宽屏</PresentationFormat>
  <Paragraphs>271</Paragraphs>
  <Slides>36</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等线 Light</vt:lpstr>
      <vt:lpstr>宋体</vt:lpstr>
      <vt:lpstr>Arial</vt:lpstr>
      <vt:lpstr>Cambria Math</vt:lpstr>
      <vt:lpstr>Symbol</vt:lpstr>
      <vt:lpstr>Times New Roman</vt:lpstr>
      <vt:lpstr>Wingdings</vt:lpstr>
      <vt:lpstr>Office 主题​​</vt:lpstr>
      <vt:lpstr>计算方法</vt:lpstr>
      <vt:lpstr>课程介绍</vt:lpstr>
      <vt:lpstr>教材</vt:lpstr>
      <vt:lpstr>关于授课的说明</vt:lpstr>
      <vt:lpstr>第一章绪论</vt:lpstr>
      <vt:lpstr>第一章绪论</vt:lpstr>
      <vt:lpstr>四种误差</vt:lpstr>
      <vt:lpstr>四种误差</vt:lpstr>
      <vt:lpstr>误差及其估计</vt:lpstr>
      <vt:lpstr>习题</vt:lpstr>
      <vt:lpstr>误差及其估计</vt:lpstr>
      <vt:lpstr>误差及其估计</vt:lpstr>
      <vt:lpstr>PowerPoint 演示文稿</vt:lpstr>
      <vt:lpstr>PowerPoint 演示文稿</vt:lpstr>
      <vt:lpstr>第二章 插值法</vt:lpstr>
      <vt:lpstr>第一节 引言</vt:lpstr>
      <vt:lpstr>PowerPoint 演示文稿</vt:lpstr>
      <vt:lpstr>PowerPoint 演示文稿</vt:lpstr>
      <vt:lpstr>第二节 拉格朗日插值</vt:lpstr>
      <vt:lpstr>定理</vt:lpstr>
      <vt:lpstr>定理证明</vt:lpstr>
      <vt:lpstr>PowerPoint 演示文稿</vt:lpstr>
      <vt:lpstr>最简单的情形</vt:lpstr>
      <vt:lpstr>最简单的情形</vt:lpstr>
      <vt:lpstr>PowerPoint 演示文稿</vt:lpstr>
      <vt:lpstr>PowerPoint 演示文稿</vt:lpstr>
      <vt:lpstr>方程式</vt:lpstr>
      <vt:lpstr>l_k (x)和l_(k+1) (x)</vt:lpstr>
      <vt:lpstr>l_k (x)和l_(k+1) (x)曲线示意</vt:lpstr>
      <vt:lpstr>基函数</vt:lpstr>
      <vt:lpstr>通过更高阶的情形进行验证</vt:lpstr>
      <vt:lpstr>基函数应满足的条件</vt:lpstr>
      <vt:lpstr>存在性</vt:lpstr>
      <vt:lpstr>PowerPoint 演示文稿</vt:lpstr>
      <vt:lpstr>基函数曲线</vt:lpstr>
      <vt:lpstr>二次插值曲线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计算方法</dc:title>
  <dc:creator>xinyw</dc:creator>
  <cp:lastModifiedBy>xinyw</cp:lastModifiedBy>
  <cp:revision>95</cp:revision>
  <dcterms:created xsi:type="dcterms:W3CDTF">2020-02-06T13:42:36Z</dcterms:created>
  <dcterms:modified xsi:type="dcterms:W3CDTF">2022-02-16T07:47:12Z</dcterms:modified>
</cp:coreProperties>
</file>