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4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08730" y="359946"/>
            <a:ext cx="461665" cy="61381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冬奥完美落幕 </a:t>
            </a:r>
            <a:r>
              <a:rPr lang="zh-CN" altLang="en-US" dirty="0">
                <a:solidFill>
                  <a:srgbClr val="FF0000"/>
                </a:solidFill>
              </a:rPr>
              <a:t>★★ </a:t>
            </a:r>
            <a:r>
              <a:rPr lang="zh-CN" altLang="en-US" dirty="0">
                <a:solidFill>
                  <a:schemeClr val="tx1"/>
                </a:solidFill>
              </a:rPr>
              <a:t>线上进行时 </a:t>
            </a:r>
            <a:r>
              <a:rPr lang="zh-CN" altLang="en-US" dirty="0">
                <a:solidFill>
                  <a:srgbClr val="FF0000"/>
                </a:solidFill>
              </a:rPr>
              <a:t>★★ </a:t>
            </a:r>
            <a:r>
              <a:rPr lang="zh-CN" altLang="en-US" dirty="0">
                <a:solidFill>
                  <a:schemeClr val="tx1"/>
                </a:solidFill>
              </a:rPr>
              <a:t>回</a:t>
            </a:r>
            <a:r>
              <a:rPr lang="zh-CN" altLang="en-US" dirty="0"/>
              <a:t>津南未来时 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FAC3-9714-481D-B36F-1B191DDE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推广到一般情形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A30C41-BA00-4C47-98B9-D2586C558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拉格朗日插值多项式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拉格朗日插值多项式是对线性插值和抛物插值的推广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上满足条件：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=0,1,…,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则称这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为节点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上的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次插值基函数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基函数是否符合之前猜测的若干特点呢？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A30C41-BA00-4C47-98B9-D2586C558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7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7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A83EFD-96FF-4030-A245-DF5C998D2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2388"/>
                <a:ext cx="10515600" cy="57245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将上述式子代入，得：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证明中，实际上用到了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l-G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，即只有当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的高阶导数存在时，才能应用余项表达式。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对于一个给定的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，有相应的</a:t>
                </a:r>
                <a:r>
                  <a:rPr lang="el-GR" altLang="zh-CN" dirty="0"/>
                  <a:t>ξ</a:t>
                </a:r>
                <a:r>
                  <a:rPr lang="zh-CN" altLang="en-US" dirty="0"/>
                  <a:t>值，而</a:t>
                </a:r>
                <a:r>
                  <a:rPr lang="el-GR" altLang="zh-CN" dirty="0"/>
                  <a:t>ξ</a:t>
                </a:r>
                <a:r>
                  <a:rPr lang="zh-CN" altLang="en-US" dirty="0"/>
                  <a:t>值并不能具体给出。换一个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，可能不有同的</a:t>
                </a:r>
                <a:r>
                  <a:rPr lang="el-GR" altLang="zh-CN" dirty="0"/>
                  <a:t>ξ</a:t>
                </a:r>
                <a:r>
                  <a:rPr lang="zh-CN" altLang="en-US" dirty="0"/>
                  <a:t>值，即</a:t>
                </a:r>
                <a:r>
                  <a:rPr lang="el-GR" altLang="zh-CN" dirty="0"/>
                  <a:t>ξ</a:t>
                </a:r>
                <a:r>
                  <a:rPr lang="zh-CN" altLang="en-US" dirty="0"/>
                  <a:t>值依赖于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，则有插值多项式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的截断误差限是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)|≤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A83EFD-96FF-4030-A245-DF5C998D2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2388"/>
                <a:ext cx="10515600" cy="5724576"/>
              </a:xfrm>
              <a:blipFill>
                <a:blip r:embed="rId2"/>
                <a:stretch>
                  <a:fillRect l="-1043" t="-213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30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4DD54-EF7F-4825-B461-642FE3D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7BA710-F1EE-43C4-BB23-D500A142D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n=1</a:t>
                </a:r>
                <a:r>
                  <a:rPr lang="zh-CN" altLang="en-US" dirty="0"/>
                  <a:t>时，线性插值余项为：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  <a:p>
                <a:r>
                  <a:rPr lang="en-US" altLang="zh-CN" dirty="0"/>
                  <a:t>n=2</a:t>
                </a:r>
                <a:r>
                  <a:rPr lang="zh-CN" altLang="en-US" dirty="0"/>
                  <a:t>时，抛物插值余项为：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7BA710-F1EE-43C4-BB23-D500A142D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0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E645-E194-45F7-9FD4-6268BB2D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59F32-9AE8-4ABF-8D90-26023499D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已知函数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的函数表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用线性插值和抛物插值计算</a:t>
                </a:r>
                <a:r>
                  <a:rPr lang="en-US" altLang="zh-CN" dirty="0"/>
                  <a:t>sin 0.3367</a:t>
                </a:r>
                <a:r>
                  <a:rPr lang="zh-CN" altLang="en-US" dirty="0"/>
                  <a:t>的值并估计截断误差。</a:t>
                </a:r>
                <a:endParaRPr lang="en-US" altLang="zh-CN" dirty="0"/>
              </a:p>
              <a:p>
                <a:r>
                  <a:rPr lang="zh-CN" altLang="en-US" dirty="0"/>
                  <a:t>解：线性插值，应取两个插值节点，例如，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=0.32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=0.34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    由线性插值公式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59F32-9AE8-4ABF-8D90-26023499D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B97C43-0B86-455B-A5F1-3AB6F8F919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0930" y="1778445"/>
          <a:ext cx="7907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688">
                  <a:extLst>
                    <a:ext uri="{9D8B030D-6E8A-4147-A177-3AD203B41FA5}">
                      <a16:colId xmlns:a16="http://schemas.microsoft.com/office/drawing/2014/main" val="198988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2509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2007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7045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0.314567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0.333487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0.352274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2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61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1F6C9-D104-4CE5-9129-027BB45AC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0198"/>
                <a:ext cx="10515600" cy="57967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代入相关的值，得到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0.3367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0.314567+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0.333487−0.314567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0.34−0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(0.3367−0.32)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=0.314567+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0.01892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0.02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0.0167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=0.330365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相应地，由截断误差公式：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)|≤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，故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1F6C9-D104-4CE5-9129-027BB45AC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0198"/>
                <a:ext cx="10515600" cy="5796765"/>
              </a:xfrm>
              <a:blipFill>
                <a:blip r:embed="rId2"/>
                <a:stretch>
                  <a:fillRect l="-1217" t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7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1569-9A7D-4F4F-B005-00B248E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642A-238A-4C5C-AF73-F4A20B113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≤0.3335</m:t>
                    </m:r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 err="1"/>
                  <a:t>sinx</a:t>
                </a:r>
                <a:r>
                  <a:rPr lang="zh-CN" altLang="en-US" dirty="0"/>
                  <a:t>在这个区间是增函数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0.3367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0.3335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0.3367−0.32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0.3367−0.34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≤0.92×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线性插值的两个插值节点，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也可以取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=0.34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=0.36</a:t>
                </a:r>
              </a:p>
              <a:p>
                <a:pPr lvl="1"/>
                <a:r>
                  <a:rPr lang="zh-CN" altLang="en-US" dirty="0"/>
                  <a:t>甚至取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=0.32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=0.36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请自行计算这两种情况下，得到的近似值是多少？误差多大？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与示例中节点的取法相比 ，误差增大还是减小？能分析原因吗？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642A-238A-4C5C-AF73-F4A20B113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C1430-34B3-4063-B2BD-A42836304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824"/>
                <a:ext cx="10515600" cy="57871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抛物插值：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取三个插值节点：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=0.32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=0.34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=0.36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由抛物插值公式有：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0.3367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=0.330374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截断误差为：</a:t>
                </a: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&lt;0.828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0.3367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0.828×0.0167×0.032×0.0233&lt;0.178×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C1430-34B3-4063-B2BD-A42836304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824"/>
                <a:ext cx="10515600" cy="5787140"/>
              </a:xfrm>
              <a:blipFill>
                <a:blip r:embed="rId2"/>
                <a:stretch>
                  <a:fillRect l="-928" t="-1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51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33E0A-1D5B-46CD-9708-0CEA79A2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3F9FF-70AD-45C2-8C9C-7CA4040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59"/>
            <a:ext cx="10515600" cy="5032741"/>
          </a:xfrm>
        </p:spPr>
        <p:txBody>
          <a:bodyPr/>
          <a:lstStyle/>
          <a:p>
            <a:r>
              <a:rPr lang="zh-CN" altLang="en-US" dirty="0"/>
              <a:t>例：已知函数 </a:t>
            </a:r>
            <a:r>
              <a:rPr lang="en-US" altLang="zh-CN" dirty="0"/>
              <a:t>y=2</a:t>
            </a:r>
            <a:r>
              <a:rPr lang="en-US" altLang="zh-CN" baseline="30000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的函数表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试以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=0, x</a:t>
            </a:r>
            <a:r>
              <a:rPr lang="en-US" altLang="zh-CN" baseline="-25000" dirty="0"/>
              <a:t>3</a:t>
            </a:r>
            <a:r>
              <a:rPr lang="en-US" altLang="zh-CN" dirty="0"/>
              <a:t>=1</a:t>
            </a:r>
            <a:r>
              <a:rPr lang="zh-CN" altLang="en-US" dirty="0"/>
              <a:t>为插值节点，建立线性插值多项式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(x)</a:t>
            </a:r>
            <a:r>
              <a:rPr lang="zh-CN" altLang="en-US" dirty="0"/>
              <a:t>，用以计算</a:t>
            </a:r>
            <a:r>
              <a:rPr lang="en-US" altLang="zh-CN" dirty="0"/>
              <a:t>2</a:t>
            </a:r>
            <a:r>
              <a:rPr lang="en-US" altLang="zh-CN" baseline="30000" dirty="0"/>
              <a:t>0.3</a:t>
            </a:r>
            <a:r>
              <a:rPr lang="zh-CN" altLang="en-US" dirty="0"/>
              <a:t>的近似值，并估计截断误差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试以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=-1, x</a:t>
            </a:r>
            <a:r>
              <a:rPr lang="en-US" altLang="zh-CN" baseline="-25000" dirty="0"/>
              <a:t>2</a:t>
            </a:r>
            <a:r>
              <a:rPr lang="en-US" altLang="zh-CN" dirty="0"/>
              <a:t>=0, x</a:t>
            </a:r>
            <a:r>
              <a:rPr lang="en-US" altLang="zh-CN" baseline="-25000" dirty="0"/>
              <a:t>3</a:t>
            </a:r>
            <a:r>
              <a:rPr lang="en-US" altLang="zh-CN" dirty="0"/>
              <a:t>=1</a:t>
            </a:r>
            <a:r>
              <a:rPr lang="zh-CN" altLang="en-US" dirty="0"/>
              <a:t>为插值节点，建立二次插值多项式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(x)</a:t>
            </a:r>
            <a:r>
              <a:rPr lang="zh-CN" altLang="en-US" dirty="0"/>
              <a:t>，用以计算</a:t>
            </a:r>
            <a:r>
              <a:rPr lang="en-US" altLang="zh-CN" dirty="0"/>
              <a:t>2</a:t>
            </a:r>
            <a:r>
              <a:rPr lang="en-US" altLang="zh-CN" baseline="30000" dirty="0"/>
              <a:t>0.3</a:t>
            </a:r>
            <a:r>
              <a:rPr lang="zh-CN" altLang="en-US" dirty="0"/>
              <a:t>的近似值，并估计截断误差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3E4FD4-24CD-45B0-96F8-DD8A6A63D1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3933" y="1961325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211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884810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00729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3407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02606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4883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6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x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4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11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11664-2C41-4CE4-A434-9E66784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D9200B-333B-43BC-B7C2-5975339F3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解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ym typeface="Wingdings" panose="05000000000000000000" pitchFamily="2" charset="2"/>
                  </a:rPr>
                  <a:t>(1) </a:t>
                </a:r>
                <a:r>
                  <a:rPr lang="zh-CN" altLang="en-US" dirty="0">
                    <a:sym typeface="Wingdings" panose="05000000000000000000" pitchFamily="2" charset="2"/>
                  </a:rPr>
                  <a:t>线性插值多项式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0−1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2</a:t>
                </a:r>
                <a:r>
                  <a:rPr lang="en-US" altLang="zh-CN" baseline="30000" dirty="0"/>
                  <a:t>0.3</a:t>
                </a:r>
                <a:r>
                  <a:rPr lang="en-US" altLang="zh-CN" dirty="0"/>
                  <a:t>≈P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(0.3)=0.3+1=1.3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f(x)=2</a:t>
                </a:r>
                <a:r>
                  <a:rPr lang="en-US" altLang="zh-CN" baseline="30000" dirty="0"/>
                  <a:t>x</a:t>
                </a:r>
                <a:r>
                  <a:rPr lang="en-US" altLang="zh-CN" dirty="0"/>
                  <a:t>  f’(x)=2</a:t>
                </a:r>
                <a:r>
                  <a:rPr lang="en-US" altLang="zh-CN" baseline="30000" dirty="0"/>
                  <a:t>x</a:t>
                </a:r>
                <a:r>
                  <a:rPr lang="en-US" altLang="zh-CN" dirty="0"/>
                  <a:t>ln2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f’’(x)=2</a:t>
                </a:r>
                <a:r>
                  <a:rPr lang="en-US" altLang="zh-CN" baseline="30000" dirty="0"/>
                  <a:t>x</a:t>
                </a:r>
                <a:r>
                  <a:rPr lang="en-US" altLang="zh-CN" dirty="0"/>
                  <a:t>(ln2)</a:t>
                </a:r>
                <a:r>
                  <a:rPr lang="en-US" altLang="zh-CN" baseline="30000" dirty="0"/>
                  <a:t>2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≤0.9609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截断误差估计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0.9609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0.3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0.3−1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=0.09522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(0.3)=1.3</a:t>
                </a:r>
                <a:r>
                  <a:rPr lang="zh-CN" altLang="en-US" dirty="0"/>
                  <a:t>作为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0.3</a:t>
                </a:r>
                <a:r>
                  <a:rPr lang="zh-CN" altLang="en-US" dirty="0"/>
                  <a:t>的近似值，只能保证有一位有效数字。</a:t>
                </a: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D9200B-333B-43BC-B7C2-5975339F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7" b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3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DADC-E253-46D7-826C-23E329FC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BA96FB-E92B-4932-94BA-E3D9A2F37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(2)</a:t>
                </a:r>
                <a:r>
                  <a:rPr lang="zh-CN" altLang="en-US" dirty="0"/>
                  <a:t>抛物插值多项式为：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(−1−0)(−1−1)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0.5+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(0+1)(0−1)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(1+1)(1−1)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0.25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+0.75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2</a:t>
                </a:r>
                <a:r>
                  <a:rPr lang="en-US" altLang="zh-CN" baseline="30000" dirty="0"/>
                  <a:t>0.3</a:t>
                </a:r>
                <a:r>
                  <a:rPr lang="en-US" altLang="zh-CN" dirty="0"/>
                  <a:t>≈P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(0.3)=1.248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f’’’(x)=2</a:t>
                </a:r>
                <a:r>
                  <a:rPr lang="en-US" altLang="zh-CN" baseline="30000" dirty="0"/>
                  <a:t>x</a:t>
                </a:r>
                <a:r>
                  <a:rPr lang="en-US" altLang="zh-CN" dirty="0"/>
                  <a:t>(ln2)</a:t>
                </a:r>
                <a:r>
                  <a:rPr lang="en-US" altLang="zh-CN" baseline="30000" dirty="0"/>
                  <a:t>3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=0.6660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BA96FB-E92B-4932-94BA-E3D9A2F37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35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216E-D70B-446B-9F8C-122509D9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F284AF-9084-403C-9FC9-79FDF5248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截断误差为：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/>
                  <a:t>=0.03030</a:t>
                </a:r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(0.3)=1.248</a:t>
                </a:r>
                <a:r>
                  <a:rPr lang="zh-CN" altLang="en-US" dirty="0"/>
                  <a:t>作为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0.3</a:t>
                </a:r>
                <a:r>
                  <a:rPr lang="zh-CN" altLang="en-US" dirty="0"/>
                  <a:t>的近似值，可保证有两位有效数字。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F284AF-9084-403C-9FC9-79FDF5248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2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324EA-0BCA-4339-B4C4-5B6D4A8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5811D-5CD0-4CF8-9902-11EA07997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用推导</a:t>
                </a:r>
                <a:r>
                  <a:rPr lang="en-US" altLang="zh-CN" dirty="0"/>
                  <a:t>n=1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n=2</a:t>
                </a:r>
                <a:r>
                  <a:rPr lang="zh-CN" altLang="en-US" dirty="0"/>
                  <a:t>时插值基函数的类似方法，可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求出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次基函数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令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dirty="0"/>
                  <a:t>代数多项式，且满足条件：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，故可设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5811D-5CD0-4CF8-9902-11EA07997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56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ED6E-504F-42BD-9D80-D2EC4F88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余项分析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12E4EB-9428-4A0C-B9BE-86CF358F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使用插值多项式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近似代替被插值函数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，总希望余项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的绝对值小一些：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)|≤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zh-CN" altLang="en-US" dirty="0"/>
                  <a:t>首先，是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的影响：许多函数的高阶导数绝对值随着阶数的增加而迅速增加，因而，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随着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的增加而迅速增加。</a:t>
                </a:r>
                <a:endParaRPr lang="en-US" altLang="zh-CN" dirty="0"/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例如：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|=10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</m:d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aseline="30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对固定的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增加时，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呈指数增长。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12E4EB-9428-4A0C-B9BE-86CF358F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12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57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049B4D2-6BF7-4B4E-A84D-A10940A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余项分析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91B19E-5EA3-4762-977E-8AE08A2AE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可见，使用高阶插值是不可取的，在实际应用中，常见的是一、二、三次插值。</a:t>
                </a:r>
                <a:endParaRPr lang="en-US" altLang="zh-CN" dirty="0"/>
              </a:p>
              <a:p>
                <a:r>
                  <a:rPr lang="zh-CN" altLang="en-US" dirty="0"/>
                  <a:t>再看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的影响：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dirty="0"/>
                  <a:t>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dirty="0"/>
                  <a:t>的一个因子，因而越小越好。当插值多项式的次数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确定，从而插值节点的个数 </a:t>
                </a:r>
                <a:r>
                  <a:rPr lang="en-US" altLang="zh-CN" dirty="0"/>
                  <a:t>n+1 </a:t>
                </a:r>
                <a:r>
                  <a:rPr lang="zh-CN" altLang="en-US" dirty="0"/>
                  <a:t>也确定之后，对于给定的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dirty="0"/>
                  <a:t>的大小就取决于插值节点的选取。为了使得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dirty="0"/>
                  <a:t>尽可能小一些，插值节点的选取原则是：使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尽可能位于区间 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x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的中部，这里的 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x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是包含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以及所用节点的最小闭区间。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91B19E-5EA3-4762-977E-8AE08A2AE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92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83670-FF3E-40D9-A0C0-DF259232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逐次线性插值法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9BC8F-476E-4614-B57D-A9976A33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用拉格朗日插值多项式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计算函数近似值，如果想提高结果精度，一般的方法是增加插值节点。</a:t>
                </a:r>
                <a:endParaRPr lang="en-US" altLang="zh-CN" dirty="0"/>
              </a:p>
              <a:p>
                <a:r>
                  <a:rPr lang="zh-CN" altLang="en-US" dirty="0"/>
                  <a:t>增加节点后，原来计算的结果均不能利用，要重新计算。</a:t>
                </a:r>
                <a:endParaRPr lang="en-US" altLang="zh-CN" dirty="0"/>
              </a:p>
              <a:p>
                <a:r>
                  <a:rPr lang="zh-CN" altLang="en-US" dirty="0"/>
                  <a:t>这种方法也不便于在计算机上实现。</a:t>
                </a:r>
                <a:endParaRPr lang="en-US" altLang="zh-CN" dirty="0"/>
              </a:p>
              <a:p>
                <a:r>
                  <a:rPr lang="zh-CN" altLang="en-US" dirty="0"/>
                  <a:t>因此，对拉格朗日插值方法进行改进，提出逐次分段线性插值方法，其基本思想是：利用低次插值多项式求得高次插值多项式。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9BC8F-476E-4614-B57D-A9976A33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66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D1B1E-3C90-4627-B1DA-A557ED815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8582"/>
                <a:ext cx="10515600" cy="549838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设插值节点为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i1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x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i2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,…,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FF0000"/>
                    </a:solidFill>
                  </a:rPr>
                  <a:t>in</a:t>
                </a:r>
                <a:r>
                  <a:rPr lang="zh-CN" altLang="en-US" dirty="0"/>
                  <a:t>，对应这些节点的插值多项式为：</a:t>
                </a:r>
                <a:r>
                  <a:rPr lang="en-US" altLang="zh-CN" dirty="0"/>
                  <a:t>(n-1)</a:t>
                </a:r>
                <a:r>
                  <a:rPr lang="zh-CN" altLang="en-US" dirty="0"/>
                  <a:t>次</a:t>
                </a:r>
                <a:r>
                  <a:rPr lang="en-US" altLang="zh-CN" dirty="0"/>
                  <a:t>I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i1…in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记</a:t>
                </a:r>
                <a:r>
                  <a:rPr lang="en-US" altLang="zh-CN" dirty="0" err="1"/>
                  <a:t>I</a:t>
                </a:r>
                <a:r>
                  <a:rPr lang="en-US" altLang="zh-CN" baseline="-25000" dirty="0" err="1"/>
                  <a:t>ik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(x) = f(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I</a:t>
                </a:r>
                <a:r>
                  <a:rPr lang="en-US" altLang="zh-CN" baseline="-25000" dirty="0" err="1"/>
                  <a:t>ik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(x) </a:t>
                </a:r>
                <a:r>
                  <a:rPr lang="zh-CN" altLang="en-US" dirty="0"/>
                  <a:t>是常数值，即零次多项式。构造：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=0,1,…,k-1</a:t>
                </a:r>
                <a:r>
                  <a:rPr lang="zh-CN" altLang="en-US" dirty="0"/>
                  <a:t>时，有：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6D1B1E-3C90-4627-B1DA-A557ED815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8582"/>
                <a:ext cx="10515600" cy="5498382"/>
              </a:xfrm>
              <a:blipFill>
                <a:blip r:embed="rId2"/>
                <a:stretch>
                  <a:fillRect l="-1043" t="-11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24B40-EE66-46B2-B3BD-2294E08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9EC602-B7FD-47BF-A11F-D662E7C6E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是关于节点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…, x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k-1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x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l</a:t>
                </a:r>
                <a:r>
                  <a:rPr lang="zh-CN" altLang="en-US" dirty="0"/>
                  <a:t>的插值多项式，在这些节点上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同理，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是关于节点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的插值多项式，同样有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9EC602-B7FD-47BF-A11F-D662E7C6E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4F342C-C643-4A37-9DDA-3A4D8D1F4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6452"/>
                <a:ext cx="10515600" cy="570051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当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=k</a:t>
                </a:r>
                <a:r>
                  <a:rPr lang="zh-CN" altLang="en-US" dirty="0"/>
                  <a:t>时，（</a:t>
                </a:r>
                <a:r>
                  <a:rPr lang="en-US" altLang="zh-CN" dirty="0"/>
                  <a:t>x=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x=x</a:t>
                </a:r>
                <a:r>
                  <a:rPr lang="en-US" altLang="zh-CN" baseline="-25000" dirty="0"/>
                  <a:t>l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zh-CN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总之，对节点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l</a:t>
                </a:r>
                <a:r>
                  <a:rPr lang="zh-CN" altLang="en-US" dirty="0"/>
                  <a:t>，均有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zh-CN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满足插值条件。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4F342C-C643-4A37-9DDA-3A4D8D1F4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6452"/>
                <a:ext cx="10515600" cy="5700512"/>
              </a:xfrm>
              <a:blipFill>
                <a:blip r:embed="rId2"/>
                <a:stretch>
                  <a:fillRect l="-1043" t="-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29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8AD9-F83F-49CC-9BD4-1B342475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0E3C3-8BD3-4BC8-9DDF-DDF22FDCD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式子右侧是</a:t>
                </a:r>
                <a:r>
                  <a:rPr lang="en-US" altLang="zh-CN" dirty="0"/>
                  <a:t>k+1</a:t>
                </a:r>
                <a:r>
                  <a:rPr lang="zh-CN" altLang="en-US" dirty="0"/>
                  <a:t>个节点的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dirty="0"/>
                  <a:t>插值多项式，左侧构造出</a:t>
                </a:r>
                <a:r>
                  <a:rPr lang="en-US" altLang="zh-CN" dirty="0"/>
                  <a:t>k+2</a:t>
                </a:r>
                <a:r>
                  <a:rPr lang="zh-CN" altLang="en-US" dirty="0"/>
                  <a:t>个节点的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k+1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dirty="0"/>
                  <a:t>插值多项式，每次均为线性插值。</a:t>
                </a:r>
                <a:endParaRPr lang="en-US" altLang="zh-CN" dirty="0"/>
              </a:p>
              <a:p>
                <a:r>
                  <a:rPr lang="zh-CN" altLang="en-US" dirty="0"/>
                  <a:t>这个式子称为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埃特金（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Aitken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）逐次线性插值公式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k=0</a:t>
                </a:r>
                <a:r>
                  <a:rPr lang="zh-CN" altLang="en-US" dirty="0"/>
                  <a:t>时，为线性插值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k=1</a:t>
                </a:r>
                <a:r>
                  <a:rPr lang="zh-CN" altLang="en-US" dirty="0"/>
                  <a:t>时，节点：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l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baseline="-25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0E3C3-8BD3-4BC8-9DDF-DDF22FDCD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3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31A3-115C-4CE7-8F83-3EA645B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769C8-C809-49ED-BEAF-67CBA033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10"/>
            <a:ext cx="10515600" cy="5032741"/>
          </a:xfrm>
        </p:spPr>
        <p:txBody>
          <a:bodyPr/>
          <a:lstStyle/>
          <a:p>
            <a:r>
              <a:rPr lang="zh-CN" altLang="en-US" dirty="0"/>
              <a:t>逐次算出 </a:t>
            </a:r>
            <a:r>
              <a:rPr lang="en-US" altLang="zh-CN" dirty="0"/>
              <a:t>k=0,1,…,n-1 </a:t>
            </a:r>
            <a:r>
              <a:rPr lang="zh-CN" altLang="en-US" dirty="0"/>
              <a:t>的插值多项式，计算过程如下：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8DE984-B363-453E-8366-A72CED216B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2488" y="1980576"/>
          <a:ext cx="79943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59">
                  <a:extLst>
                    <a:ext uri="{9D8B030D-6E8A-4147-A177-3AD203B41FA5}">
                      <a16:colId xmlns:a16="http://schemas.microsoft.com/office/drawing/2014/main" val="1780469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16383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34879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323348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66189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5567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274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</a:t>
                      </a:r>
                      <a:r>
                        <a:rPr lang="en-US" altLang="zh-CN" sz="2000" baseline="-25000" dirty="0"/>
                        <a:t>01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02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012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0123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8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0124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I</a:t>
                      </a:r>
                      <a:r>
                        <a:rPr lang="en-US" altLang="zh-CN" sz="2000" baseline="-25000" dirty="0"/>
                        <a:t>01234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3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D5FCE5-FAF2-4CE2-93C0-BE3300119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1698"/>
                <a:ext cx="10515600" cy="58352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埃特金插值公式还可以改写为下述形式：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由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01…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01…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l=k+1</a:t>
                </a:r>
                <a:r>
                  <a:rPr lang="zh-CN" altLang="en-US" sz="2400" dirty="0"/>
                  <a:t>，结点顺序倒排，有</a:t>
                </a:r>
                <a:r>
                  <a:rPr lang="en-US" altLang="zh-CN" sz="2400" dirty="0"/>
                  <a:t>k, …, 0, k+1</a:t>
                </a:r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01…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01…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01…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这个公式称为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列维尔（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Neville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）算法</a:t>
                </a:r>
                <a:r>
                  <a:rPr lang="zh-CN" altLang="en-US" sz="2400" dirty="0"/>
                  <a:t>。计算过程如下：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D5FCE5-FAF2-4CE2-93C0-BE3300119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1698"/>
                <a:ext cx="10515600" cy="5835266"/>
              </a:xfrm>
              <a:blipFill>
                <a:blip r:embed="rId2"/>
                <a:stretch>
                  <a:fillRect l="-928" t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F68B17-3708-4A71-83CF-9C2EEA67EE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3987" y="4011506"/>
          <a:ext cx="79943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59">
                  <a:extLst>
                    <a:ext uri="{9D8B030D-6E8A-4147-A177-3AD203B41FA5}">
                      <a16:colId xmlns:a16="http://schemas.microsoft.com/office/drawing/2014/main" val="17804693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16383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34879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323348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66189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5567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274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</a:t>
                      </a:r>
                      <a:r>
                        <a:rPr lang="en-US" altLang="zh-CN" sz="2000" baseline="-25000" dirty="0"/>
                        <a:t>01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012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123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0123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8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f(x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)=I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234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1234</a:t>
                      </a:r>
                      <a:endParaRPr kumimoji="0" lang="zh-CN" alt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I</a:t>
                      </a:r>
                      <a:r>
                        <a:rPr lang="en-US" altLang="zh-CN" sz="2000" baseline="-25000" dirty="0"/>
                        <a:t>01234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x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-x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3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8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EC406-539C-4B9C-BB8C-18A07C09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均差与牛顿插值公式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374E9-A6FD-4B75-9BAA-684A9B6F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在插值计算中，当增加一个节点时，只需在原来的插值多项式中增加一项，原有的项不需要变</a:t>
            </a:r>
            <a:endParaRPr lang="en-US" altLang="zh-CN" dirty="0"/>
          </a:p>
          <a:p>
            <a:r>
              <a:rPr lang="zh-CN" altLang="en-US" dirty="0"/>
              <a:t>由此，既可以根据需要增加节点，也可以提高了效率</a:t>
            </a:r>
          </a:p>
        </p:txBody>
      </p:sp>
    </p:spTree>
    <p:extLst>
      <p:ext uri="{BB962C8B-B14F-4D97-AF65-F5344CB8AC3E}">
        <p14:creationId xmlns:p14="http://schemas.microsoft.com/office/powerpoint/2010/main" val="380437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F33C-94D5-4F61-9239-AE1E4749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D9EDB-C42D-4839-ADCA-013690FCC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又因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，可知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于是有：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代入得：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D9EDB-C42D-4839-ADCA-013690FCC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57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BFBE-D332-473A-A425-574572F1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0FE97-FA63-46C9-9CE7-166F284BB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1 </a:t>
                </a:r>
                <a:r>
                  <a:rPr lang="zh-CN" altLang="en-US" dirty="0"/>
                  <a:t>均差及其性质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定义：称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为函数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关于点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一阶均差</a:t>
                </a:r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称为函数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二阶均差</a:t>
                </a:r>
                <a:r>
                  <a:rPr lang="zh-CN" altLang="en-US" dirty="0"/>
                  <a:t>；一般地，称</a:t>
                </a: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阶均差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均差也称为差商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（通过哪两个</a:t>
                </a:r>
                <a:r>
                  <a:rPr lang="en-US" altLang="zh-CN" dirty="0"/>
                  <a:t>k-1</a:t>
                </a:r>
                <a:r>
                  <a:rPr lang="zh-CN" altLang="en-US" dirty="0"/>
                  <a:t>阶均差定义一个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阶均差的？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规律</a:t>
                </a:r>
                <a:r>
                  <a:rPr lang="zh-CN" altLang="en-US" dirty="0"/>
                  <a:t>是什么？）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0FE97-FA63-46C9-9CE7-166F284BB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6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65B2-44AC-49E9-8184-C8A26903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041E8-E9CD-4792-9399-D2FA861C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特殊地，</a:t>
                </a:r>
                <a:r>
                  <a:rPr lang="en-US" altLang="zh-CN" dirty="0"/>
                  <a:t> f(x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称为 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关于节点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零阶均差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看几个具体的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041E8-E9CD-4792-9399-D2FA861C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0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D4690-BEAA-41D0-9280-B488E254E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824"/>
                <a:ext cx="10515600" cy="578714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由此得到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 smtClean="0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312CF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en-US" dirty="0"/>
                  <a:t>相应地有：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验证，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在插值节点的值：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可见，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满足插值条件。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由插值函数的存在唯一性，知，得到的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即是满足条件的插值函数，称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拉格朗日插值多项式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D4690-BEAA-41D0-9280-B488E254E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824"/>
                <a:ext cx="10515600" cy="5787140"/>
              </a:xfrm>
              <a:blipFill>
                <a:blip r:embed="rId2"/>
                <a:stretch>
                  <a:fillRect l="-928" t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E772-8BE4-404B-A674-47A7E952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形式改写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D74907-2AB6-4092-9010-027474E0F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引入记号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，求其导数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则有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D74907-2AB6-4092-9010-027474E0F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4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5DE54-AE46-4FBC-A8E5-A0F0C237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3AA41-E8FB-4896-97A5-3D5734CF2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534"/>
                <a:ext cx="10515600" cy="50327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插值余项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定义：若在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近似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，则其截断误差为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，称为插值多项式的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余项。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定理：设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上连续，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内存在，节点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是满足条件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的插值多项式，则对任何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，插值余项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这里，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且依赖于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/>
                  <a:t>如前定义。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3AA41-E8FB-4896-97A5-3D5734CF2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534"/>
                <a:ext cx="10515600" cy="5032741"/>
              </a:xfrm>
              <a:blipFill>
                <a:blip r:embed="rId2"/>
                <a:stretch>
                  <a:fillRect l="-1217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DC4D4-DD43-420A-BDD8-37AB9A84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EA083-E1B1-47B6-A078-C39A95414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证明</a:t>
                </a:r>
                <a:r>
                  <a:rPr lang="zh-CN" altLang="en-US" dirty="0"/>
                  <a:t>：我们知道，在节点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上，有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，也就是有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换句话说，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的零点</a:t>
                </a:r>
                <a:r>
                  <a:rPr lang="zh-CN" altLang="en-US" dirty="0"/>
                  <a:t>，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可以</a:t>
                </a:r>
                <a:r>
                  <a:rPr lang="zh-CN" altLang="en-US" dirty="0"/>
                  <a:t>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有关的待定函数。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现在构造一个函数：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做为函数的自变量，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认为是常量，是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上一个固定点。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EA083-E1B1-47B6-A078-C39A95414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F4647A-E673-4CC1-9B1A-662A86FE7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2644"/>
                <a:ext cx="10515600" cy="547431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由插值条件知，对插值节点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后面的项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，在上述节点的值亦为零，可知，对于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而对于点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由余项的定义知，</a:t>
                </a:r>
                <a:r>
                  <a:rPr lang="el-GR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因此，对函数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，它在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n+2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F4647A-E673-4CC1-9B1A-662A86FE7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2644"/>
                <a:ext cx="10515600" cy="5474319"/>
              </a:xfrm>
              <a:blipFill>
                <a:blip r:embed="rId2"/>
                <a:stretch>
                  <a:fillRect l="-1217" t="-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07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54D401-80A8-4574-9F20-A27AFC471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1263"/>
                <a:ext cx="10515600" cy="569570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3200" dirty="0"/>
                  <a:t>根据罗尔</a:t>
                </a:r>
                <a:r>
                  <a:rPr lang="en-US" altLang="zh-CN" sz="3200" dirty="0"/>
                  <a:t>(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Rolle</a:t>
                </a:r>
                <a:r>
                  <a:rPr lang="en-US" altLang="zh-CN" sz="3200" dirty="0"/>
                  <a:t>)</a:t>
                </a:r>
                <a:r>
                  <a:rPr lang="zh-CN" altLang="en-US" sz="3200" dirty="0"/>
                  <a:t>定理，</a:t>
                </a:r>
                <a:r>
                  <a:rPr lang="el-GR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/>
                  <a:t>的两个零点之间至少有一个零点，故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dirty="0"/>
                  <a:t>上至少有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3200" dirty="0"/>
                  <a:t>个零点，</a:t>
                </a:r>
                <a:r>
                  <a:rPr lang="el-GR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dirty="0"/>
                  <a:t>上至少有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dirty="0"/>
                  <a:t>个零点，依此类推，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上至少有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个零点</a:t>
                </a:r>
                <a:r>
                  <a:rPr lang="zh-CN" altLang="en-US" sz="3200" dirty="0"/>
                  <a:t>，设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  则有 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3200" dirty="0"/>
                  <a:t>（求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3200" dirty="0"/>
                  <a:t>的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3200" dirty="0"/>
                  <a:t>阶导数）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!=0</m:t>
                    </m:r>
                  </m:oMath>
                </a14:m>
                <a:endParaRPr lang="zh-CN" altLang="zh-CN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l-GR" altLang="zh-CN" sz="2800" dirty="0"/>
                  <a:t> </a:t>
                </a:r>
                <a:r>
                  <a:rPr lang="en-US" altLang="zh-CN" sz="28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且依赖于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54D401-80A8-4574-9F20-A27AFC471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1263"/>
                <a:ext cx="10515600" cy="5695701"/>
              </a:xfrm>
              <a:blipFill>
                <a:blip r:embed="rId2"/>
                <a:stretch>
                  <a:fillRect l="-1333" t="-428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6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2706</Words>
  <Application>Microsoft Office PowerPoint</Application>
  <PresentationFormat>宽屏</PresentationFormat>
  <Paragraphs>275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推广到一般情形</vt:lpstr>
      <vt:lpstr>PowerPoint 演示文稿</vt:lpstr>
      <vt:lpstr>PowerPoint 演示文稿</vt:lpstr>
      <vt:lpstr>PowerPoint 演示文稿</vt:lpstr>
      <vt:lpstr>形式改写</vt:lpstr>
      <vt:lpstr>误差估计</vt:lpstr>
      <vt:lpstr>证明</vt:lpstr>
      <vt:lpstr>PowerPoint 演示文稿</vt:lpstr>
      <vt:lpstr>PowerPoint 演示文稿</vt:lpstr>
      <vt:lpstr>PowerPoint 演示文稿</vt:lpstr>
      <vt:lpstr>误差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余项分析</vt:lpstr>
      <vt:lpstr>余项分析</vt:lpstr>
      <vt:lpstr>第三节 逐次线性插值法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均差与牛顿插值公式</vt:lpstr>
      <vt:lpstr>定义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101</cp:revision>
  <dcterms:created xsi:type="dcterms:W3CDTF">2020-02-06T13:42:36Z</dcterms:created>
  <dcterms:modified xsi:type="dcterms:W3CDTF">2022-02-23T07:47:00Z</dcterms:modified>
</cp:coreProperties>
</file>