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46" r:id="rId2"/>
    <p:sldId id="347" r:id="rId3"/>
    <p:sldId id="348" r:id="rId4"/>
    <p:sldId id="349" r:id="rId5"/>
    <p:sldId id="351" r:id="rId6"/>
    <p:sldId id="352" r:id="rId7"/>
    <p:sldId id="350" r:id="rId8"/>
    <p:sldId id="353" r:id="rId9"/>
    <p:sldId id="354" r:id="rId10"/>
    <p:sldId id="355" r:id="rId11"/>
    <p:sldId id="356" r:id="rId12"/>
    <p:sldId id="357" r:id="rId13"/>
    <p:sldId id="358" r:id="rId14"/>
    <p:sldId id="367" r:id="rId15"/>
    <p:sldId id="368" r:id="rId16"/>
    <p:sldId id="369" r:id="rId17"/>
    <p:sldId id="370" r:id="rId18"/>
    <p:sldId id="371" r:id="rId19"/>
    <p:sldId id="372" r:id="rId20"/>
    <p:sldId id="365" r:id="rId21"/>
    <p:sldId id="366"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60" autoAdjust="0"/>
    <p:restoredTop sz="86386" autoAdjust="0"/>
  </p:normalViewPr>
  <p:slideViewPr>
    <p:cSldViewPr snapToGrid="0">
      <p:cViewPr varScale="1">
        <p:scale>
          <a:sx n="98" d="100"/>
          <a:sy n="98" d="100"/>
        </p:scale>
        <p:origin x="270" y="90"/>
      </p:cViewPr>
      <p:guideLst/>
    </p:cSldViewPr>
  </p:slideViewPr>
  <p:outlineViewPr>
    <p:cViewPr>
      <p:scale>
        <a:sx n="33" d="100"/>
        <a:sy n="33" d="100"/>
      </p:scale>
      <p:origin x="0" y="-6416"/>
    </p:cViewPr>
  </p:outlineViewPr>
  <p:notesTextViewPr>
    <p:cViewPr>
      <p:scale>
        <a:sx n="1" d="1"/>
        <a:sy n="1" d="1"/>
      </p:scale>
      <p:origin x="0" y="0"/>
    </p:cViewPr>
  </p:notesTextViewPr>
  <p:sorterViewPr>
    <p:cViewPr varScale="1">
      <p:scale>
        <a:sx n="100" d="100"/>
        <a:sy n="10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A4C9A-2F47-49ED-8CBC-A1CB1741A54B}"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48680-B735-4C80-A383-57FE795C4F3A}" type="slidenum">
              <a:rPr lang="zh-CN" altLang="en-US" smtClean="0"/>
              <a:t>‹#›</a:t>
            </a:fld>
            <a:endParaRPr lang="zh-CN" altLang="en-US"/>
          </a:p>
        </p:txBody>
      </p:sp>
    </p:spTree>
    <p:extLst>
      <p:ext uri="{BB962C8B-B14F-4D97-AF65-F5344CB8AC3E}">
        <p14:creationId xmlns:p14="http://schemas.microsoft.com/office/powerpoint/2010/main" val="244510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5</a:t>
            </a:fld>
            <a:endParaRPr lang="zh-CN" altLang="en-US"/>
          </a:p>
        </p:txBody>
      </p:sp>
    </p:spTree>
    <p:extLst>
      <p:ext uri="{BB962C8B-B14F-4D97-AF65-F5344CB8AC3E}">
        <p14:creationId xmlns:p14="http://schemas.microsoft.com/office/powerpoint/2010/main" val="3449429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22</a:t>
            </a:fld>
            <a:endParaRPr lang="zh-CN" altLang="en-US"/>
          </a:p>
        </p:txBody>
      </p:sp>
    </p:spTree>
    <p:extLst>
      <p:ext uri="{BB962C8B-B14F-4D97-AF65-F5344CB8AC3E}">
        <p14:creationId xmlns:p14="http://schemas.microsoft.com/office/powerpoint/2010/main" val="348689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44933-5E95-4578-9229-E6360A797A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29FD3F-8B0B-41B0-87CF-65D1F0A00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632797-5309-402A-BEF5-6B2494662D16}"/>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A6E3EACF-0EA5-463A-91B1-5913CAC97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24649-51FA-492B-8BD3-AC7FA469597B}"/>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88988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1475-6EC0-4AD5-B7CE-246D3BCBFE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2D7176-083E-4F6F-9C7E-C71AA4707F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A1335-5421-404B-8049-080FB02AA7B6}"/>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063AD4BC-285D-4602-94D5-F73FE092E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3FBB4D-5E7E-4AE7-A97A-F9C62F51C087}"/>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428809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4931682-6BB5-429C-B5F5-B52CBCD47AE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C779E4-D90D-49AA-9ACF-F2A525DAFA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E89B5E-A4AE-4E04-9169-EC31DD224568}"/>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96A95636-4315-473B-8676-C8A51407EC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E57FDF-4A4E-4F15-BE15-2C8983820C22}"/>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76219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8789-67DB-4818-BE58-54DDC2E48412}"/>
              </a:ext>
            </a:extLst>
          </p:cNvPr>
          <p:cNvSpPr>
            <a:spLocks noGrp="1"/>
          </p:cNvSpPr>
          <p:nvPr>
            <p:ph type="title"/>
          </p:nvPr>
        </p:nvSpPr>
        <p:spPr>
          <a:xfrm>
            <a:off x="803971" y="359946"/>
            <a:ext cx="10515600" cy="642182"/>
          </a:xfrm>
        </p:spPr>
        <p:txBody>
          <a:bodyPr>
            <a:normAutofit/>
          </a:bodyPr>
          <a:lstStyle>
            <a:lvl1pPr algn="ctr">
              <a:defRPr sz="3200">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630A763C-D894-40BD-BEE9-06ABF41DCE01}"/>
              </a:ext>
            </a:extLst>
          </p:cNvPr>
          <p:cNvSpPr>
            <a:spLocks noGrp="1"/>
          </p:cNvSpPr>
          <p:nvPr>
            <p:ph idx="1"/>
          </p:nvPr>
        </p:nvSpPr>
        <p:spPr>
          <a:xfrm>
            <a:off x="838200" y="1144222"/>
            <a:ext cx="10515600" cy="5032741"/>
          </a:xfrm>
        </p:spPr>
        <p:txBody>
          <a:bodyPr/>
          <a:lstStyle>
            <a:lvl1pPr>
              <a:lnSpc>
                <a:spcPct val="130000"/>
              </a:lnSpc>
              <a:defRPr>
                <a:latin typeface="宋体" panose="02010600030101010101" pitchFamily="2" charset="-122"/>
                <a:ea typeface="宋体" panose="02010600030101010101" pitchFamily="2" charset="-122"/>
              </a:defRPr>
            </a:lvl1pPr>
            <a:lvl2pPr>
              <a:lnSpc>
                <a:spcPct val="130000"/>
              </a:lnSpc>
              <a:defRPr>
                <a:latin typeface="宋体" panose="02010600030101010101" pitchFamily="2" charset="-122"/>
                <a:ea typeface="宋体" panose="02010600030101010101" pitchFamily="2" charset="-122"/>
              </a:defRPr>
            </a:lvl2pPr>
            <a:lvl3pPr>
              <a:lnSpc>
                <a:spcPct val="130000"/>
              </a:lnSpc>
              <a:defRPr>
                <a:latin typeface="宋体" panose="02010600030101010101" pitchFamily="2" charset="-122"/>
                <a:ea typeface="宋体" panose="02010600030101010101" pitchFamily="2" charset="-122"/>
              </a:defRPr>
            </a:lvl3pPr>
            <a:lvl4pPr>
              <a:lnSpc>
                <a:spcPct val="130000"/>
              </a:lnSpc>
              <a:defRPr>
                <a:latin typeface="宋体" panose="02010600030101010101" pitchFamily="2" charset="-122"/>
                <a:ea typeface="宋体" panose="02010600030101010101" pitchFamily="2" charset="-122"/>
              </a:defRPr>
            </a:lvl4pPr>
            <a:lvl5pPr>
              <a:lnSpc>
                <a:spcPct val="130000"/>
              </a:lnSpc>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A7B642F-F65F-4502-926C-B7B850A1E357}"/>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EBB669D4-2214-4DD8-89C6-F1B6392C4D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DC3EE-DE70-4381-836C-D10CBF5365B1}"/>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62546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6B345-E20F-419C-9443-0885FC0774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2D722B-211B-43B3-9137-7E1119D5B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21C0CC-E295-444A-8823-18E161CAA71C}"/>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DA1EA70A-E1B0-44BA-BD51-730260963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FAC88C-8CEA-43D2-9872-217C42240F54}"/>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1560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9772B-F482-4D70-ACA1-5B773D5B26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6E7E1D-6452-4367-A923-F14E7C08653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EBDAEA1-3395-4003-A4F4-E25E686ADF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F9B415-5B5C-4706-B968-4083365A2D61}"/>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0544E86C-C8A3-45B3-A45B-F37B29ABD6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BC3E89-B051-4EF8-85EC-8166B8450930}"/>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324765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7C648-03BF-4C96-B4E3-C75F7013AB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334B43-B678-4621-81FA-2269850C8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EB4BA2-1AD2-4786-8732-6B6E9A96A2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3015E6-86C4-4222-BA85-199048D1B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95C3D0-08FA-41F8-BF15-8C24973D06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44ACAC-A6CB-40C1-9C6E-86DFD49CDFAE}"/>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8" name="页脚占位符 7">
            <a:extLst>
              <a:ext uri="{FF2B5EF4-FFF2-40B4-BE49-F238E27FC236}">
                <a16:creationId xmlns:a16="http://schemas.microsoft.com/office/drawing/2014/main" id="{CE95539B-9F34-4A3E-BEC4-B5D29D9FA0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01DAE6-AB19-44B5-BA75-B0CA2D4EA2AA}"/>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173326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E566-5AAF-4A81-9CCA-3CF1AC1608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5CD84E-D13B-4A91-A1ED-51FD7AEE9D51}"/>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4" name="页脚占位符 3">
            <a:extLst>
              <a:ext uri="{FF2B5EF4-FFF2-40B4-BE49-F238E27FC236}">
                <a16:creationId xmlns:a16="http://schemas.microsoft.com/office/drawing/2014/main" id="{6AE2FB4C-681A-4DE2-908F-4011FA47CE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33C820-9843-4372-B5A0-AF95D10929CF}"/>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52466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8FBA4B-4A4B-40A2-808C-B5C67AC7D4B3}"/>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3" name="页脚占位符 2">
            <a:extLst>
              <a:ext uri="{FF2B5EF4-FFF2-40B4-BE49-F238E27FC236}">
                <a16:creationId xmlns:a16="http://schemas.microsoft.com/office/drawing/2014/main" id="{0D89A597-94A1-4F4D-90CA-D73976B30E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FD116F-4A31-4DF0-B9C9-34B6D2EA612A}"/>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169274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DF1AD-091B-4FC7-827F-E5FA0FD539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C6BC5C-EFB7-457F-990E-6A5EB3ABC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6008E5-0486-4D13-B8E3-B06DF7D4D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088F17-3895-4A50-B38F-EADEDEDB4A11}"/>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FBD43365-EDB2-4F22-A29F-26B0B1CBBE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2819C5-023F-437A-BD34-B73B2DD62A89}"/>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83440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C8670-8DDD-4DFE-A39F-297DCF9DBF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C3D2E9-44D0-4D64-8CCB-BD702677D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01A53C-FF74-4A6F-9129-ECBBC1230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083B48-76AC-4F25-AC4D-3CAC0D571D61}"/>
              </a:ext>
            </a:extLst>
          </p:cNvPr>
          <p:cNvSpPr>
            <a:spLocks noGrp="1"/>
          </p:cNvSpPr>
          <p:nvPr>
            <p:ph type="dt" sz="half" idx="10"/>
          </p:nvPr>
        </p:nvSpPr>
        <p:spPr/>
        <p:txBody>
          <a:bodyPr/>
          <a:lstStyle/>
          <a:p>
            <a:fld id="{6C7C5814-70EC-44AC-9403-9E319D4CA90A}" type="datetimeFigureOut">
              <a:rPr lang="zh-CN" altLang="en-US" smtClean="0"/>
              <a:t>2022/3/16</a:t>
            </a:fld>
            <a:endParaRPr lang="zh-CN" altLang="en-US"/>
          </a:p>
        </p:txBody>
      </p:sp>
      <p:sp>
        <p:nvSpPr>
          <p:cNvPr id="6" name="页脚占位符 5">
            <a:extLst>
              <a:ext uri="{FF2B5EF4-FFF2-40B4-BE49-F238E27FC236}">
                <a16:creationId xmlns:a16="http://schemas.microsoft.com/office/drawing/2014/main" id="{A8CD98BF-B346-4419-9600-DDD0570DD7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9517C4-6A48-411E-B56F-4572B8D0D970}"/>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53889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F747540-69C7-4C20-9777-EF748C09B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F53381-D2AC-48A7-BAF1-037FEEDA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AF766-97E1-43B1-9AF1-6614D0E19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C5814-70EC-44AC-9403-9E319D4CA90A}" type="datetimeFigureOut">
              <a:rPr lang="zh-CN" altLang="en-US" smtClean="0"/>
              <a:t>2022/3/16</a:t>
            </a:fld>
            <a:endParaRPr lang="zh-CN" altLang="en-US"/>
          </a:p>
        </p:txBody>
      </p:sp>
      <p:sp>
        <p:nvSpPr>
          <p:cNvPr id="5" name="页脚占位符 4">
            <a:extLst>
              <a:ext uri="{FF2B5EF4-FFF2-40B4-BE49-F238E27FC236}">
                <a16:creationId xmlns:a16="http://schemas.microsoft.com/office/drawing/2014/main" id="{46B463A2-7A0C-4D91-962C-64AEFF715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C17C2A-4D97-41E3-94AB-450D6DE1B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350144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1.bin"/><Relationship Id="rId18" Type="http://schemas.openxmlformats.org/officeDocument/2006/relationships/image" Target="../media/image6.w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17" Type="http://schemas.openxmlformats.org/officeDocument/2006/relationships/oleObject" Target="../embeddings/oleObject3.bin"/><Relationship Id="rId2" Type="http://schemas.openxmlformats.org/officeDocument/2006/relationships/tags" Target="../tags/tag1.xml"/><Relationship Id="rId16" Type="http://schemas.openxmlformats.org/officeDocument/2006/relationships/image" Target="../media/image5.wmf"/><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2.bin"/><Relationship Id="rId10" Type="http://schemas.openxmlformats.org/officeDocument/2006/relationships/tags" Target="../tags/tag9.xml"/><Relationship Id="rId19" Type="http://schemas.openxmlformats.org/officeDocument/2006/relationships/image" Target="../media/image7.tmp"/><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EABFF-FEC6-4E57-9681-E74D2296CF82}"/>
              </a:ext>
            </a:extLst>
          </p:cNvPr>
          <p:cNvSpPr>
            <a:spLocks noGrp="1"/>
          </p:cNvSpPr>
          <p:nvPr>
            <p:ph type="title"/>
          </p:nvPr>
        </p:nvSpPr>
        <p:spPr/>
        <p:txBody>
          <a:bodyPr/>
          <a:lstStyle/>
          <a:p>
            <a:r>
              <a:rPr lang="zh-CN" altLang="en-US" dirty="0"/>
              <a:t>第六节 埃尔米特</a:t>
            </a:r>
            <a:r>
              <a:rPr lang="en-US" altLang="zh-CN" dirty="0"/>
              <a:t>(</a:t>
            </a:r>
            <a:r>
              <a:rPr lang="en-US" altLang="zh-CN" dirty="0">
                <a:latin typeface="Times New Roman" panose="02020603050405020304" pitchFamily="18" charset="0"/>
                <a:cs typeface="Times New Roman" panose="02020603050405020304" pitchFamily="18" charset="0"/>
              </a:rPr>
              <a:t>Hermite</a:t>
            </a:r>
            <a:r>
              <a:rPr lang="en-US" altLang="zh-CN" dirty="0"/>
              <a:t>)</a:t>
            </a:r>
            <a:r>
              <a:rPr lang="zh-CN" altLang="en-US" dirty="0"/>
              <a:t>插值</a:t>
            </a:r>
          </a:p>
        </p:txBody>
      </p:sp>
      <p:sp>
        <p:nvSpPr>
          <p:cNvPr id="3" name="内容占位符 2">
            <a:extLst>
              <a:ext uri="{FF2B5EF4-FFF2-40B4-BE49-F238E27FC236}">
                <a16:creationId xmlns:a16="http://schemas.microsoft.com/office/drawing/2014/main" id="{CD360E7C-F803-4213-856A-B5350A5BE00A}"/>
              </a:ext>
            </a:extLst>
          </p:cNvPr>
          <p:cNvSpPr>
            <a:spLocks noGrp="1"/>
          </p:cNvSpPr>
          <p:nvPr>
            <p:ph idx="1"/>
          </p:nvPr>
        </p:nvSpPr>
        <p:spPr/>
        <p:txBody>
          <a:bodyPr/>
          <a:lstStyle/>
          <a:p>
            <a:r>
              <a:rPr lang="zh-CN" altLang="en-US" dirty="0"/>
              <a:t>带导数条件的代数插值</a:t>
            </a:r>
            <a:endParaRPr lang="en-US" altLang="zh-CN" dirty="0"/>
          </a:p>
          <a:p>
            <a:r>
              <a:rPr lang="zh-CN" altLang="en-US" dirty="0"/>
              <a:t>前面所讨论的代数插值问题，要求插值多项式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满足插值条件，这些插值条件仅对节点处的函数值做了约束，因而所得的插值多项式不能全面反映被插值函数</a:t>
            </a:r>
            <a:r>
              <a:rPr lang="en-US" altLang="zh-CN" dirty="0">
                <a:latin typeface="Times New Roman" panose="02020603050405020304" pitchFamily="18" charset="0"/>
                <a:cs typeface="Times New Roman" panose="02020603050405020304" pitchFamily="18" charset="0"/>
              </a:rPr>
              <a:t>f(x)</a:t>
            </a:r>
            <a:r>
              <a:rPr lang="zh-CN" altLang="en-US" dirty="0">
                <a:latin typeface="Times New Roman" panose="02020603050405020304" pitchFamily="18" charset="0"/>
                <a:cs typeface="Times New Roman" panose="02020603050405020304" pitchFamily="18" charset="0"/>
              </a:rPr>
              <a:t>的情形。</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如果插值条件再增加对节点处导数的限制，则所构造的多项式一定能更好地逼近函数</a:t>
            </a:r>
            <a:r>
              <a:rPr lang="en-US" altLang="zh-CN" dirty="0">
                <a:latin typeface="Times New Roman" panose="02020603050405020304" pitchFamily="18" charset="0"/>
                <a:cs typeface="Times New Roman" panose="02020603050405020304" pitchFamily="18" charset="0"/>
              </a:rPr>
              <a:t>f(x)</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假定，函数值与导数值个数相等。</a:t>
            </a:r>
          </a:p>
        </p:txBody>
      </p:sp>
    </p:spTree>
    <p:extLst>
      <p:ext uri="{BB962C8B-B14F-4D97-AF65-F5344CB8AC3E}">
        <p14:creationId xmlns:p14="http://schemas.microsoft.com/office/powerpoint/2010/main" val="42127042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6A626-EC8F-4265-A98D-0A468E40FF08}"/>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45C14F-DEE5-44D2-A321-9F37663C06B4}"/>
                  </a:ext>
                </a:extLst>
              </p:cNvPr>
              <p:cNvSpPr>
                <a:spLocks noGrp="1"/>
              </p:cNvSpPr>
              <p:nvPr>
                <p:ph idx="1"/>
              </p:nvPr>
            </p:nvSpPr>
            <p:spPr/>
            <p:txBody>
              <a:bodyPr/>
              <a:lstStyle/>
              <a:p>
                <a:r>
                  <a:rPr lang="zh-CN" altLang="en-US" dirty="0"/>
                  <a:t>将</a:t>
                </a:r>
                <a:r>
                  <a:rPr lang="en-US" altLang="zh-CN" dirty="0"/>
                  <a:t>a,</a:t>
                </a:r>
                <a:r>
                  <a:rPr lang="zh-CN" altLang="en-US" dirty="0"/>
                  <a:t> </a:t>
                </a:r>
                <a:r>
                  <a:rPr lang="en-US" altLang="zh-CN" dirty="0"/>
                  <a:t>b</a:t>
                </a:r>
                <a:r>
                  <a:rPr lang="zh-CN" altLang="en-US" dirty="0"/>
                  <a:t>代入基函数有：</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i="1">
                        <a:latin typeface="Cambria Math" panose="02040503050406030204" pitchFamily="18" charset="0"/>
                      </a:rPr>
                      <m:t>2</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sSubSup>
                      <m:sSubSupPr>
                        <m:ctrlPr>
                          <a:rPr lang="en-US" altLang="zh-CN" i="1" smtClean="0">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𝑙</m:t>
                        </m:r>
                      </m:e>
                      <m:sub>
                        <m:r>
                          <a:rPr lang="en-US" altLang="zh-CN" i="1">
                            <a:solidFill>
                              <a:srgbClr val="FF0000"/>
                            </a:solidFill>
                            <a:latin typeface="Cambria Math" panose="02040503050406030204" pitchFamily="18" charset="0"/>
                          </a:rPr>
                          <m:t>𝑗</m:t>
                        </m:r>
                      </m:sub>
                      <m:sup>
                        <m:r>
                          <a:rPr lang="en-US" altLang="zh-CN" i="1">
                            <a:solidFill>
                              <a:srgbClr val="FF0000"/>
                            </a:solidFill>
                            <a:latin typeface="Cambria Math" panose="02040503050406030204" pitchFamily="18" charset="0"/>
                          </a:rPr>
                          <m:t>′</m:t>
                        </m:r>
                      </m:sup>
                    </m:sSubSup>
                    <m:d>
                      <m:dPr>
                        <m:ctrlPr>
                          <a:rPr lang="zh-CN"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𝑗</m:t>
                            </m:r>
                          </m:sub>
                        </m:sSub>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)=(1−2</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oMath>
                </a14:m>
                <a:r>
                  <a:rPr lang="en-US" altLang="zh-CN" dirty="0"/>
                  <a:t> </a:t>
                </a:r>
                <a14:m>
                  <m:oMath xmlns:m="http://schemas.openxmlformats.org/officeDocument/2006/math">
                    <m:nary>
                      <m:naryPr>
                        <m:chr m:val="∑"/>
                        <m:ctrlPr>
                          <a:rPr lang="en-US" altLang="zh-CN" i="1" smtClean="0">
                            <a:solidFill>
                              <a:srgbClr val="FF0000"/>
                            </a:solidFill>
                            <a:latin typeface="Cambria Math" panose="02040503050406030204" pitchFamily="18" charset="0"/>
                          </a:rPr>
                        </m:ctrlPr>
                      </m:naryPr>
                      <m:sub>
                        <m:eqArr>
                          <m:eqArrPr>
                            <m:ctrlPr>
                              <a:rPr lang="en-US" altLang="zh-CN" i="1">
                                <a:solidFill>
                                  <a:srgbClr val="FF0000"/>
                                </a:solidFill>
                                <a:latin typeface="Cambria Math" panose="02040503050406030204" pitchFamily="18" charset="0"/>
                              </a:rPr>
                            </m:ctrlPr>
                          </m:eqArrPr>
                          <m:e>
                            <m:r>
                              <m:rPr>
                                <m:brk m:alnAt="23"/>
                              </m:rP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=0</m:t>
                            </m:r>
                          </m:e>
                          <m:e>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𝑗</m:t>
                            </m:r>
                          </m:e>
                        </m:eqArr>
                      </m:sub>
                      <m:sup>
                        <m:r>
                          <a:rPr lang="en-US" altLang="zh-CN" i="1">
                            <a:solidFill>
                              <a:srgbClr val="FF0000"/>
                            </a:solidFill>
                            <a:latin typeface="Cambria Math" panose="02040503050406030204" pitchFamily="18" charset="0"/>
                          </a:rPr>
                          <m:t>𝑛</m:t>
                        </m:r>
                      </m:sup>
                      <m:e>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sub>
                            </m:sSub>
                          </m:den>
                        </m:f>
                      </m:e>
                    </m:nary>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pPr marL="0" indent="0">
                  <a:buNone/>
                </a:pPr>
                <a:r>
                  <a:rPr lang="zh-CN" altLang="en-US" dirty="0"/>
                  <a:t>同理可得：</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pPr marL="0" indent="0">
                  <a:buNone/>
                </a:pPr>
                <a:r>
                  <a:rPr lang="zh-CN" altLang="en-US" dirty="0"/>
                  <a:t>存在性得证。</a:t>
                </a:r>
              </a:p>
            </p:txBody>
          </p:sp>
        </mc:Choice>
        <mc:Fallback xmlns="">
          <p:sp>
            <p:nvSpPr>
              <p:cNvPr id="3" name="内容占位符 2">
                <a:extLst>
                  <a:ext uri="{FF2B5EF4-FFF2-40B4-BE49-F238E27FC236}">
                    <a16:creationId xmlns:a16="http://schemas.microsoft.com/office/drawing/2014/main" id="{7645C14F-DEE5-44D2-A321-9F37663C06B4}"/>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42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96AD72-D0CF-4E8D-BD34-491153D0A1E2}"/>
                  </a:ext>
                </a:extLst>
              </p:cNvPr>
              <p:cNvSpPr>
                <a:spLocks noGrp="1"/>
              </p:cNvSpPr>
              <p:nvPr>
                <p:ph idx="1"/>
              </p:nvPr>
            </p:nvSpPr>
            <p:spPr>
              <a:xfrm>
                <a:off x="838200" y="500514"/>
                <a:ext cx="10515600" cy="5676449"/>
              </a:xfrm>
            </p:spPr>
            <p:txBody>
              <a:bodyPr>
                <a:normAutofit/>
              </a:bodyPr>
              <a:lstStyle/>
              <a:p>
                <a:r>
                  <a:rPr lang="zh-CN" altLang="en-US" dirty="0"/>
                  <a:t>唯一性：</a:t>
                </a:r>
                <a:endParaRPr lang="en-US" altLang="zh-CN" dirty="0"/>
              </a:p>
              <a:p>
                <a:pPr marL="0" indent="0">
                  <a:buNone/>
                </a:pPr>
                <a:r>
                  <a:rPr lang="zh-CN" altLang="en-US" dirty="0"/>
                  <a:t>设有两个多项式</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𝐻</m:t>
                        </m:r>
                      </m:e>
                      <m:sub>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t>和</a:t>
                </a:r>
                <a14:m>
                  <m:oMath xmlns:m="http://schemas.openxmlformats.org/officeDocument/2006/math">
                    <m:acc>
                      <m:accPr>
                        <m:chr m:val="̃"/>
                        <m:ctrlPr>
                          <a:rPr lang="en-US" altLang="zh-CN" i="1" dirty="0" smtClean="0">
                            <a:latin typeface="Cambria Math" panose="02040503050406030204" pitchFamily="18" charset="0"/>
                          </a:rPr>
                        </m:ctrlPr>
                      </m:acc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𝐻</m:t>
                            </m:r>
                          </m:e>
                          <m:sub>
                            <m:r>
                              <a:rPr lang="en-US" altLang="zh-CN" i="1" dirty="0">
                                <a:latin typeface="Cambria Math" panose="02040503050406030204" pitchFamily="18" charset="0"/>
                              </a:rPr>
                              <m:t>2</m:t>
                            </m:r>
                            <m:r>
                              <a:rPr lang="en-US" altLang="zh-CN" i="1" dirty="0">
                                <a:latin typeface="Cambria Math" panose="02040503050406030204" pitchFamily="18" charset="0"/>
                              </a:rPr>
                              <m:t>𝑛</m:t>
                            </m:r>
                            <m:r>
                              <a:rPr lang="en-US" altLang="zh-CN" i="1" dirty="0">
                                <a:latin typeface="Cambria Math" panose="02040503050406030204" pitchFamily="18" charset="0"/>
                              </a:rPr>
                              <m:t>+1</m:t>
                            </m:r>
                          </m:sub>
                        </m:sSub>
                      </m:e>
                    </m:acc>
                    <m:r>
                      <a:rPr lang="en-US" altLang="zh-CN" i="1" dirty="0" smtClean="0">
                        <a:latin typeface="Cambria Math" panose="02040503050406030204" pitchFamily="18" charset="0"/>
                      </a:rPr>
                      <m:t> </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zh-CN" altLang="en-US" dirty="0"/>
                  <a:t>均满足插值条件，设</a:t>
                </a:r>
                <a:endParaRPr lang="en-US" altLang="zh-CN" dirty="0"/>
              </a:p>
              <a:p>
                <a:pPr marL="0"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smtClean="0">
                            <a:latin typeface="Cambria Math" panose="02040503050406030204" pitchFamily="18" charset="0"/>
                          </a:rPr>
                          <m:t>𝜑</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i="1" dirty="0">
                            <a:latin typeface="Cambria Math" panose="02040503050406030204" pitchFamily="18" charset="0"/>
                          </a:rPr>
                          <m:t>𝐻</m:t>
                        </m:r>
                      </m:e>
                      <m:sub>
                        <m:r>
                          <a:rPr lang="en-US" altLang="zh-CN" i="1" dirty="0">
                            <a:latin typeface="Cambria Math" panose="02040503050406030204" pitchFamily="18" charset="0"/>
                          </a:rPr>
                          <m:t>2</m:t>
                        </m:r>
                        <m:r>
                          <a:rPr lang="en-US" altLang="zh-CN" i="1" dirty="0">
                            <a:latin typeface="Cambria Math" panose="02040503050406030204" pitchFamily="18" charset="0"/>
                          </a:rPr>
                          <m:t>𝑛</m:t>
                        </m:r>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𝐻</m:t>
                            </m:r>
                          </m:e>
                          <m:sub>
                            <m:r>
                              <a:rPr lang="en-US" altLang="zh-CN" i="1" dirty="0">
                                <a:latin typeface="Cambria Math" panose="02040503050406030204" pitchFamily="18" charset="0"/>
                              </a:rPr>
                              <m:t>2</m:t>
                            </m:r>
                            <m:r>
                              <a:rPr lang="en-US" altLang="zh-CN" i="1" dirty="0">
                                <a:latin typeface="Cambria Math" panose="02040503050406030204" pitchFamily="18" charset="0"/>
                              </a:rPr>
                              <m:t>𝑛</m:t>
                            </m:r>
                            <m:r>
                              <a:rPr lang="en-US" altLang="zh-CN" i="1" dirty="0">
                                <a:latin typeface="Cambria Math" panose="02040503050406030204" pitchFamily="18" charset="0"/>
                              </a:rPr>
                              <m:t>+1</m:t>
                            </m:r>
                          </m:sub>
                        </m:sSub>
                      </m:e>
                    </m:acc>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en-US" altLang="zh-CN" dirty="0"/>
              </a:p>
              <a:p>
                <a:pPr marL="0" indent="0">
                  <a:buNone/>
                </a:pPr>
                <a:r>
                  <a:rPr lang="zh-CN" altLang="en-US" dirty="0"/>
                  <a:t>则</a:t>
                </a:r>
                <a14:m>
                  <m:oMath xmlns:m="http://schemas.openxmlformats.org/officeDocument/2006/math">
                    <m:r>
                      <a:rPr lang="zh-CN" altLang="en-US"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是</a:t>
                </a:r>
                <a:r>
                  <a:rPr lang="zh-CN" altLang="en-US" dirty="0">
                    <a:solidFill>
                      <a:srgbClr val="FF0000"/>
                    </a:solidFill>
                  </a:rPr>
                  <a:t>不高于</a:t>
                </a:r>
                <a:r>
                  <a:rPr lang="en-US" altLang="zh-CN" dirty="0">
                    <a:solidFill>
                      <a:srgbClr val="FF0000"/>
                    </a:solidFill>
                  </a:rPr>
                  <a:t>2n+1</a:t>
                </a:r>
                <a:r>
                  <a:rPr lang="zh-CN" altLang="en-US" dirty="0">
                    <a:solidFill>
                      <a:srgbClr val="FF0000"/>
                    </a:solidFill>
                  </a:rPr>
                  <a:t>次的多项式</a:t>
                </a:r>
                <a:r>
                  <a:rPr lang="zh-CN" altLang="en-US" dirty="0"/>
                  <a:t>，对插值节点</a:t>
                </a:r>
                <a:r>
                  <a:rPr lang="en-US" altLang="zh-CN" dirty="0"/>
                  <a:t>x</a:t>
                </a:r>
                <a:r>
                  <a:rPr lang="en-US" altLang="zh-CN" baseline="-25000" dirty="0"/>
                  <a:t>0</a:t>
                </a:r>
                <a:r>
                  <a:rPr lang="en-US" altLang="zh-CN" dirty="0"/>
                  <a:t>, x</a:t>
                </a:r>
                <a:r>
                  <a:rPr lang="en-US" altLang="zh-CN" baseline="-25000" dirty="0"/>
                  <a:t>1</a:t>
                </a:r>
                <a:r>
                  <a:rPr lang="en-US" altLang="zh-CN" dirty="0"/>
                  <a:t>, …, </a:t>
                </a:r>
                <a:r>
                  <a:rPr lang="en-US" altLang="zh-CN" dirty="0" err="1"/>
                  <a:t>x</a:t>
                </a:r>
                <a:r>
                  <a:rPr lang="en-US" altLang="zh-CN" baseline="-25000" dirty="0" err="1"/>
                  <a:t>n</a:t>
                </a:r>
                <a:r>
                  <a:rPr lang="zh-CN" altLang="en-US" dirty="0"/>
                  <a:t>，有</a:t>
                </a:r>
                <a:endParaRPr lang="en-US" altLang="zh-CN" dirty="0"/>
              </a:p>
              <a:p>
                <a:pPr marL="0" indent="0">
                  <a:buNone/>
                </a:pPr>
                <a:r>
                  <a:rPr lang="en-US" altLang="zh-CN" dirty="0"/>
                  <a:t>	</a:t>
                </a:r>
                <a14:m>
                  <m:oMath xmlns:m="http://schemas.openxmlformats.org/officeDocument/2006/math">
                    <m:r>
                      <a:rPr lang="zh-CN" altLang="en-US" i="1" dirty="0">
                        <a:latin typeface="Cambria Math" panose="02040503050406030204" pitchFamily="18" charset="0"/>
                      </a:rPr>
                      <m:t>𝜑</m:t>
                    </m:r>
                    <m:d>
                      <m:dPr>
                        <m:ctrlPr>
                          <a:rPr lang="en-US" altLang="zh-CN" i="1" dirty="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e>
                    </m:d>
                    <m:r>
                      <a:rPr lang="en-US" altLang="zh-CN" i="1" dirty="0">
                        <a:latin typeface="Cambria Math" panose="02040503050406030204" pitchFamily="18" charset="0"/>
                      </a:rPr>
                      <m:t>=</m:t>
                    </m:r>
                    <m:r>
                      <a:rPr lang="en-US" altLang="zh-CN" b="0" i="1" dirty="0" smtClean="0">
                        <a:latin typeface="Cambria Math" panose="02040503050406030204" pitchFamily="18" charset="0"/>
                      </a:rPr>
                      <m:t>0  </m:t>
                    </m:r>
                    <m:r>
                      <a:rPr lang="zh-CN" altLang="en-US" i="1" dirty="0">
                        <a:latin typeface="Cambria Math" panose="02040503050406030204" pitchFamily="18" charset="0"/>
                      </a:rPr>
                      <m:t>及</m:t>
                    </m:r>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zh-CN" altLang="en-US" i="1" dirty="0">
                            <a:latin typeface="Cambria Math" panose="02040503050406030204" pitchFamily="18" charset="0"/>
                          </a:rPr>
                          <m:t>𝜑</m:t>
                        </m:r>
                      </m:e>
                      <m:sup>
                        <m:r>
                          <a:rPr lang="en-US" altLang="zh-CN" b="0" i="1" dirty="0" smtClean="0">
                            <a:latin typeface="Cambria Math" panose="02040503050406030204" pitchFamily="18" charset="0"/>
                          </a:rPr>
                          <m:t>′</m:t>
                        </m:r>
                      </m:sup>
                    </m:sSup>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=0</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=0,1,…,</m:t>
                    </m:r>
                    <m:r>
                      <a:rPr lang="en-US" altLang="zh-CN" b="0" i="1" dirty="0" smtClean="0">
                        <a:latin typeface="Cambria Math" panose="02040503050406030204" pitchFamily="18" charset="0"/>
                      </a:rPr>
                      <m:t>𝑛</m:t>
                    </m:r>
                  </m:oMath>
                </a14:m>
                <a:endParaRPr lang="en-US" altLang="zh-CN" dirty="0"/>
              </a:p>
              <a:p>
                <a:pPr marL="0" indent="0">
                  <a:buNone/>
                </a:pPr>
                <a:r>
                  <a:rPr lang="zh-CN" altLang="en-US" dirty="0"/>
                  <a:t>插值节点</a:t>
                </a:r>
                <a:r>
                  <a:rPr lang="en-US" altLang="zh-CN" dirty="0"/>
                  <a:t>x</a:t>
                </a:r>
                <a:r>
                  <a:rPr lang="en-US" altLang="zh-CN" baseline="-25000" dirty="0"/>
                  <a:t>0</a:t>
                </a:r>
                <a:r>
                  <a:rPr lang="en-US" altLang="zh-CN" dirty="0"/>
                  <a:t>, x</a:t>
                </a:r>
                <a:r>
                  <a:rPr lang="en-US" altLang="zh-CN" baseline="-25000" dirty="0"/>
                  <a:t>1</a:t>
                </a:r>
                <a:r>
                  <a:rPr lang="en-US" altLang="zh-CN" dirty="0"/>
                  <a:t>, …, </a:t>
                </a:r>
                <a:r>
                  <a:rPr lang="en-US" altLang="zh-CN" dirty="0" err="1"/>
                  <a:t>x</a:t>
                </a:r>
                <a:r>
                  <a:rPr lang="en-US" altLang="zh-CN" baseline="-25000" dirty="0" err="1"/>
                  <a:t>n</a:t>
                </a:r>
                <a:r>
                  <a:rPr lang="zh-CN" altLang="en-US" dirty="0"/>
                  <a:t>均是</a:t>
                </a:r>
                <a14:m>
                  <m:oMath xmlns:m="http://schemas.openxmlformats.org/officeDocument/2006/math">
                    <m:r>
                      <a:rPr lang="zh-CN" altLang="en-US"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的二重根，</a:t>
                </a:r>
                <a14:m>
                  <m:oMath xmlns:m="http://schemas.openxmlformats.org/officeDocument/2006/math">
                    <m:r>
                      <a:rPr lang="zh-CN" altLang="en-US"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solidFill>
                      <a:srgbClr val="FF0000"/>
                    </a:solidFill>
                  </a:rPr>
                  <a:t>有</a:t>
                </a:r>
                <a:r>
                  <a:rPr lang="en-US" altLang="zh-CN" dirty="0">
                    <a:solidFill>
                      <a:srgbClr val="FF0000"/>
                    </a:solidFill>
                  </a:rPr>
                  <a:t>2n+2</a:t>
                </a:r>
                <a:r>
                  <a:rPr lang="zh-CN" altLang="en-US" dirty="0">
                    <a:solidFill>
                      <a:srgbClr val="FF0000"/>
                    </a:solidFill>
                  </a:rPr>
                  <a:t>个根</a:t>
                </a:r>
                <a:r>
                  <a:rPr lang="zh-CN" altLang="en-US" dirty="0"/>
                  <a:t>，与“</a:t>
                </a:r>
                <a14:m>
                  <m:oMath xmlns:m="http://schemas.openxmlformats.org/officeDocument/2006/math">
                    <m:r>
                      <a:rPr lang="zh-CN" altLang="en-US"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是</a:t>
                </a:r>
                <a:r>
                  <a:rPr lang="zh-CN" altLang="en-US" dirty="0">
                    <a:solidFill>
                      <a:srgbClr val="FF0000"/>
                    </a:solidFill>
                  </a:rPr>
                  <a:t>不高于</a:t>
                </a:r>
                <a:r>
                  <a:rPr lang="en-US" altLang="zh-CN" dirty="0">
                    <a:solidFill>
                      <a:srgbClr val="FF0000"/>
                    </a:solidFill>
                  </a:rPr>
                  <a:t>2n+1</a:t>
                </a:r>
                <a:r>
                  <a:rPr lang="zh-CN" altLang="en-US" dirty="0">
                    <a:solidFill>
                      <a:srgbClr val="FF0000"/>
                    </a:solidFill>
                  </a:rPr>
                  <a:t>次的多项式</a:t>
                </a:r>
                <a:r>
                  <a:rPr lang="zh-CN" altLang="en-US" dirty="0"/>
                  <a:t>”矛盾，故</a:t>
                </a:r>
                <a14:m>
                  <m:oMath xmlns:m="http://schemas.openxmlformats.org/officeDocument/2006/math">
                    <m:r>
                      <a:rPr lang="zh-CN" altLang="en-US"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0</m:t>
                    </m:r>
                  </m:oMath>
                </a14:m>
                <a:r>
                  <a:rPr lang="zh-CN" altLang="en-US" dirty="0"/>
                  <a:t>，</a:t>
                </a:r>
                <a:endParaRPr lang="en-US" altLang="zh-CN" dirty="0"/>
              </a:p>
              <a:p>
                <a:pPr marL="0" indent="0">
                  <a:buNone/>
                </a:pPr>
                <a:r>
                  <a:rPr lang="zh-CN" altLang="en-US" dirty="0"/>
                  <a:t>即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𝐻</m:t>
                        </m:r>
                      </m:e>
                      <m:sub>
                        <m:r>
                          <a:rPr lang="en-US" altLang="zh-CN" i="1" dirty="0">
                            <a:latin typeface="Cambria Math" panose="02040503050406030204" pitchFamily="18" charset="0"/>
                          </a:rPr>
                          <m:t>2</m:t>
                        </m:r>
                        <m:r>
                          <a:rPr lang="en-US" altLang="zh-CN" i="1" dirty="0">
                            <a:latin typeface="Cambria Math" panose="02040503050406030204" pitchFamily="18" charset="0"/>
                          </a:rPr>
                          <m:t>𝑛</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acc>
                      <m:accPr>
                        <m:chr m:val="̃"/>
                        <m:ctrlPr>
                          <a:rPr lang="en-US" altLang="zh-CN" i="1" dirty="0">
                            <a:latin typeface="Cambria Math" panose="02040503050406030204" pitchFamily="18" charset="0"/>
                          </a:rPr>
                        </m:ctrlPr>
                      </m:acc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𝐻</m:t>
                            </m:r>
                          </m:e>
                          <m:sub>
                            <m:r>
                              <a:rPr lang="en-US" altLang="zh-CN" i="1" dirty="0">
                                <a:latin typeface="Cambria Math" panose="02040503050406030204" pitchFamily="18" charset="0"/>
                              </a:rPr>
                              <m:t>2</m:t>
                            </m:r>
                            <m:r>
                              <a:rPr lang="en-US" altLang="zh-CN" i="1" dirty="0">
                                <a:latin typeface="Cambria Math" panose="02040503050406030204" pitchFamily="18" charset="0"/>
                              </a:rPr>
                              <m:t>𝑛</m:t>
                            </m:r>
                            <m:r>
                              <a:rPr lang="en-US" altLang="zh-CN" i="1" dirty="0">
                                <a:latin typeface="Cambria Math" panose="02040503050406030204" pitchFamily="18" charset="0"/>
                              </a:rPr>
                              <m:t>+1</m:t>
                            </m:r>
                          </m:sub>
                        </m:sSub>
                      </m:e>
                    </m:acc>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896AD72-D0CF-4E8D-BD34-491153D0A1E2}"/>
                  </a:ext>
                </a:extLst>
              </p:cNvPr>
              <p:cNvSpPr>
                <a:spLocks noGrp="1" noRot="1" noChangeAspect="1" noMove="1" noResize="1" noEditPoints="1" noAdjustHandles="1" noChangeArrowheads="1" noChangeShapeType="1" noTextEdit="1"/>
              </p:cNvSpPr>
              <p:nvPr>
                <p:ph idx="1"/>
              </p:nvPr>
            </p:nvSpPr>
            <p:spPr>
              <a:xfrm>
                <a:off x="838200" y="500514"/>
                <a:ext cx="10515600" cy="5676449"/>
              </a:xfrm>
              <a:blipFill>
                <a:blip r:embed="rId2"/>
                <a:stretch>
                  <a:fillRect l="-1217" t="-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104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2F463-3ED1-45A6-A33C-3172CCA33DBE}"/>
              </a:ext>
            </a:extLst>
          </p:cNvPr>
          <p:cNvSpPr>
            <a:spLocks noGrp="1"/>
          </p:cNvSpPr>
          <p:nvPr>
            <p:ph type="title"/>
          </p:nvPr>
        </p:nvSpPr>
        <p:spPr/>
        <p:txBody>
          <a:bodyPr/>
          <a:lstStyle/>
          <a:p>
            <a:r>
              <a:rPr lang="zh-CN" altLang="en-US" dirty="0"/>
              <a:t>余项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458048-5685-4029-87EE-3874CCA8E47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Hermite</a:t>
                </a:r>
                <a:r>
                  <a:rPr lang="zh-CN" altLang="en-US" dirty="0">
                    <a:latin typeface="Times New Roman" panose="02020603050405020304" pitchFamily="18" charset="0"/>
                    <a:cs typeface="Times New Roman" panose="02020603050405020304" pitchFamily="18" charset="0"/>
                  </a:rPr>
                  <a:t>插值余项为</a:t>
                </a:r>
                <a:r>
                  <a:rPr lang="zh-CN" altLang="en-US" dirty="0"/>
                  <a:t>：</a:t>
                </a:r>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r>
                          <a:rPr lang="en-US" altLang="zh-CN" i="1">
                            <a:latin typeface="Cambria Math" panose="02040503050406030204" pitchFamily="18" charset="0"/>
                          </a:rPr>
                          <m:t>𝑛</m:t>
                        </m:r>
                        <m:r>
                          <a:rPr lang="en-US" altLang="zh-CN" b="0" i="1" smtClean="0">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ctrlPr>
                                  <a:rPr lang="zh-CN"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+2</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𝜉</m:t>
                            </m:r>
                          </m:e>
                        </m:d>
                      </m:num>
                      <m:den>
                        <m:d>
                          <m:dPr>
                            <m:ctrlPr>
                              <a:rPr lang="zh-CN"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+2</m:t>
                            </m:r>
                          </m:e>
                        </m:d>
                        <m:r>
                          <a:rPr lang="en-US" altLang="zh-CN" i="1">
                            <a:latin typeface="Cambria Math" panose="02040503050406030204" pitchFamily="18" charset="0"/>
                          </a:rPr>
                          <m:t>!</m:t>
                        </m:r>
                      </m:den>
                    </m:f>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𝜔</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a:t>
                </a:r>
                <a:r>
                  <a:rPr lang="el-GR" altLang="zh-CN" dirty="0"/>
                  <a:t>ξ</a:t>
                </a:r>
                <a:r>
                  <a:rPr lang="en-US" altLang="zh-CN" dirty="0"/>
                  <a:t>∈(a, b)</a:t>
                </a:r>
                <a:r>
                  <a:rPr lang="zh-CN" altLang="en-US" dirty="0"/>
                  <a:t>且依赖</a:t>
                </a:r>
                <a:r>
                  <a:rPr lang="zh-CN" altLang="en-US" dirty="0">
                    <a:latin typeface="Times New Roman" panose="02020603050405020304" pitchFamily="18" charset="0"/>
                    <a:cs typeface="Times New Roman" panose="02020603050405020304" pitchFamily="18" charset="0"/>
                  </a:rPr>
                  <a:t>于</a:t>
                </a:r>
                <a:r>
                  <a:rPr lang="en-US" altLang="zh-CN" dirty="0">
                    <a:latin typeface="Times New Roman" panose="02020603050405020304" pitchFamily="18" charset="0"/>
                    <a:cs typeface="Times New Roman" panose="02020603050405020304" pitchFamily="18" charset="0"/>
                  </a:rPr>
                  <a:t>x</a:t>
                </a:r>
              </a:p>
              <a:p>
                <a:pPr marL="0" indent="0">
                  <a:buNone/>
                </a:pPr>
                <a:r>
                  <a:rPr lang="zh-CN" altLang="en-US" dirty="0"/>
                  <a:t>证明提示：</a:t>
                </a:r>
                <a:r>
                  <a:rPr lang="zh-CN" altLang="en-US" dirty="0">
                    <a:solidFill>
                      <a:srgbClr val="FF0000"/>
                    </a:solidFill>
                  </a:rPr>
                  <a:t>构造辅助函数</a:t>
                </a:r>
                <a:r>
                  <a:rPr lang="zh-CN" altLang="en-US" dirty="0"/>
                  <a:t>：</a:t>
                </a:r>
                <a:endParaRPr lang="en-US" altLang="zh-CN" dirty="0"/>
              </a:p>
              <a:p>
                <a:pPr marL="0" indent="0">
                  <a:buNone/>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𝑔</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zh-CN" altLang="zh-CN" i="1">
                              <a:latin typeface="Cambria Math" panose="02040503050406030204" pitchFamily="18" charset="0"/>
                            </a:rPr>
                          </m:ctrlPr>
                        </m:fPr>
                        <m:num>
                          <m:r>
                            <a:rPr lang="en-US" altLang="zh-CN" b="0" i="1" smtClean="0">
                              <a:latin typeface="Cambria Math" panose="02040503050406030204" pitchFamily="18" charset="0"/>
                            </a:rPr>
                            <m:t>𝑓</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oMath>
                  </m:oMathPara>
                </a14:m>
                <a:endParaRPr lang="en-US" altLang="zh-CN" dirty="0"/>
              </a:p>
              <a:p>
                <a:pPr marL="0" indent="0">
                  <a:buNone/>
                </a:pPr>
                <a:r>
                  <a:rPr lang="zh-CN" altLang="en-US" dirty="0"/>
                  <a:t>然后利用罗尔定理，即可得证。</a:t>
                </a:r>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2458048-5685-4029-87EE-3874CCA8E47C}"/>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45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970524-CBB3-4303-B27A-41CC4EF0C3BA}"/>
                  </a:ext>
                </a:extLst>
              </p:cNvPr>
              <p:cNvSpPr>
                <a:spLocks noGrp="1"/>
              </p:cNvSpPr>
              <p:nvPr>
                <p:ph idx="1"/>
              </p:nvPr>
            </p:nvSpPr>
            <p:spPr>
              <a:xfrm>
                <a:off x="838200" y="346510"/>
                <a:ext cx="10515600" cy="5830454"/>
              </a:xfrm>
            </p:spPr>
            <p:txBody>
              <a:bodyPr>
                <a:normAutofit fontScale="92500" lnSpcReduction="20000"/>
              </a:bodyPr>
              <a:lstStyle/>
              <a:p>
                <a:r>
                  <a:rPr lang="zh-CN" altLang="en-US" dirty="0"/>
                  <a:t>实际</a:t>
                </a:r>
                <a:r>
                  <a:rPr lang="zh-CN" altLang="en-US" dirty="0">
                    <a:latin typeface="Times New Roman" panose="02020603050405020304" pitchFamily="18" charset="0"/>
                    <a:cs typeface="Times New Roman" panose="02020603050405020304" pitchFamily="18" charset="0"/>
                  </a:rPr>
                  <a:t>应用中，较多使用</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的情形，即三次</a:t>
                </a:r>
                <a:r>
                  <a:rPr lang="en-US" altLang="zh-CN" dirty="0">
                    <a:latin typeface="Times New Roman" panose="02020603050405020304" pitchFamily="18" charset="0"/>
                    <a:cs typeface="Times New Roman" panose="02020603050405020304" pitchFamily="18" charset="0"/>
                  </a:rPr>
                  <a:t>Hermite</a:t>
                </a:r>
                <a:r>
                  <a:rPr lang="zh-CN" altLang="en-US" dirty="0">
                    <a:latin typeface="Times New Roman" panose="02020603050405020304" pitchFamily="18" charset="0"/>
                    <a:cs typeface="Times New Roman" panose="02020603050405020304" pitchFamily="18" charset="0"/>
                  </a:rPr>
                  <a:t>插值。</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t>插值基函数为</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en-US" altLang="zh-CN" b="0" i="1" smtClean="0">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r>
                  <a:rPr lang="zh-CN" altLang="en-US" dirty="0">
                    <a:solidFill>
                      <a:srgbClr val="FF0000"/>
                    </a:solidFill>
                  </a:rPr>
                  <a:t>、</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r>
                  <a:rPr lang="zh-CN" altLang="en-US" dirty="0">
                    <a:solidFill>
                      <a:srgbClr val="FF0000"/>
                    </a:solidFill>
                  </a:rPr>
                  <a:t>、</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𝛽</m:t>
                        </m:r>
                      </m:e>
                      <m:sub>
                        <m:r>
                          <a:rPr lang="en-US" altLang="zh-CN" b="0" i="1" smtClean="0">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𝛽</m:t>
                        </m:r>
                      </m:e>
                      <m:sub>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)=(1+2</m:t>
                    </m:r>
                    <m:f>
                      <m:fPr>
                        <m:ctrlPr>
                          <a:rPr lang="zh-CN"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𝑘</m:t>
                            </m:r>
                          </m:sub>
                        </m:sSub>
                      </m:num>
                      <m:den>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𝑘</m:t>
                            </m:r>
                          </m:sub>
                        </m:sSub>
                      </m:den>
                    </m:f>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m:t>
                        </m:r>
                        <m:f>
                          <m:fPr>
                            <m:ctrlPr>
                              <a:rPr lang="zh-CN"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b>
                            </m:sSub>
                          </m:num>
                          <m:den>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𝑘</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b>
                            </m:sSub>
                          </m:den>
                        </m:f>
                        <m:r>
                          <a:rPr lang="en-US" altLang="zh-CN" b="0" i="1" smtClean="0">
                            <a:solidFill>
                              <a:schemeClr val="tx1"/>
                            </a:solidFill>
                            <a:latin typeface="Cambria Math" panose="02040503050406030204" pitchFamily="18" charset="0"/>
                          </a:rPr>
                          <m:t>)</m:t>
                        </m:r>
                      </m:e>
                      <m:sup>
                        <m:r>
                          <a:rPr lang="en-US" altLang="zh-CN" b="0" i="1" smtClean="0">
                            <a:solidFill>
                              <a:schemeClr val="tx1"/>
                            </a:solidFill>
                            <a:latin typeface="Cambria Math" panose="02040503050406030204" pitchFamily="18" charset="0"/>
                          </a:rPr>
                          <m:t>2</m:t>
                        </m:r>
                      </m:sup>
                    </m:sSup>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)=(1+2</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den>
                        </m:f>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endParaRPr lang="en-US" altLang="zh-CN" dirty="0"/>
              </a:p>
              <a:p>
                <a:pPr marL="0" indent="0">
                  <a:buNone/>
                </a:pPr>
                <a:r>
                  <a:rPr lang="zh-CN" altLang="en-US" dirty="0"/>
                  <a:t>相应多项式为：</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3</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a:p>
              <a:p>
                <a:pPr marL="0" indent="0">
                  <a:buNone/>
                </a:pPr>
                <a:r>
                  <a:rPr lang="zh-CN" altLang="en-US" dirty="0"/>
                  <a:t>余项为：</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i="1">
                            <a:latin typeface="Cambria Math" panose="02040503050406030204" pitchFamily="18" charset="0"/>
                          </a:rPr>
                          <m:t>3</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3</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r>
                          <a:rPr lang="en-US" altLang="zh-CN" i="1">
                            <a:latin typeface="Cambria Math" panose="02040503050406030204" pitchFamily="18" charset="0"/>
                          </a:rPr>
                          <m:t>!</m:t>
                        </m:r>
                      </m:den>
                    </m:f>
                  </m:oMath>
                </a14:m>
                <a:r>
                  <a:rPr lang="zh-CN"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ctrlPr>
                              <a:rPr lang="zh-CN" altLang="zh-CN" i="1">
                                <a:latin typeface="Cambria Math" panose="02040503050406030204" pitchFamily="18" charset="0"/>
                              </a:rPr>
                            </m:ctrlPr>
                          </m:dPr>
                          <m:e>
                            <m:r>
                              <a:rPr lang="en-US" altLang="zh-CN" i="1">
                                <a:latin typeface="Cambria Math" panose="02040503050406030204" pitchFamily="18" charset="0"/>
                              </a:rPr>
                              <m:t>4</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𝜉</m:t>
                        </m:r>
                      </m:e>
                    </m:d>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endParaRPr lang="zh-CN" altLang="en-US" dirty="0"/>
              </a:p>
            </p:txBody>
          </p:sp>
        </mc:Choice>
        <mc:Fallback xmlns="">
          <p:sp>
            <p:nvSpPr>
              <p:cNvPr id="3" name="内容占位符 2">
                <a:extLst>
                  <a:ext uri="{FF2B5EF4-FFF2-40B4-BE49-F238E27FC236}">
                    <a16:creationId xmlns:a16="http://schemas.microsoft.com/office/drawing/2014/main" id="{92970524-CBB3-4303-B27A-41CC4EF0C3BA}"/>
                  </a:ext>
                </a:extLst>
              </p:cNvPr>
              <p:cNvSpPr>
                <a:spLocks noGrp="1" noRot="1" noChangeAspect="1" noMove="1" noResize="1" noEditPoints="1" noAdjustHandles="1" noChangeArrowheads="1" noChangeShapeType="1" noTextEdit="1"/>
              </p:cNvSpPr>
              <p:nvPr>
                <p:ph idx="1"/>
              </p:nvPr>
            </p:nvSpPr>
            <p:spPr>
              <a:xfrm>
                <a:off x="838200" y="346510"/>
                <a:ext cx="10515600" cy="5830454"/>
              </a:xfrm>
              <a:blipFill>
                <a:blip r:embed="rId2"/>
                <a:stretch>
                  <a:fillRect l="-1043" t="-10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916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19424-415B-4661-9B9B-8DDA13BA6DAB}"/>
              </a:ext>
            </a:extLst>
          </p:cNvPr>
          <p:cNvSpPr>
            <a:spLocks noGrp="1"/>
          </p:cNvSpPr>
          <p:nvPr>
            <p:ph type="title"/>
          </p:nvPr>
        </p:nvSpPr>
        <p:spPr/>
        <p:txBody>
          <a:bodyPr/>
          <a:lstStyle/>
          <a:p>
            <a:r>
              <a:rPr lang="zh-CN" altLang="en-US" dirty="0"/>
              <a:t>示例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A3C796-D0FA-4478-BEA9-8C5191674533}"/>
                  </a:ext>
                </a:extLst>
              </p:cNvPr>
              <p:cNvSpPr>
                <a:spLocks noGrp="1"/>
              </p:cNvSpPr>
              <p:nvPr>
                <p:ph idx="1"/>
              </p:nvPr>
            </p:nvSpPr>
            <p:spPr/>
            <p:txBody>
              <a:bodyPr>
                <a:normAutofit/>
              </a:bodyPr>
              <a:lstStyle/>
              <a:p>
                <a:r>
                  <a:rPr lang="zh-CN" altLang="en-US" dirty="0"/>
                  <a:t>例，求满足</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=0,1,2</m:t>
                        </m:r>
                      </m:e>
                    </m:d>
                  </m:oMath>
                </a14:m>
                <a:r>
                  <a:rPr lang="zh-CN" altLang="en-US" dirty="0"/>
                  <a:t> 及</a:t>
                </a:r>
                <a14:m>
                  <m:oMath xmlns:m="http://schemas.openxmlformats.org/officeDocument/2006/math">
                    <m:r>
                      <a:rPr lang="en-US" altLang="zh-CN" i="1">
                        <a:latin typeface="Cambria Math" panose="02040503050406030204" pitchFamily="18" charset="0"/>
                      </a:rPr>
                      <m:t>𝑝</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zh-CN" altLang="en-US" dirty="0"/>
                  <a:t> 的插值多项式及其余项表达式。</a:t>
                </a:r>
                <a:endParaRPr lang="en-US" altLang="zh-CN" dirty="0"/>
              </a:p>
              <a:p>
                <a:pPr marL="0" indent="0">
                  <a:buNone/>
                </a:pPr>
                <a:r>
                  <a:rPr lang="zh-CN" altLang="en-US" dirty="0"/>
                  <a:t>解：给定条件，过</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zh-CN" altLang="en-US" i="1">
                        <a:latin typeface="Cambria Math" panose="02040503050406030204" pitchFamily="18" charset="0"/>
                      </a:rPr>
                      <m:t>、</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zh-CN" altLang="en-US" dirty="0"/>
                  <a:t>、</a:t>
                </a:r>
                <a14:m>
                  <m:oMath xmlns:m="http://schemas.openxmlformats.org/officeDocument/2006/math">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2</m:t>
                        </m:r>
                      </m:e>
                    </m:d>
                    <m:r>
                      <a:rPr lang="en-US" altLang="zh-CN" i="1">
                        <a:latin typeface="Cambria Math" panose="02040503050406030204" pitchFamily="18" charset="0"/>
                      </a:rPr>
                      <m:t>)</m:t>
                    </m:r>
                  </m:oMath>
                </a14:m>
                <a:r>
                  <a:rPr lang="zh-CN" altLang="en-US" dirty="0"/>
                  <a:t>点，及满足</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oMath>
                </a14:m>
                <a:endParaRPr lang="en-US" altLang="zh-CN" dirty="0"/>
              </a:p>
              <a:p>
                <a:pPr marL="0" indent="0">
                  <a:buNone/>
                </a:pPr>
                <a:r>
                  <a:rPr lang="zh-CN" altLang="en-US" dirty="0"/>
                  <a:t>次数</a:t>
                </a:r>
                <a:r>
                  <a:rPr lang="en-US" altLang="zh-CN" dirty="0"/>
                  <a:t> </a:t>
                </a:r>
                <a:r>
                  <a:rPr lang="en-US" altLang="zh-CN" dirty="0">
                    <a:latin typeface="Times New Roman" panose="02020603050405020304" pitchFamily="18" charset="0"/>
                    <a:cs typeface="Times New Roman" panose="02020603050405020304" pitchFamily="18" charset="0"/>
                  </a:rPr>
                  <a:t>n=2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m+n+1=3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H(x)</a:t>
                </a:r>
                <a:r>
                  <a:rPr lang="zh-CN" altLang="en-US" dirty="0">
                    <a:latin typeface="Times New Roman" panose="02020603050405020304" pitchFamily="18" charset="0"/>
                    <a:cs typeface="Times New Roman" panose="02020603050405020304" pitchFamily="18" charset="0"/>
                  </a:rPr>
                  <a:t>次数不超过</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d>
                      <m:dPr>
                        <m:ctrlPr>
                          <a:rPr lang="zh-CN" altLang="zh-CN" i="1">
                            <a:latin typeface="Cambria Math" panose="02040503050406030204" pitchFamily="18" charset="0"/>
                          </a:rPr>
                        </m:ctrlPr>
                      </m:dPr>
                      <m:e>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marL="0" indent="0">
                  <a:buNone/>
                </a:pPr>
                <a:r>
                  <a:rPr lang="en-US" altLang="zh-CN" dirty="0"/>
                  <a:t>     	    </a:t>
                </a:r>
                <a14:m>
                  <m:oMath xmlns:m="http://schemas.openxmlformats.org/officeDocument/2006/math">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m:rPr>
                        <m:sty m:val="p"/>
                      </m:rPr>
                      <a:rPr lang="en-US" altLang="zh-CN" b="0" i="0" smtClean="0">
                        <a:latin typeface="Cambria Math" panose="02040503050406030204" pitchFamily="18" charset="0"/>
                      </a:rPr>
                      <m:t>A</m:t>
                    </m:r>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endParaRPr lang="zh-CN" altLang="zh-CN" dirty="0"/>
              </a:p>
              <a:p>
                <a:pPr marL="0" indent="0">
                  <a:buNone/>
                </a:pP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1BA3C796-D0FA-4478-BEA9-8C519167453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786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ADFAE-F33E-48E0-B9D6-B421C9AB7CF4}"/>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02DA44-CB9C-4FA8-B57A-1B0241FBBC44}"/>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𝑝</m:t>
                      </m:r>
                      <m:r>
                        <a:rPr lang="en-US" altLang="zh-CN" b="0" i="1" smtClean="0">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smtClean="0">
                          <a:latin typeface="Cambria Math" panose="02040503050406030204" pitchFamily="18" charset="0"/>
                        </a:rPr>
                        <m:t> </m:t>
                      </m:r>
                      <m:r>
                        <a:rPr lang="en-US" altLang="zh-CN" i="1">
                          <a:latin typeface="Cambria Math" panose="02040503050406030204" pitchFamily="18" charset="0"/>
                        </a:rPr>
                        <m:t>+</m:t>
                      </m:r>
                      <m:r>
                        <m:rPr>
                          <m:sty m:val="p"/>
                        </m:rPr>
                        <a:rPr lang="en-US" altLang="zh-CN">
                          <a:latin typeface="Cambria Math" panose="02040503050406030204" pitchFamily="18" charset="0"/>
                        </a:rPr>
                        <m:t>A</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oMath>
                  </m:oMathPara>
                </a14:m>
                <a:endParaRPr lang="en-US" altLang="zh-CN" dirty="0"/>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𝐴</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dirty="0" smtClean="0">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den>
                    </m:f>
                  </m:oMath>
                </a14:m>
                <a:endParaRPr lang="en-US" altLang="zh-CN" dirty="0"/>
              </a:p>
              <a:p>
                <a:pPr marL="0" indent="0">
                  <a:buNone/>
                </a:pPr>
                <a:r>
                  <a:rPr lang="zh-CN" altLang="en-US" dirty="0"/>
                  <a:t>余项：</a:t>
                </a:r>
                <a:r>
                  <a:rPr lang="en-US" altLang="zh-CN" dirty="0"/>
                  <a:t> </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r>
                      <a:rPr lang="en-US" altLang="zh-CN"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t>      </a:t>
                </a:r>
                <a:r>
                  <a:rPr lang="zh-CN" altLang="en-US" dirty="0">
                    <a:solidFill>
                      <a:srgbClr val="FF0000"/>
                    </a:solidFill>
                  </a:rPr>
                  <a:t>（为什么？）</a:t>
                </a:r>
                <a:endParaRPr lang="en-US" altLang="zh-CN" dirty="0">
                  <a:solidFill>
                    <a:srgbClr val="FF0000"/>
                  </a:solidFill>
                </a:endParaRPr>
              </a:p>
              <a:p>
                <a:pPr marL="0" indent="0">
                  <a:buNone/>
                </a:pPr>
                <a:r>
                  <a:rPr lang="zh-CN" altLang="en-US" dirty="0"/>
                  <a:t>构造辅助函数：</a:t>
                </a:r>
                <a:endParaRPr lang="en-US" altLang="zh-CN" dirty="0"/>
              </a:p>
              <a:p>
                <a:pPr marL="0" indent="0">
                  <a:buNone/>
                </a:pPr>
                <a:r>
                  <a:rPr lang="en-US" altLang="zh-CN" dirty="0"/>
                  <a:t>	</a:t>
                </a:r>
                <a14:m>
                  <m:oMath xmlns:m="http://schemas.openxmlformats.org/officeDocument/2006/math">
                    <m:r>
                      <a:rPr lang="zh-CN" altLang="en-US" i="1" smtClean="0">
                        <a:latin typeface="Cambria Math" panose="02040503050406030204" pitchFamily="18" charset="0"/>
                      </a:rPr>
                      <m:t>𝜑</m:t>
                    </m:r>
                    <m:d>
                      <m:dPr>
                        <m:ctrlPr>
                          <a:rPr lang="zh-CN" altLang="zh-CN"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smtClean="0">
                        <a:solidFill>
                          <a:srgbClr val="FF0000"/>
                        </a:solidFill>
                        <a:latin typeface="Cambria Math" panose="02040503050406030204" pitchFamily="18" charset="0"/>
                      </a:rPr>
                      <m:t>𝑘</m:t>
                    </m:r>
                    <m:r>
                      <a:rPr lang="en-US" altLang="zh-CN" i="1" smtClean="0">
                        <a:solidFill>
                          <a:srgbClr val="FF0000"/>
                        </a:solidFill>
                        <a:latin typeface="Cambria Math" panose="02040503050406030204" pitchFamily="18" charset="0"/>
                      </a:rPr>
                      <m:t>(</m:t>
                    </m:r>
                    <m:r>
                      <a:rPr lang="en-US" altLang="zh-CN"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𝑡</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 (</m:t>
                    </m:r>
                    <m:r>
                      <a:rPr lang="en-US" altLang="zh-CN" b="0" i="1" smtClean="0">
                        <a:latin typeface="Cambria Math" panose="02040503050406030204" pitchFamily="18" charset="0"/>
                      </a:rPr>
                      <m:t>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endParaRPr lang="en-US" altLang="zh-CN" dirty="0"/>
              </a:p>
              <a:p>
                <a:pPr marL="0" indent="0">
                  <a:buNone/>
                </a:pPr>
                <a:endParaRPr lang="zh-CN" altLang="zh-CN" dirty="0"/>
              </a:p>
              <a:p>
                <a:endParaRPr lang="zh-CN" altLang="en-US" dirty="0"/>
              </a:p>
            </p:txBody>
          </p:sp>
        </mc:Choice>
        <mc:Fallback xmlns="">
          <p:sp>
            <p:nvSpPr>
              <p:cNvPr id="3" name="内容占位符 2">
                <a:extLst>
                  <a:ext uri="{FF2B5EF4-FFF2-40B4-BE49-F238E27FC236}">
                    <a16:creationId xmlns:a16="http://schemas.microsoft.com/office/drawing/2014/main" id="{E402DA44-CB9C-4FA8-B57A-1B0241FBBC4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687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D70D3-43F8-4867-B612-97456C49A36E}"/>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D86A66-4BDB-4390-A4DD-123042054995}"/>
                  </a:ext>
                </a:extLst>
              </p:cNvPr>
              <p:cNvSpPr>
                <a:spLocks noGrp="1"/>
              </p:cNvSpPr>
              <p:nvPr>
                <p:ph idx="1"/>
              </p:nvPr>
            </p:nvSpPr>
            <p:spPr/>
            <p:txBody>
              <a:bodyPr/>
              <a:lstStyle/>
              <a:p>
                <a:r>
                  <a:rPr lang="zh-CN" altLang="en-US" dirty="0"/>
                  <a:t>显然，</a:t>
                </a:r>
                <a14:m>
                  <m:oMath xmlns:m="http://schemas.openxmlformats.org/officeDocument/2006/math">
                    <m:r>
                      <a:rPr lang="zh-CN" altLang="en-US" i="1">
                        <a:latin typeface="Cambria Math" panose="02040503050406030204" pitchFamily="18" charset="0"/>
                      </a:rPr>
                      <m:t>𝜑</m:t>
                    </m:r>
                    <m:d>
                      <m:dPr>
                        <m:ctrlPr>
                          <a:rPr lang="zh-CN"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i="1">
                        <a:latin typeface="Cambria Math" panose="02040503050406030204" pitchFamily="18" charset="0"/>
                      </a:rPr>
                      <m:t>=</m:t>
                    </m:r>
                    <m:r>
                      <a:rPr lang="en-US" altLang="zh-CN" b="0" i="1" smtClean="0">
                        <a:latin typeface="Cambria Math" panose="02040503050406030204" pitchFamily="18" charset="0"/>
                      </a:rPr>
                      <m:t>0  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=0,1,2</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𝜑</m:t>
                        </m:r>
                      </m:e>
                      <m:sup>
                        <m:r>
                          <a:rPr lang="en-US" altLang="zh-CN" b="0" i="1" smtClean="0">
                            <a:latin typeface="Cambria Math" panose="02040503050406030204" pitchFamily="18" charset="0"/>
                          </a:rPr>
                          <m:t>′</m:t>
                        </m:r>
                      </m:sup>
                    </m:s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0    </m:t>
                    </m:r>
                    <m:r>
                      <a:rPr lang="zh-CN" altLang="en-US" i="1">
                        <a:latin typeface="Cambria Math" panose="02040503050406030204" pitchFamily="18" charset="0"/>
                      </a:rPr>
                      <m:t>𝜑</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0</m:t>
                    </m:r>
                  </m:oMath>
                </a14:m>
                <a:endParaRPr lang="en-US" altLang="zh-CN" dirty="0"/>
              </a:p>
              <a:p>
                <a:pPr marL="0" indent="0">
                  <a:buNone/>
                </a:pPr>
                <a14:m>
                  <m:oMath xmlns:m="http://schemas.openxmlformats.org/officeDocument/2006/math">
                    <m:r>
                      <a:rPr lang="zh-CN" altLang="en-US" i="1">
                        <a:latin typeface="Cambria Math" panose="02040503050406030204" pitchFamily="18" charset="0"/>
                      </a:rPr>
                      <m:t>𝜑</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在</a:t>
                </a:r>
                <a:r>
                  <a:rPr lang="en-US" altLang="zh-CN" dirty="0"/>
                  <a:t>(a, b)</a:t>
                </a:r>
                <a:r>
                  <a:rPr lang="zh-CN" altLang="en-US" dirty="0"/>
                  <a:t>内有</a:t>
                </a:r>
                <a:r>
                  <a:rPr lang="en-US" altLang="zh-CN" dirty="0"/>
                  <a:t>4</a:t>
                </a:r>
                <a:r>
                  <a:rPr lang="zh-CN" altLang="en-US" dirty="0"/>
                  <a:t>个零点，</a:t>
                </a:r>
                <a14:m>
                  <m:oMath xmlns:m="http://schemas.openxmlformats.org/officeDocument/2006/math">
                    <m:r>
                      <a:rPr lang="zh-CN" altLang="en-US" i="1">
                        <a:latin typeface="Cambria Math" panose="02040503050406030204" pitchFamily="18" charset="0"/>
                      </a:rPr>
                      <m:t>𝜑</m:t>
                    </m:r>
                    <m:r>
                      <a:rPr lang="en-US" altLang="zh-CN" b="0" i="1" smtClean="0">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(a, b)</a:t>
                </a:r>
                <a:r>
                  <a:rPr lang="zh-CN" altLang="en-US" dirty="0">
                    <a:latin typeface="Times New Roman" panose="02020603050405020304" pitchFamily="18" charset="0"/>
                    <a:cs typeface="Times New Roman" panose="02020603050405020304" pitchFamily="18" charset="0"/>
                  </a:rPr>
                  <a:t>内有</a:t>
                </a:r>
                <a:r>
                  <a:rPr lang="en-US" altLang="zh-CN" dirty="0">
                    <a:latin typeface="Times New Roman" panose="02020603050405020304" pitchFamily="18" charset="0"/>
                    <a:cs typeface="Times New Roman" panose="02020603050405020304" pitchFamily="18" charset="0"/>
                  </a:rPr>
                  <a:t>3+1</a:t>
                </a:r>
                <a:r>
                  <a:rPr lang="zh-CN" altLang="en-US" dirty="0">
                    <a:latin typeface="Times New Roman" panose="02020603050405020304" pitchFamily="18" charset="0"/>
                    <a:cs typeface="Times New Roman" panose="02020603050405020304" pitchFamily="18" charset="0"/>
                  </a:rPr>
                  <a:t>个零点，</a:t>
                </a:r>
                <a:endParaRPr lang="en-US" altLang="zh-CN"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panose="02040503050406030204" pitchFamily="18" charset="0"/>
                          </a:rPr>
                          <m:t>𝜑</m:t>
                        </m:r>
                      </m:e>
                      <m:sup>
                        <m:r>
                          <a:rPr lang="en-US" altLang="zh-CN" b="0" i="1" smtClean="0">
                            <a:latin typeface="Cambria Math" panose="02040503050406030204" pitchFamily="18" charset="0"/>
                          </a:rPr>
                          <m:t>(4)</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(a, b)</a:t>
                </a:r>
                <a:r>
                  <a:rPr lang="zh-CN" altLang="en-US" dirty="0">
                    <a:latin typeface="Times New Roman" panose="02020603050405020304" pitchFamily="18" charset="0"/>
                    <a:cs typeface="Times New Roman" panose="02020603050405020304" pitchFamily="18" charset="0"/>
                  </a:rPr>
                  <a:t>内有</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个零点</a:t>
                </a:r>
                <a:r>
                  <a:rPr lang="el-GR" altLang="zh-CN" dirty="0">
                    <a:latin typeface="Times New Roman" panose="02020603050405020304" pitchFamily="18" charset="0"/>
                    <a:cs typeface="Times New Roman" panose="02020603050405020304" pitchFamily="18" charset="0"/>
                  </a:rPr>
                  <a:t>ξ</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𝜑</m:t>
                        </m:r>
                      </m:e>
                      <m:sup>
                        <m:r>
                          <a:rPr lang="en-US" altLang="zh-CN" i="1">
                            <a:latin typeface="Cambria Math" panose="02040503050406030204" pitchFamily="18" charset="0"/>
                          </a:rPr>
                          <m:t>(4)</m:t>
                        </m:r>
                      </m:sup>
                    </m:sSup>
                    <m:d>
                      <m:dPr>
                        <m:ctrlPr>
                          <a:rPr lang="zh-CN" altLang="zh-CN" i="1">
                            <a:latin typeface="Cambria Math" panose="02040503050406030204" pitchFamily="18" charset="0"/>
                          </a:rPr>
                        </m:ctrlPr>
                      </m:dPr>
                      <m:e>
                        <m:r>
                          <a:rPr lang="zh-CN" altLang="en-US" i="1" smtClean="0">
                            <a:latin typeface="Cambria Math" panose="02040503050406030204" pitchFamily="18" charset="0"/>
                          </a:rPr>
                          <m:t>𝜉</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i="1">
                            <a:latin typeface="Cambria Math" panose="02040503050406030204" pitchFamily="18" charset="0"/>
                          </a:rPr>
                          <m:t>(4)</m:t>
                        </m:r>
                      </m:sup>
                    </m:sSup>
                    <m:d>
                      <m:dPr>
                        <m:ctrlPr>
                          <a:rPr lang="zh-CN" altLang="zh-CN" i="1">
                            <a:latin typeface="Cambria Math" panose="02040503050406030204" pitchFamily="18" charset="0"/>
                          </a:rPr>
                        </m:ctrlPr>
                      </m:dPr>
                      <m:e>
                        <m:r>
                          <a:rPr lang="zh-CN" altLang="en-US" i="1">
                            <a:latin typeface="Cambria Math" panose="02040503050406030204" pitchFamily="18" charset="0"/>
                          </a:rPr>
                          <m:t>𝜉</m:t>
                        </m:r>
                      </m:e>
                    </m:d>
                    <m:r>
                      <a:rPr lang="en-US" altLang="zh-CN" b="0" i="1" smtClean="0">
                        <a:latin typeface="Cambria Math" panose="02040503050406030204" pitchFamily="18" charset="0"/>
                      </a:rPr>
                      <m:t>−4!</m:t>
                    </m:r>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oMath>
                </a14:m>
                <a:r>
                  <a:rPr lang="en-US" altLang="zh-CN" dirty="0"/>
                  <a:t>     </a:t>
                </a:r>
                <a14:m>
                  <m:oMath xmlns:m="http://schemas.openxmlformats.org/officeDocument/2006/math">
                    <m:r>
                      <a:rPr lang="en-US" altLang="zh-CN" i="1">
                        <a:latin typeface="Cambria Math" panose="02040503050406030204" pitchFamily="18" charset="0"/>
                      </a:rPr>
                      <m:t>𝑘</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(4)</m:t>
                        </m:r>
                      </m:sup>
                    </m:sSup>
                    <m:d>
                      <m:dPr>
                        <m:ctrlPr>
                          <a:rPr lang="zh-CN" altLang="zh-CN" i="1">
                            <a:latin typeface="Cambria Math" panose="02040503050406030204" pitchFamily="18" charset="0"/>
                          </a:rPr>
                        </m:ctrlPr>
                      </m:dPr>
                      <m:e>
                        <m:r>
                          <a:rPr lang="zh-CN" altLang="en-US" i="1">
                            <a:latin typeface="Cambria Math" panose="02040503050406030204" pitchFamily="18" charset="0"/>
                          </a:rPr>
                          <m:t>𝜉</m:t>
                        </m:r>
                      </m:e>
                    </m:d>
                  </m:oMath>
                </a14:m>
                <a:endParaRPr lang="en-US" altLang="zh-CN" dirty="0"/>
              </a:p>
              <a:p>
                <a:pPr marL="0" indent="0">
                  <a:buNone/>
                </a:pPr>
                <a:r>
                  <a:rPr lang="zh-CN" altLang="en-US" dirty="0"/>
                  <a:t>余项表达式为：</a:t>
                </a:r>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(4)</m:t>
                        </m:r>
                      </m:sup>
                    </m:sSup>
                    <m:d>
                      <m:dPr>
                        <m:ctrlPr>
                          <a:rPr lang="zh-CN" altLang="zh-CN" i="1">
                            <a:latin typeface="Cambria Math" panose="02040503050406030204" pitchFamily="18" charset="0"/>
                          </a:rPr>
                        </m:ctrlPr>
                      </m:dPr>
                      <m:e>
                        <m:r>
                          <a:rPr lang="zh-CN" altLang="en-US" i="1">
                            <a:latin typeface="Cambria Math" panose="02040503050406030204" pitchFamily="18" charset="0"/>
                          </a:rPr>
                          <m:t>𝜉</m:t>
                        </m:r>
                      </m:e>
                    </m:d>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 (</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80D86A66-4BDB-4390-A4DD-12304205499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62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90C37-F26D-45D2-BE22-8B46D3C93274}"/>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1B5CD6-4101-4C31-AC94-AFF4BE9B2BA7}"/>
                  </a:ext>
                </a:extLst>
              </p:cNvPr>
              <p:cNvSpPr>
                <a:spLocks noGrp="1"/>
              </p:cNvSpPr>
              <p:nvPr>
                <p:ph idx="1"/>
              </p:nvPr>
            </p:nvSpPr>
            <p:spPr/>
            <p:txBody>
              <a:bodyPr>
                <a:normAutofit/>
              </a:bodyPr>
              <a:lstStyle/>
              <a:p>
                <a:r>
                  <a:rPr lang="zh-CN" altLang="en-US" dirty="0"/>
                  <a:t>例，给定数表</a:t>
                </a:r>
                <a:endParaRPr lang="en-US" altLang="zh-CN" dirty="0"/>
              </a:p>
              <a:p>
                <a:endParaRPr lang="en-US" altLang="zh-CN" dirty="0"/>
              </a:p>
              <a:p>
                <a:endParaRPr lang="en-US" altLang="zh-CN" dirty="0"/>
              </a:p>
              <a:p>
                <a:endParaRPr lang="en-US" altLang="zh-CN" dirty="0"/>
              </a:p>
              <a:p>
                <a:pPr marL="0" indent="0">
                  <a:buNone/>
                </a:pPr>
                <a:r>
                  <a:rPr lang="zh-CN" altLang="en-US" dirty="0"/>
                  <a:t>求次数不</a:t>
                </a:r>
                <a:r>
                  <a:rPr lang="zh-CN" altLang="en-US" dirty="0">
                    <a:latin typeface="Times New Roman" panose="02020603050405020304" pitchFamily="18" charset="0"/>
                    <a:cs typeface="Times New Roman" panose="02020603050405020304" pitchFamily="18" charset="0"/>
                  </a:rPr>
                  <a:t>高于</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的代数多项式</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t>使其满足条件</a:t>
                </a:r>
                <a:endParaRPr lang="en-US" altLang="zh-CN" dirty="0"/>
              </a:p>
              <a:p>
                <a:pPr marL="0" indent="0">
                  <a:lnSpc>
                    <a:spcPct val="110000"/>
                  </a:lnSpc>
                  <a:spcBef>
                    <a:spcPts val="0"/>
                  </a:spcBef>
                  <a:buNone/>
                </a:pPr>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5</m:t>
                                </m:r>
                              </m:sub>
                            </m:sSub>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=0,1,2,3</m:t>
                                </m:r>
                              </m:e>
                            </m:d>
                          </m:e>
                          <m:e>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5</m:t>
                                </m:r>
                              </m:sub>
                            </m:sSub>
                            <m:r>
                              <a:rPr lang="en-US" altLang="zh-CN" b="0" i="1" smtClean="0">
                                <a:latin typeface="Cambria Math" panose="02040503050406030204" pitchFamily="18" charset="0"/>
                              </a:rPr>
                              <m:t>′</m:t>
                            </m:r>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   </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𝑖</m:t>
                                </m:r>
                                <m:r>
                                  <a:rPr lang="en-US" altLang="zh-CN" i="1">
                                    <a:latin typeface="Cambria Math" panose="02040503050406030204" pitchFamily="18" charset="0"/>
                                  </a:rPr>
                                  <m:t>=0,2</m:t>
                                </m:r>
                              </m:e>
                            </m:d>
                          </m:e>
                        </m:eqArr>
                      </m:e>
                    </m:d>
                  </m:oMath>
                </a14:m>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6D1B5CD6-4101-4C31-AC94-AFF4BE9B2BA7}"/>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C1DDB09-BBED-4B70-9CCD-39553962FCE4}"/>
              </a:ext>
            </a:extLst>
          </p:cNvPr>
          <p:cNvGraphicFramePr>
            <a:graphicFrameLocks noGrp="1"/>
          </p:cNvGraphicFramePr>
          <p:nvPr>
            <p:extLst/>
          </p:nvPr>
        </p:nvGraphicFramePr>
        <p:xfrm>
          <a:off x="1922290" y="1785586"/>
          <a:ext cx="8128000" cy="1828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279576404"/>
                    </a:ext>
                  </a:extLst>
                </a:gridCol>
                <a:gridCol w="1625600">
                  <a:extLst>
                    <a:ext uri="{9D8B030D-6E8A-4147-A177-3AD203B41FA5}">
                      <a16:colId xmlns:a16="http://schemas.microsoft.com/office/drawing/2014/main" val="3244626547"/>
                    </a:ext>
                  </a:extLst>
                </a:gridCol>
                <a:gridCol w="1625600">
                  <a:extLst>
                    <a:ext uri="{9D8B030D-6E8A-4147-A177-3AD203B41FA5}">
                      <a16:colId xmlns:a16="http://schemas.microsoft.com/office/drawing/2014/main" val="1807735650"/>
                    </a:ext>
                  </a:extLst>
                </a:gridCol>
                <a:gridCol w="1625600">
                  <a:extLst>
                    <a:ext uri="{9D8B030D-6E8A-4147-A177-3AD203B41FA5}">
                      <a16:colId xmlns:a16="http://schemas.microsoft.com/office/drawing/2014/main" val="1262442748"/>
                    </a:ext>
                  </a:extLst>
                </a:gridCol>
                <a:gridCol w="1625600">
                  <a:extLst>
                    <a:ext uri="{9D8B030D-6E8A-4147-A177-3AD203B41FA5}">
                      <a16:colId xmlns:a16="http://schemas.microsoft.com/office/drawing/2014/main" val="831157805"/>
                    </a:ext>
                  </a:extLst>
                </a:gridCol>
              </a:tblGrid>
              <a:tr h="228600">
                <a:tc rowSpan="2">
                  <a:txBody>
                    <a:bodyPr/>
                    <a:lstStyle/>
                    <a:p>
                      <a:pPr algn="ctr"/>
                      <a:r>
                        <a:rPr lang="en-US" altLang="zh-CN" sz="2400" dirty="0"/>
                        <a:t>x</a:t>
                      </a:r>
                      <a:r>
                        <a:rPr lang="en-US" altLang="zh-CN" sz="2400" baseline="-25000" dirty="0"/>
                        <a:t>i</a:t>
                      </a:r>
                      <a:endParaRPr lang="zh-CN" altLang="en-US" sz="240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x</a:t>
                      </a:r>
                      <a:r>
                        <a:rPr lang="en-US" altLang="zh-CN" sz="2400" baseline="-25000" dirty="0"/>
                        <a:t>0</a:t>
                      </a:r>
                      <a:endParaRPr lang="zh-CN" altLang="en-US" sz="2400" baseline="-25000" dirty="0"/>
                    </a:p>
                  </a:txBody>
                  <a:tcPr/>
                </a:tc>
                <a:tc>
                  <a:txBody>
                    <a:bodyPr/>
                    <a:lstStyle/>
                    <a:p>
                      <a:pPr algn="ctr"/>
                      <a:r>
                        <a:rPr lang="en-US" altLang="zh-CN" sz="2400" dirty="0"/>
                        <a:t>x</a:t>
                      </a:r>
                      <a:r>
                        <a:rPr lang="en-US" altLang="zh-CN" sz="2400" baseline="-25000" dirty="0"/>
                        <a:t>1</a:t>
                      </a:r>
                      <a:endParaRPr lang="zh-CN" altLang="en-US" sz="2400" dirty="0"/>
                    </a:p>
                  </a:txBody>
                  <a:tcPr/>
                </a:tc>
                <a:tc>
                  <a:txBody>
                    <a:bodyPr/>
                    <a:lstStyle/>
                    <a:p>
                      <a:pPr algn="ctr"/>
                      <a:r>
                        <a:rPr lang="en-US" altLang="zh-CN" sz="2400" dirty="0"/>
                        <a:t>x</a:t>
                      </a:r>
                      <a:r>
                        <a:rPr lang="en-US" altLang="zh-CN" sz="2400" baseline="-25000" dirty="0"/>
                        <a:t>2</a:t>
                      </a:r>
                      <a:endParaRPr lang="zh-CN" altLang="en-US" sz="2400" dirty="0"/>
                    </a:p>
                  </a:txBody>
                  <a:tcPr/>
                </a:tc>
                <a:tc>
                  <a:txBody>
                    <a:bodyPr/>
                    <a:lstStyle/>
                    <a:p>
                      <a:pPr algn="ctr"/>
                      <a:r>
                        <a:rPr lang="en-US" altLang="zh-CN" sz="2400" dirty="0"/>
                        <a:t>x</a:t>
                      </a:r>
                      <a:r>
                        <a:rPr lang="en-US" altLang="zh-CN" sz="2400" baseline="-25000" dirty="0"/>
                        <a:t>3</a:t>
                      </a:r>
                      <a:endParaRPr lang="zh-CN" altLang="en-US" sz="2400" dirty="0"/>
                    </a:p>
                  </a:txBody>
                  <a:tcPr/>
                </a:tc>
                <a:extLst>
                  <a:ext uri="{0D108BD9-81ED-4DB2-BD59-A6C34878D82A}">
                    <a16:rowId xmlns:a16="http://schemas.microsoft.com/office/drawing/2014/main" val="542197782"/>
                  </a:ext>
                </a:extLst>
              </a:tr>
              <a:tr h="228600">
                <a:tc vMerge="1">
                  <a:txBody>
                    <a:bodyPr/>
                    <a:lstStyle/>
                    <a:p>
                      <a:pPr algn="ct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3896951662"/>
                  </a:ext>
                </a:extLst>
              </a:tr>
              <a:tr h="370840">
                <a:tc>
                  <a:txBody>
                    <a:bodyPr/>
                    <a:lstStyle/>
                    <a:p>
                      <a:pPr algn="ctr"/>
                      <a:r>
                        <a:rPr lang="en-US" altLang="zh-CN" sz="2400" dirty="0"/>
                        <a:t>f(x</a:t>
                      </a:r>
                      <a:r>
                        <a:rPr lang="en-US" altLang="zh-CN" sz="2400" baseline="-25000" dirty="0"/>
                        <a:t>i</a:t>
                      </a:r>
                      <a:r>
                        <a:rPr lang="en-US" altLang="zh-CN" sz="2400" dirty="0"/>
                        <a:t>)</a:t>
                      </a:r>
                      <a:endParaRPr lang="zh-CN" altLang="en-US" sz="2400" dirty="0"/>
                    </a:p>
                  </a:txBody>
                  <a:tcPr/>
                </a:tc>
                <a:tc>
                  <a:txBody>
                    <a:bodyPr/>
                    <a:lstStyle/>
                    <a:p>
                      <a:pPr algn="ctr"/>
                      <a:r>
                        <a:rPr lang="en-US" altLang="zh-CN" sz="2400" dirty="0"/>
                        <a:t>10</a:t>
                      </a:r>
                      <a:endParaRPr lang="zh-CN" altLang="en-US" sz="2400" dirty="0"/>
                    </a:p>
                  </a:txBody>
                  <a:tcPr/>
                </a:tc>
                <a:tc>
                  <a:txBody>
                    <a:bodyPr/>
                    <a:lstStyle/>
                    <a:p>
                      <a:pPr algn="ctr"/>
                      <a:r>
                        <a:rPr lang="en-US" altLang="zh-CN" sz="2400" dirty="0"/>
                        <a:t>14</a:t>
                      </a:r>
                      <a:endParaRPr lang="zh-CN" altLang="en-US" sz="2400" dirty="0"/>
                    </a:p>
                  </a:txBody>
                  <a:tcPr/>
                </a:tc>
                <a:tc>
                  <a:txBody>
                    <a:bodyPr/>
                    <a:lstStyle/>
                    <a:p>
                      <a:pPr algn="ctr"/>
                      <a:r>
                        <a:rPr lang="en-US" altLang="zh-CN" sz="2400" dirty="0"/>
                        <a:t>16</a:t>
                      </a:r>
                      <a:endParaRPr lang="zh-CN" altLang="en-US" sz="2400" dirty="0"/>
                    </a:p>
                  </a:txBody>
                  <a:tcPr/>
                </a:tc>
                <a:tc>
                  <a:txBody>
                    <a:bodyPr/>
                    <a:lstStyle/>
                    <a:p>
                      <a:pPr algn="ctr"/>
                      <a:r>
                        <a:rPr lang="en-US" altLang="zh-CN" sz="2400" dirty="0"/>
                        <a:t>15</a:t>
                      </a:r>
                      <a:endParaRPr lang="zh-CN" altLang="en-US" sz="2400" dirty="0"/>
                    </a:p>
                  </a:txBody>
                  <a:tcPr/>
                </a:tc>
                <a:extLst>
                  <a:ext uri="{0D108BD9-81ED-4DB2-BD59-A6C34878D82A}">
                    <a16:rowId xmlns:a16="http://schemas.microsoft.com/office/drawing/2014/main" val="2215099109"/>
                  </a:ext>
                </a:extLst>
              </a:tr>
              <a:tr h="370840">
                <a:tc>
                  <a:txBody>
                    <a:bodyPr/>
                    <a:lstStyle/>
                    <a:p>
                      <a:pPr algn="ctr"/>
                      <a:r>
                        <a:rPr lang="en-US" altLang="zh-CN" sz="2400" dirty="0"/>
                        <a:t>f’(x</a:t>
                      </a:r>
                      <a:r>
                        <a:rPr lang="en-US" altLang="zh-CN" sz="2400" baseline="-25000" dirty="0"/>
                        <a:t>i</a:t>
                      </a:r>
                      <a:r>
                        <a:rPr lang="en-US" altLang="zh-CN" sz="2400" dirty="0"/>
                        <a:t>)</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endParaRPr lang="zh-CN" altLang="en-US" sz="2400" dirty="0"/>
                    </a:p>
                  </a:txBody>
                  <a:tcPr/>
                </a:tc>
                <a:tc>
                  <a:txBody>
                    <a:bodyPr/>
                    <a:lstStyle/>
                    <a:p>
                      <a:pPr algn="ctr"/>
                      <a:r>
                        <a:rPr lang="en-US" altLang="zh-CN" sz="2400" dirty="0"/>
                        <a:t>0.1</a:t>
                      </a: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4293571789"/>
                  </a:ext>
                </a:extLst>
              </a:tr>
            </a:tbl>
          </a:graphicData>
        </a:graphic>
      </p:graphicFrame>
    </p:spTree>
    <p:extLst>
      <p:ext uri="{BB962C8B-B14F-4D97-AF65-F5344CB8AC3E}">
        <p14:creationId xmlns:p14="http://schemas.microsoft.com/office/powerpoint/2010/main" val="383189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40AF2-025A-4935-9F9C-71251DEBB53D}"/>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49CC6C-7F17-48D5-BF70-B0F1EEDD95DF}"/>
                  </a:ext>
                </a:extLst>
              </p:cNvPr>
              <p:cNvSpPr>
                <a:spLocks noGrp="1"/>
              </p:cNvSpPr>
              <p:nvPr>
                <p:ph idx="1"/>
              </p:nvPr>
            </p:nvSpPr>
            <p:spPr/>
            <p:txBody>
              <a:bodyPr/>
              <a:lstStyle/>
              <a:p>
                <a:pPr marL="0" indent="0">
                  <a:buNone/>
                </a:pPr>
                <a:r>
                  <a:rPr lang="zh-CN" altLang="en-US" dirty="0"/>
                  <a:t>解：先建立满足条件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smtClean="0">
                            <a:latin typeface="Cambria Math" panose="02040503050406030204" pitchFamily="18" charset="0"/>
                          </a:rPr>
                          <m:t>3</m:t>
                        </m:r>
                      </m:sub>
                    </m:sSub>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b="0" i="1" smtClean="0">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=0,1,2,3</m:t>
                        </m:r>
                      </m:e>
                    </m:d>
                  </m:oMath>
                </a14:m>
                <a:r>
                  <a:rPr lang="zh-CN" altLang="en-US" dirty="0"/>
                  <a:t>的三次插值多项式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，采用</a:t>
                </a:r>
                <a:r>
                  <a:rPr lang="en-US" altLang="zh-CN" dirty="0"/>
                  <a:t>Newton</a:t>
                </a:r>
                <a:r>
                  <a:rPr lang="zh-CN" altLang="en-US" dirty="0"/>
                  <a:t>均差插值：</a:t>
                </a:r>
                <a:endParaRPr lang="en-US" altLang="zh-CN" dirty="0"/>
              </a:p>
              <a:p>
                <a:pPr marL="0" indent="0">
                  <a:buNone/>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d>
                        <m:dPr>
                          <m:ctrlPr>
                            <a:rPr lang="zh-CN" altLang="zh-CN" i="1">
                              <a:latin typeface="Cambria Math" panose="02040503050406030204" pitchFamily="18" charset="0"/>
                            </a:rPr>
                          </m:ctrlPr>
                        </m:dPr>
                        <m:e>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d>
                        <m:dPr>
                          <m:ctrlPr>
                            <a:rPr lang="en-US" altLang="zh-CN" i="1">
                              <a:latin typeface="Cambria Math" panose="02040503050406030204" pitchFamily="18" charset="0"/>
                            </a:rPr>
                          </m:ctrlPr>
                        </m:dPr>
                        <m:e>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i="1">
                              <a:latin typeface="Cambria Math" panose="02040503050406030204" pitchFamily="18" charset="0"/>
                            </a:rPr>
                          </m:ctrlPr>
                        </m:dPr>
                        <m:e>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e>
                      </m:d>
                    </m:oMath>
                  </m:oMathPara>
                </a14:m>
                <a:endParaRPr lang="en-US" altLang="zh-CN" i="1" dirty="0">
                  <a:latin typeface="Cambria Math" panose="02040503050406030204" pitchFamily="18" charset="0"/>
                </a:endParaRPr>
              </a:p>
              <a:p>
                <a:pPr marL="0" indent="0">
                  <a:buNone/>
                </a:pP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d>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endParaRPr lang="en-US" altLang="zh-CN" dirty="0"/>
              </a:p>
              <a:p>
                <a:pPr marL="0" indent="0">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m:oMathPara>
                </a14:m>
                <a:endParaRPr lang="en-US" altLang="zh-CN" dirty="0"/>
              </a:p>
              <a:p>
                <a:pPr marL="0" indent="0">
                  <a:buNone/>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14+</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b="0" i="1" smtClean="0">
                              <a:latin typeface="Cambria Math" panose="02040503050406030204" pitchFamily="18" charset="0"/>
                            </a:rPr>
                            <m:t>9</m:t>
                          </m:r>
                        </m:num>
                        <m:den>
                          <m:r>
                            <a:rPr lang="en-US" altLang="zh-CN" i="1">
                              <a:latin typeface="Cambria Math" panose="02040503050406030204" pitchFamily="18" charset="0"/>
                            </a:rPr>
                            <m:t>6</m:t>
                          </m:r>
                        </m:den>
                      </m:f>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3</m:t>
                          </m:r>
                        </m:sup>
                      </m:sSup>
                    </m:oMath>
                  </m:oMathPara>
                </a14:m>
                <a:endParaRPr lang="zh-CN"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6A49CC6C-7F17-48D5-BF70-B0F1EEDD95DF}"/>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33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6CF89C-79A5-4F8E-A754-0305E68F0A43}"/>
                  </a:ext>
                </a:extLst>
              </p:cNvPr>
              <p:cNvSpPr>
                <a:spLocks noGrp="1"/>
              </p:cNvSpPr>
              <p:nvPr>
                <p:ph idx="1"/>
              </p:nvPr>
            </p:nvSpPr>
            <p:spPr>
              <a:xfrm>
                <a:off x="838200" y="534202"/>
                <a:ext cx="10515600" cy="5642761"/>
              </a:xfrm>
            </p:spPr>
            <p:txBody>
              <a:bodyPr>
                <a:normAutofit/>
              </a:bodyPr>
              <a:lstStyle/>
              <a:p>
                <a:r>
                  <a:rPr lang="zh-CN" altLang="en-US" dirty="0"/>
                  <a:t>再设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5</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d>
                      <m:dPr>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𝑥</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−1</m:t>
                        </m:r>
                      </m:e>
                    </m:d>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−2</m:t>
                        </m:r>
                      </m:e>
                    </m:d>
                  </m:oMath>
                </a14:m>
                <a:endParaRPr lang="en-US" altLang="zh-CN" dirty="0"/>
              </a:p>
              <a:p>
                <a:pPr marL="0" indent="0">
                  <a:buNone/>
                </a:pPr>
                <a:r>
                  <a:rPr lang="zh-CN" altLang="en-US" dirty="0"/>
                  <a:t>由</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&amp;</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5</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𝑝</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(−1)</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−6</m:t>
                                </m:r>
                              </m:e>
                            </m:d>
                            <m:r>
                              <a:rPr lang="en-US" altLang="zh-CN" b="0" i="1" smtClean="0">
                                <a:latin typeface="Cambria Math" panose="02040503050406030204" pitchFamily="18" charset="0"/>
                              </a:rPr>
                              <m:t>=1</m:t>
                            </m:r>
                          </m:e>
                          <m:e>
                            <m:r>
                              <a:rPr lang="en-US" altLang="zh-CN" b="0" i="1" smtClean="0">
                                <a:latin typeface="Cambria Math" panose="02040503050406030204" pitchFamily="18" charset="0"/>
                              </a:rPr>
                              <m:t>&amp;</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5</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2</m:t>
                                </m:r>
                              </m:e>
                            </m:d>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1</m:t>
                            </m:r>
                          </m:e>
                        </m:eqArr>
                      </m:e>
                    </m:d>
                  </m:oMath>
                </a14:m>
                <a:endParaRPr lang="en-US" altLang="zh-CN" dirty="0"/>
              </a:p>
              <a:p>
                <a:pPr marL="0" indent="0">
                  <a:buNone/>
                </a:pPr>
                <a:r>
                  <a:rPr lang="zh-CN" altLang="en-US" dirty="0"/>
                  <a:t>得：</a:t>
                </a:r>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11</m:t>
                                </m:r>
                              </m:num>
                              <m:den>
                                <m:r>
                                  <a:rPr lang="en-US" altLang="zh-CN" b="0" i="1" smtClean="0">
                                    <a:latin typeface="Cambria Math" panose="02040503050406030204" pitchFamily="18" charset="0"/>
                                  </a:rPr>
                                  <m:t>18</m:t>
                                </m:r>
                              </m:den>
                            </m:f>
                          </m:e>
                          <m:e>
                            <m:r>
                              <a:rPr lang="en-US" altLang="zh-CN" i="1">
                                <a:latin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b="0" i="1" smtClean="0">
                                    <a:latin typeface="Cambria Math" panose="02040503050406030204" pitchFamily="18" charset="0"/>
                                  </a:rPr>
                                  <m:t>7</m:t>
                                </m:r>
                              </m:num>
                              <m:den>
                                <m:r>
                                  <a:rPr lang="en-US" altLang="zh-CN" b="0" i="1" smtClean="0">
                                    <a:latin typeface="Cambria Math" panose="02040503050406030204" pitchFamily="18" charset="0"/>
                                  </a:rPr>
                                  <m:t>60</m:t>
                                </m:r>
                              </m:den>
                            </m:f>
                          </m:e>
                        </m:eqArr>
                      </m:e>
                    </m:d>
                  </m:oMath>
                </a14:m>
                <a:r>
                  <a:rPr lang="zh-CN" altLang="en-US" dirty="0"/>
                  <a:t> </a:t>
                </a:r>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r>
                              <a:rPr lang="en-US" altLang="zh-CN" b="0" i="1" smtClean="0">
                                <a:latin typeface="Cambria Math" panose="02040503050406030204" pitchFamily="18" charset="0"/>
                              </a:rPr>
                              <m:t>𝑎</m:t>
                            </m:r>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59</m:t>
                                </m:r>
                              </m:num>
                              <m:den>
                                <m:r>
                                  <a:rPr lang="en-US" altLang="zh-CN" b="0" i="1" smtClean="0">
                                    <a:latin typeface="Cambria Math" panose="02040503050406030204" pitchFamily="18" charset="0"/>
                                  </a:rPr>
                                  <m:t>360</m:t>
                                </m:r>
                              </m:den>
                            </m:f>
                          </m:e>
                          <m:e>
                            <m:r>
                              <a:rPr lang="en-US" altLang="zh-CN" i="1">
                                <a:latin typeface="Cambria Math" panose="02040503050406030204" pitchFamily="18" charset="0"/>
                              </a:rPr>
                              <m:t>&amp;</m:t>
                            </m:r>
                            <m:r>
                              <a:rPr lang="en-US" altLang="zh-CN" b="0" i="1" smtClean="0">
                                <a:latin typeface="Cambria Math" panose="02040503050406030204" pitchFamily="18" charset="0"/>
                              </a:rPr>
                              <m:t>𝑏</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161</m:t>
                                </m:r>
                              </m:num>
                              <m:den>
                                <m:r>
                                  <a:rPr lang="en-US" altLang="zh-CN" b="0" i="1" smtClean="0">
                                    <a:latin typeface="Cambria Math" panose="02040503050406030204" pitchFamily="18" charset="0"/>
                                  </a:rPr>
                                  <m:t>3</m:t>
                                </m:r>
                                <m:r>
                                  <a:rPr lang="en-US" altLang="zh-CN" i="1">
                                    <a:latin typeface="Cambria Math" panose="02040503050406030204" pitchFamily="18" charset="0"/>
                                  </a:rPr>
                                  <m:t>60</m:t>
                                </m:r>
                              </m:den>
                            </m:f>
                          </m:e>
                        </m:eqArr>
                      </m:e>
                    </m:d>
                  </m:oMath>
                </a14:m>
                <a:endParaRPr lang="en-US" altLang="zh-CN" dirty="0"/>
              </a:p>
              <a:p>
                <a:pPr marL="0"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5</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=14+</m:t>
                    </m:r>
                    <m:f>
                      <m:fPr>
                        <m:ctrlPr>
                          <a:rPr lang="en-US" altLang="zh-CN" i="1">
                            <a:latin typeface="Cambria Math" panose="02040503050406030204" pitchFamily="18" charset="0"/>
                          </a:rPr>
                        </m:ctrlPr>
                      </m:fPr>
                      <m:num>
                        <m:r>
                          <a:rPr lang="en-US" altLang="zh-CN" i="1">
                            <a:latin typeface="Cambria Math" panose="02040503050406030204" pitchFamily="18" charset="0"/>
                          </a:rPr>
                          <m:t>19</m:t>
                        </m:r>
                      </m:num>
                      <m:den>
                        <m:r>
                          <a:rPr lang="en-US" altLang="zh-CN" i="1">
                            <a:latin typeface="Cambria Math" panose="02040503050406030204" pitchFamily="18" charset="0"/>
                          </a:rPr>
                          <m:t>6</m:t>
                        </m:r>
                      </m:den>
                    </m:f>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360</m:t>
                        </m:r>
                      </m:den>
                    </m:f>
                    <m:d>
                      <m:dPr>
                        <m:ctrlPr>
                          <a:rPr lang="en-US" altLang="zh-CN" i="1">
                            <a:latin typeface="Cambria Math" panose="02040503050406030204" pitchFamily="18" charset="0"/>
                          </a:rPr>
                        </m:ctrlPr>
                      </m:dPr>
                      <m:e>
                        <m:r>
                          <a:rPr lang="en-US" altLang="zh-CN" b="0" i="1" smtClean="0">
                            <a:latin typeface="Cambria Math" panose="02040503050406030204" pitchFamily="18" charset="0"/>
                          </a:rPr>
                          <m:t>161−59</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𝑥</m:t>
                    </m:r>
                    <m:d>
                      <m:dPr>
                        <m:ctrlPr>
                          <a:rPr lang="en-US" altLang="zh-CN" i="1">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i="1">
                            <a:latin typeface="Cambria Math" panose="02040503050406030204" pitchFamily="18" charset="0"/>
                          </a:rPr>
                          <m:t>1</m:t>
                        </m:r>
                      </m:e>
                    </m:d>
                  </m:oMath>
                </a14:m>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−2</m:t>
                        </m:r>
                      </m:e>
                    </m:d>
                  </m:oMath>
                </a14:m>
                <a:endParaRPr lang="zh-CN" altLang="en-US" dirty="0"/>
              </a:p>
            </p:txBody>
          </p:sp>
        </mc:Choice>
        <mc:Fallback xmlns="">
          <p:sp>
            <p:nvSpPr>
              <p:cNvPr id="3" name="内容占位符 2">
                <a:extLst>
                  <a:ext uri="{FF2B5EF4-FFF2-40B4-BE49-F238E27FC236}">
                    <a16:creationId xmlns:a16="http://schemas.microsoft.com/office/drawing/2014/main" id="{1F6CF89C-79A5-4F8E-A754-0305E68F0A43}"/>
                  </a:ext>
                </a:extLst>
              </p:cNvPr>
              <p:cNvSpPr>
                <a:spLocks noGrp="1" noRot="1" noChangeAspect="1" noMove="1" noResize="1" noEditPoints="1" noAdjustHandles="1" noChangeArrowheads="1" noChangeShapeType="1" noTextEdit="1"/>
              </p:cNvSpPr>
              <p:nvPr>
                <p:ph idx="1"/>
              </p:nvPr>
            </p:nvSpPr>
            <p:spPr>
              <a:xfrm>
                <a:off x="838200" y="534202"/>
                <a:ext cx="10515600" cy="5642761"/>
              </a:xfrm>
              <a:blipFill>
                <a:blip r:embed="rId2"/>
                <a:stretch>
                  <a:fillRect l="-1217" t="-3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349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790101E-98C1-402C-81CE-912A9863CDBC}"/>
                  </a:ext>
                </a:extLst>
              </p:cNvPr>
              <p:cNvSpPr>
                <a:spLocks noGrp="1"/>
              </p:cNvSpPr>
              <p:nvPr>
                <p:ph idx="1"/>
              </p:nvPr>
            </p:nvSpPr>
            <p:spPr>
              <a:xfrm>
                <a:off x="838200" y="518354"/>
                <a:ext cx="10515600" cy="5658609"/>
              </a:xfrm>
            </p:spPr>
            <p:txBody>
              <a:bodyPr>
                <a:normAutofit fontScale="92500"/>
              </a:bodyPr>
              <a:lstStyle/>
              <a:p>
                <a:r>
                  <a:rPr lang="zh-CN" altLang="en-US" dirty="0">
                    <a:solidFill>
                      <a:srgbClr val="FF0000"/>
                    </a:solidFill>
                  </a:rPr>
                  <a:t>定义</a:t>
                </a:r>
                <a:r>
                  <a:rPr lang="zh-CN" altLang="en-US" dirty="0"/>
                  <a:t>：设在节点</a:t>
                </a:r>
                <a:r>
                  <a:rPr lang="en-US" altLang="zh-CN" dirty="0">
                    <a:latin typeface="Times New Roman" panose="02020603050405020304" pitchFamily="18" charset="0"/>
                    <a:cs typeface="Times New Roman" panose="02020603050405020304" pitchFamily="18" charset="0"/>
                  </a:rPr>
                  <a:t>a</a:t>
                </a:r>
                <a:r>
                  <a:rPr lang="en-US" altLang="zh-CN" dirty="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&lt;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&lt; …&lt;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err="1">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a:t>
                </a:r>
                <a:r>
                  <a:rPr lang="zh-CN" altLang="en-US" dirty="0"/>
                  <a:t>上，</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𝑚</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=0,1,⋯,</m:t>
                    </m:r>
                    <m:r>
                      <a:rPr lang="en-US" altLang="zh-CN" i="1">
                        <a:latin typeface="Cambria Math" panose="02040503050406030204" pitchFamily="18" charset="0"/>
                      </a:rPr>
                      <m:t>𝑛</m:t>
                    </m:r>
                    <m:r>
                      <a:rPr lang="en-US" altLang="zh-CN" i="1">
                        <a:latin typeface="Cambria Math" panose="02040503050406030204" pitchFamily="18" charset="0"/>
                      </a:rPr>
                      <m:t>)</m:t>
                    </m:r>
                  </m:oMath>
                </a14:m>
                <a:endParaRPr lang="en-US" altLang="zh-CN" dirty="0"/>
              </a:p>
              <a:p>
                <a:pPr marL="0" indent="0">
                  <a:buNone/>
                </a:pPr>
                <a:r>
                  <a:rPr lang="zh-CN" altLang="en-US" dirty="0"/>
                  <a:t>  现要求插值多项式</a:t>
                </a:r>
                <a:r>
                  <a:rPr lang="en-US" altLang="zh-CN" dirty="0"/>
                  <a:t>H(x)</a:t>
                </a:r>
                <a:r>
                  <a:rPr lang="zh-CN" altLang="en-US" dirty="0"/>
                  <a:t>，满足条件</a:t>
                </a:r>
                <a:endParaRPr lang="en-US" altLang="zh-CN" dirty="0"/>
              </a:p>
              <a:p>
                <a:pPr marL="0" indent="0">
                  <a:lnSpc>
                    <a:spcPct val="100000"/>
                  </a:lnSpc>
                  <a:spcBef>
                    <a:spcPts val="0"/>
                  </a:spcBef>
                  <a:buNone/>
                </a:pP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𝑗</m:t>
                                </m:r>
                              </m:sub>
                            </m:sSub>
                          </m:e>
                          <m:e>
                            <m:r>
                              <a:rPr lang="en-US" altLang="zh-CN" b="0" i="1" smtClean="0">
                                <a:latin typeface="Cambria Math" panose="02040503050406030204" pitchFamily="18" charset="0"/>
                              </a:rPr>
                              <m:t>𝐻</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e>
                        </m:eqArr>
                      </m:e>
                    </m:d>
                  </m:oMath>
                </a14:m>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=0,1,⋯,</m:t>
                    </m:r>
                    <m:r>
                      <a:rPr lang="en-US" altLang="zh-CN" i="1">
                        <a:latin typeface="Cambria Math" panose="02040503050406030204" pitchFamily="18" charset="0"/>
                      </a:rPr>
                      <m:t>𝑛</m:t>
                    </m:r>
                    <m:r>
                      <a:rPr lang="en-US" altLang="zh-CN" i="1">
                        <a:latin typeface="Cambria Math" panose="02040503050406030204" pitchFamily="18" charset="0"/>
                      </a:rPr>
                      <m:t>)</m:t>
                    </m:r>
                  </m:oMath>
                </a14:m>
                <a:endParaRPr lang="en-US" altLang="zh-CN" dirty="0"/>
              </a:p>
              <a:p>
                <a:pPr marL="0" indent="0">
                  <a:buNone/>
                </a:pPr>
                <a:r>
                  <a:rPr lang="zh-CN" altLang="en-US" dirty="0"/>
                  <a:t>满足这种条件的插值多项式称为</a:t>
                </a:r>
                <a:r>
                  <a:rPr lang="zh-CN" altLang="en-US" dirty="0">
                    <a:solidFill>
                      <a:srgbClr val="FF0000"/>
                    </a:solidFill>
                  </a:rPr>
                  <a:t>埃尔米特（</a:t>
                </a:r>
                <a:r>
                  <a:rPr lang="en-US" altLang="zh-CN" dirty="0">
                    <a:solidFill>
                      <a:srgbClr val="FF0000"/>
                    </a:solidFill>
                    <a:latin typeface="Times New Roman" panose="02020603050405020304" pitchFamily="18" charset="0"/>
                    <a:cs typeface="Times New Roman" panose="02020603050405020304" pitchFamily="18" charset="0"/>
                  </a:rPr>
                  <a:t>Hermite</a:t>
                </a:r>
                <a:r>
                  <a:rPr lang="zh-CN" altLang="en-US" dirty="0">
                    <a:solidFill>
                      <a:srgbClr val="FF0000"/>
                    </a:solidFill>
                  </a:rPr>
                  <a:t>）插值多项式</a:t>
                </a:r>
                <a:r>
                  <a:rPr lang="zh-CN" altLang="en-US" dirty="0"/>
                  <a:t>。</a:t>
                </a:r>
                <a:endParaRPr lang="en-US" altLang="zh-CN" dirty="0"/>
              </a:p>
              <a:p>
                <a:r>
                  <a:rPr lang="zh-CN" altLang="en-US" dirty="0">
                    <a:solidFill>
                      <a:srgbClr val="FF0000"/>
                    </a:solidFill>
                  </a:rPr>
                  <a:t>分析</a:t>
                </a:r>
                <a:r>
                  <a:rPr lang="zh-CN" altLang="en-US" dirty="0"/>
                  <a:t>：这里</a:t>
                </a:r>
                <a:r>
                  <a:rPr lang="zh-CN" altLang="en-US" dirty="0">
                    <a:latin typeface="Times New Roman" panose="02020603050405020304" pitchFamily="18" charset="0"/>
                    <a:cs typeface="Times New Roman" panose="02020603050405020304" pitchFamily="18" charset="0"/>
                  </a:rPr>
                  <a:t>给出了</a:t>
                </a:r>
                <a:r>
                  <a:rPr lang="en-US" altLang="zh-CN" dirty="0">
                    <a:latin typeface="Times New Roman" panose="02020603050405020304" pitchFamily="18" charset="0"/>
                    <a:cs typeface="Times New Roman" panose="02020603050405020304" pitchFamily="18" charset="0"/>
                  </a:rPr>
                  <a:t>2n+2</a:t>
                </a:r>
                <a:r>
                  <a:rPr lang="zh-CN" altLang="en-US" dirty="0">
                    <a:latin typeface="Times New Roman" panose="02020603050405020304" pitchFamily="18" charset="0"/>
                    <a:cs typeface="Times New Roman" panose="02020603050405020304" pitchFamily="18" charset="0"/>
                  </a:rPr>
                  <a:t>个条件，可唯一确定一个次数不超过</a:t>
                </a:r>
                <a:r>
                  <a:rPr lang="en-US" altLang="zh-CN" dirty="0">
                    <a:latin typeface="Times New Roman" panose="02020603050405020304" pitchFamily="18" charset="0"/>
                    <a:cs typeface="Times New Roman" panose="02020603050405020304" pitchFamily="18" charset="0"/>
                  </a:rPr>
                  <a:t>2n+1</a:t>
                </a:r>
                <a:r>
                  <a:rPr lang="zh-CN" altLang="en-US" dirty="0">
                    <a:latin typeface="Times New Roman" panose="02020603050405020304" pitchFamily="18" charset="0"/>
                    <a:cs typeface="Times New Roman" panose="02020603050405020304" pitchFamily="18" charset="0"/>
                  </a:rPr>
                  <a:t>的多项式</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2n+1</a:t>
                </a:r>
                <a:r>
                  <a:rPr lang="en-US" altLang="zh-CN" dirty="0">
                    <a:latin typeface="Times New Roman" panose="02020603050405020304" pitchFamily="18" charset="0"/>
                    <a:cs typeface="Times New Roman" panose="02020603050405020304" pitchFamily="18" charset="0"/>
                  </a:rPr>
                  <a:t>(x)=H(x)</a:t>
                </a:r>
                <a:r>
                  <a:rPr lang="zh-CN" altLang="en-US" dirty="0">
                    <a:latin typeface="Times New Roman" panose="02020603050405020304" pitchFamily="18" charset="0"/>
                    <a:cs typeface="Times New Roman" panose="02020603050405020304" pitchFamily="18" charset="0"/>
                  </a:rPr>
                  <a:t>，其形式为：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p>
                    </m:sSup>
                  </m:oMath>
                </a14:m>
                <a:endParaRPr lang="zh-CN" altLang="en-US"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4790101E-98C1-402C-81CE-912A9863CDBC}"/>
                  </a:ext>
                </a:extLst>
              </p:cNvPr>
              <p:cNvSpPr>
                <a:spLocks noGrp="1" noRot="1" noChangeAspect="1" noMove="1" noResize="1" noEditPoints="1" noAdjustHandles="1" noChangeArrowheads="1" noChangeShapeType="1" noTextEdit="1"/>
              </p:cNvSpPr>
              <p:nvPr>
                <p:ph idx="1"/>
              </p:nvPr>
            </p:nvSpPr>
            <p:spPr>
              <a:xfrm>
                <a:off x="838200" y="518354"/>
                <a:ext cx="10515600" cy="5658609"/>
              </a:xfrm>
              <a:blipFill>
                <a:blip r:embed="rId2"/>
                <a:stretch>
                  <a:fillRect l="-1043" t="-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48080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52D67-00BF-4A15-AF34-023AAE3E9264}"/>
              </a:ext>
            </a:extLst>
          </p:cNvPr>
          <p:cNvSpPr>
            <a:spLocks noGrp="1"/>
          </p:cNvSpPr>
          <p:nvPr>
            <p:ph type="title"/>
          </p:nvPr>
        </p:nvSpPr>
        <p:spPr/>
        <p:txBody>
          <a:bodyPr/>
          <a:lstStyle/>
          <a:p>
            <a:r>
              <a:rPr lang="zh-CN" altLang="en-US" dirty="0"/>
              <a:t>第七节 分段低次插值</a:t>
            </a:r>
          </a:p>
        </p:txBody>
      </p:sp>
      <p:sp>
        <p:nvSpPr>
          <p:cNvPr id="3" name="内容占位符 2">
            <a:extLst>
              <a:ext uri="{FF2B5EF4-FFF2-40B4-BE49-F238E27FC236}">
                <a16:creationId xmlns:a16="http://schemas.microsoft.com/office/drawing/2014/main" id="{78719366-BD60-4824-AF2E-3EA880C4B688}"/>
              </a:ext>
            </a:extLst>
          </p:cNvPr>
          <p:cNvSpPr>
            <a:spLocks noGrp="1"/>
          </p:cNvSpPr>
          <p:nvPr>
            <p:ph idx="1"/>
          </p:nvPr>
        </p:nvSpPr>
        <p:spPr/>
        <p:txBody>
          <a:bodyPr/>
          <a:lstStyle/>
          <a:p>
            <a:r>
              <a:rPr lang="zh-CN" altLang="en-US" dirty="0"/>
              <a:t>提出的背景：并非多项式次数越高，近似</a:t>
            </a:r>
            <a:r>
              <a:rPr lang="en-US" altLang="zh-CN" dirty="0"/>
              <a:t>f(x)</a:t>
            </a:r>
            <a:r>
              <a:rPr lang="zh-CN" altLang="en-US" dirty="0"/>
              <a:t>的精度就越高。对任意的插值节点，当</a:t>
            </a:r>
            <a:r>
              <a:rPr lang="en-US" altLang="zh-CN" dirty="0"/>
              <a:t>n→∞</a:t>
            </a:r>
            <a:r>
              <a:rPr lang="zh-CN" altLang="en-US" dirty="0"/>
              <a:t>时，</a:t>
            </a:r>
            <a:r>
              <a:rPr lang="en-US" altLang="zh-CN" dirty="0"/>
              <a:t>L</a:t>
            </a:r>
            <a:r>
              <a:rPr lang="en-US" altLang="zh-CN" baseline="-25000" dirty="0"/>
              <a:t>n</a:t>
            </a:r>
            <a:r>
              <a:rPr lang="en-US" altLang="zh-CN" dirty="0"/>
              <a:t>(x)</a:t>
            </a:r>
            <a:r>
              <a:rPr lang="zh-CN" altLang="en-US" dirty="0"/>
              <a:t>不一定收敛于</a:t>
            </a:r>
            <a:r>
              <a:rPr lang="en-US" altLang="zh-CN" dirty="0"/>
              <a:t>f(x)</a:t>
            </a:r>
            <a:r>
              <a:rPr lang="zh-CN" altLang="en-US" dirty="0"/>
              <a:t>。</a:t>
            </a:r>
            <a:endParaRPr lang="en-US" altLang="zh-CN" dirty="0"/>
          </a:p>
          <a:p>
            <a:r>
              <a:rPr lang="zh-CN" altLang="en-US" dirty="0"/>
              <a:t>没有必要追求插值区间上的统一多项式。</a:t>
            </a:r>
            <a:endParaRPr lang="en-US" altLang="zh-CN" dirty="0"/>
          </a:p>
          <a:p>
            <a:pPr marL="0" indent="0">
              <a:buNone/>
            </a:pPr>
            <a:r>
              <a:rPr lang="en-US" altLang="zh-CN" dirty="0"/>
              <a:t>1 </a:t>
            </a:r>
            <a:r>
              <a:rPr lang="zh-CN" altLang="en-US" dirty="0"/>
              <a:t>分段线性插值</a:t>
            </a:r>
            <a:endParaRPr lang="en-US" altLang="zh-CN" dirty="0"/>
          </a:p>
          <a:p>
            <a:pPr marL="0" indent="0">
              <a:buNone/>
            </a:pPr>
            <a:r>
              <a:rPr lang="zh-CN" altLang="en-US" dirty="0"/>
              <a:t>    分段线性插值，从几何意义上看，就是用折线逼近曲线。</a:t>
            </a:r>
          </a:p>
        </p:txBody>
      </p:sp>
    </p:spTree>
    <p:extLst>
      <p:ext uri="{BB962C8B-B14F-4D97-AF65-F5344CB8AC3E}">
        <p14:creationId xmlns:p14="http://schemas.microsoft.com/office/powerpoint/2010/main" val="391282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25C4A-C917-4AEF-8DA2-8706358C5068}"/>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0450A1-2291-44DA-B7DD-5814B00DE1D3}"/>
                  </a:ext>
                </a:extLst>
              </p:cNvPr>
              <p:cNvSpPr>
                <a:spLocks noGrp="1"/>
              </p:cNvSpPr>
              <p:nvPr>
                <p:ph idx="1"/>
              </p:nvPr>
            </p:nvSpPr>
            <p:spPr/>
            <p:txBody>
              <a:bodyPr>
                <a:normAutofit lnSpcReduction="10000"/>
              </a:bodyPr>
              <a:lstStyle/>
              <a:p>
                <a:r>
                  <a:rPr lang="zh-CN" altLang="en-US" dirty="0">
                    <a:solidFill>
                      <a:srgbClr val="FF0000"/>
                    </a:solidFill>
                  </a:rPr>
                  <a:t>定义</a:t>
                </a:r>
                <a:r>
                  <a:rPr lang="zh-CN" altLang="en-US" dirty="0"/>
                  <a:t>：设</a:t>
                </a:r>
                <a:r>
                  <a:rPr lang="en-US" altLang="zh-CN" dirty="0"/>
                  <a:t>f(x)</a:t>
                </a:r>
                <a:r>
                  <a:rPr lang="zh-CN" altLang="en-US" dirty="0"/>
                  <a:t>是区间</a:t>
                </a:r>
                <a:r>
                  <a:rPr lang="en-US" altLang="zh-CN" dirty="0"/>
                  <a:t>[a, b]</a:t>
                </a:r>
                <a:r>
                  <a:rPr lang="zh-CN" altLang="en-US" dirty="0"/>
                  <a:t>上的函数，在节点</a:t>
                </a:r>
                <a:r>
                  <a:rPr lang="en-US" altLang="zh-CN" dirty="0"/>
                  <a:t>a=x</a:t>
                </a:r>
                <a:r>
                  <a:rPr lang="en-US" altLang="zh-CN" baseline="-25000" dirty="0"/>
                  <a:t>0</a:t>
                </a:r>
                <a:r>
                  <a:rPr lang="en-US" altLang="zh-CN" dirty="0"/>
                  <a:t>&lt; x</a:t>
                </a:r>
                <a:r>
                  <a:rPr lang="en-US" altLang="zh-CN" baseline="-25000" dirty="0"/>
                  <a:t>1</a:t>
                </a:r>
                <a:r>
                  <a:rPr lang="en-US" altLang="zh-CN" dirty="0"/>
                  <a:t>&lt; …&lt; </a:t>
                </a:r>
                <a:r>
                  <a:rPr lang="en-US" altLang="zh-CN" dirty="0" err="1"/>
                  <a:t>x</a:t>
                </a:r>
                <a:r>
                  <a:rPr lang="en-US" altLang="zh-CN" baseline="-25000" dirty="0" err="1"/>
                  <a:t>n</a:t>
                </a:r>
                <a:r>
                  <a:rPr lang="en-US" altLang="zh-CN" dirty="0"/>
                  <a:t>=b</a:t>
                </a:r>
                <a:r>
                  <a:rPr lang="zh-CN" altLang="en-US" dirty="0"/>
                  <a:t>上的函数值为：</a:t>
                </a:r>
                <a:r>
                  <a:rPr lang="en-US" altLang="zh-CN" dirty="0"/>
                  <a:t> f</a:t>
                </a:r>
                <a:r>
                  <a:rPr lang="en-US" altLang="zh-CN" baseline="-25000" dirty="0"/>
                  <a:t>0</a:t>
                </a:r>
                <a:r>
                  <a:rPr lang="en-US" altLang="zh-CN" dirty="0"/>
                  <a:t>, f</a:t>
                </a:r>
                <a:r>
                  <a:rPr lang="en-US" altLang="zh-CN" baseline="-25000" dirty="0"/>
                  <a:t>1</a:t>
                </a:r>
                <a:r>
                  <a:rPr lang="en-US" altLang="zh-CN" dirty="0"/>
                  <a:t>, …, </a:t>
                </a:r>
                <a:r>
                  <a:rPr lang="en-US" altLang="zh-CN" dirty="0" err="1"/>
                  <a:t>f</a:t>
                </a:r>
                <a:r>
                  <a:rPr lang="en-US" altLang="zh-CN" baseline="-25000" dirty="0" err="1"/>
                  <a:t>n</a:t>
                </a:r>
                <a:r>
                  <a:rPr lang="zh-CN" altLang="en-US" dirty="0"/>
                  <a:t>，记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𝑘</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sub>
                        </m:sSub>
                      </m:e>
                    </m:func>
                  </m:oMath>
                </a14:m>
                <a:endParaRPr lang="en-US" altLang="zh-CN" baseline="-25000" dirty="0"/>
              </a:p>
              <a:p>
                <a:pPr marL="0" indent="0">
                  <a:buNone/>
                </a:pPr>
                <a:r>
                  <a:rPr lang="zh-CN" altLang="en-US" dirty="0"/>
                  <a:t>如果函数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oMath>
                </a14:m>
                <a:r>
                  <a:rPr lang="zh-CN" altLang="en-US" dirty="0"/>
                  <a:t>满足</a:t>
                </a:r>
                <a:endParaRPr lang="en-US" altLang="zh-CN" dirty="0"/>
              </a:p>
              <a:p>
                <a:pPr marL="0" indent="0">
                  <a:buNone/>
                </a:pPr>
                <a:r>
                  <a:rPr lang="en-US" altLang="zh-CN" dirty="0"/>
                  <a:t>(1)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h</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oMath>
                </a14:m>
                <a:r>
                  <a:rPr lang="en-US" altLang="zh-CN" dirty="0"/>
                  <a:t>   </a:t>
                </a:r>
                <a:r>
                  <a:rPr lang="zh-CN" altLang="en-US" dirty="0"/>
                  <a:t>（连续函数的集合）</a:t>
                </a:r>
                <a:endParaRPr lang="en-US" altLang="zh-CN" dirty="0"/>
              </a:p>
              <a:p>
                <a:pPr marL="0" indent="0">
                  <a:buNone/>
                </a:pPr>
                <a:r>
                  <a:rPr lang="en-US" altLang="zh-CN" dirty="0"/>
                  <a:t>(2)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=0,1,…,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pPr marL="0" indent="0">
                  <a:buNone/>
                </a:pPr>
                <a:r>
                  <a:rPr lang="en-US" altLang="zh-CN" dirty="0"/>
                  <a:t>(3) </a:t>
                </a:r>
                <a:r>
                  <a:rPr lang="zh-CN" altLang="en-US" dirty="0"/>
                  <a:t>在每个小区间</a:t>
                </a:r>
                <a:r>
                  <a:rPr lang="en-US" altLang="zh-CN" dirty="0"/>
                  <a:t>[</a:t>
                </a:r>
                <a:r>
                  <a:rPr lang="en-US" altLang="zh-CN" dirty="0" err="1"/>
                  <a:t>x</a:t>
                </a:r>
                <a:r>
                  <a:rPr lang="en-US" altLang="zh-CN" baseline="-25000" dirty="0" err="1"/>
                  <a:t>k</a:t>
                </a:r>
                <a:r>
                  <a:rPr lang="en-US" altLang="zh-CN" dirty="0"/>
                  <a:t>, x</a:t>
                </a:r>
                <a:r>
                  <a:rPr lang="en-US" altLang="zh-CN" baseline="-25000" dirty="0"/>
                  <a:t>k+1</a:t>
                </a:r>
                <a:r>
                  <a:rPr lang="en-US" altLang="zh-CN" dirty="0"/>
                  <a:t>]</a:t>
                </a:r>
                <a:r>
                  <a:rPr lang="zh-CN" altLang="en-US" dirty="0"/>
                  <a:t>上，</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oMath>
                </a14:m>
                <a:r>
                  <a:rPr lang="zh-CN" altLang="en-US" dirty="0"/>
                  <a:t>是线性函数，</a:t>
                </a:r>
                <a:endParaRPr lang="en-US" altLang="zh-CN" dirty="0"/>
              </a:p>
              <a:p>
                <a:pPr marL="0" indent="0">
                  <a:buNone/>
                </a:pPr>
                <a:r>
                  <a:rPr lang="zh-CN" altLang="en-US" dirty="0"/>
                  <a:t>则称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oMath>
                </a14:m>
                <a:r>
                  <a:rPr lang="zh-CN" altLang="en-US" dirty="0"/>
                  <a:t>为</a:t>
                </a:r>
                <a:r>
                  <a:rPr lang="zh-CN" altLang="en-US" dirty="0">
                    <a:solidFill>
                      <a:srgbClr val="FF0000"/>
                    </a:solidFill>
                  </a:rPr>
                  <a:t>分段线性插值函数</a:t>
                </a:r>
                <a:r>
                  <a:rPr lang="zh-CN" altLang="en-US" dirty="0"/>
                  <a:t>。</a:t>
                </a:r>
              </a:p>
            </p:txBody>
          </p:sp>
        </mc:Choice>
        <mc:Fallback xmlns="">
          <p:sp>
            <p:nvSpPr>
              <p:cNvPr id="3" name="内容占位符 2">
                <a:extLst>
                  <a:ext uri="{FF2B5EF4-FFF2-40B4-BE49-F238E27FC236}">
                    <a16:creationId xmlns:a16="http://schemas.microsoft.com/office/drawing/2014/main" id="{FA0450A1-2291-44DA-B7DD-5814B00DE1D3}"/>
                  </a:ext>
                </a:extLst>
              </p:cNvPr>
              <p:cNvSpPr>
                <a:spLocks noGrp="1" noRot="1" noChangeAspect="1" noMove="1" noResize="1" noEditPoints="1" noAdjustHandles="1" noChangeArrowheads="1" noChangeShapeType="1" noTextEdit="1"/>
              </p:cNvSpPr>
              <p:nvPr>
                <p:ph idx="1"/>
              </p:nvPr>
            </p:nvSpPr>
            <p:spPr>
              <a:blipFill>
                <a:blip r:embed="rId2"/>
                <a:stretch>
                  <a:fillRect l="-1217" t="-970" b="-1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8520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FD2684-691E-41CE-8BAF-27C45BAC7791}"/>
                  </a:ext>
                </a:extLst>
              </p:cNvPr>
              <p:cNvSpPr>
                <a:spLocks noGrp="1"/>
              </p:cNvSpPr>
              <p:nvPr>
                <p:ph idx="1"/>
              </p:nvPr>
            </p:nvSpPr>
            <p:spPr>
              <a:xfrm>
                <a:off x="839630" y="601579"/>
                <a:ext cx="10515600" cy="5569117"/>
              </a:xfrm>
            </p:spPr>
            <p:txBody>
              <a:bodyPr/>
              <a:lstStyle/>
              <a:p>
                <a:r>
                  <a:rPr lang="zh-CN" altLang="en-US" dirty="0"/>
                  <a:t>先看最简单的情形：</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=0, 1, …, </m:t>
                    </m:r>
                    <m:r>
                      <a:rPr lang="en-US" altLang="zh-CN" b="0" i="1" smtClean="0">
                        <a:latin typeface="Cambria Math" panose="02040503050406030204" pitchFamily="18" charset="0"/>
                      </a:rPr>
                      <m:t>𝑛</m:t>
                    </m:r>
                  </m:oMath>
                </a14:m>
                <a:endParaRPr lang="en-US" altLang="zh-CN" dirty="0"/>
              </a:p>
              <a:p>
                <a:r>
                  <a:rPr lang="zh-CN" altLang="en-US" dirty="0"/>
                  <a:t>记相应的分段线性插值函数为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当</a:t>
                </a:r>
                <a:r>
                  <a:rPr lang="en-US" altLang="zh-CN" dirty="0" err="1"/>
                  <a:t>i</a:t>
                </a:r>
                <a:r>
                  <a:rPr lang="en-US" altLang="zh-CN" dirty="0"/>
                  <a:t>=0</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den>
                            </m:f>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rPr>
                              <m:t>&amp;</m:t>
                            </m:r>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eqArr>
                      </m:e>
                    </m:d>
                  </m:oMath>
                </a14:m>
                <a:endParaRPr lang="en-US" altLang="zh-CN" dirty="0"/>
              </a:p>
              <a:p>
                <a:r>
                  <a:rPr lang="zh-CN" altLang="en-US" dirty="0"/>
                  <a:t>画出它的示意图：</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4FD2684-691E-41CE-8BAF-27C45BAC7791}"/>
                  </a:ext>
                </a:extLst>
              </p:cNvPr>
              <p:cNvSpPr>
                <a:spLocks noGrp="1" noRot="1" noChangeAspect="1" noMove="1" noResize="1" noEditPoints="1" noAdjustHandles="1" noChangeArrowheads="1" noChangeShapeType="1" noTextEdit="1"/>
              </p:cNvSpPr>
              <p:nvPr>
                <p:ph idx="1"/>
              </p:nvPr>
            </p:nvSpPr>
            <p:spPr>
              <a:xfrm>
                <a:off x="839630" y="601579"/>
                <a:ext cx="10515600" cy="5569117"/>
              </a:xfrm>
              <a:blipFill>
                <a:blip r:embed="rId3"/>
                <a:stretch>
                  <a:fillRect l="-1043"/>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23535C0F-2B3D-4BD9-AE7E-0E931E20957D}"/>
              </a:ext>
            </a:extLst>
          </p:cNvPr>
          <p:cNvGrpSpPr/>
          <p:nvPr/>
        </p:nvGrpSpPr>
        <p:grpSpPr>
          <a:xfrm>
            <a:off x="4492241" y="4338962"/>
            <a:ext cx="3490312" cy="1917459"/>
            <a:chOff x="1" y="0"/>
            <a:chExt cx="1487806" cy="1007463"/>
          </a:xfrm>
        </p:grpSpPr>
        <p:grpSp>
          <p:nvGrpSpPr>
            <p:cNvPr id="5" name="组合 4">
              <a:extLst>
                <a:ext uri="{FF2B5EF4-FFF2-40B4-BE49-F238E27FC236}">
                  <a16:creationId xmlns:a16="http://schemas.microsoft.com/office/drawing/2014/main" id="{D8F790DE-20EA-4560-A7FA-A00A4836C211}"/>
                </a:ext>
              </a:extLst>
            </p:cNvPr>
            <p:cNvGrpSpPr/>
            <p:nvPr/>
          </p:nvGrpSpPr>
          <p:grpSpPr>
            <a:xfrm>
              <a:off x="1" y="0"/>
              <a:ext cx="1487806" cy="1007463"/>
              <a:chOff x="603863" y="499326"/>
              <a:chExt cx="1488530" cy="1007853"/>
            </a:xfrm>
          </p:grpSpPr>
          <p:grpSp>
            <p:nvGrpSpPr>
              <p:cNvPr id="7" name="组合 6">
                <a:extLst>
                  <a:ext uri="{FF2B5EF4-FFF2-40B4-BE49-F238E27FC236}">
                    <a16:creationId xmlns:a16="http://schemas.microsoft.com/office/drawing/2014/main" id="{85E65ABE-0811-428D-AE65-5D88AC3FE2A7}"/>
                  </a:ext>
                </a:extLst>
              </p:cNvPr>
              <p:cNvGrpSpPr/>
              <p:nvPr/>
            </p:nvGrpSpPr>
            <p:grpSpPr>
              <a:xfrm>
                <a:off x="603863" y="499326"/>
                <a:ext cx="1488530" cy="1007853"/>
                <a:chOff x="603909" y="499371"/>
                <a:chExt cx="1488644" cy="1007945"/>
              </a:xfrm>
            </p:grpSpPr>
            <p:grpSp>
              <p:nvGrpSpPr>
                <p:cNvPr id="10" name="组合 9">
                  <a:extLst>
                    <a:ext uri="{FF2B5EF4-FFF2-40B4-BE49-F238E27FC236}">
                      <a16:creationId xmlns:a16="http://schemas.microsoft.com/office/drawing/2014/main" id="{FE4C9FD4-FB8A-414A-AED6-EBED499B5796}"/>
                    </a:ext>
                  </a:extLst>
                </p:cNvPr>
                <p:cNvGrpSpPr/>
                <p:nvPr/>
              </p:nvGrpSpPr>
              <p:grpSpPr>
                <a:xfrm>
                  <a:off x="603909" y="499371"/>
                  <a:ext cx="1488644" cy="1007945"/>
                  <a:chOff x="603948" y="499371"/>
                  <a:chExt cx="1488743" cy="1007945"/>
                </a:xfrm>
              </p:grpSpPr>
              <p:cxnSp>
                <p:nvCxnSpPr>
                  <p:cNvPr id="12" name="直接箭头连接符 11">
                    <a:extLst>
                      <a:ext uri="{FF2B5EF4-FFF2-40B4-BE49-F238E27FC236}">
                        <a16:creationId xmlns:a16="http://schemas.microsoft.com/office/drawing/2014/main" id="{70E318E1-FAAB-4DF6-B471-0CE018A1479C}"/>
                      </a:ext>
                    </a:extLst>
                  </p:cNvPr>
                  <p:cNvCxnSpPr/>
                  <p:nvPr/>
                </p:nvCxnSpPr>
                <p:spPr>
                  <a:xfrm>
                    <a:off x="730245" y="1264060"/>
                    <a:ext cx="1202737"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文本框 2">
                    <a:extLst>
                      <a:ext uri="{FF2B5EF4-FFF2-40B4-BE49-F238E27FC236}">
                        <a16:creationId xmlns:a16="http://schemas.microsoft.com/office/drawing/2014/main" id="{1822FFE4-74CB-4CF7-BA5B-50BE0C9A3E88}"/>
                      </a:ext>
                    </a:extLst>
                  </p:cNvPr>
                  <p:cNvSpPr txBox="1">
                    <a:spLocks noChangeArrowheads="1"/>
                  </p:cNvSpPr>
                  <p:nvPr/>
                </p:nvSpPr>
                <p:spPr bwMode="auto">
                  <a:xfrm>
                    <a:off x="603948" y="1309536"/>
                    <a:ext cx="284559" cy="194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a:effectLst/>
                        <a:latin typeface="等线" panose="02010600030101010101" pitchFamily="2" charset="-122"/>
                        <a:ea typeface="等线" panose="02010600030101010101" pitchFamily="2" charset="-122"/>
                        <a:cs typeface="Times New Roman" panose="02020603050405020304" pitchFamily="18" charset="0"/>
                      </a:rPr>
                      <a:t>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
                    <a:extLst>
                      <a:ext uri="{FF2B5EF4-FFF2-40B4-BE49-F238E27FC236}">
                        <a16:creationId xmlns:a16="http://schemas.microsoft.com/office/drawing/2014/main" id="{9CD13DCE-995A-42B2-83CC-C30893B4D5F7}"/>
                      </a:ext>
                    </a:extLst>
                  </p:cNvPr>
                  <p:cNvSpPr txBox="1">
                    <a:spLocks noChangeArrowheads="1"/>
                  </p:cNvSpPr>
                  <p:nvPr/>
                </p:nvSpPr>
                <p:spPr bwMode="auto">
                  <a:xfrm>
                    <a:off x="659826" y="499371"/>
                    <a:ext cx="174673" cy="194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
                    <a:extLst>
                      <a:ext uri="{FF2B5EF4-FFF2-40B4-BE49-F238E27FC236}">
                        <a16:creationId xmlns:a16="http://schemas.microsoft.com/office/drawing/2014/main" id="{2CD33168-BEB4-4C50-B560-37B2EF01B618}"/>
                      </a:ext>
                    </a:extLst>
                  </p:cNvPr>
                  <p:cNvSpPr txBox="1">
                    <a:spLocks noChangeArrowheads="1"/>
                  </p:cNvSpPr>
                  <p:nvPr/>
                </p:nvSpPr>
                <p:spPr bwMode="auto">
                  <a:xfrm>
                    <a:off x="1853296" y="1312311"/>
                    <a:ext cx="239395" cy="195005"/>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a:effectLst/>
                        <a:latin typeface="等线" panose="02010600030101010101" pitchFamily="2" charset="-122"/>
                        <a:ea typeface="等线" panose="02010600030101010101" pitchFamily="2" charset="-122"/>
                        <a:cs typeface="Times New Roman" panose="02020603050405020304" pitchFamily="18" charset="0"/>
                      </a:rPr>
                      <a:t>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E2DDF25A-F785-4E6F-92AC-65657F54ABE6}"/>
                      </a:ext>
                    </a:extLst>
                  </p:cNvPr>
                  <p:cNvCxnSpPr/>
                  <p:nvPr/>
                </p:nvCxnSpPr>
                <p:spPr>
                  <a:xfrm flipH="1">
                    <a:off x="744526" y="643516"/>
                    <a:ext cx="5697" cy="6152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 name="文本框 2">
                  <a:extLst>
                    <a:ext uri="{FF2B5EF4-FFF2-40B4-BE49-F238E27FC236}">
                      <a16:creationId xmlns:a16="http://schemas.microsoft.com/office/drawing/2014/main" id="{DE93C813-8334-4E21-896D-72E347A8E54C}"/>
                    </a:ext>
                  </a:extLst>
                </p:cNvPr>
                <p:cNvSpPr txBox="1">
                  <a:spLocks noChangeArrowheads="1"/>
                </p:cNvSpPr>
                <p:nvPr/>
              </p:nvSpPr>
              <p:spPr bwMode="auto">
                <a:xfrm>
                  <a:off x="954236" y="1161611"/>
                  <a:ext cx="174661" cy="194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8" name="文本框 2">
                <a:extLst>
                  <a:ext uri="{FF2B5EF4-FFF2-40B4-BE49-F238E27FC236}">
                    <a16:creationId xmlns:a16="http://schemas.microsoft.com/office/drawing/2014/main" id="{BB0BF87B-CCB7-420A-98A8-79D8FE491218}"/>
                  </a:ext>
                </a:extLst>
              </p:cNvPr>
              <p:cNvSpPr txBox="1">
                <a:spLocks noChangeArrowheads="1"/>
              </p:cNvSpPr>
              <p:nvPr/>
            </p:nvSpPr>
            <p:spPr bwMode="auto">
              <a:xfrm>
                <a:off x="657442" y="1147986"/>
                <a:ext cx="174013" cy="194128"/>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2">
                <a:extLst>
                  <a:ext uri="{FF2B5EF4-FFF2-40B4-BE49-F238E27FC236}">
                    <a16:creationId xmlns:a16="http://schemas.microsoft.com/office/drawing/2014/main" id="{2D65E71C-C57E-4697-8273-E53F6783D7CC}"/>
                  </a:ext>
                </a:extLst>
              </p:cNvPr>
              <p:cNvSpPr txBox="1">
                <a:spLocks noChangeArrowheads="1"/>
              </p:cNvSpPr>
              <p:nvPr/>
            </p:nvSpPr>
            <p:spPr bwMode="auto">
              <a:xfrm>
                <a:off x="879835" y="1312193"/>
                <a:ext cx="283883" cy="194128"/>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a:effectLst/>
                    <a:latin typeface="等线" panose="02010600030101010101" pitchFamily="2" charset="-122"/>
                    <a:ea typeface="等线" panose="02010600030101010101" pitchFamily="2" charset="-122"/>
                    <a:cs typeface="Times New Roman" panose="02020603050405020304" pitchFamily="18" charset="0"/>
                  </a:rPr>
                  <a:t>1</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6" name="直接连接符 5">
              <a:extLst>
                <a:ext uri="{FF2B5EF4-FFF2-40B4-BE49-F238E27FC236}">
                  <a16:creationId xmlns:a16="http://schemas.microsoft.com/office/drawing/2014/main" id="{E2A63517-691A-43F0-B1FE-DC83D77489F1}"/>
                </a:ext>
              </a:extLst>
            </p:cNvPr>
            <p:cNvCxnSpPr/>
            <p:nvPr/>
          </p:nvCxnSpPr>
          <p:spPr>
            <a:xfrm>
              <a:off x="145627" y="132080"/>
              <a:ext cx="282575" cy="626745"/>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826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F667B-B0C8-454A-8021-89CF20C287DC}"/>
                  </a:ext>
                </a:extLst>
              </p:cNvPr>
              <p:cNvSpPr>
                <a:spLocks noGrp="1"/>
              </p:cNvSpPr>
              <p:nvPr>
                <p:ph idx="1"/>
              </p:nvPr>
            </p:nvSpPr>
            <p:spPr>
              <a:xfrm>
                <a:off x="838200" y="591954"/>
                <a:ext cx="10515600" cy="5585009"/>
              </a:xfrm>
            </p:spPr>
            <p:txBody>
              <a:bodyPr/>
              <a:lstStyle/>
              <a:p>
                <a:r>
                  <a:rPr lang="zh-CN" altLang="en-US" dirty="0"/>
                  <a:t>当</a:t>
                </a:r>
                <a:r>
                  <a:rPr lang="en-US" altLang="zh-CN" dirty="0" err="1"/>
                  <a:t>i</a:t>
                </a:r>
                <a:r>
                  <a:rPr lang="en-US" altLang="zh-CN" dirty="0"/>
                  <a:t>=1,2,…,n-1</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f>
                              <m:fPr>
                                <m:ctrlPr>
                                  <a:rPr lang="en-US"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en>
                            </m:f>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&amp;</m:t>
                            </m:r>
                            <m:f>
                              <m:fPr>
                                <m:ctrlPr>
                                  <a:rPr lang="en-US"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en>
                            </m:f>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eqArr>
                      </m:e>
                    </m:d>
                  </m:oMath>
                </a14:m>
                <a:endParaRPr lang="en-US" altLang="zh-CN" dirty="0"/>
              </a:p>
              <a:p>
                <a:r>
                  <a:rPr lang="zh-CN" altLang="en-US" dirty="0"/>
                  <a:t>画出它的示意图：</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49F667B-B0C8-454A-8021-89CF20C287DC}"/>
                  </a:ext>
                </a:extLst>
              </p:cNvPr>
              <p:cNvSpPr>
                <a:spLocks noGrp="1" noRot="1" noChangeAspect="1" noMove="1" noResize="1" noEditPoints="1" noAdjustHandles="1" noChangeArrowheads="1" noChangeShapeType="1" noTextEdit="1"/>
              </p:cNvSpPr>
              <p:nvPr>
                <p:ph idx="1"/>
              </p:nvPr>
            </p:nvSpPr>
            <p:spPr>
              <a:xfrm>
                <a:off x="838200" y="591954"/>
                <a:ext cx="10515600" cy="5585009"/>
              </a:xfrm>
              <a:blipFill>
                <a:blip r:embed="rId2"/>
                <a:stretch>
                  <a:fillRect l="-1043" t="-218"/>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49A4748E-B5F5-4EE8-993D-DF89E4DA9DE0}"/>
              </a:ext>
            </a:extLst>
          </p:cNvPr>
          <p:cNvGrpSpPr/>
          <p:nvPr/>
        </p:nvGrpSpPr>
        <p:grpSpPr>
          <a:xfrm>
            <a:off x="4169133" y="3548731"/>
            <a:ext cx="4248160" cy="2628232"/>
            <a:chOff x="0" y="0"/>
            <a:chExt cx="1486704" cy="1177927"/>
          </a:xfrm>
        </p:grpSpPr>
        <p:grpSp>
          <p:nvGrpSpPr>
            <p:cNvPr id="18" name="组合 17">
              <a:extLst>
                <a:ext uri="{FF2B5EF4-FFF2-40B4-BE49-F238E27FC236}">
                  <a16:creationId xmlns:a16="http://schemas.microsoft.com/office/drawing/2014/main" id="{5ED7B2CC-AB3A-4294-9E56-AB44CCD71349}"/>
                </a:ext>
              </a:extLst>
            </p:cNvPr>
            <p:cNvGrpSpPr/>
            <p:nvPr/>
          </p:nvGrpSpPr>
          <p:grpSpPr>
            <a:xfrm>
              <a:off x="0" y="0"/>
              <a:ext cx="1486704" cy="1177927"/>
              <a:chOff x="0" y="0"/>
              <a:chExt cx="1486704" cy="1177927"/>
            </a:xfrm>
          </p:grpSpPr>
          <p:sp>
            <p:nvSpPr>
              <p:cNvPr id="20" name="文本框 2">
                <a:extLst>
                  <a:ext uri="{FF2B5EF4-FFF2-40B4-BE49-F238E27FC236}">
                    <a16:creationId xmlns:a16="http://schemas.microsoft.com/office/drawing/2014/main" id="{9014B4F7-C6DC-4AB1-B756-BFFD05980621}"/>
                  </a:ext>
                </a:extLst>
              </p:cNvPr>
              <p:cNvSpPr txBox="1">
                <a:spLocks noChangeArrowheads="1"/>
              </p:cNvSpPr>
              <p:nvPr/>
            </p:nvSpPr>
            <p:spPr bwMode="auto">
              <a:xfrm>
                <a:off x="0" y="808426"/>
                <a:ext cx="284380" cy="369501"/>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a:effectLst/>
                    <a:latin typeface="等线" panose="02010600030101010101" pitchFamily="2" charset="-122"/>
                    <a:ea typeface="等线" panose="02010600030101010101" pitchFamily="2" charset="-122"/>
                    <a:cs typeface="Times New Roman" panose="02020603050405020304" pitchFamily="18" charset="0"/>
                  </a:rPr>
                  <a:t>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
                <a:extLst>
                  <a:ext uri="{FF2B5EF4-FFF2-40B4-BE49-F238E27FC236}">
                    <a16:creationId xmlns:a16="http://schemas.microsoft.com/office/drawing/2014/main" id="{C4177FFE-E510-46CC-9E41-EC41D7FB96B6}"/>
                  </a:ext>
                </a:extLst>
              </p:cNvPr>
              <p:cNvSpPr txBox="1">
                <a:spLocks noChangeArrowheads="1"/>
              </p:cNvSpPr>
              <p:nvPr/>
            </p:nvSpPr>
            <p:spPr bwMode="auto">
              <a:xfrm>
                <a:off x="623730" y="0"/>
                <a:ext cx="173990" cy="369501"/>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2">
                <a:extLst>
                  <a:ext uri="{FF2B5EF4-FFF2-40B4-BE49-F238E27FC236}">
                    <a16:creationId xmlns:a16="http://schemas.microsoft.com/office/drawing/2014/main" id="{D8AB9798-DD53-42AF-90E5-4AD15D33E47B}"/>
                  </a:ext>
                </a:extLst>
              </p:cNvPr>
              <p:cNvSpPr txBox="1">
                <a:spLocks noChangeArrowheads="1"/>
              </p:cNvSpPr>
              <p:nvPr/>
            </p:nvSpPr>
            <p:spPr bwMode="auto">
              <a:xfrm>
                <a:off x="1247460" y="811454"/>
                <a:ext cx="239244" cy="194841"/>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a:effectLst/>
                    <a:latin typeface="等线" panose="02010600030101010101" pitchFamily="2" charset="-122"/>
                    <a:ea typeface="等线" panose="02010600030101010101" pitchFamily="2" charset="-122"/>
                    <a:cs typeface="Times New Roman" panose="02020603050405020304" pitchFamily="18" charset="0"/>
                  </a:rPr>
                  <a:t>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3" name="直接连接符 22">
                <a:extLst>
                  <a:ext uri="{FF2B5EF4-FFF2-40B4-BE49-F238E27FC236}">
                    <a16:creationId xmlns:a16="http://schemas.microsoft.com/office/drawing/2014/main" id="{B1C6C8B3-BF29-49F6-8E16-2B0B3A39A4DB}"/>
                  </a:ext>
                </a:extLst>
              </p:cNvPr>
              <p:cNvCxnSpPr/>
              <p:nvPr/>
            </p:nvCxnSpPr>
            <p:spPr>
              <a:xfrm flipH="1">
                <a:off x="708509" y="142307"/>
                <a:ext cx="5080" cy="6146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文本框 2">
                <a:extLst>
                  <a:ext uri="{FF2B5EF4-FFF2-40B4-BE49-F238E27FC236}">
                    <a16:creationId xmlns:a16="http://schemas.microsoft.com/office/drawing/2014/main" id="{764986A4-40B6-4202-A1E9-303F5F7AA03F}"/>
                  </a:ext>
                </a:extLst>
              </p:cNvPr>
              <p:cNvSpPr txBox="1">
                <a:spLocks noChangeArrowheads="1"/>
              </p:cNvSpPr>
              <p:nvPr/>
            </p:nvSpPr>
            <p:spPr bwMode="auto">
              <a:xfrm>
                <a:off x="909971" y="650898"/>
                <a:ext cx="174563" cy="369501"/>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5" name="文本框 2">
                <a:extLst>
                  <a:ext uri="{FF2B5EF4-FFF2-40B4-BE49-F238E27FC236}">
                    <a16:creationId xmlns:a16="http://schemas.microsoft.com/office/drawing/2014/main" id="{532BD75A-0297-4885-83A9-26686C624AFB}"/>
                  </a:ext>
                </a:extLst>
              </p:cNvPr>
              <p:cNvSpPr txBox="1">
                <a:spLocks noChangeArrowheads="1"/>
              </p:cNvSpPr>
              <p:nvPr/>
            </p:nvSpPr>
            <p:spPr bwMode="auto">
              <a:xfrm>
                <a:off x="620702" y="647952"/>
                <a:ext cx="173355" cy="369501"/>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文本框 2">
                <a:extLst>
                  <a:ext uri="{FF2B5EF4-FFF2-40B4-BE49-F238E27FC236}">
                    <a16:creationId xmlns:a16="http://schemas.microsoft.com/office/drawing/2014/main" id="{5AE1E859-EB56-485D-8599-4EBD3FC12E64}"/>
                  </a:ext>
                </a:extLst>
              </p:cNvPr>
              <p:cNvSpPr txBox="1">
                <a:spLocks noChangeArrowheads="1"/>
              </p:cNvSpPr>
              <p:nvPr/>
            </p:nvSpPr>
            <p:spPr bwMode="auto">
              <a:xfrm>
                <a:off x="283044" y="803744"/>
                <a:ext cx="283745" cy="20457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a:effectLst/>
                    <a:latin typeface="等线" panose="02010600030101010101" pitchFamily="2" charset="-122"/>
                    <a:ea typeface="等线" panose="02010600030101010101" pitchFamily="2" charset="-122"/>
                    <a:cs typeface="Times New Roman" panose="02020603050405020304" pitchFamily="18" charset="0"/>
                  </a:rPr>
                  <a:t>i-1</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7" name="直接连接符 26">
                <a:extLst>
                  <a:ext uri="{FF2B5EF4-FFF2-40B4-BE49-F238E27FC236}">
                    <a16:creationId xmlns:a16="http://schemas.microsoft.com/office/drawing/2014/main" id="{38DB5378-19B5-498E-9A7C-295F31AF1D5F}"/>
                  </a:ext>
                </a:extLst>
              </p:cNvPr>
              <p:cNvCxnSpPr/>
              <p:nvPr/>
            </p:nvCxnSpPr>
            <p:spPr>
              <a:xfrm>
                <a:off x="720620" y="130196"/>
                <a:ext cx="282575" cy="62674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文本框 2">
                <a:extLst>
                  <a:ext uri="{FF2B5EF4-FFF2-40B4-BE49-F238E27FC236}">
                    <a16:creationId xmlns:a16="http://schemas.microsoft.com/office/drawing/2014/main" id="{7EE8B3DB-566A-4914-A47D-8DF87D59B4D6}"/>
                  </a:ext>
                </a:extLst>
              </p:cNvPr>
              <p:cNvSpPr txBox="1">
                <a:spLocks noChangeArrowheads="1"/>
              </p:cNvSpPr>
              <p:nvPr/>
            </p:nvSpPr>
            <p:spPr bwMode="auto">
              <a:xfrm>
                <a:off x="887150" y="811454"/>
                <a:ext cx="283745" cy="20457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a:effectLst/>
                    <a:latin typeface="等线" panose="02010600030101010101" pitchFamily="2" charset="-122"/>
                    <a:ea typeface="等线" panose="02010600030101010101" pitchFamily="2" charset="-122"/>
                    <a:cs typeface="Times New Roman" panose="02020603050405020304" pitchFamily="18" charset="0"/>
                  </a:rPr>
                  <a:t>i+1</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
                <a:extLst>
                  <a:ext uri="{FF2B5EF4-FFF2-40B4-BE49-F238E27FC236}">
                    <a16:creationId xmlns:a16="http://schemas.microsoft.com/office/drawing/2014/main" id="{C50CAE23-E73B-40D8-ADF5-43E44D7C8347}"/>
                  </a:ext>
                </a:extLst>
              </p:cNvPr>
              <p:cNvSpPr txBox="1">
                <a:spLocks noChangeArrowheads="1"/>
              </p:cNvSpPr>
              <p:nvPr/>
            </p:nvSpPr>
            <p:spPr bwMode="auto">
              <a:xfrm>
                <a:off x="548035" y="808426"/>
                <a:ext cx="283745" cy="20457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a:effectLst/>
                    <a:latin typeface="等线" panose="02010600030101010101" pitchFamily="2" charset="-122"/>
                    <a:ea typeface="等线" panose="02010600030101010101" pitchFamily="2" charset="-122"/>
                    <a:cs typeface="Times New Roman" panose="02020603050405020304" pitchFamily="18" charset="0"/>
                  </a:rPr>
                  <a:t>i</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0" name="直接连接符 29">
                <a:extLst>
                  <a:ext uri="{FF2B5EF4-FFF2-40B4-BE49-F238E27FC236}">
                    <a16:creationId xmlns:a16="http://schemas.microsoft.com/office/drawing/2014/main" id="{EDD26E27-3FE0-456B-9067-116208747037}"/>
                  </a:ext>
                </a:extLst>
              </p:cNvPr>
              <p:cNvCxnSpPr/>
              <p:nvPr/>
            </p:nvCxnSpPr>
            <p:spPr>
              <a:xfrm flipH="1">
                <a:off x="424916" y="131583"/>
                <a:ext cx="282575" cy="62674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1" name="文本框 2">
                <a:extLst>
                  <a:ext uri="{FF2B5EF4-FFF2-40B4-BE49-F238E27FC236}">
                    <a16:creationId xmlns:a16="http://schemas.microsoft.com/office/drawing/2014/main" id="{D0C32EF2-20CC-4165-BDBC-9BC84F18FDD0}"/>
                  </a:ext>
                </a:extLst>
              </p:cNvPr>
              <p:cNvSpPr txBox="1">
                <a:spLocks noChangeArrowheads="1"/>
              </p:cNvSpPr>
              <p:nvPr/>
            </p:nvSpPr>
            <p:spPr bwMode="auto">
              <a:xfrm>
                <a:off x="333858" y="639183"/>
                <a:ext cx="174563" cy="369501"/>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19" name="直接箭头连接符 18">
              <a:extLst>
                <a:ext uri="{FF2B5EF4-FFF2-40B4-BE49-F238E27FC236}">
                  <a16:creationId xmlns:a16="http://schemas.microsoft.com/office/drawing/2014/main" id="{CFD21C60-F715-465F-943E-8EAF719AC72B}"/>
                </a:ext>
              </a:extLst>
            </p:cNvPr>
            <p:cNvCxnSpPr/>
            <p:nvPr/>
          </p:nvCxnSpPr>
          <p:spPr>
            <a:xfrm>
              <a:off x="124141" y="739282"/>
              <a:ext cx="1201979"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014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18112F-DC22-40B4-AFB1-696E90D01568}"/>
                  </a:ext>
                </a:extLst>
              </p:cNvPr>
              <p:cNvSpPr>
                <a:spLocks noGrp="1"/>
              </p:cNvSpPr>
              <p:nvPr>
                <p:ph idx="1"/>
              </p:nvPr>
            </p:nvSpPr>
            <p:spPr>
              <a:xfrm>
                <a:off x="838200" y="654518"/>
                <a:ext cx="10515600" cy="5522445"/>
              </a:xfrm>
            </p:spPr>
            <p:txBody>
              <a:bodyPr/>
              <a:lstStyle/>
              <a:p>
                <a:r>
                  <a:rPr lang="zh-CN" altLang="en-US" dirty="0"/>
                  <a:t>当</a:t>
                </a:r>
                <a:r>
                  <a:rPr lang="en-US" altLang="zh-CN" dirty="0" err="1"/>
                  <a:t>i</a:t>
                </a:r>
                <a:r>
                  <a:rPr lang="en-US" altLang="zh-CN" dirty="0"/>
                  <a:t>=n</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e>
                          <m:e>
                            <m:r>
                              <a:rPr lang="en-US" altLang="zh-CN" i="1">
                                <a:latin typeface="Cambria Math" panose="02040503050406030204" pitchFamily="18" charset="0"/>
                              </a:rPr>
                              <m:t>&amp;0            </m:t>
                            </m:r>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f>
                              <m:fPr>
                                <m:ctrlPr>
                                  <a:rPr lang="en-US"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den>
                            </m:f>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eqArr>
                      </m:e>
                    </m:d>
                  </m:oMath>
                </a14:m>
                <a:endParaRPr lang="en-US" altLang="zh-CN" dirty="0"/>
              </a:p>
              <a:p>
                <a:r>
                  <a:rPr lang="zh-CN" altLang="en-US" dirty="0"/>
                  <a:t>画出它的示意图：</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3118112F-DC22-40B4-AFB1-696E90D01568}"/>
                  </a:ext>
                </a:extLst>
              </p:cNvPr>
              <p:cNvSpPr>
                <a:spLocks noGrp="1" noRot="1" noChangeAspect="1" noMove="1" noResize="1" noEditPoints="1" noAdjustHandles="1" noChangeArrowheads="1" noChangeShapeType="1" noTextEdit="1"/>
              </p:cNvSpPr>
              <p:nvPr>
                <p:ph idx="1"/>
              </p:nvPr>
            </p:nvSpPr>
            <p:spPr>
              <a:xfrm>
                <a:off x="838200" y="654518"/>
                <a:ext cx="10515600" cy="5522445"/>
              </a:xfrm>
              <a:blipFill>
                <a:blip r:embed="rId2"/>
                <a:stretch>
                  <a:fillRect l="-1043" t="-221"/>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825EE8A4-05B8-4E55-9347-FD1AE5A161EA}"/>
              </a:ext>
            </a:extLst>
          </p:cNvPr>
          <p:cNvGrpSpPr/>
          <p:nvPr/>
        </p:nvGrpSpPr>
        <p:grpSpPr>
          <a:xfrm>
            <a:off x="4999337" y="3056021"/>
            <a:ext cx="3514207" cy="2343381"/>
            <a:chOff x="-2" y="-1"/>
            <a:chExt cx="1487806" cy="1039798"/>
          </a:xfrm>
        </p:grpSpPr>
        <p:grpSp>
          <p:nvGrpSpPr>
            <p:cNvPr id="5" name="组合 4">
              <a:extLst>
                <a:ext uri="{FF2B5EF4-FFF2-40B4-BE49-F238E27FC236}">
                  <a16:creationId xmlns:a16="http://schemas.microsoft.com/office/drawing/2014/main" id="{9EE55C3B-86D7-478B-89BC-4098AD3114A7}"/>
                </a:ext>
              </a:extLst>
            </p:cNvPr>
            <p:cNvGrpSpPr/>
            <p:nvPr/>
          </p:nvGrpSpPr>
          <p:grpSpPr>
            <a:xfrm flipH="1">
              <a:off x="-2" y="-1"/>
              <a:ext cx="1487806" cy="1039798"/>
              <a:chOff x="603863" y="499326"/>
              <a:chExt cx="1488530" cy="1040579"/>
            </a:xfrm>
          </p:grpSpPr>
          <p:grpSp>
            <p:nvGrpSpPr>
              <p:cNvPr id="7" name="组合 6">
                <a:extLst>
                  <a:ext uri="{FF2B5EF4-FFF2-40B4-BE49-F238E27FC236}">
                    <a16:creationId xmlns:a16="http://schemas.microsoft.com/office/drawing/2014/main" id="{C904C253-41C2-4365-9308-3DFEB1A3FBC9}"/>
                  </a:ext>
                </a:extLst>
              </p:cNvPr>
              <p:cNvGrpSpPr/>
              <p:nvPr/>
            </p:nvGrpSpPr>
            <p:grpSpPr>
              <a:xfrm>
                <a:off x="603863" y="499326"/>
                <a:ext cx="1488530" cy="1037803"/>
                <a:chOff x="603909" y="499371"/>
                <a:chExt cx="1488644" cy="1037898"/>
              </a:xfrm>
            </p:grpSpPr>
            <p:grpSp>
              <p:nvGrpSpPr>
                <p:cNvPr id="10" name="组合 9">
                  <a:extLst>
                    <a:ext uri="{FF2B5EF4-FFF2-40B4-BE49-F238E27FC236}">
                      <a16:creationId xmlns:a16="http://schemas.microsoft.com/office/drawing/2014/main" id="{D41D01CE-7251-4AF4-83B4-A9CD626FBF44}"/>
                    </a:ext>
                  </a:extLst>
                </p:cNvPr>
                <p:cNvGrpSpPr/>
                <p:nvPr/>
              </p:nvGrpSpPr>
              <p:grpSpPr>
                <a:xfrm>
                  <a:off x="603909" y="499371"/>
                  <a:ext cx="1488644" cy="1037898"/>
                  <a:chOff x="603948" y="499371"/>
                  <a:chExt cx="1488743" cy="1037898"/>
                </a:xfrm>
              </p:grpSpPr>
              <p:cxnSp>
                <p:nvCxnSpPr>
                  <p:cNvPr id="12" name="直接箭头连接符 11">
                    <a:extLst>
                      <a:ext uri="{FF2B5EF4-FFF2-40B4-BE49-F238E27FC236}">
                        <a16:creationId xmlns:a16="http://schemas.microsoft.com/office/drawing/2014/main" id="{A3B57A90-A585-4BCA-AADF-6904EF99DE9D}"/>
                      </a:ext>
                    </a:extLst>
                  </p:cNvPr>
                  <p:cNvCxnSpPr/>
                  <p:nvPr/>
                </p:nvCxnSpPr>
                <p:spPr>
                  <a:xfrm>
                    <a:off x="730245" y="1242689"/>
                    <a:ext cx="1202737"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文本框 2">
                    <a:extLst>
                      <a:ext uri="{FF2B5EF4-FFF2-40B4-BE49-F238E27FC236}">
                        <a16:creationId xmlns:a16="http://schemas.microsoft.com/office/drawing/2014/main" id="{07ACEAB9-8ABF-46F3-807D-9CF561E3CA56}"/>
                      </a:ext>
                    </a:extLst>
                  </p:cNvPr>
                  <p:cNvSpPr txBox="1">
                    <a:spLocks noChangeArrowheads="1"/>
                  </p:cNvSpPr>
                  <p:nvPr/>
                </p:nvSpPr>
                <p:spPr bwMode="auto">
                  <a:xfrm>
                    <a:off x="603948" y="1309536"/>
                    <a:ext cx="284559" cy="227733"/>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err="1">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err="1">
                        <a:effectLst/>
                        <a:latin typeface="等线" panose="02010600030101010101" pitchFamily="2" charset="-122"/>
                        <a:ea typeface="等线" panose="02010600030101010101" pitchFamily="2" charset="-122"/>
                        <a:cs typeface="Times New Roman" panose="02020603050405020304" pitchFamily="18" charset="0"/>
                      </a:rPr>
                      <a:t>n</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
                    <a:extLst>
                      <a:ext uri="{FF2B5EF4-FFF2-40B4-BE49-F238E27FC236}">
                        <a16:creationId xmlns:a16="http://schemas.microsoft.com/office/drawing/2014/main" id="{91B48B33-3896-4CC1-9CEC-40CA3B4F5D44}"/>
                      </a:ext>
                    </a:extLst>
                  </p:cNvPr>
                  <p:cNvSpPr txBox="1">
                    <a:spLocks noChangeArrowheads="1"/>
                  </p:cNvSpPr>
                  <p:nvPr/>
                </p:nvSpPr>
                <p:spPr bwMode="auto">
                  <a:xfrm>
                    <a:off x="659826" y="499371"/>
                    <a:ext cx="174673" cy="227733"/>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
                    <a:extLst>
                      <a:ext uri="{FF2B5EF4-FFF2-40B4-BE49-F238E27FC236}">
                        <a16:creationId xmlns:a16="http://schemas.microsoft.com/office/drawing/2014/main" id="{10F4775A-9AEA-4CA8-A91B-3A66575D4477}"/>
                      </a:ext>
                    </a:extLst>
                  </p:cNvPr>
                  <p:cNvSpPr txBox="1">
                    <a:spLocks noChangeArrowheads="1"/>
                  </p:cNvSpPr>
                  <p:nvPr/>
                </p:nvSpPr>
                <p:spPr bwMode="auto">
                  <a:xfrm>
                    <a:off x="1853296" y="1312311"/>
                    <a:ext cx="239395" cy="195005"/>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a:effectLst/>
                        <a:latin typeface="等线" panose="02010600030101010101" pitchFamily="2" charset="-122"/>
                        <a:ea typeface="等线" panose="02010600030101010101" pitchFamily="2" charset="-122"/>
                        <a:cs typeface="Times New Roman" panose="02020603050405020304" pitchFamily="18" charset="0"/>
                      </a:rPr>
                      <a:t>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6B15A420-85C8-478B-80CB-CF3C134B1531}"/>
                      </a:ext>
                    </a:extLst>
                  </p:cNvPr>
                  <p:cNvCxnSpPr/>
                  <p:nvPr/>
                </p:nvCxnSpPr>
                <p:spPr>
                  <a:xfrm flipH="1">
                    <a:off x="744526" y="643516"/>
                    <a:ext cx="5697" cy="6152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 name="文本框 2">
                  <a:extLst>
                    <a:ext uri="{FF2B5EF4-FFF2-40B4-BE49-F238E27FC236}">
                      <a16:creationId xmlns:a16="http://schemas.microsoft.com/office/drawing/2014/main" id="{FF64F90F-F1F3-4345-A786-5F5ED59631EB}"/>
                    </a:ext>
                  </a:extLst>
                </p:cNvPr>
                <p:cNvSpPr txBox="1">
                  <a:spLocks noChangeArrowheads="1"/>
                </p:cNvSpPr>
                <p:nvPr/>
              </p:nvSpPr>
              <p:spPr bwMode="auto">
                <a:xfrm>
                  <a:off x="955609" y="1136434"/>
                  <a:ext cx="174661" cy="227733"/>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8" name="文本框 2">
                <a:extLst>
                  <a:ext uri="{FF2B5EF4-FFF2-40B4-BE49-F238E27FC236}">
                    <a16:creationId xmlns:a16="http://schemas.microsoft.com/office/drawing/2014/main" id="{9FBF80F4-74F6-4B8C-8C50-089DD224E3CB}"/>
                  </a:ext>
                </a:extLst>
              </p:cNvPr>
              <p:cNvSpPr txBox="1">
                <a:spLocks noChangeArrowheads="1"/>
              </p:cNvSpPr>
              <p:nvPr/>
            </p:nvSpPr>
            <p:spPr bwMode="auto">
              <a:xfrm>
                <a:off x="657442" y="1147986"/>
                <a:ext cx="174013" cy="22771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2">
                <a:extLst>
                  <a:ext uri="{FF2B5EF4-FFF2-40B4-BE49-F238E27FC236}">
                    <a16:creationId xmlns:a16="http://schemas.microsoft.com/office/drawing/2014/main" id="{3288C527-9F01-4BBE-A7CE-77D1D5600E7F}"/>
                  </a:ext>
                </a:extLst>
              </p:cNvPr>
              <p:cNvSpPr txBox="1">
                <a:spLocks noChangeArrowheads="1"/>
              </p:cNvSpPr>
              <p:nvPr/>
            </p:nvSpPr>
            <p:spPr bwMode="auto">
              <a:xfrm>
                <a:off x="879835" y="1312193"/>
                <a:ext cx="283883" cy="22771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400" kern="100" dirty="0">
                    <a:effectLst/>
                    <a:latin typeface="等线" panose="02010600030101010101" pitchFamily="2" charset="-122"/>
                    <a:ea typeface="等线" panose="02010600030101010101" pitchFamily="2" charset="-122"/>
                    <a:cs typeface="Times New Roman" panose="02020603050405020304" pitchFamily="18" charset="0"/>
                  </a:rPr>
                  <a:t>x</a:t>
                </a:r>
                <a:r>
                  <a:rPr lang="en-US" sz="2400" kern="100" baseline="-25000" dirty="0">
                    <a:effectLst/>
                    <a:latin typeface="等线" panose="02010600030101010101" pitchFamily="2" charset="-122"/>
                    <a:ea typeface="等线" panose="02010600030101010101" pitchFamily="2" charset="-122"/>
                    <a:cs typeface="Times New Roman" panose="02020603050405020304" pitchFamily="18" charset="0"/>
                  </a:rPr>
                  <a:t>n-1</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6" name="直接连接符 5">
              <a:extLst>
                <a:ext uri="{FF2B5EF4-FFF2-40B4-BE49-F238E27FC236}">
                  <a16:creationId xmlns:a16="http://schemas.microsoft.com/office/drawing/2014/main" id="{C12431FA-0892-4321-9831-955FB27C8723}"/>
                </a:ext>
              </a:extLst>
            </p:cNvPr>
            <p:cNvCxnSpPr/>
            <p:nvPr/>
          </p:nvCxnSpPr>
          <p:spPr>
            <a:xfrm flipH="1">
              <a:off x="1056708" y="105459"/>
              <a:ext cx="282575" cy="626745"/>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2667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57A7ED-5780-4DD7-B233-FC1118EBA04F}"/>
                  </a:ext>
                </a:extLst>
              </p:cNvPr>
              <p:cNvSpPr>
                <a:spLocks noGrp="1"/>
              </p:cNvSpPr>
              <p:nvPr>
                <p:ph idx="1"/>
              </p:nvPr>
            </p:nvSpPr>
            <p:spPr>
              <a:xfrm>
                <a:off x="838200" y="524578"/>
                <a:ext cx="10515600" cy="5652386"/>
              </a:xfrm>
            </p:spPr>
            <p:txBody>
              <a:bodyPr>
                <a:normAutofit fontScale="92500"/>
              </a:bodyPr>
              <a:lstStyle/>
              <a:p>
                <a:r>
                  <a:rPr lang="zh-CN" altLang="en-US" dirty="0">
                    <a:solidFill>
                      <a:srgbClr val="FF0000"/>
                    </a:solidFill>
                  </a:rPr>
                  <a:t>定义</a:t>
                </a:r>
                <a:r>
                  <a:rPr lang="zh-CN" altLang="en-US" dirty="0"/>
                  <a:t>：上面三式中定义的分段线性函数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h</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h</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，称为以</a:t>
                </a:r>
                <a:r>
                  <a:rPr lang="en-US" altLang="zh-CN" dirty="0"/>
                  <a:t>x</a:t>
                </a:r>
                <a:r>
                  <a:rPr lang="en-US" altLang="zh-CN" baseline="-25000" dirty="0"/>
                  <a:t>0</a:t>
                </a:r>
                <a:r>
                  <a:rPr lang="en-US" altLang="zh-CN" dirty="0"/>
                  <a:t>, x</a:t>
                </a:r>
                <a:r>
                  <a:rPr lang="en-US" altLang="zh-CN" baseline="-25000" dirty="0"/>
                  <a:t>1</a:t>
                </a:r>
                <a:r>
                  <a:rPr lang="en-US" altLang="zh-CN" dirty="0"/>
                  <a:t>, …, </a:t>
                </a:r>
                <a:r>
                  <a:rPr lang="en-US" altLang="zh-CN" dirty="0" err="1"/>
                  <a:t>x</a:t>
                </a:r>
                <a:r>
                  <a:rPr lang="en-US" altLang="zh-CN" baseline="-25000" dirty="0" err="1"/>
                  <a:t>n</a:t>
                </a:r>
                <a:r>
                  <a:rPr lang="en-US" altLang="zh-CN" dirty="0"/>
                  <a:t> </a:t>
                </a:r>
                <a:r>
                  <a:rPr lang="zh-CN" altLang="en-US" dirty="0"/>
                  <a:t>为节点的分段线性插值基函数。</a:t>
                </a:r>
                <a:endParaRPr lang="en-US" altLang="zh-CN" dirty="0"/>
              </a:p>
              <a:p>
                <a:pPr marL="0" indent="0">
                  <a:buNone/>
                </a:pPr>
                <a:r>
                  <a:rPr lang="zh-CN" altLang="en-US" dirty="0"/>
                  <a:t>   则分段线性插值函数</a:t>
                </a:r>
                <a:r>
                  <a:rPr lang="en-US" altLang="zh-CN" dirty="0" err="1"/>
                  <a:t>I</a:t>
                </a:r>
                <a:r>
                  <a:rPr lang="en-US" altLang="zh-CN" baseline="-25000" dirty="0" err="1"/>
                  <a:t>h</a:t>
                </a:r>
                <a:r>
                  <a:rPr lang="zh-CN" altLang="en-US" dirty="0"/>
                  <a:t>是基函数的线性组合：</a:t>
                </a:r>
                <a:endParaRPr lang="en-US" altLang="zh-CN" dirty="0"/>
              </a:p>
              <a:p>
                <a:pPr marL="0" indent="0">
                  <a:buNone/>
                </a:pPr>
                <a:r>
                  <a:rPr lang="en-US" altLang="zh-CN" dirty="0"/>
                  <a:t>	</a:t>
                </a:r>
                <a14:m>
                  <m:oMath xmlns:m="http://schemas.openxmlformats.org/officeDocument/2006/math">
                    <m:sSub>
                      <m:sSubPr>
                        <m:ctrlPr>
                          <a:rPr lang="zh-CN"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𝐼</m:t>
                        </m:r>
                      </m:e>
                      <m:sub>
                        <m:r>
                          <a:rPr lang="en-US" altLang="zh-CN" b="0" i="1" smtClean="0">
                            <a:solidFill>
                              <a:srgbClr val="FF0000"/>
                            </a:solidFill>
                            <a:latin typeface="Cambria Math" panose="02040503050406030204" pitchFamily="18" charset="0"/>
                          </a:rPr>
                          <m:t>h</m:t>
                        </m:r>
                      </m:sub>
                    </m:sSub>
                    <m:d>
                      <m:dPr>
                        <m:ctrlPr>
                          <a:rPr lang="zh-CN"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nary>
                      <m:naryPr>
                        <m:chr m:val="∑"/>
                        <m:limLoc m:val="undOvr"/>
                        <m:ctrlPr>
                          <a:rPr lang="zh-CN" altLang="zh-CN" i="1">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=0</m:t>
                        </m:r>
                      </m:sub>
                      <m:sup>
                        <m:r>
                          <a:rPr lang="en-US" altLang="zh-CN" i="1">
                            <a:solidFill>
                              <a:srgbClr val="FF0000"/>
                            </a:solidFill>
                            <a:latin typeface="Cambria Math" panose="02040503050406030204" pitchFamily="18" charset="0"/>
                          </a:rPr>
                          <m:t>𝑛</m:t>
                        </m:r>
                      </m:sup>
                      <m:e>
                        <m:sSub>
                          <m:sSubPr>
                            <m:ctrlPr>
                              <a:rPr lang="zh-CN"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𝑖</m:t>
                            </m:r>
                          </m:sub>
                        </m:sSub>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𝑙</m:t>
                            </m:r>
                          </m:e>
                          <m:sub>
                            <m:r>
                              <a:rPr lang="en-US" altLang="zh-CN" b="0" i="1" smtClean="0">
                                <a:solidFill>
                                  <a:srgbClr val="FF0000"/>
                                </a:solidFill>
                                <a:latin typeface="Cambria Math" panose="02040503050406030204" pitchFamily="18" charset="0"/>
                              </a:rPr>
                              <m:t>h</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 </m:t>
                        </m:r>
                      </m:e>
                    </m:nary>
                  </m:oMath>
                </a14:m>
                <a:endParaRPr lang="en-US" altLang="zh-CN" dirty="0"/>
              </a:p>
              <a:p>
                <a:pPr marL="0" indent="0">
                  <a:buNone/>
                </a:pPr>
                <a:r>
                  <a:rPr lang="zh-CN" altLang="en-US" dirty="0"/>
                  <a:t>简记：</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oMath>
                </a14:m>
                <a:r>
                  <a:rPr lang="zh-CN" altLang="en-US" dirty="0"/>
                  <a:t>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oMath>
                </a14:m>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在区间</a:t>
                </a:r>
                <a:r>
                  <a:rPr lang="en-US" altLang="zh-CN" dirty="0"/>
                  <a:t>[</a:t>
                </a:r>
                <a:r>
                  <a:rPr lang="en-US" altLang="zh-CN" dirty="0" err="1"/>
                  <a:t>x</a:t>
                </a:r>
                <a:r>
                  <a:rPr lang="en-US" altLang="zh-CN" baseline="-25000" dirty="0" err="1"/>
                  <a:t>k</a:t>
                </a:r>
                <a:r>
                  <a:rPr lang="en-US" altLang="zh-CN" dirty="0"/>
                  <a:t>, x</a:t>
                </a:r>
                <a:r>
                  <a:rPr lang="en-US" altLang="zh-CN" baseline="-25000" dirty="0"/>
                  <a:t>k+1</a:t>
                </a:r>
                <a:r>
                  <a:rPr lang="en-US" altLang="zh-CN" dirty="0"/>
                  <a:t>]</a:t>
                </a:r>
                <a:r>
                  <a:rPr lang="zh-CN" altLang="en-US" dirty="0"/>
                  <a:t>的值为：（两点式方程）</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sSub>
                      <m:sSubPr>
                        <m:ctrlPr>
                          <a:rPr lang="zh-CN" altLang="zh-CN" i="1">
                            <a:latin typeface="Cambria Math" panose="02040503050406030204" pitchFamily="18" charset="0"/>
                          </a:rPr>
                        </m:ctrlPr>
                      </m:sSubPr>
                      <m:e>
                        <m:r>
                          <a:rPr lang="zh-CN" altLang="en-US"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oMath>
                </a14:m>
                <a:endParaRPr lang="zh-CN" altLang="en-US" dirty="0"/>
              </a:p>
              <a:p>
                <a:pPr marL="0" indent="0">
                  <a:buNone/>
                </a:pPr>
                <a:r>
                  <a:rPr lang="zh-CN" altLang="en-US" dirty="0"/>
                  <a:t>可以证明，当</a:t>
                </a:r>
                <a:r>
                  <a:rPr lang="en-US" altLang="zh-CN" dirty="0"/>
                  <a:t>h→0</a:t>
                </a:r>
                <a:r>
                  <a:rPr lang="zh-CN" altLang="en-US" dirty="0"/>
                  <a:t>时，</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在区间</a:t>
                </a:r>
                <a:r>
                  <a:rPr lang="en-US" altLang="zh-CN" dirty="0"/>
                  <a:t>[a, b]</a:t>
                </a:r>
                <a:r>
                  <a:rPr lang="zh-CN" altLang="en-US" dirty="0"/>
                  <a:t>上一致收敛到</a:t>
                </a:r>
                <a:r>
                  <a:rPr lang="en-US" altLang="zh-CN" dirty="0"/>
                  <a:t>f(x)</a:t>
                </a:r>
                <a:r>
                  <a:rPr lang="zh-CN" altLang="en-US" dirty="0"/>
                  <a:t>（略）。</a:t>
                </a:r>
              </a:p>
            </p:txBody>
          </p:sp>
        </mc:Choice>
        <mc:Fallback xmlns="">
          <p:sp>
            <p:nvSpPr>
              <p:cNvPr id="3" name="内容占位符 2">
                <a:extLst>
                  <a:ext uri="{FF2B5EF4-FFF2-40B4-BE49-F238E27FC236}">
                    <a16:creationId xmlns:a16="http://schemas.microsoft.com/office/drawing/2014/main" id="{E257A7ED-5780-4DD7-B233-FC1118EBA04F}"/>
                  </a:ext>
                </a:extLst>
              </p:cNvPr>
              <p:cNvSpPr>
                <a:spLocks noGrp="1" noRot="1" noChangeAspect="1" noMove="1" noResize="1" noEditPoints="1" noAdjustHandles="1" noChangeArrowheads="1" noChangeShapeType="1" noTextEdit="1"/>
              </p:cNvSpPr>
              <p:nvPr>
                <p:ph idx="1"/>
              </p:nvPr>
            </p:nvSpPr>
            <p:spPr>
              <a:xfrm>
                <a:off x="838200" y="524578"/>
                <a:ext cx="10515600" cy="5652386"/>
              </a:xfrm>
              <a:blipFill>
                <a:blip r:embed="rId2"/>
                <a:stretch>
                  <a:fillRect l="-1043"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879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177F5-4564-4109-B54B-699F63CF6D3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95B329-4398-4F8E-99CF-587F0EAC32BF}"/>
              </a:ext>
            </a:extLst>
          </p:cNvPr>
          <p:cNvSpPr>
            <a:spLocks noGrp="1"/>
          </p:cNvSpPr>
          <p:nvPr>
            <p:ph idx="1"/>
          </p:nvPr>
        </p:nvSpPr>
        <p:spPr/>
        <p:txBody>
          <a:bodyPr/>
          <a:lstStyle/>
          <a:p>
            <a:pPr marL="0" indent="0">
              <a:buNone/>
            </a:pPr>
            <a:r>
              <a:rPr lang="en-US" altLang="zh-CN" dirty="0"/>
              <a:t>2 </a:t>
            </a:r>
            <a:r>
              <a:rPr lang="zh-CN" altLang="en-US" dirty="0"/>
              <a:t>分段三次埃尔米特插值</a:t>
            </a:r>
            <a:endParaRPr lang="en-US" altLang="zh-CN" dirty="0"/>
          </a:p>
          <a:p>
            <a:pPr marL="0" indent="0">
              <a:buNone/>
            </a:pPr>
            <a:r>
              <a:rPr lang="en-US" altLang="zh-CN" dirty="0"/>
              <a:t>    </a:t>
            </a:r>
            <a:r>
              <a:rPr lang="zh-CN" altLang="en-US" dirty="0"/>
              <a:t>分段线性插值函数在节点处的导数不存在，即导数不连续。如果需要插值函数在节点处也可导，并且在节点处除了给出函数值外，还提供了导数值，则可进行分段埃尔米特插值。</a:t>
            </a:r>
          </a:p>
        </p:txBody>
      </p:sp>
    </p:spTree>
    <p:extLst>
      <p:ext uri="{BB962C8B-B14F-4D97-AF65-F5344CB8AC3E}">
        <p14:creationId xmlns:p14="http://schemas.microsoft.com/office/powerpoint/2010/main" val="3264466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1610EFA-42EF-4828-9E68-56DD9E3AC73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三次</a:t>
            </a:r>
            <a:r>
              <a:rPr lang="en-US" altLang="zh-CN" dirty="0">
                <a:latin typeface="Times New Roman" panose="02020603050405020304" pitchFamily="18" charset="0"/>
                <a:cs typeface="Times New Roman" panose="02020603050405020304" pitchFamily="18" charset="0"/>
              </a:rPr>
              <a:t>Hermite</a:t>
            </a:r>
            <a:r>
              <a:rPr lang="zh-CN" altLang="en-US" dirty="0">
                <a:latin typeface="Times New Roman" panose="02020603050405020304" pitchFamily="18" charset="0"/>
                <a:cs typeface="Times New Roman" panose="02020603050405020304" pitchFamily="18" charset="0"/>
              </a:rPr>
              <a:t>插值多项式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744545-41E2-40AA-AEDF-9BD1FFEFD758}"/>
                  </a:ext>
                </a:extLst>
              </p:cNvPr>
              <p:cNvSpPr>
                <a:spLocks noGrp="1"/>
              </p:cNvSpPr>
              <p:nvPr>
                <p:ph idx="1"/>
              </p:nvPr>
            </p:nvSpPr>
            <p:spPr/>
            <p:txBody>
              <a:bodyPr>
                <a:noAutofit/>
              </a:bodyPr>
              <a:lstStyle/>
              <a:p>
                <a:r>
                  <a:rPr lang="zh-CN" altLang="en-US" dirty="0">
                    <a:solidFill>
                      <a:srgbClr val="FF0000"/>
                    </a:solidFill>
                  </a:rPr>
                  <a:t>定义</a:t>
                </a:r>
                <a:r>
                  <a:rPr lang="zh-CN" altLang="en-US" dirty="0"/>
                  <a:t>：设函数</a:t>
                </a:r>
                <a:r>
                  <a:rPr lang="en-US" altLang="zh-CN" dirty="0"/>
                  <a:t>f(x)</a:t>
                </a:r>
                <a:r>
                  <a:rPr lang="zh-CN" altLang="en-US" dirty="0"/>
                  <a:t>在节点</a:t>
                </a:r>
                <a:r>
                  <a:rPr lang="en-US" altLang="zh-CN" dirty="0"/>
                  <a:t>a≤x</a:t>
                </a:r>
                <a:r>
                  <a:rPr lang="en-US" altLang="zh-CN" baseline="-25000" dirty="0"/>
                  <a:t>0</a:t>
                </a:r>
                <a:r>
                  <a:rPr lang="en-US" altLang="zh-CN" dirty="0"/>
                  <a:t>&lt; x</a:t>
                </a:r>
                <a:r>
                  <a:rPr lang="en-US" altLang="zh-CN" baseline="-25000" dirty="0"/>
                  <a:t>1</a:t>
                </a:r>
                <a:r>
                  <a:rPr lang="en-US" altLang="zh-CN" dirty="0"/>
                  <a:t>&lt; …&lt; </a:t>
                </a:r>
                <a:r>
                  <a:rPr lang="en-US" altLang="zh-CN" dirty="0" err="1"/>
                  <a:t>x</a:t>
                </a:r>
                <a:r>
                  <a:rPr lang="en-US" altLang="zh-CN" baseline="-25000" dirty="0" err="1"/>
                  <a:t>n</a:t>
                </a:r>
                <a:r>
                  <a:rPr lang="en-US" altLang="zh-CN" dirty="0"/>
                  <a:t>≤ b</a:t>
                </a:r>
                <a:r>
                  <a:rPr lang="zh-CN" altLang="en-US" dirty="0"/>
                  <a:t>上的函数值为：</a:t>
                </a:r>
                <a:r>
                  <a:rPr lang="en-US" altLang="zh-CN" dirty="0"/>
                  <a:t> f</a:t>
                </a:r>
                <a:r>
                  <a:rPr lang="en-US" altLang="zh-CN" baseline="-25000" dirty="0"/>
                  <a:t>0</a:t>
                </a:r>
                <a:r>
                  <a:rPr lang="en-US" altLang="zh-CN" dirty="0"/>
                  <a:t>, f</a:t>
                </a:r>
                <a:r>
                  <a:rPr lang="en-US" altLang="zh-CN" baseline="-25000" dirty="0"/>
                  <a:t>1</a:t>
                </a:r>
                <a:r>
                  <a:rPr lang="en-US" altLang="zh-CN" dirty="0"/>
                  <a:t>, …, </a:t>
                </a:r>
                <a:r>
                  <a:rPr lang="en-US" altLang="zh-CN" dirty="0" err="1"/>
                  <a:t>f</a:t>
                </a:r>
                <a:r>
                  <a:rPr lang="en-US" altLang="zh-CN" baseline="-25000" dirty="0" err="1"/>
                  <a:t>n</a:t>
                </a:r>
                <a:r>
                  <a:rPr lang="zh-CN" altLang="en-US" dirty="0"/>
                  <a:t>，导数值 </a:t>
                </a:r>
                <a:r>
                  <a:rPr lang="en-US" altLang="zh-CN" dirty="0" err="1"/>
                  <a:t>f</a:t>
                </a:r>
                <a:r>
                  <a:rPr lang="en-US" altLang="zh-CN" baseline="-25000" dirty="0" err="1"/>
                  <a:t>k</a:t>
                </a:r>
                <a:r>
                  <a:rPr lang="en-US" altLang="zh-CN" dirty="0"/>
                  <a:t>’=</a:t>
                </a:r>
                <a:r>
                  <a:rPr lang="en-US" altLang="zh-CN" dirty="0" err="1"/>
                  <a:t>m</a:t>
                </a:r>
                <a:r>
                  <a:rPr lang="en-US" altLang="zh-CN" baseline="-25000" dirty="0" err="1"/>
                  <a:t>k</a:t>
                </a:r>
                <a:r>
                  <a:rPr lang="en-US" altLang="zh-CN" dirty="0"/>
                  <a:t>  (k=0, 1, …, n)</a:t>
                </a:r>
                <a:r>
                  <a:rPr lang="zh-CN" altLang="en-US" dirty="0"/>
                  <a:t>，如果函数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oMath>
                </a14:m>
                <a:r>
                  <a:rPr lang="zh-CN" altLang="en-US" dirty="0"/>
                  <a:t>满足</a:t>
                </a:r>
                <a:endParaRPr lang="en-US" altLang="zh-CN" dirty="0"/>
              </a:p>
              <a:p>
                <a:pPr marL="0" indent="0">
                  <a:buNone/>
                </a:pPr>
                <a:r>
                  <a:rPr lang="en-US" altLang="zh-CN" dirty="0"/>
                  <a:t>(1)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a14:m>
                <a:r>
                  <a:rPr lang="en-US" altLang="zh-CN" dirty="0"/>
                  <a:t>  </a:t>
                </a:r>
                <a:r>
                  <a:rPr lang="zh-CN" altLang="en-US" dirty="0"/>
                  <a:t>（一阶导数连续的函数集合）</a:t>
                </a:r>
                <a:endParaRPr lang="en-US" altLang="zh-CN" dirty="0"/>
              </a:p>
              <a:p>
                <a:pPr marL="0" indent="0">
                  <a:buNone/>
                </a:pPr>
                <a:r>
                  <a:rPr lang="en-US" altLang="zh-CN" dirty="0"/>
                  <a:t>(2)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      </m:t>
                        </m:r>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=0,1,…,</m:t>
                    </m:r>
                    <m:r>
                      <a:rPr lang="en-US" altLang="zh-CN" i="1">
                        <a:latin typeface="Cambria Math" panose="02040503050406030204" pitchFamily="18" charset="0"/>
                      </a:rPr>
                      <m:t>𝑛</m:t>
                    </m:r>
                    <m:r>
                      <a:rPr lang="en-US" altLang="zh-CN" i="1">
                        <a:latin typeface="Cambria Math" panose="02040503050406030204" pitchFamily="18" charset="0"/>
                      </a:rPr>
                      <m:t>)</m:t>
                    </m:r>
                  </m:oMath>
                </a14:m>
                <a:endParaRPr lang="en-US" altLang="zh-CN" dirty="0"/>
              </a:p>
              <a:p>
                <a:pPr marL="0" indent="0">
                  <a:buNone/>
                </a:pPr>
                <a:r>
                  <a:rPr lang="en-US" altLang="zh-CN" dirty="0"/>
                  <a:t>(3) </a:t>
                </a:r>
                <a:r>
                  <a:rPr lang="zh-CN" altLang="en-US" dirty="0"/>
                  <a:t>在每个小区间</a:t>
                </a:r>
                <a:r>
                  <a:rPr lang="en-US" altLang="zh-CN" dirty="0"/>
                  <a:t>[</a:t>
                </a:r>
                <a:r>
                  <a:rPr lang="en-US" altLang="zh-CN" dirty="0" err="1"/>
                  <a:t>x</a:t>
                </a:r>
                <a:r>
                  <a:rPr lang="en-US" altLang="zh-CN" baseline="-25000" dirty="0" err="1"/>
                  <a:t>k</a:t>
                </a:r>
                <a:r>
                  <a:rPr lang="en-US" altLang="zh-CN" dirty="0"/>
                  <a:t>, x</a:t>
                </a:r>
                <a:r>
                  <a:rPr lang="en-US" altLang="zh-CN" baseline="-25000" dirty="0"/>
                  <a:t>k+1</a:t>
                </a:r>
                <a:r>
                  <a:rPr lang="en-US" altLang="zh-CN" dirty="0"/>
                  <a:t>]</a:t>
                </a:r>
                <a:r>
                  <a:rPr lang="zh-CN" altLang="en-US" dirty="0"/>
                  <a:t>上，</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oMath>
                </a14:m>
                <a:r>
                  <a:rPr lang="zh-CN" altLang="en-US" dirty="0"/>
                  <a:t>是次数不高于</a:t>
                </a:r>
                <a:r>
                  <a:rPr lang="en-US" altLang="zh-CN" dirty="0"/>
                  <a:t>3</a:t>
                </a:r>
                <a:r>
                  <a:rPr lang="zh-CN" altLang="en-US" dirty="0"/>
                  <a:t>的多项式，</a:t>
                </a:r>
                <a:endParaRPr lang="en-US" altLang="zh-CN" dirty="0"/>
              </a:p>
              <a:p>
                <a:pPr marL="0" indent="0">
                  <a:buNone/>
                </a:pPr>
                <a:r>
                  <a:rPr lang="zh-CN" altLang="en-US" dirty="0"/>
                  <a:t>则称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h</m:t>
                        </m:r>
                      </m:sub>
                    </m:sSub>
                  </m:oMath>
                </a14:m>
                <a:r>
                  <a:rPr lang="zh-CN" altLang="en-US" dirty="0"/>
                  <a:t>是</a:t>
                </a:r>
                <a:r>
                  <a:rPr lang="en-US" altLang="zh-CN" dirty="0"/>
                  <a:t>f</a:t>
                </a:r>
                <a:r>
                  <a:rPr lang="zh-CN" altLang="en-US" dirty="0"/>
                  <a:t>的</a:t>
                </a:r>
                <a:r>
                  <a:rPr lang="zh-CN" altLang="en-US" dirty="0">
                    <a:solidFill>
                      <a:srgbClr val="FF0000"/>
                    </a:solidFill>
                  </a:rPr>
                  <a:t>分段三次埃尔米特插值函数</a:t>
                </a:r>
                <a:r>
                  <a:rPr lang="zh-CN" altLang="en-US" dirty="0"/>
                  <a:t>。</a:t>
                </a:r>
              </a:p>
            </p:txBody>
          </p:sp>
        </mc:Choice>
        <mc:Fallback xmlns="">
          <p:sp>
            <p:nvSpPr>
              <p:cNvPr id="3" name="内容占位符 2">
                <a:extLst>
                  <a:ext uri="{FF2B5EF4-FFF2-40B4-BE49-F238E27FC236}">
                    <a16:creationId xmlns:a16="http://schemas.microsoft.com/office/drawing/2014/main" id="{F6744545-41E2-40AA-AEDF-9BD1FFEFD758}"/>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67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2DA0E-D47C-4174-BA69-2618FD7B301B}"/>
              </a:ext>
            </a:extLst>
          </p:cNvPr>
          <p:cNvSpPr>
            <a:spLocks noGrp="1"/>
          </p:cNvSpPr>
          <p:nvPr>
            <p:ph type="title"/>
          </p:nvPr>
        </p:nvSpPr>
        <p:spPr/>
        <p:txBody>
          <a:bodyPr/>
          <a:lstStyle/>
          <a:p>
            <a:r>
              <a:rPr lang="zh-CN" altLang="en-US" dirty="0"/>
              <a:t>考虑两种简单的情形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8D3EC6-FE39-4B5F-B868-7BB29148C70C}"/>
                  </a:ext>
                </a:extLst>
              </p:cNvPr>
              <p:cNvSpPr>
                <a:spLocks noGrp="1"/>
              </p:cNvSpPr>
              <p:nvPr>
                <p:ph idx="1"/>
              </p:nvPr>
            </p:nvSpPr>
            <p:spPr/>
            <p:txBody>
              <a:bodyPr/>
              <a:lstStyle/>
              <a:p>
                <a:r>
                  <a:rPr lang="zh-CN" altLang="en-US" dirty="0"/>
                  <a:t>情形</a:t>
                </a:r>
                <a:r>
                  <a:rPr lang="en-US" altLang="zh-CN" dirty="0"/>
                  <a:t>1</a:t>
                </a:r>
                <a:r>
                  <a:rPr lang="zh-CN" altLang="en-US" dirty="0"/>
                  <a:t>：</a:t>
                </a:r>
                <a:endParaRPr lang="en-US" altLang="zh-CN" dirty="0"/>
              </a:p>
              <a:p>
                <a:pPr marL="0" indent="0">
                  <a:buNone/>
                </a:pPr>
                <a:r>
                  <a:rPr lang="zh-CN" altLang="en-US" dirty="0"/>
                  <a:t>设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𝑗𝑘</m:t>
                        </m:r>
                      </m:sub>
                    </m:sSub>
                  </m:oMath>
                </a14:m>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b="0" i="1" smtClean="0">
                        <a:latin typeface="Cambria Math" panose="02040503050406030204" pitchFamily="18" charset="0"/>
                      </a:rPr>
                      <m:t>0   </m:t>
                    </m:r>
                    <m:r>
                      <a:rPr lang="en-US" altLang="zh-CN" b="0" i="1" smtClean="0">
                        <a:latin typeface="Cambria Math" panose="02040503050406030204" pitchFamily="18" charset="0"/>
                      </a:rPr>
                      <m:t>𝑗</m:t>
                    </m:r>
                    <m:r>
                      <a:rPr lang="en-US" altLang="zh-CN" b="0" i="1" smtClean="0">
                        <a:latin typeface="Cambria Math" panose="02040503050406030204" pitchFamily="18" charset="0"/>
                      </a:rPr>
                      <m:t>=0,1,…,</m:t>
                    </m:r>
                    <m:r>
                      <a:rPr lang="en-US" altLang="zh-CN" b="0" i="1" smtClean="0">
                        <a:latin typeface="Cambria Math" panose="02040503050406030204" pitchFamily="18" charset="0"/>
                      </a:rPr>
                      <m:t>𝑛</m:t>
                    </m:r>
                  </m:oMath>
                </a14:m>
                <a:endParaRPr lang="en-US" altLang="zh-CN" dirty="0"/>
              </a:p>
              <a:p>
                <a:pPr marL="0" indent="0">
                  <a:buNone/>
                </a:pPr>
                <a:r>
                  <a:rPr lang="zh-CN" altLang="en-US" dirty="0"/>
                  <a:t>此时，分段三次</a:t>
                </a:r>
                <a:r>
                  <a:rPr lang="en-US" altLang="zh-CN" dirty="0"/>
                  <a:t>Hermite</a:t>
                </a:r>
                <a:r>
                  <a:rPr lang="zh-CN" altLang="en-US" dirty="0"/>
                  <a:t>插值函数为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oMath>
                </a14:m>
                <a:r>
                  <a:rPr lang="zh-CN" altLang="en-US" dirty="0"/>
                  <a:t>，</a:t>
                </a:r>
                <a:endParaRPr lang="en-US" altLang="zh-CN" dirty="0"/>
              </a:p>
              <a:p>
                <a:pPr marL="0" indent="0">
                  <a:buNone/>
                </a:pPr>
                <a:r>
                  <a:rPr lang="zh-CN" altLang="en-US" dirty="0"/>
                  <a:t>当</a:t>
                </a:r>
                <a:r>
                  <a:rPr lang="en-US" altLang="zh-CN" dirty="0" err="1"/>
                  <a:t>i</a:t>
                </a:r>
                <a:r>
                  <a:rPr lang="en-US" altLang="zh-CN" dirty="0"/>
                  <a:t>=0</a:t>
                </a:r>
                <a:r>
                  <a:rPr lang="zh-CN" altLang="en-US" dirty="0"/>
                  <a:t>时</a:t>
                </a:r>
                <a:endParaRPr lang="en-US" altLang="zh-CN" dirty="0"/>
              </a:p>
              <a:p>
                <a:pPr marL="0"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zh-CN" altLang="zh-CN" i="1">
                                            <a:latin typeface="Cambria Math" panose="02040503050406030204" pitchFamily="18" charset="0"/>
                                          </a:rPr>
                                        </m:ctrlPr>
                                      </m:fPr>
                                      <m:nu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rPr>
                              <m:t>&amp;</m:t>
                            </m:r>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eqArr>
                      </m:e>
                    </m:d>
                  </m:oMath>
                </a14:m>
                <a:endParaRPr lang="zh-CN" altLang="en-US" dirty="0"/>
              </a:p>
            </p:txBody>
          </p:sp>
        </mc:Choice>
        <mc:Fallback xmlns="">
          <p:sp>
            <p:nvSpPr>
              <p:cNvPr id="3" name="内容占位符 2">
                <a:extLst>
                  <a:ext uri="{FF2B5EF4-FFF2-40B4-BE49-F238E27FC236}">
                    <a16:creationId xmlns:a16="http://schemas.microsoft.com/office/drawing/2014/main" id="{078D3EC6-FE39-4B5F-B868-7BB29148C70C}"/>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915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63DF845-0D01-4F79-88AB-79D29BC7E801}"/>
                  </a:ext>
                </a:extLst>
              </p:cNvPr>
              <p:cNvSpPr>
                <a:spLocks noGrp="1"/>
              </p:cNvSpPr>
              <p:nvPr>
                <p:ph idx="1"/>
              </p:nvPr>
            </p:nvSpPr>
            <p:spPr>
              <a:xfrm>
                <a:off x="838200" y="452388"/>
                <a:ext cx="10515600" cy="5724576"/>
              </a:xfrm>
            </p:spPr>
            <p:txBody>
              <a:bodyPr>
                <a:normAutofit lnSpcReduction="10000"/>
              </a:bodyPr>
              <a:lstStyle/>
              <a:p>
                <a:pPr marL="0" indent="0">
                  <a:buNone/>
                </a:pPr>
                <a:r>
                  <a:rPr lang="zh-CN" altLang="en-US" dirty="0"/>
                  <a:t>当</a:t>
                </a:r>
                <a:r>
                  <a:rPr lang="en-US" altLang="zh-CN" dirty="0" err="1"/>
                  <a:t>i</a:t>
                </a:r>
                <a:r>
                  <a:rPr lang="en-US" altLang="zh-CN" dirty="0"/>
                  <a:t>=1,2,…,n-1</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1+2</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den>
                                </m:f>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1+2</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den>
                                </m:f>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b="0" i="1" smtClean="0">
                                <a:latin typeface="Cambria Math" panose="02040503050406030204" pitchFamily="18" charset="0"/>
                              </a:rPr>
                              <m:t>     </m:t>
                            </m:r>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qArr>
                      </m:e>
                    </m:d>
                  </m:oMath>
                </a14:m>
                <a:endParaRPr lang="en-US" altLang="zh-CN" dirty="0"/>
              </a:p>
              <a:p>
                <a:pPr marL="0" indent="0">
                  <a:buNone/>
                </a:pPr>
                <a:endParaRPr lang="en-US" altLang="zh-CN" dirty="0"/>
              </a:p>
              <a:p>
                <a:pPr marL="0" indent="0">
                  <a:buNone/>
                </a:pPr>
                <a:r>
                  <a:rPr lang="zh-CN" altLang="en-US" dirty="0"/>
                  <a:t>当</a:t>
                </a:r>
                <a:r>
                  <a:rPr lang="en-US" altLang="zh-CN" dirty="0" err="1"/>
                  <a:t>i</a:t>
                </a:r>
                <a:r>
                  <a:rPr lang="en-US" altLang="zh-CN" dirty="0"/>
                  <a:t>=n</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e>
                          <m:e>
                            <m:r>
                              <a:rPr lang="en-US" altLang="zh-CN" i="1">
                                <a:latin typeface="Cambria Math" panose="02040503050406030204" pitchFamily="18" charset="0"/>
                              </a:rPr>
                              <m:t>&amp;</m:t>
                            </m:r>
                            <m:r>
                              <a:rPr lang="en-US" altLang="zh-CN" i="1" smtClean="0">
                                <a:latin typeface="Cambria Math" panose="02040503050406030204" pitchFamily="18" charset="0"/>
                              </a:rPr>
                              <m:t>0</m:t>
                            </m:r>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1+2</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den>
                                </m:f>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eqArr>
                      </m:e>
                    </m:d>
                  </m:oMath>
                </a14:m>
                <a:endParaRPr lang="zh-CN" altLang="en-US" dirty="0"/>
              </a:p>
            </p:txBody>
          </p:sp>
        </mc:Choice>
        <mc:Fallback xmlns="">
          <p:sp>
            <p:nvSpPr>
              <p:cNvPr id="3" name="内容占位符 2">
                <a:extLst>
                  <a:ext uri="{FF2B5EF4-FFF2-40B4-BE49-F238E27FC236}">
                    <a16:creationId xmlns:a16="http://schemas.microsoft.com/office/drawing/2014/main" id="{163DF845-0D01-4F79-88AB-79D29BC7E801}"/>
                  </a:ext>
                </a:extLst>
              </p:cNvPr>
              <p:cNvSpPr>
                <a:spLocks noGrp="1" noRot="1" noChangeAspect="1" noMove="1" noResize="1" noEditPoints="1" noAdjustHandles="1" noChangeArrowheads="1" noChangeShapeType="1" noTextEdit="1"/>
              </p:cNvSpPr>
              <p:nvPr>
                <p:ph idx="1"/>
              </p:nvPr>
            </p:nvSpPr>
            <p:spPr>
              <a:xfrm>
                <a:off x="838200" y="452388"/>
                <a:ext cx="10515600" cy="5724576"/>
              </a:xfrm>
              <a:blipFill>
                <a:blip r:embed="rId2"/>
                <a:stretch>
                  <a:fillRect l="-1217" t="-7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596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FC0DA-CFBF-4B98-BBC4-B3A20247C3C4}"/>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23DB86-1DD1-4C07-A992-8CB32A493D7A}"/>
                  </a:ext>
                </a:extLst>
              </p:cNvPr>
              <p:cNvSpPr>
                <a:spLocks noGrp="1"/>
              </p:cNvSpPr>
              <p:nvPr>
                <p:ph idx="1"/>
              </p:nvPr>
            </p:nvSpPr>
            <p:spPr/>
            <p:txBody>
              <a:bodyPr/>
              <a:lstStyle/>
              <a:p>
                <a:r>
                  <a:rPr lang="zh-CN" altLang="en-US" dirty="0">
                    <a:solidFill>
                      <a:srgbClr val="FF0000"/>
                    </a:solidFill>
                  </a:rPr>
                  <a:t>定理</a:t>
                </a:r>
                <a:r>
                  <a:rPr lang="zh-CN" altLang="en-US" dirty="0"/>
                  <a:t>：</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个节点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互异，则在次数不高于</a:t>
                </a:r>
                <a:r>
                  <a:rPr lang="en-US" altLang="zh-CN" dirty="0">
                    <a:latin typeface="Times New Roman" panose="02020603050405020304" pitchFamily="18" charset="0"/>
                    <a:cs typeface="Times New Roman" panose="02020603050405020304" pitchFamily="18" charset="0"/>
                  </a:rPr>
                  <a:t>2n+1</a:t>
                </a:r>
                <a:r>
                  <a:rPr lang="zh-CN" altLang="en-US" dirty="0">
                    <a:latin typeface="Times New Roman" panose="02020603050405020304" pitchFamily="18" charset="0"/>
                    <a:cs typeface="Times New Roman" panose="02020603050405020304" pitchFamily="18" charset="0"/>
                  </a:rPr>
                  <a:t>的代数多项式集合中，唯一地存在多项式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p>
                    </m:sSup>
                  </m:oMath>
                </a14:m>
                <a:endParaRPr lang="en-US" altLang="zh-CN" dirty="0"/>
              </a:p>
              <a:p>
                <a:pPr marL="0" indent="0">
                  <a:buNone/>
                </a:pPr>
                <a:r>
                  <a:rPr lang="zh-CN" altLang="en-US" dirty="0"/>
                  <a:t>   它满足条件：</a:t>
                </a:r>
                <a:endParaRPr lang="en-US" altLang="zh-CN" dirty="0"/>
              </a:p>
              <a:p>
                <a:pPr marL="0" indent="0">
                  <a:lnSpc>
                    <a:spcPct val="100000"/>
                  </a:lnSpc>
                  <a:spcBef>
                    <a:spcPts val="0"/>
                  </a:spcBef>
                  <a:buNone/>
                </a:pP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&amp;</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r>
                              <a:rPr lang="en-US" altLang="zh-CN" b="0" i="1" smtClean="0">
                                <a:latin typeface="Cambria Math" panose="02040503050406030204" pitchFamily="18" charset="0"/>
                              </a:rPr>
                              <m:t>&amp;</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e>
                        </m:eqArr>
                      </m:e>
                    </m:d>
                  </m:oMath>
                </a14:m>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=0,1,⋯,</m:t>
                        </m:r>
                        <m:r>
                          <a:rPr lang="en-US" altLang="zh-CN" i="1">
                            <a:latin typeface="Cambria Math" panose="02040503050406030204" pitchFamily="18" charset="0"/>
                          </a:rPr>
                          <m:t>𝑛</m:t>
                        </m:r>
                      </m:e>
                    </m:d>
                    <m:r>
                      <a:rPr lang="en-US" altLang="zh-CN" b="0" i="1" smtClean="0">
                        <a:latin typeface="Cambria Math" panose="02040503050406030204" pitchFamily="18" charset="0"/>
                      </a:rPr>
                      <m:t>    (∗)</m:t>
                    </m:r>
                  </m:oMath>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ED23DB86-1DD1-4C07-A992-8CB32A493D7A}"/>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2853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1E9BC-F37C-49A6-B3CC-17F5899AAB8F}"/>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5D975E-3FFB-4BBD-BDAC-5B5A4A425395}"/>
                  </a:ext>
                </a:extLst>
              </p:cNvPr>
              <p:cNvSpPr>
                <a:spLocks noGrp="1"/>
              </p:cNvSpPr>
              <p:nvPr>
                <p:ph idx="1"/>
              </p:nvPr>
            </p:nvSpPr>
            <p:spPr/>
            <p:txBody>
              <a:bodyPr/>
              <a:lstStyle/>
              <a:p>
                <a:r>
                  <a:rPr lang="zh-CN" altLang="en-US" dirty="0"/>
                  <a:t>情形</a:t>
                </a:r>
                <a:r>
                  <a:rPr lang="en-US" altLang="zh-CN" dirty="0"/>
                  <a:t>2</a:t>
                </a:r>
                <a:r>
                  <a:rPr lang="zh-CN" altLang="en-US" dirty="0"/>
                  <a:t>：</a:t>
                </a:r>
                <a:endParaRPr lang="en-US" altLang="zh-CN" dirty="0"/>
              </a:p>
              <a:p>
                <a:pPr marL="0" indent="0">
                  <a:buNone/>
                </a:pPr>
                <a:r>
                  <a:rPr lang="zh-CN" altLang="en-US" dirty="0"/>
                  <a:t>设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b="0" i="1" smtClean="0">
                        <a:latin typeface="Cambria Math" panose="02040503050406030204" pitchFamily="18" charset="0"/>
                      </a:rPr>
                      <m:t>0 </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𝑗𝑘</m:t>
                        </m:r>
                      </m:sub>
                    </m:sSub>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=0,1,…,</m:t>
                    </m:r>
                    <m:r>
                      <a:rPr lang="en-US" altLang="zh-CN" i="1">
                        <a:latin typeface="Cambria Math" panose="02040503050406030204" pitchFamily="18" charset="0"/>
                      </a:rPr>
                      <m:t>𝑛</m:t>
                    </m:r>
                  </m:oMath>
                </a14:m>
                <a:endParaRPr lang="en-US" altLang="zh-CN" dirty="0"/>
              </a:p>
              <a:p>
                <a:pPr marL="0" indent="0">
                  <a:buNone/>
                </a:pPr>
                <a:r>
                  <a:rPr lang="zh-CN" altLang="en-US" dirty="0"/>
                  <a:t>此时，分段三次</a:t>
                </a:r>
                <a:r>
                  <a:rPr lang="en-US" altLang="zh-CN" dirty="0"/>
                  <a:t>Hermite</a:t>
                </a:r>
                <a:r>
                  <a:rPr lang="zh-CN" altLang="en-US" dirty="0"/>
                  <a:t>插值函数为</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𝑖</m:t>
                        </m:r>
                      </m:sub>
                    </m:sSub>
                  </m:oMath>
                </a14:m>
                <a:r>
                  <a:rPr lang="zh-CN" altLang="en-US" dirty="0"/>
                  <a:t>，</a:t>
                </a:r>
                <a:endParaRPr lang="en-US" altLang="zh-CN" dirty="0"/>
              </a:p>
              <a:p>
                <a:pPr marL="0" indent="0">
                  <a:buNone/>
                </a:pPr>
                <a:r>
                  <a:rPr lang="zh-CN" altLang="en-US" dirty="0"/>
                  <a:t>当</a:t>
                </a:r>
                <a:r>
                  <a:rPr lang="en-US" altLang="zh-CN" dirty="0" err="1"/>
                  <a:t>i</a:t>
                </a:r>
                <a:r>
                  <a:rPr lang="en-US" altLang="zh-CN" dirty="0"/>
                  <a:t>=0</a:t>
                </a:r>
                <a:r>
                  <a:rPr lang="zh-CN" altLang="en-US" dirty="0"/>
                  <a:t>时</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eqArr>
                      </m:e>
                    </m:d>
                  </m:oMath>
                </a14:m>
                <a:endParaRPr lang="zh-CN" altLang="en-US" dirty="0"/>
              </a:p>
            </p:txBody>
          </p:sp>
        </mc:Choice>
        <mc:Fallback xmlns="">
          <p:sp>
            <p:nvSpPr>
              <p:cNvPr id="3" name="内容占位符 2">
                <a:extLst>
                  <a:ext uri="{FF2B5EF4-FFF2-40B4-BE49-F238E27FC236}">
                    <a16:creationId xmlns:a16="http://schemas.microsoft.com/office/drawing/2014/main" id="{785D975E-3FFB-4BBD-BDAC-5B5A4A425395}"/>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71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BFFEC9-B2DB-4E8F-B175-EB85E4C36454}"/>
                  </a:ext>
                </a:extLst>
              </p:cNvPr>
              <p:cNvSpPr>
                <a:spLocks noGrp="1"/>
              </p:cNvSpPr>
              <p:nvPr>
                <p:ph idx="1"/>
              </p:nvPr>
            </p:nvSpPr>
            <p:spPr>
              <a:xfrm>
                <a:off x="838200" y="577516"/>
                <a:ext cx="10515600" cy="5599447"/>
              </a:xfrm>
            </p:spPr>
            <p:txBody>
              <a:bodyPr>
                <a:normAutofit lnSpcReduction="10000"/>
              </a:bodyPr>
              <a:lstStyle/>
              <a:p>
                <a:pPr marL="0" indent="0">
                  <a:buNone/>
                </a:pPr>
                <a:r>
                  <a:rPr lang="zh-CN" altLang="en-US" dirty="0"/>
                  <a:t>当</a:t>
                </a:r>
                <a:r>
                  <a:rPr lang="en-US" altLang="zh-CN" dirty="0" err="1"/>
                  <a:t>i</a:t>
                </a:r>
                <a:r>
                  <a:rPr lang="en-US" altLang="zh-CN" dirty="0"/>
                  <a:t>=1,2,…,n-1</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qArr>
                      </m:e>
                    </m:d>
                  </m:oMath>
                </a14:m>
                <a:endParaRPr lang="en-US" altLang="zh-CN" dirty="0"/>
              </a:p>
              <a:p>
                <a:pPr marL="0" indent="0">
                  <a:buNone/>
                </a:pPr>
                <a:endParaRPr lang="en-US" altLang="zh-CN" dirty="0"/>
              </a:p>
              <a:p>
                <a:pPr marL="0" indent="0">
                  <a:buNone/>
                </a:pPr>
                <a:r>
                  <a:rPr lang="zh-CN" altLang="en-US" dirty="0"/>
                  <a:t>当</a:t>
                </a:r>
                <a:r>
                  <a:rPr lang="en-US" altLang="zh-CN" dirty="0" err="1"/>
                  <a:t>i</a:t>
                </a:r>
                <a:r>
                  <a:rPr lang="en-US" altLang="zh-CN" dirty="0"/>
                  <a:t>=n</a:t>
                </a:r>
                <a:r>
                  <a:rPr lang="zh-CN" altLang="en-US" dirty="0"/>
                  <a:t>时</a:t>
                </a:r>
                <a:endParaRPr lang="en-US" altLang="zh-CN" dirty="0"/>
              </a:p>
              <a:p>
                <a:pPr marL="0" indent="0">
                  <a:lnSpc>
                    <a:spcPct val="100000"/>
                  </a:lnSpc>
                  <a:spcBef>
                    <a:spcPts val="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e>
                          <m:e>
                            <m:r>
                              <a:rPr lang="en-US" altLang="zh-CN" i="1">
                                <a:latin typeface="Cambria Math" panose="02040503050406030204" pitchFamily="18" charset="0"/>
                              </a:rPr>
                              <m:t>&amp;0                                    </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&amp;</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den>
                                    </m:f>
                                  </m:e>
                                </m:d>
                              </m:e>
                              <m:sup>
                                <m:r>
                                  <a:rPr lang="en-US" altLang="zh-CN" i="1">
                                    <a:latin typeface="Cambria Math" panose="02040503050406030204" pitchFamily="18" charset="0"/>
                                  </a:rPr>
                                  <m:t>2</m:t>
                                </m:r>
                              </m:sup>
                            </m:sSup>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eqArr>
                      </m:e>
                    </m:d>
                  </m:oMath>
                </a14:m>
                <a:endParaRPr lang="zh-CN" altLang="en-US" dirty="0"/>
              </a:p>
            </p:txBody>
          </p:sp>
        </mc:Choice>
        <mc:Fallback xmlns="">
          <p:sp>
            <p:nvSpPr>
              <p:cNvPr id="3" name="内容占位符 2">
                <a:extLst>
                  <a:ext uri="{FF2B5EF4-FFF2-40B4-BE49-F238E27FC236}">
                    <a16:creationId xmlns:a16="http://schemas.microsoft.com/office/drawing/2014/main" id="{0BBFFEC9-B2DB-4E8F-B175-EB85E4C36454}"/>
                  </a:ext>
                </a:extLst>
              </p:cNvPr>
              <p:cNvSpPr>
                <a:spLocks noGrp="1" noRot="1" noChangeAspect="1" noMove="1" noResize="1" noEditPoints="1" noAdjustHandles="1" noChangeArrowheads="1" noChangeShapeType="1" noTextEdit="1"/>
              </p:cNvSpPr>
              <p:nvPr>
                <p:ph idx="1"/>
              </p:nvPr>
            </p:nvSpPr>
            <p:spPr>
              <a:xfrm>
                <a:off x="838200" y="577516"/>
                <a:ext cx="10515600" cy="5599447"/>
              </a:xfrm>
              <a:blipFill>
                <a:blip r:embed="rId2"/>
                <a:stretch>
                  <a:fillRect l="-1217" t="-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7679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ACD9C02-A4EE-4C74-8389-520B1137B28B}"/>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226E60-7624-4F83-9F8A-6A43CAC619E7}"/>
                  </a:ext>
                </a:extLst>
              </p:cNvPr>
              <p:cNvSpPr>
                <a:spLocks noGrp="1"/>
              </p:cNvSpPr>
              <p:nvPr>
                <p:ph idx="1"/>
              </p:nvPr>
            </p:nvSpPr>
            <p:spPr/>
            <p:txBody>
              <a:bodyPr>
                <a:normAutofit/>
              </a:bodyPr>
              <a:lstStyle/>
              <a:p>
                <a:r>
                  <a:rPr lang="zh-CN" altLang="en-US" dirty="0"/>
                  <a:t>定义：如上定义的分段三次函数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i="1" dirty="0">
                    <a:latin typeface="Cambria Math" panose="02040503050406030204" pitchFamily="18" charset="0"/>
                  </a:rPr>
                  <a:t> </a:t>
                </a:r>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a:t>
                </a:r>
                <a:r>
                  <a:rPr lang="en-US" altLang="zh-CN" dirty="0"/>
                  <a:t>(0≤i ≤ n) </a:t>
                </a:r>
                <a:r>
                  <a:rPr lang="zh-CN" altLang="en-US" dirty="0"/>
                  <a:t>称为以</a:t>
                </a:r>
                <a:r>
                  <a:rPr lang="en-US" altLang="zh-CN" dirty="0"/>
                  <a:t>x</a:t>
                </a:r>
                <a:r>
                  <a:rPr lang="en-US" altLang="zh-CN" baseline="-25000" dirty="0"/>
                  <a:t>0</a:t>
                </a:r>
                <a:r>
                  <a:rPr lang="en-US" altLang="zh-CN" dirty="0"/>
                  <a:t>, x</a:t>
                </a:r>
                <a:r>
                  <a:rPr lang="en-US" altLang="zh-CN" baseline="-25000" dirty="0"/>
                  <a:t>1</a:t>
                </a:r>
                <a:r>
                  <a:rPr lang="en-US" altLang="zh-CN" dirty="0"/>
                  <a:t>, …, </a:t>
                </a:r>
                <a:r>
                  <a:rPr lang="en-US" altLang="zh-CN" dirty="0" err="1"/>
                  <a:t>x</a:t>
                </a:r>
                <a:r>
                  <a:rPr lang="en-US" altLang="zh-CN" baseline="-25000" dirty="0" err="1"/>
                  <a:t>n</a:t>
                </a:r>
                <a:r>
                  <a:rPr lang="zh-CN" altLang="en-US" dirty="0"/>
                  <a:t>为节点的分段三次</a:t>
                </a:r>
                <a:r>
                  <a:rPr lang="en-US" altLang="zh-CN" dirty="0"/>
                  <a:t>Hermite</a:t>
                </a:r>
                <a:r>
                  <a:rPr lang="zh-CN" altLang="en-US" dirty="0"/>
                  <a:t>插值基函数，则分段三次</a:t>
                </a:r>
                <a:r>
                  <a:rPr lang="en-US" altLang="zh-CN" dirty="0"/>
                  <a:t>Hermite</a:t>
                </a:r>
                <a:r>
                  <a:rPr lang="zh-CN" altLang="en-US" dirty="0"/>
                  <a:t>插值函数</a:t>
                </a:r>
                <a:r>
                  <a:rPr lang="en-US" altLang="zh-CN" dirty="0" err="1"/>
                  <a:t>I</a:t>
                </a:r>
                <a:r>
                  <a:rPr lang="en-US" altLang="zh-CN" baseline="-25000" dirty="0" err="1"/>
                  <a:t>h</a:t>
                </a:r>
                <a:r>
                  <a:rPr lang="zh-CN" altLang="en-US" dirty="0"/>
                  <a:t>为基函数的线性组合：</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m:rPr>
                            <m:brk/>
                          </m:rPr>
                          <a:rPr lang="en-US" altLang="zh-CN" b="0" i="1" smtClean="0">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sSub>
                          <m:sSubPr>
                            <m:ctrlPr>
                              <a:rPr lang="zh-CN"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e>
                    </m:nary>
                  </m:oMath>
                </a14:m>
                <a:endParaRPr lang="en-US" altLang="zh-CN" dirty="0"/>
              </a:p>
              <a:p>
                <a:pPr marL="0" indent="0">
                  <a:buNone/>
                </a:pPr>
                <a:r>
                  <a:rPr lang="zh-CN" altLang="en-US" dirty="0"/>
                  <a:t>在区间</a:t>
                </a:r>
                <a:r>
                  <a:rPr lang="en-US" altLang="zh-CN" dirty="0"/>
                  <a:t>[</a:t>
                </a:r>
                <a:r>
                  <a:rPr lang="en-US" altLang="zh-CN" dirty="0" err="1"/>
                  <a:t>x</a:t>
                </a:r>
                <a:r>
                  <a:rPr lang="en-US" altLang="zh-CN" baseline="-25000" dirty="0" err="1"/>
                  <a:t>k</a:t>
                </a:r>
                <a:r>
                  <a:rPr lang="en-US" altLang="zh-CN" dirty="0"/>
                  <a:t>, x</a:t>
                </a:r>
                <a:r>
                  <a:rPr lang="en-US" altLang="zh-CN" baseline="-25000" dirty="0"/>
                  <a:t>k+1</a:t>
                </a:r>
                <a:r>
                  <a:rPr lang="en-US" altLang="zh-CN" dirty="0"/>
                  <a:t>]</a:t>
                </a:r>
                <a:r>
                  <a:rPr lang="zh-CN" altLang="en-US" dirty="0"/>
                  <a:t>上，</a:t>
                </a:r>
                <a:endParaRPr lang="en-US" altLang="zh-CN" dirty="0"/>
              </a:p>
              <a:p>
                <a:pPr marL="0" indent="0">
                  <a:buNone/>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oMath>
                </a14:m>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𝑘</m:t>
                        </m:r>
                      </m:sub>
                    </m:sSub>
                    <m:sSub>
                      <m:sSubPr>
                        <m:ctrlPr>
                          <a:rPr lang="zh-CN"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sSub>
                      <m:sSubPr>
                        <m:ctrlPr>
                          <a:rPr lang="zh-CN"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5226E60-7624-4F83-9F8A-6A43CAC619E7}"/>
                  </a:ext>
                </a:extLst>
              </p:cNvPr>
              <p:cNvSpPr>
                <a:spLocks noGrp="1" noRot="1" noChangeAspect="1" noMove="1" noResize="1" noEditPoints="1" noAdjustHandles="1" noChangeArrowheads="1" noChangeShapeType="1" noTextEdit="1"/>
              </p:cNvSpPr>
              <p:nvPr>
                <p:ph idx="1"/>
              </p:nvPr>
            </p:nvSpPr>
            <p:spPr>
              <a:blipFill>
                <a:blip r:embed="rId2"/>
                <a:stretch>
                  <a:fillRect l="-1217" t="-364"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424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440A7-2DF7-4068-BAE2-D1CF1B9B7E29}"/>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D271C4-CFED-4AB4-8A95-F561A728D830}"/>
                  </a:ext>
                </a:extLst>
              </p:cNvPr>
              <p:cNvSpPr>
                <a:spLocks noGrp="1"/>
              </p:cNvSpPr>
              <p:nvPr>
                <p:ph idx="1"/>
              </p:nvPr>
            </p:nvSpPr>
            <p:spPr/>
            <p:txBody>
              <a:bodyPr>
                <a:normAutofit/>
              </a:bodyPr>
              <a:lstStyle/>
              <a:p>
                <a:r>
                  <a:rPr lang="zh-CN" altLang="en-US" dirty="0"/>
                  <a:t>若</a:t>
                </a:r>
                <a:r>
                  <a:rPr lang="en-US" altLang="zh-CN" dirty="0"/>
                  <a:t>f(x)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baseline="30000">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a14:m>
                <a:r>
                  <a:rPr lang="zh-CN" altLang="en-US" dirty="0"/>
                  <a:t>，则其余项</a:t>
                </a:r>
                <a:r>
                  <a:rPr lang="en-US" altLang="zh-CN" dirty="0"/>
                  <a:t>R</a:t>
                </a:r>
                <a:r>
                  <a:rPr lang="en-US" altLang="zh-CN" baseline="-25000" dirty="0"/>
                  <a:t>n</a:t>
                </a:r>
                <a:r>
                  <a:rPr lang="zh-CN" altLang="en-US" dirty="0"/>
                  <a:t>为：</a:t>
                </a:r>
                <a:endParaRPr lang="en-US" altLang="zh-CN" dirty="0"/>
              </a:p>
              <a:p>
                <a:pPr marL="0" indent="0">
                  <a:buNone/>
                </a:pPr>
                <a14:m>
                  <m:oMathPara xmlns:m="http://schemas.openxmlformats.org/officeDocument/2006/math">
                    <m:oMathParaPr>
                      <m:jc m:val="left"/>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𝑅</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oMath>
                  </m:oMathPara>
                </a14:m>
                <a:endParaRPr lang="en-US" altLang="zh-CN" i="1" dirty="0">
                  <a:latin typeface="Cambria Math" panose="02040503050406030204" pitchFamily="18" charset="0"/>
                </a:endParaRPr>
              </a:p>
              <a:p>
                <a:pPr marL="0" indent="0">
                  <a:buNone/>
                </a:pPr>
                <a14:m>
                  <m:oMath xmlns:m="http://schemas.openxmlformats.org/officeDocument/2006/math">
                    <m:r>
                      <a:rPr lang="en-US" altLang="zh-CN" i="1">
                        <a:latin typeface="Cambria Math" panose="02040503050406030204" pitchFamily="18" charset="0"/>
                        <a:ea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lim>
                        </m:limLow>
                      </m:fName>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d>
                              <m:dPr>
                                <m:ctrlPr>
                                  <a:rPr lang="en-US" altLang="zh-CN" i="1">
                                    <a:latin typeface="Cambria Math" panose="02040503050406030204" pitchFamily="18" charset="0"/>
                                  </a:rPr>
                                </m:ctrlPr>
                              </m:dPr>
                              <m:e>
                                <m:r>
                                  <a:rPr lang="en-US" altLang="zh-CN" i="1">
                                    <a:latin typeface="Cambria Math" panose="02040503050406030204" pitchFamily="18" charset="0"/>
                                  </a:rPr>
                                  <m:t>4</m:t>
                                </m:r>
                              </m:e>
                            </m:d>
                          </m:sup>
                        </m:s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func>
                  </m:oMath>
                </a14:m>
                <a:r>
                  <a:rPr lang="en-US" altLang="zh-CN" dirty="0"/>
                  <a:t>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lim>
                    </m:limLow>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oMath>
                </a14:m>
                <a:endParaRPr lang="en-US" altLang="zh-CN" dirty="0">
                  <a:ea typeface="Cambria Math" panose="02040503050406030204" pitchFamily="18" charset="0"/>
                </a:endParaRPr>
              </a:p>
              <a:p>
                <a:pPr marL="0" indent="0">
                  <a:buNone/>
                </a:pPr>
                <a:endParaRPr lang="en-US" altLang="zh-CN" dirty="0"/>
              </a:p>
              <a:p>
                <a:pPr marL="0" indent="0">
                  <a:buNone/>
                </a:pPr>
                <a:r>
                  <a:rPr lang="zh-CN" altLang="en-US" dirty="0"/>
                  <a:t>定理：设</a:t>
                </a:r>
                <a:r>
                  <a:rPr lang="en-US" altLang="zh-CN" dirty="0"/>
                  <a:t>f(x)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b="0" i="1" baseline="3000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a14:m>
                <a:r>
                  <a:rPr lang="zh-CN" altLang="en-US" dirty="0"/>
                  <a:t>，则当</a:t>
                </a:r>
                <a:r>
                  <a:rPr lang="en-US" altLang="zh-CN" dirty="0"/>
                  <a:t>h→0</a:t>
                </a:r>
                <a:r>
                  <a:rPr lang="zh-CN" altLang="en-US" dirty="0"/>
                  <a:t>时，</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h</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一致收敛到</a:t>
                </a:r>
                <a:r>
                  <a:rPr lang="en-US" altLang="zh-CN" dirty="0"/>
                  <a:t>f(x)</a:t>
                </a:r>
                <a:r>
                  <a:rPr lang="zh-CN" altLang="en-US" dirty="0"/>
                  <a:t>（略）。</a:t>
                </a:r>
              </a:p>
            </p:txBody>
          </p:sp>
        </mc:Choice>
        <mc:Fallback xmlns="">
          <p:sp>
            <p:nvSpPr>
              <p:cNvPr id="3" name="内容占位符 2">
                <a:extLst>
                  <a:ext uri="{FF2B5EF4-FFF2-40B4-BE49-F238E27FC236}">
                    <a16:creationId xmlns:a16="http://schemas.microsoft.com/office/drawing/2014/main" id="{78D271C4-CFED-4AB4-8A95-F561A728D830}"/>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7408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3DC95-5AFD-4393-9431-8D2BE162677F}"/>
              </a:ext>
            </a:extLst>
          </p:cNvPr>
          <p:cNvSpPr>
            <a:spLocks noGrp="1"/>
          </p:cNvSpPr>
          <p:nvPr>
            <p:ph type="title"/>
          </p:nvPr>
        </p:nvSpPr>
        <p:spPr/>
        <p:txBody>
          <a:bodyPr/>
          <a:lstStyle/>
          <a:p>
            <a:r>
              <a:rPr lang="zh-CN" altLang="en-US" dirty="0"/>
              <a:t>第八节 三次样条插值</a:t>
            </a:r>
          </a:p>
        </p:txBody>
      </p:sp>
      <p:sp>
        <p:nvSpPr>
          <p:cNvPr id="3" name="内容占位符 2">
            <a:extLst>
              <a:ext uri="{FF2B5EF4-FFF2-40B4-BE49-F238E27FC236}">
                <a16:creationId xmlns:a16="http://schemas.microsoft.com/office/drawing/2014/main" id="{75171B46-6A85-4157-87E0-8118F2D05533}"/>
              </a:ext>
            </a:extLst>
          </p:cNvPr>
          <p:cNvSpPr>
            <a:spLocks noGrp="1"/>
          </p:cNvSpPr>
          <p:nvPr>
            <p:ph idx="1"/>
          </p:nvPr>
        </p:nvSpPr>
        <p:spPr/>
        <p:txBody>
          <a:bodyPr>
            <a:normAutofit fontScale="92500"/>
          </a:bodyPr>
          <a:lstStyle/>
          <a:p>
            <a:r>
              <a:rPr lang="zh-CN" altLang="en-US" dirty="0"/>
              <a:t>样条插值也是用分段低次多项式去逼近函数，在分段多项式插值中，分段线性插值函数在节点处不可导，分段三次</a:t>
            </a:r>
            <a:r>
              <a:rPr lang="en-US" altLang="zh-CN" dirty="0"/>
              <a:t>Hermite</a:t>
            </a:r>
            <a:r>
              <a:rPr lang="zh-CN" altLang="en-US" dirty="0"/>
              <a:t>插值函数有连续一阶导数。但如此光滑程度常不能满足物理问题的需要，还要求提供各个节点处的导数值，而通常给出的数据是函数值。</a:t>
            </a:r>
            <a:endParaRPr lang="en-US" altLang="zh-CN" dirty="0"/>
          </a:p>
          <a:p>
            <a:r>
              <a:rPr lang="zh-CN" altLang="en-US" dirty="0"/>
              <a:t>样条插值则能较好地适应对光滑性的不同要求（这并不意味着插值函数与被插函数在包括节点的许多点有相同的导数），并且只需在插值区间端点提供某些导数信息。</a:t>
            </a:r>
            <a:endParaRPr lang="en-US" altLang="zh-CN" dirty="0"/>
          </a:p>
          <a:p>
            <a:r>
              <a:rPr lang="zh-CN" altLang="en-US"/>
              <a:t>样条插值是用样条函数去逼近函数，实际应用中，三次样条函数最常用。</a:t>
            </a:r>
            <a:endParaRPr lang="zh-CN" altLang="en-US" dirty="0"/>
          </a:p>
        </p:txBody>
      </p:sp>
    </p:spTree>
    <p:extLst>
      <p:ext uri="{BB962C8B-B14F-4D97-AF65-F5344CB8AC3E}">
        <p14:creationId xmlns:p14="http://schemas.microsoft.com/office/powerpoint/2010/main" val="2330040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640E-F23A-4E37-9A4B-DA5D63912D5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F24032-BBB9-472A-891F-26F8212C8F19}"/>
                  </a:ext>
                </a:extLst>
              </p:cNvPr>
              <p:cNvSpPr>
                <a:spLocks noGrp="1"/>
              </p:cNvSpPr>
              <p:nvPr>
                <p:ph idx="1"/>
              </p:nvPr>
            </p:nvSpPr>
            <p:spPr/>
            <p:txBody>
              <a:bodyPr/>
              <a:lstStyle/>
              <a:p>
                <a:r>
                  <a:rPr lang="en-US" altLang="zh-CN" dirty="0"/>
                  <a:t>1 </a:t>
                </a:r>
                <a:r>
                  <a:rPr lang="zh-CN" altLang="en-US" dirty="0"/>
                  <a:t>三次样条函数</a:t>
                </a:r>
                <a:endParaRPr lang="en-US" altLang="zh-CN" dirty="0"/>
              </a:p>
              <a:p>
                <a:pPr marL="0" indent="0">
                  <a:buNone/>
                </a:pPr>
                <a:r>
                  <a:rPr lang="zh-CN" altLang="en-US" dirty="0"/>
                  <a:t>定义：若函数</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𝐶</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oMath>
                </a14:m>
                <a:r>
                  <a:rPr lang="zh-CN" altLang="en-US" dirty="0"/>
                  <a:t>，且在每个小区间</a:t>
                </a:r>
                <a14:m>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oMath>
                </a14:m>
                <a:r>
                  <a:rPr lang="zh-CN" altLang="en-US" dirty="0"/>
                  <a:t>上是三次多项式，其中，</a:t>
                </a:r>
                <a:r>
                  <a:rPr lang="en-US" altLang="zh-CN" dirty="0"/>
                  <a:t> a=x</a:t>
                </a:r>
                <a:r>
                  <a:rPr lang="en-US" altLang="zh-CN" baseline="-25000" dirty="0"/>
                  <a:t>0</a:t>
                </a:r>
                <a:r>
                  <a:rPr lang="en-US" altLang="zh-CN" dirty="0"/>
                  <a:t>&lt; x</a:t>
                </a:r>
                <a:r>
                  <a:rPr lang="en-US" altLang="zh-CN" baseline="-25000" dirty="0"/>
                  <a:t>1</a:t>
                </a:r>
                <a:r>
                  <a:rPr lang="en-US" altLang="zh-CN" dirty="0"/>
                  <a:t>&lt; …&lt; </a:t>
                </a:r>
                <a:r>
                  <a:rPr lang="en-US" altLang="zh-CN" dirty="0" err="1"/>
                  <a:t>x</a:t>
                </a:r>
                <a:r>
                  <a:rPr lang="en-US" altLang="zh-CN" baseline="-25000" dirty="0" err="1"/>
                  <a:t>n</a:t>
                </a:r>
                <a:r>
                  <a:rPr lang="en-US" altLang="zh-CN" dirty="0"/>
                  <a:t>=b </a:t>
                </a:r>
                <a:r>
                  <a:rPr lang="zh-CN" altLang="en-US" dirty="0"/>
                  <a:t>是给定节点，则称</a:t>
                </a:r>
                <a:r>
                  <a:rPr lang="en-US" altLang="zh-CN" dirty="0"/>
                  <a:t>S(x)</a:t>
                </a:r>
                <a:r>
                  <a:rPr lang="zh-CN" altLang="en-US" dirty="0"/>
                  <a:t>是节点</a:t>
                </a:r>
                <a:r>
                  <a:rPr lang="en-US" altLang="zh-CN" dirty="0"/>
                  <a:t>x</a:t>
                </a:r>
                <a:r>
                  <a:rPr lang="en-US" altLang="zh-CN" baseline="-25000" dirty="0"/>
                  <a:t>0</a:t>
                </a:r>
                <a:r>
                  <a:rPr lang="en-US" altLang="zh-CN" dirty="0"/>
                  <a:t>, x</a:t>
                </a:r>
                <a:r>
                  <a:rPr lang="en-US" altLang="zh-CN" baseline="-25000" dirty="0"/>
                  <a:t>1</a:t>
                </a:r>
                <a:r>
                  <a:rPr lang="en-US" altLang="zh-CN" dirty="0"/>
                  <a:t>, …, </a:t>
                </a:r>
                <a:r>
                  <a:rPr lang="en-US" altLang="zh-CN" dirty="0" err="1"/>
                  <a:t>x</a:t>
                </a:r>
                <a:r>
                  <a:rPr lang="en-US" altLang="zh-CN" baseline="-25000" dirty="0" err="1"/>
                  <a:t>n</a:t>
                </a:r>
                <a:r>
                  <a:rPr lang="zh-CN" altLang="en-US" dirty="0"/>
                  <a:t>上的三次样条函数。</a:t>
                </a:r>
                <a:endParaRPr lang="en-US" altLang="zh-CN" dirty="0"/>
              </a:p>
              <a:p>
                <a:pPr marL="0" indent="0">
                  <a:buNone/>
                </a:pPr>
                <a:r>
                  <a:rPr lang="zh-CN" altLang="en-US" dirty="0"/>
                  <a:t>若在节点</a:t>
                </a:r>
                <a:r>
                  <a:rPr lang="en-US" altLang="zh-CN" dirty="0" err="1"/>
                  <a:t>x</a:t>
                </a:r>
                <a:r>
                  <a:rPr lang="en-US" altLang="zh-CN" baseline="-25000" dirty="0" err="1"/>
                  <a:t>j</a:t>
                </a:r>
                <a:r>
                  <a:rPr lang="zh-CN" altLang="en-US" dirty="0"/>
                  <a:t>上给定函数值</a:t>
                </a:r>
                <a:r>
                  <a:rPr lang="en-US" altLang="zh-CN" dirty="0" err="1"/>
                  <a:t>y</a:t>
                </a:r>
                <a:r>
                  <a:rPr lang="en-US" altLang="zh-CN" baseline="-25000" dirty="0" err="1"/>
                  <a:t>j</a:t>
                </a:r>
                <a:r>
                  <a:rPr lang="en-US" altLang="zh-CN" baseline="-25000" dirty="0"/>
                  <a:t> </a:t>
                </a:r>
                <a:r>
                  <a:rPr lang="en-US" altLang="zh-CN" dirty="0"/>
                  <a:t>=f(</a:t>
                </a:r>
                <a:r>
                  <a:rPr lang="en-US" altLang="zh-CN" dirty="0" err="1"/>
                  <a:t>x</a:t>
                </a:r>
                <a:r>
                  <a:rPr lang="en-US" altLang="zh-CN" baseline="-25000" dirty="0" err="1"/>
                  <a:t>j</a:t>
                </a:r>
                <a:r>
                  <a:rPr lang="en-US" altLang="zh-CN" dirty="0"/>
                  <a:t>) (j=0,1,…,n)</a:t>
                </a:r>
                <a:r>
                  <a:rPr lang="zh-CN" altLang="en-US" dirty="0"/>
                  <a:t>，并成立</a:t>
                </a:r>
                <a:endParaRPr lang="en-US" altLang="zh-CN" dirty="0"/>
              </a:p>
              <a:p>
                <a:pPr marL="0" indent="0">
                  <a:buNone/>
                </a:pPr>
                <a:r>
                  <a:rPr lang="en-US" altLang="zh-CN" dirty="0"/>
                  <a:t>	S(</a:t>
                </a:r>
                <a:r>
                  <a:rPr lang="en-US" altLang="zh-CN" dirty="0" err="1"/>
                  <a:t>x</a:t>
                </a:r>
                <a:r>
                  <a:rPr lang="en-US" altLang="zh-CN" baseline="-25000" dirty="0" err="1"/>
                  <a:t>j</a:t>
                </a:r>
                <a:r>
                  <a:rPr lang="en-US" altLang="zh-CN" dirty="0"/>
                  <a:t>)= </a:t>
                </a:r>
                <a:r>
                  <a:rPr lang="en-US" altLang="zh-CN" dirty="0" err="1"/>
                  <a:t>y</a:t>
                </a:r>
                <a:r>
                  <a:rPr lang="en-US" altLang="zh-CN" baseline="-25000" dirty="0" err="1"/>
                  <a:t>j</a:t>
                </a:r>
                <a:r>
                  <a:rPr lang="en-US" altLang="zh-CN" dirty="0"/>
                  <a:t>    (j=0,1,…,n)                 (*)</a:t>
                </a:r>
              </a:p>
              <a:p>
                <a:pPr marL="0" indent="0">
                  <a:buNone/>
                </a:pPr>
                <a:r>
                  <a:rPr lang="zh-CN" altLang="en-US" dirty="0"/>
                  <a:t>则称</a:t>
                </a:r>
                <a:r>
                  <a:rPr lang="en-US" altLang="zh-CN" dirty="0"/>
                  <a:t>S(x)</a:t>
                </a:r>
                <a:r>
                  <a:rPr lang="zh-CN" altLang="en-US" dirty="0"/>
                  <a:t>为三次样条插值函数。</a:t>
                </a:r>
              </a:p>
            </p:txBody>
          </p:sp>
        </mc:Choice>
        <mc:Fallback xmlns="">
          <p:sp>
            <p:nvSpPr>
              <p:cNvPr id="3" name="内容占位符 2">
                <a:extLst>
                  <a:ext uri="{FF2B5EF4-FFF2-40B4-BE49-F238E27FC236}">
                    <a16:creationId xmlns:a16="http://schemas.microsoft.com/office/drawing/2014/main" id="{D9F24032-BBB9-472A-891F-26F8212C8F19}"/>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9875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6B9E3-A3A6-4172-8C54-B79BC234400E}"/>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ECA1D6-A56D-4F15-A2D7-DEB9E8422021}"/>
                  </a:ext>
                </a:extLst>
              </p:cNvPr>
              <p:cNvSpPr>
                <a:spLocks noGrp="1"/>
              </p:cNvSpPr>
              <p:nvPr>
                <p:ph idx="1"/>
              </p:nvPr>
            </p:nvSpPr>
            <p:spPr/>
            <p:txBody>
              <a:bodyPr/>
              <a:lstStyle/>
              <a:p>
                <a:r>
                  <a:rPr lang="zh-CN" altLang="en-US" dirty="0"/>
                  <a:t>分析：由定义，关于</a:t>
                </a:r>
                <a:r>
                  <a:rPr lang="en-US" altLang="zh-CN" dirty="0"/>
                  <a:t>S</a:t>
                </a:r>
                <a:r>
                  <a:rPr lang="zh-CN" altLang="en-US" dirty="0"/>
                  <a:t>的可供利用的条件有</a:t>
                </a:r>
                <a:r>
                  <a:rPr lang="en-US" altLang="zh-CN" dirty="0"/>
                  <a:t>4n-2</a:t>
                </a:r>
                <a:r>
                  <a:rPr lang="zh-CN" altLang="en-US" dirty="0"/>
                  <a:t>个：</a:t>
                </a:r>
                <a:endParaRPr lang="en-US" altLang="zh-CN" dirty="0"/>
              </a:p>
              <a:p>
                <a:pPr lvl="1"/>
                <a:r>
                  <a:rPr lang="zh-CN" altLang="en-US" dirty="0"/>
                  <a:t>其中插值条件有</a:t>
                </a:r>
                <a:r>
                  <a:rPr lang="en-US" altLang="zh-CN" dirty="0"/>
                  <a:t>n+1</a:t>
                </a:r>
                <a:r>
                  <a:rPr lang="zh-CN" altLang="en-US" dirty="0"/>
                  <a:t>个（</a:t>
                </a:r>
                <a:r>
                  <a:rPr lang="en-US" altLang="zh-CN" dirty="0"/>
                  <a:t>S(x</a:t>
                </a:r>
                <a:r>
                  <a:rPr lang="en-US" altLang="zh-CN" baseline="-25000" dirty="0"/>
                  <a:t>i</a:t>
                </a:r>
                <a:r>
                  <a:rPr lang="en-US" altLang="zh-CN" dirty="0"/>
                  <a:t>)= f(x</a:t>
                </a:r>
                <a:r>
                  <a:rPr lang="en-US" altLang="zh-CN" baseline="-25000" dirty="0"/>
                  <a:t>i</a:t>
                </a:r>
                <a:r>
                  <a:rPr lang="en-US" altLang="zh-CN" dirty="0"/>
                  <a:t>)    (</a:t>
                </a:r>
                <a:r>
                  <a:rPr lang="en-US" altLang="zh-CN" dirty="0" err="1"/>
                  <a:t>i</a:t>
                </a:r>
                <a:r>
                  <a:rPr lang="en-US" altLang="zh-CN" dirty="0"/>
                  <a:t>=0,1,…,n)</a:t>
                </a:r>
                <a:r>
                  <a:rPr lang="zh-CN" altLang="en-US" dirty="0"/>
                  <a:t>）</a:t>
                </a:r>
                <a:endParaRPr lang="en-US" altLang="zh-CN" dirty="0"/>
              </a:p>
              <a:p>
                <a:pPr lvl="1"/>
                <a:r>
                  <a:rPr lang="zh-CN" altLang="en-US" dirty="0"/>
                  <a:t>由</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𝐶</m:t>
                        </m:r>
                      </m:e>
                      <m:sup>
                        <m:r>
                          <a:rPr lang="en-US" altLang="zh-CN" i="1">
                            <a:latin typeface="Cambria Math" panose="02040503050406030204" pitchFamily="18" charset="0"/>
                            <a:ea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a14:m>
                <a:r>
                  <a:rPr lang="zh-CN" altLang="en-US" dirty="0"/>
                  <a:t>，节点处的连续性条件有</a:t>
                </a:r>
                <a:r>
                  <a:rPr lang="en-US" altLang="zh-CN" dirty="0"/>
                  <a:t>3n-3</a:t>
                </a:r>
                <a:r>
                  <a:rPr lang="zh-CN" altLang="en-US" dirty="0"/>
                  <a:t>个：</a:t>
                </a:r>
                <a:r>
                  <a:rPr lang="en-US" altLang="zh-CN" dirty="0"/>
                  <a:t>S(x</a:t>
                </a:r>
                <a:r>
                  <a:rPr lang="en-US" altLang="zh-CN" baseline="-25000" dirty="0"/>
                  <a:t>j</a:t>
                </a:r>
                <a:r>
                  <a:rPr lang="en-US" altLang="zh-CN" dirty="0"/>
                  <a:t>-0)=S(x</a:t>
                </a:r>
                <a:r>
                  <a:rPr lang="en-US" altLang="zh-CN" baseline="-25000" dirty="0"/>
                  <a:t>j</a:t>
                </a:r>
                <a:r>
                  <a:rPr lang="en-US" altLang="zh-CN" dirty="0"/>
                  <a:t>+0)</a:t>
                </a:r>
                <a:r>
                  <a:rPr lang="zh-CN" altLang="en-US" dirty="0"/>
                  <a:t>，</a:t>
                </a:r>
                <a:r>
                  <a:rPr lang="en-US" altLang="zh-CN" dirty="0"/>
                  <a:t> S’(x</a:t>
                </a:r>
                <a:r>
                  <a:rPr lang="en-US" altLang="zh-CN" baseline="-25000" dirty="0"/>
                  <a:t>j</a:t>
                </a:r>
                <a:r>
                  <a:rPr lang="en-US" altLang="zh-CN" dirty="0"/>
                  <a:t>-0)=S’(x</a:t>
                </a:r>
                <a:r>
                  <a:rPr lang="en-US" altLang="zh-CN" baseline="-25000" dirty="0"/>
                  <a:t>j</a:t>
                </a:r>
                <a:r>
                  <a:rPr lang="en-US" altLang="zh-CN" dirty="0"/>
                  <a:t>+0)</a:t>
                </a:r>
                <a:r>
                  <a:rPr lang="zh-CN" altLang="en-US" dirty="0"/>
                  <a:t>，</a:t>
                </a:r>
                <a:r>
                  <a:rPr lang="en-US" altLang="zh-CN" dirty="0"/>
                  <a:t>S’’(x</a:t>
                </a:r>
                <a:r>
                  <a:rPr lang="en-US" altLang="zh-CN" baseline="-25000" dirty="0"/>
                  <a:t>j</a:t>
                </a:r>
                <a:r>
                  <a:rPr lang="en-US" altLang="zh-CN" dirty="0"/>
                  <a:t>-0)=S’’(x</a:t>
                </a:r>
                <a:r>
                  <a:rPr lang="en-US" altLang="zh-CN" baseline="-25000" dirty="0"/>
                  <a:t>j</a:t>
                </a:r>
                <a:r>
                  <a:rPr lang="en-US" altLang="zh-CN" dirty="0"/>
                  <a:t>+0)    (</a:t>
                </a:r>
                <a:r>
                  <a:rPr lang="en-US" altLang="zh-CN" dirty="0" err="1"/>
                  <a:t>i</a:t>
                </a:r>
                <a:r>
                  <a:rPr lang="en-US" altLang="zh-CN" dirty="0"/>
                  <a:t>=1,2,…,n-1)</a:t>
                </a:r>
                <a:endParaRPr lang="zh-CN" altLang="en-US" dirty="0"/>
              </a:p>
              <a:p>
                <a:r>
                  <a:rPr lang="zh-CN" altLang="en-US" dirty="0"/>
                  <a:t>而</a:t>
                </a:r>
                <a:r>
                  <a:rPr lang="en-US" altLang="zh-CN" dirty="0"/>
                  <a:t>S</a:t>
                </a:r>
                <a:r>
                  <a:rPr lang="zh-CN" altLang="en-US" dirty="0"/>
                  <a:t>是由</a:t>
                </a:r>
                <a:r>
                  <a:rPr lang="en-US" altLang="zh-CN" dirty="0"/>
                  <a:t>n</a:t>
                </a:r>
                <a:r>
                  <a:rPr lang="zh-CN" altLang="en-US" dirty="0"/>
                  <a:t>段次数≤</a:t>
                </a:r>
                <a:r>
                  <a:rPr lang="en-US" altLang="zh-CN" dirty="0"/>
                  <a:t>3</a:t>
                </a:r>
                <a:r>
                  <a:rPr lang="zh-CN" altLang="en-US" dirty="0"/>
                  <a:t>的多项式组成，共有</a:t>
                </a:r>
                <a:r>
                  <a:rPr lang="en-US" altLang="zh-CN" dirty="0"/>
                  <a:t>4n</a:t>
                </a:r>
                <a:r>
                  <a:rPr lang="zh-CN" altLang="en-US" dirty="0"/>
                  <a:t>个待定参数。因此，为了确定</a:t>
                </a:r>
                <a:r>
                  <a:rPr lang="en-US" altLang="zh-CN" dirty="0"/>
                  <a:t>S</a:t>
                </a:r>
                <a:r>
                  <a:rPr lang="zh-CN" altLang="en-US" dirty="0"/>
                  <a:t>，还需要</a:t>
                </a:r>
                <a:r>
                  <a:rPr lang="en-US" altLang="zh-CN" dirty="0"/>
                  <a:t>2</a:t>
                </a:r>
                <a:r>
                  <a:rPr lang="zh-CN" altLang="en-US" dirty="0"/>
                  <a:t>个条件，通常是在区间</a:t>
                </a:r>
                <a:r>
                  <a:rPr lang="en-US" altLang="zh-CN" dirty="0"/>
                  <a:t>[a, b]</a:t>
                </a:r>
                <a:r>
                  <a:rPr lang="zh-CN" altLang="en-US" dirty="0"/>
                  <a:t>的端点</a:t>
                </a:r>
                <a:r>
                  <a:rPr lang="en-US" altLang="zh-CN" dirty="0"/>
                  <a:t>a=x</a:t>
                </a:r>
                <a:r>
                  <a:rPr lang="en-US" altLang="zh-CN" baseline="-25000" dirty="0"/>
                  <a:t>0</a:t>
                </a:r>
                <a:r>
                  <a:rPr lang="zh-CN" altLang="en-US" dirty="0"/>
                  <a:t>，</a:t>
                </a:r>
                <a:r>
                  <a:rPr lang="en-US" altLang="zh-CN" dirty="0" err="1"/>
                  <a:t>x</a:t>
                </a:r>
                <a:r>
                  <a:rPr lang="en-US" altLang="zh-CN" baseline="-25000" dirty="0" err="1"/>
                  <a:t>n</a:t>
                </a:r>
                <a:r>
                  <a:rPr lang="en-US" altLang="zh-CN" dirty="0"/>
                  <a:t>=b </a:t>
                </a:r>
                <a:r>
                  <a:rPr lang="zh-CN" altLang="en-US" dirty="0"/>
                  <a:t>上各附加一个条件。</a:t>
                </a:r>
                <a:endParaRPr lang="en-US" altLang="zh-CN" dirty="0"/>
              </a:p>
              <a:p>
                <a:r>
                  <a:rPr lang="zh-CN" altLang="en-US" dirty="0"/>
                  <a:t>在区间端点上的条件称为边界条件。</a:t>
                </a:r>
              </a:p>
            </p:txBody>
          </p:sp>
        </mc:Choice>
        <mc:Fallback xmlns="">
          <p:sp>
            <p:nvSpPr>
              <p:cNvPr id="3" name="内容占位符 2">
                <a:extLst>
                  <a:ext uri="{FF2B5EF4-FFF2-40B4-BE49-F238E27FC236}">
                    <a16:creationId xmlns:a16="http://schemas.microsoft.com/office/drawing/2014/main" id="{62ECA1D6-A56D-4F15-A2D7-DEB9E8422021}"/>
                  </a:ext>
                </a:extLst>
              </p:cNvPr>
              <p:cNvSpPr>
                <a:spLocks noGrp="1" noRot="1" noChangeAspect="1" noMove="1" noResize="1" noEditPoints="1" noAdjustHandles="1" noChangeArrowheads="1" noChangeShapeType="1" noTextEdit="1"/>
              </p:cNvSpPr>
              <p:nvPr>
                <p:ph idx="1"/>
              </p:nvPr>
            </p:nvSpPr>
            <p:spPr>
              <a:blipFill>
                <a:blip r:embed="rId2"/>
                <a:stretch>
                  <a:fillRect l="-1043" t="-364"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30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C31D4-1F68-4AB2-9256-28B9C5E0D4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53CB1B-DDCC-4C21-91CE-540C266438DD}"/>
              </a:ext>
            </a:extLst>
          </p:cNvPr>
          <p:cNvSpPr>
            <a:spLocks noGrp="1"/>
          </p:cNvSpPr>
          <p:nvPr>
            <p:ph idx="1"/>
          </p:nvPr>
        </p:nvSpPr>
        <p:spPr/>
        <p:txBody>
          <a:bodyPr/>
          <a:lstStyle/>
          <a:p>
            <a:r>
              <a:rPr lang="zh-CN" altLang="en-US" dirty="0"/>
              <a:t>常见的附加边界条件有三种，并由此提出相应的三个类型的插值问题。</a:t>
            </a:r>
            <a:endParaRPr lang="en-US" altLang="zh-CN" dirty="0"/>
          </a:p>
          <a:p>
            <a:r>
              <a:rPr lang="zh-CN" altLang="en-US" dirty="0"/>
              <a:t>问题</a:t>
            </a:r>
            <a:r>
              <a:rPr lang="en-US" altLang="zh-CN" dirty="0"/>
              <a:t>I</a:t>
            </a:r>
            <a:r>
              <a:rPr lang="zh-CN" altLang="en-US" dirty="0"/>
              <a:t>：求满足</a:t>
            </a:r>
            <a:r>
              <a:rPr lang="en-US" altLang="zh-CN" dirty="0"/>
              <a:t>(*)</a:t>
            </a:r>
            <a:r>
              <a:rPr lang="zh-CN" altLang="en-US" dirty="0"/>
              <a:t>的三次样条插值函数</a:t>
            </a:r>
            <a:r>
              <a:rPr lang="en-US" altLang="zh-CN" dirty="0"/>
              <a:t>S(x)</a:t>
            </a:r>
            <a:r>
              <a:rPr lang="zh-CN" altLang="en-US" dirty="0"/>
              <a:t>，同时适合附加边界条件：</a:t>
            </a:r>
            <a:endParaRPr lang="en-US" altLang="zh-CN" dirty="0"/>
          </a:p>
          <a:p>
            <a:pPr marL="0" indent="0">
              <a:buNone/>
            </a:pPr>
            <a:r>
              <a:rPr lang="en-US" altLang="zh-CN" dirty="0"/>
              <a:t>	S’(x</a:t>
            </a:r>
            <a:r>
              <a:rPr lang="en-US" altLang="zh-CN" baseline="-25000" dirty="0"/>
              <a:t>0</a:t>
            </a:r>
            <a:r>
              <a:rPr lang="en-US" altLang="zh-CN" dirty="0"/>
              <a:t>)=f</a:t>
            </a:r>
            <a:r>
              <a:rPr lang="en-US" altLang="zh-CN" baseline="-25000" dirty="0"/>
              <a:t>0</a:t>
            </a:r>
            <a:r>
              <a:rPr lang="en-US" altLang="zh-CN" dirty="0"/>
              <a:t>’   (f</a:t>
            </a:r>
            <a:r>
              <a:rPr lang="en-US" altLang="zh-CN" baseline="-25000" dirty="0"/>
              <a:t>0</a:t>
            </a:r>
            <a:r>
              <a:rPr lang="en-US" altLang="zh-CN" dirty="0"/>
              <a:t>’=f’(x</a:t>
            </a:r>
            <a:r>
              <a:rPr lang="en-US" altLang="zh-CN" baseline="-25000" dirty="0"/>
              <a:t>0</a:t>
            </a:r>
            <a:r>
              <a:rPr lang="en-US" altLang="zh-CN" dirty="0"/>
              <a:t>))</a:t>
            </a:r>
          </a:p>
          <a:p>
            <a:pPr marL="0" indent="0">
              <a:buNone/>
            </a:pPr>
            <a:r>
              <a:rPr lang="en-US" altLang="zh-CN" dirty="0"/>
              <a:t>	S’(</a:t>
            </a:r>
            <a:r>
              <a:rPr lang="en-US" altLang="zh-CN" dirty="0" err="1"/>
              <a:t>x</a:t>
            </a:r>
            <a:r>
              <a:rPr lang="en-US" altLang="zh-CN" baseline="-25000" dirty="0" err="1"/>
              <a:t>n</a:t>
            </a:r>
            <a:r>
              <a:rPr lang="en-US" altLang="zh-CN" dirty="0"/>
              <a:t>)=</a:t>
            </a:r>
            <a:r>
              <a:rPr lang="en-US" altLang="zh-CN" dirty="0" err="1"/>
              <a:t>f</a:t>
            </a:r>
            <a:r>
              <a:rPr lang="en-US" altLang="zh-CN" baseline="-25000" dirty="0" err="1"/>
              <a:t>n</a:t>
            </a:r>
            <a:r>
              <a:rPr lang="en-US" altLang="zh-CN" dirty="0"/>
              <a:t>’   (</a:t>
            </a:r>
            <a:r>
              <a:rPr lang="en-US" altLang="zh-CN" dirty="0" err="1"/>
              <a:t>f</a:t>
            </a:r>
            <a:r>
              <a:rPr lang="en-US" altLang="zh-CN" baseline="-25000" dirty="0" err="1"/>
              <a:t>n</a:t>
            </a:r>
            <a:r>
              <a:rPr lang="en-US" altLang="zh-CN" dirty="0"/>
              <a:t>’=f’(</a:t>
            </a:r>
            <a:r>
              <a:rPr lang="en-US" altLang="zh-CN" dirty="0" err="1"/>
              <a:t>x</a:t>
            </a:r>
            <a:r>
              <a:rPr lang="en-US" altLang="zh-CN" baseline="-25000" dirty="0" err="1"/>
              <a:t>n</a:t>
            </a:r>
            <a:r>
              <a:rPr lang="en-US" altLang="zh-CN" dirty="0"/>
              <a:t>))</a:t>
            </a:r>
          </a:p>
          <a:p>
            <a:pPr marL="0" indent="0">
              <a:buNone/>
            </a:pPr>
            <a:r>
              <a:rPr lang="zh-CN" altLang="en-US" dirty="0"/>
              <a:t>如此边界条件称为固定边界条件。</a:t>
            </a:r>
            <a:endParaRPr lang="en-US" altLang="zh-CN" dirty="0"/>
          </a:p>
        </p:txBody>
      </p:sp>
    </p:spTree>
    <p:extLst>
      <p:ext uri="{BB962C8B-B14F-4D97-AF65-F5344CB8AC3E}">
        <p14:creationId xmlns:p14="http://schemas.microsoft.com/office/powerpoint/2010/main" val="422958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11DD-ED61-4B9D-A344-C4CB6B064D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A7AD465-5FC3-4676-BBE5-876DE859E2B4}"/>
              </a:ext>
            </a:extLst>
          </p:cNvPr>
          <p:cNvSpPr>
            <a:spLocks noGrp="1"/>
          </p:cNvSpPr>
          <p:nvPr>
            <p:ph idx="1"/>
          </p:nvPr>
        </p:nvSpPr>
        <p:spPr/>
        <p:txBody>
          <a:bodyPr/>
          <a:lstStyle/>
          <a:p>
            <a:r>
              <a:rPr lang="zh-CN" altLang="en-US" dirty="0"/>
              <a:t>问题</a:t>
            </a:r>
            <a:r>
              <a:rPr lang="en-US" altLang="zh-CN" dirty="0"/>
              <a:t>II</a:t>
            </a:r>
            <a:r>
              <a:rPr lang="zh-CN" altLang="en-US" dirty="0"/>
              <a:t>：求满足</a:t>
            </a:r>
            <a:r>
              <a:rPr lang="en-US" altLang="zh-CN" dirty="0"/>
              <a:t>(*)</a:t>
            </a:r>
            <a:r>
              <a:rPr lang="zh-CN" altLang="en-US" dirty="0"/>
              <a:t>的三次样条插值函数</a:t>
            </a:r>
            <a:r>
              <a:rPr lang="en-US" altLang="zh-CN" dirty="0"/>
              <a:t>S(x)</a:t>
            </a:r>
            <a:r>
              <a:rPr lang="zh-CN" altLang="en-US" dirty="0"/>
              <a:t>，同时适合附加边界条件：</a:t>
            </a:r>
            <a:endParaRPr lang="en-US" altLang="zh-CN" dirty="0"/>
          </a:p>
          <a:p>
            <a:pPr marL="0" indent="0">
              <a:buNone/>
            </a:pPr>
            <a:r>
              <a:rPr lang="en-US" altLang="zh-CN" dirty="0"/>
              <a:t>	S’’(x</a:t>
            </a:r>
            <a:r>
              <a:rPr lang="en-US" altLang="zh-CN" baseline="-25000" dirty="0"/>
              <a:t>0</a:t>
            </a:r>
            <a:r>
              <a:rPr lang="en-US" altLang="zh-CN" dirty="0"/>
              <a:t>)=f</a:t>
            </a:r>
            <a:r>
              <a:rPr lang="en-US" altLang="zh-CN" baseline="-25000" dirty="0"/>
              <a:t>0</a:t>
            </a:r>
            <a:r>
              <a:rPr lang="en-US" altLang="zh-CN" dirty="0"/>
              <a:t>’’   (f</a:t>
            </a:r>
            <a:r>
              <a:rPr lang="en-US" altLang="zh-CN" baseline="-25000" dirty="0"/>
              <a:t>0</a:t>
            </a:r>
            <a:r>
              <a:rPr lang="en-US" altLang="zh-CN" dirty="0"/>
              <a:t>’’=f’’(x</a:t>
            </a:r>
            <a:r>
              <a:rPr lang="en-US" altLang="zh-CN" baseline="-25000" dirty="0"/>
              <a:t>0</a:t>
            </a:r>
            <a:r>
              <a:rPr lang="en-US" altLang="zh-CN" dirty="0"/>
              <a:t>))</a:t>
            </a:r>
          </a:p>
          <a:p>
            <a:pPr marL="0" indent="0">
              <a:buNone/>
            </a:pPr>
            <a:r>
              <a:rPr lang="en-US" altLang="zh-CN" dirty="0"/>
              <a:t>	S’’(</a:t>
            </a:r>
            <a:r>
              <a:rPr lang="en-US" altLang="zh-CN" dirty="0" err="1"/>
              <a:t>x</a:t>
            </a:r>
            <a:r>
              <a:rPr lang="en-US" altLang="zh-CN" baseline="-25000" dirty="0" err="1"/>
              <a:t>n</a:t>
            </a:r>
            <a:r>
              <a:rPr lang="en-US" altLang="zh-CN" dirty="0"/>
              <a:t>)=</a:t>
            </a:r>
            <a:r>
              <a:rPr lang="en-US" altLang="zh-CN" dirty="0" err="1"/>
              <a:t>f</a:t>
            </a:r>
            <a:r>
              <a:rPr lang="en-US" altLang="zh-CN" baseline="-25000" dirty="0" err="1"/>
              <a:t>n</a:t>
            </a:r>
            <a:r>
              <a:rPr lang="en-US" altLang="zh-CN" dirty="0"/>
              <a:t>’’   (</a:t>
            </a:r>
            <a:r>
              <a:rPr lang="en-US" altLang="zh-CN" dirty="0" err="1"/>
              <a:t>f</a:t>
            </a:r>
            <a:r>
              <a:rPr lang="en-US" altLang="zh-CN" baseline="-25000" dirty="0" err="1"/>
              <a:t>n</a:t>
            </a:r>
            <a:r>
              <a:rPr lang="en-US" altLang="zh-CN" dirty="0"/>
              <a:t>’’=f’’(</a:t>
            </a:r>
            <a:r>
              <a:rPr lang="en-US" altLang="zh-CN" dirty="0" err="1"/>
              <a:t>x</a:t>
            </a:r>
            <a:r>
              <a:rPr lang="en-US" altLang="zh-CN" baseline="-25000" dirty="0" err="1"/>
              <a:t>n</a:t>
            </a:r>
            <a:r>
              <a:rPr lang="en-US" altLang="zh-CN" dirty="0"/>
              <a:t>))</a:t>
            </a:r>
          </a:p>
          <a:p>
            <a:pPr marL="0" indent="0">
              <a:buNone/>
            </a:pPr>
            <a:r>
              <a:rPr lang="zh-CN" altLang="en-US" dirty="0"/>
              <a:t>其特殊情况</a:t>
            </a:r>
            <a:r>
              <a:rPr lang="en-US" altLang="zh-CN" dirty="0"/>
              <a:t>S’’(x</a:t>
            </a:r>
            <a:r>
              <a:rPr lang="en-US" altLang="zh-CN" baseline="-25000" dirty="0"/>
              <a:t>0</a:t>
            </a:r>
            <a:r>
              <a:rPr lang="en-US" altLang="zh-CN" dirty="0"/>
              <a:t>)= S’’(</a:t>
            </a:r>
            <a:r>
              <a:rPr lang="en-US" altLang="zh-CN" dirty="0" err="1"/>
              <a:t>x</a:t>
            </a:r>
            <a:r>
              <a:rPr lang="en-US" altLang="zh-CN" baseline="-25000" dirty="0" err="1"/>
              <a:t>n</a:t>
            </a:r>
            <a:r>
              <a:rPr lang="en-US" altLang="zh-CN" dirty="0"/>
              <a:t>)=0</a:t>
            </a:r>
          </a:p>
          <a:p>
            <a:pPr marL="0" indent="0">
              <a:buNone/>
            </a:pPr>
            <a:r>
              <a:rPr lang="zh-CN" altLang="en-US" dirty="0"/>
              <a:t>称为自然边界条件，适合自然边界的样条称为自然样条。</a:t>
            </a:r>
            <a:endParaRPr lang="en-US" altLang="zh-CN" dirty="0"/>
          </a:p>
          <a:p>
            <a:endParaRPr lang="zh-CN" altLang="en-US" dirty="0"/>
          </a:p>
        </p:txBody>
      </p:sp>
    </p:spTree>
    <p:extLst>
      <p:ext uri="{BB962C8B-B14F-4D97-AF65-F5344CB8AC3E}">
        <p14:creationId xmlns:p14="http://schemas.microsoft.com/office/powerpoint/2010/main" val="2744276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4DB1-D494-466F-A4F8-0F04B01547A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1A25250-6AA7-42CE-A9C1-782DFBDAD185}"/>
              </a:ext>
            </a:extLst>
          </p:cNvPr>
          <p:cNvSpPr>
            <a:spLocks noGrp="1"/>
          </p:cNvSpPr>
          <p:nvPr>
            <p:ph idx="1"/>
          </p:nvPr>
        </p:nvSpPr>
        <p:spPr/>
        <p:txBody>
          <a:bodyPr/>
          <a:lstStyle/>
          <a:p>
            <a:r>
              <a:rPr lang="zh-CN" altLang="en-US" dirty="0"/>
              <a:t>问题</a:t>
            </a:r>
            <a:r>
              <a:rPr lang="en-US" altLang="zh-CN" dirty="0"/>
              <a:t>III</a:t>
            </a:r>
            <a:r>
              <a:rPr lang="zh-CN" altLang="en-US" dirty="0"/>
              <a:t>：求三次样条插值函数</a:t>
            </a:r>
            <a:r>
              <a:rPr lang="en-US" altLang="zh-CN" dirty="0"/>
              <a:t>S(x)</a:t>
            </a:r>
            <a:r>
              <a:rPr lang="zh-CN" altLang="en-US" dirty="0"/>
              <a:t>，使之满足节点条件：</a:t>
            </a:r>
            <a:endParaRPr lang="en-US" altLang="zh-CN" dirty="0"/>
          </a:p>
          <a:p>
            <a:pPr marL="0" indent="0">
              <a:buNone/>
            </a:pPr>
            <a:r>
              <a:rPr lang="en-US" altLang="zh-CN" dirty="0"/>
              <a:t>	S(x</a:t>
            </a:r>
            <a:r>
              <a:rPr lang="en-US" altLang="zh-CN" baseline="-25000" dirty="0"/>
              <a:t>i</a:t>
            </a:r>
            <a:r>
              <a:rPr lang="en-US" altLang="zh-CN" dirty="0"/>
              <a:t>)= f</a:t>
            </a:r>
            <a:r>
              <a:rPr lang="en-US" altLang="zh-CN" baseline="-25000" dirty="0"/>
              <a:t>i</a:t>
            </a:r>
            <a:r>
              <a:rPr lang="en-US" altLang="zh-CN" dirty="0"/>
              <a:t>    (f</a:t>
            </a:r>
            <a:r>
              <a:rPr lang="en-US" altLang="zh-CN" baseline="-25000" dirty="0"/>
              <a:t>i </a:t>
            </a:r>
            <a:r>
              <a:rPr lang="en-US" altLang="zh-CN" dirty="0"/>
              <a:t>=f(x</a:t>
            </a:r>
            <a:r>
              <a:rPr lang="en-US" altLang="zh-CN" baseline="-25000" dirty="0"/>
              <a:t>i</a:t>
            </a:r>
            <a:r>
              <a:rPr lang="en-US" altLang="zh-CN" dirty="0"/>
              <a:t>))    (</a:t>
            </a:r>
            <a:r>
              <a:rPr lang="en-US" altLang="zh-CN" dirty="0" err="1"/>
              <a:t>i</a:t>
            </a:r>
            <a:r>
              <a:rPr lang="en-US" altLang="zh-CN" dirty="0"/>
              <a:t>=1,2,…,n-1) 	</a:t>
            </a:r>
          </a:p>
          <a:p>
            <a:pPr marL="0" indent="0">
              <a:buNone/>
            </a:pPr>
            <a:r>
              <a:rPr lang="zh-CN" altLang="en-US" dirty="0"/>
              <a:t>及边界条件</a:t>
            </a:r>
            <a:r>
              <a:rPr lang="en-US" altLang="zh-CN" dirty="0"/>
              <a:t>S(x</a:t>
            </a:r>
            <a:r>
              <a:rPr lang="en-US" altLang="zh-CN" baseline="-25000" dirty="0"/>
              <a:t>0</a:t>
            </a:r>
            <a:r>
              <a:rPr lang="en-US" altLang="zh-CN" dirty="0"/>
              <a:t>)= S(</a:t>
            </a:r>
            <a:r>
              <a:rPr lang="en-US" altLang="zh-CN" dirty="0" err="1"/>
              <a:t>x</a:t>
            </a:r>
            <a:r>
              <a:rPr lang="en-US" altLang="zh-CN" baseline="-25000" dirty="0" err="1"/>
              <a:t>n</a:t>
            </a:r>
            <a:r>
              <a:rPr lang="en-US" altLang="zh-CN" dirty="0"/>
              <a:t>)= f</a:t>
            </a:r>
            <a:r>
              <a:rPr lang="en-US" altLang="zh-CN" baseline="-25000" dirty="0"/>
              <a:t>0</a:t>
            </a:r>
            <a:r>
              <a:rPr lang="en-US" altLang="zh-CN" dirty="0"/>
              <a:t>    (f</a:t>
            </a:r>
            <a:r>
              <a:rPr lang="en-US" altLang="zh-CN" baseline="-25000" dirty="0"/>
              <a:t>0 </a:t>
            </a:r>
            <a:r>
              <a:rPr lang="en-US" altLang="zh-CN" dirty="0"/>
              <a:t>=f(x</a:t>
            </a:r>
            <a:r>
              <a:rPr lang="en-US" altLang="zh-CN" baseline="-25000" dirty="0"/>
              <a:t>0</a:t>
            </a:r>
            <a:r>
              <a:rPr lang="en-US" altLang="zh-CN" dirty="0"/>
              <a:t>)) </a:t>
            </a:r>
          </a:p>
          <a:p>
            <a:pPr marL="0" indent="0">
              <a:buNone/>
            </a:pPr>
            <a:r>
              <a:rPr lang="en-US" altLang="zh-CN" dirty="0"/>
              <a:t>	S</a:t>
            </a:r>
            <a:r>
              <a:rPr lang="en-US" altLang="zh-CN" baseline="30000" dirty="0"/>
              <a:t>(k)</a:t>
            </a:r>
            <a:r>
              <a:rPr lang="en-US" altLang="zh-CN" dirty="0"/>
              <a:t>(x</a:t>
            </a:r>
            <a:r>
              <a:rPr lang="en-US" altLang="zh-CN" baseline="-25000" dirty="0"/>
              <a:t>0</a:t>
            </a:r>
            <a:r>
              <a:rPr lang="en-US" altLang="zh-CN" dirty="0"/>
              <a:t>+0)= S</a:t>
            </a:r>
            <a:r>
              <a:rPr lang="en-US" altLang="zh-CN" baseline="30000" dirty="0"/>
              <a:t>(k)</a:t>
            </a:r>
            <a:r>
              <a:rPr lang="en-US" altLang="zh-CN" dirty="0"/>
              <a:t>(x</a:t>
            </a:r>
            <a:r>
              <a:rPr lang="en-US" altLang="zh-CN" baseline="-25000" dirty="0"/>
              <a:t>n</a:t>
            </a:r>
            <a:r>
              <a:rPr lang="en-US" altLang="zh-CN" dirty="0"/>
              <a:t>-0)   k=1,2</a:t>
            </a:r>
          </a:p>
          <a:p>
            <a:pPr marL="0" indent="0">
              <a:buNone/>
            </a:pPr>
            <a:r>
              <a:rPr lang="zh-CN" altLang="en-US" dirty="0"/>
              <a:t>这是周期型问题，所寻求的样条</a:t>
            </a:r>
            <a:r>
              <a:rPr lang="en-US" altLang="zh-CN" dirty="0"/>
              <a:t>S(x)</a:t>
            </a:r>
            <a:r>
              <a:rPr lang="zh-CN" altLang="en-US" dirty="0"/>
              <a:t>称为周期样条。</a:t>
            </a:r>
          </a:p>
        </p:txBody>
      </p:sp>
    </p:spTree>
    <p:extLst>
      <p:ext uri="{BB962C8B-B14F-4D97-AF65-F5344CB8AC3E}">
        <p14:creationId xmlns:p14="http://schemas.microsoft.com/office/powerpoint/2010/main" val="76517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7A5EDAB-E669-4B5B-A065-862D924D6D9F}"/>
                  </a:ext>
                </a:extLst>
              </p:cNvPr>
              <p:cNvSpPr>
                <a:spLocks noGrp="1"/>
              </p:cNvSpPr>
              <p:nvPr>
                <p:ph idx="1"/>
              </p:nvPr>
            </p:nvSpPr>
            <p:spPr>
              <a:xfrm>
                <a:off x="838200" y="413518"/>
                <a:ext cx="10515600" cy="5763445"/>
              </a:xfrm>
            </p:spPr>
            <p:txBody>
              <a:bodyPr>
                <a:normAutofit/>
              </a:bodyPr>
              <a:lstStyle/>
              <a:p>
                <a:r>
                  <a:rPr lang="zh-CN" altLang="en-US" dirty="0"/>
                  <a:t>证明：</a:t>
                </a:r>
                <a:r>
                  <a:rPr lang="zh-CN" altLang="en-US" dirty="0">
                    <a:solidFill>
                      <a:srgbClr val="FF0000"/>
                    </a:solidFill>
                  </a:rPr>
                  <a:t>存在性</a:t>
                </a:r>
                <a:r>
                  <a:rPr lang="zh-CN" altLang="en-US" dirty="0"/>
                  <a:t>，求出具体的</a:t>
                </a:r>
                <a:r>
                  <a:rPr lang="en-US" altLang="zh-CN" dirty="0"/>
                  <a:t>H(x)</a:t>
                </a:r>
                <a:r>
                  <a:rPr lang="zh-CN" altLang="en-US" dirty="0"/>
                  <a:t>即可</a:t>
                </a:r>
                <a:endParaRPr lang="en-US" altLang="zh-CN" dirty="0"/>
              </a:p>
              <a:p>
                <a:pPr marL="0" indent="0">
                  <a:buNone/>
                </a:pPr>
                <a:r>
                  <a:rPr lang="zh-CN" altLang="en-US" dirty="0"/>
                  <a:t>    设插值</a:t>
                </a:r>
                <a:r>
                  <a:rPr lang="zh-CN" altLang="en-US" dirty="0">
                    <a:solidFill>
                      <a:srgbClr val="FF0000"/>
                    </a:solidFill>
                  </a:rPr>
                  <a:t>基函数</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𝛼</m:t>
                        </m:r>
                      </m:e>
                      <m:sub>
                        <m:r>
                          <a:rPr lang="en-US" altLang="zh-CN" b="0" i="1" smtClean="0">
                            <a:solidFill>
                              <a:srgbClr val="FF0000"/>
                            </a:solidFill>
                            <a:latin typeface="Cambria Math" panose="02040503050406030204" pitchFamily="18" charset="0"/>
                          </a:rPr>
                          <m:t>𝑗</m:t>
                        </m:r>
                      </m:sub>
                    </m:sSub>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oMath>
                </a14:m>
                <a:r>
                  <a:rPr lang="zh-CN" altLang="en-US" dirty="0">
                    <a:solidFill>
                      <a:srgbClr val="FF0000"/>
                    </a:solidFill>
                  </a:rPr>
                  <a:t>和</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𝛽</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r>
                  <a:rPr lang="zh-CN" altLang="en-US" dirty="0"/>
                  <a:t>，</a:t>
                </a:r>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=0,1,⋯,</m:t>
                        </m:r>
                        <m:r>
                          <a:rPr lang="en-US" altLang="zh-CN" i="1">
                            <a:latin typeface="Cambria Math" panose="02040503050406030204" pitchFamily="18" charset="0"/>
                          </a:rPr>
                          <m:t>𝑛</m:t>
                        </m:r>
                      </m:e>
                    </m:d>
                  </m:oMath>
                </a14:m>
                <a:r>
                  <a:rPr lang="zh-CN" altLang="en-US" dirty="0"/>
                  <a:t>，每个基函数均是不高于</a:t>
                </a:r>
                <a:r>
                  <a:rPr lang="en-US" altLang="zh-CN" dirty="0"/>
                  <a:t>2n+1</a:t>
                </a:r>
                <a:r>
                  <a:rPr lang="zh-CN" altLang="en-US" dirty="0"/>
                  <a:t>次的多项式，且有</a:t>
                </a:r>
                <a:endParaRPr lang="en-US" altLang="zh-CN" dirty="0"/>
              </a:p>
              <a:p>
                <a:pPr marL="0" indent="0">
                  <a:lnSpc>
                    <a:spcPct val="100000"/>
                  </a:lnSpc>
                  <a:spcBef>
                    <a:spcPts val="0"/>
                  </a:spcBef>
                  <a:buNone/>
                </a:pP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𝑗</m:t>
                                </m:r>
                              </m:sub>
                            </m:sSub>
                            <m:d>
                              <m:dPr>
                                <m:ctrlPr>
                                  <a:rPr lang="zh-CN"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0    </m:t>
                                    </m:r>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e>
                                  <m:e>
                                    <m:r>
                                      <a:rPr lang="en-US" altLang="zh-CN" b="0" i="1" smtClean="0">
                                        <a:latin typeface="Cambria Math" panose="02040503050406030204" pitchFamily="18" charset="0"/>
                                      </a:rPr>
                                      <m:t>1   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eqArr>
                              </m:e>
                            </m:d>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=0</m:t>
                            </m:r>
                          </m:e>
                          <m:e>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zh-CN" altLang="en-US" i="1" smtClean="0">
                                    <a:latin typeface="Cambria Math" panose="02040503050406030204" pitchFamily="18" charset="0"/>
                                  </a:rPr>
                                  <m:t>𝛽</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zh-CN" altLang="en-US" i="1" smtClean="0">
                                    <a:latin typeface="Cambria Math" panose="02040503050406030204" pitchFamily="18" charset="0"/>
                                  </a:rPr>
                                  <m:t>𝛽</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𝑗𝑘</m:t>
                                </m:r>
                              </m:sub>
                            </m:sSub>
                          </m:e>
                        </m:eqArr>
                      </m:e>
                    </m:d>
                    <m:r>
                      <a:rPr lang="en-US" altLang="zh-CN" b="0" i="0"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=0,1,⋯,</m:t>
                    </m:r>
                    <m:r>
                      <a:rPr lang="en-US" altLang="zh-CN" b="0" i="1" smtClean="0">
                        <a:latin typeface="Cambria Math" panose="02040503050406030204" pitchFamily="18" charset="0"/>
                      </a:rPr>
                      <m:t>𝑛</m:t>
                    </m:r>
                  </m:oMath>
                </a14:m>
                <a:r>
                  <a:rPr lang="en-US" altLang="zh-CN" dirty="0"/>
                  <a:t>   (**)</a:t>
                </a:r>
              </a:p>
              <a:p>
                <a:pPr marL="0" indent="0">
                  <a:lnSpc>
                    <a:spcPct val="150000"/>
                  </a:lnSpc>
                  <a:buNone/>
                </a:pPr>
                <a:r>
                  <a:rPr lang="zh-CN" altLang="en-US" dirty="0"/>
                  <a:t>则要求的</a:t>
                </a:r>
                <a:r>
                  <a:rPr lang="zh-CN" altLang="en-US" dirty="0">
                    <a:latin typeface="Times New Roman" panose="02020603050405020304" pitchFamily="18" charset="0"/>
                    <a:cs typeface="Times New Roman" panose="02020603050405020304" pitchFamily="18" charset="0"/>
                  </a:rPr>
                  <a:t>插值多项式</a:t>
                </a:r>
                <a:r>
                  <a:rPr lang="en-US" altLang="zh-CN" dirty="0">
                    <a:latin typeface="Times New Roman" panose="02020603050405020304" pitchFamily="18" charset="0"/>
                    <a:cs typeface="Times New Roman" panose="02020603050405020304" pitchFamily="18" charset="0"/>
                  </a:rPr>
                  <a:t>H(x)=H</a:t>
                </a:r>
                <a:r>
                  <a:rPr lang="en-US" altLang="zh-CN" baseline="-25000" dirty="0">
                    <a:latin typeface="Times New Roman" panose="02020603050405020304" pitchFamily="18" charset="0"/>
                    <a:cs typeface="Times New Roman" panose="02020603050405020304" pitchFamily="18" charset="0"/>
                  </a:rPr>
                  <a:t>2n+1</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，可写成</a:t>
                </a:r>
                <a:endParaRPr lang="en-US" altLang="zh-CN"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r>
                          <a:rPr lang="en-US" altLang="zh-CN" i="1">
                            <a:latin typeface="Cambria Math" panose="02040503050406030204" pitchFamily="18" charset="0"/>
                          </a:rPr>
                          <m:t>𝑛</m:t>
                        </m:r>
                        <m:r>
                          <a:rPr lang="en-US" altLang="zh-CN" b="0" i="1" smtClean="0">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b="0" i="1" smtClean="0">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𝑗</m:t>
                                </m:r>
                              </m:sub>
                            </m:sSub>
                            <m:r>
                              <a:rPr lang="zh-CN" altLang="en-US" i="1" smtClean="0">
                                <a:latin typeface="Cambria Math" panose="02040503050406030204" pitchFamily="18" charset="0"/>
                              </a:rPr>
                              <m:t>𝛼</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r>
                              <a:rPr lang="zh-CN" altLang="en-US" i="1" smtClean="0">
                                <a:latin typeface="Cambria Math" panose="02040503050406030204" pitchFamily="18" charset="0"/>
                              </a:rPr>
                              <m:t>𝛽</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nary>
                  </m:oMath>
                </a14:m>
                <a:endParaRPr lang="en-US" altLang="zh-CN" dirty="0"/>
              </a:p>
              <a:p>
                <a:pPr marL="0" indent="0">
                  <a:lnSpc>
                    <a:spcPct val="150000"/>
                  </a:lnSpc>
                  <a:spcBef>
                    <a:spcPts val="0"/>
                  </a:spcBef>
                  <a:buNone/>
                </a:pPr>
                <a:r>
                  <a:rPr lang="zh-CN" altLang="en-US" dirty="0"/>
                  <a:t>可以验证，</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2n+1</a:t>
                </a:r>
                <a:r>
                  <a:rPr lang="en-US" altLang="zh-CN" dirty="0">
                    <a:latin typeface="Times New Roman" panose="02020603050405020304" pitchFamily="18" charset="0"/>
                    <a:cs typeface="Times New Roman" panose="02020603050405020304" pitchFamily="18" charset="0"/>
                  </a:rPr>
                  <a:t>(x)</a:t>
                </a:r>
                <a:r>
                  <a:rPr lang="zh-CN" altLang="en-US" dirty="0"/>
                  <a:t>满足插值条件</a:t>
                </a:r>
                <a:r>
                  <a:rPr lang="en-US" altLang="zh-CN" dirty="0"/>
                  <a:t>(*)</a:t>
                </a:r>
                <a:r>
                  <a:rPr lang="zh-CN" altLang="en-US" dirty="0"/>
                  <a:t>。</a:t>
                </a:r>
              </a:p>
            </p:txBody>
          </p:sp>
        </mc:Choice>
        <mc:Fallback>
          <p:sp>
            <p:nvSpPr>
              <p:cNvPr id="3" name="内容占位符 2">
                <a:extLst>
                  <a:ext uri="{FF2B5EF4-FFF2-40B4-BE49-F238E27FC236}">
                    <a16:creationId xmlns:a16="http://schemas.microsoft.com/office/drawing/2014/main" id="{27A5EDAB-E669-4B5B-A065-862D924D6D9F}"/>
                  </a:ext>
                </a:extLst>
              </p:cNvPr>
              <p:cNvSpPr>
                <a:spLocks noGrp="1" noRot="1" noChangeAspect="1" noMove="1" noResize="1" noEditPoints="1" noAdjustHandles="1" noChangeArrowheads="1" noChangeShapeType="1" noTextEdit="1"/>
              </p:cNvSpPr>
              <p:nvPr>
                <p:ph idx="1"/>
              </p:nvPr>
            </p:nvSpPr>
            <p:spPr>
              <a:xfrm>
                <a:off x="838200" y="413518"/>
                <a:ext cx="10515600" cy="5763445"/>
              </a:xfrm>
              <a:blipFill>
                <a:blip r:embed="rId2"/>
                <a:stretch>
                  <a:fillRect l="-1217" t="-3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800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C795B89-FAB6-42F5-96C7-0ABEA83AC17D}"/>
              </a:ext>
            </a:extLst>
          </p:cNvPr>
          <p:cNvSpPr txBox="1"/>
          <p:nvPr>
            <p:custDataLst>
              <p:tags r:id="rId3"/>
            </p:custDataLst>
          </p:nvPr>
        </p:nvSpPr>
        <p:spPr>
          <a:xfrm>
            <a:off x="1736558" y="1685173"/>
            <a:ext cx="9753600" cy="2143125"/>
          </a:xfrm>
          <a:prstGeom prst="rect">
            <a:avLst/>
          </a:prstGeom>
          <a:noFill/>
        </p:spPr>
        <p:txBody>
          <a:bodyPr vert="horz" wrap="square" rtlCol="0" anchor="ctr" anchorCtr="0">
            <a:noAutofit/>
          </a:bodyPr>
          <a:lstStyle/>
          <a:p>
            <a:r>
              <a:rPr lang="zh-CN" altLang="zh-CN" sz="2400" dirty="0"/>
              <a:t>若</a:t>
            </a:r>
            <a:r>
              <a:rPr lang="en-US" altLang="zh-CN" sz="2400" dirty="0"/>
              <a:t>           </a:t>
            </a:r>
            <a:r>
              <a:rPr lang="zh-CN" altLang="en-US" sz="2400" dirty="0"/>
              <a:t>，</a:t>
            </a:r>
            <a:r>
              <a:rPr lang="zh-CN" altLang="zh-CN" sz="2400" dirty="0"/>
              <a:t>求：</a:t>
            </a:r>
            <a:r>
              <a:rPr lang="en-US" altLang="zh-CN" sz="2400" dirty="0"/>
              <a:t>       </a:t>
            </a:r>
            <a:r>
              <a:rPr lang="zh-CN" altLang="zh-CN" sz="2400" dirty="0"/>
              <a:t>及</a:t>
            </a:r>
          </a:p>
        </p:txBody>
      </p:sp>
      <p:sp>
        <p:nvSpPr>
          <p:cNvPr id="7" name="矩形: 圆角 6">
            <a:extLst>
              <a:ext uri="{FF2B5EF4-FFF2-40B4-BE49-F238E27FC236}">
                <a16:creationId xmlns:a16="http://schemas.microsoft.com/office/drawing/2014/main" id="{17F72BA1-BC02-4FC2-A5CA-DCA41F9909E8}"/>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3691E84D-9730-4F67-B37D-FEAC862CD176}"/>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对象 13">
            <a:extLst>
              <a:ext uri="{FF2B5EF4-FFF2-40B4-BE49-F238E27FC236}">
                <a16:creationId xmlns:a16="http://schemas.microsoft.com/office/drawing/2014/main" id="{88D850C0-BC8F-45FB-A295-32B2B33E2065}"/>
              </a:ext>
            </a:extLst>
          </p:cNvPr>
          <p:cNvGraphicFramePr>
            <a:graphicFrameLocks noChangeAspect="1"/>
          </p:cNvGraphicFramePr>
          <p:nvPr>
            <p:extLst>
              <p:ext uri="{D42A27DB-BD31-4B8C-83A1-F6EECF244321}">
                <p14:modId xmlns:p14="http://schemas.microsoft.com/office/powerpoint/2010/main" val="3462844267"/>
              </p:ext>
            </p:extLst>
          </p:nvPr>
        </p:nvGraphicFramePr>
        <p:xfrm>
          <a:off x="2159000" y="2534085"/>
          <a:ext cx="913308" cy="435686"/>
        </p:xfrm>
        <a:graphic>
          <a:graphicData uri="http://schemas.openxmlformats.org/presentationml/2006/ole">
            <mc:AlternateContent xmlns:mc="http://schemas.openxmlformats.org/markup-compatibility/2006">
              <mc:Choice xmlns:v="urn:schemas-microsoft-com:vml" Requires="v">
                <p:oleObj spid="_x0000_s1038" r:id="rId13" imgW="0" imgH="0" progId="">
                  <p:embed/>
                </p:oleObj>
              </mc:Choice>
              <mc:Fallback>
                <p:oleObj r:id="rId13" imgW="0" imgH="0" progId="">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9000" y="2534085"/>
                        <a:ext cx="913308" cy="435686"/>
                      </a:xfrm>
                      <a:prstGeom prst="rect">
                        <a:avLst/>
                      </a:prstGeom>
                      <a:noFill/>
                      <a:ln>
                        <a:noFill/>
                      </a:ln>
                    </p:spPr>
                  </p:pic>
                </p:oleObj>
              </mc:Fallback>
            </mc:AlternateContent>
          </a:graphicData>
        </a:graphic>
      </p:graphicFrame>
      <p:graphicFrame>
        <p:nvGraphicFramePr>
          <p:cNvPr id="15" name="对象 14">
            <a:extLst>
              <a:ext uri="{FF2B5EF4-FFF2-40B4-BE49-F238E27FC236}">
                <a16:creationId xmlns:a16="http://schemas.microsoft.com/office/drawing/2014/main" id="{146BFE20-F2C2-4BC5-91F7-EA18DF32C48A}"/>
              </a:ext>
            </a:extLst>
          </p:cNvPr>
          <p:cNvGraphicFramePr>
            <a:graphicFrameLocks noChangeAspect="1"/>
          </p:cNvGraphicFramePr>
          <p:nvPr>
            <p:extLst>
              <p:ext uri="{D42A27DB-BD31-4B8C-83A1-F6EECF244321}">
                <p14:modId xmlns:p14="http://schemas.microsoft.com/office/powerpoint/2010/main" val="3745435170"/>
              </p:ext>
            </p:extLst>
          </p:nvPr>
        </p:nvGraphicFramePr>
        <p:xfrm>
          <a:off x="3879869" y="2497989"/>
          <a:ext cx="730339" cy="533709"/>
        </p:xfrm>
        <a:graphic>
          <a:graphicData uri="http://schemas.openxmlformats.org/presentationml/2006/ole">
            <mc:AlternateContent xmlns:mc="http://schemas.openxmlformats.org/markup-compatibility/2006">
              <mc:Choice xmlns:v="urn:schemas-microsoft-com:vml" Requires="v">
                <p:oleObj spid="_x0000_s1039" r:id="rId15" imgW="0" imgH="0" progId="">
                  <p:embed/>
                </p:oleObj>
              </mc:Choice>
              <mc:Fallback>
                <p:oleObj r:id="rId15" imgW="0" imgH="0" progId="">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9869" y="2497989"/>
                        <a:ext cx="730339" cy="533709"/>
                      </a:xfrm>
                      <a:prstGeom prst="rect">
                        <a:avLst/>
                      </a:prstGeom>
                      <a:noFill/>
                      <a:ln>
                        <a:noFill/>
                      </a:ln>
                    </p:spPr>
                  </p:pic>
                </p:oleObj>
              </mc:Fallback>
            </mc:AlternateContent>
          </a:graphicData>
        </a:graphic>
      </p:graphicFrame>
      <p:graphicFrame>
        <p:nvGraphicFramePr>
          <p:cNvPr id="16" name="对象 15">
            <a:extLst>
              <a:ext uri="{FF2B5EF4-FFF2-40B4-BE49-F238E27FC236}">
                <a16:creationId xmlns:a16="http://schemas.microsoft.com/office/drawing/2014/main" id="{DD2F255D-B8E0-47DE-B469-A4AF5C177627}"/>
              </a:ext>
            </a:extLst>
          </p:cNvPr>
          <p:cNvGraphicFramePr>
            <a:graphicFrameLocks noChangeAspect="1"/>
          </p:cNvGraphicFramePr>
          <p:nvPr>
            <p:extLst>
              <p:ext uri="{D42A27DB-BD31-4B8C-83A1-F6EECF244321}">
                <p14:modId xmlns:p14="http://schemas.microsoft.com/office/powerpoint/2010/main" val="3612951617"/>
              </p:ext>
            </p:extLst>
          </p:nvPr>
        </p:nvGraphicFramePr>
        <p:xfrm>
          <a:off x="4984635" y="2497990"/>
          <a:ext cx="758427" cy="533708"/>
        </p:xfrm>
        <a:graphic>
          <a:graphicData uri="http://schemas.openxmlformats.org/presentationml/2006/ole">
            <mc:AlternateContent xmlns:mc="http://schemas.openxmlformats.org/markup-compatibility/2006">
              <mc:Choice xmlns:v="urn:schemas-microsoft-com:vml" Requires="v">
                <p:oleObj spid="_x0000_s1040" r:id="rId17" imgW="0" imgH="0" progId="">
                  <p:embed/>
                </p:oleObj>
              </mc:Choice>
              <mc:Fallback>
                <p:oleObj r:id="rId17" imgW="0" imgH="0" progId="">
                  <p:embed/>
                  <p:pic>
                    <p:nvPicPr>
                      <p:cNvPr id="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84635" y="2497990"/>
                        <a:ext cx="758427" cy="533708"/>
                      </a:xfrm>
                      <a:prstGeom prst="rect">
                        <a:avLst/>
                      </a:prstGeom>
                      <a:noFill/>
                      <a:ln>
                        <a:noFill/>
                      </a:ln>
                    </p:spPr>
                  </p:pic>
                </p:oleObj>
              </mc:Fallback>
            </mc:AlternateContent>
          </a:graphicData>
        </a:graphic>
      </p:graphicFrame>
      <p:grpSp>
        <p:nvGrpSpPr>
          <p:cNvPr id="12" name="组合 11">
            <a:extLst>
              <a:ext uri="{FF2B5EF4-FFF2-40B4-BE49-F238E27FC236}">
                <a16:creationId xmlns:a16="http://schemas.microsoft.com/office/drawing/2014/main" id="{77B0D2AB-8A13-485B-B75E-9940F4AB9B42}"/>
              </a:ext>
            </a:extLst>
          </p:cNvPr>
          <p:cNvGrpSpPr/>
          <p:nvPr>
            <p:custDataLst>
              <p:tags r:id="rId6"/>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B2AFC272-BA6E-4067-B1CB-210D0501BFED}"/>
                </a:ext>
              </a:extLst>
            </p:cNvPr>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7A3CBDB0-EBC8-457F-8167-F55EED695766}"/>
                </a:ext>
              </a:extLst>
            </p:cNvPr>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E79BF11F-9F1B-45A8-99EA-EA2745DE2505}"/>
                </a:ext>
              </a:extLst>
            </p:cNvPr>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3393062C-7E0E-40A6-9DCC-425E0DEF1BD3}"/>
                </a:ext>
              </a:extLst>
            </p:cNvPr>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B839A372-A71A-48D6-805F-6DBC2D146353}"/>
              </a:ext>
            </a:extLst>
          </p:cNvPr>
          <p:cNvPicPr>
            <a:picLocks/>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
    </p:custDataLst>
    <p:extLst>
      <p:ext uri="{BB962C8B-B14F-4D97-AF65-F5344CB8AC3E}">
        <p14:creationId xmlns:p14="http://schemas.microsoft.com/office/powerpoint/2010/main" val="26963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DBFE8-8BFE-4A5B-ADE3-AD85A49F474A}"/>
              </a:ext>
            </a:extLst>
          </p:cNvPr>
          <p:cNvSpPr>
            <a:spLocks noGrp="1"/>
          </p:cNvSpPr>
          <p:nvPr>
            <p:ph type="title"/>
          </p:nvPr>
        </p:nvSpPr>
        <p:spPr/>
        <p:txBody>
          <a:bodyPr/>
          <a:lstStyle/>
          <a:p>
            <a:r>
              <a:rPr lang="zh-CN" altLang="en-US" dirty="0"/>
              <a:t>猜测并推导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9E490A-8A40-4963-AD16-66769DD4CA59}"/>
                  </a:ext>
                </a:extLst>
              </p:cNvPr>
              <p:cNvSpPr>
                <a:spLocks noGrp="1"/>
              </p:cNvSpPr>
              <p:nvPr>
                <p:ph idx="1"/>
              </p:nvPr>
            </p:nvSpPr>
            <p:spPr/>
            <p:txBody>
              <a:bodyPr>
                <a:normAutofit fontScale="92500"/>
              </a:bodyPr>
              <a:lstStyle/>
              <a:p>
                <a:r>
                  <a:rPr lang="zh-CN" altLang="en-US" dirty="0">
                    <a:latin typeface="Times New Roman" panose="02020603050405020304" pitchFamily="18" charset="0"/>
                    <a:cs typeface="Times New Roman" panose="02020603050405020304" pitchFamily="18" charset="0"/>
                  </a:rPr>
                  <a:t>以</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为例，想想它应是什么形式的？</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因为有：</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𝑗𝑘</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且</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=0</m:t>
                    </m:r>
                  </m:oMath>
                </a14:m>
                <a:r>
                  <a:rPr lang="zh-CN" altLang="en-US" dirty="0">
                    <a:latin typeface="Times New Roman" panose="02020603050405020304" pitchFamily="18" charset="0"/>
                    <a:cs typeface="Times New Roman" panose="02020603050405020304" pitchFamily="18" charset="0"/>
                  </a:rPr>
                  <a:t>，即在</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k-1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k+1</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处，函数值和导数值都为零，说明这些节点是</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的二次零点，所以</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包含</a:t>
                </a:r>
                <a:r>
                  <a:rPr lang="en-US" altLang="zh-CN" dirty="0">
                    <a:latin typeface="Times New Roman" panose="02020603050405020304" pitchFamily="18" charset="0"/>
                    <a:cs typeface="Times New Roman" panose="02020603050405020304" pitchFamily="18" charset="0"/>
                  </a:rPr>
                  <a:t>(x-x</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，这些因式组合起来的次数是</a:t>
                </a:r>
                <a:r>
                  <a:rPr lang="en-US" altLang="zh-CN" dirty="0">
                    <a:latin typeface="Times New Roman" panose="02020603050405020304" pitchFamily="18" charset="0"/>
                    <a:cs typeface="Times New Roman" panose="02020603050405020304" pitchFamily="18" charset="0"/>
                  </a:rPr>
                  <a:t>2n</a:t>
                </a:r>
                <a:r>
                  <a:rPr lang="zh-CN" altLang="en-US" dirty="0">
                    <a:latin typeface="Times New Roman" panose="02020603050405020304" pitchFamily="18" charset="0"/>
                    <a:cs typeface="Times New Roman" panose="02020603050405020304" pitchFamily="18" charset="0"/>
                  </a:rPr>
                  <a:t>次，而</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2n+1</a:t>
                </a:r>
                <a:r>
                  <a:rPr lang="zh-CN" altLang="en-US" dirty="0">
                    <a:latin typeface="Times New Roman" panose="02020603050405020304" pitchFamily="18" charset="0"/>
                    <a:cs typeface="Times New Roman" panose="02020603050405020304" pitchFamily="18" charset="0"/>
                  </a:rPr>
                  <a:t>次，所以，</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可以写为：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e>
                    </m:d>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baseline="3000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baseline="3000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baseline="3000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smtClean="0">
                        <a:latin typeface="Cambria Math" panose="02040503050406030204" pitchFamily="18" charset="0"/>
                      </a:rPr>
                      <m:t>)</m:t>
                    </m:r>
                    <m:r>
                      <a:rPr lang="en-US" altLang="zh-CN" i="1" baseline="30000">
                        <a:latin typeface="Cambria Math" panose="02040503050406030204" pitchFamily="18" charset="0"/>
                      </a:rPr>
                      <m:t>2</m:t>
                    </m:r>
                  </m:oMath>
                </a14:m>
                <a:endParaRPr lang="en-US" altLang="zh-CN" baseline="30000"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d>
                      <m:dPr>
                        <m:ctrlPr>
                          <a:rPr lang="zh-CN" altLang="zh-CN" i="1"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r>
                      <a:rPr lang="en-US" altLang="zh-CN" i="1">
                        <a:solidFill>
                          <a:srgbClr val="FF0000"/>
                        </a:solidFill>
                        <a:latin typeface="Cambria Math" panose="02040503050406030204" pitchFamily="18" charset="0"/>
                      </a:rPr>
                      <m:t>⋯</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b>
                        </m:sSub>
                      </m:e>
                    </m:d>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b>
                        </m:sSub>
                      </m:e>
                    </m:d>
                    <m:r>
                      <a:rPr lang="en-US" altLang="zh-CN" i="1">
                        <a:solidFill>
                          <a:srgbClr val="FF0000"/>
                        </a:solidFill>
                        <a:latin typeface="Cambria Math" panose="02040503050406030204" pitchFamily="18" charset="0"/>
                      </a:rPr>
                      <m:t>⋯</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𝑛</m:t>
                            </m:r>
                          </m:sub>
                        </m:sSub>
                      </m:e>
                    </m:d>
                    <m:r>
                      <a:rPr lang="en-US" altLang="zh-CN" b="0" i="1" smtClean="0">
                        <a:latin typeface="Cambria Math" panose="02040503050406030204" pitchFamily="18" charset="0"/>
                      </a:rPr>
                      <m:t>]</m:t>
                    </m:r>
                    <m:r>
                      <a:rPr lang="en-US" altLang="zh-CN" i="1" baseline="30000">
                        <a:latin typeface="Cambria Math" panose="02040503050406030204" pitchFamily="18" charset="0"/>
                      </a:rPr>
                      <m:t>2</m:t>
                    </m:r>
                  </m:oMath>
                </a14:m>
                <a:endParaRPr lang="en-US" altLang="zh-CN" baseline="30000" dirty="0"/>
              </a:p>
            </p:txBody>
          </p:sp>
        </mc:Choice>
        <mc:Fallback xmlns="">
          <p:sp>
            <p:nvSpPr>
              <p:cNvPr id="3" name="内容占位符 2">
                <a:extLst>
                  <a:ext uri="{FF2B5EF4-FFF2-40B4-BE49-F238E27FC236}">
                    <a16:creationId xmlns:a16="http://schemas.microsoft.com/office/drawing/2014/main" id="{5F9E490A-8A40-4963-AD16-66769DD4CA59}"/>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38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88BA09-00F8-4104-8971-8D17DB3995B6}"/>
                  </a:ext>
                </a:extLst>
              </p:cNvPr>
              <p:cNvSpPr>
                <a:spLocks noGrp="1"/>
              </p:cNvSpPr>
              <p:nvPr>
                <p:ph idx="1"/>
              </p:nvPr>
            </p:nvSpPr>
            <p:spPr>
              <a:xfrm>
                <a:off x="838200" y="500882"/>
                <a:ext cx="10515600" cy="5676081"/>
              </a:xfrm>
            </p:spPr>
            <p:txBody>
              <a:bodyPr>
                <a:normAutofit lnSpcReduction="10000"/>
              </a:bodyPr>
              <a:lstStyle/>
              <a:p>
                <a:pPr marL="0" indent="0">
                  <a:buNone/>
                </a:pPr>
                <a:r>
                  <a:rPr lang="zh-CN" altLang="en-US" dirty="0"/>
                  <a:t>回忆，拉格朗日基函数</a:t>
                </a:r>
                <a:endParaRPr lang="en-US" altLang="zh-CN" dirty="0"/>
              </a:p>
              <a:p>
                <a:pPr marL="0" indent="0">
                  <a:buNone/>
                </a:pPr>
                <a14:m>
                  <m:oMathPara xmlns:m="http://schemas.openxmlformats.org/officeDocument/2006/math">
                    <m:oMathParaPr>
                      <m:jc m:val="left"/>
                    </m:oMathParaPr>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𝑙</m:t>
                          </m:r>
                        </m:e>
                        <m:sub>
                          <m:r>
                            <a:rPr lang="en-US" altLang="zh-CN" b="0" i="1" smtClean="0">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a:latin typeface="Cambria Math" panose="02040503050406030204" pitchFamily="18" charset="0"/>
                        </a:rPr>
                        <m:t>=</m:t>
                      </m:r>
                      <m:f>
                        <m:fPr>
                          <m:ctrlPr>
                            <a:rPr lang="zh-CN" altLang="zh-CN" i="1" smtClean="0">
                              <a:solidFill>
                                <a:schemeClr val="tx1"/>
                              </a:solidFill>
                              <a:latin typeface="Cambria Math" panose="02040503050406030204" pitchFamily="18" charset="0"/>
                            </a:rPr>
                          </m:ctrlPr>
                        </m:fPr>
                        <m:num>
                          <m:d>
                            <m:dPr>
                              <m:ctrlPr>
                                <a:rPr lang="zh-CN" altLang="zh-CN" i="1" smtClean="0">
                                  <a:solidFill>
                                    <a:srgbClr val="FF0000"/>
                                  </a:solidFill>
                                  <a:latin typeface="Cambria Math" panose="02040503050406030204" pitchFamily="18" charset="0"/>
                                </a:rPr>
                              </m:ctrlPr>
                            </m:dPr>
                            <m:e>
                              <m:r>
                                <a:rPr lang="en-US" altLang="zh-CN" b="0" i="1">
                                  <a:solidFill>
                                    <a:srgbClr val="FF0000"/>
                                  </a:solidFill>
                                  <a:latin typeface="Cambria Math" panose="02040503050406030204" pitchFamily="18" charset="0"/>
                                </a:rPr>
                                <m:t>𝑥</m:t>
                              </m:r>
                              <m:r>
                                <a:rPr lang="en-US" altLang="zh-CN" b="0"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0</m:t>
                                  </m:r>
                                </m:sub>
                              </m:sSub>
                            </m:e>
                          </m:d>
                          <m:r>
                            <a:rPr lang="en-US" altLang="zh-CN" b="0" i="1">
                              <a:solidFill>
                                <a:srgbClr val="FF0000"/>
                              </a:solidFill>
                              <a:latin typeface="Cambria Math" panose="02040503050406030204" pitchFamily="18" charset="0"/>
                            </a:rPr>
                            <m:t>⋯(</m:t>
                          </m:r>
                          <m:r>
                            <a:rPr lang="en-US" altLang="zh-CN" b="0" i="1">
                              <a:solidFill>
                                <a:srgbClr val="FF0000"/>
                              </a:solidFill>
                              <a:latin typeface="Cambria Math" panose="02040503050406030204" pitchFamily="18" charset="0"/>
                            </a:rPr>
                            <m:t>𝑥</m:t>
                          </m:r>
                          <m:r>
                            <a:rPr lang="en-US" altLang="zh-CN" b="0"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b="0" i="1">
                                  <a:solidFill>
                                    <a:srgbClr val="FF0000"/>
                                  </a:solidFill>
                                  <a:latin typeface="Cambria Math" panose="02040503050406030204" pitchFamily="18" charset="0"/>
                                </a:rPr>
                                <m:t>−1</m:t>
                              </m:r>
                            </m:sub>
                          </m:sSub>
                          <m:r>
                            <a:rPr lang="en-US" altLang="zh-CN" b="0" i="1">
                              <a:solidFill>
                                <a:srgbClr val="FF0000"/>
                              </a:solidFill>
                              <a:latin typeface="Cambria Math" panose="02040503050406030204" pitchFamily="18" charset="0"/>
                            </a:rPr>
                            <m:t>)(</m:t>
                          </m:r>
                          <m:r>
                            <a:rPr lang="en-US" altLang="zh-CN" b="0" i="1">
                              <a:solidFill>
                                <a:srgbClr val="FF0000"/>
                              </a:solidFill>
                              <a:latin typeface="Cambria Math" panose="02040503050406030204" pitchFamily="18" charset="0"/>
                            </a:rPr>
                            <m:t>𝑥</m:t>
                          </m:r>
                          <m:r>
                            <a:rPr lang="en-US" altLang="zh-CN" b="0"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b="0" i="1">
                                  <a:solidFill>
                                    <a:srgbClr val="FF0000"/>
                                  </a:solidFill>
                                  <a:latin typeface="Cambria Math" panose="02040503050406030204" pitchFamily="18" charset="0"/>
                                </a:rPr>
                                <m:t>+1</m:t>
                              </m:r>
                            </m:sub>
                          </m:sSub>
                          <m:r>
                            <a:rPr lang="en-US" altLang="zh-CN" b="0" i="1">
                              <a:solidFill>
                                <a:srgbClr val="FF0000"/>
                              </a:solidFill>
                              <a:latin typeface="Cambria Math" panose="02040503050406030204" pitchFamily="18" charset="0"/>
                            </a:rPr>
                            <m:t>)⋯(</m:t>
                          </m:r>
                          <m:r>
                            <a:rPr lang="en-US" altLang="zh-CN" b="0" i="1">
                              <a:solidFill>
                                <a:srgbClr val="FF0000"/>
                              </a:solidFill>
                              <a:latin typeface="Cambria Math" panose="02040503050406030204" pitchFamily="18" charset="0"/>
                            </a:rPr>
                            <m:t>𝑥</m:t>
                          </m:r>
                          <m:r>
                            <a:rPr lang="en-US" altLang="zh-CN" b="0"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𝑛</m:t>
                              </m:r>
                            </m:sub>
                          </m:sSub>
                          <m:r>
                            <a:rPr lang="en-US" altLang="zh-CN" b="0" i="1">
                              <a:solidFill>
                                <a:srgbClr val="FF0000"/>
                              </a:solidFill>
                              <a:latin typeface="Cambria Math" panose="02040503050406030204" pitchFamily="18" charset="0"/>
                            </a:rPr>
                            <m:t>)</m:t>
                          </m:r>
                        </m:num>
                        <m:den>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𝑗</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0</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𝑗</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𝑗</m:t>
                              </m:r>
                              <m:r>
                                <a:rPr lang="en-US" altLang="zh-CN" b="0" i="1">
                                  <a:solidFill>
                                    <a:schemeClr val="tx1"/>
                                  </a:solidFill>
                                  <a:latin typeface="Cambria Math" panose="02040503050406030204" pitchFamily="18" charset="0"/>
                                </a:rPr>
                                <m:t>−1</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𝑗</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𝑗</m:t>
                              </m:r>
                              <m:r>
                                <a:rPr lang="en-US" altLang="zh-CN" b="0" i="1">
                                  <a:solidFill>
                                    <a:schemeClr val="tx1"/>
                                  </a:solidFill>
                                  <a:latin typeface="Cambria Math" panose="02040503050406030204" pitchFamily="18" charset="0"/>
                                </a:rPr>
                                <m:t>+1</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𝑗</m:t>
                              </m:r>
                            </m:sub>
                          </m:sSub>
                          <m:r>
                            <a:rPr lang="en-US" altLang="zh-CN" b="0"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𝑛</m:t>
                              </m:r>
                            </m:sub>
                          </m:sSub>
                          <m:r>
                            <a:rPr lang="en-US" altLang="zh-CN" b="0" i="1">
                              <a:solidFill>
                                <a:schemeClr val="tx1"/>
                              </a:solidFill>
                              <a:latin typeface="Cambria Math" panose="02040503050406030204" pitchFamily="18" charset="0"/>
                            </a:rPr>
                            <m:t>)</m:t>
                          </m:r>
                        </m:den>
                      </m:f>
                    </m:oMath>
                  </m:oMathPara>
                </a14:m>
                <a:endParaRPr lang="zh-CN" altLang="en-US" dirty="0"/>
              </a:p>
              <a:p>
                <a:pPr marL="0" indent="0">
                  <a:buNone/>
                </a:pPr>
                <a:r>
                  <a:rPr lang="zh-CN" altLang="en-US" dirty="0"/>
                  <a:t>分母部分是常数，故</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f>
                        <m:fPr>
                          <m:ctrlPr>
                            <a:rPr lang="zh-CN" altLang="zh-CN" i="1" smtClean="0">
                              <a:latin typeface="Cambria Math" panose="02040503050406030204" pitchFamily="18" charset="0"/>
                            </a:rPr>
                          </m:ctrlPr>
                        </m:fPr>
                        <m:num>
                          <m:d>
                            <m:dPr>
                              <m:ctrlPr>
                                <a:rPr lang="zh-CN" altLang="zh-CN" i="1"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𝑛</m:t>
                              </m:r>
                            </m:sub>
                          </m:sSub>
                          <m:r>
                            <a:rPr lang="en-US" altLang="zh-CN" i="1">
                              <a:solidFill>
                                <a:srgbClr val="FF0000"/>
                              </a:solidFill>
                              <a:latin typeface="Cambria Math" panose="02040503050406030204" pitchFamily="18" charset="0"/>
                            </a:rPr>
                            <m:t>)</m:t>
                          </m:r>
                        </m:num>
                        <m:den>
                          <m:r>
                            <a:rPr lang="en-US" altLang="zh-CN" b="0" i="1" smtClean="0">
                              <a:latin typeface="Cambria Math" panose="02040503050406030204" pitchFamily="18" charset="0"/>
                            </a:rPr>
                            <m:t>𝐾</m:t>
                          </m:r>
                        </m:den>
                      </m:f>
                    </m:oMath>
                  </m:oMathPara>
                </a14:m>
                <a:endParaRPr lang="en-US" altLang="zh-CN" dirty="0"/>
              </a:p>
              <a:p>
                <a:pPr marL="0" indent="0">
                  <a:buNone/>
                </a:pPr>
                <a:r>
                  <a:rPr lang="zh-CN" altLang="en-US" dirty="0"/>
                  <a:t>有：</a:t>
                </a:r>
                <a:r>
                  <a:rPr lang="zh-CN" altLang="zh-CN" dirty="0"/>
                  <a:t> </a:t>
                </a:r>
                <a14:m>
                  <m:oMath xmlns:m="http://schemas.openxmlformats.org/officeDocument/2006/math">
                    <m:d>
                      <m:dPr>
                        <m:ctrlPr>
                          <a:rPr lang="zh-CN" altLang="zh-CN" i="1"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𝑛</m:t>
                        </m:r>
                      </m:sub>
                    </m:sSub>
                    <m:r>
                      <a:rPr lang="en-US" altLang="zh-CN" i="1">
                        <a:solidFill>
                          <a:srgbClr val="FF0000"/>
                        </a:solidFill>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𝐾</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pPr marL="0" indent="0">
                  <a:buNone/>
                </a:pPr>
                <a:r>
                  <a:rPr lang="zh-CN" altLang="en-US" dirty="0"/>
                  <a:t>代入</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有</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r>
                      <a:rPr lang="en-US" altLang="zh-CN" i="1">
                        <a:latin typeface="Cambria Math" panose="02040503050406030204" pitchFamily="18" charset="0"/>
                      </a:rPr>
                      <m:t>𝐾</m:t>
                    </m:r>
                    <m:sSub>
                      <m:sSubPr>
                        <m:ctrlPr>
                          <a:rPr lang="zh-CN" altLang="zh-CN" i="1">
                            <a:latin typeface="Cambria Math" panose="02040503050406030204" pitchFamily="18" charset="0"/>
                          </a:rPr>
                        </m:ctrlPr>
                      </m:sSubPr>
                      <m:e>
                        <m:r>
                          <a:rPr lang="en-US" altLang="zh-CN" i="1" baseline="30000">
                            <a:latin typeface="Cambria Math" panose="02040503050406030204" pitchFamily="18" charset="0"/>
                          </a:rPr>
                          <m:t>2</m:t>
                        </m:r>
                        <m:r>
                          <a:rPr lang="en-US" altLang="zh-CN" i="1">
                            <a:latin typeface="Cambria Math" panose="02040503050406030204" pitchFamily="18" charset="0"/>
                          </a:rPr>
                          <m:t>𝑙</m:t>
                        </m:r>
                      </m:e>
                      <m:sub>
                        <m:r>
                          <a:rPr lang="en-US" altLang="zh-CN" b="0" i="1" smtClean="0">
                            <a:latin typeface="Cambria Math" panose="02040503050406030204" pitchFamily="18" charset="0"/>
                          </a:rPr>
                          <m:t>𝑗</m:t>
                        </m:r>
                      </m:sub>
                    </m:sSub>
                    <m:r>
                      <a:rPr lang="en-US" altLang="zh-CN" b="0" i="1" baseline="30000" smtClean="0">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 b</a:t>
                </a:r>
                <a:r>
                  <a:rPr lang="zh-CN" altLang="en-US" dirty="0"/>
                  <a:t>待定</a:t>
                </a:r>
                <a:endParaRPr lang="en-US" altLang="zh-CN" dirty="0"/>
              </a:p>
            </p:txBody>
          </p:sp>
        </mc:Choice>
        <mc:Fallback xmlns="">
          <p:sp>
            <p:nvSpPr>
              <p:cNvPr id="3" name="内容占位符 2">
                <a:extLst>
                  <a:ext uri="{FF2B5EF4-FFF2-40B4-BE49-F238E27FC236}">
                    <a16:creationId xmlns:a16="http://schemas.microsoft.com/office/drawing/2014/main" id="{9D88BA09-00F8-4104-8971-8D17DB3995B6}"/>
                  </a:ext>
                </a:extLst>
              </p:cNvPr>
              <p:cNvSpPr>
                <a:spLocks noGrp="1" noRot="1" noChangeAspect="1" noMove="1" noResize="1" noEditPoints="1" noAdjustHandles="1" noChangeArrowheads="1" noChangeShapeType="1" noTextEdit="1"/>
              </p:cNvSpPr>
              <p:nvPr>
                <p:ph idx="1"/>
              </p:nvPr>
            </p:nvSpPr>
            <p:spPr>
              <a:xfrm>
                <a:off x="838200" y="500882"/>
                <a:ext cx="10515600" cy="5676081"/>
              </a:xfrm>
              <a:blipFill>
                <a:blip r:embed="rId2"/>
                <a:stretch>
                  <a:fillRect l="-1217" t="-752" b="-1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315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672D23-B91D-4AF3-95CC-0E16CABEEF0E}"/>
                  </a:ext>
                </a:extLst>
              </p:cNvPr>
              <p:cNvSpPr>
                <a:spLocks noGrp="1"/>
              </p:cNvSpPr>
              <p:nvPr>
                <p:ph idx="1"/>
              </p:nvPr>
            </p:nvSpPr>
            <p:spPr>
              <a:xfrm>
                <a:off x="838200" y="505326"/>
                <a:ext cx="10515600" cy="5671637"/>
              </a:xfrm>
            </p:spPr>
            <p:txBody>
              <a:bodyPr>
                <a:normAutofit/>
              </a:bodyPr>
              <a:lstStyle/>
              <a:p>
                <a:r>
                  <a:rPr lang="zh-CN" altLang="en-US" dirty="0"/>
                  <a:t>设</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sSubSup>
                      <m:sSubSupPr>
                        <m:ctrlPr>
                          <a:rPr lang="en-US" altLang="zh-CN"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𝑙</m:t>
                        </m:r>
                      </m:e>
                      <m:sub>
                        <m:r>
                          <a:rPr lang="en-US" altLang="zh-CN" b="0" i="1" smtClean="0">
                            <a:solidFill>
                              <a:schemeClr val="tx1"/>
                            </a:solidFill>
                            <a:latin typeface="Cambria Math" panose="02040503050406030204" pitchFamily="18" charset="0"/>
                          </a:rPr>
                          <m:t>𝑗</m:t>
                        </m:r>
                      </m:sub>
                      <m:sup>
                        <m:r>
                          <a:rPr lang="en-US" altLang="zh-CN" b="0" i="1" smtClean="0">
                            <a:solidFill>
                              <a:schemeClr val="tx1"/>
                            </a:solidFill>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a:t>
                </a:r>
                <a14:m>
                  <m:oMath xmlns:m="http://schemas.openxmlformats.org/officeDocument/2006/math">
                    <m:r>
                      <a:rPr lang="zh-CN" altLang="en-US" i="1" dirty="0">
                        <a:latin typeface="Cambria Math" panose="02040503050406030204" pitchFamily="18" charset="0"/>
                      </a:rPr>
                      <m:t>其中</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b="0" i="1" smtClean="0">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是拉格朗日插值基函数。</a:t>
                </a:r>
                <a:endParaRPr lang="en-US" altLang="zh-CN" dirty="0"/>
              </a:p>
              <a:p>
                <a:pPr marL="0" indent="0">
                  <a:buNone/>
                </a:pPr>
                <a:r>
                  <a:rPr lang="zh-CN" altLang="en-US" dirty="0"/>
                  <a:t>由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 的条件</a:t>
                </a:r>
                <a:r>
                  <a:rPr lang="en-US" altLang="zh-CN" dirty="0"/>
                  <a:t>(**)</a:t>
                </a:r>
                <a:r>
                  <a:rPr lang="zh-CN" altLang="en-US" dirty="0"/>
                  <a:t>，其在</a:t>
                </a:r>
                <a:r>
                  <a:rPr lang="en-US" altLang="zh-CN" dirty="0" err="1"/>
                  <a:t>x</a:t>
                </a:r>
                <a:r>
                  <a:rPr lang="en-US" altLang="zh-CN" baseline="-25000" dirty="0" err="1"/>
                  <a:t>j</a:t>
                </a:r>
                <a:r>
                  <a:rPr lang="zh-CN" altLang="en-US" dirty="0"/>
                  <a:t>点的函数值为</a:t>
                </a:r>
                <a:r>
                  <a:rPr lang="en-US" altLang="zh-CN" dirty="0"/>
                  <a:t>1</a:t>
                </a:r>
                <a:r>
                  <a:rPr lang="zh-CN" altLang="en-US" dirty="0"/>
                  <a:t>，代入有</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𝑏</m:t>
                        </m:r>
                      </m:e>
                    </m:d>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b="0" i="1" smtClean="0">
                        <a:latin typeface="Cambria Math" panose="02040503050406030204" pitchFamily="18" charset="0"/>
                      </a:rPr>
                      <m:t>=</m:t>
                    </m:r>
                    <m:r>
                      <a:rPr lang="en-US" altLang="zh-CN" i="1" smtClean="0">
                        <a:solidFill>
                          <a:srgbClr val="FF0000"/>
                        </a:solidFill>
                        <a:latin typeface="Cambria Math" panose="02040503050406030204" pitchFamily="18" charset="0"/>
                      </a:rPr>
                      <m:t>𝑎</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𝑏</m:t>
                    </m:r>
                    <m:r>
                      <a:rPr lang="en-US" altLang="zh-CN" b="0" i="1" smtClean="0">
                        <a:solidFill>
                          <a:srgbClr val="FF0000"/>
                        </a:solidFill>
                        <a:latin typeface="Cambria Math" panose="02040503050406030204" pitchFamily="18" charset="0"/>
                      </a:rPr>
                      <m:t>=1</m:t>
                    </m:r>
                  </m:oMath>
                </a14:m>
                <a:endParaRPr lang="en-US" altLang="zh-CN" dirty="0">
                  <a:solidFill>
                    <a:srgbClr val="FF0000"/>
                  </a:solidFill>
                </a:endParaRPr>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在</a:t>
                </a:r>
                <a:r>
                  <a:rPr lang="en-US" altLang="zh-CN" dirty="0" err="1"/>
                  <a:t>x</a:t>
                </a:r>
                <a:r>
                  <a:rPr lang="en-US" altLang="zh-CN" baseline="-25000" dirty="0" err="1"/>
                  <a:t>j</a:t>
                </a:r>
                <a:r>
                  <a:rPr lang="zh-CN" altLang="en-US" dirty="0"/>
                  <a:t>点的导数值为</a:t>
                </a:r>
                <a:r>
                  <a:rPr lang="en-US" altLang="zh-CN" dirty="0"/>
                  <a:t>0</a:t>
                </a:r>
                <a:r>
                  <a:rPr lang="zh-CN" altLang="en-US" dirty="0"/>
                  <a:t>，求导：</a:t>
                </a:r>
                <a:endParaRPr lang="en-US" altLang="zh-CN" dirty="0"/>
              </a:p>
              <a:p>
                <a:pPr marL="0" indent="0">
                  <a:buNone/>
                </a:pP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𝑎𝑥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 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m:t>
                        </m:r>
                      </m:sup>
                    </m:sSub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pPr marL="0" indent="0">
                  <a:buNone/>
                </a:pPr>
                <a:r>
                  <a:rPr lang="zh-CN" altLang="en-US" dirty="0"/>
                  <a:t>代入</a:t>
                </a:r>
                <a:r>
                  <a:rPr lang="en-US" altLang="zh-CN" dirty="0" err="1"/>
                  <a:t>x</a:t>
                </a:r>
                <a:r>
                  <a:rPr lang="en-US" altLang="zh-CN" baseline="-25000" dirty="0" err="1"/>
                  <a:t>j</a:t>
                </a:r>
                <a:r>
                  <a:rPr lang="zh-CN" altLang="en-US" dirty="0"/>
                  <a:t>点，有</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𝛼</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 </m:t>
                    </m:r>
                    <m:sSubSup>
                      <m:sSubSupPr>
                        <m:ctrlPr>
                          <a:rPr lang="en-US" altLang="zh-CN" i="1" smtClean="0">
                            <a:solidFill>
                              <a:srgbClr val="312CF2"/>
                            </a:solidFill>
                            <a:latin typeface="Cambria Math" panose="02040503050406030204" pitchFamily="18" charset="0"/>
                          </a:rPr>
                        </m:ctrlPr>
                      </m:sSubSupPr>
                      <m:e>
                        <m:r>
                          <a:rPr lang="en-US" altLang="zh-CN" i="1">
                            <a:solidFill>
                              <a:srgbClr val="312CF2"/>
                            </a:solidFill>
                            <a:latin typeface="Cambria Math" panose="02040503050406030204" pitchFamily="18" charset="0"/>
                          </a:rPr>
                          <m:t>𝑙</m:t>
                        </m:r>
                      </m:e>
                      <m:sub>
                        <m:r>
                          <a:rPr lang="en-US" altLang="zh-CN" i="1">
                            <a:solidFill>
                              <a:srgbClr val="312CF2"/>
                            </a:solidFill>
                            <a:latin typeface="Cambria Math" panose="02040503050406030204" pitchFamily="18" charset="0"/>
                          </a:rPr>
                          <m:t>𝑗</m:t>
                        </m:r>
                      </m:sub>
                      <m:sup>
                        <m:r>
                          <a:rPr lang="en-US" altLang="zh-CN" i="1">
                            <a:solidFill>
                              <a:srgbClr val="312CF2"/>
                            </a:solidFill>
                            <a:latin typeface="Cambria Math" panose="02040503050406030204" pitchFamily="18" charset="0"/>
                          </a:rPr>
                          <m:t>2</m:t>
                        </m:r>
                      </m:sup>
                    </m:sSubSup>
                    <m:d>
                      <m:dPr>
                        <m:ctrlPr>
                          <a:rPr lang="zh-CN" altLang="zh-CN" i="1">
                            <a:solidFill>
                              <a:srgbClr val="312CF2"/>
                            </a:solidFill>
                            <a:latin typeface="Cambria Math" panose="02040503050406030204" pitchFamily="18" charset="0"/>
                          </a:rPr>
                        </m:ctrlPr>
                      </m:dPr>
                      <m:e>
                        <m:sSub>
                          <m:sSubPr>
                            <m:ctrlPr>
                              <a:rPr lang="en-US" altLang="zh-CN" i="1">
                                <a:solidFill>
                                  <a:srgbClr val="312CF2"/>
                                </a:solidFill>
                                <a:latin typeface="Cambria Math" panose="02040503050406030204" pitchFamily="18" charset="0"/>
                              </a:rPr>
                            </m:ctrlPr>
                          </m:sSubPr>
                          <m:e>
                            <m:r>
                              <a:rPr lang="en-US" altLang="zh-CN" i="1">
                                <a:solidFill>
                                  <a:srgbClr val="312CF2"/>
                                </a:solidFill>
                                <a:latin typeface="Cambria Math" panose="02040503050406030204" pitchFamily="18" charset="0"/>
                              </a:rPr>
                              <m:t>𝑥</m:t>
                            </m:r>
                          </m:e>
                          <m:sub>
                            <m:r>
                              <a:rPr lang="en-US" altLang="zh-CN" i="1">
                                <a:solidFill>
                                  <a:srgbClr val="312CF2"/>
                                </a:solidFill>
                                <a:latin typeface="Cambria Math" panose="02040503050406030204" pitchFamily="18" charset="0"/>
                              </a:rPr>
                              <m:t>𝑗</m:t>
                            </m:r>
                          </m:sub>
                        </m:sSub>
                      </m:e>
                    </m:d>
                    <m:r>
                      <a:rPr lang="en-US" altLang="zh-CN" i="1">
                        <a:latin typeface="Cambria Math" panose="02040503050406030204" pitchFamily="18" charset="0"/>
                      </a:rPr>
                      <m:t>+</m:t>
                    </m:r>
                    <m:r>
                      <a:rPr lang="en-US" altLang="zh-CN" i="1" smtClean="0">
                        <a:solidFill>
                          <a:srgbClr val="FF0000"/>
                        </a:solidFill>
                        <a:latin typeface="Cambria Math" panose="02040503050406030204" pitchFamily="18" charset="0"/>
                      </a:rPr>
                      <m:t>(</m:t>
                    </m:r>
                    <m:r>
                      <a:rPr lang="en-US" altLang="zh-CN" i="1" smtClean="0">
                        <a:solidFill>
                          <a:srgbClr val="FF0000"/>
                        </a:solidFill>
                        <a:latin typeface="Cambria Math" panose="02040503050406030204" pitchFamily="18" charset="0"/>
                      </a:rPr>
                      <m:t>𝑎</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𝑏</m:t>
                    </m:r>
                    <m:r>
                      <a:rPr lang="en-US" altLang="zh-CN" i="1">
                        <a:solidFill>
                          <a:srgbClr val="FF0000"/>
                        </a:solidFill>
                        <a:latin typeface="Cambria Math" panose="02040503050406030204" pitchFamily="18" charset="0"/>
                      </a:rPr>
                      <m:t>) 2</m:t>
                    </m:r>
                    <m:sSub>
                      <m:sSubPr>
                        <m:ctrlPr>
                          <a:rPr lang="zh-CN" altLang="zh-CN" i="1" smtClean="0">
                            <a:solidFill>
                              <a:srgbClr val="312CF2"/>
                            </a:solidFill>
                            <a:latin typeface="Cambria Math" panose="02040503050406030204" pitchFamily="18" charset="0"/>
                          </a:rPr>
                        </m:ctrlPr>
                      </m:sSubPr>
                      <m:e>
                        <m:r>
                          <a:rPr lang="en-US" altLang="zh-CN" i="1">
                            <a:solidFill>
                              <a:srgbClr val="312CF2"/>
                            </a:solidFill>
                            <a:latin typeface="Cambria Math" panose="02040503050406030204" pitchFamily="18" charset="0"/>
                          </a:rPr>
                          <m:t>𝑙</m:t>
                        </m:r>
                      </m:e>
                      <m:sub>
                        <m:r>
                          <a:rPr lang="en-US" altLang="zh-CN" i="1">
                            <a:solidFill>
                              <a:srgbClr val="312CF2"/>
                            </a:solidFill>
                            <a:latin typeface="Cambria Math" panose="02040503050406030204" pitchFamily="18" charset="0"/>
                          </a:rPr>
                          <m:t>𝑗</m:t>
                        </m:r>
                      </m:sub>
                    </m:sSub>
                    <m:d>
                      <m:dPr>
                        <m:ctrlPr>
                          <a:rPr lang="zh-CN" altLang="zh-CN" i="1">
                            <a:solidFill>
                              <a:srgbClr val="312CF2"/>
                            </a:solidFill>
                            <a:latin typeface="Cambria Math" panose="02040503050406030204" pitchFamily="18" charset="0"/>
                          </a:rPr>
                        </m:ctrlPr>
                      </m:dPr>
                      <m:e>
                        <m:sSub>
                          <m:sSubPr>
                            <m:ctrlPr>
                              <a:rPr lang="en-US" altLang="zh-CN" i="1">
                                <a:solidFill>
                                  <a:srgbClr val="312CF2"/>
                                </a:solidFill>
                                <a:latin typeface="Cambria Math" panose="02040503050406030204" pitchFamily="18" charset="0"/>
                              </a:rPr>
                            </m:ctrlPr>
                          </m:sSubPr>
                          <m:e>
                            <m:r>
                              <a:rPr lang="en-US" altLang="zh-CN" i="1">
                                <a:solidFill>
                                  <a:srgbClr val="312CF2"/>
                                </a:solidFill>
                                <a:latin typeface="Cambria Math" panose="02040503050406030204" pitchFamily="18" charset="0"/>
                              </a:rPr>
                              <m:t>𝑥</m:t>
                            </m:r>
                          </m:e>
                          <m:sub>
                            <m:r>
                              <a:rPr lang="en-US" altLang="zh-CN" i="1">
                                <a:solidFill>
                                  <a:srgbClr val="312CF2"/>
                                </a:solidFill>
                                <a:latin typeface="Cambria Math" panose="02040503050406030204" pitchFamily="18" charset="0"/>
                              </a:rPr>
                              <m:t>𝑗</m:t>
                            </m:r>
                          </m:sub>
                        </m:sSub>
                      </m:e>
                    </m:d>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oMath>
                </a14:m>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b="0" i="1" smtClean="0">
                        <a:latin typeface="Cambria Math" panose="02040503050406030204" pitchFamily="18" charset="0"/>
                      </a:rPr>
                      <m:t>=0</m:t>
                    </m:r>
                  </m:oMath>
                </a14:m>
                <a:endParaRPr lang="zh-CN" altLang="en-US" dirty="0"/>
              </a:p>
            </p:txBody>
          </p:sp>
        </mc:Choice>
        <mc:Fallback xmlns="">
          <p:sp>
            <p:nvSpPr>
              <p:cNvPr id="3" name="内容占位符 2">
                <a:extLst>
                  <a:ext uri="{FF2B5EF4-FFF2-40B4-BE49-F238E27FC236}">
                    <a16:creationId xmlns:a16="http://schemas.microsoft.com/office/drawing/2014/main" id="{CD672D23-B91D-4AF3-95CC-0E16CABEEF0E}"/>
                  </a:ext>
                </a:extLst>
              </p:cNvPr>
              <p:cNvSpPr>
                <a:spLocks noGrp="1" noRot="1" noChangeAspect="1" noMove="1" noResize="1" noEditPoints="1" noAdjustHandles="1" noChangeArrowheads="1" noChangeShapeType="1" noTextEdit="1"/>
              </p:cNvSpPr>
              <p:nvPr>
                <p:ph idx="1"/>
              </p:nvPr>
            </p:nvSpPr>
            <p:spPr>
              <a:xfrm>
                <a:off x="838200" y="505326"/>
                <a:ext cx="10515600" cy="5671637"/>
              </a:xfrm>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045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DFC11B-CD89-4F92-8EDF-36940E843CC5}"/>
                  </a:ext>
                </a:extLst>
              </p:cNvPr>
              <p:cNvSpPr>
                <a:spLocks noGrp="1"/>
              </p:cNvSpPr>
              <p:nvPr>
                <p:ph idx="1"/>
              </p:nvPr>
            </p:nvSpPr>
            <p:spPr>
              <a:xfrm>
                <a:off x="838200" y="510140"/>
                <a:ext cx="10515600" cy="5666824"/>
              </a:xfrm>
            </p:spPr>
            <p:txBody>
              <a:bodyPr>
                <a:normAutofit fontScale="92500" lnSpcReduction="10000"/>
              </a:bodyPr>
              <a:lstStyle/>
              <a:p>
                <a:pPr marL="0" indent="0">
                  <a:buNone/>
                </a:pPr>
                <a:r>
                  <a:rPr lang="zh-CN" altLang="en-US" dirty="0"/>
                  <a:t>得到如下的方程组：</a:t>
                </a:r>
                <a:r>
                  <a:rPr lang="en-US" altLang="zh-CN" dirty="0"/>
                  <a:t>	</a:t>
                </a:r>
              </a:p>
              <a:p>
                <a:pPr marL="0" indent="0">
                  <a:lnSpc>
                    <a:spcPct val="100000"/>
                  </a:lnSpc>
                  <a:spcBef>
                    <a:spcPts val="0"/>
                  </a:spcBef>
                  <a:buNone/>
                </a:pP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&amp;</m:t>
                            </m:r>
                            <m:r>
                              <a:rPr lang="en-US" altLang="zh-CN" i="1">
                                <a:solidFill>
                                  <a:schemeClr val="tx1"/>
                                </a:solidFill>
                                <a:latin typeface="Cambria Math" panose="02040503050406030204" pitchFamily="18" charset="0"/>
                              </a:rPr>
                              <m:t>𝑎</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𝑏</m:t>
                            </m:r>
                            <m:r>
                              <a:rPr lang="en-US" altLang="zh-CN" i="1">
                                <a:solidFill>
                                  <a:schemeClr val="tx1"/>
                                </a:solidFill>
                                <a:latin typeface="Cambria Math" panose="02040503050406030204" pitchFamily="18" charset="0"/>
                              </a:rPr>
                              <m:t>=1</m:t>
                            </m:r>
                            <m:r>
                              <m:rPr>
                                <m:nor/>
                              </m:rPr>
                              <a:rPr lang="en-US" altLang="zh-CN" dirty="0">
                                <a:solidFill>
                                  <a:schemeClr val="tx1"/>
                                </a:solidFill>
                              </a:rPr>
                              <m:t> </m:t>
                            </m:r>
                          </m:e>
                          <m:e>
                            <m:r>
                              <a:rPr lang="en-US" altLang="zh-CN" b="0" i="1" smtClean="0">
                                <a:solidFill>
                                  <a:schemeClr val="tx1"/>
                                </a:solidFill>
                                <a:latin typeface="Cambria Math" panose="02040503050406030204" pitchFamily="18" charset="0"/>
                              </a:rPr>
                              <m:t>&amp;</m:t>
                            </m:r>
                            <m:r>
                              <a:rPr lang="en-US" altLang="zh-CN" i="1">
                                <a:solidFill>
                                  <a:schemeClr val="tx1"/>
                                </a:solidFill>
                                <a:latin typeface="Cambria Math" panose="02040503050406030204" pitchFamily="18" charset="0"/>
                              </a:rPr>
                              <m:t>𝑎</m:t>
                            </m:r>
                            <m:r>
                              <a:rPr lang="en-US" altLang="zh-CN" i="1">
                                <a:solidFill>
                                  <a:schemeClr val="tx1"/>
                                </a:solidFill>
                                <a:latin typeface="Cambria Math" panose="02040503050406030204" pitchFamily="18" charset="0"/>
                              </a:rPr>
                              <m:t>+2</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𝑙</m:t>
                                </m:r>
                              </m:e>
                              <m:sub>
                                <m:r>
                                  <a:rPr lang="en-US" altLang="zh-CN" i="1">
                                    <a:solidFill>
                                      <a:schemeClr val="tx1"/>
                                    </a:solidFill>
                                    <a:latin typeface="Cambria Math" panose="02040503050406030204" pitchFamily="18" charset="0"/>
                                  </a:rPr>
                                  <m:t>𝑗</m:t>
                                </m:r>
                              </m:sub>
                              <m:sup>
                                <m:r>
                                  <a:rPr lang="en-US" altLang="zh-CN" i="1">
                                    <a:solidFill>
                                      <a:schemeClr val="tx1"/>
                                    </a:solidFill>
                                    <a:latin typeface="Cambria Math" panose="02040503050406030204" pitchFamily="18" charset="0"/>
                                  </a:rPr>
                                  <m:t>′</m:t>
                                </m:r>
                              </m:sup>
                            </m:sSubSup>
                            <m:d>
                              <m:dPr>
                                <m:ctrlPr>
                                  <a:rPr lang="zh-CN" altLang="zh-CN" i="1" smtClean="0">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sub>
                                </m:sSub>
                              </m:e>
                            </m:d>
                            <m:r>
                              <a:rPr lang="en-US" altLang="zh-CN" i="1">
                                <a:solidFill>
                                  <a:schemeClr val="tx1"/>
                                </a:solidFill>
                                <a:latin typeface="Cambria Math" panose="02040503050406030204" pitchFamily="18" charset="0"/>
                              </a:rPr>
                              <m:t>=0</m:t>
                            </m:r>
                          </m:e>
                        </m:eqArr>
                      </m:e>
                    </m:d>
                  </m:oMath>
                </a14:m>
                <a:endParaRPr lang="en-US" altLang="zh-CN" dirty="0"/>
              </a:p>
              <a:p>
                <a:pPr marL="0" indent="0">
                  <a:lnSpc>
                    <a:spcPct val="150000"/>
                  </a:lnSpc>
                  <a:spcBef>
                    <a:spcPts val="0"/>
                  </a:spcBef>
                  <a:buNone/>
                </a:pPr>
                <a:r>
                  <a:rPr lang="zh-CN" altLang="en-US" dirty="0"/>
                  <a:t>先来看</a:t>
                </a:r>
                <a14:m>
                  <m:oMath xmlns:m="http://schemas.openxmlformats.org/officeDocument/2006/math">
                    <m:sSubSup>
                      <m:sSubSupPr>
                        <m:ctrlPr>
                          <a:rPr lang="en-US" altLang="zh-CN" i="1" smtClean="0">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𝑙</m:t>
                        </m:r>
                      </m:e>
                      <m:sub>
                        <m:r>
                          <a:rPr lang="en-US" altLang="zh-CN" i="1">
                            <a:solidFill>
                              <a:srgbClr val="FF0000"/>
                            </a:solidFill>
                            <a:latin typeface="Cambria Math" panose="02040503050406030204" pitchFamily="18" charset="0"/>
                          </a:rPr>
                          <m:t>𝑗</m:t>
                        </m:r>
                      </m:sub>
                      <m:sup>
                        <m:r>
                          <a:rPr lang="en-US" altLang="zh-CN" i="1">
                            <a:solidFill>
                              <a:srgbClr val="FF0000"/>
                            </a:solidFill>
                            <a:latin typeface="Cambria Math" panose="02040503050406030204" pitchFamily="18" charset="0"/>
                          </a:rPr>
                          <m:t>′</m:t>
                        </m:r>
                      </m:sup>
                    </m:sSubSup>
                    <m:d>
                      <m:dPr>
                        <m:ctrlPr>
                          <a:rPr lang="zh-CN"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𝑗</m:t>
                            </m:r>
                          </m:sub>
                        </m:sSub>
                      </m:e>
                    </m:d>
                  </m:oMath>
                </a14:m>
                <a:r>
                  <a:rPr lang="zh-CN" altLang="en-US" dirty="0"/>
                  <a:t>的值：</a:t>
                </a:r>
                <a:endParaRPr lang="en-US" altLang="zh-CN" dirty="0"/>
              </a:p>
              <a:p>
                <a:pPr marL="0" indent="0">
                  <a:lnSpc>
                    <a:spcPct val="150000"/>
                  </a:lnSpc>
                  <a:spcBef>
                    <a:spcPts val="0"/>
                  </a:spcBef>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f>
                      <m:fPr>
                        <m:ctrlPr>
                          <a:rPr lang="zh-CN" altLang="zh-CN" i="1" smtClean="0">
                            <a:solidFill>
                              <a:schemeClr val="tx1"/>
                            </a:solidFill>
                            <a:latin typeface="Cambria Math" panose="02040503050406030204" pitchFamily="18" charset="0"/>
                          </a:rPr>
                        </m:ctrlPr>
                      </m:fPr>
                      <m:num>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𝑛</m:t>
                            </m:r>
                          </m:sub>
                        </m:sSub>
                        <m:r>
                          <a:rPr lang="en-US" altLang="zh-CN" i="1">
                            <a:solidFill>
                              <a:schemeClr val="tx1"/>
                            </a:solidFill>
                            <a:latin typeface="Cambria Math" panose="02040503050406030204" pitchFamily="18" charset="0"/>
                          </a:rPr>
                          <m:t>)</m:t>
                        </m:r>
                      </m:num>
                      <m:den>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𝑛</m:t>
                            </m:r>
                          </m:sub>
                        </m:sSub>
                        <m:r>
                          <a:rPr lang="en-US" altLang="zh-CN" i="1">
                            <a:solidFill>
                              <a:schemeClr val="tx1"/>
                            </a:solidFill>
                            <a:latin typeface="Cambria Math" panose="02040503050406030204" pitchFamily="18" charset="0"/>
                          </a:rPr>
                          <m:t>)</m:t>
                        </m:r>
                      </m:den>
                    </m:f>
                  </m:oMath>
                </a14:m>
                <a:endParaRPr lang="en-US" altLang="zh-CN" dirty="0"/>
              </a:p>
              <a:p>
                <a:pPr marL="0" indent="0">
                  <a:lnSpc>
                    <a:spcPct val="150000"/>
                  </a:lnSpc>
                  <a:spcBef>
                    <a:spcPts val="0"/>
                  </a:spcBef>
                  <a:buNone/>
                </a:pPr>
                <a:r>
                  <a:rPr lang="zh-CN" altLang="en-US" dirty="0"/>
                  <a:t>等式两边同取对数，</a:t>
                </a:r>
                <a:endParaRPr lang="en-US" altLang="zh-CN" dirty="0"/>
              </a:p>
              <a:p>
                <a:pPr marL="0" indent="0">
                  <a:buNone/>
                </a:pPr>
                <a:r>
                  <a:rPr lang="en-US" altLang="zh-CN" dirty="0"/>
                  <a:t>	</a:t>
                </a:r>
                <a14:m>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func>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func>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e>
                    </m:func>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a:latin typeface="Cambria Math" panose="02040503050406030204" pitchFamily="18" charset="0"/>
                          </a:rPr>
                          <m:t>)</m:t>
                        </m:r>
                      </m:e>
                    </m:func>
                    <m:r>
                      <a:rPr lang="en-US" altLang="zh-CN" i="1">
                        <a:latin typeface="Cambria Math" panose="02040503050406030204" pitchFamily="18" charset="0"/>
                      </a:rPr>
                      <m:t>+</m:t>
                    </m:r>
                  </m:oMath>
                </a14:m>
                <a:endParaRPr lang="zh-CN" altLang="zh-CN" dirty="0"/>
              </a:p>
              <a:p>
                <a:pPr marL="0" indent="0">
                  <a:buNone/>
                </a:pPr>
                <a:r>
                  <a:rPr lang="en-US" altLang="zh-CN" dirty="0"/>
                  <a:t>		      </a:t>
                </a:r>
                <a14:m>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a:latin typeface="Cambria Math" panose="02040503050406030204" pitchFamily="18" charset="0"/>
                          </a:rPr>
                          <m:t>)</m:t>
                        </m:r>
                      </m:e>
                    </m:func>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e>
                    </m:func>
                    <m:r>
                      <a:rPr lang="en-US" altLang="zh-CN" i="1">
                        <a:latin typeface="Cambria Math" panose="02040503050406030204" pitchFamily="18" charset="0"/>
                      </a:rPr>
                      <m:t>−</m:t>
                    </m:r>
                  </m:oMath>
                </a14:m>
                <a:endParaRPr lang="zh-CN" altLang="zh-CN" dirty="0"/>
              </a:p>
              <a:p>
                <a:pPr marL="0" indent="0">
                  <a:buNone/>
                </a:pPr>
                <a:r>
                  <a:rPr lang="en-US" altLang="zh-CN" dirty="0"/>
                  <a:t>		      </a:t>
                </a:r>
                <a14:m>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r>
                          <a:rPr lang="en-US" altLang="zh-CN" b="0" i="1" smtClean="0">
                            <a:latin typeface="Cambria Math" panose="02040503050406030204" pitchFamily="18" charset="0"/>
                          </a:rPr>
                          <m:t>[</m:t>
                        </m:r>
                      </m:fNa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e>
                        </m:d>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m:t>
                        </m:r>
                      </m:e>
                    </m:func>
                  </m:oMath>
                </a14:m>
                <a:endParaRPr lang="zh-CN" altLang="en-US" dirty="0"/>
              </a:p>
            </p:txBody>
          </p:sp>
        </mc:Choice>
        <mc:Fallback xmlns="">
          <p:sp>
            <p:nvSpPr>
              <p:cNvPr id="3" name="内容占位符 2">
                <a:extLst>
                  <a:ext uri="{FF2B5EF4-FFF2-40B4-BE49-F238E27FC236}">
                    <a16:creationId xmlns:a16="http://schemas.microsoft.com/office/drawing/2014/main" id="{9DDFC11B-CD89-4F92-8EDF-36940E843CC5}"/>
                  </a:ext>
                </a:extLst>
              </p:cNvPr>
              <p:cNvSpPr>
                <a:spLocks noGrp="1" noRot="1" noChangeAspect="1" noMove="1" noResize="1" noEditPoints="1" noAdjustHandles="1" noChangeArrowheads="1" noChangeShapeType="1" noTextEdit="1"/>
              </p:cNvSpPr>
              <p:nvPr>
                <p:ph idx="1"/>
              </p:nvPr>
            </p:nvSpPr>
            <p:spPr>
              <a:xfrm>
                <a:off x="838200" y="510140"/>
                <a:ext cx="10515600" cy="5666824"/>
              </a:xfrm>
              <a:blipFill>
                <a:blip r:embed="rId2"/>
                <a:stretch>
                  <a:fillRect l="-1043" t="-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816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EE663F-50CE-4D84-841D-FE9E7FDA9B21}"/>
                  </a:ext>
                </a:extLst>
              </p:cNvPr>
              <p:cNvSpPr>
                <a:spLocks noGrp="1"/>
              </p:cNvSpPr>
              <p:nvPr>
                <p:ph idx="1"/>
              </p:nvPr>
            </p:nvSpPr>
            <p:spPr>
              <a:xfrm>
                <a:off x="838200" y="413886"/>
                <a:ext cx="10515600" cy="5763077"/>
              </a:xfrm>
            </p:spPr>
            <p:txBody>
              <a:bodyPr>
                <a:normAutofit/>
              </a:bodyPr>
              <a:lstStyle/>
              <a:p>
                <a:r>
                  <a:rPr lang="zh-CN" altLang="en-US" dirty="0"/>
                  <a:t>两边求导：</a:t>
                </a:r>
                <a:endParaRPr lang="en-US" altLang="zh-CN" dirty="0"/>
              </a:p>
              <a:p>
                <a:pPr marL="0" indent="0">
                  <a:spcBef>
                    <a:spcPts val="0"/>
                  </a:spcBef>
                  <a:buNone/>
                </a:pPr>
                <a:r>
                  <a:rPr lang="en-US" altLang="zh-CN" dirty="0"/>
                  <a:t>	</a:t>
                </a:r>
                <a14:m>
                  <m:oMath xmlns:m="http://schemas.openxmlformats.org/officeDocument/2006/math">
                    <m:f>
                      <m:fPr>
                        <m:ctrlPr>
                          <a:rPr lang="zh-CN" altLang="zh-CN" i="1">
                            <a:latin typeface="Cambria Math" panose="02040503050406030204" pitchFamily="18" charset="0"/>
                          </a:rPr>
                        </m:ctrlPr>
                      </m:fPr>
                      <m:num>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den>
                    </m:f>
                  </m:oMath>
                </a14:m>
                <a:endParaRPr lang="zh-CN" altLang="zh-CN" dirty="0"/>
              </a:p>
              <a:p>
                <a:r>
                  <a:rPr lang="zh-CN" altLang="en-US" dirty="0"/>
                  <a:t>代入</a:t>
                </a:r>
                <a:r>
                  <a:rPr lang="en-US" altLang="zh-CN" dirty="0" err="1"/>
                  <a:t>x</a:t>
                </a:r>
                <a:r>
                  <a:rPr lang="en-US" altLang="zh-CN" baseline="-25000" dirty="0" err="1"/>
                  <a:t>j</a:t>
                </a:r>
                <a:r>
                  <a:rPr lang="zh-CN" altLang="en-US" dirty="0"/>
                  <a:t>：</a:t>
                </a:r>
                <a:endParaRPr lang="en-US" altLang="zh-CN" dirty="0"/>
              </a:p>
              <a:p>
                <a:pPr marL="0" indent="0">
                  <a:buNone/>
                </a:pPr>
                <a:r>
                  <a:rPr lang="en-US" altLang="zh-CN" dirty="0"/>
                  <a:t>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den>
                    </m:f>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eqArr>
                          <m:eqArrPr>
                            <m:ctrlPr>
                              <a:rPr lang="en-US" altLang="zh-CN" b="0" i="1" smtClean="0">
                                <a:latin typeface="Cambria Math" panose="02040503050406030204" pitchFamily="18" charset="0"/>
                              </a:rPr>
                            </m:ctrlPr>
                          </m:eqArrPr>
                          <m:e>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e>
                          <m:e>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qArr>
                      </m:sub>
                      <m:sup>
                        <m:r>
                          <a:rPr lang="en-US" altLang="zh-CN" b="0" i="1" smtClean="0">
                            <a:latin typeface="Cambria Math" panose="02040503050406030204" pitchFamily="18" charset="0"/>
                          </a:rPr>
                          <m:t>𝑛</m:t>
                        </m:r>
                      </m:sup>
                      <m:e>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Sub>
                          </m:den>
                        </m:f>
                      </m:e>
                    </m:nary>
                  </m:oMath>
                </a14:m>
                <a:endParaRPr lang="en-US" altLang="zh-CN" dirty="0"/>
              </a:p>
              <a:p>
                <a:pPr marL="0" indent="0">
                  <a:spcBef>
                    <a:spcPts val="0"/>
                  </a:spcBef>
                  <a:buNone/>
                </a:pPr>
                <a:r>
                  <a:rPr lang="zh-CN" altLang="en-US" dirty="0"/>
                  <a:t>求解：</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=1</m:t>
                            </m:r>
                            <m:r>
                              <m:rPr>
                                <m:nor/>
                              </m:rPr>
                              <a:rPr lang="en-US" altLang="zh-CN" dirty="0"/>
                              <m:t> </m:t>
                            </m:r>
                          </m:e>
                          <m:e>
                            <m:r>
                              <a:rPr lang="en-US" altLang="zh-CN" i="1">
                                <a:latin typeface="Cambria Math" panose="02040503050406030204" pitchFamily="18" charset="0"/>
                              </a:rPr>
                              <m:t>&amp;</m:t>
                            </m:r>
                            <m:r>
                              <a:rPr lang="en-US" altLang="zh-CN" i="1">
                                <a:latin typeface="Cambria Math" panose="02040503050406030204" pitchFamily="18" charset="0"/>
                              </a:rPr>
                              <m:t>𝑎</m:t>
                            </m:r>
                            <m:r>
                              <a:rPr lang="en-US" altLang="zh-CN" i="1">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=0</m:t>
                            </m:r>
                          </m:e>
                        </m:eqArr>
                      </m:e>
                    </m:d>
                  </m:oMath>
                </a14:m>
                <a:r>
                  <a:rPr lang="zh-CN" altLang="en-US" dirty="0"/>
                  <a:t>   得到：</a:t>
                </a:r>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r>
                              <a:rPr lang="en-US" altLang="zh-CN" i="1">
                                <a:latin typeface="Cambria Math" panose="02040503050406030204" pitchFamily="18" charset="0"/>
                              </a:rPr>
                              <m:t>𝑎</m:t>
                            </m:r>
                            <m:r>
                              <a:rPr lang="en-US" altLang="zh-CN" i="1" smtClean="0">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e>
                          <m:e>
                            <m:r>
                              <a:rPr lang="en-US" altLang="zh-CN" i="1">
                                <a:latin typeface="Cambria Math" panose="02040503050406030204" pitchFamily="18" charset="0"/>
                              </a:rPr>
                              <m:t>&amp;</m:t>
                            </m:r>
                            <m:r>
                              <a:rPr lang="en-US" altLang="zh-CN" i="1">
                                <a:latin typeface="Cambria Math" panose="02040503050406030204" pitchFamily="18" charset="0"/>
                              </a:rPr>
                              <m:t>𝑏</m:t>
                            </m:r>
                            <m:r>
                              <a:rPr lang="en-US" altLang="zh-CN" i="1">
                                <a:latin typeface="Cambria Math" panose="02040503050406030204" pitchFamily="18" charset="0"/>
                              </a:rPr>
                              <m:t>=1−</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=1+</m:t>
                            </m:r>
                            <m:r>
                              <a:rPr lang="en-US" altLang="zh-CN" i="1">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d>
                              <m:dPr>
                                <m:ctrlPr>
                                  <a:rPr lang="zh-CN"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eqArr>
                      </m:e>
                    </m:d>
                  </m:oMath>
                </a14:m>
                <a:endParaRPr lang="zh-CN" altLang="en-US" dirty="0"/>
              </a:p>
            </p:txBody>
          </p:sp>
        </mc:Choice>
        <mc:Fallback xmlns="">
          <p:sp>
            <p:nvSpPr>
              <p:cNvPr id="3" name="内容占位符 2">
                <a:extLst>
                  <a:ext uri="{FF2B5EF4-FFF2-40B4-BE49-F238E27FC236}">
                    <a16:creationId xmlns:a16="http://schemas.microsoft.com/office/drawing/2014/main" id="{65EE663F-50CE-4D84-841D-FE9E7FDA9B21}"/>
                  </a:ext>
                </a:extLst>
              </p:cNvPr>
              <p:cNvSpPr>
                <a:spLocks noGrp="1" noRot="1" noChangeAspect="1" noMove="1" noResize="1" noEditPoints="1" noAdjustHandles="1" noChangeArrowheads="1" noChangeShapeType="1" noTextEdit="1"/>
              </p:cNvSpPr>
              <p:nvPr>
                <p:ph idx="1"/>
              </p:nvPr>
            </p:nvSpPr>
            <p:spPr>
              <a:xfrm>
                <a:off x="838200" y="413886"/>
                <a:ext cx="10515600" cy="5763077"/>
              </a:xfrm>
              <a:blipFill>
                <a:blip r:embed="rId2"/>
                <a:stretch>
                  <a:fillRect l="-1217" t="-3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648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3219</Words>
  <Application>Microsoft Office PowerPoint</Application>
  <PresentationFormat>宽屏</PresentationFormat>
  <Paragraphs>259</Paragraphs>
  <Slides>40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40</vt:i4>
      </vt:variant>
    </vt:vector>
  </HeadingPairs>
  <TitlesOfParts>
    <vt:vector size="49" baseType="lpstr">
      <vt:lpstr>Microsoft Yahei</vt:lpstr>
      <vt:lpstr>等线</vt:lpstr>
      <vt:lpstr>等线 Light</vt:lpstr>
      <vt:lpstr>宋体</vt:lpstr>
      <vt:lpstr>Arial</vt:lpstr>
      <vt:lpstr>Cambria Math</vt:lpstr>
      <vt:lpstr>Symbol</vt:lpstr>
      <vt:lpstr>Times New Roman</vt:lpstr>
      <vt:lpstr>Office 主题​​</vt:lpstr>
      <vt:lpstr>第六节 埃尔米特(Hermite)插值</vt:lpstr>
      <vt:lpstr>PowerPoint 演示文稿</vt:lpstr>
      <vt:lpstr>PowerPoint 演示文稿</vt:lpstr>
      <vt:lpstr>PowerPoint 演示文稿</vt:lpstr>
      <vt:lpstr>猜测并推导</vt:lpstr>
      <vt:lpstr>PowerPoint 演示文稿</vt:lpstr>
      <vt:lpstr>PowerPoint 演示文稿</vt:lpstr>
      <vt:lpstr>PowerPoint 演示文稿</vt:lpstr>
      <vt:lpstr>PowerPoint 演示文稿</vt:lpstr>
      <vt:lpstr>PowerPoint 演示文稿</vt:lpstr>
      <vt:lpstr>PowerPoint 演示文稿</vt:lpstr>
      <vt:lpstr>余项</vt:lpstr>
      <vt:lpstr>PowerPoint 演示文稿</vt:lpstr>
      <vt:lpstr>示例</vt:lpstr>
      <vt:lpstr>PowerPoint 演示文稿</vt:lpstr>
      <vt:lpstr>PowerPoint 演示文稿</vt:lpstr>
      <vt:lpstr>PowerPoint 演示文稿</vt:lpstr>
      <vt:lpstr>PowerPoint 演示文稿</vt:lpstr>
      <vt:lpstr>PowerPoint 演示文稿</vt:lpstr>
      <vt:lpstr>第七节 分段低次插值</vt:lpstr>
      <vt:lpstr>PowerPoint 演示文稿</vt:lpstr>
      <vt:lpstr>PowerPoint 演示文稿</vt:lpstr>
      <vt:lpstr>PowerPoint 演示文稿</vt:lpstr>
      <vt:lpstr>PowerPoint 演示文稿</vt:lpstr>
      <vt:lpstr>PowerPoint 演示文稿</vt:lpstr>
      <vt:lpstr>PowerPoint 演示文稿</vt:lpstr>
      <vt:lpstr>三次Hermite插值多项式</vt:lpstr>
      <vt:lpstr>考虑两种简单的情形</vt:lpstr>
      <vt:lpstr>PowerPoint 演示文稿</vt:lpstr>
      <vt:lpstr>PowerPoint 演示文稿</vt:lpstr>
      <vt:lpstr>PowerPoint 演示文稿</vt:lpstr>
      <vt:lpstr>PowerPoint 演示文稿</vt:lpstr>
      <vt:lpstr>PowerPoint 演示文稿</vt:lpstr>
      <vt:lpstr>第八节 三次样条插值</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计算方法</dc:title>
  <dc:creator>xinyw</dc:creator>
  <cp:lastModifiedBy>xinyw</cp:lastModifiedBy>
  <cp:revision>116</cp:revision>
  <dcterms:created xsi:type="dcterms:W3CDTF">2020-02-06T13:42:36Z</dcterms:created>
  <dcterms:modified xsi:type="dcterms:W3CDTF">2022-03-16T05:26:41Z</dcterms:modified>
</cp:coreProperties>
</file>