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60" autoAdjust="0"/>
    <p:restoredTop sz="86386" autoAdjust="0"/>
  </p:normalViewPr>
  <p:slideViewPr>
    <p:cSldViewPr snapToGrid="0">
      <p:cViewPr varScale="1">
        <p:scale>
          <a:sx n="98" d="100"/>
          <a:sy n="98" d="100"/>
        </p:scale>
        <p:origin x="270" y="90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7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3E68D8-005A-48B3-B2BC-2A3022BCF71C}"/>
              </a:ext>
            </a:extLst>
          </p:cNvPr>
          <p:cNvSpPr txBox="1"/>
          <p:nvPr userDrawn="1"/>
        </p:nvSpPr>
        <p:spPr>
          <a:xfrm>
            <a:off x="11508730" y="359946"/>
            <a:ext cx="461665" cy="61381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★★ </a:t>
            </a:r>
            <a:r>
              <a:rPr lang="zh-CN" altLang="en-US" dirty="0">
                <a:solidFill>
                  <a:schemeClr val="tx1"/>
                </a:solidFill>
              </a:rPr>
              <a:t>返校日就是今天</a:t>
            </a:r>
            <a:r>
              <a:rPr lang="zh-CN" altLang="en-US" dirty="0">
                <a:solidFill>
                  <a:srgbClr val="FF0000"/>
                </a:solidFill>
              </a:rPr>
              <a:t>★★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EC406-539C-4B9C-BB8C-18A07C09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第四节 均差与牛顿插值公式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374E9-A6FD-4B75-9BAA-684A9B6F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在插值计算中，当增加一个节点时，只需在原来的插值多项式中增加一项，原有的项不需要变</a:t>
            </a:r>
            <a:endParaRPr lang="en-US" altLang="zh-CN" dirty="0"/>
          </a:p>
          <a:p>
            <a:r>
              <a:rPr lang="zh-CN" altLang="en-US" dirty="0"/>
              <a:t>由此，既可以根据需要增加节点，也可以提高了效率</a:t>
            </a:r>
          </a:p>
        </p:txBody>
      </p:sp>
    </p:spTree>
    <p:extLst>
      <p:ext uri="{BB962C8B-B14F-4D97-AF65-F5344CB8AC3E}">
        <p14:creationId xmlns:p14="http://schemas.microsoft.com/office/powerpoint/2010/main" val="380437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D988E-C3D9-4D14-80B7-F72F0414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D21268-22DB-4156-AD2C-80BCA6BB2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代入</a:t>
                </a:r>
                <a:r>
                  <a:rPr lang="en-US" altLang="zh-CN" dirty="0" err="1"/>
                  <a:t>p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(x)</a:t>
                </a:r>
                <a:r>
                  <a:rPr lang="zh-CN" altLang="en-US" dirty="0"/>
                  <a:t>，有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次插值多项式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)+⋯+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)⋯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en-US" dirty="0"/>
                  <a:t>称为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Newton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（均差）插值多项式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D21268-22DB-4156-AD2C-80BCA6BB2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74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E3F9D-CBFA-449D-AB00-C95B6475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均差性质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089C5-60BA-41FA-91F7-7219C93EE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500" dirty="0">
                    <a:solidFill>
                      <a:srgbClr val="FF0000"/>
                    </a:solidFill>
                  </a:rPr>
                  <a:t>性质</a:t>
                </a:r>
                <a:r>
                  <a:rPr lang="en-US" altLang="zh-CN" sz="35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3500" dirty="0"/>
                  <a:t>：均差与它所含节点的排列次序无关</a:t>
                </a:r>
                <a:endParaRPr lang="en-US" altLang="zh-CN" sz="35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500" dirty="0"/>
                  <a:t>证明：设由</a:t>
                </a:r>
                <a:r>
                  <a:rPr lang="en-US" altLang="zh-CN" sz="3500" dirty="0"/>
                  <a:t>n+1</a:t>
                </a:r>
                <a:r>
                  <a:rPr lang="zh-CN" altLang="en-US" sz="3500" dirty="0"/>
                  <a:t>个互异节点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500" dirty="0"/>
                  <a:t>和函数值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500" dirty="0"/>
                  <a:t>(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500" dirty="0"/>
                  <a:t>) </a:t>
                </a:r>
                <a:r>
                  <a:rPr lang="zh-CN" altLang="en-US" sz="3500" dirty="0"/>
                  <a:t>，建立</a:t>
                </a:r>
                <a:r>
                  <a:rPr lang="en-US" altLang="zh-CN" sz="3500" dirty="0"/>
                  <a:t>Newton</a:t>
                </a:r>
                <a:r>
                  <a:rPr lang="zh-CN" altLang="en-US" sz="3500" dirty="0"/>
                  <a:t>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500" dirty="0"/>
                  <a:t>。现对上述节点</a:t>
                </a:r>
                <a:r>
                  <a:rPr lang="zh-CN" altLang="en-US" sz="3500" dirty="0">
                    <a:solidFill>
                      <a:srgbClr val="FF0000"/>
                    </a:solidFill>
                  </a:rPr>
                  <a:t>任意调换排序次序</a:t>
                </a:r>
                <a:r>
                  <a:rPr lang="zh-CN" altLang="en-US" sz="3500" dirty="0"/>
                  <a:t>，设为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500" dirty="0"/>
                  <a:t>，相应的函数值为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500" dirty="0"/>
                  <a:t>(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=0,1,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500" dirty="0"/>
                  <a:t>)</a:t>
                </a:r>
                <a:r>
                  <a:rPr lang="zh-CN" altLang="en-US" sz="3500" dirty="0"/>
                  <a:t>。</a:t>
                </a:r>
                <a:endParaRPr lang="en-US" altLang="zh-CN" sz="35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500" dirty="0"/>
                  <a:t>    据此建立</a:t>
                </a:r>
                <a:r>
                  <a:rPr lang="en-US" altLang="zh-CN" sz="3500" dirty="0"/>
                  <a:t> Newton</a:t>
                </a:r>
                <a:r>
                  <a:rPr lang="zh-CN" altLang="en-US" sz="3500" dirty="0"/>
                  <a:t>插值多项式，得</a:t>
                </a:r>
                <a:endParaRPr lang="en-US" altLang="zh-CN" sz="3500" dirty="0"/>
              </a:p>
              <a:p>
                <a:pPr marL="0" indent="0">
                  <a:buNone/>
                </a:pPr>
                <a:r>
                  <a:rPr lang="en-US" altLang="zh-CN" sz="31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3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3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  <m:r>
                      <a:rPr lang="en-US" altLang="zh-CN" sz="3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3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3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100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10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3100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3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3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3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sz="3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b>
                          </m:sSub>
                        </m:e>
                      </m:d>
                      <m:r>
                        <a:rPr lang="en-US" altLang="zh-CN" sz="3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1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zh-CN" altLang="zh-CN" sz="3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100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31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zh-CN" altLang="zh-CN" sz="3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100" i="1">
                          <a:latin typeface="Cambria Math" panose="02040503050406030204" pitchFamily="18" charset="0"/>
                        </a:rPr>
                        <m:t>)⋯</m:t>
                      </m:r>
                      <m:d>
                        <m:dPr>
                          <m:ctrlPr>
                            <a:rPr lang="zh-CN" altLang="zh-CN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1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zh-CN" sz="3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n-US" altLang="zh-CN" sz="3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3100" dirty="0"/>
              </a:p>
              <a:p>
                <a:pPr marL="0" indent="0">
                  <a:buNone/>
                </a:pPr>
                <a:r>
                  <a:rPr lang="zh-CN" altLang="en-US" sz="3200" dirty="0">
                    <a:solidFill>
                      <a:srgbClr val="FF0000"/>
                    </a:solidFill>
                  </a:rPr>
                  <a:t>（思考：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sz="31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3100" dirty="0">
                    <a:solidFill>
                      <a:srgbClr val="FF0000"/>
                    </a:solidFill>
                  </a:rPr>
                  <a:t>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3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</m:oMath>
                </a14:m>
                <a:r>
                  <a:rPr lang="zh-CN" altLang="en-US" sz="3100" dirty="0">
                    <a:solidFill>
                      <a:srgbClr val="FF0000"/>
                    </a:solidFill>
                  </a:rPr>
                  <a:t>各对应项相等吗？）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089C5-60BA-41FA-91F7-7219C93EE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24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E7EC8B-6AFE-48DC-835D-D01B71F2B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2704"/>
                <a:ext cx="10515600" cy="56042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由插值多项式的唯一性，有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因而，两个多项式的</a:t>
                </a:r>
                <a:r>
                  <a:rPr lang="en-US" altLang="zh-CN" dirty="0" err="1"/>
                  <a:t>x</a:t>
                </a:r>
                <a:r>
                  <a:rPr lang="en-US" altLang="zh-CN" baseline="30000" dirty="0" err="1"/>
                  <a:t>n</a:t>
                </a:r>
                <a:r>
                  <a:rPr lang="zh-CN" altLang="en-US" dirty="0"/>
                  <a:t>项的系数应相等，即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这个性质称为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均差的对称性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=⋯=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展开，有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)⋯(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)⋯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E7EC8B-6AFE-48DC-835D-D01B71F2B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2704"/>
                <a:ext cx="10515600" cy="560426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4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953C5-627B-4EBC-B394-6753C6ED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均差性质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BC0BA8-ED9A-4DA2-9011-24B28F7C13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性质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/>
                  <a:t>：下列等式成立：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证明：由性质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及均差定义，可知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BC0BA8-ED9A-4DA2-9011-24B28F7C1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3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0072F8-2051-4BB4-8FEF-6B7BAC38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4262"/>
                <a:ext cx="10515600" cy="5772702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性质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l-GR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上存在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阶导数，且节点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l-GR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阶均差与导数关系</a:t>
                </a:r>
                <a:r>
                  <a:rPr lang="zh-CN" altLang="en-US" dirty="0"/>
                  <a:t>如下：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l-GR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证明：设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l-GR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上的异于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的任一点，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            </a:t>
                </a:r>
                <a:r>
                  <a:rPr lang="zh-CN" altLang="en-US" dirty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/>
                  <a:t>为节点的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Newton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插值多项式</a:t>
                </a:r>
                <a:r>
                  <a:rPr lang="zh-CN" altLang="en-US" dirty="0"/>
                  <a:t>为：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)⋯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（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是插值节点），所以有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)⋯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是满足插值条件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的关于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次插值多项式。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0072F8-2051-4BB4-8FEF-6B7BAC38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4262"/>
                <a:ext cx="10515600" cy="5772702"/>
              </a:xfrm>
              <a:blipFill>
                <a:blip r:embed="rId2"/>
                <a:stretch>
                  <a:fillRect l="-1043" t="-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54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16BA61-A9CF-410A-92F6-DB2948C3B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由插值余项公式有：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acc>
                    <m:r>
                      <a:rPr lang="el-GR" altLang="zh-CN" i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比较得到的两个式子：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)⋯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)⋯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∈(a, b)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acc>
                    <m:r>
                      <a:rPr lang="el-GR" altLang="zh-CN" i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令</a:t>
                </a:r>
                <a:r>
                  <a:rPr lang="en-US" altLang="zh-CN" dirty="0"/>
                  <a:t>t=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l-GR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依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而变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16BA61-A9CF-410A-92F6-DB2948C3B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2"/>
                <a:stretch>
                  <a:fillRect l="-1217" t="-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02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4AAFE-0DB7-4FE9-BB02-E06E3B09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582"/>
            <a:ext cx="10515600" cy="5498382"/>
          </a:xfrm>
        </p:spPr>
        <p:txBody>
          <a:bodyPr/>
          <a:lstStyle/>
          <a:p>
            <a:r>
              <a:rPr lang="zh-CN" altLang="en-US" dirty="0"/>
              <a:t>计算均差可依下表进行：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根据均差表，可计算</a:t>
            </a:r>
            <a:r>
              <a:rPr lang="en-US" altLang="zh-CN" dirty="0"/>
              <a:t>Newton</a:t>
            </a:r>
            <a:r>
              <a:rPr lang="zh-CN" altLang="en-US" dirty="0"/>
              <a:t>插值多项式，</a:t>
            </a:r>
            <a:r>
              <a:rPr lang="zh-CN" altLang="en-US" dirty="0">
                <a:solidFill>
                  <a:srgbClr val="FF0000"/>
                </a:solidFill>
              </a:rPr>
              <a:t>对角线上的各项</a:t>
            </a:r>
            <a:r>
              <a:rPr lang="zh-CN" altLang="en-US" dirty="0"/>
              <a:t>，为</a:t>
            </a:r>
            <a:r>
              <a:rPr lang="en-US" altLang="zh-CN" dirty="0"/>
              <a:t>Newton</a:t>
            </a:r>
            <a:r>
              <a:rPr lang="zh-CN" altLang="en-US" dirty="0"/>
              <a:t>多项式中的</a:t>
            </a:r>
            <a:r>
              <a:rPr lang="zh-CN" altLang="en-US" dirty="0">
                <a:solidFill>
                  <a:srgbClr val="FF0000"/>
                </a:solidFill>
              </a:rPr>
              <a:t>各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E9F4E62-6F9D-450A-B36C-F7FA5E08CA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2" y="1465624"/>
          <a:ext cx="1051559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902">
                  <a:extLst>
                    <a:ext uri="{9D8B030D-6E8A-4147-A177-3AD203B41FA5}">
                      <a16:colId xmlns:a16="http://schemas.microsoft.com/office/drawing/2014/main" val="1758810822"/>
                    </a:ext>
                  </a:extLst>
                </a:gridCol>
                <a:gridCol w="1337911">
                  <a:extLst>
                    <a:ext uri="{9D8B030D-6E8A-4147-A177-3AD203B41FA5}">
                      <a16:colId xmlns:a16="http://schemas.microsoft.com/office/drawing/2014/main" val="2997261909"/>
                    </a:ext>
                  </a:extLst>
                </a:gridCol>
                <a:gridCol w="1665171">
                  <a:extLst>
                    <a:ext uri="{9D8B030D-6E8A-4147-A177-3AD203B41FA5}">
                      <a16:colId xmlns:a16="http://schemas.microsoft.com/office/drawing/2014/main" val="320178223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1922576949"/>
                    </a:ext>
                  </a:extLst>
                </a:gridCol>
                <a:gridCol w="2338939">
                  <a:extLst>
                    <a:ext uri="{9D8B030D-6E8A-4147-A177-3AD203B41FA5}">
                      <a16:colId xmlns:a16="http://schemas.microsoft.com/office/drawing/2014/main" val="4289076367"/>
                    </a:ext>
                  </a:extLst>
                </a:gridCol>
                <a:gridCol w="2343749">
                  <a:extLst>
                    <a:ext uri="{9D8B030D-6E8A-4147-A177-3AD203B41FA5}">
                      <a16:colId xmlns:a16="http://schemas.microsoft.com/office/drawing/2014/main" val="276190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一阶均差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二阶均差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三阶均差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四阶均差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9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1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0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0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6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┋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┋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┋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┋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┋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┋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94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9A3EF-3527-431B-AC70-FC999A029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4636"/>
                <a:ext cx="10515600" cy="57823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2 </a:t>
                </a:r>
                <a:r>
                  <a:rPr lang="zh-CN" altLang="en-US" dirty="0"/>
                  <a:t>讨论</a:t>
                </a:r>
                <a:r>
                  <a:rPr lang="en-US" altLang="zh-CN" dirty="0"/>
                  <a:t>Newton</a:t>
                </a:r>
                <a:r>
                  <a:rPr lang="zh-CN" altLang="en-US" dirty="0"/>
                  <a:t>插值余项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线性插值：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，有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由一般式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有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所以有：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代入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的右式中，得到：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rgbClr val="FFC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9A3EF-3527-431B-AC70-FC999A029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4636"/>
                <a:ext cx="10515600" cy="5782327"/>
              </a:xfrm>
              <a:blipFill>
                <a:blip r:embed="rId2"/>
                <a:stretch>
                  <a:fillRect l="-1043" t="-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1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F4B3E-166E-4F76-ACFE-893A4B90F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1638"/>
                <a:ext cx="10515600" cy="599408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一般情形：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后一式代入前一式中，有：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)+⋯+</m:t>
                    </m:r>
                  </m:oMath>
                </a14:m>
                <a:endParaRPr lang="zh-CN" altLang="zh-CN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即是均差插值多项式，余项为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这个余项公式，对于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导数不存在</a:t>
                </a:r>
                <a:r>
                  <a:rPr lang="zh-CN" altLang="en-US" dirty="0"/>
                  <a:t>的函数也适用，所以更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具一般性</a:t>
                </a:r>
                <a:r>
                  <a:rPr lang="zh-CN" altLang="en-US" dirty="0"/>
                  <a:t>。实际上，它和拉格朗日插值余项是等价的。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F4B3E-166E-4F76-ACFE-893A4B90F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1638"/>
                <a:ext cx="10515600" cy="5994083"/>
              </a:xfrm>
              <a:blipFill>
                <a:blip r:embed="rId2"/>
                <a:stretch>
                  <a:fillRect l="-928" t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9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C0A5E-010F-468E-98FE-E6494A9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EBDAE-AA4D-4BF4-980C-DC3BEA44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/>
              <a:t>例：给出</a:t>
            </a:r>
            <a:r>
              <a:rPr lang="en-US" altLang="zh-CN" sz="2000" dirty="0"/>
              <a:t>f(x)</a:t>
            </a:r>
            <a:r>
              <a:rPr lang="zh-CN" altLang="en-US" sz="2000" dirty="0"/>
              <a:t>的函数表，求</a:t>
            </a:r>
            <a:r>
              <a:rPr lang="en-US" altLang="zh-CN" sz="2000" dirty="0"/>
              <a:t>4</a:t>
            </a:r>
            <a:r>
              <a:rPr lang="zh-CN" altLang="en-US" sz="2000" dirty="0"/>
              <a:t>次</a:t>
            </a:r>
            <a:r>
              <a:rPr lang="en-US" altLang="zh-CN" sz="2000" dirty="0"/>
              <a:t>Newton</a:t>
            </a:r>
            <a:r>
              <a:rPr lang="zh-CN" altLang="en-US" sz="2000" dirty="0"/>
              <a:t>插值多项式，并计算</a:t>
            </a:r>
            <a:r>
              <a:rPr lang="en-US" altLang="zh-CN" sz="2000" dirty="0"/>
              <a:t>f(0.596)</a:t>
            </a:r>
            <a:r>
              <a:rPr lang="zh-CN" altLang="en-US" sz="2000" dirty="0"/>
              <a:t>的近似值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构造均差表：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E3C577-FCAE-4B3A-9250-8B6FE27AC8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259" y="1944784"/>
          <a:ext cx="11593629" cy="432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842">
                  <a:extLst>
                    <a:ext uri="{9D8B030D-6E8A-4147-A177-3AD203B41FA5}">
                      <a16:colId xmlns:a16="http://schemas.microsoft.com/office/drawing/2014/main" val="1758810822"/>
                    </a:ext>
                  </a:extLst>
                </a:gridCol>
                <a:gridCol w="1424539">
                  <a:extLst>
                    <a:ext uri="{9D8B030D-6E8A-4147-A177-3AD203B41FA5}">
                      <a16:colId xmlns:a16="http://schemas.microsoft.com/office/drawing/2014/main" val="2997261909"/>
                    </a:ext>
                  </a:extLst>
                </a:gridCol>
                <a:gridCol w="1304223">
                  <a:extLst>
                    <a:ext uri="{9D8B030D-6E8A-4147-A177-3AD203B41FA5}">
                      <a16:colId xmlns:a16="http://schemas.microsoft.com/office/drawing/2014/main" val="320178223"/>
                    </a:ext>
                  </a:extLst>
                </a:gridCol>
                <a:gridCol w="1477478">
                  <a:extLst>
                    <a:ext uri="{9D8B030D-6E8A-4147-A177-3AD203B41FA5}">
                      <a16:colId xmlns:a16="http://schemas.microsoft.com/office/drawing/2014/main" val="1922576949"/>
                    </a:ext>
                  </a:extLst>
                </a:gridCol>
                <a:gridCol w="1944303">
                  <a:extLst>
                    <a:ext uri="{9D8B030D-6E8A-4147-A177-3AD203B41FA5}">
                      <a16:colId xmlns:a16="http://schemas.microsoft.com/office/drawing/2014/main" val="4289076367"/>
                    </a:ext>
                  </a:extLst>
                </a:gridCol>
                <a:gridCol w="2088682">
                  <a:extLst>
                    <a:ext uri="{9D8B030D-6E8A-4147-A177-3AD203B41FA5}">
                      <a16:colId xmlns:a16="http://schemas.microsoft.com/office/drawing/2014/main" val="2761903654"/>
                    </a:ext>
                  </a:extLst>
                </a:gridCol>
                <a:gridCol w="2271562">
                  <a:extLst>
                    <a:ext uri="{9D8B030D-6E8A-4147-A177-3AD203B41FA5}">
                      <a16:colId xmlns:a16="http://schemas.microsoft.com/office/drawing/2014/main" val="1364329842"/>
                    </a:ext>
                  </a:extLst>
                </a:gridCol>
              </a:tblGrid>
              <a:tr h="459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0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已知</a:t>
                      </a:r>
                      <a:r>
                        <a:rPr lang="en-US" altLang="zh-CN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0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已知</a:t>
                      </a:r>
                      <a:r>
                        <a:rPr lang="en-US" altLang="zh-CN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一阶均差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二阶均差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三阶均差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四阶均差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五阶均差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93810"/>
                  </a:ext>
                </a:extLst>
              </a:tr>
              <a:tr h="608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0.41075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10842"/>
                  </a:ext>
                </a:extLst>
              </a:tr>
              <a:tr h="661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0.57815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1.11600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02848"/>
                  </a:ext>
                </a:extLst>
              </a:tr>
              <a:tr h="635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0.69675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1.18600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0.28000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6966"/>
                  </a:ext>
                </a:extLst>
              </a:tr>
              <a:tr h="616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0.88811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1.27573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0.19733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01023"/>
                  </a:ext>
                </a:extLst>
              </a:tr>
              <a:tr h="459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1.02652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1.38410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0.03134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69376"/>
                  </a:ext>
                </a:extLst>
              </a:tr>
              <a:tr h="459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8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1.25382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1.51533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f[x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-0.00012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16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DBFBE-D332-473A-A425-574572F1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10FE97-FA63-46C9-9CE7-166F284BB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1 </a:t>
                </a:r>
                <a:r>
                  <a:rPr lang="zh-CN" altLang="en-US" dirty="0"/>
                  <a:t>均差及其性质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定义：称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为函数</a:t>
                </a:r>
                <a:r>
                  <a:rPr lang="en-US" altLang="zh-CN" dirty="0"/>
                  <a:t>f(x) </a:t>
                </a:r>
                <a:r>
                  <a:rPr lang="zh-CN" altLang="en-US" dirty="0"/>
                  <a:t>关于点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一阶均差</a:t>
                </a:r>
                <a:r>
                  <a:rPr lang="zh-CN" altLang="en-US" dirty="0"/>
                  <a:t>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称为函数</a:t>
                </a:r>
                <a:r>
                  <a:rPr lang="en-US" altLang="zh-CN" dirty="0"/>
                  <a:t>f(x) 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二阶均差</a:t>
                </a:r>
                <a:r>
                  <a:rPr lang="zh-CN" altLang="en-US" dirty="0"/>
                  <a:t>；一般地，称</a:t>
                </a:r>
                <a:endParaRPr lang="zh-CN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f(x) </a:t>
                </a:r>
                <a:r>
                  <a:rPr lang="zh-CN" altLang="en-US" dirty="0"/>
                  <a:t>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阶均差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均差也称为差商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（通过哪两个</a:t>
                </a:r>
                <a:r>
                  <a:rPr lang="en-US" altLang="zh-CN" dirty="0"/>
                  <a:t>k-1</a:t>
                </a:r>
                <a:r>
                  <a:rPr lang="zh-CN" altLang="en-US" dirty="0"/>
                  <a:t>阶均差定义一个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阶均差的？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规律</a:t>
                </a:r>
                <a:r>
                  <a:rPr lang="zh-CN" altLang="en-US" dirty="0"/>
                  <a:t>是什么？）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10FE97-FA63-46C9-9CE7-166F284BB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869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0773B9-2457-4D66-9768-08FE14E0D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6766"/>
                <a:ext cx="10515600" cy="558019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.63192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(0.596)≈0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.63192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截断误差：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(0.596)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3.63∗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0773B9-2457-4D66-9768-08FE14E0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6766"/>
                <a:ext cx="10515600" cy="558019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58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A60B6-4314-4887-B803-9F2AFDA0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58411-8717-45B5-86D3-EC113942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例：给定数表如下：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试用二次</a:t>
            </a:r>
            <a:r>
              <a:rPr lang="en-US" altLang="zh-CN" dirty="0"/>
              <a:t>Newton</a:t>
            </a:r>
            <a:r>
              <a:rPr lang="zh-CN" altLang="en-US" dirty="0"/>
              <a:t>插值多项式计算</a:t>
            </a:r>
            <a:r>
              <a:rPr lang="en-US" altLang="zh-CN" dirty="0"/>
              <a:t>f(1.5)</a:t>
            </a:r>
            <a:r>
              <a:rPr lang="zh-CN" altLang="en-US" dirty="0"/>
              <a:t>、</a:t>
            </a:r>
            <a:r>
              <a:rPr lang="en-US" altLang="zh-CN" dirty="0"/>
              <a:t>f(3.5) </a:t>
            </a:r>
            <a:r>
              <a:rPr lang="zh-CN" altLang="en-US" dirty="0"/>
              <a:t>、</a:t>
            </a:r>
            <a:r>
              <a:rPr lang="en-US" altLang="zh-CN" dirty="0"/>
              <a:t>f(5.8)</a:t>
            </a:r>
            <a:r>
              <a:rPr lang="zh-CN" altLang="en-US" dirty="0"/>
              <a:t>的近似值，用四次</a:t>
            </a:r>
            <a:r>
              <a:rPr lang="en-US" altLang="zh-CN" dirty="0"/>
              <a:t>Newton</a:t>
            </a:r>
            <a:r>
              <a:rPr lang="zh-CN" altLang="en-US" dirty="0"/>
              <a:t>插值多项式计算</a:t>
            </a:r>
            <a:r>
              <a:rPr lang="en-US" altLang="zh-CN" dirty="0"/>
              <a:t>f(4.8)</a:t>
            </a:r>
            <a:r>
              <a:rPr lang="zh-CN" altLang="en-US" dirty="0"/>
              <a:t>的近似值。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C1E141-F6C5-4817-B799-AD7B110C2C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43243" y="1995013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714874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48992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16913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88339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08325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249229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41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2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7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44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15AA1-A360-42F3-AA7C-8E13D234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第五节 差分与等距节点插值公式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3D7F8-AF57-47E3-B496-174DE822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当节点有规律分布时，比如等距分布时，插值公式可以简化，计算量也更少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差分及其性质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设有</a:t>
            </a:r>
            <a:r>
              <a:rPr lang="zh-CN" altLang="en-US" dirty="0">
                <a:solidFill>
                  <a:srgbClr val="FF0000"/>
                </a:solidFill>
              </a:rPr>
              <a:t>等距节点</a:t>
            </a:r>
            <a:r>
              <a:rPr lang="zh-CN" altLang="en-US" dirty="0"/>
              <a:t>，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=x</a:t>
            </a:r>
            <a:r>
              <a:rPr lang="en-US" altLang="zh-CN" baseline="-25000" dirty="0"/>
              <a:t>0</a:t>
            </a:r>
            <a:r>
              <a:rPr lang="en-US" altLang="zh-CN" dirty="0"/>
              <a:t>+kh  k=0,1,…,n</a:t>
            </a:r>
            <a:r>
              <a:rPr lang="zh-CN" altLang="en-US" dirty="0"/>
              <a:t>，其中，</a:t>
            </a:r>
            <a:r>
              <a:rPr lang="en-US" altLang="zh-CN" dirty="0"/>
              <a:t>h&gt;0</a:t>
            </a:r>
            <a:r>
              <a:rPr lang="zh-CN" altLang="en-US" dirty="0"/>
              <a:t>，称为</a:t>
            </a:r>
            <a:r>
              <a:rPr lang="zh-CN" altLang="en-US" dirty="0">
                <a:solidFill>
                  <a:srgbClr val="FF0000"/>
                </a:solidFill>
              </a:rPr>
              <a:t>步长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并已知 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k</a:t>
            </a:r>
            <a:r>
              <a:rPr lang="en-US" altLang="zh-CN" dirty="0"/>
              <a:t>=f(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9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9F27-351C-4EB3-93E1-4A4C96E7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502792-6616-47BC-BB98-541EDF220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：记号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/2)−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−1/2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分别称为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在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k</a:t>
                </a:r>
                <a:r>
                  <a:rPr lang="zh-CN" altLang="en-US" dirty="0"/>
                  <a:t>处以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为步长的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向前差分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向后差分</a:t>
                </a:r>
                <a:r>
                  <a:rPr lang="zh-CN" altLang="en-US" dirty="0"/>
                  <a:t>及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中心差分</a:t>
                </a:r>
                <a:r>
                  <a:rPr lang="zh-CN" altLang="en-US" dirty="0"/>
                  <a:t>，符号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分别称为向前差分算子、向后差分算子及中心差分算子。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502792-6616-47BC-BB98-541EDF220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243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534DD-3D43-4225-99B3-AE2DF18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EE7B54-7D02-4694-8E2B-C41A7E53C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推广一阶差分的概念，定义二阶差分：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一般地，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阶差分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EE7B54-7D02-4694-8E2B-C41A7E53C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E0F04-9E3F-41F9-9CEA-7EF74F04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155CE-BF4B-4924-93EB-4E862CF8F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dirty="0"/>
                  <a:t>：不变算子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，表示为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</a:t>
                </a:r>
                <a:r>
                  <a:rPr lang="zh-CN" altLang="en-US" dirty="0"/>
                  <a:t>移位算子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，表示为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由向前差分定义及上述定义，可知：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同样地，有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 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F155CE-BF4B-4924-93EB-4E862CF8F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924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F355C-3752-4438-A6E9-A29B588F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63184-7292-498A-80A9-786D620A5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性质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/>
                  <a:t>：各阶差分均可用函数值表示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证明：只证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，对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做归纳法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当</a:t>
                </a:r>
                <a:r>
                  <a:rPr lang="en-US" altLang="zh-CN" dirty="0"/>
                  <a:t>n=1</a:t>
                </a:r>
                <a:r>
                  <a:rPr lang="zh-CN" altLang="en-US" dirty="0"/>
                  <a:t>时，有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右式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   式子成立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63184-7292-498A-80A9-786D620A5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219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9987C-7042-4F69-9998-EECED10D0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8008"/>
                <a:ext cx="10515600" cy="58689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假设，</a:t>
                </a:r>
                <a:r>
                  <a:rPr lang="en-US" altLang="zh-CN" dirty="0"/>
                  <a:t>n=r</a:t>
                </a:r>
                <a:r>
                  <a:rPr lang="zh-CN" altLang="en-US" dirty="0"/>
                  <a:t>时式子成立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则当 </a:t>
                </a:r>
                <a:r>
                  <a:rPr lang="en-US" altLang="zh-CN" dirty="0"/>
                  <a:t>n=r+1 </a:t>
                </a:r>
                <a:r>
                  <a:rPr lang="zh-CN" altLang="en-US" dirty="0"/>
                  <a:t>时，有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而：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29987C-7042-4F69-9998-EECED10D0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8008"/>
                <a:ext cx="10515600" cy="5868955"/>
              </a:xfrm>
              <a:blipFill>
                <a:blip r:embed="rId2"/>
                <a:stretch>
                  <a:fillRect l="-1043" t="-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20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A4682C-5156-4F48-9D25-06508BCB0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8384"/>
                <a:ext cx="10515600" cy="587858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因此，有：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	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6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zh-CN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A4682C-5156-4F48-9D25-06508BCB0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8384"/>
                <a:ext cx="10515600" cy="5878580"/>
              </a:xfrm>
              <a:blipFill>
                <a:blip r:embed="rId2"/>
                <a:stretch>
                  <a:fillRect l="-928" t="-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F4E78FF-1BAD-4B9B-8A5E-651E50ECCBAA}"/>
              </a:ext>
            </a:extLst>
          </p:cNvPr>
          <p:cNvSpPr txBox="1"/>
          <p:nvPr/>
        </p:nvSpPr>
        <p:spPr>
          <a:xfrm>
            <a:off x="1236846" y="5807632"/>
            <a:ext cx="85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j=0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E016DA-66C5-4BBC-9266-2444AC78E417}"/>
              </a:ext>
            </a:extLst>
          </p:cNvPr>
          <p:cNvSpPr txBox="1"/>
          <p:nvPr/>
        </p:nvSpPr>
        <p:spPr>
          <a:xfrm>
            <a:off x="6179418" y="5760721"/>
            <a:ext cx="85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j=r+1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868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58D46-84A2-410D-8621-83A5256B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75507-A277-4C18-BABE-4F1BDB021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：可用各阶差分表示函数值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可用归纳法证明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75507-A277-4C18-BABE-4F1BDB021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9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365B2-44AC-49E9-8184-C8A26903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C041E8-E9CD-4792-9399-D2FA861C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特殊地，</a:t>
                </a:r>
                <a:r>
                  <a:rPr lang="en-US" altLang="zh-CN" dirty="0"/>
                  <a:t> f(x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称为 </a:t>
                </a:r>
                <a:r>
                  <a:rPr lang="en-US" altLang="zh-CN" dirty="0"/>
                  <a:t>f(x) </a:t>
                </a:r>
                <a:r>
                  <a:rPr lang="zh-CN" altLang="en-US" dirty="0"/>
                  <a:t>关于节点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零阶均差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看几个具体的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C041E8-E9CD-4792-9399-D2FA861C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0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B3102-B7BB-45DB-846B-9EF1464F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B880B6-4620-4EB2-A24C-122407044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：均差与差分的关系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/>
                  <a:t>同理，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B880B6-4620-4EB2-A24C-122407044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872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8FF1C-100F-4E57-95E1-40E2DC2D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EEC283-039E-4D14-8167-5DD482306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EEC283-039E-4D14-8167-5DD482306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171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AA04-1140-42DC-9CC9-F61A5D25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1A64E-054E-45BA-8C6F-BF0EE094B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3971" y="1110534"/>
                <a:ext cx="10515600" cy="503274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2 </a:t>
                </a:r>
                <a:r>
                  <a:rPr lang="zh-CN" altLang="en-US" dirty="0"/>
                  <a:t>等距节点插值公式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等距节点插值公式分为向前插值公式和向后插值公式。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利用差分与均差的关系（性质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），在</a:t>
                </a:r>
                <a:r>
                  <a:rPr lang="en-US" altLang="zh-CN" dirty="0"/>
                  <a:t>Newton</a:t>
                </a:r>
                <a:r>
                  <a:rPr lang="zh-CN" altLang="en-US" dirty="0"/>
                  <a:t>均差插值多项式中，将均差替换为差分，并令</a:t>
                </a:r>
                <a:r>
                  <a:rPr lang="en-US" altLang="zh-CN" dirty="0"/>
                  <a:t>x=x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+th</a:t>
                </a:r>
                <a:r>
                  <a:rPr lang="zh-CN" altLang="en-US" dirty="0"/>
                  <a:t>，可得向前插值公式：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截断误差为：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</a:t>
                </a:r>
                <a:r>
                  <a:rPr lang="el-GR" altLang="zh-CN" dirty="0"/>
                  <a:t>ξ</a:t>
                </a:r>
                <a:r>
                  <a:rPr lang="en-US" altLang="zh-CN" dirty="0"/>
                  <a:t>∈(x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1A64E-054E-45BA-8C6F-BF0EE094B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971" y="1110534"/>
                <a:ext cx="10515600" cy="5032741"/>
              </a:xfrm>
              <a:blipFill>
                <a:blip r:embed="rId2"/>
                <a:stretch>
                  <a:fillRect l="-1217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1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47CF8-C079-41C8-95F8-E548C98D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F18172-A439-4C5F-9B4E-7AED6C7C6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向前插值公式用于求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 </a:t>
                </a:r>
                <a:r>
                  <a:rPr lang="zh-CN" altLang="en-US" dirty="0"/>
                  <a:t>点附近点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的函数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的近似值，如果要求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en-US" dirty="0"/>
                  <a:t>点附近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的函数值，则有向后插值公式：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余项为：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+1)!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</a:t>
                </a:r>
                <a:r>
                  <a:rPr lang="el-GR" altLang="zh-CN" dirty="0"/>
                  <a:t>ξ</a:t>
                </a:r>
                <a:r>
                  <a:rPr lang="en-US" altLang="zh-CN" dirty="0"/>
                  <a:t>∈(x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) 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F18172-A439-4C5F-9B4E-7AED6C7C6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63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CE6560-4AB9-425B-9ADD-E5DB340DC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8960"/>
                <a:ext cx="10515600" cy="5608003"/>
              </a:xfrm>
            </p:spPr>
            <p:txBody>
              <a:bodyPr/>
              <a:lstStyle/>
              <a:p>
                <a:r>
                  <a:rPr lang="zh-CN" altLang="en-US" dirty="0"/>
                  <a:t>为计算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的函数近似值，用</a:t>
                </a:r>
                <a:r>
                  <a:rPr lang="en-US" altLang="zh-CN" dirty="0"/>
                  <a:t>Newton</a:t>
                </a:r>
                <a:r>
                  <a:rPr lang="zh-CN" altLang="en-US" dirty="0"/>
                  <a:t>差分插值公式时，需要构造向前差分表和向后差分表</a:t>
                </a:r>
                <a:endParaRPr lang="en-US" altLang="zh-CN" dirty="0"/>
              </a:p>
              <a:p>
                <a:r>
                  <a:rPr lang="zh-CN" altLang="en-US" dirty="0"/>
                  <a:t>向前差分表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CE6560-4AB9-425B-9ADD-E5DB340DC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8960"/>
                <a:ext cx="10515600" cy="5608003"/>
              </a:xfrm>
              <a:blipFill>
                <a:blip r:embed="rId2"/>
                <a:stretch>
                  <a:fillRect l="-1043" t="-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3B7E0A4-A5AD-4A7F-A5AB-E7948ADA33B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46165" y="3357878"/>
              <a:ext cx="6389153" cy="2931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225">
                      <a:extLst>
                        <a:ext uri="{9D8B030D-6E8A-4147-A177-3AD203B41FA5}">
                          <a16:colId xmlns:a16="http://schemas.microsoft.com/office/drawing/2014/main" val="62740415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3819757453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788767389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166120637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2662558540"/>
                        </a:ext>
                      </a:extLst>
                    </a:gridCol>
                  </a:tblGrid>
                  <a:tr h="482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8955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aseline="-25000" dirty="0" smtClean="0"/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802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baseline="-25000" dirty="0" smtClean="0"/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747791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b="0" i="0" baseline="-25000" dirty="0" smtClean="0"/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9012115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553964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948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3B7E0A4-A5AD-4A7F-A5AB-E7948ADA33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557323"/>
                  </p:ext>
                </p:extLst>
              </p:nvPr>
            </p:nvGraphicFramePr>
            <p:xfrm>
              <a:off x="2446165" y="3357878"/>
              <a:ext cx="6389153" cy="2931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225">
                      <a:extLst>
                        <a:ext uri="{9D8B030D-6E8A-4147-A177-3AD203B41FA5}">
                          <a16:colId xmlns:a16="http://schemas.microsoft.com/office/drawing/2014/main" val="62740415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3819757453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788767389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166120637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2662558540"/>
                        </a:ext>
                      </a:extLst>
                    </a:gridCol>
                  </a:tblGrid>
                  <a:tr h="482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6329" r="-302347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2488" t="-6329" r="-202347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1121" t="-6329" r="-101402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2958" t="-6329" r="-1878" b="-5126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8955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103704" r="-30234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2488" t="-103704" r="-20234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1121" t="-103704" r="-10140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2958" t="-103704" r="-1878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802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206250" r="-30234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2488" t="-206250" r="-20234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1121" t="-206250" r="-101402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747791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302469" r="-30234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2488" t="-302469" r="-20234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9012115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407500" r="-302347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553964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948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6942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5B09A-A265-4F54-8672-034B93B6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5E37B0-1612-4D90-93FB-3EAFAC234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向后差分表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altLang="zh-CN" dirty="0"/>
                      <m:t>	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5E37B0-1612-4D90-93FB-3EAFAC234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E40AF0-7044-46B5-9570-3D7DED635F7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15067" y="2782616"/>
              <a:ext cx="6389153" cy="2931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225">
                      <a:extLst>
                        <a:ext uri="{9D8B030D-6E8A-4147-A177-3AD203B41FA5}">
                          <a16:colId xmlns:a16="http://schemas.microsoft.com/office/drawing/2014/main" val="62740415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3819757453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788767389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166120637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2662558540"/>
                        </a:ext>
                      </a:extLst>
                    </a:gridCol>
                  </a:tblGrid>
                  <a:tr h="482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8955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a:rPr lang="en-US" altLang="zh-CN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802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a:rPr lang="en-US" altLang="zh-CN" sz="2000" b="0" i="1" baseline="-250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747791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CN" sz="2000" dirty="0" smtClean="0"/>
                                  <m:t>f</m:t>
                                </m:r>
                                <m:r>
                                  <a:rPr lang="en-US" altLang="zh-CN" sz="2000" b="0" i="1" baseline="-250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9012115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oMath>
                          </a14:m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553964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948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E40AF0-7044-46B5-9570-3D7DED635F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958049"/>
                  </p:ext>
                </p:extLst>
              </p:nvPr>
            </p:nvGraphicFramePr>
            <p:xfrm>
              <a:off x="2615067" y="2782616"/>
              <a:ext cx="6389153" cy="2931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2225">
                      <a:extLst>
                        <a:ext uri="{9D8B030D-6E8A-4147-A177-3AD203B41FA5}">
                          <a16:colId xmlns:a16="http://schemas.microsoft.com/office/drawing/2014/main" val="62740415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3819757453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788767389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1661206375"/>
                        </a:ext>
                      </a:extLst>
                    </a:gridCol>
                    <a:gridCol w="1299232">
                      <a:extLst>
                        <a:ext uri="{9D8B030D-6E8A-4147-A177-3AD203B41FA5}">
                          <a16:colId xmlns:a16="http://schemas.microsoft.com/office/drawing/2014/main" val="2662558540"/>
                        </a:ext>
                      </a:extLst>
                    </a:gridCol>
                  </a:tblGrid>
                  <a:tr h="482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6329" r="-302817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1589" t="-6329" r="-201402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2958" t="-6329" r="-102347" b="-512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1121" t="-6329" r="-1869" b="-5126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8955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0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103704" r="-30281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1589" t="-103704" r="-20140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2958" t="-103704" r="-10234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91121" t="-103704" r="-1869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80220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1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206250" r="-30281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1589" t="-206250" r="-201402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2958" t="-206250" r="-10234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747791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2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302469" r="-30281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1589" t="-302469" r="-201402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9012115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3</a:t>
                          </a:r>
                          <a:endParaRPr lang="zh-CN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2488" t="-407500" r="-302817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553964"/>
                      </a:ext>
                    </a:extLst>
                  </a:tr>
                  <a:tr h="4896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f</a:t>
                          </a:r>
                          <a:r>
                            <a:rPr lang="en-US" altLang="zh-CN" sz="2000" baseline="-25000" dirty="0"/>
                            <a:t>4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948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6850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C000-9285-4F29-8CE9-D0E81DFE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52B27-64B0-4D3B-9EEF-0424BE65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例：给定数表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用三次插值多项式计算</a:t>
            </a:r>
            <a:r>
              <a:rPr lang="en-US" altLang="zh-CN" dirty="0"/>
              <a:t>f(0.7)</a:t>
            </a:r>
            <a:r>
              <a:rPr lang="zh-CN" altLang="en-US" dirty="0"/>
              <a:t>的近似值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用二次插值多项式计算</a:t>
            </a:r>
            <a:r>
              <a:rPr lang="en-US" altLang="zh-CN" dirty="0"/>
              <a:t>f(0.95)</a:t>
            </a:r>
            <a:r>
              <a:rPr lang="zh-CN" altLang="en-US" dirty="0"/>
              <a:t>的近似值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解：由于是等距节点，故可用差分插值公式。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7C3E7C-E9E5-4282-A5E5-707973B916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58262" y="1887042"/>
          <a:ext cx="8128001" cy="90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57446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28938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2040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31661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65234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0434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67109224"/>
                    </a:ext>
                  </a:extLst>
                </a:gridCol>
              </a:tblGrid>
              <a:tr h="453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0.8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1.0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1.2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81202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f(x)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5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6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1CBE9-06EE-4356-A458-29A026B8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652"/>
            <a:ext cx="10515600" cy="5635312"/>
          </a:xfrm>
        </p:spPr>
        <p:txBody>
          <a:bodyPr/>
          <a:lstStyle/>
          <a:p>
            <a:r>
              <a:rPr lang="zh-CN" altLang="en-US" dirty="0"/>
              <a:t>差分表如下：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三次插值多项式，选四个节点：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x</a:t>
            </a:r>
            <a:r>
              <a:rPr lang="en-US" altLang="zh-CN" baseline="-25000" dirty="0"/>
              <a:t>1</a:t>
            </a:r>
            <a:r>
              <a:rPr lang="en-US" altLang="zh-CN" dirty="0"/>
              <a:t>=0.4, x</a:t>
            </a:r>
            <a:r>
              <a:rPr lang="en-US" altLang="zh-CN" baseline="-25000" dirty="0"/>
              <a:t>2</a:t>
            </a:r>
            <a:r>
              <a:rPr lang="en-US" altLang="zh-CN" dirty="0"/>
              <a:t>=0.6, x</a:t>
            </a:r>
            <a:r>
              <a:rPr lang="en-US" altLang="zh-CN" baseline="-25000" dirty="0"/>
              <a:t>3</a:t>
            </a:r>
            <a:r>
              <a:rPr lang="en-US" altLang="zh-CN" dirty="0"/>
              <a:t>=0.8, x</a:t>
            </a:r>
            <a:r>
              <a:rPr lang="en-US" altLang="zh-CN" baseline="-25000" dirty="0"/>
              <a:t>4</a:t>
            </a:r>
            <a:r>
              <a:rPr lang="en-US" altLang="zh-CN" dirty="0"/>
              <a:t>=1.0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D71DE7E5-00F3-499F-ADF1-4FCDC20122D6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2014689" y="1269282"/>
              <a:ext cx="7967995" cy="2623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7999">
                      <a:extLst>
                        <a:ext uri="{9D8B030D-6E8A-4147-A177-3AD203B41FA5}">
                          <a16:colId xmlns:a16="http://schemas.microsoft.com/office/drawing/2014/main" val="2401574682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186537355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509408502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984154850"/>
                        </a:ext>
                      </a:extLst>
                    </a:gridCol>
                    <a:gridCol w="1316773">
                      <a:extLst>
                        <a:ext uri="{9D8B030D-6E8A-4147-A177-3AD203B41FA5}">
                          <a16:colId xmlns:a16="http://schemas.microsoft.com/office/drawing/2014/main" val="1100724995"/>
                        </a:ext>
                      </a:extLst>
                    </a:gridCol>
                    <a:gridCol w="1339226">
                      <a:extLst>
                        <a:ext uri="{9D8B030D-6E8A-4147-A177-3AD203B41FA5}">
                          <a16:colId xmlns:a16="http://schemas.microsoft.com/office/drawing/2014/main" val="2038641434"/>
                        </a:ext>
                      </a:extLst>
                    </a:gridCol>
                  </a:tblGrid>
                  <a:tr h="4071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y</a:t>
                          </a:r>
                          <a:r>
                            <a:rPr lang="en-US" altLang="zh-CN" baseline="-25000" dirty="0" err="1"/>
                            <a:t>i</a:t>
                          </a:r>
                          <a:endParaRPr lang="zh-CN" altLang="en-US" baseline="-25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/>
                            <a:t>y</a:t>
                          </a:r>
                          <a:r>
                            <a:rPr lang="en-US" altLang="zh-CN" sz="2000" baseline="-25000" dirty="0" err="1"/>
                            <a:t>i</a:t>
                          </a:r>
                          <a:endParaRPr lang="zh-CN" altLang="en-US" sz="2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y</a:t>
                          </a:r>
                          <a:r>
                            <a:rPr lang="en-US" altLang="zh-CN" sz="2000" baseline="-25000" dirty="0" err="1"/>
                            <a:t>i</a:t>
                          </a:r>
                          <a:endParaRPr lang="zh-CN" altLang="en-US" sz="2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y</a:t>
                          </a:r>
                          <a:r>
                            <a:rPr lang="en-US" altLang="zh-CN" sz="2000" baseline="-25000" dirty="0" err="1"/>
                            <a:t>i</a:t>
                          </a:r>
                          <a:endParaRPr lang="zh-CN" altLang="en-US" sz="2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dirty="0"/>
                            <a:t>y</a:t>
                          </a:r>
                          <a:r>
                            <a:rPr lang="en-US" altLang="zh-CN" sz="2000" baseline="-25000" dirty="0" err="1"/>
                            <a:t>i</a:t>
                          </a:r>
                          <a:endParaRPr lang="zh-CN" altLang="en-US" sz="2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800" dirty="0"/>
                            <a:t>y</a:t>
                          </a:r>
                          <a:r>
                            <a:rPr lang="en-US" altLang="zh-CN" sz="1800" baseline="-25000" dirty="0" err="1"/>
                            <a:t>i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188601995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-6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-7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385617081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-7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1473515136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579191179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3530766178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525651160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1377080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D71DE7E5-00F3-499F-ADF1-4FCDC20122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9218991"/>
                  </p:ext>
                </p:extLst>
              </p:nvPr>
            </p:nvGraphicFramePr>
            <p:xfrm>
              <a:off x="2014689" y="1269282"/>
              <a:ext cx="7967995" cy="26236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7999">
                      <a:extLst>
                        <a:ext uri="{9D8B030D-6E8A-4147-A177-3AD203B41FA5}">
                          <a16:colId xmlns:a16="http://schemas.microsoft.com/office/drawing/2014/main" val="2401574682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186537355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509408502"/>
                        </a:ext>
                      </a:extLst>
                    </a:gridCol>
                    <a:gridCol w="1327999">
                      <a:extLst>
                        <a:ext uri="{9D8B030D-6E8A-4147-A177-3AD203B41FA5}">
                          <a16:colId xmlns:a16="http://schemas.microsoft.com/office/drawing/2014/main" val="984154850"/>
                        </a:ext>
                      </a:extLst>
                    </a:gridCol>
                    <a:gridCol w="1316773">
                      <a:extLst>
                        <a:ext uri="{9D8B030D-6E8A-4147-A177-3AD203B41FA5}">
                          <a16:colId xmlns:a16="http://schemas.microsoft.com/office/drawing/2014/main" val="1100724995"/>
                        </a:ext>
                      </a:extLst>
                    </a:gridCol>
                    <a:gridCol w="1339226">
                      <a:extLst>
                        <a:ext uri="{9D8B030D-6E8A-4147-A177-3AD203B41FA5}">
                          <a16:colId xmlns:a16="http://schemas.microsoft.com/office/drawing/2014/main" val="2038641434"/>
                        </a:ext>
                      </a:extLst>
                    </a:gridCol>
                  </a:tblGrid>
                  <a:tr h="4071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y</a:t>
                          </a:r>
                          <a:r>
                            <a:rPr lang="en-US" altLang="zh-CN" baseline="-25000" dirty="0" err="1"/>
                            <a:t>i</a:t>
                          </a:r>
                          <a:endParaRPr lang="zh-CN" altLang="en-US" baseline="-25000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3802" marR="133802">
                        <a:blipFill>
                          <a:blip r:embed="rId2"/>
                          <a:stretch>
                            <a:fillRect l="-100459" t="-7463" r="-401835" b="-565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3802" marR="133802">
                        <a:blipFill>
                          <a:blip r:embed="rId2"/>
                          <a:stretch>
                            <a:fillRect l="-200459" t="-7463" r="-301835" b="-565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3802" marR="133802">
                        <a:blipFill>
                          <a:blip r:embed="rId2"/>
                          <a:stretch>
                            <a:fillRect l="-300459" t="-7463" r="-201835" b="-565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3802" marR="133802">
                        <a:blipFill>
                          <a:blip r:embed="rId2"/>
                          <a:stretch>
                            <a:fillRect l="-404167" t="-7463" r="-103704" b="-565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3802" marR="133802">
                        <a:blipFill>
                          <a:blip r:embed="rId2"/>
                          <a:stretch>
                            <a:fillRect l="-495000" t="-7463" r="-1818" b="-565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01995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-6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-7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385617081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-7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1473515136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579191179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3530766178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21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2525651160"/>
                      </a:ext>
                    </a:extLst>
                  </a:tr>
                  <a:tr h="3694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24</a:t>
                          </a:r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133802" marR="133802"/>
                    </a:tc>
                    <a:extLst>
                      <a:ext uri="{0D108BD9-81ED-4DB2-BD59-A6C34878D82A}">
                        <a16:rowId xmlns:a16="http://schemas.microsoft.com/office/drawing/2014/main" val="13770800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0442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9965B793-B3B7-4F20-96D0-2BE5BEC71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343"/>
                <a:ext cx="10515600" cy="57576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.4+0.2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21.3125</m:t>
                    </m:r>
                  </m:oMath>
                </a14:m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21.3125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(2)</a:t>
                </a:r>
                <a:r>
                  <a:rPr lang="zh-CN" altLang="en-US" dirty="0"/>
                  <a:t>二次插值多项式，选三个节点：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x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=0.8, x</a:t>
                </a:r>
                <a:r>
                  <a:rPr lang="en-US" altLang="zh-CN" baseline="-25000" dirty="0"/>
                  <a:t>4</a:t>
                </a:r>
                <a:r>
                  <a:rPr lang="en-US" altLang="zh-CN" dirty="0"/>
                  <a:t>=1.0, x</a:t>
                </a:r>
                <a:r>
                  <a:rPr lang="en-US" altLang="zh-CN" baseline="-25000" dirty="0"/>
                  <a:t>5</a:t>
                </a:r>
                <a:r>
                  <a:rPr lang="en-US" altLang="zh-CN" dirty="0"/>
                  <a:t>=1.2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zh-CN" altLang="en-US" dirty="0"/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56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9965B793-B3B7-4F20-96D0-2BE5BEC71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343"/>
                <a:ext cx="10515600" cy="575762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5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2676F-060A-4A4E-AEF4-5FA644AE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28D256-B391-4D9F-B04B-7D9DB3016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在线性插值中，利用点斜式：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zh-CN" altLang="en-US" dirty="0"/>
                  <a:t>将其推广，有如下形式：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)⋯(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a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,…,a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为待定系数</a:t>
                </a:r>
                <a:r>
                  <a:rPr lang="zh-CN" altLang="en-US" dirty="0"/>
                  <a:t>，可由具体插值条件确定。得到如下的递推公式：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)⋯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28D256-B391-4D9F-B04B-7D9DB3016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18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6CCE3-A006-4AE3-A621-8F8D5C2C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AEDA0-88EB-443F-9350-DEB802402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由：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)⋯(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再</a:t>
                </a:r>
                <a:r>
                  <a:rPr lang="zh-CN" altLang="en-US"/>
                  <a:t>根据插值条件（即依次将插值节点代入），</a:t>
                </a:r>
                <a:r>
                  <a:rPr lang="zh-CN" altLang="en-US" dirty="0"/>
                  <a:t>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……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)⋯(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AEDA0-88EB-443F-9350-DEB802402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72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3BE332-7576-4DA6-83C6-593812E5E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7142"/>
                <a:ext cx="10515600" cy="558982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还可以改写为下列形式：</a:t>
                </a:r>
                <a:r>
                  <a:rPr lang="en-US" altLang="zh-CN" dirty="0"/>
                  <a:t>(*)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)⋯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根据均差定义，知：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3BE332-7576-4DA6-83C6-593812E5E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7142"/>
                <a:ext cx="10515600" cy="5589822"/>
              </a:xfrm>
              <a:blipFill>
                <a:blip r:embed="rId2"/>
                <a:stretch>
                  <a:fillRect l="-928" t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71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E8381-D724-4179-A8A1-8FB11767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70B24F-C82F-4796-80A7-05623FA3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成立</a:t>
                </a:r>
                <a:endParaRPr lang="zh-CN" altLang="zh-CN" dirty="0"/>
              </a:p>
              <a:p>
                <a:r>
                  <a:rPr lang="zh-CN" altLang="en-US" dirty="0"/>
                  <a:t>由前面的递推式 </a:t>
                </a:r>
                <a:r>
                  <a:rPr lang="en-US" altLang="zh-CN" dirty="0"/>
                  <a:t>(*)</a:t>
                </a:r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)⋯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在上式中，以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替代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，有：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)⋯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70B24F-C82F-4796-80A7-05623FA3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70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F9B910-A086-4273-8080-D5B0ECCED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4320"/>
                <a:ext cx="10515600" cy="590264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由前面的递推式 </a:t>
                </a:r>
                <a:r>
                  <a:rPr lang="en-US" altLang="zh-CN" dirty="0"/>
                  <a:t>(*)</a:t>
                </a:r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)⋯</m:t>
                        </m:r>
                        <m:d>
                          <m:d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zh-CN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)⋯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)⋯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F9B910-A086-4273-8080-D5B0ECCED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4320"/>
                <a:ext cx="10515600" cy="5902643"/>
              </a:xfrm>
              <a:blipFill>
                <a:blip r:embed="rId2"/>
                <a:stretch>
                  <a:fillRect l="-1217" t="-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93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9AC9A-D878-4D51-BD9D-4CE3FDB8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0A70B7-E7AB-4279-97E8-98E58DEE31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zh-CN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)⋯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zh-CN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zh-CN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由归纳法原理，可知上式对于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均成立。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0A70B7-E7AB-4279-97E8-98E58DEE31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3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2919</Words>
  <Application>Microsoft Office PowerPoint</Application>
  <PresentationFormat>宽屏</PresentationFormat>
  <Paragraphs>422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第四节 均差与牛顿插值公式</vt:lpstr>
      <vt:lpstr>定义</vt:lpstr>
      <vt:lpstr>PowerPoint 演示文稿</vt:lpstr>
      <vt:lpstr>递推公式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均差性质</vt:lpstr>
      <vt:lpstr>PowerPoint 演示文稿</vt:lpstr>
      <vt:lpstr>均差性质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</vt:lpstr>
      <vt:lpstr>PowerPoint 演示文稿</vt:lpstr>
      <vt:lpstr>课后练习</vt:lpstr>
      <vt:lpstr>第五节 差分与等距节点插值公式</vt:lpstr>
      <vt:lpstr>PowerPoint 演示文稿</vt:lpstr>
      <vt:lpstr>m阶差分</vt:lpstr>
      <vt:lpstr>算子</vt:lpstr>
      <vt:lpstr>差分的性质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xinyw</cp:lastModifiedBy>
  <cp:revision>109</cp:revision>
  <dcterms:created xsi:type="dcterms:W3CDTF">2020-02-06T13:42:36Z</dcterms:created>
  <dcterms:modified xsi:type="dcterms:W3CDTF">2022-03-02T08:56:27Z</dcterms:modified>
</cp:coreProperties>
</file>