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5" r:id="rId3"/>
    <p:sldId id="270" r:id="rId4"/>
    <p:sldId id="275" r:id="rId5"/>
    <p:sldId id="280" r:id="rId6"/>
    <p:sldId id="281" r:id="rId7"/>
    <p:sldId id="276" r:id="rId8"/>
    <p:sldId id="278" r:id="rId9"/>
    <p:sldId id="279" r:id="rId10"/>
    <p:sldId id="282" r:id="rId11"/>
    <p:sldId id="283" r:id="rId12"/>
    <p:sldId id="284" r:id="rId13"/>
    <p:sldId id="285" r:id="rId14"/>
    <p:sldId id="290" r:id="rId15"/>
    <p:sldId id="286" r:id="rId16"/>
    <p:sldId id="287" r:id="rId17"/>
    <p:sldId id="288" r:id="rId18"/>
    <p:sldId id="289" r:id="rId19"/>
    <p:sldId id="336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560" autoAdjust="0"/>
    <p:restoredTop sz="86386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9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6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3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3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6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E68D8-005A-48B3-B2BC-2A3022BCF71C}"/>
              </a:ext>
            </a:extLst>
          </p:cNvPr>
          <p:cNvSpPr txBox="1"/>
          <p:nvPr userDrawn="1"/>
        </p:nvSpPr>
        <p:spPr>
          <a:xfrm>
            <a:off x="11475688" y="2542238"/>
            <a:ext cx="461665" cy="11690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和平 平安  </a:t>
            </a:r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3.tmp"/><Relationship Id="rId2" Type="http://schemas.openxmlformats.org/officeDocument/2006/relationships/tags" Target="../tags/tag1.xml"/><Relationship Id="rId1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3F98-4ADE-47FC-9D0D-22B8044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dirty="0"/>
              <a:t>线性方程组的直接方法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一个线性方程组：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4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6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5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线性代数方程组的解法分为</a:t>
                </a:r>
                <a:r>
                  <a:rPr lang="zh-CN" altLang="en-US" dirty="0"/>
                  <a:t>两种：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/>
                  <a:t>直接法：对于给定的方程组，在没有舍入误差的假设下，能在预定的运算次数内求得精确解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迭代法：是基于一定的逆推格式，产生逼近方程组精确解的近似解序列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91EE6-DF13-46CF-ACDA-FFC650D1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2EEF7C-D5AB-473E-AC92-43905F890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/>
                  <a:t>消去法实现方程组求解的条件是：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2EEF7C-D5AB-473E-AC92-43905F890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1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4112F-CE83-404B-B3A8-7B2F955B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52C7E7-539E-4D73-9566-8E581F07F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定理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/>
                  <a:t>：设方程组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的系数矩阵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的顺序主子式全不为零，即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则使用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消去法能实现方程组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的求解。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推论：若定理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的条件成立，则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i=2,…,n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52C7E7-539E-4D73-9566-8E581F07F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53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0EAE1-C5E3-4836-806A-7D21B289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157C3-E73B-46D9-97DE-63791B41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：设方程组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</a:t>
            </a:r>
            <a:r>
              <a:rPr lang="zh-CN" altLang="en-US" dirty="0"/>
              <a:t>满足定理</a:t>
            </a:r>
            <a:r>
              <a:rPr lang="en-US" altLang="zh-CN" dirty="0"/>
              <a:t>1</a:t>
            </a:r>
            <a:r>
              <a:rPr lang="zh-CN" altLang="en-US" dirty="0"/>
              <a:t>中的条件，使用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/>
              <a:t>消去法求解时，共需乘除法次数为：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/3+n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-n/3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加减法次数为：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n(n-1)(2n+5)/6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6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FB9D-6FE5-4E8A-9E78-F425EAB0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矩阵的三角分解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16B95-BB95-4C6C-972A-E56D180CC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令：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其中，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16B95-BB95-4C6C-972A-E56D180CC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56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F94A-D823-46BC-8CDE-C4F6A03A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C5D0E4-49AB-4A80-BA7A-BFB3A921D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是如下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n-k</a:t>
                </a:r>
                <a:r>
                  <a:rPr lang="zh-CN" altLang="en-US" dirty="0"/>
                  <a:t>个初等矩阵之积：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C5D0E4-49AB-4A80-BA7A-BFB3A921D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6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EF8FA-9C2C-4A83-BAD5-B583BF92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87E4-7BC6-4D61-9439-B535C5D2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可以验证以下结论：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次消去等价于在矩阵形式的方程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的两端左乘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一般地，</a:t>
            </a:r>
            <a:r>
              <a:rPr lang="zh-CN" altLang="en-US" dirty="0"/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次消去等价于在矩阵方程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的两端左乘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的变化过程：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75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90109-5C31-40D0-907F-DACBCE9E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67BC9-05F0-4F64-AB82-024EB5BC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882"/>
            <a:ext cx="10515600" cy="5032741"/>
          </a:xfrm>
        </p:spPr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的条件（即顺序主子式全不为零），则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存在唯一的分解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是单位下三角矩阵（对角线全为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的下三角矩阵），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是上三角矩阵。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2AC39-7D5A-4F39-B255-590CE4C3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462226-38D7-48D4-899E-2E08DBEEF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zh-CN" altLang="en-US" dirty="0"/>
                  <a:t>由线性代数知识可知：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U=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r>
                  <a:rPr lang="zh-CN" altLang="en-US" dirty="0"/>
                  <a:t>在第一个式子中消去左侧的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r>
                  <a:rPr lang="zh-CN" altLang="en-US" dirty="0"/>
                  <a:t>实际上，可得到：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462226-38D7-48D4-899E-2E08DBEEF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22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41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CDA4-B2E7-4780-B089-1B2EF0AB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例：将以下方程组的系数矩阵进行三角分解：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4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6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5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06AA56F-4AA5-47E3-8AC6-C27DA7A43D8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5962" y="1164587"/>
            <a:ext cx="9753600" cy="3222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400" dirty="0"/>
              <a:t>给定插值结点如下：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若                                   </a:t>
            </a:r>
            <a:r>
              <a:rPr lang="zh-CN" altLang="zh-CN" sz="2400" dirty="0"/>
              <a:t>，</a:t>
            </a:r>
            <a:r>
              <a:rPr lang="zh-CN" altLang="en-US" sz="2400" dirty="0"/>
              <a:t>求</a:t>
            </a:r>
            <a:endParaRPr lang="en-US" altLang="zh-CN" sz="2400" dirty="0"/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3A08D1-7D79-4A98-9E33-B106256FE2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7143FE-C02E-4973-BCC4-69695267323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E2B6290-9DA5-443F-A198-77276B305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00974"/>
              </p:ext>
            </p:extLst>
          </p:nvPr>
        </p:nvGraphicFramePr>
        <p:xfrm>
          <a:off x="2706504" y="1939399"/>
          <a:ext cx="6980421" cy="1141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03">
                  <a:extLst>
                    <a:ext uri="{9D8B030D-6E8A-4147-A177-3AD203B41FA5}">
                      <a16:colId xmlns:a16="http://schemas.microsoft.com/office/drawing/2014/main" val="3480697052"/>
                    </a:ext>
                  </a:extLst>
                </a:gridCol>
                <a:gridCol w="997203">
                  <a:extLst>
                    <a:ext uri="{9D8B030D-6E8A-4147-A177-3AD203B41FA5}">
                      <a16:colId xmlns:a16="http://schemas.microsoft.com/office/drawing/2014/main" val="46847132"/>
                    </a:ext>
                  </a:extLst>
                </a:gridCol>
                <a:gridCol w="997203">
                  <a:extLst>
                    <a:ext uri="{9D8B030D-6E8A-4147-A177-3AD203B41FA5}">
                      <a16:colId xmlns:a16="http://schemas.microsoft.com/office/drawing/2014/main" val="2082434142"/>
                    </a:ext>
                  </a:extLst>
                </a:gridCol>
                <a:gridCol w="997203">
                  <a:extLst>
                    <a:ext uri="{9D8B030D-6E8A-4147-A177-3AD203B41FA5}">
                      <a16:colId xmlns:a16="http://schemas.microsoft.com/office/drawing/2014/main" val="2844686951"/>
                    </a:ext>
                  </a:extLst>
                </a:gridCol>
                <a:gridCol w="997203">
                  <a:extLst>
                    <a:ext uri="{9D8B030D-6E8A-4147-A177-3AD203B41FA5}">
                      <a16:colId xmlns:a16="http://schemas.microsoft.com/office/drawing/2014/main" val="3037042209"/>
                    </a:ext>
                  </a:extLst>
                </a:gridCol>
                <a:gridCol w="997203">
                  <a:extLst>
                    <a:ext uri="{9D8B030D-6E8A-4147-A177-3AD203B41FA5}">
                      <a16:colId xmlns:a16="http://schemas.microsoft.com/office/drawing/2014/main" val="3745880907"/>
                    </a:ext>
                  </a:extLst>
                </a:gridCol>
                <a:gridCol w="997203">
                  <a:extLst>
                    <a:ext uri="{9D8B030D-6E8A-4147-A177-3AD203B41FA5}">
                      <a16:colId xmlns:a16="http://schemas.microsoft.com/office/drawing/2014/main" val="1946207617"/>
                    </a:ext>
                  </a:extLst>
                </a:gridCol>
              </a:tblGrid>
              <a:tr h="570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</a:t>
                      </a:r>
                      <a:r>
                        <a:rPr lang="en-US" sz="2800" kern="100" baseline="-25000" dirty="0">
                          <a:effectLst/>
                        </a:rPr>
                        <a:t>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</a:t>
                      </a:r>
                      <a:r>
                        <a:rPr lang="en-US" sz="2800" kern="100" baseline="-250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</a:t>
                      </a:r>
                      <a:r>
                        <a:rPr lang="en-US" sz="2800" kern="100" baseline="-250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</a:t>
                      </a:r>
                      <a:r>
                        <a:rPr lang="en-US" sz="2800" kern="100" baseline="-250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</a:t>
                      </a:r>
                      <a:r>
                        <a:rPr lang="en-US" sz="2800" kern="100" baseline="-250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</a:t>
                      </a:r>
                      <a:r>
                        <a:rPr lang="en-US" sz="2800" kern="100" baseline="-250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0699140"/>
                  </a:ext>
                </a:extLst>
              </a:tr>
              <a:tr h="570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6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6928122"/>
                  </a:ext>
                </a:extLst>
              </a:tr>
            </a:tbl>
          </a:graphicData>
        </a:graphic>
      </p:graphicFrame>
      <p:sp>
        <p:nvSpPr>
          <p:cNvPr id="41" name="Rectangle 25">
            <a:extLst>
              <a:ext uri="{FF2B5EF4-FFF2-40B4-BE49-F238E27FC236}">
                <a16:creationId xmlns:a16="http://schemas.microsoft.com/office/drawing/2014/main" id="{62D4A3EA-C95C-40CC-A442-54FE29FA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57" y="4386966"/>
            <a:ext cx="392155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ADC8E1B5-8588-442A-AEF3-B852F946B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62007"/>
              </p:ext>
            </p:extLst>
          </p:nvPr>
        </p:nvGraphicFramePr>
        <p:xfrm>
          <a:off x="5033879" y="3610374"/>
          <a:ext cx="2566094" cy="59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13" imgW="926698" imgH="215806" progId="Equation.3">
                  <p:embed/>
                </p:oleObj>
              </mc:Choice>
              <mc:Fallback>
                <p:oleObj r:id="rId13" imgW="926698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879" y="3610374"/>
                        <a:ext cx="2566094" cy="593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8">
            <a:extLst>
              <a:ext uri="{FF2B5EF4-FFF2-40B4-BE49-F238E27FC236}">
                <a16:creationId xmlns:a16="http://schemas.microsoft.com/office/drawing/2014/main" id="{1639FACF-1B0B-40B1-A785-A841BBF9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16" y="16964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E8B39DB6-27DA-4CF3-82F7-C8D380912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02737"/>
              </p:ext>
            </p:extLst>
          </p:nvPr>
        </p:nvGraphicFramePr>
        <p:xfrm>
          <a:off x="1206500" y="3533688"/>
          <a:ext cx="2566094" cy="67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15" imgW="1295280" imgH="342720" progId="">
                  <p:embed/>
                </p:oleObj>
              </mc:Choice>
              <mc:Fallback>
                <p:oleObj r:id="rId15" imgW="1295280" imgH="34272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533688"/>
                        <a:ext cx="2566094" cy="672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0216D5-40B3-4927-86A9-394A3785A90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F7094722-3BE7-4B3B-8D58-B366E165A0E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6E927BEB-C7C2-41E7-9C4B-3623892DB18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7F113D30-53BE-452A-8A57-AD7555203E4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984EE7E8-919F-4597-8ACA-83E8EF1C4E9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A29A7F1-829B-4DD5-B28F-D35BDAA9D9E7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717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4AB81-0C69-4FF3-978B-37FB7EE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（高斯）消去法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CBDD85-2983-4E43-8F17-105EFAF1B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消去法是线性代数方程组的最简单而实用的解法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阶线性代数方程组形如：</a:t>
                </a:r>
                <a:endParaRPr lang="en-US" altLang="zh-CN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endParaRPr lang="en-US" altLang="zh-CN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其中系数</a:t>
                </a:r>
                <a:r>
                  <a:rPr lang="en-US" altLang="zh-CN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kern="1200" baseline="-25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是实数或复数，也可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写成矩阵形式：</a:t>
                </a:r>
                <a:r>
                  <a:rPr lang="en-US" altLang="zh-CN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</a:p>
              <a:p>
                <a:pPr marL="0" indent="0">
                  <a:buNone/>
                </a:pP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方程组记为：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zh-CN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3200" kern="12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endParaRPr>
              </a:p>
              <a:p>
                <a:pPr marL="0" lvl="0" indent="0">
                  <a:buNone/>
                </a:pPr>
                <a:endParaRPr lang="zh-CN" altLang="zh-CN" sz="4400" kern="12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CBDD85-2983-4E43-8F17-105EFAF1B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AB61884-AC69-4239-82E0-D13D81EE6905}"/>
              </a:ext>
            </a:extLst>
          </p:cNvPr>
          <p:cNvSpPr txBox="1"/>
          <p:nvPr/>
        </p:nvSpPr>
        <p:spPr>
          <a:xfrm>
            <a:off x="7794405" y="2904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4887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DB96-A219-4659-BAA5-77A37CA7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306D64-E6DB-4BBC-8E68-17577DDE2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/>
                  <a:t>消去法第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次消去时，需要满足的条件是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这个元素是实现第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次消去时的关键元素，称为第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次消去的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主元素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特点：不进行行交换、列交换。</a:t>
                </a:r>
                <a:endParaRPr lang="en-US" altLang="zh-CN" dirty="0"/>
              </a:p>
              <a:p>
                <a:r>
                  <a:rPr lang="zh-CN" altLang="en-US" dirty="0"/>
                  <a:t>存在的问题：实际求解过程中，如果主元素为零，或者非常小，都可能使消去过程中断（不能得到解），或求得的解的误差非常大。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（大家思考原因是什么？）</a:t>
                </a:r>
                <a:endParaRPr lang="en-US" altLang="zh-CN" dirty="0"/>
              </a:p>
              <a:p>
                <a:r>
                  <a:rPr lang="zh-CN" altLang="en-US" dirty="0"/>
                  <a:t>改进的办法：采用主元素消去法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分为两种：完全主元素消去法、列主元素消去法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306D64-E6DB-4BBC-8E68-17577DDE2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3471-25E3-4A2C-8B07-DF7C30C6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A113A-708A-49BA-BEC6-B02E435C5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，方程组形式如下：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在每一步消去之前，先全面选择主元素，然后进行行交换、列交换。之后，再进行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A113A-708A-49BA-BEC6-B02E435C5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2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28297-D00F-45C9-AAAE-CD1BDC9C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FB7C1-D3CF-456F-A6CD-49BC7E490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看一般情形。设经过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altLang="zh-CN" dirty="0"/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n-1</a:t>
                </a:r>
                <a:r>
                  <a:rPr lang="zh-CN" altLang="en-US" dirty="0"/>
                  <a:t>）次选主元、行交换、列交换及消去后，已经将矩阵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zh-CN" altLang="en-US" dirty="0"/>
                  <a:t>约化为如下形式：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en-US" dirty="0"/>
                  <a:t>下面看第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/>
                  <a:t>次消去。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FB7C1-D3CF-456F-A6CD-49BC7E490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8" t="-727" b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CB4B804-1681-4FD1-AB59-76FDE8E9AB52}"/>
              </a:ext>
            </a:extLst>
          </p:cNvPr>
          <p:cNvSpPr/>
          <p:nvPr/>
        </p:nvSpPr>
        <p:spPr>
          <a:xfrm>
            <a:off x="6096000" y="3975440"/>
            <a:ext cx="2373202" cy="1647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01DD8-971F-488F-A9DF-AA9A407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完全主元素消去法第</a:t>
            </a:r>
            <a:r>
              <a:rPr lang="en-US" altLang="zh-CN" dirty="0"/>
              <a:t>k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9B04E-D74C-4024-989D-B9B52C4F0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首先，全面选主元素。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中的红色方框内选取绝对值最大的主元素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𝑖𝑘𝑗𝑘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𝑖𝑘𝑗𝑘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lim>
                            </m:limLow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然后，交换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行与第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行、第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列与第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结果：元素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𝑖𝑘𝑗𝑘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放在主元素的位置上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含义：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行与第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行：在原方程组中交换两个方程的次序（对解没有任何影响）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列与第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列：在原方程组中交换对应于第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个及第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个分量，之后需要还原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9B04E-D74C-4024-989D-B9B52C4F0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28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3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5558-E746-48EC-8F10-B3E0B69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选主元素的可能性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98A6F5-5712-42C2-882C-213C66F2A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/>
                  <a:t>如果出现某个主元素为零，则方程组系数矩阵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必为奇异矩阵，方程组无解。</a:t>
                </a:r>
                <a:endParaRPr lang="en-US" altLang="zh-CN" dirty="0"/>
              </a:p>
              <a:p>
                <a:r>
                  <a:rPr lang="zh-CN" altLang="en-US" dirty="0"/>
                  <a:t>否则，经过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dirty="0"/>
                  <a:t>次消去后，化为如下的形式：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通过回代过程，可以求出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，这里，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的某种排列，通过还原即可得到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98A6F5-5712-42C2-882C-213C66F2A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522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9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18695-A443-45BB-85D9-49ED8D47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完全主元素方法的特点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06631-9C61-4104-938B-480D26AF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因为是在剩余待选区域内选择绝对值最大的元素，而在计算机上目前只能通过比较操作进行，所以时间开销比较大。</a:t>
            </a:r>
            <a:endParaRPr lang="en-US" altLang="zh-CN" dirty="0"/>
          </a:p>
          <a:p>
            <a:r>
              <a:rPr lang="zh-CN" altLang="en-US" dirty="0"/>
              <a:t>如果选出的主元素为零，可以立即判定原方程组无解。</a:t>
            </a:r>
            <a:endParaRPr lang="en-US" altLang="zh-CN" dirty="0"/>
          </a:p>
          <a:p>
            <a:r>
              <a:rPr lang="zh-CN" altLang="en-US" dirty="0"/>
              <a:t>替代的方法：列主元素消去法。</a:t>
            </a:r>
          </a:p>
        </p:txBody>
      </p:sp>
    </p:spTree>
    <p:extLst>
      <p:ext uri="{BB962C8B-B14F-4D97-AF65-F5344CB8AC3E}">
        <p14:creationId xmlns:p14="http://schemas.microsoft.com/office/powerpoint/2010/main" val="210899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00C4-E024-4FA3-875A-05993688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0C5CB5-F370-4A81-9911-F34531EC9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完全主元素法的时间开销较大，可以采用另一种替代方法：列主元素消去法。</a:t>
                </a:r>
                <a:endParaRPr lang="en-US" altLang="zh-CN" dirty="0"/>
              </a:p>
              <a:p>
                <a:r>
                  <a:rPr lang="zh-CN" altLang="en-US" dirty="0"/>
                  <a:t>列主元素消去法是在局部范围内选取主元素，这个局部范围即是当前候选区域中的第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列（红色框内）。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0C5CB5-F370-4A81-9911-F34531EC9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28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49B68CA-43C5-4C3D-8A01-CDF707AB3821}"/>
              </a:ext>
            </a:extLst>
          </p:cNvPr>
          <p:cNvSpPr/>
          <p:nvPr/>
        </p:nvSpPr>
        <p:spPr>
          <a:xfrm>
            <a:off x="6254920" y="4520953"/>
            <a:ext cx="629974" cy="1656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2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8E1FE-3D37-42AD-8F13-5C17307F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DE7D5B-B5D2-4928-9F77-AEB445284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因为是在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之</m:t>
                    </m:r>
                  </m:oMath>
                </a14:m>
                <a:r>
                  <a:rPr lang="zh-CN" altLang="en-US" dirty="0"/>
                  <a:t>间选择主元素，所以有以下几个特点：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候选元素个数少，元素之间的比较次数就少，时间开销较小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因为只涉及到这一列，所以只相当于是改变了方程的次序，求解后不需要还原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主元素为零时，并不能得出方程组无解的结论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列主元素消去法得到的解，可能误差较大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DE7D5B-B5D2-4928-9F77-AEB445284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78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3862-D51F-467E-96E1-B6508BA6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列主元素消去法的矩阵变换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67A5C5-8260-494E-A434-A3143445A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/>
                  <a:t>基于线性代数的知识，矩阵进行两行互换，相当于对矩阵左乘初等矩阵；进行两列互换，相当于对矩阵右乘初等矩阵。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/>
                  <a:t>的定义如下：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是初等排列矩阵，即将单位矩阵互换第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行和第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行之后的矩阵。</a:t>
                </a:r>
                <a:r>
                  <a:rPr lang="zh-CN" altLang="en-US" dirty="0"/>
                  <a:t>使用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左乘矩阵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，相当于互换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行和第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（存在逆矩阵，且逆矩阵等于自己）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67A5C5-8260-494E-A434-A3143445A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522" t="-970" r="-580" b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1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4230E-EC46-49D9-B65D-806861B7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6EF465-00D7-40FD-BC74-AC42F326C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这样，我们有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一般情况可表示为：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经过所有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</a:t>
                </a:r>
                <a:r>
                  <a:rPr lang="zh-CN" altLang="en-US" dirty="0"/>
                  <a:t>消去的矩阵变换如下：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 in-1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=U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令：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 in-1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6EF465-00D7-40FD-BC74-AC42F326C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0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3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9399A-0B43-4674-B32B-9E76B244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E7B98-4359-4B02-8E75-B0378152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0,</a:t>
                </a:r>
                <a:r>
                  <a:rPr lang="zh-CN" altLang="en-US" dirty="0"/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式中利用第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个方程乘以数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加至第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个方程，从而消去第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个方程中的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方程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变换为：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aln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E7B98-4359-4B02-8E75-B0378152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1"/>
                <a:stretch>
                  <a:fillRect l="-1043" t="-1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238D5-C062-4B52-AF79-3129646D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C3C03-0819-40D5-B379-61E90353F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接下来，要化简矩阵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左侧</a:t>
                </a:r>
                <a:r>
                  <a:rPr lang="zh-CN" altLang="en-US" dirty="0"/>
                  <a:t>的矩阵串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=4</a:t>
                </a:r>
                <a:r>
                  <a:rPr lang="zh-CN" altLang="en-US" dirty="0"/>
                  <a:t>为例。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2i2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1i1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/>
                  <a:t>P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（单位下三角阵，元素绝对值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（单位下三角阵，元素绝对值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（单位下三角阵，元素绝对值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（排列阵）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C3C03-0819-40D5-B379-61E90353F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2"/>
                <a:stretch>
                  <a:fillRect l="-928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3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74E3E-800C-4FD6-AECF-53DCB386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DCFEF-9626-4DD1-BC7B-3D77D761F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PA=U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PA=LU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是单位下三角矩阵，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是上三角矩阵，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是排列矩阵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定义：如果矩阵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可由单位矩阵经若干次行交换而得到，即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等于若干个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类型的初等矩阵之积，则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称为排列矩阵。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当用一个排列矩阵左乘某个矩阵时，将实现矩阵行的重排。对于矩阵的列也有类似的结论，即用一个排列矩阵右乘某个矩阵时，将实现矩阵列的重排。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DCFEF-9626-4DD1-BC7B-3D77D761F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217" t="-121" b="-2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1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ED5E-5046-4893-83DB-FF4B16B2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E35E9-9077-422F-94DD-36467F50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列主元素消去法中，依次按列选主元素，实际上就是确定排列矩阵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，使得方程组重排后得到的等价方程组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，能使用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消去法求解。</a:t>
            </a:r>
            <a:endParaRPr lang="zh-CN" altLang="en-US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PA=LU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式子的含义：（满足条件的）系数矩阵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经过某些行的互换之后，可以分解为一个单位下三解矩阵和一个上三角矩阵的乘积。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是非奇异矩阵，则存在排列矩阵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及单位下三角矩阵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PA=LU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（列主元素三角分解）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是非奇异矩阵，则存在排列矩阵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，及单位下三角矩阵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PAQ=LU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（完全主元素三角分解）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49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4CCC-E1D7-4F2C-B1CC-BFC8AD0B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7C05B-51ED-426E-AEFB-832C707DF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其中后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dirty="0"/>
                  <a:t>方程的系数的计算公式为：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=2,…,n  j=2,…,n+1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这样，方程组写为</a:t>
                </a:r>
                <a:r>
                  <a:rPr lang="en-US" altLang="zh-CN" dirty="0"/>
                  <a:t>: 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次消去完成。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继续这个过程。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下面看一般情况。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7C05B-51ED-426E-AEFB-832C707DF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364" b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9399A-0B43-4674-B32B-9E76B244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E7B98-4359-4B02-8E75-B0378152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若已得到第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次消去后的</a:t>
                </a:r>
                <a:r>
                  <a:rPr lang="zh-CN" altLang="en-US" dirty="0"/>
                  <a:t>结果：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其形式是：</a:t>
                </a:r>
                <a:r>
                  <a:rPr lang="zh-CN" altLang="zh-CN" dirty="0"/>
                  <a:t> 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aln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    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            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E7B98-4359-4B02-8E75-B0378152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1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4CCC-E1D7-4F2C-B1CC-BFC8AD0B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7C05B-51ED-426E-AEFB-832C707DF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，则可进行第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次消去。在前式中利用第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个方程乘以数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加至第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个方程，从而消去第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个方程中的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得到方程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组：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行相同，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个元素相同。后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个新方程的系数需要计算，计算公式为：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=k+1,…,n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j=k+1,…,n+1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次消去完成。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7C05B-51ED-426E-AEFB-832C707DF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1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49E44-C9E8-4B12-A6A7-2690F8C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n-1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512076-9BA2-4C2E-93E5-5F22D5D83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如果依次有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0,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k=1,2,…,n-1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，则一直可继续到第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次消去，得到与最初的方程组等价的方程组：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其中，系数矩阵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是上三角形，方程组的形式如下：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 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前面所述的这个过程，是一个递推过程，称为消去过程。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512076-9BA2-4C2E-93E5-5F22D5D83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b="-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00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5433-AC39-4BC4-96A0-9F7DA161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4EF5-0D79-4E05-895E-7D3B95DD4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9553"/>
                <a:ext cx="10515600" cy="50327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在得到上述方程组之后，可以采用另一个递推过程，求出方程组的解：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−1, …, 2, 1</m:t>
                    </m:r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这个过程称为回代过程。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4EF5-0D79-4E05-895E-7D3B95DD4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9553"/>
                <a:ext cx="10515600" cy="5032741"/>
              </a:xfrm>
              <a:blipFill>
                <a:blip r:embed="rId4"/>
                <a:stretch>
                  <a:fillRect l="-812" t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7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CDA4-B2E7-4780-B089-1B2EF0AB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例：使用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/>
                  <a:t>消去法求解以下方程组：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4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6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5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2492</Words>
  <Application>Microsoft Office PowerPoint</Application>
  <PresentationFormat>宽屏</PresentationFormat>
  <Paragraphs>204</Paragraphs>
  <Slides>32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Microsoft Yahei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Equation.3</vt:lpstr>
      <vt:lpstr>第三章 解线性方程组的直接方法</vt:lpstr>
      <vt:lpstr>第一节 Gauss（高斯）消去法</vt:lpstr>
      <vt:lpstr>第1次消去</vt:lpstr>
      <vt:lpstr>第1次消去</vt:lpstr>
      <vt:lpstr>第k次消去</vt:lpstr>
      <vt:lpstr>第k次消去</vt:lpstr>
      <vt:lpstr>第n-1次消去</vt:lpstr>
      <vt:lpstr>回代过程</vt:lpstr>
      <vt:lpstr>例题</vt:lpstr>
      <vt:lpstr>使用条件</vt:lpstr>
      <vt:lpstr>PowerPoint 演示文稿</vt:lpstr>
      <vt:lpstr>PowerPoint 演示文稿</vt:lpstr>
      <vt:lpstr>矩阵的三角分解</vt:lpstr>
      <vt:lpstr>PowerPoint 演示文稿</vt:lpstr>
      <vt:lpstr>PowerPoint 演示文稿</vt:lpstr>
      <vt:lpstr>三角分解</vt:lpstr>
      <vt:lpstr>简单说明</vt:lpstr>
      <vt:lpstr>例题</vt:lpstr>
      <vt:lpstr>PowerPoint 演示文稿</vt:lpstr>
      <vt:lpstr>第二节 Gauss主元素消去法</vt:lpstr>
      <vt:lpstr>完全主元素消去法</vt:lpstr>
      <vt:lpstr>完全主元素消去法</vt:lpstr>
      <vt:lpstr>完全主元素消去法第k次消去</vt:lpstr>
      <vt:lpstr>选主元素的可能性</vt:lpstr>
      <vt:lpstr>完全主元素方法的特点</vt:lpstr>
      <vt:lpstr>列主元素消去法</vt:lpstr>
      <vt:lpstr>列主元素消去法</vt:lpstr>
      <vt:lpstr>列主元素消去法的矩阵变换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190</cp:revision>
  <dcterms:created xsi:type="dcterms:W3CDTF">2020-02-06T13:42:36Z</dcterms:created>
  <dcterms:modified xsi:type="dcterms:W3CDTF">2022-03-23T07:59:12Z</dcterms:modified>
</cp:coreProperties>
</file>