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7" r:id="rId2"/>
    <p:sldId id="293" r:id="rId3"/>
    <p:sldId id="297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35" r:id="rId12"/>
    <p:sldId id="308" r:id="rId13"/>
    <p:sldId id="309" r:id="rId14"/>
    <p:sldId id="310" r:id="rId15"/>
    <p:sldId id="311" r:id="rId16"/>
    <p:sldId id="312" r:id="rId17"/>
    <p:sldId id="355" r:id="rId18"/>
    <p:sldId id="313" r:id="rId19"/>
    <p:sldId id="354" r:id="rId20"/>
    <p:sldId id="31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1560" autoAdjust="0"/>
    <p:restoredTop sz="86386" autoAdjust="0"/>
  </p:normalViewPr>
  <p:slideViewPr>
    <p:cSldViewPr snapToGrid="0">
      <p:cViewPr varScale="1">
        <p:scale>
          <a:sx n="98" d="100"/>
          <a:sy n="98" d="100"/>
        </p:scale>
        <p:origin x="270" y="90"/>
      </p:cViewPr>
      <p:guideLst/>
    </p:cSldViewPr>
  </p:slideViewPr>
  <p:outlineViewPr>
    <p:cViewPr>
      <p:scale>
        <a:sx n="33" d="100"/>
        <a:sy n="33" d="100"/>
      </p:scale>
      <p:origin x="0" y="-641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A4C9A-2F47-49ED-8CBC-A1CB1741A54B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48680-B735-4C80-A383-57FE795C4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106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48680-B735-4C80-A383-57FE795C4F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148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48680-B735-4C80-A383-57FE795C4F3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179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44933-5E95-4578-9229-E6360A797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29FD3F-8B0B-41B0-87CF-65D1F0A00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632797-5309-402A-BEF5-6B249466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E3EACF-0EA5-463A-91B1-5913CAC9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E24649-51FA-492B-8BD3-AC7FA469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88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21475-6EC0-4AD5-B7CE-246D3BCB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2D7176-083E-4F6F-9C7E-C71AA4707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A1335-5421-404B-8049-080FB02A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3AD4BC-285D-4602-94D5-F73FE092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3FBB4D-5E7E-4AE7-A97A-F9C62F51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09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931682-6BB5-429C-B5F5-B52CBCD47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C779E4-D90D-49AA-9ACF-F2A525DAF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E89B5E-A4AE-4E04-9169-EC31DD22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95636-4315-473B-8676-C8A51407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E57FDF-4A4E-4F15-BE15-2C898382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9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68789-67DB-4818-BE58-54DDC2E4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71" y="359946"/>
            <a:ext cx="10515600" cy="642182"/>
          </a:xfrm>
        </p:spPr>
        <p:txBody>
          <a:bodyPr>
            <a:normAutofit/>
          </a:bodyPr>
          <a:lstStyle>
            <a:lvl1pPr algn="ctr">
              <a:defRPr sz="3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A763C-D894-40BD-BEE9-06ABF41DC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4222"/>
            <a:ext cx="10515600" cy="5032741"/>
          </a:xfrm>
        </p:spPr>
        <p:txBody>
          <a:bodyPr/>
          <a:lstStyle>
            <a:lvl1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7B642F-F65F-4502-926C-B7B850A1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669D4-2214-4DD8-89C6-F1B6392C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DC3EE-DE70-4381-836C-D10CBF53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3E68D8-005A-48B3-B2BC-2A3022BCF71C}"/>
              </a:ext>
            </a:extLst>
          </p:cNvPr>
          <p:cNvSpPr txBox="1"/>
          <p:nvPr userDrawn="1"/>
        </p:nvSpPr>
        <p:spPr>
          <a:xfrm>
            <a:off x="11475688" y="2542238"/>
            <a:ext cx="461665" cy="11690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和平 平安  </a:t>
            </a:r>
          </a:p>
        </p:txBody>
      </p:sp>
    </p:spTree>
    <p:extLst>
      <p:ext uri="{BB962C8B-B14F-4D97-AF65-F5344CB8AC3E}">
        <p14:creationId xmlns:p14="http://schemas.microsoft.com/office/powerpoint/2010/main" val="62546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6B345-E20F-419C-9443-0885FC077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2D722B-211B-43B3-9137-7E1119D5B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21C0CC-E295-444A-8823-18E161CA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1EA70A-E1B0-44BA-BD51-73026096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FAC88C-8CEA-43D2-9872-217C4224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6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9772B-F482-4D70-ACA1-5B773D5B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E7E1D-6452-4367-A923-F14E7C086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BDAEA1-3395-4003-A4F4-E25E686AD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F9B415-5B5C-4706-B968-4083365A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44E86C-C8A3-45B3-A45B-F37B29AB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BC3E89-B051-4EF8-85EC-8166B845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65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7C648-03BF-4C96-B4E3-C75F7013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334B43-B678-4621-81FA-2269850C8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EB4BA2-1AD2-4786-8732-6B6E9A96A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3015E6-86C4-4222-BA85-199048D1B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95C3D0-08FA-41F8-BF15-8C24973D0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44ACAC-A6CB-40C1-9C6E-86DFD49C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5539B-9F34-4A3E-BEC4-B5D29D9F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01DAE6-AB19-44B5-BA75-B0CA2D4E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26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EE566-5AAF-4A81-9CCA-3CF1AC160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5CD84E-D13B-4A91-A1ED-51FD7AEE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E2FB4C-681A-4DE2-908F-4011FA47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33C820-9843-4372-B5A0-AF95D109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66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8FBA4B-4A4B-40A2-808C-B5C67AC7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89A597-94A1-4F4D-90CA-D73976B3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FD116F-4A31-4DF0-B9C9-34B6D2EA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74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DF1AD-091B-4FC7-827F-E5FA0FD53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C6BC5C-EFB7-457F-990E-6A5EB3ABC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6008E5-0486-4D13-B8E3-B06DF7D4D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088F17-3895-4A50-B38F-EADEDEDB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D43365-EDB2-4F22-A29F-26B0B1CB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2819C5-023F-437A-BD34-B73B2DD6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0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C8670-8DDD-4DFE-A39F-297DCF9D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C3D2E9-44D0-4D64-8CCB-BD702677D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01A53C-FF74-4A6F-9129-ECBBC1230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083B48-76AC-4F25-AC4D-3CAC0D57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CD98BF-B346-4419-9600-DDD0570D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9517C4-6A48-411E-B56F-4572B8D0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89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747540-69C7-4C20-9777-EF748C09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F53381-D2AC-48A7-BAF1-037FEEDA9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AF766-97E1-43B1-9AF1-6614D0E19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C5814-70EC-44AC-9403-9E319D4CA90A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B463A2-7A0C-4D91-962C-64AEFF715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C17C2A-4D97-41E3-94AB-450D6DE1B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44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90109-5C31-40D0-907F-DACBCE9E8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三角分解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67BC9-05F0-4F64-AB82-024EB5BC7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4882"/>
            <a:ext cx="10515600" cy="5032741"/>
          </a:xfrm>
        </p:spPr>
        <p:txBody>
          <a:bodyPr/>
          <a:lstStyle/>
          <a:p>
            <a:r>
              <a:rPr lang="zh-CN" altLang="en-US" dirty="0"/>
              <a:t>定理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：设矩阵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满足定理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的条件（即顺序主子式全不为零），则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存在唯一的分解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A=LU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是单位下三角矩阵（对角线全为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的下三角矩阵），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是上三角矩阵。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09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822D8-EB90-4044-A055-131A36E54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204635-7B24-48BE-9036-8DB8040EAC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−13/41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−1/41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23/41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−6/41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9/41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−2/41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11/41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4/41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−10/41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i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−13/41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−1/41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23/410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−6/41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9/41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−2/41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11/41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4/41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−10/41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204635-7B24-48BE-9036-8DB8040EAC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992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DCB7E-BA81-4715-A880-B2C07A35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第三节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消去法的变形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3B14A0-6789-4741-AB03-3C7909769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若矩阵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的顺序主子式均不为零，则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可分解为单位下三角矩阵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与上三角矩阵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的乘积：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A=LU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，称这种分解为矩阵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分解。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借助于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分解，则求解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Ax=b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时，可将求解过程归结为利用递推方式相继求解两个三角形方程组：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Ly=b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=y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70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C73B1-3278-436A-B55D-9E042035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Doolittle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分解法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01CE84D-9B69-4F12-98E4-B31D458742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8892"/>
                <a:ext cx="10515600" cy="503274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zh-CN" altLang="en-US" dirty="0"/>
                  <a:t>求解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LU</a:t>
                </a:r>
                <a:r>
                  <a:rPr lang="zh-CN" altLang="en-US" dirty="0"/>
                  <a:t>分解时，并不像之前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那样通过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消去</a:t>
                </a:r>
                <a:r>
                  <a:rPr lang="zh-CN" altLang="en-US" dirty="0"/>
                  <a:t>法。而是直接对矩阵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进</a:t>
                </a:r>
                <a:r>
                  <a:rPr lang="zh-CN" altLang="en-US" dirty="0"/>
                  <a:t>行分解。</a:t>
                </a:r>
                <a:endParaRPr lang="en-US" altLang="zh-CN" dirty="0"/>
              </a:p>
              <a:p>
                <a:r>
                  <a:rPr lang="zh-CN" altLang="en-US" dirty="0"/>
                  <a:t>设矩阵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LU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分解，记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/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</m:mr>
                                      <m:m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  <m:mr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  <m:mr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</m:mr>
                                      <m:mr>
                                        <m:e/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𝑛𝑛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利用矩阵乘法，可以推出：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=1,2,…,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=2,3,…,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这样可得出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的第一行元素和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的第一列元素。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01CE84D-9B69-4F12-98E4-B31D458742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8892"/>
                <a:ext cx="10515600" cy="5032741"/>
              </a:xfrm>
              <a:blipFill>
                <a:blip r:embed="rId6"/>
                <a:stretch>
                  <a:fillRect l="-696" t="-1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282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B4A78-E62D-4672-96F0-77C35F3F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Doolittle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分解法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BF47DD-F580-4E6B-8F07-477BCE0572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设已得到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行到第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r-1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行元素，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列到第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r-1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列元素，下面求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行及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列元素：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由矩阵乘法有：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故：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+1,…,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又有：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BF47DD-F580-4E6B-8F07-477BCE0572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878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03385-23E5-499D-A425-0A5615B1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28C36C-C025-441C-93AE-2E52106317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由此得到以下计算公式：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=1,2,…,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=2,3,…,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cs typeface="Times New Roman" panose="02020603050405020304" pitchFamily="18" charset="0"/>
                  </a:rPr>
                  <a:t>计算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行、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列元素，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r=2,3,…,n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+1,…,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𝑖𝑟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𝑘𝑟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)/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𝑟𝑟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+2,…,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28C36C-C025-441C-93AE-2E52106317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396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499BB-F90F-4266-B9D1-462B763F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A63F5E-635A-4640-9685-6FF8399CB6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求解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Ly=b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及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=y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的计算公式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=2, 3…,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)/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−1, …, 1</m:t>
                    </m:r>
                  </m:oMath>
                </a14:m>
                <a:endParaRPr lang="zh-CN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zh-CN" altLang="zh-CN" dirty="0"/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A63F5E-635A-4640-9685-6FF8399CB6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72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F0F6B-7796-441C-A925-5E1EAF0D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实现细节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8149F7-2601-48AF-B67C-0E2830B3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这种直接三角分解法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Doolittle</a:t>
            </a:r>
            <a:r>
              <a:rPr lang="zh-CN" altLang="en-US" dirty="0">
                <a:solidFill>
                  <a:srgbClr val="FF0000"/>
                </a:solidFill>
              </a:rPr>
              <a:t>分解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计算效率：大约需要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/3</a:t>
            </a:r>
            <a:r>
              <a:rPr lang="zh-CN" altLang="en-US" dirty="0"/>
              <a:t>次乘除法。</a:t>
            </a:r>
            <a:endParaRPr lang="en-US" altLang="zh-CN" dirty="0"/>
          </a:p>
          <a:p>
            <a:r>
              <a:rPr lang="zh-CN" altLang="en-US" dirty="0"/>
              <a:t>空间存储上，可利用原存储空间保存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，如下所示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3BD97AF-1C3F-435C-A1AB-5CAC27A73E08}"/>
              </a:ext>
            </a:extLst>
          </p:cNvPr>
          <p:cNvGraphicFramePr>
            <a:graphicFrameLocks noGrp="1"/>
          </p:cNvGraphicFramePr>
          <p:nvPr/>
        </p:nvGraphicFramePr>
        <p:xfrm>
          <a:off x="2160104" y="3368853"/>
          <a:ext cx="6563371" cy="2630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5051">
                  <a:extLst>
                    <a:ext uri="{9D8B030D-6E8A-4147-A177-3AD203B41FA5}">
                      <a16:colId xmlns:a16="http://schemas.microsoft.com/office/drawing/2014/main" val="4183460048"/>
                    </a:ext>
                  </a:extLst>
                </a:gridCol>
                <a:gridCol w="1008964">
                  <a:extLst>
                    <a:ext uri="{9D8B030D-6E8A-4147-A177-3AD203B41FA5}">
                      <a16:colId xmlns:a16="http://schemas.microsoft.com/office/drawing/2014/main" val="3756424218"/>
                    </a:ext>
                  </a:extLst>
                </a:gridCol>
                <a:gridCol w="1008964">
                  <a:extLst>
                    <a:ext uri="{9D8B030D-6E8A-4147-A177-3AD203B41FA5}">
                      <a16:colId xmlns:a16="http://schemas.microsoft.com/office/drawing/2014/main" val="1384410786"/>
                    </a:ext>
                  </a:extLst>
                </a:gridCol>
                <a:gridCol w="1008964">
                  <a:extLst>
                    <a:ext uri="{9D8B030D-6E8A-4147-A177-3AD203B41FA5}">
                      <a16:colId xmlns:a16="http://schemas.microsoft.com/office/drawing/2014/main" val="1356980696"/>
                    </a:ext>
                  </a:extLst>
                </a:gridCol>
                <a:gridCol w="1008964">
                  <a:extLst>
                    <a:ext uri="{9D8B030D-6E8A-4147-A177-3AD203B41FA5}">
                      <a16:colId xmlns:a16="http://schemas.microsoft.com/office/drawing/2014/main" val="2303068017"/>
                    </a:ext>
                  </a:extLst>
                </a:gridCol>
                <a:gridCol w="340884">
                  <a:extLst>
                    <a:ext uri="{9D8B030D-6E8A-4147-A177-3AD203B41FA5}">
                      <a16:colId xmlns:a16="http://schemas.microsoft.com/office/drawing/2014/main" val="3040069794"/>
                    </a:ext>
                  </a:extLst>
                </a:gridCol>
                <a:gridCol w="1261580">
                  <a:extLst>
                    <a:ext uri="{9D8B030D-6E8A-4147-A177-3AD203B41FA5}">
                      <a16:colId xmlns:a16="http://schemas.microsoft.com/office/drawing/2014/main" val="2505395025"/>
                    </a:ext>
                  </a:extLst>
                </a:gridCol>
              </a:tblGrid>
              <a:tr h="5261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400" b="0" kern="1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400" b="0" kern="1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400" b="0" kern="1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┅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400" b="0" kern="1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1n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第一步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723253"/>
                  </a:ext>
                </a:extLst>
              </a:tr>
              <a:tr h="5261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2400" b="0" kern="1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400" b="0" kern="1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400" b="0" kern="1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┅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400" b="0" kern="1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2n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第二步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88065"/>
                  </a:ext>
                </a:extLst>
              </a:tr>
              <a:tr h="5261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2400" b="0" kern="1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2400" b="0" kern="1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700450"/>
                  </a:ext>
                </a:extLst>
              </a:tr>
              <a:tr h="5261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︙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︙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0386943"/>
                  </a:ext>
                </a:extLst>
              </a:tr>
              <a:tr h="5261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2400" b="0" kern="1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n1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2400" b="0" kern="1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n2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400" b="0" kern="100" baseline="-250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nn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步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162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92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30734E5-5B5F-4BA4-91E6-0F6D276FA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2" y="623747"/>
            <a:ext cx="8899706" cy="561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81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6DE02-84EE-47D9-A52A-3A5A67084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C53A0A-3B75-4556-8FD3-B1D027321B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例：用直接三角分解（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Doolittle</a:t>
                </a:r>
                <a:r>
                  <a:rPr lang="zh-CN" altLang="en-US" dirty="0"/>
                  <a:t>）法解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  <a:p>
                <a:r>
                  <a:rPr lang="zh-CN" altLang="en-US" dirty="0"/>
                  <a:t>矩阵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LU</a:t>
                </a:r>
                <a:r>
                  <a:rPr lang="zh-CN" altLang="en-US" dirty="0"/>
                  <a:t>分解为：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U=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y=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−72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C53A0A-3B75-4556-8FD3-B1D027321B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24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E2A61E67-57F6-4DAB-B17C-F2313AF3C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966" y="778213"/>
            <a:ext cx="9840068" cy="55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28297-D00F-45C9-AAAE-CD1BDC9C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完全主元素消去法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7FB7C1-D3CF-456F-A6CD-49BC7E4902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看一般情形。设经过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k-1</a:t>
                </a:r>
                <a:r>
                  <a:rPr lang="zh-CN" altLang="en-US" dirty="0"/>
                  <a:t>（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≤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</a:t>
                </a:r>
                <a:r>
                  <a:rPr lang="en-US" altLang="zh-CN" dirty="0"/>
                  <a:t>≤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n-1</a:t>
                </a:r>
                <a:r>
                  <a:rPr lang="zh-CN" altLang="en-US" dirty="0"/>
                  <a:t>）次选主元、行交换、列交换及消去后，已经将矩阵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|b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</a:t>
                </a:r>
                <a:r>
                  <a:rPr lang="zh-CN" altLang="en-US" dirty="0"/>
                  <a:t>约化为如下形式：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8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  <m:mr>
                            <m:e/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𝑘𝑛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  <m:mr>
                            <m:e/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zh-CN" altLang="zh-CN" dirty="0"/>
              </a:p>
              <a:p>
                <a:r>
                  <a:rPr lang="zh-CN" altLang="en-US" dirty="0"/>
                  <a:t>下面看第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/>
                  <a:t>次消去。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7FB7C1-D3CF-456F-A6CD-49BC7E4902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928" t="-727" b="-1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4CB4B804-1681-4FD1-AB59-76FDE8E9AB52}"/>
              </a:ext>
            </a:extLst>
          </p:cNvPr>
          <p:cNvSpPr/>
          <p:nvPr/>
        </p:nvSpPr>
        <p:spPr>
          <a:xfrm>
            <a:off x="6096000" y="3975440"/>
            <a:ext cx="2373202" cy="16478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9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7B8A5-6776-4238-8344-6DA47D86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列主元素三角分解法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D659C2-861D-432E-97BF-9A823DB6D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求解线性方程组时，需要满足一定的条件。</a:t>
            </a:r>
            <a:endParaRPr lang="en-US" altLang="zh-CN" dirty="0"/>
          </a:p>
          <a:p>
            <a:r>
              <a:rPr lang="zh-CN" altLang="en-US" dirty="0"/>
              <a:t>三角分解也不例外。当不满足条件时（请思考条件是什么？），也有对应的主元素三角分解，比如列主元素三角分解法。</a:t>
            </a:r>
          </a:p>
        </p:txBody>
      </p:sp>
    </p:spTree>
    <p:extLst>
      <p:ext uri="{BB962C8B-B14F-4D97-AF65-F5344CB8AC3E}">
        <p14:creationId xmlns:p14="http://schemas.microsoft.com/office/powerpoint/2010/main" val="113351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600C4-E024-4FA3-875A-059936883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列主元素消去法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0C5CB5-F370-4A81-9911-F34531EC92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/>
                  <a:t>完全主元素法的时间开销较大，可以采用另一种替代方法：列主元素消去法。</a:t>
                </a:r>
                <a:endParaRPr lang="en-US" altLang="zh-CN" dirty="0"/>
              </a:p>
              <a:p>
                <a:r>
                  <a:rPr lang="zh-CN" altLang="en-US" dirty="0"/>
                  <a:t>列主元素消去法是在局部范围内选取主元素，这个局部范围即是当前候选区域中的第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列（红色框内）。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8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  <m:mr>
                            <m:e/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𝑘𝑛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  <m:mr>
                            <m:e/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0C5CB5-F370-4A81-9911-F34531EC92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928" t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D49B68CA-43C5-4C3D-8A01-CDF707AB3821}"/>
              </a:ext>
            </a:extLst>
          </p:cNvPr>
          <p:cNvSpPr/>
          <p:nvPr/>
        </p:nvSpPr>
        <p:spPr>
          <a:xfrm>
            <a:off x="6254920" y="4520953"/>
            <a:ext cx="629974" cy="16560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22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238D5-C062-4B52-AF79-3129646D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以列主元素消去法为例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5C3C03-0819-40D5-B379-61E90353F7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zh-CN" altLang="en-US" dirty="0"/>
                  <a:t>以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/>
                  <a:t>=4</a:t>
                </a:r>
                <a:r>
                  <a:rPr lang="zh-CN" altLang="en-US" dirty="0"/>
                  <a:t>为例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dirty="0"/>
                  <a:t>=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i3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2i2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1i1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)(I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i2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i2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i3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)(I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i1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dirty="0"/>
                  <a:t>P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en-US" altLang="zh-CN" dirty="0"/>
                  <a:t>=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		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（单位下三角阵，元素绝对值 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≤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i3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i3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（单位下三角阵，元素绝对值 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≤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i3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i2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i2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i3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（单位下三角阵，元素绝对值 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≤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	P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i3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i2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i1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（排列阵）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/>
                  <a:t>得到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：</m:t>
                    </m:r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PA=U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记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=L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，则有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PA=LU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是单位下三角矩阵，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是上三角矩阵，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是排列矩阵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5C3C03-0819-40D5-B379-61E90353F7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9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74E3E-800C-4FD6-AECF-53DCB386F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DDCFEF-9626-4DD1-BC7B-3D77D761F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定义：如果矩阵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可由单位矩阵经若干次行交换而得到，即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等于若干个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类型的初等矩阵之积，则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称为排列矩阵。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当用一个排列矩阵左乘某个矩阵时，将实现矩阵行的重排。对于矩阵的列也有类似的结论，即用一个排列矩阵右乘某个矩阵时，将实现矩阵列的重排。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1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DED5E-5046-4893-83DB-FF4B16B2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DE35E9-9077-422F-94DD-36467F50C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是非奇异矩阵，则存在排列矩阵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及单位下三角矩阵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和上三角矩阵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PA=LU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（列主元素三角分解）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是非奇异矩阵，则存在排列矩阵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，及单位下三角矩阵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和上三角矩阵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PAQ=LU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（完全主元素三角分解）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49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3802B-8BBC-46C1-AA11-C14F51D5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Gauss-Jordan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消去法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55AD71-A569-4D37-BAB5-665BFFD379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消去法在消去时，仅消去对角线下方的元素，然后通过回代得出方程组的解。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G-J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消去法对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消去法做了修改：同时消去对角线下方及上方的元素，这样，可以取消回代过程。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G-J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消去后，将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A|b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约化为如下的形式：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约化为单位阵，方程组的解为：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=1,2,…,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55AD71-A569-4D37-BAB5-665BFFD379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928" t="-727" r="-232" b="-2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75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BF84D-90C7-4006-9B9E-CF44A156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G-J</a:t>
            </a:r>
            <a:r>
              <a:rPr lang="zh-CN" altLang="en-US" dirty="0"/>
              <a:t>消去法的优势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71F41C-F2B0-46D7-AB39-26ED0ADB8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G-J</a:t>
            </a:r>
            <a:r>
              <a:rPr lang="zh-CN" altLang="en-US" dirty="0"/>
              <a:t>消去法没有回代过程，但并没有因此而在时间开销上有所降低，因为回代过程的工作分摊在前面的消去过程中了。求解线性方程组时，其乘除法的次数及加减法的次数，均多于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消去法，也就是说，效率不如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消去法。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G-J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消去法的优势：主要用于求逆矩阵。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470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9140F-AA47-4582-B903-9EA26FC7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G-J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消去法求逆矩阵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060024-8D20-43AA-87D5-B39251E91D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为非奇异矩阵，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阶单位矩阵，将增广矩阵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[A|I]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约化为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[I|B]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的形式，则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=B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，求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的逆矩阵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060024-8D20-43AA-87D5-B39251E91D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391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3919</TotalTime>
  <Words>1282</Words>
  <Application>Microsoft Office PowerPoint</Application>
  <PresentationFormat>宽屏</PresentationFormat>
  <Paragraphs>123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三角分解</vt:lpstr>
      <vt:lpstr>完全主元素消去法</vt:lpstr>
      <vt:lpstr>列主元素消去法</vt:lpstr>
      <vt:lpstr>以列主元素消去法为例</vt:lpstr>
      <vt:lpstr>PowerPoint 演示文稿</vt:lpstr>
      <vt:lpstr>PowerPoint 演示文稿</vt:lpstr>
      <vt:lpstr>Gauss-Jordan消去法</vt:lpstr>
      <vt:lpstr>G-J消去法的优势</vt:lpstr>
      <vt:lpstr>使用G-J消去法求逆矩阵</vt:lpstr>
      <vt:lpstr>示例</vt:lpstr>
      <vt:lpstr>第三节 Gauss消去法的变形</vt:lpstr>
      <vt:lpstr>Doolittle分解法</vt:lpstr>
      <vt:lpstr>Doolittle分解法</vt:lpstr>
      <vt:lpstr>计算公式</vt:lpstr>
      <vt:lpstr>计算公式</vt:lpstr>
      <vt:lpstr>实现细节</vt:lpstr>
      <vt:lpstr>PowerPoint 演示文稿</vt:lpstr>
      <vt:lpstr>示例</vt:lpstr>
      <vt:lpstr>PowerPoint 演示文稿</vt:lpstr>
      <vt:lpstr>列主元素三角分解法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计算方法</dc:title>
  <dc:creator>xinyw</dc:creator>
  <cp:lastModifiedBy>xinyw</cp:lastModifiedBy>
  <cp:revision>201</cp:revision>
  <dcterms:created xsi:type="dcterms:W3CDTF">2020-02-06T13:42:36Z</dcterms:created>
  <dcterms:modified xsi:type="dcterms:W3CDTF">2022-03-30T07:49:37Z</dcterms:modified>
</cp:coreProperties>
</file>