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46" r:id="rId19"/>
    <p:sldId id="347" r:id="rId20"/>
    <p:sldId id="348" r:id="rId21"/>
    <p:sldId id="349" r:id="rId22"/>
    <p:sldId id="351" r:id="rId23"/>
    <p:sldId id="352" r:id="rId24"/>
    <p:sldId id="350" r:id="rId25"/>
    <p:sldId id="353" r:id="rId26"/>
    <p:sldId id="354" r:id="rId27"/>
    <p:sldId id="355" r:id="rId28"/>
    <p:sldId id="356" r:id="rId29"/>
    <p:sldId id="357" r:id="rId30"/>
    <p:sldId id="358" r:id="rId31"/>
    <p:sldId id="367" r:id="rId32"/>
    <p:sldId id="368" r:id="rId33"/>
    <p:sldId id="369" r:id="rId34"/>
    <p:sldId id="370" r:id="rId35"/>
    <p:sldId id="371" r:id="rId36"/>
    <p:sldId id="37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560" autoAdjust="0"/>
    <p:restoredTop sz="86386" autoAdjust="0"/>
  </p:normalViewPr>
  <p:slideViewPr>
    <p:cSldViewPr snapToGrid="0">
      <p:cViewPr varScale="1">
        <p:scale>
          <a:sx n="58" d="100"/>
          <a:sy n="58" d="100"/>
        </p:scale>
        <p:origin x="356" y="52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2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E68D8-005A-48B3-B2BC-2A3022BCF71C}"/>
              </a:ext>
            </a:extLst>
          </p:cNvPr>
          <p:cNvSpPr txBox="1"/>
          <p:nvPr userDrawn="1"/>
        </p:nvSpPr>
        <p:spPr>
          <a:xfrm>
            <a:off x="11508730" y="359946"/>
            <a:ext cx="461665" cy="61381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★★ </a:t>
            </a:r>
            <a:r>
              <a:rPr lang="zh-CN" altLang="en-US" dirty="0">
                <a:solidFill>
                  <a:schemeClr val="tx1"/>
                </a:solidFill>
              </a:rPr>
              <a:t>返校日就是今天</a:t>
            </a:r>
            <a:r>
              <a:rPr lang="zh-CN" altLang="en-US" dirty="0">
                <a:solidFill>
                  <a:srgbClr val="FF0000"/>
                </a:solidFill>
              </a:rPr>
              <a:t>★★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5AA1-A360-42F3-AA7C-8E13D234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第五节 差分与等距节点插值公式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3D7F8-AF57-47E3-B496-174DE822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当节点有规律分布时，比如等距分布时，插值公式可以简化，计算量也更少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差分及其性质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设有</a:t>
            </a:r>
            <a:r>
              <a:rPr lang="zh-CN" altLang="en-US" dirty="0">
                <a:solidFill>
                  <a:srgbClr val="FF0000"/>
                </a:solidFill>
              </a:rPr>
              <a:t>等距节点</a:t>
            </a:r>
            <a:r>
              <a:rPr lang="zh-CN" altLang="en-US" dirty="0"/>
              <a:t>，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=x</a:t>
            </a:r>
            <a:r>
              <a:rPr lang="en-US" altLang="zh-CN" baseline="-25000" dirty="0"/>
              <a:t>0</a:t>
            </a:r>
            <a:r>
              <a:rPr lang="en-US" altLang="zh-CN" dirty="0"/>
              <a:t>+kh  k=0,1,…,n</a:t>
            </a:r>
            <a:r>
              <a:rPr lang="zh-CN" altLang="en-US" dirty="0"/>
              <a:t>，其中，</a:t>
            </a:r>
            <a:r>
              <a:rPr lang="en-US" altLang="zh-CN" dirty="0"/>
              <a:t>h&gt;0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rgbClr val="FF0000"/>
                </a:solidFill>
              </a:rPr>
              <a:t>步长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并已知 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k</a:t>
            </a:r>
            <a:r>
              <a:rPr lang="en-US" altLang="zh-CN" dirty="0"/>
              <a:t>=f(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9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8FF1C-100F-4E57-95E1-40E2DC2D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EEC283-039E-4D14-8167-5DD482306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EEC283-039E-4D14-8167-5DD482306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7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AA04-1140-42DC-9CC9-F61A5D25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1A64E-054E-45BA-8C6F-BF0EE094B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971" y="1110534"/>
                <a:ext cx="10515600" cy="50327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2 </a:t>
                </a:r>
                <a:r>
                  <a:rPr lang="zh-CN" altLang="en-US" dirty="0"/>
                  <a:t>等距节点插值公式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等距节点插值公式分为向前插值公式和向后插值公式。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利用差分与均差的关系（性质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），在</a:t>
                </a:r>
                <a:r>
                  <a:rPr lang="en-US" altLang="zh-CN" dirty="0"/>
                  <a:t>Newton</a:t>
                </a:r>
                <a:r>
                  <a:rPr lang="zh-CN" altLang="en-US" dirty="0"/>
                  <a:t>均差插值多项式中，将均差替换为差分，并令</a:t>
                </a:r>
                <a:r>
                  <a:rPr lang="en-US" altLang="zh-CN" dirty="0"/>
                  <a:t>x=x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+th</a:t>
                </a:r>
                <a:r>
                  <a:rPr lang="zh-CN" altLang="en-US" dirty="0"/>
                  <a:t>，可得向前插值公式：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截断误差为：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</a:t>
                </a:r>
                <a:r>
                  <a:rPr lang="el-GR" altLang="zh-CN" dirty="0"/>
                  <a:t>ξ</a:t>
                </a:r>
                <a:r>
                  <a:rPr lang="en-US" altLang="zh-CN" dirty="0"/>
                  <a:t>∈(x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1A64E-054E-45BA-8C6F-BF0EE094B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971" y="1110534"/>
                <a:ext cx="10515600" cy="5032741"/>
              </a:xfrm>
              <a:blipFill>
                <a:blip r:embed="rId2"/>
                <a:stretch>
                  <a:fillRect l="-1217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47CF8-C079-41C8-95F8-E548C98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F18172-A439-4C5F-9B4E-7AED6C7C6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向前插值公式用于求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 </a:t>
                </a:r>
                <a:r>
                  <a:rPr lang="zh-CN" altLang="en-US" dirty="0"/>
                  <a:t>点附近点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的函数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的近似值，如果要求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点附近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的函数值，则有向后插值公式：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余项为：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</a:t>
                </a:r>
                <a:r>
                  <a:rPr lang="el-GR" altLang="zh-CN" dirty="0"/>
                  <a:t>ξ</a:t>
                </a:r>
                <a:r>
                  <a:rPr lang="en-US" altLang="zh-CN" dirty="0"/>
                  <a:t>∈(x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) 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F18172-A439-4C5F-9B4E-7AED6C7C6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6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CE6560-4AB9-425B-9ADD-E5DB340DC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8960"/>
                <a:ext cx="10515600" cy="5608003"/>
              </a:xfrm>
            </p:spPr>
            <p:txBody>
              <a:bodyPr/>
              <a:lstStyle/>
              <a:p>
                <a:r>
                  <a:rPr lang="zh-CN" altLang="en-US" dirty="0"/>
                  <a:t>为计算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的函数近似值，用</a:t>
                </a:r>
                <a:r>
                  <a:rPr lang="en-US" altLang="zh-CN" dirty="0"/>
                  <a:t>Newton</a:t>
                </a:r>
                <a:r>
                  <a:rPr lang="zh-CN" altLang="en-US" dirty="0"/>
                  <a:t>差分插值公式时，需要构造向前差分表和向后差分表</a:t>
                </a:r>
                <a:endParaRPr lang="en-US" altLang="zh-CN" dirty="0"/>
              </a:p>
              <a:p>
                <a:r>
                  <a:rPr lang="zh-CN" altLang="en-US" dirty="0"/>
                  <a:t>向前差分表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CE6560-4AB9-425B-9ADD-E5DB340DC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8960"/>
                <a:ext cx="10515600" cy="5608003"/>
              </a:xfrm>
              <a:blipFill>
                <a:blip r:embed="rId2"/>
                <a:stretch>
                  <a:fillRect l="-1043" t="-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3B7E0A4-A5AD-4A7F-A5AB-E7948ADA33B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46165" y="3357878"/>
              <a:ext cx="6389153" cy="2931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25">
                      <a:extLst>
                        <a:ext uri="{9D8B030D-6E8A-4147-A177-3AD203B41FA5}">
                          <a16:colId xmlns:a16="http://schemas.microsoft.com/office/drawing/2014/main" val="62740415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3819757453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788767389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166120637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2662558540"/>
                        </a:ext>
                      </a:extLst>
                    </a:gridCol>
                  </a:tblGrid>
                  <a:tr h="482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8955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aseline="-25000" dirty="0" smtClean="0"/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02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baseline="-250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747791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baseline="-250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012115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553964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948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3B7E0A4-A5AD-4A7F-A5AB-E7948ADA33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557323"/>
                  </p:ext>
                </p:extLst>
              </p:nvPr>
            </p:nvGraphicFramePr>
            <p:xfrm>
              <a:off x="2446165" y="3357878"/>
              <a:ext cx="6389153" cy="2931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25">
                      <a:extLst>
                        <a:ext uri="{9D8B030D-6E8A-4147-A177-3AD203B41FA5}">
                          <a16:colId xmlns:a16="http://schemas.microsoft.com/office/drawing/2014/main" val="62740415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3819757453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788767389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166120637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2662558540"/>
                        </a:ext>
                      </a:extLst>
                    </a:gridCol>
                  </a:tblGrid>
                  <a:tr h="482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6329" r="-302347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2488" t="-6329" r="-202347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1121" t="-6329" r="-101402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2958" t="-6329" r="-1878" b="-5126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8955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103704" r="-30234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2488" t="-103704" r="-20234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1121" t="-103704" r="-10140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2958" t="-103704" r="-187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802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206250" r="-30234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2488" t="-206250" r="-20234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1121" t="-206250" r="-10140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747791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302469" r="-30234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2488" t="-302469" r="-20234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012115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407500" r="-302347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553964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948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694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B09A-A265-4F54-8672-034B93B6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E37B0-1612-4D90-93FB-3EAFAC234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向后差分表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E37B0-1612-4D90-93FB-3EAFAC234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E40AF0-7044-46B5-9570-3D7DED635F7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15067" y="2782616"/>
              <a:ext cx="6389153" cy="2931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25">
                      <a:extLst>
                        <a:ext uri="{9D8B030D-6E8A-4147-A177-3AD203B41FA5}">
                          <a16:colId xmlns:a16="http://schemas.microsoft.com/office/drawing/2014/main" val="62740415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3819757453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788767389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166120637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2662558540"/>
                        </a:ext>
                      </a:extLst>
                    </a:gridCol>
                  </a:tblGrid>
                  <a:tr h="482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8955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a:rPr lang="en-US" altLang="zh-CN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02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a:rPr lang="en-US" altLang="zh-CN" sz="2000" b="0" i="1" baseline="-250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747791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a:rPr lang="en-US" altLang="zh-CN" sz="2000" b="0" i="1" baseline="-250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012115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553964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948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E40AF0-7044-46B5-9570-3D7DED635F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958049"/>
                  </p:ext>
                </p:extLst>
              </p:nvPr>
            </p:nvGraphicFramePr>
            <p:xfrm>
              <a:off x="2615067" y="2782616"/>
              <a:ext cx="6389153" cy="2931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25">
                      <a:extLst>
                        <a:ext uri="{9D8B030D-6E8A-4147-A177-3AD203B41FA5}">
                          <a16:colId xmlns:a16="http://schemas.microsoft.com/office/drawing/2014/main" val="62740415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3819757453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788767389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166120637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2662558540"/>
                        </a:ext>
                      </a:extLst>
                    </a:gridCol>
                  </a:tblGrid>
                  <a:tr h="482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6329" r="-302817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1589" t="-6329" r="-201402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2958" t="-6329" r="-102347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1121" t="-6329" r="-1869" b="-5126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8955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103704" r="-30281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1589" t="-103704" r="-20140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2958" t="-103704" r="-10234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1121" t="-103704" r="-186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802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206250" r="-30281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1589" t="-206250" r="-20140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2958" t="-206250" r="-10234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747791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302469" r="-30281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1589" t="-302469" r="-201402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012115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407500" r="-302817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553964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948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685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C000-9285-4F29-8CE9-D0E81DFE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52B27-64B0-4D3B-9EEF-0424BE65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例：给定数表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用三次插值多项式计算</a:t>
            </a:r>
            <a:r>
              <a:rPr lang="en-US" altLang="zh-CN" dirty="0"/>
              <a:t>f(0.7)</a:t>
            </a:r>
            <a:r>
              <a:rPr lang="zh-CN" altLang="en-US" dirty="0"/>
              <a:t>的近似值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用二次插值多项式计算</a:t>
            </a:r>
            <a:r>
              <a:rPr lang="en-US" altLang="zh-CN" dirty="0"/>
              <a:t>f(0.95)</a:t>
            </a:r>
            <a:r>
              <a:rPr lang="zh-CN" altLang="en-US" dirty="0"/>
              <a:t>的近似值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解：由于是等距节点，故可用差分插值公式。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7C3E7C-E9E5-4282-A5E5-707973B916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8262" y="1887042"/>
          <a:ext cx="8128001" cy="90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57446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28938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2040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31661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65234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0434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109224"/>
                    </a:ext>
                  </a:extLst>
                </a:gridCol>
              </a:tblGrid>
              <a:tr h="453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1.0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1.2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81202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f(x)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5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1CBE9-06EE-4356-A458-29A026B8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652"/>
            <a:ext cx="10515600" cy="5635312"/>
          </a:xfrm>
        </p:spPr>
        <p:txBody>
          <a:bodyPr/>
          <a:lstStyle/>
          <a:p>
            <a:r>
              <a:rPr lang="zh-CN" altLang="en-US" dirty="0"/>
              <a:t>差分表如下：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三次插值多项式，选四个节点：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x</a:t>
            </a:r>
            <a:r>
              <a:rPr lang="en-US" altLang="zh-CN" baseline="-25000" dirty="0"/>
              <a:t>1</a:t>
            </a:r>
            <a:r>
              <a:rPr lang="en-US" altLang="zh-CN" dirty="0"/>
              <a:t>=0.4, x</a:t>
            </a:r>
            <a:r>
              <a:rPr lang="en-US" altLang="zh-CN" baseline="-25000" dirty="0"/>
              <a:t>2</a:t>
            </a:r>
            <a:r>
              <a:rPr lang="en-US" altLang="zh-CN" dirty="0"/>
              <a:t>=0.6, x</a:t>
            </a:r>
            <a:r>
              <a:rPr lang="en-US" altLang="zh-CN" baseline="-25000" dirty="0"/>
              <a:t>3</a:t>
            </a:r>
            <a:r>
              <a:rPr lang="en-US" altLang="zh-CN" dirty="0"/>
              <a:t>=0.8, x</a:t>
            </a:r>
            <a:r>
              <a:rPr lang="en-US" altLang="zh-CN" baseline="-25000" dirty="0"/>
              <a:t>4</a:t>
            </a:r>
            <a:r>
              <a:rPr lang="en-US" altLang="zh-CN" dirty="0"/>
              <a:t>=1.0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D71DE7E5-00F3-499F-ADF1-4FCDC20122D6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2014689" y="1269282"/>
              <a:ext cx="7967995" cy="2623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999">
                      <a:extLst>
                        <a:ext uri="{9D8B030D-6E8A-4147-A177-3AD203B41FA5}">
                          <a16:colId xmlns:a16="http://schemas.microsoft.com/office/drawing/2014/main" val="2401574682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186537355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509408502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984154850"/>
                        </a:ext>
                      </a:extLst>
                    </a:gridCol>
                    <a:gridCol w="1316773">
                      <a:extLst>
                        <a:ext uri="{9D8B030D-6E8A-4147-A177-3AD203B41FA5}">
                          <a16:colId xmlns:a16="http://schemas.microsoft.com/office/drawing/2014/main" val="1100724995"/>
                        </a:ext>
                      </a:extLst>
                    </a:gridCol>
                    <a:gridCol w="1339226">
                      <a:extLst>
                        <a:ext uri="{9D8B030D-6E8A-4147-A177-3AD203B41FA5}">
                          <a16:colId xmlns:a16="http://schemas.microsoft.com/office/drawing/2014/main" val="2038641434"/>
                        </a:ext>
                      </a:extLst>
                    </a:gridCol>
                  </a:tblGrid>
                  <a:tr h="4071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y</a:t>
                          </a:r>
                          <a:r>
                            <a:rPr lang="en-US" altLang="zh-CN" baseline="-25000" dirty="0" err="1"/>
                            <a:t>i</a:t>
                          </a:r>
                          <a:endParaRPr lang="zh-CN" altLang="en-US" baseline="-25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y</a:t>
                          </a:r>
                          <a:r>
                            <a:rPr lang="en-US" altLang="zh-CN" sz="2000" baseline="-25000" dirty="0" err="1"/>
                            <a:t>i</a:t>
                          </a:r>
                          <a:endParaRPr lang="zh-CN" altLang="en-US" sz="2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y</a:t>
                          </a:r>
                          <a:r>
                            <a:rPr lang="en-US" altLang="zh-CN" sz="2000" baseline="-25000" dirty="0" err="1"/>
                            <a:t>i</a:t>
                          </a:r>
                          <a:endParaRPr lang="zh-CN" altLang="en-US" sz="2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y</a:t>
                          </a:r>
                          <a:r>
                            <a:rPr lang="en-US" altLang="zh-CN" sz="2000" baseline="-25000" dirty="0" err="1"/>
                            <a:t>i</a:t>
                          </a:r>
                          <a:endParaRPr lang="zh-CN" altLang="en-US" sz="2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y</a:t>
                          </a:r>
                          <a:r>
                            <a:rPr lang="en-US" altLang="zh-CN" sz="2000" baseline="-25000" dirty="0" err="1"/>
                            <a:t>i</a:t>
                          </a:r>
                          <a:endParaRPr lang="zh-CN" altLang="en-US" sz="2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800" dirty="0"/>
                            <a:t>y</a:t>
                          </a:r>
                          <a:r>
                            <a:rPr lang="en-US" altLang="zh-CN" sz="1800" baseline="-25000" dirty="0" err="1"/>
                            <a:t>i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88601995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-6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-7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385617081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-7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473515136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579191179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3530766178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525651160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377080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D71DE7E5-00F3-499F-ADF1-4FCDC20122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9218991"/>
                  </p:ext>
                </p:extLst>
              </p:nvPr>
            </p:nvGraphicFramePr>
            <p:xfrm>
              <a:off x="2014689" y="1269282"/>
              <a:ext cx="7967995" cy="2623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999">
                      <a:extLst>
                        <a:ext uri="{9D8B030D-6E8A-4147-A177-3AD203B41FA5}">
                          <a16:colId xmlns:a16="http://schemas.microsoft.com/office/drawing/2014/main" val="2401574682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186537355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509408502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984154850"/>
                        </a:ext>
                      </a:extLst>
                    </a:gridCol>
                    <a:gridCol w="1316773">
                      <a:extLst>
                        <a:ext uri="{9D8B030D-6E8A-4147-A177-3AD203B41FA5}">
                          <a16:colId xmlns:a16="http://schemas.microsoft.com/office/drawing/2014/main" val="1100724995"/>
                        </a:ext>
                      </a:extLst>
                    </a:gridCol>
                    <a:gridCol w="1339226">
                      <a:extLst>
                        <a:ext uri="{9D8B030D-6E8A-4147-A177-3AD203B41FA5}">
                          <a16:colId xmlns:a16="http://schemas.microsoft.com/office/drawing/2014/main" val="2038641434"/>
                        </a:ext>
                      </a:extLst>
                    </a:gridCol>
                  </a:tblGrid>
                  <a:tr h="4071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y</a:t>
                          </a:r>
                          <a:r>
                            <a:rPr lang="en-US" altLang="zh-CN" baseline="-25000" dirty="0" err="1"/>
                            <a:t>i</a:t>
                          </a:r>
                          <a:endParaRPr lang="zh-CN" altLang="en-US" baseline="-25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100459" t="-7463" r="-401835" b="-565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200459" t="-7463" r="-301835" b="-565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300459" t="-7463" r="-201835" b="-565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404167" t="-7463" r="-103704" b="-565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495000" t="-7463" r="-1818" b="-565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01995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-6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-7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385617081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-7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473515136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579191179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3530766178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525651160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377080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044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965B793-B3B7-4F20-96D0-2BE5BEC71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343"/>
                <a:ext cx="10515600" cy="57576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.4+0.2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21.3125</m:t>
                    </m:r>
                  </m:oMath>
                </a14:m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21.3125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</a:t>
                </a:r>
                <a:r>
                  <a:rPr lang="zh-CN" altLang="en-US" dirty="0"/>
                  <a:t>二次插值多项式，选三个节点：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x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=0.8, x</a:t>
                </a:r>
                <a:r>
                  <a:rPr lang="en-US" altLang="zh-CN" baseline="-25000" dirty="0"/>
                  <a:t>4</a:t>
                </a:r>
                <a:r>
                  <a:rPr lang="en-US" altLang="zh-CN" dirty="0"/>
                  <a:t>=1.0, x</a:t>
                </a:r>
                <a:r>
                  <a:rPr lang="en-US" altLang="zh-CN" baseline="-25000" dirty="0"/>
                  <a:t>5</a:t>
                </a:r>
                <a:r>
                  <a:rPr lang="en-US" altLang="zh-CN" dirty="0"/>
                  <a:t>=1.2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zh-CN" altLang="en-US" dirty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965B793-B3B7-4F20-96D0-2BE5BEC71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343"/>
                <a:ext cx="10515600" cy="57576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5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EABFF-FEC6-4E57-9681-E74D2296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第六节 埃尔米特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Hermite</a:t>
            </a:r>
            <a:r>
              <a:rPr lang="en-US" altLang="zh-CN" dirty="0"/>
              <a:t>)</a:t>
            </a:r>
            <a:r>
              <a:rPr lang="zh-CN" altLang="en-US" dirty="0"/>
              <a:t>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60E7C-F803-4213-856A-B5350A5B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带导数条件的代数插值</a:t>
            </a:r>
            <a:endParaRPr lang="en-US" altLang="zh-CN" dirty="0"/>
          </a:p>
          <a:p>
            <a:r>
              <a:rPr lang="zh-CN" altLang="en-US" dirty="0"/>
              <a:t>前面所讨论的代数插值问题，要求插值多项式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(x) </a:t>
            </a:r>
            <a:r>
              <a:rPr lang="zh-CN" altLang="en-US" dirty="0"/>
              <a:t>满足插值条件，这些插值条件仅对节点处的函数值做了约束，因而所得的插值多项式不能全面反映被插值函数</a:t>
            </a:r>
            <a:r>
              <a:rPr lang="en-US" altLang="zh-CN" dirty="0"/>
              <a:t>f(x)</a:t>
            </a:r>
            <a:r>
              <a:rPr lang="zh-CN" altLang="en-US" dirty="0"/>
              <a:t>的情形。</a:t>
            </a:r>
            <a:endParaRPr lang="en-US" altLang="zh-CN" dirty="0"/>
          </a:p>
          <a:p>
            <a:r>
              <a:rPr lang="zh-CN" altLang="en-US" dirty="0"/>
              <a:t>如果插值条件再增加对节点处导数的限制，则所构造的多项式一定能更好地逼近函数</a:t>
            </a:r>
            <a:r>
              <a:rPr lang="en-US" altLang="zh-CN" dirty="0"/>
              <a:t>f(x)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假定，函数值与导数值个数相等。</a:t>
            </a:r>
          </a:p>
        </p:txBody>
      </p:sp>
    </p:spTree>
    <p:extLst>
      <p:ext uri="{BB962C8B-B14F-4D97-AF65-F5344CB8AC3E}">
        <p14:creationId xmlns:p14="http://schemas.microsoft.com/office/powerpoint/2010/main" val="42127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90101E-98C1-402C-81CE-912A9863C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8354"/>
                <a:ext cx="10515600" cy="56586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：设在节点</a:t>
                </a:r>
                <a:r>
                  <a:rPr lang="en-US" altLang="zh-CN" dirty="0"/>
                  <a:t>a≤x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&lt; 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&lt; …&lt;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 err="1"/>
                  <a:t>≤b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现要求插值多项式</a:t>
                </a:r>
                <a:r>
                  <a:rPr lang="en-US" altLang="zh-CN" dirty="0"/>
                  <a:t>H(x)</a:t>
                </a:r>
                <a:r>
                  <a:rPr lang="zh-CN" altLang="en-US" dirty="0"/>
                  <a:t>，满足条件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满足这种条件的插值多项式称为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埃尔米特（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Hermite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）插值多项式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分析</a:t>
                </a:r>
                <a:r>
                  <a:rPr lang="zh-CN" altLang="en-US" dirty="0"/>
                  <a:t>：这里给出了</a:t>
                </a:r>
                <a:r>
                  <a:rPr lang="en-US" altLang="zh-CN" dirty="0"/>
                  <a:t>2n+2</a:t>
                </a:r>
                <a:r>
                  <a:rPr lang="zh-CN" altLang="en-US" dirty="0"/>
                  <a:t>个条件，可唯一确定一个次数不超过</a:t>
                </a:r>
                <a:r>
                  <a:rPr lang="en-US" altLang="zh-CN" dirty="0"/>
                  <a:t>2n+1</a:t>
                </a:r>
                <a:r>
                  <a:rPr lang="zh-CN" altLang="en-US" dirty="0"/>
                  <a:t>的多项式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2n+1</a:t>
                </a:r>
                <a:r>
                  <a:rPr lang="en-US" altLang="zh-CN" dirty="0"/>
                  <a:t>(x)=H(x)</a:t>
                </a:r>
                <a:r>
                  <a:rPr lang="zh-CN" altLang="en-US" dirty="0"/>
                  <a:t>，其形式为：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90101E-98C1-402C-81CE-912A9863C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8354"/>
                <a:ext cx="10515600" cy="5658609"/>
              </a:xfrm>
              <a:blipFill>
                <a:blip r:embed="rId2"/>
                <a:stretch>
                  <a:fillRect l="-1217" t="-754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9F27-351C-4EB3-93E1-4A4C96E7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502792-6616-47BC-BB98-541EDF220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：记号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/2)−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−1/2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分别称为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在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zh-CN" altLang="en-US" dirty="0"/>
                  <a:t>处以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为步长的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向前差分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向后差分</a:t>
                </a:r>
                <a:r>
                  <a:rPr lang="zh-CN" altLang="en-US" dirty="0"/>
                  <a:t>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中心差分</a:t>
                </a:r>
                <a:r>
                  <a:rPr lang="zh-CN" altLang="en-US" dirty="0"/>
                  <a:t>，符号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分别称为向前差分算子、向后差分算子及中心差分算子。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502792-6616-47BC-BB98-541EDF220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4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FC0DA-CFBF-4B98-BBC4-B3A2024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3DB86-1DD1-4C07-A992-8CB32A493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dirty="0"/>
                  <a:t>：设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个节点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…,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互异，则在次数不高于</a:t>
                </a:r>
                <a:r>
                  <a:rPr lang="en-US" altLang="zh-CN" dirty="0"/>
                  <a:t>2n+1</a:t>
                </a:r>
                <a:r>
                  <a:rPr lang="zh-CN" altLang="en-US" dirty="0"/>
                  <a:t>的代数多项式集合中，唯一地存在多项式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它满足条件：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=0,1,⋯,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(∗)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3DB86-1DD1-4C07-A992-8CB32A493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85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5EDAB-E669-4B5B-A065-862D924D6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3518"/>
                <a:ext cx="10515600" cy="57634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证明：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存在性</a:t>
                </a:r>
                <a:r>
                  <a:rPr lang="zh-CN" altLang="en-US" dirty="0"/>
                  <a:t>，求出具体的</a:t>
                </a:r>
                <a:r>
                  <a:rPr lang="en-US" altLang="zh-CN" dirty="0"/>
                  <a:t>H(x)</a:t>
                </a:r>
                <a:r>
                  <a:rPr lang="zh-CN" altLang="en-US" dirty="0"/>
                  <a:t>即可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设插值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=0,1,⋯,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，每个基函数均是不高于</a:t>
                </a:r>
                <a:r>
                  <a:rPr lang="en-US" altLang="zh-CN" dirty="0"/>
                  <a:t>2n+1</a:t>
                </a:r>
                <a:r>
                  <a:rPr lang="zh-CN" altLang="en-US" dirty="0"/>
                  <a:t>次的多项式，且有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0    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1   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eqAr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  (**)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则要求的插值多项式</a:t>
                </a:r>
                <a:r>
                  <a:rPr lang="en-US" altLang="zh-CN" dirty="0"/>
                  <a:t>H(x)=H</a:t>
                </a:r>
                <a:r>
                  <a:rPr lang="en-US" altLang="zh-CN" baseline="-25000" dirty="0"/>
                  <a:t>2n+1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，可写成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可以验证，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2n+1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满足插值条件</a:t>
                </a:r>
                <a:r>
                  <a:rPr lang="en-US" altLang="zh-CN" dirty="0"/>
                  <a:t>(*)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5EDAB-E669-4B5B-A065-862D924D6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3518"/>
                <a:ext cx="10515600" cy="5763445"/>
              </a:xfrm>
              <a:blipFill>
                <a:blip r:embed="rId2"/>
                <a:stretch>
                  <a:fillRect l="-1217" t="-317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0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DBFE8-8BFE-4A5B-ADE3-AD85A49F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猜测并推导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9E490A-8A40-4963-AD16-66769DD4C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为例，想想它应是什么形式的？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因为有：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，即在</a:t>
                </a:r>
                <a:r>
                  <a:rPr lang="en-US" altLang="zh-CN" dirty="0"/>
                  <a:t> 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…, x</a:t>
                </a:r>
                <a:r>
                  <a:rPr lang="en-US" altLang="zh-CN" baseline="-25000" dirty="0"/>
                  <a:t>k-1</a:t>
                </a:r>
                <a:r>
                  <a:rPr lang="en-US" altLang="zh-CN" dirty="0"/>
                  <a:t>, x</a:t>
                </a:r>
                <a:r>
                  <a:rPr lang="en-US" altLang="zh-CN" baseline="-25000" dirty="0"/>
                  <a:t>k+1</a:t>
                </a:r>
                <a:r>
                  <a:rPr lang="en-US" altLang="zh-CN" dirty="0"/>
                  <a:t>,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…,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处，函数值和导数值都为零，说明这些节点是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的二次零点，所以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包含</a:t>
                </a:r>
                <a:r>
                  <a:rPr lang="en-US" altLang="zh-CN" dirty="0"/>
                  <a:t>(x-x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j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，这些因式组合起来的次数是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次，而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2n+1</a:t>
                </a:r>
                <a:r>
                  <a:rPr lang="zh-CN" altLang="en-US" dirty="0"/>
                  <a:t>次，所以，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可以写为：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⋯(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⋯(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baseline="30000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baseline="30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9E490A-8A40-4963-AD16-66769DD4C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8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88BA09-00F8-4104-8971-8D17DB399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0882"/>
                <a:ext cx="10515600" cy="56760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回忆，拉格朗日基函数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⋯(</m:t>
                          </m:r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分母部分是常数，故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有：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)⋯(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   a, b</a:t>
                </a:r>
                <a:r>
                  <a:rPr lang="zh-CN" altLang="en-US" dirty="0"/>
                  <a:t>待定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88BA09-00F8-4104-8971-8D17DB399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0882"/>
                <a:ext cx="10515600" cy="5676081"/>
              </a:xfrm>
              <a:blipFill>
                <a:blip r:embed="rId2"/>
                <a:stretch>
                  <a:fillRect l="-1217" t="-752"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157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672D23-B91D-4AF3-95CC-0E16CABEE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5326"/>
                <a:ext cx="10515600" cy="56716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其中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是拉格朗日插值基函数。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的条件</a:t>
                </a:r>
                <a:r>
                  <a:rPr lang="en-US" altLang="zh-CN" dirty="0"/>
                  <a:t>(**)</a:t>
                </a:r>
                <a:r>
                  <a:rPr lang="zh-CN" altLang="en-US" dirty="0"/>
                  <a:t>，其在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j</a:t>
                </a:r>
                <a:r>
                  <a:rPr lang="zh-CN" altLang="en-US" dirty="0"/>
                  <a:t>点的函数值为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，代入有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j</a:t>
                </a:r>
                <a:r>
                  <a:rPr lang="zh-CN" altLang="en-US" dirty="0"/>
                  <a:t>点的导数值为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，求导：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2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代入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j</a:t>
                </a:r>
                <a:r>
                  <a:rPr lang="zh-CN" altLang="en-US" dirty="0"/>
                  <a:t>点，有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312CF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312CF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12CF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312CF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solidFill>
                              <a:srgbClr val="312CF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312CF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312CF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312CF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2</m:t>
                    </m:r>
                    <m:sSub>
                      <m:sSubPr>
                        <m:ctrlPr>
                          <a:rPr lang="zh-CN" altLang="zh-CN" i="1" smtClean="0">
                            <a:solidFill>
                              <a:srgbClr val="312CF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12CF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12CF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312CF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312CF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312CF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312CF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672D23-B91D-4AF3-95CC-0E16CABEE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5326"/>
                <a:ext cx="10515600" cy="567163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5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DFC11B-CD89-4F92-8EDF-36940E843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0140"/>
                <a:ext cx="10515600" cy="56668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得到如下的方程组：</a:t>
                </a:r>
                <a:r>
                  <a:rPr lang="en-US" altLang="zh-CN" dirty="0"/>
                  <a:t>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zh-C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先来看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的值：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)⋯(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)⋯(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)⋯(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等式两边同取对数，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DFC11B-CD89-4F92-8EDF-36940E843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0140"/>
                <a:ext cx="10515600" cy="5666824"/>
              </a:xfrm>
              <a:blipFill>
                <a:blip r:embed="rId2"/>
                <a:stretch>
                  <a:fillRect l="-1043" t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16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EE663F-50CE-4D84-841D-FE9E7FDA9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3886"/>
                <a:ext cx="10515600" cy="576307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两边求导：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dirty="0"/>
              </a:p>
              <a:p>
                <a:r>
                  <a:rPr lang="zh-CN" altLang="en-US" dirty="0"/>
                  <a:t>代入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j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求解：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  得到：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EE663F-50CE-4D84-841D-FE9E7FDA9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3886"/>
                <a:ext cx="10515600" cy="5763077"/>
              </a:xfrm>
              <a:blipFill>
                <a:blip r:embed="rId2"/>
                <a:stretch>
                  <a:fillRect l="-1217" t="-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487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6A626-EC8F-4265-A98D-0A468E40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45C14F-DEE5-44D2-A321-9F37663C0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代入基函数有：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)=(1−2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同理可得：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存在性得证。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45C14F-DEE5-44D2-A321-9F37663C0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26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96AD72-D0CF-4E8D-BD34-491153D0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0514"/>
                <a:ext cx="10515600" cy="567644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唯一性：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设有两个多项式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均满足插值条件，设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不高于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2n+1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次的多项式</a:t>
                </a:r>
                <a:r>
                  <a:rPr lang="zh-CN" altLang="en-US" dirty="0"/>
                  <a:t>，对插值节点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…,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插值节点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…,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均是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的二重根，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2n+2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个根</a:t>
                </a:r>
                <a:r>
                  <a:rPr lang="zh-CN" altLang="en-US" dirty="0"/>
                  <a:t>，与“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不高于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2n+1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次的多项式</a:t>
                </a:r>
                <a:r>
                  <a:rPr lang="zh-CN" altLang="en-US" dirty="0"/>
                  <a:t>”矛盾，故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即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96AD72-D0CF-4E8D-BD34-491153D0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0514"/>
                <a:ext cx="10515600" cy="5676449"/>
              </a:xfrm>
              <a:blipFill>
                <a:blip r:embed="rId2"/>
                <a:stretch>
                  <a:fillRect l="-1217" t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04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2F463-3ED1-45A6-A33C-3172CCA3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458048-5685-4029-87EE-3874CCA8E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Hermite</a:t>
                </a:r>
                <a:r>
                  <a:rPr lang="zh-CN" altLang="en-US" dirty="0"/>
                  <a:t>插值余项为：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</a:t>
                </a:r>
                <a:r>
                  <a:rPr lang="el-GR" altLang="zh-CN" dirty="0"/>
                  <a:t>ξ</a:t>
                </a:r>
                <a:r>
                  <a:rPr lang="en-US" altLang="zh-CN" dirty="0"/>
                  <a:t>∈(a, b)</a:t>
                </a:r>
                <a:r>
                  <a:rPr lang="zh-CN" altLang="en-US" dirty="0"/>
                  <a:t>且依赖于</a:t>
                </a:r>
                <a:r>
                  <a:rPr lang="en-US" altLang="zh-CN" dirty="0"/>
                  <a:t>x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证明提示：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构造辅助函数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然后利用罗尔定理，即可得证。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458048-5685-4029-87EE-3874CCA8E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45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534DD-3D43-4225-99B3-AE2DF18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EE7B54-7D02-4694-8E2B-C41A7E53C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推广一阶差分的概念，定义二阶差分：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一般地，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阶差分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EE7B54-7D02-4694-8E2B-C41A7E53C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970524-CBB3-4303-B27A-41CC4EF0C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6510"/>
                <a:ext cx="10515600" cy="583045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实际应用中，较多使用</a:t>
                </a:r>
                <a:r>
                  <a:rPr lang="en-US" altLang="zh-CN" dirty="0"/>
                  <a:t>n=1</a:t>
                </a:r>
                <a:r>
                  <a:rPr lang="zh-CN" altLang="en-US" dirty="0"/>
                  <a:t>的情形，即三次</a:t>
                </a:r>
                <a:r>
                  <a:rPr lang="en-US" altLang="zh-CN" dirty="0"/>
                  <a:t>Hermite</a:t>
                </a:r>
                <a:r>
                  <a:rPr lang="zh-CN" altLang="en-US" dirty="0"/>
                  <a:t>插值。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插值基函数为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)=(1+2</m:t>
                    </m:r>
                    <m:f>
                      <m:f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)=(1+2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相应多项式为：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余项为：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970524-CBB3-4303-B27A-41CC4EF0C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6510"/>
                <a:ext cx="10515600" cy="5830454"/>
              </a:xfrm>
              <a:blipFill>
                <a:blip r:embed="rId2"/>
                <a:stretch>
                  <a:fillRect l="-1043" t="-1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16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19424-415B-4661-9B9B-8DDA13BA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A3C796-D0FA-4478-BEA9-8C5191674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例，求满足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=0,1,2</m:t>
                        </m:r>
                      </m:e>
                    </m:d>
                  </m:oMath>
                </a14:m>
                <a:r>
                  <a:rPr lang="zh-CN" altLang="en-US" dirty="0"/>
                  <a:t> 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的插值多项式及其余项表达式。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解：给定条件，过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点，及满足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次数</a:t>
                </a:r>
                <a:r>
                  <a:rPr lang="en-US" altLang="zh-CN" dirty="0"/>
                  <a:t> n=2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m=0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m+n+1=3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H(x)</a:t>
                </a:r>
                <a:r>
                  <a:rPr lang="zh-CN" altLang="en-US" dirty="0"/>
                  <a:t>次数不超过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 	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A3C796-D0FA-4478-BEA9-8C5191674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6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DFAE-F33E-48E0-B9D6-B421C9AB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02DA44-CB9C-4FA8-B57A-1B0241FBB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余项：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 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（为什么？）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构造辅助函数：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02DA44-CB9C-4FA8-B57A-1B0241FBB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878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D70D3-43F8-4867-B612-97456C49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D86A66-4BDB-4390-A4DD-123042054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显然，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=0,1,2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0    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(a, b)</a:t>
                </a:r>
                <a:r>
                  <a:rPr lang="zh-CN" altLang="en-US" dirty="0"/>
                  <a:t>内有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个零点，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(a, b)</a:t>
                </a:r>
                <a:r>
                  <a:rPr lang="zh-CN" altLang="en-US" dirty="0"/>
                  <a:t>内有</a:t>
                </a:r>
                <a:r>
                  <a:rPr lang="en-US" altLang="zh-CN" dirty="0"/>
                  <a:t>3+1</a:t>
                </a:r>
                <a:r>
                  <a:rPr lang="zh-CN" altLang="en-US" dirty="0"/>
                  <a:t>个零点，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(a, b)</a:t>
                </a:r>
                <a:r>
                  <a:rPr lang="zh-CN" altLang="en-US" dirty="0"/>
                  <a:t>内有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个零点</a:t>
                </a:r>
                <a:r>
                  <a:rPr lang="el-GR" altLang="zh-CN" dirty="0"/>
                  <a:t>ξ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−4!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余项表达式为：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D86A66-4BDB-4390-A4DD-123042054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622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90C37-F26D-45D2-BE22-8B46D3C9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1B5CD6-4101-4C31-AC94-AFF4BE9B2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例，给定数表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求次数不高于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的代数多项式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5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，使其满足条件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   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=0,1,2,3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=0,2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1B5CD6-4101-4C31-AC94-AFF4BE9B2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1DDB09-BBED-4B70-9CCD-39553962FC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2290" y="1785586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795764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46265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7735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24427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1157805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i</a:t>
                      </a:r>
                      <a:endParaRPr lang="zh-CN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0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9778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5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f(x</a:t>
                      </a:r>
                      <a:r>
                        <a:rPr lang="en-US" altLang="zh-CN" sz="2400" baseline="-25000" dirty="0"/>
                        <a:t>i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9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f’(x</a:t>
                      </a:r>
                      <a:r>
                        <a:rPr lang="en-US" altLang="zh-CN" sz="2400" baseline="-25000" dirty="0"/>
                        <a:t>i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7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9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40AF2-025A-4935-9F9C-71251DEB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49CC6C-7F17-48D5-BF70-B0F1EEDD9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解：先建立满足条件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=0,1,2,3</m:t>
                        </m:r>
                      </m:e>
                    </m:d>
                  </m:oMath>
                </a14:m>
                <a:r>
                  <a:rPr lang="zh-CN" altLang="en-US" dirty="0"/>
                  <a:t>的三次插值多项式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，采用</a:t>
                </a:r>
                <a:r>
                  <a:rPr lang="en-US" altLang="zh-CN" dirty="0"/>
                  <a:t>Newton</a:t>
                </a:r>
                <a:r>
                  <a:rPr lang="zh-CN" altLang="en-US" dirty="0"/>
                  <a:t>均差插值：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14+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49CC6C-7F17-48D5-BF70-B0F1EEDD9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34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6CF89C-79A5-4F8E-A754-0305E68F0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4202"/>
                <a:ext cx="10515600" cy="564276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再设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(1)+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得：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=14+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161−59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6CF89C-79A5-4F8E-A754-0305E68F0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4202"/>
                <a:ext cx="10515600" cy="5642761"/>
              </a:xfrm>
              <a:blipFill>
                <a:blip r:embed="rId2"/>
                <a:stretch>
                  <a:fillRect l="-1217" t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9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E0F04-9E3F-41F9-9CEA-7EF74F04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155CE-BF4B-4924-93EB-4E862CF8F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：不变算子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，表示为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</a:t>
                </a:r>
                <a:r>
                  <a:rPr lang="zh-CN" altLang="en-US" dirty="0"/>
                  <a:t>移位算子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，表示为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由向前差分定义及上述定义，可知：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同样地，有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155CE-BF4B-4924-93EB-4E862CF8F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92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F355C-3752-4438-A6E9-A29B588F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63184-7292-498A-80A9-786D620A5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性质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/>
                  <a:t>：各阶差分均可用函数值表示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证明：只证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，对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做归纳法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当</a:t>
                </a:r>
                <a:r>
                  <a:rPr lang="en-US" altLang="zh-CN" dirty="0"/>
                  <a:t>n=1</a:t>
                </a:r>
                <a:r>
                  <a:rPr lang="zh-CN" altLang="en-US" dirty="0"/>
                  <a:t>时，有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右式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   式子成立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63184-7292-498A-80A9-786D620A5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1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9987C-7042-4F69-9998-EECED10D0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8008"/>
                <a:ext cx="10515600" cy="58689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假设，</a:t>
                </a:r>
                <a:r>
                  <a:rPr lang="en-US" altLang="zh-CN" dirty="0"/>
                  <a:t>n=r</a:t>
                </a:r>
                <a:r>
                  <a:rPr lang="zh-CN" altLang="en-US" dirty="0"/>
                  <a:t>时式子成立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则当 </a:t>
                </a:r>
                <a:r>
                  <a:rPr lang="en-US" altLang="zh-CN" dirty="0"/>
                  <a:t>n=r+1 </a:t>
                </a:r>
                <a:r>
                  <a:rPr lang="zh-CN" altLang="en-US" dirty="0"/>
                  <a:t>时，有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而：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9987C-7042-4F69-9998-EECED10D0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8008"/>
                <a:ext cx="10515600" cy="5868955"/>
              </a:xfrm>
              <a:blipFill>
                <a:blip r:embed="rId2"/>
                <a:stretch>
                  <a:fillRect l="-1043" t="-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20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A4682C-5156-4F48-9D25-06508BCB0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8384"/>
                <a:ext cx="10515600" cy="587858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因此，有：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	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zh-CN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A4682C-5156-4F48-9D25-06508BCB0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8384"/>
                <a:ext cx="10515600" cy="5878580"/>
              </a:xfrm>
              <a:blipFill>
                <a:blip r:embed="rId2"/>
                <a:stretch>
                  <a:fillRect l="-928" t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F4E78FF-1BAD-4B9B-8A5E-651E50ECCBAA}"/>
              </a:ext>
            </a:extLst>
          </p:cNvPr>
          <p:cNvSpPr txBox="1"/>
          <p:nvPr/>
        </p:nvSpPr>
        <p:spPr>
          <a:xfrm>
            <a:off x="1236846" y="5807632"/>
            <a:ext cx="85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j=0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E016DA-66C5-4BBC-9266-2444AC78E417}"/>
              </a:ext>
            </a:extLst>
          </p:cNvPr>
          <p:cNvSpPr txBox="1"/>
          <p:nvPr/>
        </p:nvSpPr>
        <p:spPr>
          <a:xfrm>
            <a:off x="6179418" y="5760721"/>
            <a:ext cx="85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j=r+1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868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58D46-84A2-410D-8621-83A5256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75507-A277-4C18-BABE-4F1BDB021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：可用各阶差分表示函数值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可用归纳法证明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75507-A277-4C18-BABE-4F1BDB021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94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B3102-B7BB-45DB-846B-9EF1464F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B880B6-4620-4EB2-A24C-122407044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：均差与差分的关系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/>
                  <a:t>同理，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B880B6-4620-4EB2-A24C-122407044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87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2712</Words>
  <Application>Microsoft Office PowerPoint</Application>
  <PresentationFormat>宽屏</PresentationFormat>
  <Paragraphs>314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第五节 差分与等距节点插值公式</vt:lpstr>
      <vt:lpstr>PowerPoint 演示文稿</vt:lpstr>
      <vt:lpstr>m阶差分</vt:lpstr>
      <vt:lpstr>算子</vt:lpstr>
      <vt:lpstr>差分的性质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PowerPoint 演示文稿</vt:lpstr>
      <vt:lpstr>PowerPoint 演示文稿</vt:lpstr>
      <vt:lpstr>第六节 埃尔米特(Hermite)插值</vt:lpstr>
      <vt:lpstr>PowerPoint 演示文稿</vt:lpstr>
      <vt:lpstr>PowerPoint 演示文稿</vt:lpstr>
      <vt:lpstr>PowerPoint 演示文稿</vt:lpstr>
      <vt:lpstr>猜测并推导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余项</vt:lpstr>
      <vt:lpstr>PowerPoint 演示文稿</vt:lpstr>
      <vt:lpstr>示例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111</cp:revision>
  <dcterms:created xsi:type="dcterms:W3CDTF">2020-02-06T13:42:36Z</dcterms:created>
  <dcterms:modified xsi:type="dcterms:W3CDTF">2022-03-09T07:41:15Z</dcterms:modified>
</cp:coreProperties>
</file>