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5" r:id="rId2"/>
    <p:sldId id="317" r:id="rId3"/>
    <p:sldId id="332" r:id="rId4"/>
    <p:sldId id="318" r:id="rId5"/>
    <p:sldId id="319" r:id="rId6"/>
    <p:sldId id="320" r:id="rId7"/>
    <p:sldId id="322" r:id="rId8"/>
    <p:sldId id="321" r:id="rId9"/>
    <p:sldId id="323" r:id="rId10"/>
    <p:sldId id="324" r:id="rId11"/>
    <p:sldId id="33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53" r:id="rId20"/>
    <p:sldId id="336" r:id="rId21"/>
    <p:sldId id="337" r:id="rId22"/>
    <p:sldId id="334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0" autoAdjust="0"/>
    <p:restoredTop sz="86386" autoAdjust="0"/>
  </p:normalViewPr>
  <p:slideViewPr>
    <p:cSldViewPr snapToGrid="0">
      <p:cViewPr varScale="1">
        <p:scale>
          <a:sx n="98" d="100"/>
          <a:sy n="98" d="100"/>
        </p:scale>
        <p:origin x="270" y="90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3E68D8-005A-48B3-B2BC-2A3022BCF71C}"/>
              </a:ext>
            </a:extLst>
          </p:cNvPr>
          <p:cNvSpPr txBox="1"/>
          <p:nvPr userDrawn="1"/>
        </p:nvSpPr>
        <p:spPr>
          <a:xfrm>
            <a:off x="11532248" y="1144222"/>
            <a:ext cx="461665" cy="30195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春暖花开，曙光就在眼前</a:t>
            </a:r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2.tmp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57EAA-B690-4656-8F5B-35E4B4C6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平方根法（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F727A-26D8-494B-81A6-9FCDB4D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是正定矩阵时，对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的三角分解方法可以有显著的改进。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是正定矩阵，则存在唯一的对角元素均为正数的下三角矩阵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A=LL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EF974-97C2-46D1-8BF6-7BF4A65E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改进的平方根法算法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B3E6E2-291A-41DB-A7E2-85775F82D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分解过程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2,…,n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j=1, 2,…,i-1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j=1, 2,…,i-1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B3E6E2-291A-41DB-A7E2-85775F82D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95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7518F-E423-4ADB-91C0-D267C4F6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改进的平方根法算法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BBF404-8B73-4202-BAEF-DD8239CCF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Ly=b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DL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=y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2,…,n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=n, n-1,…,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BBF404-8B73-4202-BAEF-DD8239CCF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98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AD749-0BB6-49CF-8A45-A1D48383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追赶法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F77903-15E6-4ECC-AFED-95A1A96A2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如果线性方程组的系数矩阵是三对角矩阵，则求解过程可进一步简化。</a:t>
                </a:r>
                <a:endParaRPr lang="en-US" altLang="zh-CN" dirty="0"/>
              </a:p>
              <a:p>
                <a:r>
                  <a:rPr lang="zh-CN" altLang="en-US" dirty="0"/>
                  <a:t>所谓三对角矩阵是如下这样的：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F77903-15E6-4ECC-AFED-95A1A96A2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97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0986-B175-4A65-A457-093B219B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9A34FD-964C-49D7-A319-D8A3EC289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三对角矩阵也可以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是单位下三角矩阵，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是上三解矩阵。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可以验证，将三对角矩阵进行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仍保持与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的一致性，这意味着，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中都仅有两条对角线上存在非零元素，且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的主对线元素均为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，具体形式如下：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9A34FD-964C-49D7-A319-D8A3EC289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8" t="-727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83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0981-2140-40A9-A4B4-EC2A46C3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D6CAF-449D-40FA-8659-26D61FDF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=1,2,…,n-1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=2,…,n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后，后续的求解过程与前述一致。</a:t>
            </a:r>
          </a:p>
        </p:txBody>
      </p:sp>
    </p:spTree>
    <p:extLst>
      <p:ext uri="{BB962C8B-B14F-4D97-AF65-F5344CB8AC3E}">
        <p14:creationId xmlns:p14="http://schemas.microsoft.com/office/powerpoint/2010/main" val="42262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2FCDF-6DD1-43BC-99C9-08AA911E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追赶法算法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4BD77-E320-48A3-83EA-47432BD2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503274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3,… 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Ly=d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=2,3,…,n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=n-1, n-2,…,1 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30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86F56-1238-4C1B-926F-11F71547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“追赶”的含义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97F6F-6714-4FAA-9CFD-0270C4C56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计算过程是：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… → 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…→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这个过程是“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追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然后，计算：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…→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这个过程是“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2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5AECD-7086-4554-B879-C1935B71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C0D2B9-2661-4D38-9327-31AA5C56A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利用追赶法求解三对角线性方程组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C0D2B9-2661-4D38-9327-31AA5C56A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38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D0CB2-8A0B-46E6-9A4E-AABF07BB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86919-B115-4BC2-B947-E4451D5E1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定理：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是三对角矩阵，如下：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|&gt;|c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|&gt;|a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|&gt;|a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+ |c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 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=2,3,…,n-1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非奇异，并能满足使用追赶法算法求解方程组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86919-B115-4BC2-B947-E4451D5E1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2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6A109B-5D5A-4784-BBB2-DE70A4B0EBD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使用牛顿插值公式，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求次数不高于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次的代数多项式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，使其满足条件：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2C77F73-522F-4D73-AB01-D2B07CCF0E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0BABE9-A8B1-49E4-86BD-D49070EBDA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621CB76-DEA4-436F-AE5C-1CD6E6AAE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684451"/>
              </p:ext>
            </p:extLst>
          </p:nvPr>
        </p:nvGraphicFramePr>
        <p:xfrm>
          <a:off x="1206500" y="2371176"/>
          <a:ext cx="8244717" cy="58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13" imgW="2971800" imgH="203200" progId="Equation.3">
                  <p:embed/>
                </p:oleObj>
              </mc:Choice>
              <mc:Fallback>
                <p:oleObj r:id="rId13" imgW="29718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371176"/>
                        <a:ext cx="8244717" cy="584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A3614B56-B330-4EDE-BEC9-331F396E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0673FD-4D50-45F2-8926-D229CD76E81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B578A4A9-715D-427C-B662-74B837A74B0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F6A34DBA-5F6B-442F-ABEE-7E13DAB2C64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F6416881-0415-4974-8FED-385B5279BF6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68953AA9-4E3B-44E6-BBE4-AE8FCA5A1BA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C667526-3F7F-4028-84E6-1633021D669A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588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17AE2-B440-4AB6-B2E7-BE63E283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85C109-233F-42B2-8605-C55AE0530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分解过程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j=1,2,…,n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(1)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(2)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=j+1, …, 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85C109-233F-42B2-8605-C55AE0530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74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1E5E6-E51E-4DB3-92D2-E4B01961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第四节 向量和矩阵的范数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13E3F6-0FA7-43C1-A824-ACEB17D4D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导引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记号：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：表示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维实向量空间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：表示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维复向量空间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中的任一向量，在线性代数中，记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，定义如下：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它有如下的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|x|≥0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|x|=0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x|=|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|≤|x|+|y|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13E3F6-0FA7-43C1-A824-ACEB17D4D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333" r="-638" b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6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DAB03-9970-4340-9A01-52C9689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向量范数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A1DCEF-2FD5-43AE-AE2E-3B2078EEB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y=(y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（或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），将实数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（或复数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）称为向量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的数量积，或内积。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它有如下的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y)=(y, 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（或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是实数  （或是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是复数 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x) ≥0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x)=0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y)=(x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y)+(x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A1DCEF-2FD5-43AE-AE2E-3B2078EEB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18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1CFDC-BA23-4720-A544-218E1DB6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向量范数的定义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F6DA2-5B2B-461D-BFBD-64EBE681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定义：如果向量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）的某个实值函数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N(x)=||x||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，满足条件：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非负性：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||x||≥0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，当且仅当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||x|| =0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齐次性：对任一数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x||=|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||x||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成立三角不等式：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||≤||x||+||y||</a:t>
            </a:r>
          </a:p>
          <a:p>
            <a:pPr marL="0" indent="0">
              <a:buNone/>
            </a:pPr>
            <a:r>
              <a:rPr lang="zh-CN" altLang="en-US" dirty="0"/>
              <a:t>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）上的一个向量范数（或称做模）。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9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6FC56-C04B-4784-B3F2-57028618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典型的向量范数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DFF83F-40A5-4734-9E57-3F7136B2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中的任一向量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dirty="0"/>
                  <a:t>都是向量范数，分别称为向量的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范数。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DFF83F-40A5-4734-9E57-3F7136B2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996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65862-6918-45F0-9AD4-DF0E06EB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C29752-E986-4D36-B7AD-4A6E4D7C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证明：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范数证明略。只证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2-</a:t>
                </a:r>
                <a:r>
                  <a:rPr lang="zh-CN" altLang="en-US" dirty="0">
                    <a:sym typeface="Symbol" panose="05050102010706020507" pitchFamily="18" charset="2"/>
                  </a:rPr>
                  <a:t>范数。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ym typeface="Symbol" panose="05050102010706020507" pitchFamily="18" charset="2"/>
                  </a:rPr>
                  <a:t>根据定理中给出的公式，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非负，满足定义中的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条件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(1)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对任一数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满足条件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(2)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的公式知，可用内积表示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endParaRPr lang="zh-CN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900" dirty="0"/>
                  <a:t>任取向量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3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，则有：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C29752-E986-4D36-B7AD-4A6E4D7C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4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79CA6-4724-40FA-ACA7-3D2F5446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D369AC-8423-4255-9F9C-191AEF97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Couchy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-Schwarz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不等式：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≤(x, x)(y, y)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（向量形式）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对应到这里是：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则有：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因为非负性，则有：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满足条件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(3)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D369AC-8423-4255-9F9C-191AEF97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85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20C8E-6047-44D7-B808-2A71D090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</a:t>
            </a:r>
            <a:r>
              <a:rPr lang="zh-CN" altLang="en-US" dirty="0"/>
              <a:t>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722A7C-C64C-4C60-A445-1C567B33C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</a:t>
                </a:r>
                <a:r>
                  <a:rPr lang="zh-CN" altLang="en-US" dirty="0"/>
                  <a:t>数又称为向量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的欧氏范数。</a:t>
                </a:r>
                <a:endParaRPr lang="en-US" altLang="zh-CN" dirty="0"/>
              </a:p>
              <a:p>
                <a:r>
                  <a:rPr lang="zh-CN" altLang="en-US" dirty="0"/>
                  <a:t>推广到一般情况：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定义向量的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zh-CN" altLang="en-US" dirty="0"/>
                  <a:t>范数：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[1,)</a:t>
                </a:r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zh-CN" altLang="en-US" dirty="0"/>
                  <a:t>定理：设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上的任二种范数，则存在与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无关的常数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m≤M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），使得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含义：向量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的某一种范数可以任意小（大）时，该向量的其他任何一种范数也会任意小（大）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722A7C-C64C-4C60-A445-1C567B33C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70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35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A9808-538B-480A-AEF3-7204B622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051FA7-8130-4A02-8BB7-EAF323410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以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表示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矩阵集合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定义：称定义在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上的实值函数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为矩阵范数，如果对于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中的任意矩阵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，它满足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非负性：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||A||≥0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||A|| =0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齐次性：对任一数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||kA||=|k| ||A||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成立三角不等式：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||A+B||≤||A||+||B||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成立三角不等式：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||AB||≤||A||||B||</a:t>
                </a: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051FA7-8130-4A02-8BB7-EAF323410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53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81305-B79A-49A0-9BB5-A0F4EC31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779E8-3243-4A81-A4B5-BD91F8D0F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矩阵与向量通常会出现在一起，所以常常要求矩阵范数与向量范数之间存在某种关系，即相容关系。</a:t>
                </a:r>
                <a:endParaRPr lang="en-US" altLang="zh-CN" dirty="0"/>
              </a:p>
              <a:p>
                <a:r>
                  <a:rPr lang="zh-CN" altLang="en-US" dirty="0"/>
                  <a:t>定义：对于给定的向量范数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/>
                  <a:t>和矩阵范数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，如果对任一个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和任一个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dirty="0"/>
                  <a:t>满足：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||Ax||≤||A||||x||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则称所给的矩阵范数与向量范数是相容的。</a:t>
                </a:r>
                <a:endParaRPr lang="en-US" altLang="zh-CN" dirty="0"/>
              </a:p>
              <a:p>
                <a:r>
                  <a:rPr lang="zh-CN" altLang="en-US" dirty="0"/>
                  <a:t>当定义一种矩阵范数时，应当使它能与某种向量范数相容。</a:t>
                </a:r>
                <a:endParaRPr lang="en-US" altLang="zh-CN" dirty="0"/>
              </a:p>
              <a:p>
                <a:r>
                  <a:rPr lang="zh-CN" altLang="en-US" dirty="0"/>
                  <a:t>在同一个问题中，要同时使用矩阵范数和向量范数时，这两种范数应当是相容的。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779E8-3243-4A81-A4B5-BD91F8D0F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b="-2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6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8E214-1669-4624-B24A-20C711D95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6560"/>
                <a:ext cx="10515600" cy="580913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dirty="0"/>
                  <a:t>：设在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中给定了一种向量范数，对任一矩阵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，令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则，上面定义的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/>
                  <a:t>是一种矩阵范数，并且它与所给定的向量范数相容。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证明：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先证明相容性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再证明满足定义的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个条件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对任意的矩阵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，和任意的非零向量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func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故有：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这个等式对于</a:t>
                </a:r>
                <a:r>
                  <a:rPr lang="en-US" altLang="zh-CN" dirty="0"/>
                  <a:t>y=0</a:t>
                </a:r>
                <a:r>
                  <a:rPr lang="zh-CN" altLang="en-US" dirty="0"/>
                  <a:t>显然也成立。</a:t>
                </a:r>
                <a:r>
                  <a:rPr lang="en-US" altLang="zh-CN" dirty="0"/>
                  <a:t>——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满足相容性定义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8E214-1669-4624-B24A-20C711D95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6560"/>
                <a:ext cx="10515600" cy="5809130"/>
              </a:xfrm>
              <a:blipFill>
                <a:blip r:embed="rId2"/>
                <a:stretch>
                  <a:fillRect l="-928" t="-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56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14B34-F912-4204-9BCD-FED1EFB0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EC0B6C-DC70-4CD2-87A2-239595F15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Ly=b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=y</a:t>
                </a:r>
              </a:p>
              <a:p>
                <a:pPr marL="514350" indent="-514350">
                  <a:buAutoNum type="arabicParenBoth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=1,2,…,n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=n, n-1,…,1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EC0B6C-DC70-4CD2-87A2-239595F15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916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1C98F-D113-43A8-B488-D359015A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598C92-282A-40B2-8491-2D3518130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980" y="1144222"/>
                <a:ext cx="10515600" cy="50327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:r>
                  <a:rPr lang="zh-CN" altLang="en-US" dirty="0"/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≠0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时，必有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(2)</a:t>
                </a:r>
                <a:r>
                  <a:rPr lang="zh-CN" altLang="en-US" dirty="0"/>
                  <a:t>对任一数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||kA||=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|k|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=|k| ||A||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(3)</a:t>
                </a:r>
                <a:r>
                  <a:rPr lang="zh-CN" altLang="en-US" dirty="0"/>
                  <a:t>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||A+B||=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(4)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||AB||=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598C92-282A-40B2-8491-2D3518130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980" y="1144222"/>
                <a:ext cx="10515600" cy="5032741"/>
              </a:xfrm>
              <a:blipFill>
                <a:blip r:embed="rId2"/>
                <a:stretch>
                  <a:fillRect l="-1043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892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FF7E-0F80-41C5-A6AA-E22E750E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188C90-2856-4762-9660-E18EA9B5C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定理中定义的范数为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从属于</a:t>
                </a:r>
                <a:r>
                  <a:rPr lang="zh-CN" altLang="en-US" dirty="0"/>
                  <a:t>所给定向量范数的矩阵范数。</a:t>
                </a:r>
                <a:endParaRPr lang="en-US" altLang="zh-CN" dirty="0"/>
              </a:p>
              <a:p>
                <a:r>
                  <a:rPr lang="zh-CN" altLang="en-US" dirty="0"/>
                  <a:t>设给定的向量范数为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，则从属于向量范数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的矩阵范数仍记为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也称为矩阵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188C90-2856-4762-9660-E18EA9B5C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0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D47C2-8AFE-4DC6-B8B0-122044C3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C4E74-E077-4B2E-96C2-9E62DB169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列范数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zh-CN" dirty="0"/>
                  <a:t>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r>
                  <a:rPr lang="zh-CN" altLang="en-US" dirty="0"/>
                  <a:t>范数</a:t>
                </a:r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行范数</a:t>
                </a:r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/>
                  <a:t>最大特征值。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C4E74-E077-4B2E-96C2-9E62DB169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6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7C6F-8906-4F78-AEC4-A64F5290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97B708-A5A0-48EF-83D8-C16DD2FA0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例  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，求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的范数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=max{|1|+|-1|+|0|, |2|+|2|+|1|, |0|+|-1|+|1|}=5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=max{|1|+|2|+|0|, |-1|+|2|+|-1|, |0|+|1|+|1|}=4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97B708-A5A0-48EF-83D8-C16DD2FA0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064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94424-29D7-4FE1-96AB-5E9B6F5A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FB02A-A2DA-4F24-A8D1-4112E272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的特征多项式为：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 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A)=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它的三个根如下：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=9.1428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=2.921125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=0.936075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||A||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=(max(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=3.0237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05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D2F6-F64F-44E1-AD7B-9CA7A3C4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8333A4-8CF3-43BE-A5F7-802E57A3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例  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x=(3,-5,1)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，求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的范数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=max{6, 14, 4}=14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=max{8, 3, 13}=13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8333A4-8CF3-43BE-A5F7-802E57A3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884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B7478-719D-40B4-BA47-A9036DE0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396F16-E21C-4032-9DF1-F23FAF02A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的特征多项式为：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det(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A)=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λ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-112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959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-16=0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最大根 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102.66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zh-CN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10.132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396F16-E21C-4032-9DF1-F23FAF02A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50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D6E12-E61C-4881-B91C-5F245513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FD1AA-11C1-4206-ADB7-6C6B45C9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分解法求解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阶正定方程组共需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次开平</a:t>
            </a:r>
            <a:r>
              <a:rPr lang="zh-CN" altLang="en-US" dirty="0"/>
              <a:t>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+2n)/6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次乘除运算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+6n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-7n)/6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次加减运算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分解法所需的计算量大约为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消去法的一半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正定性保证了不需选主元</a:t>
            </a:r>
          </a:p>
        </p:txBody>
      </p:sp>
    </p:spTree>
    <p:extLst>
      <p:ext uri="{BB962C8B-B14F-4D97-AF65-F5344CB8AC3E}">
        <p14:creationId xmlns:p14="http://schemas.microsoft.com/office/powerpoint/2010/main" val="126405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D141B-1AE8-439E-AFA6-F37967C7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5D9F7-4CA5-4A05-81B3-ED1107A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例：求解方程组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+4.25x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+2.75x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=-0.5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+2.75x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+3.5x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=1.25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系数矩阵的顺序主子式：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均大于零，故系数矩阵为正定阵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3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70799-BDD6-4915-9573-3B67CE48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4C7AA-DA78-461A-9B80-445D693F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  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=-1/2=-0.5   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=1/2=0.5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j=2: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=(4.25-(-0.5)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=(2.75-0.5*(-0.5))/2=1.5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j=3: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=(3.5-0.5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-1.5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B8FAC-9121-4279-B10E-B982D71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8B3F7C-E0A6-48F4-B9E6-9AF14E20D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，故有：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4.25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2.75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2.75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8B3F7C-E0A6-48F4-B9E6-9AF14E20D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38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39B6C-08C8-40D8-884E-3D080C2C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求解两个三角方程组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6FAC4-486A-4649-9F58-9A4BF0CF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Ly=b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=6/2=3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=(-0.5+0.5*3)/2=0.5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=(1.25-0.5*3-1.5*0.5)/1=-1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=-1/1=-1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=(0.5+1.5) /2=1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=(3-(-0.5)*1-0.5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(-1))/2=2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433EC-3867-4F24-8B20-70795280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改进的平方根法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165DB-0687-4099-85E3-915238F4C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求解系数矩阵是正定矩阵的线性方程组时，可以采用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chelesky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zh-CN" altLang="en-US" dirty="0"/>
                  <a:t>解法求解，但其中不能避免开平方运算</a:t>
                </a:r>
                <a:endParaRPr lang="en-US" altLang="zh-CN" dirty="0"/>
              </a:p>
              <a:p>
                <a:r>
                  <a:rPr lang="zh-CN" altLang="en-US" dirty="0"/>
                  <a:t>现在改进这个方法，从而避免开方（开方不能必须的）</a:t>
                </a:r>
                <a:endParaRPr lang="en-US" altLang="zh-CN" dirty="0"/>
              </a:p>
              <a:p>
                <a:r>
                  <a:rPr lang="zh-CN" altLang="en-US" dirty="0"/>
                  <a:t>如果正定矩阵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采用形如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/>
                  <a:t>这样的分解形式，则可以避免开方运算：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A=LDL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/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/>
                        <m:e/>
                      </m:mr>
                      <m:mr>
                        <m:e/>
                        <m:e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⋱</m:t>
                          </m:r>
                        </m:e>
                        <m:e/>
                      </m:mr>
                      <m:mr>
                        <m:e/>
                        <m:e/>
                        <m:e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165DB-0687-4099-85E3-915238F4C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772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2473</Words>
  <Application>Microsoft Office PowerPoint</Application>
  <PresentationFormat>宽屏</PresentationFormat>
  <Paragraphs>229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Microsoft Yahei</vt:lpstr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Equation.3</vt:lpstr>
      <vt:lpstr>平方根法（cholesky分解法）</vt:lpstr>
      <vt:lpstr>计算公式</vt:lpstr>
      <vt:lpstr>计算公式</vt:lpstr>
      <vt:lpstr>PowerPoint 演示文稿</vt:lpstr>
      <vt:lpstr>PowerPoint 演示文稿</vt:lpstr>
      <vt:lpstr>求解过程</vt:lpstr>
      <vt:lpstr>PowerPoint 演示文稿</vt:lpstr>
      <vt:lpstr>求解两个三角方程组</vt:lpstr>
      <vt:lpstr>改进的平方根法</vt:lpstr>
      <vt:lpstr>改进的平方根法算法</vt:lpstr>
      <vt:lpstr>改进的平方根法算法</vt:lpstr>
      <vt:lpstr>追赶法</vt:lpstr>
      <vt:lpstr>LU分解</vt:lpstr>
      <vt:lpstr>求解公式</vt:lpstr>
      <vt:lpstr>追赶法算法</vt:lpstr>
      <vt:lpstr>“追赶”的含义</vt:lpstr>
      <vt:lpstr>例题</vt:lpstr>
      <vt:lpstr>使用条件</vt:lpstr>
      <vt:lpstr>PowerPoint 演示文稿</vt:lpstr>
      <vt:lpstr>第四节 向量和矩阵的范数</vt:lpstr>
      <vt:lpstr>向量范数</vt:lpstr>
      <vt:lpstr>向量范数的定义</vt:lpstr>
      <vt:lpstr>典型的向量范数</vt:lpstr>
      <vt:lpstr>证明</vt:lpstr>
      <vt:lpstr>证明</vt:lpstr>
      <vt:lpstr>p-范数</vt:lpstr>
      <vt:lpstr>矩阵范数</vt:lpstr>
      <vt:lpstr>相容</vt:lpstr>
      <vt:lpstr>PowerPoint 演示文稿</vt:lpstr>
      <vt:lpstr>PowerPoint 演示文稿</vt:lpstr>
      <vt:lpstr>PowerPoint 演示文稿</vt:lpstr>
      <vt:lpstr>PowerPoint 演示文稿</vt:lpstr>
      <vt:lpstr>示例</vt:lpstr>
      <vt:lpstr>示例</vt:lpstr>
      <vt:lpstr>示例</vt:lpstr>
      <vt:lpstr>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xinyw</cp:lastModifiedBy>
  <cp:revision>205</cp:revision>
  <dcterms:created xsi:type="dcterms:W3CDTF">2020-02-06T13:42:36Z</dcterms:created>
  <dcterms:modified xsi:type="dcterms:W3CDTF">2022-04-06T07:44:16Z</dcterms:modified>
</cp:coreProperties>
</file>