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60" autoAdjust="0"/>
    <p:restoredTop sz="86386" autoAdjust="0"/>
  </p:normalViewPr>
  <p:slideViewPr>
    <p:cSldViewPr snapToGrid="0">
      <p:cViewPr varScale="1">
        <p:scale>
          <a:sx n="58" d="100"/>
          <a:sy n="58" d="100"/>
        </p:scale>
        <p:origin x="356" y="52"/>
      </p:cViewPr>
      <p:guideLst/>
    </p:cSldViewPr>
  </p:slideViewPr>
  <p:outlineViewPr>
    <p:cViewPr>
      <p:scale>
        <a:sx n="33" d="100"/>
        <a:sy n="33" d="100"/>
      </p:scale>
      <p:origin x="0" y="-64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A4C9A-2F47-49ED-8CBC-A1CB1741A54B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48680-B735-4C80-A383-57FE795C4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0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44933-5E95-4578-9229-E6360A797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29FD3F-8B0B-41B0-87CF-65D1F0A00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32797-5309-402A-BEF5-6B249466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3EACF-0EA5-463A-91B1-5913CAC9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24649-51FA-492B-8BD3-AC7FA469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8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21475-6EC0-4AD5-B7CE-246D3BCB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2D7176-083E-4F6F-9C7E-C71AA4707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A1335-5421-404B-8049-080FB02A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AD4BC-285D-4602-94D5-F73FE092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FBB4D-5E7E-4AE7-A97A-F9C62F51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09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931682-6BB5-429C-B5F5-B52CBCD47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779E4-D90D-49AA-9ACF-F2A525D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89B5E-A4AE-4E04-9169-EC31DD22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95636-4315-473B-8676-C8A51407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57FDF-4A4E-4F15-BE15-2C898382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9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68789-67DB-4818-BE58-54DDC2E4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71" y="359946"/>
            <a:ext cx="10515600" cy="642182"/>
          </a:xfrm>
        </p:spPr>
        <p:txBody>
          <a:bodyPr>
            <a:normAutofit/>
          </a:bodyPr>
          <a:lstStyle>
            <a:lvl1pPr algn="ctr"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A763C-D894-40BD-BEE9-06ABF41D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222"/>
            <a:ext cx="10515600" cy="5032741"/>
          </a:xfrm>
        </p:spPr>
        <p:txBody>
          <a:bodyPr/>
          <a:lstStyle>
            <a:lvl1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B642F-F65F-4502-926C-B7B850A1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669D4-2214-4DD8-89C6-F1B6392C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DC3EE-DE70-4381-836C-D10CBF53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3E68D8-005A-48B3-B2BC-2A3022BCF71C}"/>
              </a:ext>
            </a:extLst>
          </p:cNvPr>
          <p:cNvSpPr txBox="1"/>
          <p:nvPr userDrawn="1"/>
        </p:nvSpPr>
        <p:spPr>
          <a:xfrm>
            <a:off x="11532248" y="1144222"/>
            <a:ext cx="461665" cy="30195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线下授课啦</a:t>
            </a:r>
          </a:p>
        </p:txBody>
      </p:sp>
    </p:spTree>
    <p:extLst>
      <p:ext uri="{BB962C8B-B14F-4D97-AF65-F5344CB8AC3E}">
        <p14:creationId xmlns:p14="http://schemas.microsoft.com/office/powerpoint/2010/main" val="62546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6B345-E20F-419C-9443-0885FC07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D722B-211B-43B3-9137-7E1119D5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1C0CC-E295-444A-8823-18E161CA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EA70A-E1B0-44BA-BD51-73026096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AC88C-8CEA-43D2-9872-217C4224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9772B-F482-4D70-ACA1-5B773D5B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E7E1D-6452-4367-A923-F14E7C086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DAEA1-3395-4003-A4F4-E25E686AD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F9B415-5B5C-4706-B968-4083365A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44E86C-C8A3-45B3-A45B-F37B29AB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C3E89-B051-4EF8-85EC-8166B84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65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7C648-03BF-4C96-B4E3-C75F7013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34B43-B678-4621-81FA-2269850C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EB4BA2-1AD2-4786-8732-6B6E9A96A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3015E6-86C4-4222-BA85-199048D1B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5C3D0-08FA-41F8-BF15-8C24973D0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4ACAC-A6CB-40C1-9C6E-86DFD49C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5539B-9F34-4A3E-BEC4-B5D29D9F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01DAE6-AB19-44B5-BA75-B0CA2D4E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6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EE566-5AAF-4A81-9CCA-3CF1AC16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5CD84E-D13B-4A91-A1ED-51FD7AEE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E2FB4C-681A-4DE2-908F-4011FA47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33C820-9843-4372-B5A0-AF95D109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6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FBA4B-4A4B-40A2-808C-B5C67AC7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89A597-94A1-4F4D-90CA-D73976B3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D116F-4A31-4DF0-B9C9-34B6D2EA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4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DF1AD-091B-4FC7-827F-E5FA0FD5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6BC5C-EFB7-457F-990E-6A5EB3AB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008E5-0486-4D13-B8E3-B06DF7D4D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88F17-3895-4A50-B38F-EADEDEDB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43365-EDB2-4F22-A29F-26B0B1CB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2819C5-023F-437A-BD34-B73B2DD6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0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C8670-8DDD-4DFE-A39F-297DCF9D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C3D2E9-44D0-4D64-8CCB-BD702677D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1A53C-FF74-4A6F-9129-ECBBC1230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83B48-76AC-4F25-AC4D-3CAC0D57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D98BF-B346-4419-9600-DDD0570D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517C4-6A48-411E-B56F-4572B8D0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9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747540-69C7-4C20-9777-EF748C09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53381-D2AC-48A7-BAF1-037FEEDA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AF766-97E1-43B1-9AF1-6614D0E19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5814-70EC-44AC-9403-9E319D4CA90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463A2-7A0C-4D91-962C-64AEFF715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17C2A-4D97-41E3-94AB-450D6DE1B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FC0AC-7386-46B2-B9A8-59CA72C9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第四节 复合的数值积分公式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09B870-7B00-4557-BEAC-0CD17E113B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当基于插值公式计算数值积分时，一般来说，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增大，可能提高公式的代数精度，但提高插值公式次数来逼近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的效果并不佳。所以可以预料到当</a:t>
                </a:r>
                <a:r>
                  <a:rPr lang="en-US" altLang="zh-CN" dirty="0"/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</a:t>
                </a:r>
                <a:r>
                  <a:rPr lang="zh-CN" altLang="en-US" dirty="0">
                    <a:sym typeface="Symbol" panose="05050102010706020507" pitchFamily="18" charset="2"/>
                  </a:rPr>
                  <a:t>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dirty="0"/>
                  <a:t>不一定收敛到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即使对收敛的情形，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很大时，</a:t>
                </a:r>
                <a:r>
                  <a:rPr lang="en-US" altLang="zh-CN" dirty="0"/>
                  <a:t>Newton-Cotes</a:t>
                </a:r>
                <a:r>
                  <a:rPr lang="zh-CN" altLang="en-US" dirty="0"/>
                  <a:t>系数也不容易求出。因此一般不使用</a:t>
                </a:r>
                <a:r>
                  <a:rPr lang="en-US" altLang="zh-CN" dirty="0"/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8</a:t>
                </a:r>
                <a:r>
                  <a:rPr lang="zh-CN" altLang="en-US" dirty="0">
                    <a:sym typeface="Symbol" panose="05050102010706020507" pitchFamily="18" charset="2"/>
                  </a:rPr>
                  <a:t>的公式。为了提高近似积分值的准确度，可以将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ym typeface="Symbol" panose="05050102010706020507" pitchFamily="18" charset="2"/>
                  </a:rPr>
                  <a:t>划分为若干个子区间，在每个子区间上使用低阶的</a:t>
                </a:r>
                <a:r>
                  <a:rPr lang="en-US" altLang="zh-CN" dirty="0"/>
                  <a:t>Newton-Cotes</a:t>
                </a:r>
                <a:r>
                  <a:rPr lang="zh-CN" altLang="en-US" dirty="0"/>
                  <a:t>公式，即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复合公式（复化公式）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09B870-7B00-4557-BEAC-0CD17E113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5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B7F2D8-A701-442A-B31F-3093453E9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11204"/>
                <a:ext cx="10515600" cy="556575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定义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/>
                  <a:t>为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 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𝑞h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=1,2,…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(∗∗∗)</m:t>
                    </m:r>
                  </m:oMath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则，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dirty="0"/>
                      <m:t>逼近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zh-CN" altLang="en-US" dirty="0"/>
                      <m:t>的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截断</m:t>
                    </m:r>
                    <m:r>
                      <m:rPr>
                        <m:nor/>
                      </m:rPr>
                      <a:rPr lang="zh-CN" altLang="en-US" dirty="0"/>
                      <m:t>误差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由</m:t>
                    </m:r>
                  </m:oMath>
                </a14:m>
                <a:r>
                  <a:rPr lang="zh-CN" altLang="en-US" dirty="0"/>
                  <a:t>下面的定理指明。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定理</a:t>
                </a:r>
                <a:r>
                  <a:rPr lang="zh-CN" altLang="en-US" dirty="0"/>
                  <a:t>：若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逼近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的截断误差由式</a:t>
                </a:r>
                <a:r>
                  <a:rPr lang="en-US" altLang="zh-CN" dirty="0"/>
                  <a:t>(*)</a:t>
                </a:r>
                <a:r>
                  <a:rPr lang="zh-CN" altLang="en-US" dirty="0"/>
                  <a:t>给出，那么，由式</a:t>
                </a:r>
                <a:r>
                  <a:rPr lang="en-US" altLang="zh-CN" dirty="0"/>
                  <a:t>(***)</a:t>
                </a:r>
                <a:r>
                  <a:rPr lang="zh-CN" altLang="en-US" dirty="0"/>
                  <a:t>定义的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dirty="0"/>
                      <m:t>逼近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zh-CN" altLang="en-US" dirty="0"/>
                      <m:t>的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截断</m:t>
                    </m:r>
                    <m:r>
                      <m:rPr>
                        <m:nor/>
                      </m:rPr>
                      <a:rPr lang="zh-CN" altLang="en-US" dirty="0"/>
                      <m:t>误差</m:t>
                    </m:r>
                  </m:oMath>
                </a14:m>
                <a:r>
                  <a:rPr lang="zh-CN" altLang="en-US" dirty="0"/>
                  <a:t>为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𝑝𝑘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dirty="0"/>
                  <a:t>都是与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无关的常数。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证明：使用归纳法。略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B7F2D8-A701-442A-B31F-3093453E9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11204"/>
                <a:ext cx="10515600" cy="5565759"/>
              </a:xfrm>
              <a:blipFill>
                <a:blip r:embed="rId2"/>
                <a:stretch>
                  <a:fillRect l="-1043" t="-110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96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22262-8280-4B82-A725-F4DAC28B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8BB361-C875-4779-87BB-56A69BEDB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上述技术称为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Richardson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外推技术</a:t>
                </a:r>
                <a:r>
                  <a:rPr lang="zh-CN" altLang="en-US" dirty="0"/>
                  <a:t>，也称为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外推算法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由已知的序列：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、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)⋯⋯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通过</a:t>
                </a:r>
                <a:r>
                  <a:rPr lang="en-US" altLang="zh-CN" dirty="0"/>
                  <a:t>(***)</a:t>
                </a:r>
                <a:r>
                  <a:rPr lang="zh-CN" altLang="en-US" dirty="0"/>
                  <a:t>式，得到第二个序列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)⋯⋯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再通过</a:t>
                </a:r>
                <a:r>
                  <a:rPr lang="en-US" altLang="zh-CN" dirty="0"/>
                  <a:t>(***)</a:t>
                </a:r>
                <a:r>
                  <a:rPr lang="zh-CN" altLang="en-US" dirty="0"/>
                  <a:t>式，得到第三个序列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)⋯⋯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8BB361-C875-4779-87BB-56A69BEDB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300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8C6792-F1D0-4A6B-9A4C-119DA597B9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4952"/>
                <a:ext cx="10515600" cy="5662011"/>
              </a:xfrm>
            </p:spPr>
            <p:txBody>
              <a:bodyPr/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定义</a:t>
                </a:r>
                <a:r>
                  <a:rPr lang="zh-CN" altLang="en-US" dirty="0"/>
                  <a:t>：设复化求积公式为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，其中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是区间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的等分数，如果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eqArr>
                              <m:eqArr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→∞)</m:t>
                                </m:r>
                              </m:e>
                            </m:eqAr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是一个非零常数，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是一个正实数，则称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阶收敛</a:t>
                </a:r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dirty="0"/>
                  <a:t>        针对利用外推技术得到的各个序列，若序列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en-US" dirty="0"/>
                  <a:t>收敛于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，并且是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阶</m:t>
                    </m:r>
                  </m:oMath>
                </a14:m>
                <a:r>
                  <a:rPr lang="zh-CN" altLang="en-US" dirty="0"/>
                  <a:t>收敛的，则序列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en-US" dirty="0"/>
                  <a:t>也收敛于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，并且是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阶</m:t>
                    </m:r>
                  </m:oMath>
                </a14:m>
                <a:r>
                  <a:rPr lang="zh-CN" altLang="en-US" dirty="0"/>
                  <a:t>收敛的，序列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阶</m:t>
                    </m:r>
                  </m:oMath>
                </a14:m>
                <a:r>
                  <a:rPr lang="zh-CN" altLang="en-US" dirty="0"/>
                  <a:t>收敛的，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8C6792-F1D0-4A6B-9A4C-119DA597B9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4952"/>
                <a:ext cx="10515600" cy="5662011"/>
              </a:xfrm>
              <a:blipFill>
                <a:blip r:embed="rId2"/>
                <a:stretch>
                  <a:fillRect l="-1217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86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6C9A5-B5EE-4D59-87CF-6463E41C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FBAC4-2A32-4505-848E-5ECB3BA3A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71" y="1108510"/>
            <a:ext cx="10515600" cy="5032741"/>
          </a:xfrm>
        </p:spPr>
        <p:txBody>
          <a:bodyPr/>
          <a:lstStyle/>
          <a:p>
            <a:r>
              <a:rPr lang="en-US" altLang="zh-CN" dirty="0"/>
              <a:t>Richardson</a:t>
            </a:r>
            <a:r>
              <a:rPr lang="zh-CN" altLang="en-US" dirty="0"/>
              <a:t>外推技术的计算步骤可按下表执行：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F9329F5-18B5-4890-A145-214743F4F0D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6985" y="2239170"/>
              <a:ext cx="9494715" cy="29042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8943">
                      <a:extLst>
                        <a:ext uri="{9D8B030D-6E8A-4147-A177-3AD203B41FA5}">
                          <a16:colId xmlns:a16="http://schemas.microsoft.com/office/drawing/2014/main" val="2004688967"/>
                        </a:ext>
                      </a:extLst>
                    </a:gridCol>
                    <a:gridCol w="1898943">
                      <a:extLst>
                        <a:ext uri="{9D8B030D-6E8A-4147-A177-3AD203B41FA5}">
                          <a16:colId xmlns:a16="http://schemas.microsoft.com/office/drawing/2014/main" val="1539253403"/>
                        </a:ext>
                      </a:extLst>
                    </a:gridCol>
                    <a:gridCol w="1898943">
                      <a:extLst>
                        <a:ext uri="{9D8B030D-6E8A-4147-A177-3AD203B41FA5}">
                          <a16:colId xmlns:a16="http://schemas.microsoft.com/office/drawing/2014/main" val="468093127"/>
                        </a:ext>
                      </a:extLst>
                    </a:gridCol>
                    <a:gridCol w="1898943">
                      <a:extLst>
                        <a:ext uri="{9D8B030D-6E8A-4147-A177-3AD203B41FA5}">
                          <a16:colId xmlns:a16="http://schemas.microsoft.com/office/drawing/2014/main" val="1598895133"/>
                        </a:ext>
                      </a:extLst>
                    </a:gridCol>
                    <a:gridCol w="1898943">
                      <a:extLst>
                        <a:ext uri="{9D8B030D-6E8A-4147-A177-3AD203B41FA5}">
                          <a16:colId xmlns:a16="http://schemas.microsoft.com/office/drawing/2014/main" val="988141273"/>
                        </a:ext>
                      </a:extLst>
                    </a:gridCol>
                  </a:tblGrid>
                  <a:tr h="5808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2800" b="0" dirty="0">
                              <a:solidFill>
                                <a:srgbClr val="FF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①</a:t>
                          </a:r>
                          <a:endParaRPr lang="zh-CN" altLang="en-US" sz="28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005657"/>
                      </a:ext>
                    </a:extLst>
                  </a:tr>
                  <a:tr h="5808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𝑞h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2800" dirty="0">
                              <a:solidFill>
                                <a:srgbClr val="FF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②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2800" dirty="0">
                              <a:solidFill>
                                <a:srgbClr val="FF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③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2966226"/>
                      </a:ext>
                    </a:extLst>
                  </a:tr>
                  <a:tr h="5808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2800" dirty="0">
                              <a:solidFill>
                                <a:srgbClr val="FF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④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𝑞h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dirty="0" smtClean="0">
                                    <a:solidFill>
                                      <a:srgbClr val="FF0000"/>
                                    </a:solidFill>
                                    <a:latin typeface="宋体" panose="02010600030101010101" pitchFamily="2" charset="-122"/>
                                    <a:ea typeface="宋体" panose="02010600030101010101" pitchFamily="2" charset="-122"/>
                                  </a:rPr>
                                  <m:t>⑤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2800" dirty="0">
                              <a:solidFill>
                                <a:srgbClr val="FF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⑥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297008"/>
                      </a:ext>
                    </a:extLst>
                  </a:tr>
                  <a:tr h="58084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2800" dirty="0">
                              <a:solidFill>
                                <a:srgbClr val="FF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⑦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2800" dirty="0">
                              <a:solidFill>
                                <a:srgbClr val="FF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⑧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𝑞h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2800" dirty="0">
                              <a:solidFill>
                                <a:srgbClr val="FF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⑨</a:t>
                          </a:r>
                          <a:endParaRPr lang="zh-CN" altLang="en-US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2800" dirty="0">
                              <a:solidFill>
                                <a:srgbClr val="FF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⑩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709656"/>
                      </a:ext>
                    </a:extLst>
                  </a:tr>
                  <a:tr h="5808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4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F9329F5-18B5-4890-A145-214743F4F0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8422223"/>
                  </p:ext>
                </p:extLst>
              </p:nvPr>
            </p:nvGraphicFramePr>
            <p:xfrm>
              <a:off x="1116985" y="2239170"/>
              <a:ext cx="9494715" cy="29042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8943">
                      <a:extLst>
                        <a:ext uri="{9D8B030D-6E8A-4147-A177-3AD203B41FA5}">
                          <a16:colId xmlns:a16="http://schemas.microsoft.com/office/drawing/2014/main" val="2004688967"/>
                        </a:ext>
                      </a:extLst>
                    </a:gridCol>
                    <a:gridCol w="1898943">
                      <a:extLst>
                        <a:ext uri="{9D8B030D-6E8A-4147-A177-3AD203B41FA5}">
                          <a16:colId xmlns:a16="http://schemas.microsoft.com/office/drawing/2014/main" val="1539253403"/>
                        </a:ext>
                      </a:extLst>
                    </a:gridCol>
                    <a:gridCol w="1898943">
                      <a:extLst>
                        <a:ext uri="{9D8B030D-6E8A-4147-A177-3AD203B41FA5}">
                          <a16:colId xmlns:a16="http://schemas.microsoft.com/office/drawing/2014/main" val="468093127"/>
                        </a:ext>
                      </a:extLst>
                    </a:gridCol>
                    <a:gridCol w="1898943">
                      <a:extLst>
                        <a:ext uri="{9D8B030D-6E8A-4147-A177-3AD203B41FA5}">
                          <a16:colId xmlns:a16="http://schemas.microsoft.com/office/drawing/2014/main" val="1598895133"/>
                        </a:ext>
                      </a:extLst>
                    </a:gridCol>
                    <a:gridCol w="1898943">
                      <a:extLst>
                        <a:ext uri="{9D8B030D-6E8A-4147-A177-3AD203B41FA5}">
                          <a16:colId xmlns:a16="http://schemas.microsoft.com/office/drawing/2014/main" val="988141273"/>
                        </a:ext>
                      </a:extLst>
                    </a:gridCol>
                  </a:tblGrid>
                  <a:tr h="5808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1" t="-9474" r="-400641" b="-4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005657"/>
                      </a:ext>
                    </a:extLst>
                  </a:tr>
                  <a:tr h="5808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1" t="-108333" r="-40064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43" t="-108333" r="-3019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2966226"/>
                      </a:ext>
                    </a:extLst>
                  </a:tr>
                  <a:tr h="5808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1" t="-210526" r="-400641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43" t="-210526" r="-301929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10526" r="-200962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297008"/>
                      </a:ext>
                    </a:extLst>
                  </a:tr>
                  <a:tr h="5808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1" t="-307292" r="-400641" b="-1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43" t="-307292" r="-301929" b="-1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307292" r="-200962" b="-1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65" t="-307292" r="-101608" b="-1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709656"/>
                      </a:ext>
                    </a:extLst>
                  </a:tr>
                  <a:tr h="5808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1" t="-411579" r="-400641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43" t="-411579" r="-301929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411579" r="-200962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65" t="-411579" r="-101608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147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845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5587C-2F4E-49F8-B5A7-F4CC0F51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Romberg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积分法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BC45A5-56B4-40EA-92C0-9C08A19511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使用复化求积公式计算积分近似值，节点数目越多，截断误差越小。但是，节点多，计算量就大。而事先定下节点数显然又是不现实的。有效的方法是让节点数目从少到多地变化，即步长可变。</a:t>
                </a:r>
                <a:endParaRPr lang="en-US" altLang="zh-CN" dirty="0"/>
              </a:p>
              <a:p>
                <a:r>
                  <a:rPr lang="zh-CN" altLang="en-US" dirty="0"/>
                  <a:t>逐次将积分区间分半，用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表示积分区间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被分为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等分后所形成的梯形值，此时步长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)/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dirty="0"/>
                      <m:t>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BC45A5-56B4-40EA-92C0-9C08A1951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727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70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32C220-59EB-4945-A315-849811E3D4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1762"/>
                <a:ext cx="10515600" cy="57052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+2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nor/>
                      </m:rPr>
                      <a:rPr lang="en-US" altLang="zh-CN" dirty="0"/>
                      <m:t>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+(2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+2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nor/>
                      </m:rPr>
                      <a:rPr lang="en-US" altLang="zh-CN" dirty="0"/>
                      <m:t>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+(2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一般地，若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已算出，则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+(2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32C220-59EB-4945-A315-849811E3D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1762"/>
                <a:ext cx="10515600" cy="5705202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151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EF660-8CDF-4137-B2DB-6ED877A4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9986D9-CA19-4BC2-A0E5-72A6CE706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称</m:t>
                    </m:r>
                  </m:oMath>
                </a14:m>
                <a:r>
                  <a:rPr lang="zh-CN" altLang="en-US" dirty="0"/>
                  <a:t>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梯形值序列</a:t>
                </a:r>
                <a:r>
                  <a:rPr lang="zh-CN" altLang="en-US" dirty="0"/>
                  <a:t>。</a:t>
                </a:r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是把区间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分为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子区间所得的复化梯形值，在此基础上，再取各个子区间的中点作为新的节点，就可计算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。这种方法称为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区间逐次分半法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梯形值序列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收敛于积分值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dirty="0"/>
                  <a:t>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在区间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上足够光滑，把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它</m:t>
                    </m:r>
                  </m:oMath>
                </a14:m>
                <a:r>
                  <a:rPr lang="zh-CN" altLang="en-US" dirty="0"/>
                  <a:t>是步长为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)/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的复化梯形值，取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9986D9-CA19-4BC2-A0E5-72A6CE706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2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83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FE923A-6252-4620-B0AB-878DCEE7A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3078"/>
                <a:ext cx="10515600" cy="591953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/>
                  <a:t>由复化梯形公式的截断误差表达式，有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zh-CN" altLang="en-US" dirty="0"/>
                  <a:t>     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无关的常数。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利用</a:t>
                </a:r>
                <a:r>
                  <a:rPr lang="en-US" altLang="zh-CN" dirty="0"/>
                  <a:t>Richardson</a:t>
                </a:r>
                <a:r>
                  <a:rPr lang="zh-CN" altLang="en-US" dirty="0"/>
                  <a:t>外推算法，得到如下的求积方法：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zh-CN" altLang="en-US" dirty="0"/>
                  <a:t>，依次计算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)/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(2)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+(2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(3)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					————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Romber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积分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FE923A-6252-4620-B0AB-878DCEE7A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3078"/>
                <a:ext cx="10515600" cy="5919537"/>
              </a:xfrm>
              <a:blipFill>
                <a:blip r:embed="rId2"/>
                <a:stretch>
                  <a:fillRect l="-754" t="-927" b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898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A0813F-E938-4E96-B798-DC941494F3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3190"/>
                <a:ext cx="10515600" cy="5553773"/>
              </a:xfrm>
            </p:spPr>
            <p:txBody>
              <a:bodyPr/>
              <a:lstStyle/>
              <a:p>
                <a:r>
                  <a:rPr lang="en-US" altLang="zh-CN" dirty="0"/>
                  <a:t>Romberg</a:t>
                </a:r>
                <a:r>
                  <a:rPr lang="zh-CN" altLang="en-US" dirty="0"/>
                  <a:t>积分顺序表：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一般地，第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列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2j</a:t>
                </a:r>
                <a:r>
                  <a:rPr lang="zh-CN" altLang="en-US" dirty="0"/>
                  <a:t>阶收敛的。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A0813F-E938-4E96-B798-DC941494F3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3190"/>
                <a:ext cx="10515600" cy="5553773"/>
              </a:xfrm>
              <a:blipFill>
                <a:blip r:embed="rId2"/>
                <a:stretch>
                  <a:fillRect l="-1043" t="-220" b="-1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D550370-C5EE-47E0-B984-10A3E87D189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9892" y="1566628"/>
              <a:ext cx="10425324" cy="2660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6331">
                      <a:extLst>
                        <a:ext uri="{9D8B030D-6E8A-4147-A177-3AD203B41FA5}">
                          <a16:colId xmlns:a16="http://schemas.microsoft.com/office/drawing/2014/main" val="1237514979"/>
                        </a:ext>
                      </a:extLst>
                    </a:gridCol>
                    <a:gridCol w="2606331">
                      <a:extLst>
                        <a:ext uri="{9D8B030D-6E8A-4147-A177-3AD203B41FA5}">
                          <a16:colId xmlns:a16="http://schemas.microsoft.com/office/drawing/2014/main" val="2052569565"/>
                        </a:ext>
                      </a:extLst>
                    </a:gridCol>
                    <a:gridCol w="2606331">
                      <a:extLst>
                        <a:ext uri="{9D8B030D-6E8A-4147-A177-3AD203B41FA5}">
                          <a16:colId xmlns:a16="http://schemas.microsoft.com/office/drawing/2014/main" val="371080816"/>
                        </a:ext>
                      </a:extLst>
                    </a:gridCol>
                    <a:gridCol w="2606331">
                      <a:extLst>
                        <a:ext uri="{9D8B030D-6E8A-4147-A177-3AD203B41FA5}">
                          <a16:colId xmlns:a16="http://schemas.microsoft.com/office/drawing/2014/main" val="31465507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2400" b="0" dirty="0">
                              <a:solidFill>
                                <a:srgbClr val="FF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①</a:t>
                          </a:r>
                          <a:endParaRPr lang="zh-CN" altLang="en-US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4743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②</a:t>
                          </a:r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③</a:t>
                          </a:r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7423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④</a:t>
                          </a:r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⑤</a:t>
                          </a:r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⑥</a:t>
                          </a:r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8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⑦</a:t>
                          </a:r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⑧</a:t>
                          </a:r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⑨</a:t>
                          </a:r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sz="2400" dirty="0">
                              <a:solidFill>
                                <a:srgbClr val="FF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⑩</a:t>
                          </a:r>
                          <a:endParaRPr lang="zh-CN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1469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41007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D550370-C5EE-47E0-B984-10A3E87D18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8879810"/>
                  </p:ext>
                </p:extLst>
              </p:nvPr>
            </p:nvGraphicFramePr>
            <p:xfrm>
              <a:off x="599892" y="1566628"/>
              <a:ext cx="10425324" cy="2660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6331">
                      <a:extLst>
                        <a:ext uri="{9D8B030D-6E8A-4147-A177-3AD203B41FA5}">
                          <a16:colId xmlns:a16="http://schemas.microsoft.com/office/drawing/2014/main" val="1237514979"/>
                        </a:ext>
                      </a:extLst>
                    </a:gridCol>
                    <a:gridCol w="2606331">
                      <a:extLst>
                        <a:ext uri="{9D8B030D-6E8A-4147-A177-3AD203B41FA5}">
                          <a16:colId xmlns:a16="http://schemas.microsoft.com/office/drawing/2014/main" val="2052569565"/>
                        </a:ext>
                      </a:extLst>
                    </a:gridCol>
                    <a:gridCol w="2606331">
                      <a:extLst>
                        <a:ext uri="{9D8B030D-6E8A-4147-A177-3AD203B41FA5}">
                          <a16:colId xmlns:a16="http://schemas.microsoft.com/office/drawing/2014/main" val="371080816"/>
                        </a:ext>
                      </a:extLst>
                    </a:gridCol>
                    <a:gridCol w="2606331">
                      <a:extLst>
                        <a:ext uri="{9D8B030D-6E8A-4147-A177-3AD203B41FA5}">
                          <a16:colId xmlns:a16="http://schemas.microsoft.com/office/drawing/2014/main" val="3146550793"/>
                        </a:ext>
                      </a:extLst>
                    </a:gridCol>
                  </a:tblGrid>
                  <a:tr h="55092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4" t="-1099" r="-300234" b="-383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4743391"/>
                      </a:ext>
                    </a:extLst>
                  </a:tr>
                  <a:tr h="55092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4" t="-102222" r="-300234" b="-28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34" t="-102222" r="-200234" b="-28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742320"/>
                      </a:ext>
                    </a:extLst>
                  </a:tr>
                  <a:tr h="55092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4" t="-200000" r="-300234" b="-1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34" t="-200000" r="-200234" b="-1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03" t="-200000" r="-100703" b="-1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8038"/>
                      </a:ext>
                    </a:extLst>
                  </a:tr>
                  <a:tr h="55092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4" t="-300000" r="-300234" b="-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34" t="-300000" r="-200234" b="-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03" t="-300000" r="-100703" b="-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300000" r="-467" b="-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14690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4" t="-485333" r="-30023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34" t="-485333" r="-20023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03" t="-485333" r="-10070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485333" r="-46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410077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34D800-7B8A-41D4-8BC5-0DB9789905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815" y="4562167"/>
          <a:ext cx="1071653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636">
                  <a:extLst>
                    <a:ext uri="{9D8B030D-6E8A-4147-A177-3AD203B41FA5}">
                      <a16:colId xmlns:a16="http://schemas.microsoft.com/office/drawing/2014/main" val="2270594889"/>
                    </a:ext>
                  </a:extLst>
                </a:gridCol>
                <a:gridCol w="2662630">
                  <a:extLst>
                    <a:ext uri="{9D8B030D-6E8A-4147-A177-3AD203B41FA5}">
                      <a16:colId xmlns:a16="http://schemas.microsoft.com/office/drawing/2014/main" val="208090521"/>
                    </a:ext>
                  </a:extLst>
                </a:gridCol>
                <a:gridCol w="2679135">
                  <a:extLst>
                    <a:ext uri="{9D8B030D-6E8A-4147-A177-3AD203B41FA5}">
                      <a16:colId xmlns:a16="http://schemas.microsoft.com/office/drawing/2014/main" val="823283269"/>
                    </a:ext>
                  </a:extLst>
                </a:gridCol>
                <a:gridCol w="2679135">
                  <a:extLst>
                    <a:ext uri="{9D8B030D-6E8A-4147-A177-3AD203B41FA5}">
                      <a16:colId xmlns:a16="http://schemas.microsoft.com/office/drawing/2014/main" val="4121834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梯形值序列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二阶收敛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Simpson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值序列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四阶收敛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Cotes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值序列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六阶收敛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Romberg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值序列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八阶收敛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6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579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764A8-2DFC-4BDA-82ED-3C482195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BE8F07-AB14-433F-9FA2-8C6F18BEB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Romberg</a:t>
                </a:r>
                <a:r>
                  <a:rPr lang="zh-CN" altLang="en-US" dirty="0"/>
                  <a:t>积分法是一个迭代过程，控制迭代结束的条件是：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</m:t>
                    </m:r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或是：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zh-CN" altLang="en-US" dirty="0"/>
                  <a:t>是预先给定的正数。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当满足结束条件时，结束迭代，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dirty="0"/>
                  <a:t>就是所求的积分近似值 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BE8F07-AB14-433F-9FA2-8C6F18BEB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81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6F210-4811-4032-9CC5-ED953F8B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44982C-A697-4C34-BEDC-FE7A93176E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1 </a:t>
                </a:r>
                <a:r>
                  <a:rPr lang="zh-CN" altLang="en-US" dirty="0"/>
                  <a:t>复合梯形公式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等分为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个子区间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，其长度为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，节点为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𝑖h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在每个子区间上，用梯形公式及误差公式，得：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)]−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</m:nary>
                  </m:oMath>
                </a14:m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∈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44982C-A697-4C34-BEDC-FE7A93176E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18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E59063-114F-48D3-8685-6D23EE1A6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74834"/>
                <a:ext cx="10515600" cy="540212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				————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复合梯形公式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</a:rPr>
                  <a:t>其</a:t>
                </a:r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误差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为：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zh-CN" altLang="en-US" dirty="0"/>
                  <a:t>的连续性，可知存在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/>
                  <a:t>∈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，使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故：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/>
                  <a:t>∈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				————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误差公式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E59063-114F-48D3-8685-6D23EE1A6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74834"/>
                <a:ext cx="10515600" cy="540212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93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C2FBF-3D8F-498D-98D5-C7D38653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0EE652-0B3C-4324-B105-1E8A4D2D0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2 </a:t>
                </a:r>
                <a:r>
                  <a:rPr lang="zh-CN" altLang="en-US" dirty="0"/>
                  <a:t>复合</a:t>
                </a:r>
                <a:r>
                  <a:rPr lang="en-US" altLang="zh-CN" dirty="0"/>
                  <a:t>Simpson</a:t>
                </a:r>
                <a:r>
                  <a:rPr lang="zh-CN" altLang="en-US" dirty="0"/>
                  <a:t>公式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，对整数</a:t>
                </a:r>
                <a:r>
                  <a:rPr lang="en-US" altLang="zh-CN" dirty="0"/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1</a:t>
                </a:r>
                <a:r>
                  <a:rPr lang="zh-CN" altLang="en-US" dirty="0">
                    <a:sym typeface="Symbol" panose="05050102010706020507" pitchFamily="18" charset="2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)/(2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𝑖h</m:t>
                    </m:r>
                  </m:oMath>
                </a14:m>
                <a:r>
                  <a:rPr lang="zh-CN" altLang="en-US" i="1" dirty="0">
                    <a:latin typeface="Cambria Math" panose="02040503050406030204" pitchFamily="18" charset="0"/>
                  </a:rPr>
                  <a:t>，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等分为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个子区间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子区间长度为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，其中有三个节点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在每个子区间上，用</a:t>
                </a:r>
                <a:r>
                  <a:rPr lang="en-US" altLang="zh-CN" dirty="0"/>
                  <a:t>Simpson</a:t>
                </a:r>
                <a:r>
                  <a:rPr lang="zh-CN" altLang="en-US" dirty="0"/>
                  <a:t>公式及误差公式，得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0EE652-0B3C-4324-B105-1E8A4D2D0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3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31A4B8-D4F3-4468-A727-1CD1866A4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6884"/>
                <a:ext cx="10515600" cy="58400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</m:nary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+4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				————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复合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Simpson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公式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误差为：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/>
                  <a:t>∈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				————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误差公式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31A4B8-D4F3-4468-A727-1CD1866A4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6884"/>
                <a:ext cx="10515600" cy="5840079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87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599F6-B6DA-4755-8D14-526B654F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第五节 外推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Romberg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积分法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CDD22B-7D36-406E-945C-34D2532E5B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1 </a:t>
                </a:r>
                <a:r>
                  <a:rPr lang="zh-CN" altLang="en-US" dirty="0"/>
                  <a:t>外推技术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设有一个常数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，由一个依赖于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的算法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lang="zh-CN" altLang="en-US" dirty="0"/>
                  <a:t>去逼近，其中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无关，并已知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逼近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的截断误差为：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zh-CN" altLang="en-US" dirty="0"/>
                  <a:t>         </a:t>
                </a:r>
                <a:r>
                  <a:rPr lang="en-US" altLang="zh-CN" dirty="0"/>
                  <a:t>(*)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=1,2,…)</m:t>
                    </m:r>
                  </m:oMath>
                </a14:m>
                <a:r>
                  <a:rPr lang="zh-CN" altLang="en-US" dirty="0"/>
                  <a:t>是与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无关的常数，且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…&lt;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&lt;…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也就是说，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逼近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的误差阶是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CDD22B-7D36-406E-945C-34D2532E5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74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B34DC3-37FC-4158-93D4-68EF07636D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6826"/>
                <a:ext cx="10515600" cy="57101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现在提出问题：能否利用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构造出一个新的算法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逼近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误差阶比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更高</a:t>
                </a:r>
                <a:r>
                  <a:rPr lang="zh-CN" altLang="en-US" dirty="0"/>
                  <a:t>，例如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   取一正数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zh-CN" altLang="en-US" dirty="0"/>
                  <a:t>，据</a:t>
                </a:r>
                <a:r>
                  <a:rPr lang="en-US" altLang="zh-CN" dirty="0"/>
                  <a:t>(*)</a:t>
                </a:r>
                <a:r>
                  <a:rPr lang="zh-CN" altLang="en-US" dirty="0"/>
                  <a:t>式，有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𝑞h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𝑞h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𝑞h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/>
                  <a:t>同乘</a:t>
                </a:r>
                <a:r>
                  <a:rPr lang="en-US" altLang="zh-CN" dirty="0"/>
                  <a:t>(*)</a:t>
                </a:r>
                <a:r>
                  <a:rPr lang="zh-CN" altLang="en-US" dirty="0"/>
                  <a:t>式两边，得到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将红色两式相减，得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𝑞h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B34DC3-37FC-4158-93D4-68EF07636D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6826"/>
                <a:ext cx="10515600" cy="5710138"/>
              </a:xfrm>
              <a:blipFill>
                <a:blip r:embed="rId2"/>
                <a:stretch>
                  <a:fillRect l="-1217" t="-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73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CF9B9D-EB69-4A39-AE9B-B0D687F1C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9448"/>
                <a:ext cx="10515600" cy="577751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整理得：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𝑞h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𝑝𝑘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𝑝𝑘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                       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(**)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   都是</a:t>
                </a:r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无关的常数。</a:t>
                </a:r>
                <a:endParaRPr lang="zh-CN" altLang="en-US" dirty="0">
                  <a:solidFill>
                    <a:schemeClr val="tx1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CF9B9D-EB69-4A39-AE9B-B0D687F1C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9448"/>
                <a:ext cx="10515600" cy="5777515"/>
              </a:xfrm>
              <a:blipFill>
                <a:blip r:embed="rId2"/>
                <a:stretch>
                  <a:fillRect l="-928" t="-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39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0E9EF-A342-417C-882A-6D0D96CB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F706B0-40DC-4152-BC06-5544458306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</a:rPr>
                  <a:t>令：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𝑞h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dirty="0"/>
                      <m:t>逼近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</a:rPr>
                      <m:t>的误差阶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已提高到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类似地，令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𝑞h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dirty="0"/>
                      <m:t>逼近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zh-CN" altLang="en-US" dirty="0"/>
                      <m:t>的误差阶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提高到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F706B0-40DC-4152-BC06-5544458306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47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4500</TotalTime>
  <Words>1766</Words>
  <Application>Microsoft Office PowerPoint</Application>
  <PresentationFormat>宽屏</PresentationFormat>
  <Paragraphs>149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Cambria Math</vt:lpstr>
      <vt:lpstr>Symbol</vt:lpstr>
      <vt:lpstr>Times New Roman</vt:lpstr>
      <vt:lpstr>Office 主题​​</vt:lpstr>
      <vt:lpstr>第四节 复合的数值积分公式</vt:lpstr>
      <vt:lpstr>PowerPoint 演示文稿</vt:lpstr>
      <vt:lpstr>PowerPoint 演示文稿</vt:lpstr>
      <vt:lpstr>PowerPoint 演示文稿</vt:lpstr>
      <vt:lpstr>PowerPoint 演示文稿</vt:lpstr>
      <vt:lpstr>第五节 外推技术与Romberg积分法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Romberg积分法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计算方法</dc:title>
  <dc:creator>xinyw</dc:creator>
  <cp:lastModifiedBy>xinyw</cp:lastModifiedBy>
  <cp:revision>224</cp:revision>
  <dcterms:created xsi:type="dcterms:W3CDTF">2020-02-06T13:42:36Z</dcterms:created>
  <dcterms:modified xsi:type="dcterms:W3CDTF">2022-05-04T07:42:30Z</dcterms:modified>
</cp:coreProperties>
</file>