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9" r:id="rId1"/>
  </p:sldMasterIdLst>
  <p:notesMasterIdLst>
    <p:notesMasterId r:id="rId3"/>
  </p:notesMasterIdLst>
  <p:handoutMasterIdLst>
    <p:handoutMasterId r:id="rId4"/>
  </p:handoutMasterIdLst>
  <p:sldIdLst>
    <p:sldId id="566" r:id="rId2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56" d="100"/>
          <a:sy n="156" d="100"/>
        </p:scale>
        <p:origin x="1940" y="12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940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24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24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47F7FDF3-5B50-42A4-8552-9A7B195B16B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320803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57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13B9A3D7-8266-4C6F-A072-64834535272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230429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bg>
      <p:bgPr>
        <a:solidFill>
          <a:srgbClr val="2333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0" y="0"/>
            <a:ext cx="7620000" cy="274638"/>
          </a:xfrm>
          <a:prstGeom prst="rect">
            <a:avLst/>
          </a:prstGeom>
          <a:solidFill>
            <a:srgbClr val="0E4851"/>
          </a:solidFill>
          <a:ln>
            <a:noFill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altLang="zh-CN" sz="1600" i="1">
                <a:solidFill>
                  <a:srgbClr val="FFFFFF"/>
                </a:solidFill>
                <a:latin typeface="Calibri" pitchFamily="34" charset="0"/>
                <a:ea typeface="ＭＳ Ｐゴシック" pitchFamily="34" charset="-128"/>
              </a:rPr>
              <a:t>Principle of Information Retrieval System</a:t>
            </a: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3733800" y="0"/>
            <a:ext cx="3886200" cy="274638"/>
          </a:xfrm>
          <a:prstGeom prst="rect">
            <a:avLst/>
          </a:prstGeom>
          <a:solidFill>
            <a:srgbClr val="0E4851"/>
          </a:solidFill>
          <a:ln>
            <a:noFill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zh-CN" altLang="en-US" sz="1600">
                <a:solidFill>
                  <a:srgbClr val="FFFFFF"/>
                </a:solidFill>
                <a:latin typeface="Calibri" pitchFamily="34" charset="0"/>
                <a:ea typeface="ＭＳ Ｐゴシック" pitchFamily="34" charset="-128"/>
              </a:rPr>
              <a:t> 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962150" y="1600200"/>
            <a:ext cx="5135563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sz="4800" b="1" dirty="0">
                <a:solidFill>
                  <a:srgbClr val="FBFCFF"/>
                </a:solidFill>
                <a:latin typeface="黑体" pitchFamily="49" charset="-122"/>
                <a:ea typeface="黑体" pitchFamily="49" charset="-122"/>
                <a:cs typeface="Arial Unicode MS" pitchFamily="34" charset="-122"/>
              </a:rPr>
              <a:t>信息检索系统原理</a:t>
            </a:r>
            <a:endParaRPr lang="en-US" sz="4800" b="1" dirty="0">
              <a:solidFill>
                <a:srgbClr val="FBFCFF"/>
              </a:solidFill>
              <a:latin typeface="黑体" pitchFamily="49" charset="-122"/>
              <a:ea typeface="黑体" pitchFamily="49" charset="-122"/>
              <a:cs typeface="Arial Unicode MS" pitchFamily="34" charset="-122"/>
            </a:endParaRPr>
          </a:p>
        </p:txBody>
      </p:sp>
      <p:sp>
        <p:nvSpPr>
          <p:cNvPr id="7" name="Rectangle 8"/>
          <p:cNvSpPr>
            <a:spLocks noChangeArrowheads="1"/>
          </p:cNvSpPr>
          <p:nvPr userDrawn="1"/>
        </p:nvSpPr>
        <p:spPr bwMode="auto">
          <a:xfrm>
            <a:off x="7620000" y="0"/>
            <a:ext cx="1524000" cy="274638"/>
          </a:xfrm>
          <a:prstGeom prst="rect">
            <a:avLst/>
          </a:prstGeom>
          <a:solidFill>
            <a:srgbClr val="139CB7"/>
          </a:solidFill>
          <a:ln>
            <a:noFill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zh-CN" altLang="en-US" sz="1600">
                <a:solidFill>
                  <a:srgbClr val="FFFFFF"/>
                </a:solidFill>
                <a:latin typeface="Calibri" pitchFamily="34" charset="0"/>
                <a:ea typeface="ＭＳ Ｐゴシック" pitchFamily="34" charset="-128"/>
              </a:rPr>
              <a:t>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352800"/>
            <a:ext cx="6400800" cy="106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  <a:latin typeface="+mn-ea"/>
                <a:ea typeface="+mn-e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373196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提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468313" y="1773238"/>
            <a:ext cx="8207375" cy="4154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en-US" altLang="zh-CN"/>
          </a:p>
          <a:p>
            <a:pPr eaLnBrk="1" hangingPunct="1">
              <a:defRPr/>
            </a:pPr>
            <a:endParaRPr lang="en-US" altLang="zh-CN"/>
          </a:p>
          <a:p>
            <a:pPr eaLnBrk="1" hangingPunct="1">
              <a:defRPr/>
            </a:pPr>
            <a:endParaRPr lang="en-US" altLang="zh-CN"/>
          </a:p>
          <a:p>
            <a:pPr eaLnBrk="1" hangingPunct="1">
              <a:defRPr/>
            </a:pPr>
            <a:endParaRPr lang="en-US" altLang="zh-CN"/>
          </a:p>
          <a:p>
            <a:pPr eaLnBrk="1" hangingPunct="1">
              <a:defRPr/>
            </a:pPr>
            <a:endParaRPr lang="en-US" altLang="zh-CN"/>
          </a:p>
          <a:p>
            <a:pPr eaLnBrk="1" hangingPunct="1">
              <a:defRPr/>
            </a:pPr>
            <a:endParaRPr lang="en-US" altLang="zh-CN"/>
          </a:p>
          <a:p>
            <a:pPr eaLnBrk="1" hangingPunct="1">
              <a:defRPr/>
            </a:pPr>
            <a:endParaRPr lang="en-US" altLang="zh-CN"/>
          </a:p>
          <a:p>
            <a:pPr eaLnBrk="1" hangingPunct="1">
              <a:defRPr/>
            </a:pPr>
            <a:endParaRPr lang="en-US" altLang="zh-CN"/>
          </a:p>
          <a:p>
            <a:pPr eaLnBrk="1" hangingPunct="1">
              <a:defRPr/>
            </a:pPr>
            <a:endParaRPr lang="en-US" altLang="zh-CN"/>
          </a:p>
          <a:p>
            <a:pPr eaLnBrk="1" hangingPunct="1">
              <a:defRPr/>
            </a:pPr>
            <a:endParaRPr lang="en-US" altLang="zh-CN"/>
          </a:p>
          <a:p>
            <a:pPr eaLnBrk="1" hangingPunct="1">
              <a:defRPr/>
            </a:pPr>
            <a:endParaRPr lang="zh-CN" altLang="en-US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481013" y="1773238"/>
            <a:ext cx="8208962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FontTx/>
              <a:buAutoNum type="circleNumDbPlain"/>
              <a:defRPr/>
            </a:pPr>
            <a:endParaRPr lang="en-US" altLang="zh-CN"/>
          </a:p>
          <a:p>
            <a:pPr eaLnBrk="1" hangingPunct="1">
              <a:buFontTx/>
              <a:buAutoNum type="circleNumDbPlain"/>
              <a:defRPr/>
            </a:pP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3"/>
          </p:nvPr>
        </p:nvSpPr>
        <p:spPr>
          <a:xfrm>
            <a:off x="467544" y="1916832"/>
            <a:ext cx="8208912" cy="4320480"/>
          </a:xfrm>
        </p:spPr>
        <p:txBody>
          <a:bodyPr/>
          <a:lstStyle>
            <a:lvl1pPr marL="514350" indent="-514350">
              <a:lnSpc>
                <a:spcPct val="150000"/>
              </a:lnSpc>
              <a:buFont typeface="+mj-ea"/>
              <a:buAutoNum type="circleNumDbPlain"/>
              <a:defRPr b="1" baseline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ea typeface="+mn-ea"/>
              </a:defRPr>
            </a:lvl1pPr>
            <a:lvl2pPr marL="914400" indent="-457200">
              <a:buFont typeface="+mj-lt"/>
              <a:buAutoNum type="alphaLcParenR"/>
              <a:defRPr baseline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ea typeface="+mn-ea"/>
              </a:defRPr>
            </a:lvl2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A23781-D287-4953-8B39-293BE9BE148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15229896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87583A-71EE-4DAE-B280-3983F9B4FFC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92326872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0" y="0"/>
            <a:ext cx="3733800" cy="274638"/>
          </a:xfrm>
          <a:prstGeom prst="rect">
            <a:avLst/>
          </a:prstGeom>
          <a:solidFill>
            <a:srgbClr val="0E4851"/>
          </a:solidFill>
          <a:ln>
            <a:noFill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en-US" altLang="zh-CN" sz="1600" i="1">
              <a:solidFill>
                <a:srgbClr val="FFFFFF"/>
              </a:solidFill>
              <a:latin typeface="Calibri" pitchFamily="34" charset="0"/>
              <a:ea typeface="ＭＳ Ｐゴシック" pitchFamily="34" charset="-128"/>
            </a:endParaRP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3733800" y="0"/>
            <a:ext cx="3886200" cy="274638"/>
          </a:xfrm>
          <a:prstGeom prst="rect">
            <a:avLst/>
          </a:prstGeom>
          <a:solidFill>
            <a:srgbClr val="0E4851"/>
          </a:solidFill>
          <a:ln>
            <a:noFill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zh-CN" altLang="en-US" sz="1600">
                <a:solidFill>
                  <a:srgbClr val="FFFFFF"/>
                </a:solidFill>
                <a:latin typeface="Calibri" pitchFamily="34" charset="0"/>
                <a:ea typeface="ＭＳ Ｐゴシック" pitchFamily="34" charset="-128"/>
              </a:rPr>
              <a:t> </a:t>
            </a:r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7620000" y="0"/>
            <a:ext cx="1524000" cy="274638"/>
          </a:xfrm>
          <a:prstGeom prst="rect">
            <a:avLst/>
          </a:prstGeom>
          <a:solidFill>
            <a:srgbClr val="139CB7"/>
          </a:solidFill>
          <a:ln>
            <a:noFill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zh-CN" altLang="en-US" sz="1600">
                <a:solidFill>
                  <a:srgbClr val="FFFFFF"/>
                </a:solidFill>
                <a:latin typeface="Calibri" pitchFamily="34" charset="0"/>
                <a:ea typeface="ＭＳ Ｐゴシック" pitchFamily="34" charset="-128"/>
              </a:rPr>
              <a:t> </a:t>
            </a:r>
          </a:p>
        </p:txBody>
      </p:sp>
      <p:cxnSp>
        <p:nvCxnSpPr>
          <p:cNvPr id="7" name="Straight Connector 9"/>
          <p:cNvCxnSpPr>
            <a:cxnSpLocks noChangeShapeType="1"/>
          </p:cNvCxnSpPr>
          <p:nvPr/>
        </p:nvCxnSpPr>
        <p:spPr bwMode="auto">
          <a:xfrm>
            <a:off x="228600" y="1447800"/>
            <a:ext cx="8686800" cy="1588"/>
          </a:xfrm>
          <a:prstGeom prst="line">
            <a:avLst/>
          </a:prstGeom>
          <a:noFill/>
          <a:ln w="38100">
            <a:solidFill>
              <a:srgbClr val="139CB7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3175" y="0"/>
            <a:ext cx="3733800" cy="274638"/>
          </a:xfrm>
          <a:prstGeom prst="rect">
            <a:avLst/>
          </a:prstGeom>
          <a:solidFill>
            <a:srgbClr val="0E4851"/>
          </a:solidFill>
          <a:ln>
            <a:noFill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zh-CN" altLang="en-US" sz="1600">
                <a:solidFill>
                  <a:srgbClr val="FFFFFF"/>
                </a:solidFill>
                <a:latin typeface="楷体" pitchFamily="49" charset="-122"/>
                <a:ea typeface="楷体" pitchFamily="49" charset="-122"/>
                <a:cs typeface="ＭＳ Ｐゴシック" pitchFamily="34" charset="-128"/>
              </a:rPr>
              <a:t>信息检索系统原理</a:t>
            </a:r>
            <a:endParaRPr lang="en-US" sz="1600">
              <a:solidFill>
                <a:srgbClr val="FFFFFF"/>
              </a:solidFill>
              <a:latin typeface="楷体" pitchFamily="49" charset="-122"/>
              <a:ea typeface="楷体" pitchFamily="49" charset="-122"/>
              <a:cs typeface="ＭＳ Ｐゴシック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  <a:lvl2pPr>
              <a:defRPr baseline="0">
                <a:latin typeface="Times New Roman" pitchFamily="18" charset="0"/>
              </a:defRPr>
            </a:lvl2pPr>
            <a:lvl3pPr>
              <a:defRPr baseline="0">
                <a:latin typeface="Times New Roman" pitchFamily="18" charset="0"/>
              </a:defRPr>
            </a:lvl3pPr>
            <a:lvl4pPr>
              <a:defRPr baseline="0">
                <a:latin typeface="Times New Roman" pitchFamily="18" charset="0"/>
              </a:defRPr>
            </a:lvl4pPr>
            <a:lvl5pPr>
              <a:defRPr baseline="0">
                <a:latin typeface="Times New Roman" pitchFamily="18" charset="0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6DA3B2-BCA9-4D08-8235-F7236BC83CD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51939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0" y="0"/>
            <a:ext cx="3733800" cy="274638"/>
          </a:xfrm>
          <a:prstGeom prst="rect">
            <a:avLst/>
          </a:prstGeom>
          <a:solidFill>
            <a:srgbClr val="0E4851"/>
          </a:solidFill>
          <a:ln>
            <a:noFill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zh-CN" altLang="en-US" sz="1600">
                <a:solidFill>
                  <a:srgbClr val="FFFFFF"/>
                </a:solidFill>
                <a:latin typeface="楷体" pitchFamily="49" charset="-122"/>
                <a:ea typeface="楷体" pitchFamily="49" charset="-122"/>
                <a:cs typeface="ＭＳ Ｐゴシック" pitchFamily="34" charset="-128"/>
              </a:rPr>
              <a:t>信息检索系统原理</a:t>
            </a:r>
            <a:endParaRPr lang="en-US" sz="1600">
              <a:solidFill>
                <a:srgbClr val="FFFFFF"/>
              </a:solidFill>
              <a:latin typeface="楷体" pitchFamily="49" charset="-122"/>
              <a:ea typeface="楷体" pitchFamily="49" charset="-122"/>
              <a:cs typeface="ＭＳ Ｐゴシック" pitchFamily="34" charset="-128"/>
            </a:endParaRP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3733800" y="0"/>
            <a:ext cx="3886200" cy="274638"/>
          </a:xfrm>
          <a:prstGeom prst="rect">
            <a:avLst/>
          </a:prstGeom>
          <a:solidFill>
            <a:srgbClr val="0E4851"/>
          </a:solidFill>
          <a:ln>
            <a:noFill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zh-CN" altLang="en-US" sz="1600">
                <a:solidFill>
                  <a:srgbClr val="FFFFFF"/>
                </a:solidFill>
                <a:latin typeface="Calibri" pitchFamily="34" charset="0"/>
                <a:ea typeface="ＭＳ Ｐゴシック" pitchFamily="34" charset="-128"/>
              </a:rPr>
              <a:t> </a:t>
            </a: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7620000" y="0"/>
            <a:ext cx="1524000" cy="274638"/>
          </a:xfrm>
          <a:prstGeom prst="rect">
            <a:avLst/>
          </a:prstGeom>
          <a:solidFill>
            <a:srgbClr val="139CB7"/>
          </a:solidFill>
          <a:ln>
            <a:noFill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zh-CN" altLang="en-US" sz="1600">
                <a:solidFill>
                  <a:srgbClr val="FFFFFF"/>
                </a:solidFill>
                <a:latin typeface="Calibri" pitchFamily="34" charset="0"/>
                <a:ea typeface="ＭＳ Ｐゴシック" pitchFamily="34" charset="-128"/>
              </a:rPr>
              <a:t> </a:t>
            </a:r>
          </a:p>
        </p:txBody>
      </p:sp>
      <p:cxnSp>
        <p:nvCxnSpPr>
          <p:cNvPr id="8" name="Straight Connector 9"/>
          <p:cNvCxnSpPr>
            <a:cxnSpLocks noChangeShapeType="1"/>
          </p:cNvCxnSpPr>
          <p:nvPr/>
        </p:nvCxnSpPr>
        <p:spPr bwMode="auto">
          <a:xfrm>
            <a:off x="228600" y="1447800"/>
            <a:ext cx="8686800" cy="1588"/>
          </a:xfrm>
          <a:prstGeom prst="line">
            <a:avLst/>
          </a:prstGeom>
          <a:noFill/>
          <a:ln w="38100">
            <a:solidFill>
              <a:srgbClr val="139CB7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53A4CA-C93D-432E-A9CF-CE114FFD5C1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55232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0"/>
            <a:ext cx="3733800" cy="274638"/>
          </a:xfrm>
          <a:prstGeom prst="rect">
            <a:avLst/>
          </a:prstGeom>
          <a:solidFill>
            <a:srgbClr val="0E4851"/>
          </a:solidFill>
          <a:ln>
            <a:noFill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zh-CN" altLang="en-US" sz="1600">
                <a:solidFill>
                  <a:srgbClr val="FFFFFF"/>
                </a:solidFill>
                <a:latin typeface="楷体" pitchFamily="49" charset="-122"/>
                <a:ea typeface="楷体" pitchFamily="49" charset="-122"/>
                <a:cs typeface="ＭＳ Ｐゴシック" pitchFamily="34" charset="-128"/>
              </a:rPr>
              <a:t>信息检索系统原理</a:t>
            </a:r>
            <a:endParaRPr lang="en-US" sz="1600">
              <a:solidFill>
                <a:srgbClr val="FFFFFF"/>
              </a:solidFill>
              <a:latin typeface="楷体" pitchFamily="49" charset="-122"/>
              <a:ea typeface="楷体" pitchFamily="49" charset="-122"/>
              <a:cs typeface="ＭＳ Ｐゴシック" pitchFamily="34" charset="-128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733800" y="0"/>
            <a:ext cx="3886200" cy="274638"/>
          </a:xfrm>
          <a:prstGeom prst="rect">
            <a:avLst/>
          </a:prstGeom>
          <a:solidFill>
            <a:srgbClr val="0E4851"/>
          </a:solidFill>
          <a:ln>
            <a:noFill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zh-CN" altLang="en-US" sz="1600">
                <a:solidFill>
                  <a:srgbClr val="FFFFFF"/>
                </a:solidFill>
                <a:latin typeface="Calibri" pitchFamily="34" charset="0"/>
                <a:ea typeface="ＭＳ Ｐゴシック" pitchFamily="34" charset="-128"/>
              </a:rPr>
              <a:t> 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7620000" y="0"/>
            <a:ext cx="1524000" cy="274638"/>
          </a:xfrm>
          <a:prstGeom prst="rect">
            <a:avLst/>
          </a:prstGeom>
          <a:solidFill>
            <a:srgbClr val="139CB7"/>
          </a:solidFill>
          <a:ln>
            <a:noFill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zh-CN" altLang="en-US" sz="1600">
                <a:solidFill>
                  <a:srgbClr val="FFFFFF"/>
                </a:solidFill>
                <a:latin typeface="Calibri" pitchFamily="34" charset="0"/>
                <a:ea typeface="ＭＳ Ｐゴシック" pitchFamily="34" charset="-128"/>
              </a:rPr>
              <a:t> </a:t>
            </a:r>
          </a:p>
        </p:txBody>
      </p:sp>
      <p:cxnSp>
        <p:nvCxnSpPr>
          <p:cNvPr id="10" name="Straight Connector 9"/>
          <p:cNvCxnSpPr>
            <a:cxnSpLocks noChangeShapeType="1"/>
          </p:cNvCxnSpPr>
          <p:nvPr/>
        </p:nvCxnSpPr>
        <p:spPr bwMode="auto">
          <a:xfrm>
            <a:off x="228600" y="1447800"/>
            <a:ext cx="8686800" cy="1588"/>
          </a:xfrm>
          <a:prstGeom prst="line">
            <a:avLst/>
          </a:prstGeom>
          <a:noFill/>
          <a:ln w="38100">
            <a:solidFill>
              <a:srgbClr val="139CB7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11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FE69F2-EB46-4BD3-BAE1-FB756BC4F87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07776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9"/>
          <p:cNvCxnSpPr>
            <a:cxnSpLocks noChangeShapeType="1"/>
          </p:cNvCxnSpPr>
          <p:nvPr/>
        </p:nvCxnSpPr>
        <p:spPr bwMode="auto">
          <a:xfrm>
            <a:off x="228600" y="1447800"/>
            <a:ext cx="8686800" cy="1588"/>
          </a:xfrm>
          <a:prstGeom prst="line">
            <a:avLst/>
          </a:prstGeom>
          <a:noFill/>
          <a:ln w="38100">
            <a:solidFill>
              <a:srgbClr val="139CB7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E729AF-08A3-479D-A133-BA1F9D95514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24378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9CB4C8-B055-4AF1-BE09-D6409ED0A8E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10542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7000"/>
            <a:ext cx="21336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77000"/>
            <a:ext cx="28956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 dirty="0">
                <a:solidFill>
                  <a:srgbClr val="898989"/>
                </a:solidFill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77000"/>
            <a:ext cx="21336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98EBA43F-4D2A-4E95-8895-985BE03B799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1" name="Rectangle 6"/>
          <p:cNvSpPr>
            <a:spLocks noChangeArrowheads="1"/>
          </p:cNvSpPr>
          <p:nvPr/>
        </p:nvSpPr>
        <p:spPr bwMode="auto">
          <a:xfrm>
            <a:off x="0" y="0"/>
            <a:ext cx="3733800" cy="274638"/>
          </a:xfrm>
          <a:prstGeom prst="rect">
            <a:avLst/>
          </a:prstGeom>
          <a:solidFill>
            <a:srgbClr val="0E4851"/>
          </a:solidFill>
          <a:ln>
            <a:noFill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zh-CN" altLang="en-US" sz="1600">
                <a:solidFill>
                  <a:srgbClr val="FFFFFF"/>
                </a:solidFill>
                <a:latin typeface="楷体" pitchFamily="49" charset="-122"/>
                <a:ea typeface="楷体" pitchFamily="49" charset="-122"/>
                <a:cs typeface="ＭＳ Ｐゴシック" pitchFamily="34" charset="-128"/>
              </a:rPr>
              <a:t>信息检索系统原理</a:t>
            </a:r>
            <a:endParaRPr lang="en-US" sz="1600">
              <a:solidFill>
                <a:srgbClr val="FFFFFF"/>
              </a:solidFill>
              <a:latin typeface="楷体" pitchFamily="49" charset="-122"/>
              <a:ea typeface="楷体" pitchFamily="49" charset="-122"/>
              <a:cs typeface="ＭＳ Ｐゴシック" pitchFamily="34" charset="-128"/>
            </a:endParaRPr>
          </a:p>
        </p:txBody>
      </p:sp>
      <p:sp>
        <p:nvSpPr>
          <p:cNvPr id="1032" name="Rectangle 7"/>
          <p:cNvSpPr>
            <a:spLocks noChangeArrowheads="1"/>
          </p:cNvSpPr>
          <p:nvPr/>
        </p:nvSpPr>
        <p:spPr bwMode="auto">
          <a:xfrm>
            <a:off x="3733800" y="0"/>
            <a:ext cx="3886200" cy="274638"/>
          </a:xfrm>
          <a:prstGeom prst="rect">
            <a:avLst/>
          </a:prstGeom>
          <a:solidFill>
            <a:srgbClr val="0E4851"/>
          </a:solidFill>
          <a:ln>
            <a:noFill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altLang="zh-CN" sz="1600">
                <a:solidFill>
                  <a:srgbClr val="FFFFFF"/>
                </a:solidFill>
                <a:latin typeface="Calibri" pitchFamily="34" charset="0"/>
                <a:ea typeface="ＭＳ Ｐゴシック" pitchFamily="34" charset="-128"/>
              </a:rPr>
              <a:t> </a:t>
            </a:r>
          </a:p>
        </p:txBody>
      </p:sp>
      <p:sp>
        <p:nvSpPr>
          <p:cNvPr id="1033" name="Rectangle 8"/>
          <p:cNvSpPr>
            <a:spLocks noChangeArrowheads="1"/>
          </p:cNvSpPr>
          <p:nvPr/>
        </p:nvSpPr>
        <p:spPr bwMode="auto">
          <a:xfrm>
            <a:off x="7620000" y="0"/>
            <a:ext cx="1524000" cy="274638"/>
          </a:xfrm>
          <a:prstGeom prst="rect">
            <a:avLst/>
          </a:prstGeom>
          <a:solidFill>
            <a:srgbClr val="139CB7"/>
          </a:solidFill>
          <a:ln>
            <a:noFill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zh-CN" altLang="en-US" sz="1600">
                <a:solidFill>
                  <a:srgbClr val="FFFFFF"/>
                </a:solidFill>
                <a:latin typeface="Calibri" pitchFamily="34" charset="0"/>
                <a:ea typeface="ＭＳ Ｐゴシック" pitchFamily="34" charset="-128"/>
              </a:rPr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20" r:id="rId1"/>
    <p:sldLayoutId id="2147484021" r:id="rId2"/>
    <p:sldLayoutId id="2147484017" r:id="rId3"/>
    <p:sldLayoutId id="2147484022" r:id="rId4"/>
    <p:sldLayoutId id="2147484023" r:id="rId5"/>
    <p:sldLayoutId id="2147484024" r:id="rId6"/>
    <p:sldLayoutId id="2147484025" r:id="rId7"/>
    <p:sldLayoutId id="2147484018" r:id="rId8"/>
  </p:sldLayoutIdLst>
  <p:hf hd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1"/>
          </a:solidFill>
          <a:latin typeface="Times New Roman" pitchFamily="18" charset="0"/>
          <a:ea typeface="黑体" pitchFamily="49" charset="-122"/>
          <a:cs typeface="黑体" pitchFamily="49" charset="-122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Times New Roman" pitchFamily="18" charset="0"/>
          <a:ea typeface="黑体" pitchFamily="49" charset="-122"/>
          <a:cs typeface="ＭＳ Ｐゴシック" pitchFamily="-65" charset="-128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Times New Roman" pitchFamily="18" charset="0"/>
          <a:ea typeface="黑体" pitchFamily="49" charset="-122"/>
          <a:cs typeface="ＭＳ Ｐゴシック" pitchFamily="-65" charset="-128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Times New Roman" pitchFamily="18" charset="0"/>
          <a:ea typeface="黑体" pitchFamily="49" charset="-122"/>
          <a:cs typeface="ＭＳ Ｐゴシック" pitchFamily="-65" charset="-128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Times New Roman" pitchFamily="18" charset="0"/>
          <a:ea typeface="黑体" pitchFamily="49" charset="-122"/>
          <a:cs typeface="ＭＳ Ｐゴシック" pitchFamily="-65" charset="-128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Clr>
          <a:srgbClr val="437085"/>
        </a:buClr>
        <a:buFont typeface="Wingdings" pitchFamily="2" charset="2"/>
        <a:buChar char="§"/>
        <a:defRPr sz="2800" kern="1200">
          <a:solidFill>
            <a:schemeClr val="tx1"/>
          </a:solidFill>
          <a:latin typeface="Times New Roman" pitchFamily="18" charset="0"/>
          <a:ea typeface="+mn-ea"/>
          <a:cs typeface="ＭＳ Ｐゴシック" pitchFamily="-65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Clr>
          <a:srgbClr val="357E69"/>
        </a:buClr>
        <a:buFont typeface="Wingdings" pitchFamily="2" charset="2"/>
        <a:buChar char="§"/>
        <a:defRPr sz="2400" kern="1200">
          <a:solidFill>
            <a:schemeClr val="tx1"/>
          </a:solidFill>
          <a:latin typeface="Times New Roman" pitchFamily="18" charset="0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Clr>
          <a:srgbClr val="918BA3"/>
        </a:buClr>
        <a:buFont typeface="Wingdings" pitchFamily="2" charset="2"/>
        <a:buChar char="§"/>
        <a:defRPr sz="2000" kern="1200">
          <a:solidFill>
            <a:schemeClr val="tx1"/>
          </a:solidFill>
          <a:latin typeface="Times New Roman" pitchFamily="18" charset="0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Clr>
          <a:srgbClr val="2F6E7E"/>
        </a:buClr>
        <a:buFont typeface="Wingdings" pitchFamily="2" charset="2"/>
        <a:buChar char="§"/>
        <a:defRPr sz="2000" kern="1200">
          <a:solidFill>
            <a:schemeClr val="tx1"/>
          </a:solidFill>
          <a:latin typeface="Times New Roman" pitchFamily="18" charset="0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Clr>
          <a:srgbClr val="233337"/>
        </a:buClr>
        <a:buFont typeface="Wingdings" pitchFamily="2" charset="2"/>
        <a:buChar char="§"/>
        <a:defRPr sz="2000" kern="1200">
          <a:solidFill>
            <a:schemeClr val="tx1"/>
          </a:solidFill>
          <a:latin typeface="Times New Roman" pitchFamily="18" charset="0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s.cmu.edu/~enron/" TargetMode="Externa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作业一  邮件检索系统实现 </a:t>
            </a:r>
            <a:r>
              <a:rPr lang="en-US" altLang="zh-CN" dirty="0">
                <a:sym typeface="Wingdings" panose="05000000000000000000" pitchFamily="2" charset="2"/>
              </a:rPr>
              <a:t>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5000"/>
              </a:lnSpc>
            </a:pPr>
            <a:r>
              <a:rPr lang="zh-CN" altLang="en-US" sz="2400" b="1" dirty="0"/>
              <a:t>邮件数据：安然公司</a:t>
            </a:r>
            <a:r>
              <a:rPr lang="en-US" altLang="zh-CN" sz="2400" b="1" dirty="0"/>
              <a:t>150</a:t>
            </a:r>
            <a:r>
              <a:rPr lang="zh-CN" altLang="en-US" sz="2400" b="1" dirty="0"/>
              <a:t>位用户</a:t>
            </a:r>
            <a:r>
              <a:rPr lang="en-US" altLang="zh-CN" sz="2400" b="1" dirty="0"/>
              <a:t>50</a:t>
            </a:r>
            <a:r>
              <a:rPr lang="zh-CN" altLang="en-US" sz="2400" b="1" dirty="0"/>
              <a:t>万封电子邮件</a:t>
            </a:r>
            <a:endParaRPr lang="en-US" altLang="zh-CN" sz="2400" b="1" dirty="0"/>
          </a:p>
          <a:p>
            <a:pPr lvl="1">
              <a:lnSpc>
                <a:spcPct val="125000"/>
              </a:lnSpc>
            </a:pPr>
            <a:r>
              <a:rPr lang="en-US" altLang="zh-CN" sz="2000" b="1" dirty="0">
                <a:hlinkClick r:id="rId2"/>
              </a:rPr>
              <a:t>http://www.cs.cmu.edu/~enron/</a:t>
            </a:r>
            <a:endParaRPr lang="en-US" altLang="zh-CN" sz="2000" b="1" dirty="0"/>
          </a:p>
          <a:p>
            <a:pPr>
              <a:lnSpc>
                <a:spcPct val="125000"/>
              </a:lnSpc>
            </a:pPr>
            <a:r>
              <a:rPr lang="zh-CN" altLang="en-US" sz="2400" b="1" dirty="0"/>
              <a:t>检索模型：</a:t>
            </a:r>
            <a:r>
              <a:rPr lang="zh-CN" altLang="en-US" sz="2400" b="1" dirty="0">
                <a:solidFill>
                  <a:srgbClr val="FF0000"/>
                </a:solidFill>
              </a:rPr>
              <a:t>向量空间模型</a:t>
            </a:r>
            <a:endParaRPr lang="en-US" altLang="zh-CN" sz="2400" b="1" dirty="0">
              <a:solidFill>
                <a:srgbClr val="FF0000"/>
              </a:solidFill>
            </a:endParaRPr>
          </a:p>
          <a:p>
            <a:pPr>
              <a:lnSpc>
                <a:spcPct val="125000"/>
              </a:lnSpc>
            </a:pPr>
            <a:r>
              <a:rPr lang="zh-CN" altLang="en-US" sz="2400" b="1" dirty="0"/>
              <a:t>编程语言：</a:t>
            </a:r>
            <a:r>
              <a:rPr lang="en-US" altLang="zh-CN" sz="2400" b="1" dirty="0"/>
              <a:t>C</a:t>
            </a:r>
            <a:r>
              <a:rPr lang="zh-CN" altLang="en-US" sz="2400" b="1" dirty="0"/>
              <a:t>、</a:t>
            </a:r>
            <a:r>
              <a:rPr lang="en-US" altLang="zh-CN" sz="2400" b="1" dirty="0"/>
              <a:t>C++</a:t>
            </a:r>
            <a:r>
              <a:rPr lang="zh-CN" altLang="en-US" sz="2400" b="1" dirty="0"/>
              <a:t>、</a:t>
            </a:r>
            <a:r>
              <a:rPr lang="en-US" altLang="zh-CN" sz="2400" b="1" dirty="0"/>
              <a:t>C#</a:t>
            </a:r>
            <a:r>
              <a:rPr lang="zh-CN" altLang="en-US" sz="2400" b="1" dirty="0"/>
              <a:t>、</a:t>
            </a:r>
            <a:r>
              <a:rPr lang="en-US" altLang="zh-CN" sz="2400" b="1" dirty="0"/>
              <a:t>JAVA</a:t>
            </a:r>
            <a:r>
              <a:rPr lang="zh-CN" altLang="en-US" sz="2400" b="1" dirty="0"/>
              <a:t>、</a:t>
            </a:r>
            <a:r>
              <a:rPr lang="en-US" altLang="zh-CN" sz="2400" b="1" dirty="0"/>
              <a:t>Python</a:t>
            </a:r>
            <a:r>
              <a:rPr lang="zh-CN" altLang="en-US" sz="2400" b="1" dirty="0"/>
              <a:t>任选一种</a:t>
            </a:r>
            <a:endParaRPr lang="en-US" altLang="zh-CN" sz="2400" b="1" dirty="0"/>
          </a:p>
          <a:p>
            <a:pPr>
              <a:lnSpc>
                <a:spcPct val="125000"/>
              </a:lnSpc>
            </a:pPr>
            <a:r>
              <a:rPr lang="zh-CN" altLang="en-US" sz="2400" b="1" dirty="0"/>
              <a:t>截止时间：</a:t>
            </a:r>
            <a:r>
              <a:rPr lang="en-US" altLang="zh-CN" sz="2400" b="1" dirty="0">
                <a:solidFill>
                  <a:srgbClr val="FF0000"/>
                </a:solidFill>
              </a:rPr>
              <a:t>10</a:t>
            </a:r>
            <a:r>
              <a:rPr lang="zh-CN" altLang="en-US" sz="2400" b="1" dirty="0">
                <a:solidFill>
                  <a:srgbClr val="FF0000"/>
                </a:solidFill>
              </a:rPr>
              <a:t>月</a:t>
            </a:r>
            <a:r>
              <a:rPr lang="en-US" altLang="zh-CN" sz="2400" b="1" dirty="0">
                <a:solidFill>
                  <a:srgbClr val="FF0000"/>
                </a:solidFill>
              </a:rPr>
              <a:t>8</a:t>
            </a:r>
            <a:r>
              <a:rPr lang="zh-CN" altLang="en-US" sz="2400" b="1" dirty="0">
                <a:solidFill>
                  <a:srgbClr val="FF0000"/>
                </a:solidFill>
              </a:rPr>
              <a:t>日</a:t>
            </a:r>
            <a:endParaRPr lang="en-US" altLang="zh-CN" sz="2400" b="1" dirty="0">
              <a:solidFill>
                <a:srgbClr val="FF0000"/>
              </a:solidFill>
            </a:endParaRPr>
          </a:p>
          <a:p>
            <a:pPr>
              <a:lnSpc>
                <a:spcPct val="125000"/>
              </a:lnSpc>
            </a:pPr>
            <a:r>
              <a:rPr lang="zh-CN" altLang="en-US" sz="2400" b="1" dirty="0"/>
              <a:t>注意事项：</a:t>
            </a:r>
            <a:endParaRPr lang="en-US" altLang="zh-CN" sz="2400" b="1" dirty="0"/>
          </a:p>
          <a:p>
            <a:pPr lvl="1">
              <a:lnSpc>
                <a:spcPct val="125000"/>
              </a:lnSpc>
            </a:pPr>
            <a:r>
              <a:rPr lang="zh-CN" altLang="en-US" sz="2000" b="1" dirty="0"/>
              <a:t>可以按照收件人、发件人、标题、内容等进行邮件检索</a:t>
            </a:r>
            <a:endParaRPr lang="en-US" altLang="zh-CN" sz="2000" b="1" dirty="0"/>
          </a:p>
          <a:p>
            <a:pPr lvl="1">
              <a:lnSpc>
                <a:spcPct val="125000"/>
              </a:lnSpc>
            </a:pPr>
            <a:r>
              <a:rPr lang="zh-CN" altLang="en-US" sz="2000" b="1" dirty="0"/>
              <a:t>索引构建和向量空间模型的核心环节</a:t>
            </a:r>
            <a:r>
              <a:rPr lang="zh-CN" altLang="en-US" sz="2000" b="1" dirty="0">
                <a:solidFill>
                  <a:srgbClr val="FF0000"/>
                </a:solidFill>
              </a:rPr>
              <a:t>独立实现</a:t>
            </a:r>
            <a:r>
              <a:rPr lang="zh-CN" altLang="en-US" sz="2000" b="1" dirty="0"/>
              <a:t>，不可用工具包</a:t>
            </a:r>
            <a:endParaRPr lang="en-US" altLang="zh-CN" sz="2000" b="1" dirty="0"/>
          </a:p>
          <a:p>
            <a:pPr lvl="1">
              <a:lnSpc>
                <a:spcPct val="125000"/>
              </a:lnSpc>
            </a:pPr>
            <a:r>
              <a:rPr lang="zh-CN" altLang="en-US" sz="2000" b="1" dirty="0"/>
              <a:t>需要撰写系统实现</a:t>
            </a:r>
            <a:r>
              <a:rPr lang="zh-CN" altLang="en-US" sz="2000" b="1" dirty="0">
                <a:solidFill>
                  <a:srgbClr val="FF0000"/>
                </a:solidFill>
              </a:rPr>
              <a:t>文档</a:t>
            </a:r>
            <a:endParaRPr lang="en-US" altLang="zh-CN" sz="2000" b="1" dirty="0">
              <a:solidFill>
                <a:srgbClr val="FF0000"/>
              </a:solidFill>
            </a:endParaRPr>
          </a:p>
          <a:p>
            <a:pPr lvl="1">
              <a:lnSpc>
                <a:spcPct val="125000"/>
              </a:lnSpc>
            </a:pPr>
            <a:r>
              <a:rPr lang="zh-CN" altLang="en-US" sz="2000" b="1" dirty="0"/>
              <a:t>*选做*：附件检索、</a:t>
            </a:r>
            <a:r>
              <a:rPr lang="en-US" altLang="zh-CN" sz="2000" b="1" dirty="0"/>
              <a:t>GUI</a:t>
            </a:r>
            <a:r>
              <a:rPr lang="zh-CN" altLang="en-US" sz="2000" b="1" dirty="0"/>
              <a:t>或</a:t>
            </a:r>
            <a:r>
              <a:rPr lang="en-US" altLang="zh-CN" sz="2000" b="1" dirty="0"/>
              <a:t>Web</a:t>
            </a:r>
            <a:r>
              <a:rPr lang="zh-CN" altLang="en-US" sz="2000" b="1" dirty="0"/>
              <a:t>呈现系统、垃圾邮件分类、文本情感分析等等等等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6DA3B2-BCA9-4D08-8235-F7236BC83CD8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35216664"/>
      </p:ext>
    </p:extLst>
  </p:cSld>
  <p:clrMapOvr>
    <a:masterClrMapping/>
  </p:clrMapOvr>
</p:sld>
</file>

<file path=ppt/theme/theme1.xml><?xml version="1.0" encoding="utf-8"?>
<a:theme xmlns:a="http://schemas.openxmlformats.org/drawingml/2006/main" name="manning">
  <a:themeElements>
    <a:clrScheme name="IIR Book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37085"/>
      </a:accent1>
      <a:accent2>
        <a:srgbClr val="C0504D"/>
      </a:accent2>
      <a:accent3>
        <a:srgbClr val="357E69"/>
      </a:accent3>
      <a:accent4>
        <a:srgbClr val="918BA3"/>
      </a:accent4>
      <a:accent5>
        <a:srgbClr val="139CB7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manning</Template>
  <TotalTime>3595</TotalTime>
  <Words>120</Words>
  <Application>Microsoft Office PowerPoint</Application>
  <PresentationFormat>全屏显示(4:3)</PresentationFormat>
  <Paragraphs>12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1" baseType="lpstr">
      <vt:lpstr>Arial Unicode MS</vt:lpstr>
      <vt:lpstr>ＭＳ Ｐゴシック</vt:lpstr>
      <vt:lpstr>黑体</vt:lpstr>
      <vt:lpstr>楷体</vt:lpstr>
      <vt:lpstr>宋体</vt:lpstr>
      <vt:lpstr>Arial</vt:lpstr>
      <vt:lpstr>Calibri</vt:lpstr>
      <vt:lpstr>Times New Roman</vt:lpstr>
      <vt:lpstr>Wingdings</vt:lpstr>
      <vt:lpstr>manning</vt:lpstr>
      <vt:lpstr>作业一  邮件检索系统实现 </vt:lpstr>
    </vt:vector>
  </TitlesOfParts>
  <Company>ICT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现代信息检索技术</dc:title>
  <dc:creator>Wang Bin</dc:creator>
  <cp:lastModifiedBy>sun</cp:lastModifiedBy>
  <cp:revision>615</cp:revision>
  <dcterms:created xsi:type="dcterms:W3CDTF">2006-07-30T07:52:44Z</dcterms:created>
  <dcterms:modified xsi:type="dcterms:W3CDTF">2019-10-23T23:57:25Z</dcterms:modified>
</cp:coreProperties>
</file>