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42"/>
  </p:notesMasterIdLst>
  <p:handoutMasterIdLst>
    <p:handoutMasterId r:id="rId43"/>
  </p:handoutMasterIdLst>
  <p:sldIdLst>
    <p:sldId id="327" r:id="rId2"/>
    <p:sldId id="409" r:id="rId3"/>
    <p:sldId id="410" r:id="rId4"/>
    <p:sldId id="464" r:id="rId5"/>
    <p:sldId id="420" r:id="rId6"/>
    <p:sldId id="454" r:id="rId7"/>
    <p:sldId id="423" r:id="rId8"/>
    <p:sldId id="455" r:id="rId9"/>
    <p:sldId id="456" r:id="rId10"/>
    <p:sldId id="457" r:id="rId11"/>
    <p:sldId id="458" r:id="rId12"/>
    <p:sldId id="459" r:id="rId13"/>
    <p:sldId id="460" r:id="rId14"/>
    <p:sldId id="461" r:id="rId15"/>
    <p:sldId id="462" r:id="rId16"/>
    <p:sldId id="463" r:id="rId17"/>
    <p:sldId id="470" r:id="rId18"/>
    <p:sldId id="437" r:id="rId19"/>
    <p:sldId id="554" r:id="rId20"/>
    <p:sldId id="543" r:id="rId21"/>
    <p:sldId id="542" r:id="rId22"/>
    <p:sldId id="545" r:id="rId23"/>
    <p:sldId id="546" r:id="rId24"/>
    <p:sldId id="547" r:id="rId25"/>
    <p:sldId id="548" r:id="rId26"/>
    <p:sldId id="438" r:id="rId27"/>
    <p:sldId id="439" r:id="rId28"/>
    <p:sldId id="440" r:id="rId29"/>
    <p:sldId id="441" r:id="rId30"/>
    <p:sldId id="442" r:id="rId31"/>
    <p:sldId id="443" r:id="rId32"/>
    <p:sldId id="444" r:id="rId33"/>
    <p:sldId id="445" r:id="rId34"/>
    <p:sldId id="446" r:id="rId35"/>
    <p:sldId id="447" r:id="rId36"/>
    <p:sldId id="448" r:id="rId37"/>
    <p:sldId id="450" r:id="rId38"/>
    <p:sldId id="552" r:id="rId39"/>
    <p:sldId id="553" r:id="rId40"/>
    <p:sldId id="467" r:id="rId4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40" y="6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C8DEF8CE-F3C5-4FFC-B53C-0C094D3EC356}" type="slidenum">
              <a:rPr lang="en-US" altLang="zh-CN"/>
              <a:pPr>
                <a:defRPr/>
              </a:pPr>
              <a:t>‹#›</a:t>
            </a:fld>
            <a:endParaRPr lang="en-US" altLang="zh-CN"/>
          </a:p>
        </p:txBody>
      </p:sp>
    </p:spTree>
    <p:extLst>
      <p:ext uri="{BB962C8B-B14F-4D97-AF65-F5344CB8AC3E}">
        <p14:creationId xmlns:p14="http://schemas.microsoft.com/office/powerpoint/2010/main" val="374790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charset="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charset="0"/>
                <a:ea typeface="宋体" pitchFamily="2" charset="-122"/>
              </a:defRPr>
            </a:lvl1pPr>
          </a:lstStyle>
          <a:p>
            <a:pPr>
              <a:defRPr/>
            </a:pPr>
            <a:fld id="{79053B79-90FD-43B9-AB4E-B792B02EA025}" type="slidenum">
              <a:rPr lang="en-US" altLang="zh-CN"/>
              <a:pPr>
                <a:defRPr/>
              </a:pPr>
              <a:t>‹#›</a:t>
            </a:fld>
            <a:endParaRPr lang="en-US" altLang="zh-CN"/>
          </a:p>
        </p:txBody>
      </p:sp>
    </p:spTree>
    <p:extLst>
      <p:ext uri="{BB962C8B-B14F-4D97-AF65-F5344CB8AC3E}">
        <p14:creationId xmlns:p14="http://schemas.microsoft.com/office/powerpoint/2010/main" val="791141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76200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i="1" dirty="0">
                <a:solidFill>
                  <a:srgbClr val="FFFFFF"/>
                </a:solidFill>
                <a:latin typeface="Calibri" pitchFamily="34" charset="0"/>
                <a:ea typeface="ＭＳ Ｐゴシック" pitchFamily="34" charset="-128"/>
              </a:rPr>
              <a:t>Principle</a:t>
            </a:r>
            <a:r>
              <a:rPr lang="en-US" altLang="zh-CN" sz="1600" i="1" baseline="0" dirty="0">
                <a:solidFill>
                  <a:srgbClr val="FFFFFF"/>
                </a:solidFill>
                <a:latin typeface="Calibri" pitchFamily="34" charset="0"/>
                <a:ea typeface="ＭＳ Ｐゴシック" pitchFamily="34" charset="-128"/>
              </a:rPr>
              <a:t> of </a:t>
            </a:r>
            <a:r>
              <a:rPr lang="en-US" altLang="zh-CN" sz="1600" i="1" dirty="0">
                <a:solidFill>
                  <a:srgbClr val="FFFFFF"/>
                </a:solidFill>
                <a:latin typeface="Calibri" pitchFamily="34" charset="0"/>
                <a:ea typeface="ＭＳ Ｐゴシック" pitchFamily="34" charset="-128"/>
              </a:rPr>
              <a:t>Information Retrieval System</a:t>
            </a: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TextBox 11"/>
          <p:cNvSpPr txBox="1">
            <a:spLocks noChangeArrowheads="1"/>
          </p:cNvSpPr>
          <p:nvPr/>
        </p:nvSpPr>
        <p:spPr bwMode="auto">
          <a:xfrm>
            <a:off x="1962561" y="1600200"/>
            <a:ext cx="51347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4800" b="1" dirty="0">
                <a:solidFill>
                  <a:srgbClr val="FBFCFF"/>
                </a:solidFill>
                <a:latin typeface="黑体" pitchFamily="49" charset="-122"/>
                <a:ea typeface="黑体" pitchFamily="49" charset="-122"/>
                <a:cs typeface="Arial Unicode MS" pitchFamily="34" charset="-122"/>
              </a:rPr>
              <a:t>信息检索系统原理</a:t>
            </a:r>
            <a:endParaRPr lang="en-US" sz="4800" b="1" dirty="0">
              <a:solidFill>
                <a:srgbClr val="FBFCFF"/>
              </a:solidFill>
              <a:latin typeface="黑体" pitchFamily="49" charset="-122"/>
              <a:ea typeface="黑体" pitchFamily="49" charset="-122"/>
              <a:cs typeface="Arial Unicode MS" pitchFamily="34"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1" name="Rectangle 8"/>
          <p:cNvSpPr>
            <a:spLocks noChangeArrowheads="1"/>
          </p:cNvSpPr>
          <p:nvPr userDrawn="1"/>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28771585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zh-CN" altLang="en-US"/>
          </a:p>
        </p:txBody>
      </p:sp>
      <p:sp>
        <p:nvSpPr>
          <p:cNvPr id="5" name="TextBox 10"/>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FontTx/>
              <a:buAutoNum type="circleNumDbPlain"/>
            </a:pPr>
            <a:endParaRPr lang="en-US" altLang="zh-CN"/>
          </a:p>
          <a:p>
            <a:pPr eaLnBrk="1" hangingPunct="1">
              <a:buFontTx/>
              <a:buAutoNum type="circleNumDbPlain"/>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57E9E5B8-3AC3-4F20-802E-86ACEACFA9C1}" type="slidenum">
              <a:rPr lang="en-US" altLang="zh-CN"/>
              <a:pPr>
                <a:defRPr/>
              </a:pPr>
              <a:t>‹#›</a:t>
            </a:fld>
            <a:endParaRPr lang="en-US" altLang="zh-CN"/>
          </a:p>
        </p:txBody>
      </p:sp>
    </p:spTree>
    <p:extLst>
      <p:ext uri="{BB962C8B-B14F-4D97-AF65-F5344CB8AC3E}">
        <p14:creationId xmlns:p14="http://schemas.microsoft.com/office/powerpoint/2010/main" val="251270140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1581DBB8-24E5-4E7E-8ABE-72380156DDBC}" type="slidenum">
              <a:rPr lang="en-US" altLang="zh-CN"/>
              <a:pPr>
                <a:defRPr/>
              </a:pPr>
              <a:t>‹#›</a:t>
            </a:fld>
            <a:endParaRPr lang="en-US" altLang="zh-CN"/>
          </a:p>
        </p:txBody>
      </p:sp>
    </p:spTree>
    <p:extLst>
      <p:ext uri="{BB962C8B-B14F-4D97-AF65-F5344CB8AC3E}">
        <p14:creationId xmlns:p14="http://schemas.microsoft.com/office/powerpoint/2010/main" val="32780453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1600" i="1">
              <a:solidFill>
                <a:srgbClr val="FFFFFF"/>
              </a:solidFill>
              <a:latin typeface="Calibri" pitchFamily="34" charset="0"/>
              <a:ea typeface="ＭＳ Ｐゴシック" pitchFamily="3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dirty="0">
                <a:solidFill>
                  <a:srgbClr val="FFFFFF"/>
                </a:solidFill>
                <a:latin typeface="楷体" pitchFamily="49" charset="-122"/>
                <a:ea typeface="楷体" pitchFamily="49" charset="-122"/>
                <a:cs typeface="ＭＳ Ｐゴシック" pitchFamily="34" charset="-128"/>
              </a:rPr>
              <a:t>信息检索系统原理</a:t>
            </a:r>
            <a:endParaRPr lang="en-US" sz="1600" dirty="0">
              <a:solidFill>
                <a:srgbClr val="FFFFFF"/>
              </a:solidFill>
              <a:latin typeface="楷体" pitchFamily="49" charset="-122"/>
              <a:ea typeface="楷体" pitchFamily="49" charset="-122"/>
              <a:cs typeface="ＭＳ Ｐゴシック" pitchFamily="3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dirty="0"/>
          </a:p>
        </p:txBody>
      </p:sp>
      <p:sp>
        <p:nvSpPr>
          <p:cNvPr id="11" name="Slide Number Placeholder 5"/>
          <p:cNvSpPr>
            <a:spLocks noGrp="1"/>
          </p:cNvSpPr>
          <p:nvPr>
            <p:ph type="sldNum" sz="quarter" idx="12"/>
          </p:nvPr>
        </p:nvSpPr>
        <p:spPr/>
        <p:txBody>
          <a:bodyPr/>
          <a:lstStyle>
            <a:lvl1pPr>
              <a:defRPr/>
            </a:lvl1pPr>
          </a:lstStyle>
          <a:p>
            <a:pPr>
              <a:defRPr/>
            </a:pPr>
            <a:fld id="{D18FEF1A-AA8D-4783-88D0-A29CC2B46E0F}" type="slidenum">
              <a:rPr lang="en-US" altLang="zh-CN"/>
              <a:pPr>
                <a:defRPr/>
              </a:pPr>
              <a:t>‹#›</a:t>
            </a:fld>
            <a:endParaRPr lang="en-US" altLang="zh-CN"/>
          </a:p>
        </p:txBody>
      </p:sp>
    </p:spTree>
    <p:extLst>
      <p:ext uri="{BB962C8B-B14F-4D97-AF65-F5344CB8AC3E}">
        <p14:creationId xmlns:p14="http://schemas.microsoft.com/office/powerpoint/2010/main" val="221361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dirty="0">
                <a:solidFill>
                  <a:srgbClr val="FFFFFF"/>
                </a:solidFill>
                <a:latin typeface="楷体" pitchFamily="49" charset="-122"/>
                <a:ea typeface="楷体" pitchFamily="49" charset="-122"/>
                <a:cs typeface="ＭＳ Ｐゴシック" pitchFamily="34" charset="-128"/>
              </a:rPr>
              <a:t>信息检索系统原理</a:t>
            </a:r>
            <a:endParaRPr lang="en-US" sz="1600" dirty="0">
              <a:solidFill>
                <a:srgbClr val="FFFFFF"/>
              </a:solidFill>
              <a:latin typeface="楷体" pitchFamily="49" charset="-122"/>
              <a:ea typeface="楷体" pitchFamily="49" charset="-122"/>
              <a:cs typeface="ＭＳ Ｐゴシック" pitchFamily="3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dirty="0"/>
          </a:p>
        </p:txBody>
      </p:sp>
      <p:sp>
        <p:nvSpPr>
          <p:cNvPr id="11" name="Slide Number Placeholder 6"/>
          <p:cNvSpPr>
            <a:spLocks noGrp="1"/>
          </p:cNvSpPr>
          <p:nvPr>
            <p:ph type="sldNum" sz="quarter" idx="12"/>
          </p:nvPr>
        </p:nvSpPr>
        <p:spPr/>
        <p:txBody>
          <a:bodyPr/>
          <a:lstStyle>
            <a:lvl1pPr>
              <a:defRPr/>
            </a:lvl1pPr>
          </a:lstStyle>
          <a:p>
            <a:pPr>
              <a:defRPr/>
            </a:pPr>
            <a:fld id="{0ECC8C1E-DEAB-4EB5-8160-53FF5DC4E8E1}" type="slidenum">
              <a:rPr lang="en-US" altLang="zh-CN"/>
              <a:pPr>
                <a:defRPr/>
              </a:pPr>
              <a:t>‹#›</a:t>
            </a:fld>
            <a:endParaRPr lang="en-US" altLang="zh-CN"/>
          </a:p>
        </p:txBody>
      </p:sp>
    </p:spTree>
    <p:extLst>
      <p:ext uri="{BB962C8B-B14F-4D97-AF65-F5344CB8AC3E}">
        <p14:creationId xmlns:p14="http://schemas.microsoft.com/office/powerpoint/2010/main" val="8195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dirty="0">
                <a:solidFill>
                  <a:srgbClr val="FFFFFF"/>
                </a:solidFill>
                <a:latin typeface="楷体" pitchFamily="49" charset="-122"/>
                <a:ea typeface="楷体" pitchFamily="49" charset="-122"/>
                <a:cs typeface="ＭＳ Ｐゴシック" pitchFamily="34" charset="-128"/>
              </a:rPr>
              <a:t>信息检索系统原理</a:t>
            </a:r>
            <a:endParaRPr lang="en-US" sz="1600" dirty="0">
              <a:solidFill>
                <a:srgbClr val="FFFFFF"/>
              </a:solidFill>
              <a:latin typeface="楷体" pitchFamily="49" charset="-122"/>
              <a:ea typeface="楷体" pitchFamily="49" charset="-122"/>
              <a:cs typeface="ＭＳ Ｐゴシック" pitchFamily="3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en-US" altLang="zh-CN"/>
          </a:p>
        </p:txBody>
      </p:sp>
      <p:sp>
        <p:nvSpPr>
          <p:cNvPr id="12" name="Footer Placeholder 7"/>
          <p:cNvSpPr>
            <a:spLocks noGrp="1"/>
          </p:cNvSpPr>
          <p:nvPr>
            <p:ph type="ftr" sz="quarter" idx="11"/>
          </p:nvPr>
        </p:nvSpPr>
        <p:spPr/>
        <p:txBody>
          <a:bodyPr/>
          <a:lstStyle>
            <a:lvl1pPr>
              <a:defRPr/>
            </a:lvl1pPr>
          </a:lstStyle>
          <a:p>
            <a:pPr>
              <a:defRPr/>
            </a:pPr>
            <a:endParaRPr lang="en-US" altLang="zh-CN" dirty="0"/>
          </a:p>
        </p:txBody>
      </p:sp>
      <p:sp>
        <p:nvSpPr>
          <p:cNvPr id="13" name="Slide Number Placeholder 8"/>
          <p:cNvSpPr>
            <a:spLocks noGrp="1"/>
          </p:cNvSpPr>
          <p:nvPr>
            <p:ph type="sldNum" sz="quarter" idx="12"/>
          </p:nvPr>
        </p:nvSpPr>
        <p:spPr/>
        <p:txBody>
          <a:bodyPr/>
          <a:lstStyle>
            <a:lvl1pPr>
              <a:defRPr/>
            </a:lvl1pPr>
          </a:lstStyle>
          <a:p>
            <a:pPr>
              <a:defRPr/>
            </a:pPr>
            <a:fld id="{B34FB065-B4B9-4529-A9BF-B14426EA4E8F}" type="slidenum">
              <a:rPr lang="en-US" altLang="zh-CN"/>
              <a:pPr>
                <a:defRPr/>
              </a:pPr>
              <a:t>‹#›</a:t>
            </a:fld>
            <a:endParaRPr lang="en-US" altLang="zh-CN"/>
          </a:p>
        </p:txBody>
      </p:sp>
    </p:spTree>
    <p:extLst>
      <p:ext uri="{BB962C8B-B14F-4D97-AF65-F5344CB8AC3E}">
        <p14:creationId xmlns:p14="http://schemas.microsoft.com/office/powerpoint/2010/main" val="204154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p:cNvSpPr>
            <a:spLocks noGrp="1"/>
          </p:cNvSpPr>
          <p:nvPr>
            <p:ph type="sldNum" sz="quarter" idx="12"/>
          </p:nvPr>
        </p:nvSpPr>
        <p:spPr/>
        <p:txBody>
          <a:bodyPr/>
          <a:lstStyle>
            <a:lvl1pPr>
              <a:defRPr/>
            </a:lvl1pPr>
          </a:lstStyle>
          <a:p>
            <a:pPr>
              <a:defRPr/>
            </a:pPr>
            <a:fld id="{543E198E-D071-4BBA-95D7-7D7FE4CA855C}" type="slidenum">
              <a:rPr lang="en-US" altLang="zh-CN"/>
              <a:pPr>
                <a:defRPr/>
              </a:pPr>
              <a:t>‹#›</a:t>
            </a:fld>
            <a:endParaRPr lang="en-US" altLang="zh-CN"/>
          </a:p>
        </p:txBody>
      </p:sp>
    </p:spTree>
    <p:extLst>
      <p:ext uri="{BB962C8B-B14F-4D97-AF65-F5344CB8AC3E}">
        <p14:creationId xmlns:p14="http://schemas.microsoft.com/office/powerpoint/2010/main" val="31415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E3BACAFE-E1FD-4661-8B8E-AE98A5720969}" type="slidenum">
              <a:rPr lang="en-US" altLang="zh-CN"/>
              <a:pPr>
                <a:defRPr/>
              </a:pPr>
              <a:t>‹#›</a:t>
            </a:fld>
            <a:endParaRPr lang="en-US" altLang="zh-CN"/>
          </a:p>
        </p:txBody>
      </p:sp>
    </p:spTree>
    <p:extLst>
      <p:ext uri="{BB962C8B-B14F-4D97-AF65-F5344CB8AC3E}">
        <p14:creationId xmlns:p14="http://schemas.microsoft.com/office/powerpoint/2010/main" val="133555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p:cNvSpPr>
            <a:spLocks noGrp="1"/>
          </p:cNvSpPr>
          <p:nvPr>
            <p:ph type="sldNum" sz="quarter" idx="12"/>
          </p:nvPr>
        </p:nvSpPr>
        <p:spPr/>
        <p:txBody>
          <a:bodyPr/>
          <a:lstStyle>
            <a:lvl1pPr>
              <a:defRPr/>
            </a:lvl1pPr>
          </a:lstStyle>
          <a:p>
            <a:pPr>
              <a:defRPr/>
            </a:pPr>
            <a:fld id="{99E98E04-1384-4F0B-9E9F-F176B8D1A602}" type="slidenum">
              <a:rPr lang="en-US" altLang="zh-CN"/>
              <a:pPr>
                <a:defRPr/>
              </a:pPr>
              <a:t>‹#›</a:t>
            </a:fld>
            <a:endParaRPr lang="en-US" altLang="zh-CN"/>
          </a:p>
        </p:txBody>
      </p:sp>
    </p:spTree>
    <p:extLst>
      <p:ext uri="{BB962C8B-B14F-4D97-AF65-F5344CB8AC3E}">
        <p14:creationId xmlns:p14="http://schemas.microsoft.com/office/powerpoint/2010/main" val="95900277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3F854A74-C082-42CB-A244-58108E952C36}" type="slidenum">
              <a:rPr lang="en-US" altLang="zh-CN"/>
              <a:pPr>
                <a:defRPr/>
              </a:pPr>
              <a:t>‹#›</a:t>
            </a:fld>
            <a:endParaRPr lang="en-US" altLang="zh-CN"/>
          </a:p>
        </p:txBody>
      </p:sp>
      <p:sp>
        <p:nvSpPr>
          <p:cNvPr id="1031" name="Rectangle 6"/>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dirty="0">
                <a:solidFill>
                  <a:srgbClr val="FFFFFF"/>
                </a:solidFill>
                <a:latin typeface="楷体" pitchFamily="49" charset="-122"/>
                <a:ea typeface="楷体" pitchFamily="49" charset="-122"/>
                <a:cs typeface="ＭＳ Ｐゴシック" pitchFamily="34" charset="-128"/>
              </a:rPr>
              <a:t>信息检索系统原理</a:t>
            </a:r>
            <a:endParaRPr lang="en-US" sz="1600" dirty="0">
              <a:solidFill>
                <a:srgbClr val="FFFFFF"/>
              </a:solidFill>
              <a:latin typeface="楷体" pitchFamily="49" charset="-122"/>
              <a:ea typeface="楷体" pitchFamily="49" charset="-122"/>
              <a:cs typeface="ＭＳ Ｐゴシック" pitchFamily="34" charset="-128"/>
            </a:endParaRPr>
          </a:p>
        </p:txBody>
      </p:sp>
      <p:sp>
        <p:nvSpPr>
          <p:cNvPr id="1032" name="Rectangle 7"/>
          <p:cNvSpPr>
            <a:spLocks noChangeArrowheads="1"/>
          </p:cNvSpPr>
          <p:nvPr/>
        </p:nvSpPr>
        <p:spPr bwMode="auto">
          <a:xfrm>
            <a:off x="3733800" y="0"/>
            <a:ext cx="38862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600">
                <a:solidFill>
                  <a:srgbClr val="FFFFFF"/>
                </a:solidFill>
                <a:latin typeface="Calibri" pitchFamily="34" charset="0"/>
                <a:ea typeface="ＭＳ Ｐゴシック" pitchFamily="34" charset="-128"/>
              </a:rPr>
              <a:t> </a:t>
            </a:r>
          </a:p>
        </p:txBody>
      </p:sp>
      <p:sp>
        <p:nvSpPr>
          <p:cNvPr id="1033" name="Rectangle 8"/>
          <p:cNvSpPr>
            <a:spLocks noChangeArrowheads="1"/>
          </p:cNvSpPr>
          <p:nvPr/>
        </p:nvSpPr>
        <p:spPr bwMode="auto">
          <a:xfrm>
            <a:off x="7620000" y="0"/>
            <a:ext cx="1524000" cy="274638"/>
          </a:xfrm>
          <a:prstGeom prst="rect">
            <a:avLst/>
          </a:prstGeom>
          <a:solidFill>
            <a:srgbClr val="139CB7"/>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3996" r:id="rId3"/>
    <p:sldLayoutId id="2147484001" r:id="rId4"/>
    <p:sldLayoutId id="2147484002" r:id="rId5"/>
    <p:sldLayoutId id="2147484003" r:id="rId6"/>
    <p:sldLayoutId id="2147484004" r:id="rId7"/>
    <p:sldLayoutId id="2147483997" r:id="rId8"/>
    <p:sldLayoutId id="2147483998" r:id="rId9"/>
  </p:sldLayoutIdLst>
  <p:hf hdr="0" dt="0"/>
  <p:txStyles>
    <p:titleStyle>
      <a:lvl1pPr algn="l" defTabSz="457200" rtl="0" eaLnBrk="0" fontAlgn="base" hangingPunct="0">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0" fontAlgn="base" hangingPunct="0">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0" fontAlgn="base" hangingPunct="0">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0" fontAlgn="base" hangingPunct="0">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oleObject" Target="../embeddings/oleObject5.bin"/><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oleObject" Target="../embeddings/oleObject10.bin"/><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6.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type="subTitle" idx="1"/>
          </p:nvPr>
        </p:nvSpPr>
        <p:spPr>
          <a:xfrm>
            <a:off x="1371600" y="3352800"/>
            <a:ext cx="6400800" cy="2812504"/>
          </a:xfrm>
        </p:spPr>
        <p:txBody>
          <a:bodyPr/>
          <a:lstStyle/>
          <a:p>
            <a:pPr eaLnBrk="1" hangingPunct="1">
              <a:defRPr/>
            </a:pPr>
            <a:r>
              <a:rPr lang="zh-CN" altLang="en-US" b="1" dirty="0">
                <a:latin typeface="+mn-lt"/>
              </a:rPr>
              <a:t>布尔检索</a:t>
            </a:r>
            <a:endParaRPr lang="en-US" altLang="zh-CN" b="1" dirty="0">
              <a:latin typeface="+mn-lt"/>
            </a:endParaRPr>
          </a:p>
          <a:p>
            <a:pPr eaLnBrk="1" hangingPunct="1">
              <a:defRPr/>
            </a:pPr>
            <a:r>
              <a:rPr lang="en-US" altLang="zh-CN" b="1">
                <a:latin typeface="+mn-lt"/>
              </a:rPr>
              <a:t>Boolean Retrieval</a:t>
            </a:r>
            <a:endParaRPr lang="en-US" altLang="zh-CN" b="1" dirty="0">
              <a:latin typeface="+mn-lt"/>
            </a:endParaRPr>
          </a:p>
        </p:txBody>
      </p:sp>
      <p:sp>
        <p:nvSpPr>
          <p:cNvPr id="3" name="Rectangle 11"/>
          <p:cNvSpPr/>
          <p:nvPr/>
        </p:nvSpPr>
        <p:spPr>
          <a:xfrm>
            <a:off x="0" y="2433082"/>
            <a:ext cx="9144001" cy="707886"/>
          </a:xfrm>
          <a:prstGeom prst="rect">
            <a:avLst/>
          </a:prstGeom>
        </p:spPr>
        <p:txBody>
          <a:bodyPr wrap="square">
            <a:spAutoFit/>
          </a:bodyPr>
          <a:lstStyle/>
          <a:p>
            <a:pPr algn="ctr">
              <a:defRPr/>
            </a:pPr>
            <a:r>
              <a:rPr lang="en-US" sz="4000" b="1" dirty="0">
                <a:solidFill>
                  <a:srgbClr val="139CB7"/>
                </a:solidFill>
                <a:latin typeface="Calibri" charset="0"/>
                <a:ea typeface="Arial Unicode MS" charset="0"/>
                <a:cs typeface="Arial Unicode MS" charset="0"/>
              </a:rPr>
              <a:t>Principle of Information Retrieval System</a:t>
            </a:r>
          </a:p>
        </p:txBody>
      </p:sp>
      <p:sp>
        <p:nvSpPr>
          <p:cNvPr id="4" name="日期占位符 13"/>
          <p:cNvSpPr txBox="1">
            <a:spLocks/>
          </p:cNvSpPr>
          <p:nvPr/>
        </p:nvSpPr>
        <p:spPr>
          <a:xfrm>
            <a:off x="0" y="6553200"/>
            <a:ext cx="62484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ea typeface="宋体" pitchFamily="2" charset="-122"/>
              </a:rPr>
              <a:t>*改编自 王斌 网上公开的课件，</a:t>
            </a:r>
            <a:r>
              <a:rPr lang="en-US" altLang="zh-CN" sz="1200" dirty="0"/>
              <a:t>http://ir.ict.ac.cn/~wangbin</a:t>
            </a:r>
            <a:endParaRPr lang="zh-CN" altLang="en-US" sz="1200" dirty="0">
              <a:latin typeface="Calibri" pitchFamily="34"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般若黑洞 3D小人15.jpg"/>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0830" y="3960440"/>
            <a:ext cx="1815666" cy="24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Rectangle 2"/>
          <p:cNvSpPr>
            <a:spLocks noGrp="1" noChangeArrowheads="1"/>
          </p:cNvSpPr>
          <p:nvPr>
            <p:ph type="title"/>
          </p:nvPr>
        </p:nvSpPr>
        <p:spPr/>
        <p:txBody>
          <a:bodyPr/>
          <a:lstStyle/>
          <a:p>
            <a:pPr eaLnBrk="1" hangingPunct="1"/>
            <a:r>
              <a:rPr lang="zh-CN" altLang="en-US"/>
              <a:t>大文档集</a:t>
            </a:r>
            <a:endParaRPr lang="en-US" altLang="zh-CN"/>
          </a:p>
        </p:txBody>
      </p:sp>
      <p:sp>
        <p:nvSpPr>
          <p:cNvPr id="30723" name="Rectangle 3"/>
          <p:cNvSpPr>
            <a:spLocks noGrp="1" noChangeArrowheads="1"/>
          </p:cNvSpPr>
          <p:nvPr>
            <p:ph idx="1"/>
          </p:nvPr>
        </p:nvSpPr>
        <p:spPr/>
        <p:txBody>
          <a:bodyPr/>
          <a:lstStyle/>
          <a:p>
            <a:pPr eaLnBrk="1" hangingPunct="1"/>
            <a:r>
              <a:rPr lang="zh-CN" altLang="en-US" b="1" dirty="0">
                <a:ea typeface="宋体" pitchFamily="2" charset="-122"/>
              </a:rPr>
              <a:t>假定</a:t>
            </a:r>
            <a:r>
              <a:rPr lang="en-US" altLang="zh-CN" b="1" dirty="0">
                <a:ea typeface="宋体" pitchFamily="2" charset="-122"/>
              </a:rPr>
              <a:t>N = 1 </a:t>
            </a:r>
            <a:r>
              <a:rPr lang="zh-CN" altLang="en-US" b="1" dirty="0">
                <a:ea typeface="宋体" pitchFamily="2" charset="-122"/>
              </a:rPr>
              <a:t>百万篇文档</a:t>
            </a:r>
            <a:r>
              <a:rPr lang="en-US" altLang="zh-CN" b="1" dirty="0">
                <a:ea typeface="宋体" pitchFamily="2" charset="-122"/>
              </a:rPr>
              <a:t>(1M), </a:t>
            </a:r>
            <a:r>
              <a:rPr lang="zh-CN" altLang="en-US" b="1" dirty="0">
                <a:ea typeface="宋体" pitchFamily="2" charset="-122"/>
              </a:rPr>
              <a:t>每篇有</a:t>
            </a:r>
            <a:r>
              <a:rPr lang="en-US" altLang="zh-CN" b="1" dirty="0">
                <a:ea typeface="宋体" pitchFamily="2" charset="-122"/>
              </a:rPr>
              <a:t>1000</a:t>
            </a:r>
            <a:r>
              <a:rPr lang="zh-CN" altLang="en-US" b="1" dirty="0">
                <a:ea typeface="宋体" pitchFamily="2" charset="-122"/>
              </a:rPr>
              <a:t>个词</a:t>
            </a:r>
            <a:r>
              <a:rPr lang="en-US" altLang="zh-CN" b="1" dirty="0">
                <a:ea typeface="宋体" pitchFamily="2" charset="-122"/>
              </a:rPr>
              <a:t>(1K)</a:t>
            </a:r>
          </a:p>
          <a:p>
            <a:pPr eaLnBrk="1" hangingPunct="1"/>
            <a:r>
              <a:rPr lang="zh-CN" altLang="en-US" b="1" dirty="0">
                <a:ea typeface="宋体" pitchFamily="2" charset="-122"/>
              </a:rPr>
              <a:t>假定每个词平均有</a:t>
            </a:r>
            <a:r>
              <a:rPr lang="en-US" altLang="zh-CN" b="1" dirty="0">
                <a:ea typeface="宋体" pitchFamily="2" charset="-122"/>
              </a:rPr>
              <a:t>6</a:t>
            </a:r>
            <a:r>
              <a:rPr lang="zh-CN" altLang="en-US" b="1" dirty="0">
                <a:ea typeface="宋体" pitchFamily="2" charset="-122"/>
              </a:rPr>
              <a:t>个字节</a:t>
            </a:r>
            <a:r>
              <a:rPr lang="en-US" altLang="zh-CN" b="1" dirty="0">
                <a:ea typeface="宋体" pitchFamily="2" charset="-122"/>
              </a:rPr>
              <a:t>(</a:t>
            </a:r>
            <a:r>
              <a:rPr lang="zh-CN" altLang="en-US" b="1" dirty="0">
                <a:ea typeface="宋体" pitchFamily="2" charset="-122"/>
              </a:rPr>
              <a:t>包括空格和标点符号</a:t>
            </a:r>
            <a:r>
              <a:rPr lang="en-US" altLang="zh-CN" b="1" dirty="0">
                <a:ea typeface="宋体" pitchFamily="2" charset="-122"/>
              </a:rPr>
              <a:t>)</a:t>
            </a:r>
          </a:p>
          <a:p>
            <a:pPr lvl="1" eaLnBrk="1" hangingPunct="1"/>
            <a:r>
              <a:rPr lang="zh-CN" altLang="en-US" sz="2800" b="1" dirty="0">
                <a:ea typeface="宋体" pitchFamily="2" charset="-122"/>
              </a:rPr>
              <a:t>那么所有文档将约占   ？</a:t>
            </a:r>
            <a:r>
              <a:rPr lang="en-US" altLang="zh-CN" sz="2800" b="1" dirty="0">
                <a:ea typeface="宋体" pitchFamily="2" charset="-122"/>
              </a:rPr>
              <a:t> </a:t>
            </a:r>
            <a:r>
              <a:rPr lang="zh-CN" altLang="en-US" sz="2800" b="1" dirty="0">
                <a:ea typeface="宋体" pitchFamily="2" charset="-122"/>
              </a:rPr>
              <a:t>空间</a:t>
            </a:r>
            <a:r>
              <a:rPr lang="en-US" altLang="zh-CN" sz="2800" b="1" dirty="0">
                <a:ea typeface="宋体" pitchFamily="2" charset="-122"/>
              </a:rPr>
              <a:t>.</a:t>
            </a:r>
          </a:p>
          <a:p>
            <a:pPr lvl="1" eaLnBrk="1" hangingPunct="1"/>
            <a:endParaRPr lang="en-US" altLang="zh-CN" b="1" dirty="0">
              <a:ea typeface="宋体" pitchFamily="2" charset="-122"/>
            </a:endParaRPr>
          </a:p>
          <a:p>
            <a:pPr lvl="1" eaLnBrk="1" hangingPunct="1"/>
            <a:r>
              <a:rPr lang="en-US" altLang="zh-CN" sz="2800" b="1" dirty="0">
                <a:ea typeface="宋体" pitchFamily="2" charset="-122"/>
              </a:rPr>
              <a:t>1M × 1k </a:t>
            </a:r>
            <a:r>
              <a:rPr lang="en-US" altLang="zh-CN" sz="2800" b="1" dirty="0"/>
              <a:t>×</a:t>
            </a:r>
            <a:r>
              <a:rPr lang="en-US" altLang="zh-CN" sz="2800" b="1" dirty="0">
                <a:ea typeface="宋体" pitchFamily="2" charset="-122"/>
              </a:rPr>
              <a:t>  6Byte </a:t>
            </a:r>
            <a:r>
              <a:rPr lang="zh-CN" altLang="en-US" sz="2800" b="1" dirty="0"/>
              <a:t>≈</a:t>
            </a:r>
            <a:r>
              <a:rPr lang="en-US" altLang="zh-CN" sz="2800" b="1" dirty="0">
                <a:ea typeface="宋体" pitchFamily="2" charset="-122"/>
              </a:rPr>
              <a:t>  6GB</a:t>
            </a:r>
          </a:p>
          <a:p>
            <a:pPr lvl="1" eaLnBrk="1" hangingPunct="1"/>
            <a:endParaRPr lang="en-US" altLang="zh-CN" b="1" dirty="0">
              <a:ea typeface="宋体" pitchFamily="2" charset="-122"/>
            </a:endParaRPr>
          </a:p>
          <a:p>
            <a:pPr eaLnBrk="1" hangingPunct="1"/>
            <a:r>
              <a:rPr lang="zh-CN" altLang="en-US" b="1" dirty="0">
                <a:ea typeface="宋体" pitchFamily="2" charset="-122"/>
              </a:rPr>
              <a:t>假定词汇表的大小</a:t>
            </a:r>
            <a:r>
              <a:rPr lang="en-US" altLang="zh-CN" b="1" dirty="0">
                <a:ea typeface="宋体" pitchFamily="2" charset="-122"/>
              </a:rPr>
              <a:t>(</a:t>
            </a:r>
            <a:r>
              <a:rPr lang="zh-CN" altLang="en-US" b="1" dirty="0">
                <a:ea typeface="宋体" pitchFamily="2" charset="-122"/>
              </a:rPr>
              <a:t>词项个数</a:t>
            </a:r>
            <a:r>
              <a:rPr lang="en-US" altLang="zh-CN" b="1" dirty="0">
                <a:ea typeface="宋体" pitchFamily="2" charset="-122"/>
              </a:rPr>
              <a:t>)</a:t>
            </a:r>
            <a:r>
              <a:rPr lang="zh-CN" altLang="en-US" b="1" dirty="0">
                <a:ea typeface="宋体" pitchFamily="2" charset="-122"/>
              </a:rPr>
              <a:t> </a:t>
            </a:r>
            <a:r>
              <a:rPr lang="en-US" altLang="zh-CN" b="1" dirty="0">
                <a:ea typeface="宋体" pitchFamily="2" charset="-122"/>
              </a:rPr>
              <a:t>M = 500K</a:t>
            </a:r>
          </a:p>
        </p:txBody>
      </p:sp>
      <p:sp>
        <p:nvSpPr>
          <p:cNvPr id="307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ECB87CEE-CC54-481B-A47E-BE91BDCA0F29}" type="slidenum">
              <a:rPr lang="zh-CN" altLang="en-US" sz="1200" smtClean="0">
                <a:solidFill>
                  <a:srgbClr val="898989"/>
                </a:solidFill>
                <a:latin typeface="Calibri" pitchFamily="34" charset="0"/>
                <a:ea typeface="宋体" pitchFamily="2" charset="-122"/>
              </a:rPr>
              <a:pPr eaLnBrk="1" hangingPunct="1"/>
              <a:t>10</a:t>
            </a:fld>
            <a:endParaRPr lang="en-US" altLang="zh-CN" sz="1200">
              <a:solidFill>
                <a:srgbClr val="898989"/>
              </a:solidFill>
              <a:latin typeface="Calibri" pitchFamily="34" charset="0"/>
              <a:ea typeface="宋体" pitchFamily="2" charset="-122"/>
            </a:endParaRPr>
          </a:p>
        </p:txBody>
      </p:sp>
    </p:spTree>
    <p:extLst>
      <p:ext uri="{BB962C8B-B14F-4D97-AF65-F5344CB8AC3E}">
        <p14:creationId xmlns:p14="http://schemas.microsoft.com/office/powerpoint/2010/main" val="152765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 calcmode="lin" valueType="num">
                                      <p:cBhvr additive="base">
                                        <p:cTn id="13"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anim calcmode="lin" valueType="num">
                                      <p:cBhvr additive="base">
                                        <p:cTn id="19"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图片 1" descr="般若黑洞 3D小人22.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71628" y="1600200"/>
            <a:ext cx="6696744" cy="484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Rectangle 2"/>
          <p:cNvSpPr>
            <a:spLocks noGrp="1" noChangeArrowheads="1"/>
          </p:cNvSpPr>
          <p:nvPr>
            <p:ph type="title"/>
          </p:nvPr>
        </p:nvSpPr>
        <p:spPr/>
        <p:txBody>
          <a:bodyPr/>
          <a:lstStyle/>
          <a:p>
            <a:pPr eaLnBrk="1" hangingPunct="1"/>
            <a:r>
              <a:rPr lang="zh-CN" altLang="en-US"/>
              <a:t>词项</a:t>
            </a:r>
            <a:r>
              <a:rPr lang="en-US" altLang="zh-CN"/>
              <a:t>-</a:t>
            </a:r>
            <a:r>
              <a:rPr lang="zh-CN" altLang="en-US"/>
              <a:t>文档矩阵将非常大</a:t>
            </a:r>
            <a:endParaRPr lang="en-US" altLang="zh-CN"/>
          </a:p>
        </p:txBody>
      </p:sp>
      <p:sp>
        <p:nvSpPr>
          <p:cNvPr id="31747" name="Rectangle 3"/>
          <p:cNvSpPr>
            <a:spLocks noGrp="1" noChangeArrowheads="1"/>
          </p:cNvSpPr>
          <p:nvPr>
            <p:ph idx="1"/>
          </p:nvPr>
        </p:nvSpPr>
        <p:spPr/>
        <p:txBody>
          <a:bodyPr/>
          <a:lstStyle/>
          <a:p>
            <a:pPr eaLnBrk="1" hangingPunct="1"/>
            <a:r>
              <a:rPr lang="zh-CN" altLang="en-US" b="1" dirty="0">
                <a:ea typeface="宋体" pitchFamily="2" charset="-122"/>
              </a:rPr>
              <a:t>矩阵大小为 </a:t>
            </a:r>
            <a:r>
              <a:rPr lang="en-US" altLang="zh-CN" b="1" dirty="0">
                <a:ea typeface="宋体" pitchFamily="2" charset="-122"/>
              </a:rPr>
              <a:t>500K </a:t>
            </a:r>
            <a:r>
              <a:rPr lang="en-US" altLang="zh-CN" b="1" dirty="0"/>
              <a:t>×</a:t>
            </a:r>
            <a:r>
              <a:rPr lang="en-US" altLang="zh-CN" b="1" dirty="0">
                <a:ea typeface="宋体" pitchFamily="2" charset="-122"/>
              </a:rPr>
              <a:t> 1M = </a:t>
            </a:r>
            <a:r>
              <a:rPr lang="en-US" altLang="zh-CN" b="1" dirty="0">
                <a:solidFill>
                  <a:srgbClr val="FF0000"/>
                </a:solidFill>
                <a:ea typeface="宋体" pitchFamily="2" charset="-122"/>
              </a:rPr>
              <a:t>500G</a:t>
            </a:r>
          </a:p>
          <a:p>
            <a:pPr eaLnBrk="1" hangingPunct="1"/>
            <a:endParaRPr lang="en-US" altLang="zh-CN" b="1" dirty="0">
              <a:ea typeface="宋体" pitchFamily="2" charset="-122"/>
            </a:endParaRPr>
          </a:p>
          <a:p>
            <a:pPr eaLnBrk="1" hangingPunct="1"/>
            <a:r>
              <a:rPr lang="zh-CN" altLang="en-US" b="1" dirty="0">
                <a:ea typeface="宋体" pitchFamily="2" charset="-122"/>
              </a:rPr>
              <a:t>但是该矩阵中最多有</a:t>
            </a:r>
            <a:r>
              <a:rPr lang="en-US" altLang="zh-CN" b="1" dirty="0">
                <a:ea typeface="宋体" pitchFamily="2" charset="-122"/>
              </a:rPr>
              <a:t>10</a:t>
            </a:r>
            <a:r>
              <a:rPr lang="zh-CN" altLang="en-US" b="1" dirty="0">
                <a:ea typeface="宋体" pitchFamily="2" charset="-122"/>
              </a:rPr>
              <a:t>亿</a:t>
            </a:r>
            <a:r>
              <a:rPr lang="en-US" altLang="zh-CN" b="1" dirty="0">
                <a:ea typeface="宋体" pitchFamily="2" charset="-122"/>
              </a:rPr>
              <a:t>(</a:t>
            </a:r>
            <a:r>
              <a:rPr lang="en-US" altLang="zh-CN" b="1" dirty="0">
                <a:solidFill>
                  <a:srgbClr val="FF0000"/>
                </a:solidFill>
                <a:ea typeface="宋体" pitchFamily="2" charset="-122"/>
              </a:rPr>
              <a:t>1G</a:t>
            </a:r>
            <a:r>
              <a:rPr lang="en-US" altLang="zh-CN" b="1" dirty="0">
                <a:ea typeface="宋体" pitchFamily="2" charset="-122"/>
              </a:rPr>
              <a:t>)</a:t>
            </a:r>
            <a:r>
              <a:rPr lang="zh-CN" altLang="en-US" b="1" dirty="0">
                <a:ea typeface="宋体" pitchFamily="2" charset="-122"/>
              </a:rPr>
              <a:t>个</a:t>
            </a:r>
            <a:r>
              <a:rPr lang="en-US" altLang="zh-CN" b="1" dirty="0">
                <a:ea typeface="宋体" pitchFamily="2" charset="-122"/>
              </a:rPr>
              <a:t>1</a:t>
            </a:r>
          </a:p>
          <a:p>
            <a:pPr lvl="1" eaLnBrk="1" hangingPunct="1"/>
            <a:r>
              <a:rPr lang="zh-CN" altLang="en-US" sz="2800" b="1" dirty="0">
                <a:ea typeface="宋体" pitchFamily="2" charset="-122"/>
              </a:rPr>
              <a:t>词项</a:t>
            </a:r>
            <a:r>
              <a:rPr lang="en-US" altLang="zh-CN" sz="2800" b="1" dirty="0">
                <a:ea typeface="宋体" pitchFamily="2" charset="-122"/>
              </a:rPr>
              <a:t>-</a:t>
            </a:r>
            <a:r>
              <a:rPr lang="zh-CN" altLang="en-US" sz="2800" b="1" dirty="0">
                <a:ea typeface="宋体" pitchFamily="2" charset="-122"/>
              </a:rPr>
              <a:t>文档矩阵高度稀疏</a:t>
            </a:r>
            <a:r>
              <a:rPr lang="en-US" altLang="zh-CN" sz="2800" b="1" dirty="0">
                <a:ea typeface="宋体" pitchFamily="2" charset="-122"/>
              </a:rPr>
              <a:t>(sparse)</a:t>
            </a:r>
          </a:p>
          <a:p>
            <a:pPr lvl="1" eaLnBrk="1" hangingPunct="1"/>
            <a:r>
              <a:rPr lang="zh-CN" altLang="en-US" sz="2800" b="1" dirty="0">
                <a:ea typeface="宋体" pitchFamily="2" charset="-122"/>
              </a:rPr>
              <a:t>稀疏矩阵</a:t>
            </a:r>
          </a:p>
          <a:p>
            <a:pPr lvl="1" eaLnBrk="1" hangingPunct="1"/>
            <a:endParaRPr lang="en-US" altLang="zh-CN" b="1" dirty="0">
              <a:ea typeface="宋体" pitchFamily="2" charset="-122"/>
            </a:endParaRPr>
          </a:p>
          <a:p>
            <a:pPr eaLnBrk="1" hangingPunct="1"/>
            <a:r>
              <a:rPr lang="zh-CN" altLang="en-US" b="1" dirty="0">
                <a:ea typeface="宋体" pitchFamily="2" charset="-122"/>
              </a:rPr>
              <a:t>应该有更好的表示方式</a:t>
            </a:r>
            <a:endParaRPr lang="en-US" altLang="zh-CN" b="1" dirty="0">
              <a:ea typeface="宋体" pitchFamily="2" charset="-122"/>
            </a:endParaRPr>
          </a:p>
          <a:p>
            <a:pPr lvl="1" eaLnBrk="1" hangingPunct="1"/>
            <a:r>
              <a:rPr lang="zh-CN" altLang="en-US" sz="2800" b="1" dirty="0">
                <a:ea typeface="宋体" pitchFamily="2" charset="-122"/>
              </a:rPr>
              <a:t>比如仅仅记录所有 </a:t>
            </a:r>
            <a:r>
              <a:rPr lang="en-US" altLang="zh-CN" sz="4000" b="1" dirty="0">
                <a:solidFill>
                  <a:srgbClr val="FF0000"/>
                </a:solidFill>
                <a:ea typeface="宋体" pitchFamily="2" charset="-122"/>
              </a:rPr>
              <a:t>1 </a:t>
            </a:r>
            <a:r>
              <a:rPr lang="zh-CN" altLang="en-US" sz="2800" b="1" dirty="0">
                <a:ea typeface="宋体" pitchFamily="2" charset="-122"/>
              </a:rPr>
              <a:t>的位置</a:t>
            </a:r>
            <a:endParaRPr lang="en-US" altLang="zh-CN" sz="2800" b="1" dirty="0">
              <a:ea typeface="宋体" pitchFamily="2" charset="-122"/>
            </a:endParaRPr>
          </a:p>
        </p:txBody>
      </p:sp>
      <p:sp>
        <p:nvSpPr>
          <p:cNvPr id="317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3AF18F68-43D0-452D-A35C-B8BDE44EEA51}" type="slidenum">
              <a:rPr lang="zh-CN" altLang="en-US" sz="1200" smtClean="0">
                <a:solidFill>
                  <a:srgbClr val="898989"/>
                </a:solidFill>
                <a:latin typeface="Calibri" pitchFamily="34" charset="0"/>
                <a:ea typeface="宋体" pitchFamily="2" charset="-122"/>
              </a:rPr>
              <a:pPr eaLnBrk="1" hangingPunct="1"/>
              <a:t>11</a:t>
            </a:fld>
            <a:endParaRPr lang="en-US" altLang="zh-CN" sz="1200">
              <a:solidFill>
                <a:srgbClr val="898989"/>
              </a:solidFill>
              <a:latin typeface="Calibri" pitchFamily="34" charset="0"/>
              <a:ea typeface="宋体" pitchFamily="2" charset="-122"/>
            </a:endParaRPr>
          </a:p>
        </p:txBody>
      </p:sp>
    </p:spTree>
    <p:extLst>
      <p:ext uri="{BB962C8B-B14F-4D97-AF65-F5344CB8AC3E}">
        <p14:creationId xmlns:p14="http://schemas.microsoft.com/office/powerpoint/2010/main" val="281689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 calcmode="lin" valueType="num">
                                      <p:cBhvr additive="base">
                                        <p:cTn id="17"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 calcmode="lin" valueType="num">
                                      <p:cBhvr additive="base">
                                        <p:cTn id="21"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anim calcmode="lin" valueType="num">
                                      <p:cBhvr additive="base">
                                        <p:cTn id="27"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747">
                                            <p:txEl>
                                              <p:pRg st="7" end="7"/>
                                            </p:txEl>
                                          </p:spTgt>
                                        </p:tgtEl>
                                        <p:attrNameLst>
                                          <p:attrName>style.visibility</p:attrName>
                                        </p:attrNameLst>
                                      </p:cBhvr>
                                      <p:to>
                                        <p:strVal val="visible"/>
                                      </p:to>
                                    </p:set>
                                    <p:anim calcmode="lin" valueType="num">
                                      <p:cBhvr additive="base">
                                        <p:cTn id="33"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倒排索引</a:t>
            </a:r>
            <a:r>
              <a:rPr lang="en-US" altLang="zh-CN"/>
              <a:t>(Inverted index)</a:t>
            </a:r>
          </a:p>
        </p:txBody>
      </p:sp>
      <p:sp>
        <p:nvSpPr>
          <p:cNvPr id="32771" name="Rectangle 3"/>
          <p:cNvSpPr>
            <a:spLocks noGrp="1" noChangeArrowheads="1"/>
          </p:cNvSpPr>
          <p:nvPr>
            <p:ph idx="1"/>
          </p:nvPr>
        </p:nvSpPr>
        <p:spPr/>
        <p:txBody>
          <a:bodyPr/>
          <a:lstStyle/>
          <a:p>
            <a:pPr eaLnBrk="1" hangingPunct="1"/>
            <a:r>
              <a:rPr lang="zh-CN" altLang="en-US" b="1" dirty="0">
                <a:ea typeface="宋体" pitchFamily="2" charset="-122"/>
              </a:rPr>
              <a:t>对每个词项</a:t>
            </a:r>
            <a:r>
              <a:rPr lang="en-US" altLang="zh-CN" b="1" i="1" dirty="0">
                <a:solidFill>
                  <a:srgbClr val="FF0000"/>
                </a:solidFill>
                <a:ea typeface="宋体" pitchFamily="2" charset="-122"/>
              </a:rPr>
              <a:t>t</a:t>
            </a:r>
            <a:r>
              <a:rPr lang="en-US" altLang="zh-CN" b="1" dirty="0">
                <a:ea typeface="宋体" pitchFamily="2" charset="-122"/>
              </a:rPr>
              <a:t>, </a:t>
            </a:r>
            <a:r>
              <a:rPr lang="zh-CN" altLang="en-US" b="1" dirty="0">
                <a:ea typeface="宋体" pitchFamily="2" charset="-122"/>
              </a:rPr>
              <a:t>记录所有包含</a:t>
            </a:r>
            <a:r>
              <a:rPr lang="en-US" altLang="zh-CN" b="1" i="1" dirty="0">
                <a:solidFill>
                  <a:srgbClr val="FF0000"/>
                </a:solidFill>
                <a:ea typeface="宋体" pitchFamily="2" charset="-122"/>
              </a:rPr>
              <a:t>t</a:t>
            </a:r>
            <a:r>
              <a:rPr lang="zh-CN" altLang="en-US" b="1" dirty="0">
                <a:ea typeface="宋体" pitchFamily="2" charset="-122"/>
              </a:rPr>
              <a:t>的文档列表</a:t>
            </a:r>
            <a:r>
              <a:rPr lang="en-US" altLang="zh-CN" b="1" dirty="0">
                <a:ea typeface="宋体" pitchFamily="2" charset="-122"/>
              </a:rPr>
              <a:t>.</a:t>
            </a:r>
          </a:p>
          <a:p>
            <a:pPr lvl="1" eaLnBrk="1" hangingPunct="1"/>
            <a:r>
              <a:rPr lang="zh-CN" altLang="en-US" b="1" dirty="0">
                <a:ea typeface="宋体" pitchFamily="2" charset="-122"/>
              </a:rPr>
              <a:t>每篇文档用一个唯一的</a:t>
            </a:r>
            <a:r>
              <a:rPr lang="en-US" altLang="zh-CN" b="1" dirty="0">
                <a:ea typeface="宋体" pitchFamily="2" charset="-122"/>
              </a:rPr>
              <a:t> </a:t>
            </a:r>
            <a:r>
              <a:rPr lang="en-US" altLang="zh-CN" b="1" i="1" dirty="0" err="1">
                <a:solidFill>
                  <a:srgbClr val="FF0000"/>
                </a:solidFill>
                <a:ea typeface="宋体" pitchFamily="2" charset="-122"/>
              </a:rPr>
              <a:t>docID</a:t>
            </a:r>
            <a:r>
              <a:rPr lang="zh-CN" altLang="en-US" b="1" dirty="0">
                <a:ea typeface="宋体" pitchFamily="2" charset="-122"/>
              </a:rPr>
              <a:t>来表示，通常是正整数，如</a:t>
            </a:r>
            <a:r>
              <a:rPr lang="en-US" altLang="zh-CN" b="1" dirty="0">
                <a:ea typeface="宋体" pitchFamily="2" charset="-122"/>
              </a:rPr>
              <a:t>1,2,3…</a:t>
            </a:r>
          </a:p>
          <a:p>
            <a:pPr eaLnBrk="1" hangingPunct="1"/>
            <a:endParaRPr lang="en-US" altLang="zh-CN" b="1" dirty="0">
              <a:ea typeface="宋体" pitchFamily="2" charset="-122"/>
            </a:endParaRPr>
          </a:p>
        </p:txBody>
      </p:sp>
      <p:sp>
        <p:nvSpPr>
          <p:cNvPr id="32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C7D36270-D55F-48A8-90E0-FDC2497949C8}" type="slidenum">
              <a:rPr lang="zh-CN" altLang="en-US" sz="1200" smtClean="0">
                <a:solidFill>
                  <a:srgbClr val="898989"/>
                </a:solidFill>
                <a:latin typeface="Calibri" pitchFamily="34" charset="0"/>
                <a:ea typeface="宋体" pitchFamily="2" charset="-122"/>
              </a:rPr>
              <a:pPr eaLnBrk="1" hangingPunct="1"/>
              <a:t>12</a:t>
            </a:fld>
            <a:endParaRPr lang="en-US" altLang="zh-CN" sz="1200">
              <a:solidFill>
                <a:srgbClr val="898989"/>
              </a:solidFill>
              <a:latin typeface="Calibri" pitchFamily="34" charset="0"/>
              <a:ea typeface="宋体" pitchFamily="2" charset="-122"/>
            </a:endParaRPr>
          </a:p>
        </p:txBody>
      </p:sp>
      <p:sp>
        <p:nvSpPr>
          <p:cNvPr id="60" name="Text Box 55"/>
          <p:cNvSpPr txBox="1">
            <a:spLocks noChangeArrowheads="1"/>
          </p:cNvSpPr>
          <p:nvPr/>
        </p:nvSpPr>
        <p:spPr bwMode="auto">
          <a:xfrm>
            <a:off x="3124200" y="6163071"/>
            <a:ext cx="4219425" cy="461665"/>
          </a:xfrm>
          <a:prstGeom prst="rect">
            <a:avLst/>
          </a:prstGeom>
          <a:ln/>
          <a:extLst/>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zh-CN" altLang="en-US" dirty="0">
                <a:ea typeface="宋体" pitchFamily="2" charset="-122"/>
              </a:rPr>
              <a:t>思考题：为何按</a:t>
            </a:r>
            <a:r>
              <a:rPr lang="en-US" altLang="zh-CN" dirty="0" err="1">
                <a:ea typeface="宋体" pitchFamily="2" charset="-122"/>
              </a:rPr>
              <a:t>docID</a:t>
            </a:r>
            <a:r>
              <a:rPr lang="zh-CN" altLang="en-US" dirty="0">
                <a:ea typeface="宋体" pitchFamily="2" charset="-122"/>
              </a:rPr>
              <a:t>排序？</a:t>
            </a:r>
            <a:r>
              <a:rPr lang="en-US" altLang="zh-CN" dirty="0">
                <a:ea typeface="宋体" pitchFamily="2" charset="-122"/>
              </a:rPr>
              <a:t> </a:t>
            </a:r>
          </a:p>
        </p:txBody>
      </p:sp>
      <p:sp>
        <p:nvSpPr>
          <p:cNvPr id="63" name="Text Box 4"/>
          <p:cNvSpPr txBox="1">
            <a:spLocks noChangeArrowheads="1"/>
          </p:cNvSpPr>
          <p:nvPr/>
        </p:nvSpPr>
        <p:spPr bwMode="auto">
          <a:xfrm>
            <a:off x="755650" y="3697560"/>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Brutus</a:t>
            </a:r>
          </a:p>
        </p:txBody>
      </p:sp>
      <p:sp>
        <p:nvSpPr>
          <p:cNvPr id="64" name="Text Box 5"/>
          <p:cNvSpPr txBox="1">
            <a:spLocks noChangeArrowheads="1"/>
          </p:cNvSpPr>
          <p:nvPr/>
        </p:nvSpPr>
        <p:spPr bwMode="auto">
          <a:xfrm>
            <a:off x="755650" y="4754835"/>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Calpurnia</a:t>
            </a:r>
          </a:p>
        </p:txBody>
      </p:sp>
      <p:sp>
        <p:nvSpPr>
          <p:cNvPr id="65" name="Text Box 6"/>
          <p:cNvSpPr txBox="1">
            <a:spLocks noChangeArrowheads="1"/>
          </p:cNvSpPr>
          <p:nvPr/>
        </p:nvSpPr>
        <p:spPr bwMode="auto">
          <a:xfrm>
            <a:off x="755650" y="4230960"/>
            <a:ext cx="1149350" cy="466725"/>
          </a:xfrm>
          <a:prstGeom prst="rect">
            <a:avLst/>
          </a:prstGeom>
          <a:noFill/>
          <a:ln w="9525">
            <a:solidFill>
              <a:schemeClr val="tx1"/>
            </a:solidFill>
            <a:miter lim="800000"/>
            <a:headEnd/>
            <a:tailEnd/>
          </a:ln>
        </p:spPr>
        <p:txBody>
          <a:bodyPr>
            <a:spAutoFit/>
          </a:bodyPr>
          <a:lstStyle/>
          <a:p>
            <a:pPr>
              <a:defRPr/>
            </a:pPr>
            <a:r>
              <a:rPr lang="en-US" b="1" i="1" dirty="0">
                <a:latin typeface="+mn-lt"/>
                <a:ea typeface="Arial Unicode MS" charset="0"/>
                <a:cs typeface="Arial Unicode MS" charset="0"/>
              </a:rPr>
              <a:t>Caesar</a:t>
            </a:r>
          </a:p>
        </p:txBody>
      </p:sp>
      <p:sp>
        <p:nvSpPr>
          <p:cNvPr id="66" name="AutoShape 7"/>
          <p:cNvSpPr>
            <a:spLocks noChangeArrowheads="1"/>
          </p:cNvSpPr>
          <p:nvPr/>
        </p:nvSpPr>
        <p:spPr bwMode="auto">
          <a:xfrm>
            <a:off x="2432050" y="377376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67" name="AutoShape 8"/>
          <p:cNvSpPr>
            <a:spLocks noChangeArrowheads="1"/>
          </p:cNvSpPr>
          <p:nvPr/>
        </p:nvSpPr>
        <p:spPr bwMode="auto">
          <a:xfrm>
            <a:off x="2432050" y="430716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68" name="Group 26"/>
          <p:cNvGrpSpPr>
            <a:grpSpLocks/>
          </p:cNvGrpSpPr>
          <p:nvPr/>
        </p:nvGrpSpPr>
        <p:grpSpPr bwMode="auto">
          <a:xfrm>
            <a:off x="3651250" y="4840560"/>
            <a:ext cx="4876800" cy="304800"/>
            <a:chOff x="2064" y="2448"/>
            <a:chExt cx="3072" cy="192"/>
          </a:xfrm>
        </p:grpSpPr>
        <p:sp>
          <p:nvSpPr>
            <p:cNvPr id="69"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pitchFamily="2" charset="-122"/>
              </a:endParaRPr>
            </a:p>
          </p:txBody>
        </p:sp>
        <p:sp>
          <p:nvSpPr>
            <p:cNvPr id="70"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71"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72"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73"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4" name="Group 51"/>
          <p:cNvGrpSpPr>
            <a:grpSpLocks/>
          </p:cNvGrpSpPr>
          <p:nvPr/>
        </p:nvGrpSpPr>
        <p:grpSpPr bwMode="auto">
          <a:xfrm>
            <a:off x="3651250" y="4230960"/>
            <a:ext cx="4959350" cy="461963"/>
            <a:chOff x="2064" y="2688"/>
            <a:chExt cx="3124" cy="291"/>
          </a:xfrm>
        </p:grpSpPr>
        <p:grpSp>
          <p:nvGrpSpPr>
            <p:cNvPr id="75" name="Group 20"/>
            <p:cNvGrpSpPr>
              <a:grpSpLocks/>
            </p:cNvGrpSpPr>
            <p:nvPr/>
          </p:nvGrpSpPr>
          <p:grpSpPr bwMode="auto">
            <a:xfrm>
              <a:off x="2064" y="2736"/>
              <a:ext cx="3072" cy="192"/>
              <a:chOff x="2064" y="2448"/>
              <a:chExt cx="3072" cy="192"/>
            </a:xfrm>
          </p:grpSpPr>
          <p:sp>
            <p:nvSpPr>
              <p:cNvPr id="84"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pitchFamily="2" charset="-122"/>
                </a:endParaRPr>
              </a:p>
            </p:txBody>
          </p:sp>
          <p:sp>
            <p:nvSpPr>
              <p:cNvPr id="85"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86"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87"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88"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76"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a:t>
              </a:r>
            </a:p>
          </p:txBody>
        </p:sp>
        <p:sp>
          <p:nvSpPr>
            <p:cNvPr id="77"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2</a:t>
              </a:r>
            </a:p>
          </p:txBody>
        </p:sp>
        <p:sp>
          <p:nvSpPr>
            <p:cNvPr id="78" name="Text Box 34"/>
            <p:cNvSpPr txBox="1">
              <a:spLocks noChangeArrowheads="1"/>
            </p:cNvSpPr>
            <p:nvPr/>
          </p:nvSpPr>
          <p:spPr bwMode="auto">
            <a:xfrm>
              <a:off x="2945" y="2688"/>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4</a:t>
              </a:r>
            </a:p>
          </p:txBody>
        </p:sp>
        <p:sp>
          <p:nvSpPr>
            <p:cNvPr id="79"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5</a:t>
              </a:r>
            </a:p>
          </p:txBody>
        </p:sp>
        <p:sp>
          <p:nvSpPr>
            <p:cNvPr id="80" name="Text Box 36"/>
            <p:cNvSpPr txBox="1">
              <a:spLocks noChangeArrowheads="1"/>
            </p:cNvSpPr>
            <p:nvPr/>
          </p:nvSpPr>
          <p:spPr bwMode="auto">
            <a:xfrm>
              <a:off x="3665" y="2688"/>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6</a:t>
              </a:r>
            </a:p>
          </p:txBody>
        </p:sp>
        <p:sp>
          <p:nvSpPr>
            <p:cNvPr id="81" name="Text Box 37"/>
            <p:cNvSpPr txBox="1">
              <a:spLocks noChangeArrowheads="1"/>
            </p:cNvSpPr>
            <p:nvPr/>
          </p:nvSpPr>
          <p:spPr bwMode="auto">
            <a:xfrm>
              <a:off x="4049" y="2688"/>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16</a:t>
              </a:r>
            </a:p>
          </p:txBody>
        </p:sp>
        <p:sp>
          <p:nvSpPr>
            <p:cNvPr id="82" name="Text Box 38"/>
            <p:cNvSpPr txBox="1">
              <a:spLocks noChangeArrowheads="1"/>
            </p:cNvSpPr>
            <p:nvPr/>
          </p:nvSpPr>
          <p:spPr bwMode="auto">
            <a:xfrm>
              <a:off x="4416" y="2688"/>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57</a:t>
              </a:r>
            </a:p>
          </p:txBody>
        </p:sp>
        <p:sp>
          <p:nvSpPr>
            <p:cNvPr id="83" name="Text Box 39"/>
            <p:cNvSpPr txBox="1">
              <a:spLocks noChangeArrowheads="1"/>
            </p:cNvSpPr>
            <p:nvPr/>
          </p:nvSpPr>
          <p:spPr bwMode="auto">
            <a:xfrm>
              <a:off x="4704" y="2688"/>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132</a:t>
              </a:r>
            </a:p>
          </p:txBody>
        </p:sp>
      </p:grpSp>
      <p:grpSp>
        <p:nvGrpSpPr>
          <p:cNvPr id="89" name="Group 52"/>
          <p:cNvGrpSpPr>
            <a:grpSpLocks/>
          </p:cNvGrpSpPr>
          <p:nvPr/>
        </p:nvGrpSpPr>
        <p:grpSpPr bwMode="auto">
          <a:xfrm>
            <a:off x="3651250" y="3697560"/>
            <a:ext cx="4876800" cy="461963"/>
            <a:chOff x="2064" y="2400"/>
            <a:chExt cx="3072" cy="291"/>
          </a:xfrm>
        </p:grpSpPr>
        <p:grpSp>
          <p:nvGrpSpPr>
            <p:cNvPr id="90" name="Group 19"/>
            <p:cNvGrpSpPr>
              <a:grpSpLocks/>
            </p:cNvGrpSpPr>
            <p:nvPr/>
          </p:nvGrpSpPr>
          <p:grpSpPr bwMode="auto">
            <a:xfrm>
              <a:off x="2064" y="2448"/>
              <a:ext cx="3072" cy="192"/>
              <a:chOff x="2064" y="2448"/>
              <a:chExt cx="3072" cy="192"/>
            </a:xfrm>
          </p:grpSpPr>
          <p:sp>
            <p:nvSpPr>
              <p:cNvPr id="99"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pitchFamily="2" charset="-122"/>
                </a:endParaRPr>
              </a:p>
            </p:txBody>
          </p:sp>
          <p:sp>
            <p:nvSpPr>
              <p:cNvPr id="100"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101"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102"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103"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91"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a:t>
              </a:r>
            </a:p>
          </p:txBody>
        </p:sp>
        <p:sp>
          <p:nvSpPr>
            <p:cNvPr id="92" name="Text Box 41"/>
            <p:cNvSpPr txBox="1">
              <a:spLocks noChangeArrowheads="1"/>
            </p:cNvSpPr>
            <p:nvPr/>
          </p:nvSpPr>
          <p:spPr bwMode="auto">
            <a:xfrm>
              <a:off x="2513"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2</a:t>
              </a:r>
            </a:p>
          </p:txBody>
        </p:sp>
        <p:sp>
          <p:nvSpPr>
            <p:cNvPr id="93" name="Text Box 42"/>
            <p:cNvSpPr txBox="1">
              <a:spLocks noChangeArrowheads="1"/>
            </p:cNvSpPr>
            <p:nvPr/>
          </p:nvSpPr>
          <p:spPr bwMode="auto">
            <a:xfrm>
              <a:off x="2928"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4</a:t>
              </a:r>
            </a:p>
          </p:txBody>
        </p:sp>
        <p:sp>
          <p:nvSpPr>
            <p:cNvPr id="94" name="Text Box 43"/>
            <p:cNvSpPr txBox="1">
              <a:spLocks noChangeArrowheads="1"/>
            </p:cNvSpPr>
            <p:nvPr/>
          </p:nvSpPr>
          <p:spPr bwMode="auto">
            <a:xfrm>
              <a:off x="3264" y="240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11</a:t>
              </a:r>
            </a:p>
          </p:txBody>
        </p:sp>
        <p:sp>
          <p:nvSpPr>
            <p:cNvPr id="95" name="Text Box 44"/>
            <p:cNvSpPr txBox="1">
              <a:spLocks noChangeArrowheads="1"/>
            </p:cNvSpPr>
            <p:nvPr/>
          </p:nvSpPr>
          <p:spPr bwMode="auto">
            <a:xfrm>
              <a:off x="3665" y="240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31</a:t>
              </a:r>
            </a:p>
          </p:txBody>
        </p:sp>
        <p:sp>
          <p:nvSpPr>
            <p:cNvPr id="96" name="Text Box 45"/>
            <p:cNvSpPr txBox="1">
              <a:spLocks noChangeArrowheads="1"/>
            </p:cNvSpPr>
            <p:nvPr/>
          </p:nvSpPr>
          <p:spPr bwMode="auto">
            <a:xfrm>
              <a:off x="4049" y="240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45</a:t>
              </a:r>
            </a:p>
          </p:txBody>
        </p:sp>
        <p:sp>
          <p:nvSpPr>
            <p:cNvPr id="97" name="Text Box 46"/>
            <p:cNvSpPr txBox="1">
              <a:spLocks noChangeArrowheads="1"/>
            </p:cNvSpPr>
            <p:nvPr/>
          </p:nvSpPr>
          <p:spPr bwMode="auto">
            <a:xfrm>
              <a:off x="4320" y="2400"/>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173</a:t>
              </a:r>
            </a:p>
          </p:txBody>
        </p:sp>
        <p:sp>
          <p:nvSpPr>
            <p:cNvPr id="98"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endParaRPr lang="zh-CN" altLang="en-US">
                <a:ea typeface="宋体" pitchFamily="2" charset="-122"/>
              </a:endParaRPr>
            </a:p>
          </p:txBody>
        </p:sp>
      </p:grpSp>
      <p:sp>
        <p:nvSpPr>
          <p:cNvPr id="104" name="Text Box 48"/>
          <p:cNvSpPr txBox="1">
            <a:spLocks noChangeArrowheads="1"/>
          </p:cNvSpPr>
          <p:nvPr/>
        </p:nvSpPr>
        <p:spPr bwMode="auto">
          <a:xfrm>
            <a:off x="3651250" y="4764360"/>
            <a:ext cx="37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2</a:t>
            </a:r>
          </a:p>
        </p:txBody>
      </p:sp>
      <p:sp>
        <p:nvSpPr>
          <p:cNvPr id="105" name="AutoShape 49"/>
          <p:cNvSpPr>
            <a:spLocks noChangeArrowheads="1"/>
          </p:cNvSpPr>
          <p:nvPr/>
        </p:nvSpPr>
        <p:spPr bwMode="auto">
          <a:xfrm>
            <a:off x="2432050" y="4840560"/>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6" name="Text Box 50"/>
          <p:cNvSpPr txBox="1">
            <a:spLocks noChangeArrowheads="1"/>
          </p:cNvSpPr>
          <p:nvPr/>
        </p:nvSpPr>
        <p:spPr bwMode="auto">
          <a:xfrm>
            <a:off x="4270375" y="4764360"/>
            <a:ext cx="573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31</a:t>
            </a:r>
          </a:p>
        </p:txBody>
      </p:sp>
      <p:sp>
        <p:nvSpPr>
          <p:cNvPr id="107" name="Text Box 46"/>
          <p:cNvSpPr txBox="1">
            <a:spLocks noChangeArrowheads="1"/>
          </p:cNvSpPr>
          <p:nvPr/>
        </p:nvSpPr>
        <p:spPr bwMode="auto">
          <a:xfrm>
            <a:off x="7842250" y="3697560"/>
            <a:ext cx="768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174</a:t>
            </a:r>
          </a:p>
        </p:txBody>
      </p:sp>
      <p:sp>
        <p:nvSpPr>
          <p:cNvPr id="108" name="Text Box 50"/>
          <p:cNvSpPr txBox="1">
            <a:spLocks noChangeArrowheads="1"/>
          </p:cNvSpPr>
          <p:nvPr/>
        </p:nvSpPr>
        <p:spPr bwMode="auto">
          <a:xfrm>
            <a:off x="4981575" y="4764360"/>
            <a:ext cx="57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54</a:t>
            </a:r>
          </a:p>
        </p:txBody>
      </p:sp>
      <p:sp>
        <p:nvSpPr>
          <p:cNvPr id="109" name="Text Box 50"/>
          <p:cNvSpPr txBox="1">
            <a:spLocks noChangeArrowheads="1"/>
          </p:cNvSpPr>
          <p:nvPr/>
        </p:nvSpPr>
        <p:spPr bwMode="auto">
          <a:xfrm>
            <a:off x="5403850" y="4764360"/>
            <a:ext cx="768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101</a:t>
            </a:r>
          </a:p>
        </p:txBody>
      </p:sp>
      <p:grpSp>
        <p:nvGrpSpPr>
          <p:cNvPr id="2" name="组合 1"/>
          <p:cNvGrpSpPr/>
          <p:nvPr/>
        </p:nvGrpSpPr>
        <p:grpSpPr>
          <a:xfrm>
            <a:off x="304800" y="3783285"/>
            <a:ext cx="1666875" cy="2888308"/>
            <a:chOff x="304800" y="3783285"/>
            <a:chExt cx="1666875" cy="2888308"/>
          </a:xfrm>
        </p:grpSpPr>
        <p:sp>
          <p:nvSpPr>
            <p:cNvPr id="54" name="AutoShape 46"/>
            <p:cNvSpPr>
              <a:spLocks/>
            </p:cNvSpPr>
            <p:nvPr/>
          </p:nvSpPr>
          <p:spPr bwMode="auto">
            <a:xfrm>
              <a:off x="304800" y="3783285"/>
              <a:ext cx="228600" cy="1524000"/>
            </a:xfrm>
            <a:prstGeom prst="leftBrace">
              <a:avLst>
                <a:gd name="adj1" fmla="val 5555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pitchFamily="2" charset="-122"/>
              </a:endParaRPr>
            </a:p>
          </p:txBody>
        </p:sp>
        <p:sp>
          <p:nvSpPr>
            <p:cNvPr id="55" name="Text Box 47"/>
            <p:cNvSpPr txBox="1">
              <a:spLocks noChangeArrowheads="1"/>
            </p:cNvSpPr>
            <p:nvPr/>
          </p:nvSpPr>
          <p:spPr bwMode="auto">
            <a:xfrm>
              <a:off x="441325" y="5724798"/>
              <a:ext cx="1530350" cy="457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latin typeface="Tahoma" charset="0"/>
                  <a:ea typeface="Arial Unicode MS" charset="0"/>
                  <a:cs typeface="Arial Unicode MS" charset="0"/>
                </a:rPr>
                <a:t>Dictionary</a:t>
              </a:r>
            </a:p>
          </p:txBody>
        </p:sp>
        <p:cxnSp>
          <p:nvCxnSpPr>
            <p:cNvPr id="56" name="AutoShape 48"/>
            <p:cNvCxnSpPr>
              <a:cxnSpLocks noChangeShapeType="1"/>
              <a:endCxn id="54" idx="1"/>
            </p:cNvCxnSpPr>
            <p:nvPr/>
          </p:nvCxnSpPr>
          <p:spPr bwMode="auto">
            <a:xfrm rot="10800000">
              <a:off x="304800" y="4545285"/>
              <a:ext cx="136525" cy="1411288"/>
            </a:xfrm>
            <a:prstGeom prst="curvedConnector3">
              <a:avLst>
                <a:gd name="adj1" fmla="val 26744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0" name="Rectangle 63"/>
            <p:cNvSpPr>
              <a:spLocks noChangeArrowheads="1"/>
            </p:cNvSpPr>
            <p:nvPr/>
          </p:nvSpPr>
          <p:spPr bwMode="auto">
            <a:xfrm>
              <a:off x="893687" y="6209928"/>
              <a:ext cx="803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t>词典</a:t>
              </a:r>
            </a:p>
          </p:txBody>
        </p:sp>
      </p:grpSp>
      <p:grpSp>
        <p:nvGrpSpPr>
          <p:cNvPr id="3" name="组合 2"/>
          <p:cNvGrpSpPr/>
          <p:nvPr/>
        </p:nvGrpSpPr>
        <p:grpSpPr>
          <a:xfrm>
            <a:off x="3491880" y="5229200"/>
            <a:ext cx="5417170" cy="832793"/>
            <a:chOff x="3491880" y="5229200"/>
            <a:chExt cx="5417170" cy="832793"/>
          </a:xfrm>
        </p:grpSpPr>
        <p:sp>
          <p:nvSpPr>
            <p:cNvPr id="58" name="AutoShape 51"/>
            <p:cNvSpPr>
              <a:spLocks/>
            </p:cNvSpPr>
            <p:nvPr/>
          </p:nvSpPr>
          <p:spPr bwMode="auto">
            <a:xfrm rot="16200000">
              <a:off x="5987430" y="2733650"/>
              <a:ext cx="342900" cy="5334000"/>
            </a:xfrm>
            <a:prstGeom prst="leftBrace">
              <a:avLst>
                <a:gd name="adj1" fmla="val 12963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pitchFamily="2" charset="-122"/>
              </a:endParaRPr>
            </a:p>
          </p:txBody>
        </p:sp>
        <p:sp>
          <p:nvSpPr>
            <p:cNvPr id="59" name="Text Box 52"/>
            <p:cNvSpPr txBox="1">
              <a:spLocks noChangeArrowheads="1"/>
            </p:cNvSpPr>
            <p:nvPr/>
          </p:nvSpPr>
          <p:spPr bwMode="auto">
            <a:xfrm>
              <a:off x="5473080" y="5570513"/>
              <a:ext cx="1397000" cy="461963"/>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i="1" dirty="0">
                  <a:latin typeface="Tahoma" pitchFamily="34" charset="0"/>
                  <a:ea typeface="宋体" pitchFamily="2" charset="-122"/>
                </a:rPr>
                <a:t>Postings</a:t>
              </a:r>
            </a:p>
          </p:txBody>
        </p:sp>
        <p:sp>
          <p:nvSpPr>
            <p:cNvPr id="111" name="Rectangle 64"/>
            <p:cNvSpPr>
              <a:spLocks noChangeArrowheads="1"/>
            </p:cNvSpPr>
            <p:nvPr/>
          </p:nvSpPr>
          <p:spPr bwMode="auto">
            <a:xfrm>
              <a:off x="6972301" y="5600328"/>
              <a:ext cx="1936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倒排</a:t>
              </a:r>
              <a:r>
                <a:rPr lang="en-US" altLang="zh-CN" b="1"/>
                <a:t>(</a:t>
              </a:r>
              <a:r>
                <a:rPr lang="zh-CN" altLang="en-US" b="1"/>
                <a:t>记录</a:t>
              </a:r>
              <a:r>
                <a:rPr lang="en-US" altLang="zh-CN" b="1"/>
                <a:t>)</a:t>
              </a:r>
              <a:r>
                <a:rPr lang="zh-CN" altLang="en-US" b="1"/>
                <a:t>表</a:t>
              </a:r>
            </a:p>
          </p:txBody>
        </p:sp>
      </p:grpSp>
      <p:grpSp>
        <p:nvGrpSpPr>
          <p:cNvPr id="4" name="组合 3"/>
          <p:cNvGrpSpPr/>
          <p:nvPr/>
        </p:nvGrpSpPr>
        <p:grpSpPr>
          <a:xfrm>
            <a:off x="5835650" y="2802941"/>
            <a:ext cx="2774950" cy="894619"/>
            <a:chOff x="5835650" y="2802941"/>
            <a:chExt cx="2774950" cy="894619"/>
          </a:xfrm>
        </p:grpSpPr>
        <p:sp>
          <p:nvSpPr>
            <p:cNvPr id="61" name="Rectangle 73"/>
            <p:cNvSpPr>
              <a:spLocks noChangeArrowheads="1"/>
            </p:cNvSpPr>
            <p:nvPr/>
          </p:nvSpPr>
          <p:spPr bwMode="auto">
            <a:xfrm>
              <a:off x="7467600" y="2859360"/>
              <a:ext cx="1143000" cy="406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lgn="ctr">
                <a:defRPr/>
              </a:pPr>
              <a:r>
                <a:rPr lang="en-US" sz="2000" i="1" dirty="0">
                  <a:solidFill>
                    <a:srgbClr val="000000"/>
                  </a:solidFill>
                  <a:latin typeface="+mn-lt"/>
                  <a:ea typeface="Arial Unicode MS" charset="0"/>
                  <a:cs typeface="Arial Unicode MS" charset="0"/>
                </a:rPr>
                <a:t>Posting</a:t>
              </a:r>
            </a:p>
          </p:txBody>
        </p:sp>
        <p:sp>
          <p:nvSpPr>
            <p:cNvPr id="62" name="Line 75"/>
            <p:cNvSpPr>
              <a:spLocks noChangeShapeType="1"/>
            </p:cNvSpPr>
            <p:nvPr/>
          </p:nvSpPr>
          <p:spPr bwMode="auto">
            <a:xfrm flipH="1">
              <a:off x="7620000" y="3316560"/>
              <a:ext cx="2286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2" name="Rectangle 64"/>
            <p:cNvSpPr>
              <a:spLocks noChangeArrowheads="1"/>
            </p:cNvSpPr>
            <p:nvPr/>
          </p:nvSpPr>
          <p:spPr bwMode="auto">
            <a:xfrm>
              <a:off x="5835650" y="2802941"/>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t>倒排记录</a:t>
              </a:r>
            </a:p>
          </p:txBody>
        </p:sp>
      </p:grpSp>
    </p:spTree>
    <p:extLst>
      <p:ext uri="{BB962C8B-B14F-4D97-AF65-F5344CB8AC3E}">
        <p14:creationId xmlns:p14="http://schemas.microsoft.com/office/powerpoint/2010/main" val="21122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7" name="AutoShape 17"/>
          <p:cNvSpPr>
            <a:spLocks noChangeArrowheads="1"/>
          </p:cNvSpPr>
          <p:nvPr/>
        </p:nvSpPr>
        <p:spPr bwMode="auto">
          <a:xfrm>
            <a:off x="3563938" y="3179440"/>
            <a:ext cx="304800" cy="609600"/>
          </a:xfrm>
          <a:prstGeom prst="down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endParaRPr lang="zh-CN" altLang="en-US">
              <a:ea typeface="宋体" pitchFamily="2" charset="-122"/>
            </a:endParaRPr>
          </a:p>
        </p:txBody>
      </p:sp>
      <p:sp>
        <p:nvSpPr>
          <p:cNvPr id="34819" name="Rectangle 2"/>
          <p:cNvSpPr>
            <a:spLocks noGrp="1" noChangeArrowheads="1"/>
          </p:cNvSpPr>
          <p:nvPr>
            <p:ph type="title"/>
          </p:nvPr>
        </p:nvSpPr>
        <p:spPr>
          <a:xfrm>
            <a:off x="533400" y="332656"/>
            <a:ext cx="8077200" cy="846584"/>
          </a:xfrm>
        </p:spPr>
        <p:txBody>
          <a:bodyPr/>
          <a:lstStyle/>
          <a:p>
            <a:pPr eaLnBrk="1" hangingPunct="1"/>
            <a:r>
              <a:rPr lang="zh-CN" altLang="en-US" dirty="0"/>
              <a:t>倒排索引构建</a:t>
            </a:r>
            <a:endParaRPr lang="en-US" altLang="zh-CN" dirty="0"/>
          </a:p>
        </p:txBody>
      </p:sp>
      <p:sp>
        <p:nvSpPr>
          <p:cNvPr id="34861" name="AutoShape 18"/>
          <p:cNvSpPr>
            <a:spLocks noChangeArrowheads="1"/>
          </p:cNvSpPr>
          <p:nvPr/>
        </p:nvSpPr>
        <p:spPr bwMode="auto">
          <a:xfrm>
            <a:off x="3563938" y="4652964"/>
            <a:ext cx="304800" cy="533400"/>
          </a:xfrm>
          <a:prstGeom prst="downArrow">
            <a:avLst>
              <a:gd name="adj1" fmla="val 50000"/>
              <a:gd name="adj2" fmla="val 43750"/>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endParaRPr lang="zh-CN" altLang="en-US">
              <a:ea typeface="宋体" pitchFamily="2" charset="-122"/>
            </a:endParaRPr>
          </a:p>
        </p:txBody>
      </p:sp>
      <p:sp>
        <p:nvSpPr>
          <p:cNvPr id="6" name="AutoShape 22"/>
          <p:cNvSpPr>
            <a:spLocks noChangeArrowheads="1"/>
          </p:cNvSpPr>
          <p:nvPr/>
        </p:nvSpPr>
        <p:spPr bwMode="auto">
          <a:xfrm>
            <a:off x="3563938" y="5924550"/>
            <a:ext cx="304800" cy="457200"/>
          </a:xfrm>
          <a:prstGeom prst="downArrow">
            <a:avLst>
              <a:gd name="adj1" fmla="val 50000"/>
              <a:gd name="adj2" fmla="val 375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pAutoFit/>
          </a:bodyPr>
          <a:lstStyle/>
          <a:p>
            <a:endParaRPr lang="zh-CN" altLang="en-US">
              <a:ea typeface="宋体" pitchFamily="2" charset="-122"/>
            </a:endParaRPr>
          </a:p>
        </p:txBody>
      </p:sp>
      <p:grpSp>
        <p:nvGrpSpPr>
          <p:cNvPr id="21" name="组合 20"/>
          <p:cNvGrpSpPr/>
          <p:nvPr/>
        </p:nvGrpSpPr>
        <p:grpSpPr>
          <a:xfrm>
            <a:off x="611560" y="5172075"/>
            <a:ext cx="8500690" cy="1604963"/>
            <a:chOff x="611560" y="5172075"/>
            <a:chExt cx="8500690" cy="1604963"/>
          </a:xfrm>
        </p:grpSpPr>
        <p:sp>
          <p:nvSpPr>
            <p:cNvPr id="5" name="AutoShape 15"/>
            <p:cNvSpPr>
              <a:spLocks noChangeArrowheads="1"/>
            </p:cNvSpPr>
            <p:nvPr/>
          </p:nvSpPr>
          <p:spPr bwMode="auto">
            <a:xfrm>
              <a:off x="3059113" y="5307013"/>
              <a:ext cx="1349375" cy="498475"/>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algn="ctr"/>
              <a:r>
                <a:rPr lang="en-US" altLang="zh-CN" dirty="0">
                  <a:ea typeface="宋体" pitchFamily="2" charset="-122"/>
                </a:rPr>
                <a:t>Indexer</a:t>
              </a:r>
            </a:p>
          </p:txBody>
        </p:sp>
        <p:sp>
          <p:nvSpPr>
            <p:cNvPr id="34840" name="Text Box 23"/>
            <p:cNvSpPr txBox="1">
              <a:spLocks noChangeArrowheads="1"/>
            </p:cNvSpPr>
            <p:nvPr/>
          </p:nvSpPr>
          <p:spPr bwMode="auto">
            <a:xfrm>
              <a:off x="611560" y="5837238"/>
              <a:ext cx="1724024" cy="400050"/>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ctr" eaLnBrk="1" hangingPunct="1"/>
              <a:r>
                <a:rPr lang="zh-CN" altLang="en-US" sz="2000" b="1" dirty="0">
                  <a:ea typeface="宋体" pitchFamily="2" charset="-122"/>
                </a:rPr>
                <a:t>倒排索引</a:t>
              </a:r>
              <a:endParaRPr lang="en-US" altLang="zh-CN" sz="2000" b="1" dirty="0">
                <a:ea typeface="宋体" pitchFamily="2" charset="-122"/>
              </a:endParaRPr>
            </a:p>
          </p:txBody>
        </p:sp>
        <p:grpSp>
          <p:nvGrpSpPr>
            <p:cNvPr id="34841" name="Group 71"/>
            <p:cNvGrpSpPr>
              <a:grpSpLocks/>
            </p:cNvGrpSpPr>
            <p:nvPr/>
          </p:nvGrpSpPr>
          <p:grpSpPr bwMode="auto">
            <a:xfrm>
              <a:off x="4800600" y="5172075"/>
              <a:ext cx="4311650" cy="1604963"/>
              <a:chOff x="3024" y="3258"/>
              <a:chExt cx="2716" cy="1011"/>
            </a:xfrm>
          </p:grpSpPr>
          <p:grpSp>
            <p:nvGrpSpPr>
              <p:cNvPr id="34842" name="Group 32"/>
              <p:cNvGrpSpPr>
                <a:grpSpLocks/>
              </p:cNvGrpSpPr>
              <p:nvPr/>
            </p:nvGrpSpPr>
            <p:grpSpPr bwMode="auto">
              <a:xfrm>
                <a:off x="3024" y="3306"/>
                <a:ext cx="1730" cy="963"/>
                <a:chOff x="528" y="2634"/>
                <a:chExt cx="1730" cy="963"/>
              </a:xfrm>
            </p:grpSpPr>
            <p:sp>
              <p:nvSpPr>
                <p:cNvPr id="9" name="Text Box 33"/>
                <p:cNvSpPr txBox="1">
                  <a:spLocks noChangeArrowheads="1"/>
                </p:cNvSpPr>
                <p:nvPr/>
              </p:nvSpPr>
              <p:spPr bwMode="auto">
                <a:xfrm>
                  <a:off x="528" y="2634"/>
                  <a:ext cx="580"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latin typeface="+mn-lt"/>
                      <a:ea typeface="Arial Unicode MS" charset="0"/>
                      <a:cs typeface="Arial Unicode MS" charset="0"/>
                    </a:rPr>
                    <a:t>friend</a:t>
                  </a:r>
                </a:p>
              </p:txBody>
            </p:sp>
            <p:sp>
              <p:nvSpPr>
                <p:cNvPr id="10" name="Text Box 34"/>
                <p:cNvSpPr txBox="1">
                  <a:spLocks noChangeArrowheads="1"/>
                </p:cNvSpPr>
                <p:nvPr/>
              </p:nvSpPr>
              <p:spPr bwMode="auto">
                <a:xfrm>
                  <a:off x="528" y="2970"/>
                  <a:ext cx="636"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latin typeface="+mn-lt"/>
                      <a:ea typeface="Arial Unicode MS" charset="0"/>
                      <a:cs typeface="Arial Unicode MS" charset="0"/>
                    </a:rPr>
                    <a:t>roman</a:t>
                  </a:r>
                </a:p>
              </p:txBody>
            </p:sp>
            <p:sp>
              <p:nvSpPr>
                <p:cNvPr id="34854" name="Text Box 35"/>
                <p:cNvSpPr txBox="1">
                  <a:spLocks noChangeArrowheads="1"/>
                </p:cNvSpPr>
                <p:nvPr/>
              </p:nvSpPr>
              <p:spPr bwMode="auto">
                <a:xfrm>
                  <a:off x="528" y="3306"/>
                  <a:ext cx="1066"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latin typeface="+mn-lt"/>
                      <a:ea typeface="Arial Unicode MS" charset="0"/>
                      <a:cs typeface="Arial Unicode MS" charset="0"/>
                    </a:rPr>
                    <a:t>countryman</a:t>
                  </a:r>
                </a:p>
              </p:txBody>
            </p:sp>
            <p:sp>
              <p:nvSpPr>
                <p:cNvPr id="34857" name="AutoShape 36"/>
                <p:cNvSpPr>
                  <a:spLocks noChangeArrowheads="1"/>
                </p:cNvSpPr>
                <p:nvPr/>
              </p:nvSpPr>
              <p:spPr bwMode="auto">
                <a:xfrm>
                  <a:off x="1699" y="2682"/>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sp>
              <p:nvSpPr>
                <p:cNvPr id="34858" name="AutoShape 37"/>
                <p:cNvSpPr>
                  <a:spLocks noChangeArrowheads="1"/>
                </p:cNvSpPr>
                <p:nvPr/>
              </p:nvSpPr>
              <p:spPr bwMode="auto">
                <a:xfrm>
                  <a:off x="1699" y="3018"/>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sp>
              <p:nvSpPr>
                <p:cNvPr id="34859" name="AutoShape 38"/>
                <p:cNvSpPr>
                  <a:spLocks noChangeArrowheads="1"/>
                </p:cNvSpPr>
                <p:nvPr/>
              </p:nvSpPr>
              <p:spPr bwMode="auto">
                <a:xfrm>
                  <a:off x="1699" y="3354"/>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grpSp>
          <p:sp>
            <p:nvSpPr>
              <p:cNvPr id="34843" name="Text Box 39"/>
              <p:cNvSpPr txBox="1">
                <a:spLocks noChangeArrowheads="1"/>
              </p:cNvSpPr>
              <p:nvPr/>
            </p:nvSpPr>
            <p:spPr bwMode="auto">
              <a:xfrm>
                <a:off x="4848" y="3258"/>
                <a:ext cx="278"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ea typeface="宋体" pitchFamily="2" charset="-122"/>
                  </a:rPr>
                  <a:t>2</a:t>
                </a:r>
              </a:p>
            </p:txBody>
          </p:sp>
          <p:sp>
            <p:nvSpPr>
              <p:cNvPr id="34844" name="Text Box 40"/>
              <p:cNvSpPr txBox="1">
                <a:spLocks noChangeArrowheads="1"/>
              </p:cNvSpPr>
              <p:nvPr/>
            </p:nvSpPr>
            <p:spPr bwMode="auto">
              <a:xfrm>
                <a:off x="5291" y="3258"/>
                <a:ext cx="243"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4</a:t>
                </a:r>
              </a:p>
            </p:txBody>
          </p:sp>
          <p:sp>
            <p:nvSpPr>
              <p:cNvPr id="34845" name="Text Box 41"/>
              <p:cNvSpPr txBox="1">
                <a:spLocks noChangeArrowheads="1"/>
              </p:cNvSpPr>
              <p:nvPr/>
            </p:nvSpPr>
            <p:spPr bwMode="auto">
              <a:xfrm>
                <a:off x="5304" y="3594"/>
                <a:ext cx="243"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pitchFamily="2" charset="-122"/>
                  </a:rPr>
                  <a:t>2</a:t>
                </a:r>
              </a:p>
            </p:txBody>
          </p:sp>
          <p:sp>
            <p:nvSpPr>
              <p:cNvPr id="34846" name="Text Box 42"/>
              <p:cNvSpPr txBox="1">
                <a:spLocks noChangeArrowheads="1"/>
              </p:cNvSpPr>
              <p:nvPr/>
            </p:nvSpPr>
            <p:spPr bwMode="auto">
              <a:xfrm>
                <a:off x="4848" y="3936"/>
                <a:ext cx="384"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ea typeface="宋体" pitchFamily="2" charset="-122"/>
                  </a:rPr>
                  <a:t>13</a:t>
                </a:r>
              </a:p>
            </p:txBody>
          </p:sp>
          <p:sp>
            <p:nvSpPr>
              <p:cNvPr id="34847" name="Text Box 43"/>
              <p:cNvSpPr txBox="1">
                <a:spLocks noChangeArrowheads="1"/>
              </p:cNvSpPr>
              <p:nvPr/>
            </p:nvSpPr>
            <p:spPr bwMode="auto">
              <a:xfrm>
                <a:off x="5376" y="3930"/>
                <a:ext cx="364"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ea typeface="宋体" pitchFamily="2" charset="-122"/>
                  </a:rPr>
                  <a:t>16</a:t>
                </a:r>
              </a:p>
            </p:txBody>
          </p:sp>
          <p:cxnSp>
            <p:nvCxnSpPr>
              <p:cNvPr id="34848" name="AutoShape 44"/>
              <p:cNvCxnSpPr>
                <a:cxnSpLocks noChangeShapeType="1"/>
                <a:stCxn id="34843" idx="3"/>
                <a:endCxn id="34844" idx="1"/>
              </p:cNvCxnSpPr>
              <p:nvPr/>
            </p:nvCxnSpPr>
            <p:spPr bwMode="auto">
              <a:xfrm>
                <a:off x="5126" y="3405"/>
                <a:ext cx="16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49" name="AutoShape 45"/>
              <p:cNvCxnSpPr>
                <a:cxnSpLocks noChangeShapeType="1"/>
                <a:stCxn id="34844"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50" name="Text Box 46"/>
              <p:cNvSpPr txBox="1">
                <a:spLocks noChangeArrowheads="1"/>
              </p:cNvSpPr>
              <p:nvPr/>
            </p:nvSpPr>
            <p:spPr bwMode="auto">
              <a:xfrm>
                <a:off x="4848" y="3594"/>
                <a:ext cx="291"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ea typeface="宋体" pitchFamily="2" charset="-122"/>
                  </a:rPr>
                  <a:t>1</a:t>
                </a:r>
              </a:p>
            </p:txBody>
          </p:sp>
          <p:cxnSp>
            <p:nvCxnSpPr>
              <p:cNvPr id="34851" name="AutoShape 47"/>
              <p:cNvCxnSpPr>
                <a:cxnSpLocks noChangeShapeType="1"/>
                <a:stCxn id="34850" idx="3"/>
                <a:endCxn id="34845" idx="1"/>
              </p:cNvCxnSpPr>
              <p:nvPr/>
            </p:nvCxnSpPr>
            <p:spPr bwMode="auto">
              <a:xfrm>
                <a:off x="5139" y="3741"/>
                <a:ext cx="16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52" name="AutoShape 48"/>
              <p:cNvCxnSpPr>
                <a:cxnSpLocks noChangeShapeType="1"/>
                <a:stCxn id="34845"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53" name="AutoShape 49"/>
              <p:cNvCxnSpPr>
                <a:cxnSpLocks noChangeShapeType="1"/>
                <a:stCxn id="34846" idx="3"/>
                <a:endCxn id="34847"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34825" name="AutoShape 16"/>
          <p:cNvSpPr>
            <a:spLocks noChangeArrowheads="1"/>
          </p:cNvSpPr>
          <p:nvPr/>
        </p:nvSpPr>
        <p:spPr bwMode="auto">
          <a:xfrm>
            <a:off x="3563888" y="1988840"/>
            <a:ext cx="304800" cy="533400"/>
          </a:xfrm>
          <a:prstGeom prst="downArrow">
            <a:avLst>
              <a:gd name="adj1" fmla="val 50000"/>
              <a:gd name="adj2" fmla="val 43750"/>
            </a:avLst>
          </a:prstGeom>
          <a:ln>
            <a:headEnd/>
            <a:tailEnd/>
          </a:ln>
        </p:spPr>
        <p:style>
          <a:lnRef idx="1">
            <a:schemeClr val="accent6"/>
          </a:lnRef>
          <a:fillRef idx="2">
            <a:schemeClr val="accent6"/>
          </a:fillRef>
          <a:effectRef idx="1">
            <a:schemeClr val="accent6"/>
          </a:effectRef>
          <a:fontRef idx="minor">
            <a:schemeClr val="dk1"/>
          </a:fontRef>
        </p:style>
        <p:txBody>
          <a:bodyPr anchor="ctr">
            <a:spAutoFit/>
          </a:bodyPr>
          <a:lstStyle/>
          <a:p>
            <a:endParaRPr lang="zh-CN" altLang="en-US">
              <a:ea typeface="宋体" pitchFamily="2" charset="-122"/>
            </a:endParaRPr>
          </a:p>
        </p:txBody>
      </p:sp>
      <p:grpSp>
        <p:nvGrpSpPr>
          <p:cNvPr id="18" name="组合 17"/>
          <p:cNvGrpSpPr/>
          <p:nvPr/>
        </p:nvGrpSpPr>
        <p:grpSpPr>
          <a:xfrm>
            <a:off x="611559" y="1366416"/>
            <a:ext cx="8270504" cy="1147440"/>
            <a:chOff x="611559" y="1366416"/>
            <a:chExt cx="8270504" cy="1147440"/>
          </a:xfrm>
        </p:grpSpPr>
        <p:grpSp>
          <p:nvGrpSpPr>
            <p:cNvPr id="34824" name="Group 4"/>
            <p:cNvGrpSpPr>
              <a:grpSpLocks/>
            </p:cNvGrpSpPr>
            <p:nvPr/>
          </p:nvGrpSpPr>
          <p:grpSpPr bwMode="auto">
            <a:xfrm>
              <a:off x="2843213" y="1366416"/>
              <a:ext cx="1761820" cy="598178"/>
              <a:chOff x="399" y="1488"/>
              <a:chExt cx="849" cy="288"/>
            </a:xfrm>
          </p:grpSpPr>
          <p:pic>
            <p:nvPicPr>
              <p:cNvPr id="348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348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348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1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3483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4826" name="Text Box 19"/>
            <p:cNvSpPr txBox="1">
              <a:spLocks noChangeArrowheads="1"/>
            </p:cNvSpPr>
            <p:nvPr/>
          </p:nvSpPr>
          <p:spPr bwMode="auto">
            <a:xfrm>
              <a:off x="611559" y="1484784"/>
              <a:ext cx="1724025" cy="400050"/>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ctr" eaLnBrk="1" hangingPunct="1"/>
              <a:r>
                <a:rPr lang="zh-CN" altLang="en-US" sz="2000" b="1" dirty="0">
                  <a:ea typeface="宋体" pitchFamily="2" charset="-122"/>
                </a:rPr>
                <a:t>待索引文档</a:t>
              </a:r>
              <a:endParaRPr lang="en-US" altLang="zh-CN" sz="2000" b="1" dirty="0">
                <a:ea typeface="宋体" pitchFamily="2" charset="-122"/>
              </a:endParaRPr>
            </a:p>
          </p:txBody>
        </p:sp>
        <p:sp>
          <p:nvSpPr>
            <p:cNvPr id="34827" name="Rectangle 24"/>
            <p:cNvSpPr>
              <a:spLocks noChangeArrowheads="1"/>
            </p:cNvSpPr>
            <p:nvPr/>
          </p:nvSpPr>
          <p:spPr bwMode="auto">
            <a:xfrm>
              <a:off x="4940300" y="1484784"/>
              <a:ext cx="3941763" cy="4667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r>
                <a:rPr lang="en-US" altLang="zh-CN" dirty="0">
                  <a:latin typeface="Times New Roman" pitchFamily="18" charset="0"/>
                  <a:ea typeface="宋体" pitchFamily="2" charset="-122"/>
                </a:rPr>
                <a:t>Friends, Romans, countrymen.</a:t>
              </a:r>
            </a:p>
          </p:txBody>
        </p:sp>
        <p:sp>
          <p:nvSpPr>
            <p:cNvPr id="34828" name="Oval 62"/>
            <p:cNvSpPr>
              <a:spLocks noChangeArrowheads="1"/>
            </p:cNvSpPr>
            <p:nvPr/>
          </p:nvSpPr>
          <p:spPr bwMode="auto">
            <a:xfrm>
              <a:off x="6858000" y="21328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ea typeface="宋体" pitchFamily="2" charset="-122"/>
              </a:endParaRPr>
            </a:p>
          </p:txBody>
        </p:sp>
        <p:sp>
          <p:nvSpPr>
            <p:cNvPr id="34829" name="Oval 63"/>
            <p:cNvSpPr>
              <a:spLocks noChangeArrowheads="1"/>
            </p:cNvSpPr>
            <p:nvPr/>
          </p:nvSpPr>
          <p:spPr bwMode="auto">
            <a:xfrm>
              <a:off x="6858000" y="22852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ea typeface="宋体" pitchFamily="2" charset="-122"/>
              </a:endParaRPr>
            </a:p>
          </p:txBody>
        </p:sp>
        <p:sp>
          <p:nvSpPr>
            <p:cNvPr id="34830" name="Oval 64"/>
            <p:cNvSpPr>
              <a:spLocks noChangeArrowheads="1"/>
            </p:cNvSpPr>
            <p:nvPr/>
          </p:nvSpPr>
          <p:spPr bwMode="auto">
            <a:xfrm>
              <a:off x="6858000" y="24376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ea typeface="宋体" pitchFamily="2" charset="-122"/>
              </a:endParaRPr>
            </a:p>
          </p:txBody>
        </p:sp>
      </p:grpSp>
      <p:grpSp>
        <p:nvGrpSpPr>
          <p:cNvPr id="19" name="组合 18"/>
          <p:cNvGrpSpPr/>
          <p:nvPr/>
        </p:nvGrpSpPr>
        <p:grpSpPr>
          <a:xfrm>
            <a:off x="611559" y="2565401"/>
            <a:ext cx="8419729" cy="1052513"/>
            <a:chOff x="611559" y="2565401"/>
            <a:chExt cx="8419729" cy="1052513"/>
          </a:xfrm>
        </p:grpSpPr>
        <p:sp>
          <p:nvSpPr>
            <p:cNvPr id="34866" name="AutoShape 13"/>
            <p:cNvSpPr>
              <a:spLocks noChangeArrowheads="1"/>
            </p:cNvSpPr>
            <p:nvPr/>
          </p:nvSpPr>
          <p:spPr bwMode="auto">
            <a:xfrm>
              <a:off x="2843213" y="2565401"/>
              <a:ext cx="1706563" cy="498475"/>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r>
                <a:rPr lang="en-US" altLang="zh-CN" dirty="0" err="1">
                  <a:ea typeface="宋体" pitchFamily="2" charset="-122"/>
                </a:rPr>
                <a:t>Tokenizer</a:t>
              </a:r>
              <a:endParaRPr lang="en-US" altLang="zh-CN" dirty="0">
                <a:ea typeface="宋体" pitchFamily="2" charset="-122"/>
              </a:endParaRPr>
            </a:p>
          </p:txBody>
        </p:sp>
        <p:sp>
          <p:nvSpPr>
            <p:cNvPr id="34868" name="Text Box 20"/>
            <p:cNvSpPr txBox="1">
              <a:spLocks noChangeArrowheads="1"/>
            </p:cNvSpPr>
            <p:nvPr/>
          </p:nvSpPr>
          <p:spPr bwMode="auto">
            <a:xfrm>
              <a:off x="611559" y="3141664"/>
              <a:ext cx="1724025" cy="400050"/>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ctr" eaLnBrk="1" hangingPunct="1"/>
              <a:r>
                <a:rPr lang="zh-CN" altLang="en-US" sz="2000" b="1" dirty="0">
                  <a:ea typeface="宋体" pitchFamily="2" charset="-122"/>
                </a:rPr>
                <a:t>词条流</a:t>
              </a:r>
              <a:endParaRPr lang="en-US" altLang="zh-CN" sz="2000" b="1" dirty="0">
                <a:ea typeface="宋体" pitchFamily="2" charset="-122"/>
              </a:endParaRPr>
            </a:p>
          </p:txBody>
        </p:sp>
        <p:sp>
          <p:nvSpPr>
            <p:cNvPr id="34869" name="Rectangle 26"/>
            <p:cNvSpPr>
              <a:spLocks noChangeArrowheads="1"/>
            </p:cNvSpPr>
            <p:nvPr/>
          </p:nvSpPr>
          <p:spPr bwMode="auto">
            <a:xfrm>
              <a:off x="4776788" y="3141664"/>
              <a:ext cx="1108075"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r>
                <a:rPr lang="en-US" altLang="zh-CN" dirty="0">
                  <a:latin typeface="Times New Roman" pitchFamily="18" charset="0"/>
                  <a:ea typeface="宋体" pitchFamily="2" charset="-122"/>
                </a:rPr>
                <a:t>Friends</a:t>
              </a:r>
            </a:p>
          </p:txBody>
        </p:sp>
        <p:sp>
          <p:nvSpPr>
            <p:cNvPr id="34870" name="Rectangle 27"/>
            <p:cNvSpPr>
              <a:spLocks noChangeArrowheads="1"/>
            </p:cNvSpPr>
            <p:nvPr/>
          </p:nvSpPr>
          <p:spPr bwMode="auto">
            <a:xfrm>
              <a:off x="5970588" y="3151189"/>
              <a:ext cx="1192213"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r>
                <a:rPr lang="en-US" altLang="zh-CN">
                  <a:latin typeface="Times New Roman" pitchFamily="18" charset="0"/>
                  <a:ea typeface="宋体" pitchFamily="2" charset="-122"/>
                </a:rPr>
                <a:t>Romans</a:t>
              </a:r>
            </a:p>
          </p:txBody>
        </p:sp>
        <p:sp>
          <p:nvSpPr>
            <p:cNvPr id="34871" name="Rectangle 28"/>
            <p:cNvSpPr>
              <a:spLocks noChangeArrowheads="1"/>
            </p:cNvSpPr>
            <p:nvPr/>
          </p:nvSpPr>
          <p:spPr bwMode="auto">
            <a:xfrm>
              <a:off x="7315200" y="3151189"/>
              <a:ext cx="1716088"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r>
                <a:rPr lang="en-US" altLang="zh-CN">
                  <a:latin typeface="Times New Roman" pitchFamily="18" charset="0"/>
                  <a:ea typeface="宋体" pitchFamily="2" charset="-122"/>
                </a:rPr>
                <a:t>Countrymen</a:t>
              </a:r>
            </a:p>
          </p:txBody>
        </p:sp>
        <p:sp>
          <p:nvSpPr>
            <p:cNvPr id="34831" name="Rectangle 54"/>
            <p:cNvSpPr>
              <a:spLocks noChangeArrowheads="1"/>
            </p:cNvSpPr>
            <p:nvPr/>
          </p:nvSpPr>
          <p:spPr bwMode="auto">
            <a:xfrm>
              <a:off x="5192589" y="2609528"/>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t>词条化工具</a:t>
              </a:r>
            </a:p>
          </p:txBody>
        </p:sp>
      </p:grpSp>
      <p:grpSp>
        <p:nvGrpSpPr>
          <p:cNvPr id="20" name="组合 19"/>
          <p:cNvGrpSpPr/>
          <p:nvPr/>
        </p:nvGrpSpPr>
        <p:grpSpPr>
          <a:xfrm>
            <a:off x="611560" y="3905449"/>
            <a:ext cx="8344569" cy="1123752"/>
            <a:chOff x="611560" y="3905449"/>
            <a:chExt cx="8344569" cy="1123752"/>
          </a:xfrm>
        </p:grpSpPr>
        <p:sp>
          <p:nvSpPr>
            <p:cNvPr id="34860" name="AutoShape 14"/>
            <p:cNvSpPr>
              <a:spLocks noChangeArrowheads="1"/>
            </p:cNvSpPr>
            <p:nvPr/>
          </p:nvSpPr>
          <p:spPr bwMode="auto">
            <a:xfrm>
              <a:off x="2268538" y="3905449"/>
              <a:ext cx="2895600" cy="510778"/>
            </a:xfrm>
            <a:prstGeom prst="flowChartAlternateProcess">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US" altLang="zh-CN" dirty="0">
                  <a:solidFill>
                    <a:schemeClr val="tx1"/>
                  </a:solidFill>
                  <a:ea typeface="宋体" pitchFamily="2" charset="-122"/>
                </a:rPr>
                <a:t>Linguistic modules</a:t>
              </a:r>
            </a:p>
          </p:txBody>
        </p:sp>
        <p:sp>
          <p:nvSpPr>
            <p:cNvPr id="34862" name="Text Box 21"/>
            <p:cNvSpPr txBox="1">
              <a:spLocks noChangeArrowheads="1"/>
            </p:cNvSpPr>
            <p:nvPr/>
          </p:nvSpPr>
          <p:spPr bwMode="auto">
            <a:xfrm>
              <a:off x="611560" y="4613126"/>
              <a:ext cx="1724025" cy="400050"/>
            </a:xfrm>
            <a:prstGeom prst="rect">
              <a:avLst/>
            </a:prstGeom>
            <a:ln/>
            <a:extLst/>
          </p:spPr>
          <p:style>
            <a:lnRef idx="1">
              <a:schemeClr val="accent5"/>
            </a:lnRef>
            <a:fillRef idx="3">
              <a:schemeClr val="accent5"/>
            </a:fillRef>
            <a:effectRef idx="2">
              <a:schemeClr val="accent5"/>
            </a:effectRef>
            <a:fontRef idx="minor">
              <a:schemeClr val="lt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ctr" eaLnBrk="1" hangingPunct="1"/>
              <a:r>
                <a:rPr lang="zh-CN" altLang="en-US" sz="2000" b="1" dirty="0">
                  <a:ea typeface="宋体" pitchFamily="2" charset="-122"/>
                </a:rPr>
                <a:t>修改后的词条</a:t>
              </a:r>
              <a:endParaRPr lang="en-US" altLang="zh-CN" sz="2000" b="1" dirty="0">
                <a:ea typeface="宋体" pitchFamily="2" charset="-122"/>
              </a:endParaRPr>
            </a:p>
          </p:txBody>
        </p:sp>
        <p:sp>
          <p:nvSpPr>
            <p:cNvPr id="34863" name="Rectangle 29"/>
            <p:cNvSpPr>
              <a:spLocks noChangeArrowheads="1"/>
            </p:cNvSpPr>
            <p:nvPr/>
          </p:nvSpPr>
          <p:spPr bwMode="auto">
            <a:xfrm>
              <a:off x="4788024" y="4552951"/>
              <a:ext cx="920750" cy="4667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r>
                <a:rPr lang="en-US" altLang="zh-CN" dirty="0">
                  <a:solidFill>
                    <a:schemeClr val="tx1"/>
                  </a:solidFill>
                  <a:latin typeface="Times New Roman" pitchFamily="18" charset="0"/>
                  <a:ea typeface="宋体" pitchFamily="2" charset="-122"/>
                </a:rPr>
                <a:t>friend</a:t>
              </a:r>
            </a:p>
          </p:txBody>
        </p:sp>
        <p:sp>
          <p:nvSpPr>
            <p:cNvPr id="34864" name="Rectangle 30"/>
            <p:cNvSpPr>
              <a:spLocks noChangeArrowheads="1"/>
            </p:cNvSpPr>
            <p:nvPr/>
          </p:nvSpPr>
          <p:spPr bwMode="auto">
            <a:xfrm>
              <a:off x="6012160" y="4562476"/>
              <a:ext cx="971550" cy="4667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r>
                <a:rPr lang="en-US" altLang="zh-CN">
                  <a:solidFill>
                    <a:schemeClr val="tx1"/>
                  </a:solidFill>
                  <a:latin typeface="Times New Roman" pitchFamily="18" charset="0"/>
                  <a:ea typeface="宋体" pitchFamily="2" charset="-122"/>
                </a:rPr>
                <a:t>roman</a:t>
              </a:r>
            </a:p>
          </p:txBody>
        </p:sp>
        <p:sp>
          <p:nvSpPr>
            <p:cNvPr id="34865" name="Rectangle 31"/>
            <p:cNvSpPr>
              <a:spLocks noChangeArrowheads="1"/>
            </p:cNvSpPr>
            <p:nvPr/>
          </p:nvSpPr>
          <p:spPr bwMode="auto">
            <a:xfrm>
              <a:off x="7308304" y="4562476"/>
              <a:ext cx="1647825" cy="4667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r>
                <a:rPr lang="en-US" altLang="zh-CN" dirty="0">
                  <a:solidFill>
                    <a:schemeClr val="tx1"/>
                  </a:solidFill>
                  <a:latin typeface="Times New Roman" pitchFamily="18" charset="0"/>
                  <a:ea typeface="宋体" pitchFamily="2" charset="-122"/>
                </a:rPr>
                <a:t>countryman</a:t>
              </a:r>
            </a:p>
          </p:txBody>
        </p:sp>
        <p:sp>
          <p:nvSpPr>
            <p:cNvPr id="34832" name="Rectangle 54"/>
            <p:cNvSpPr>
              <a:spLocks noChangeArrowheads="1"/>
            </p:cNvSpPr>
            <p:nvPr/>
          </p:nvSpPr>
          <p:spPr bwMode="auto">
            <a:xfrm>
              <a:off x="5204296" y="3960813"/>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a:t>语言分析工具</a:t>
              </a:r>
            </a:p>
          </p:txBody>
        </p:sp>
      </p:grpSp>
    </p:spTree>
    <p:extLst>
      <p:ext uri="{BB962C8B-B14F-4D97-AF65-F5344CB8AC3E}">
        <p14:creationId xmlns:p14="http://schemas.microsoft.com/office/powerpoint/2010/main" val="234468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wipe(up)">
                                      <p:cBhvr>
                                        <p:cTn id="7" dur="500"/>
                                        <p:tgtEl>
                                          <p:spTgt spid="348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4867"/>
                                        </p:tgtEl>
                                        <p:attrNameLst>
                                          <p:attrName>style.visibility</p:attrName>
                                        </p:attrNameLst>
                                      </p:cBhvr>
                                      <p:to>
                                        <p:strVal val="visible"/>
                                      </p:to>
                                    </p:set>
                                    <p:animEffect transition="in" filter="wipe(up)">
                                      <p:cBhvr>
                                        <p:cTn id="15" dur="500"/>
                                        <p:tgtEl>
                                          <p:spTgt spid="348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4861"/>
                                        </p:tgtEl>
                                        <p:attrNameLst>
                                          <p:attrName>style.visibility</p:attrName>
                                        </p:attrNameLst>
                                      </p:cBhvr>
                                      <p:to>
                                        <p:strVal val="visible"/>
                                      </p:to>
                                    </p:set>
                                    <p:animEffect transition="in" filter="wipe(up)">
                                      <p:cBhvr>
                                        <p:cTn id="23" dur="500"/>
                                        <p:tgtEl>
                                          <p:spTgt spid="348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7" grpId="0" animBg="1"/>
      <p:bldP spid="34861" grpId="0" animBg="1"/>
      <p:bldP spid="6" grpId="0" animBg="1"/>
      <p:bldP spid="348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p:txBody>
          <a:bodyPr/>
          <a:lstStyle/>
          <a:p>
            <a:pPr eaLnBrk="1" hangingPunct="1"/>
            <a:r>
              <a:rPr lang="zh-CN" altLang="en-US"/>
              <a:t>索引构建过程</a:t>
            </a:r>
            <a:r>
              <a:rPr lang="en-US" altLang="zh-CN"/>
              <a:t>: </a:t>
            </a:r>
            <a:r>
              <a:rPr lang="zh-CN" altLang="en-US"/>
              <a:t>词条序列</a:t>
            </a:r>
            <a:endParaRPr lang="en-US" altLang="zh-CN"/>
          </a:p>
        </p:txBody>
      </p:sp>
      <p:sp>
        <p:nvSpPr>
          <p:cNvPr id="35843" name="Rectangle 2"/>
          <p:cNvSpPr>
            <a:spLocks noGrp="1" noChangeArrowheads="1"/>
          </p:cNvSpPr>
          <p:nvPr>
            <p:ph idx="1"/>
          </p:nvPr>
        </p:nvSpPr>
        <p:spPr/>
        <p:txBody>
          <a:bodyPr/>
          <a:lstStyle/>
          <a:p>
            <a:pPr eaLnBrk="1" hangingPunct="1"/>
            <a:r>
              <a:rPr lang="en-US" altLang="zh-CN" b="1" dirty="0">
                <a:ea typeface="宋体" pitchFamily="2" charset="-122"/>
              </a:rPr>
              <a:t>&lt;</a:t>
            </a:r>
            <a:r>
              <a:rPr lang="zh-CN" altLang="en-US" b="1" dirty="0">
                <a:ea typeface="宋体" pitchFamily="2" charset="-122"/>
              </a:rPr>
              <a:t>词条，</a:t>
            </a:r>
            <a:r>
              <a:rPr lang="en-US" altLang="zh-CN" b="1" dirty="0" err="1">
                <a:ea typeface="宋体" pitchFamily="2" charset="-122"/>
              </a:rPr>
              <a:t>docID</a:t>
            </a:r>
            <a:r>
              <a:rPr lang="en-US" altLang="zh-CN" b="1" dirty="0">
                <a:ea typeface="宋体" pitchFamily="2" charset="-122"/>
              </a:rPr>
              <a:t>&gt;</a:t>
            </a:r>
            <a:r>
              <a:rPr lang="zh-CN" altLang="en-US" b="1" dirty="0">
                <a:ea typeface="宋体" pitchFamily="2" charset="-122"/>
              </a:rPr>
              <a:t>二元组</a:t>
            </a:r>
            <a:endParaRPr lang="en-US" altLang="zh-CN" b="1" dirty="0">
              <a:ea typeface="宋体" pitchFamily="2" charset="-122"/>
            </a:endParaRPr>
          </a:p>
        </p:txBody>
      </p:sp>
      <p:sp>
        <p:nvSpPr>
          <p:cNvPr id="35844" name="Rectangle 3"/>
          <p:cNvSpPr>
            <a:spLocks noChangeArrowheads="1"/>
          </p:cNvSpPr>
          <p:nvPr/>
        </p:nvSpPr>
        <p:spPr bwMode="auto">
          <a:xfrm>
            <a:off x="96366" y="3789040"/>
            <a:ext cx="2855269" cy="223984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lnSpc>
                <a:spcPct val="150000"/>
              </a:lnSpc>
            </a:pPr>
            <a:r>
              <a:rPr lang="en-US" altLang="zh-CN" dirty="0">
                <a:latin typeface="Arial" charset="0"/>
                <a:ea typeface="宋体" pitchFamily="2" charset="-122"/>
              </a:rPr>
              <a:t>I did enact Julius</a:t>
            </a:r>
          </a:p>
          <a:p>
            <a:pPr algn="ctr">
              <a:lnSpc>
                <a:spcPct val="150000"/>
              </a:lnSpc>
            </a:pPr>
            <a:r>
              <a:rPr lang="en-US" altLang="zh-CN" dirty="0">
                <a:latin typeface="Arial" charset="0"/>
                <a:ea typeface="宋体" pitchFamily="2" charset="-122"/>
              </a:rPr>
              <a:t>Caesar I was killed </a:t>
            </a:r>
          </a:p>
          <a:p>
            <a:pPr algn="ctr">
              <a:lnSpc>
                <a:spcPct val="150000"/>
              </a:lnSpc>
            </a:pPr>
            <a:r>
              <a:rPr lang="en-US" altLang="zh-CN" dirty="0" err="1">
                <a:latin typeface="Arial" charset="0"/>
                <a:ea typeface="宋体" pitchFamily="2" charset="-122"/>
              </a:rPr>
              <a:t>i</a:t>
            </a:r>
            <a:r>
              <a:rPr lang="en-US" altLang="zh-CN" dirty="0">
                <a:latin typeface="Arial" charset="0"/>
                <a:ea typeface="宋体" pitchFamily="2" charset="-122"/>
              </a:rPr>
              <a:t>' the Capitol; </a:t>
            </a:r>
          </a:p>
          <a:p>
            <a:pPr algn="ctr">
              <a:lnSpc>
                <a:spcPct val="150000"/>
              </a:lnSpc>
            </a:pPr>
            <a:r>
              <a:rPr lang="en-US" altLang="zh-CN" dirty="0">
                <a:latin typeface="Arial" charset="0"/>
                <a:ea typeface="宋体" pitchFamily="2" charset="-122"/>
              </a:rPr>
              <a:t>Brutus killed me.</a:t>
            </a:r>
          </a:p>
        </p:txBody>
      </p:sp>
      <p:sp>
        <p:nvSpPr>
          <p:cNvPr id="35845" name="Text Box 4"/>
          <p:cNvSpPr txBox="1">
            <a:spLocks noChangeArrowheads="1"/>
          </p:cNvSpPr>
          <p:nvPr/>
        </p:nvSpPr>
        <p:spPr bwMode="auto">
          <a:xfrm>
            <a:off x="1063625" y="2852936"/>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charset="0"/>
                <a:ea typeface="宋体" pitchFamily="2" charset="-122"/>
              </a:rPr>
              <a:t>Doc 1</a:t>
            </a:r>
          </a:p>
        </p:txBody>
      </p:sp>
      <p:sp>
        <p:nvSpPr>
          <p:cNvPr id="35846" name="Rectangle 5"/>
          <p:cNvSpPr>
            <a:spLocks noChangeArrowheads="1"/>
          </p:cNvSpPr>
          <p:nvPr/>
        </p:nvSpPr>
        <p:spPr bwMode="auto">
          <a:xfrm>
            <a:off x="3155322" y="3789040"/>
            <a:ext cx="3215944" cy="223984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algn="ctr">
              <a:lnSpc>
                <a:spcPct val="150000"/>
              </a:lnSpc>
            </a:pPr>
            <a:r>
              <a:rPr lang="en-US" altLang="zh-CN" dirty="0">
                <a:latin typeface="Arial" charset="0"/>
                <a:ea typeface="宋体" pitchFamily="2" charset="-122"/>
              </a:rPr>
              <a:t>So let it be with</a:t>
            </a:r>
          </a:p>
          <a:p>
            <a:pPr algn="ctr">
              <a:lnSpc>
                <a:spcPct val="150000"/>
              </a:lnSpc>
            </a:pPr>
            <a:r>
              <a:rPr lang="en-US" altLang="zh-CN" dirty="0">
                <a:latin typeface="Arial" charset="0"/>
                <a:ea typeface="宋体" pitchFamily="2" charset="-122"/>
              </a:rPr>
              <a:t>Caesar. The noble</a:t>
            </a:r>
          </a:p>
          <a:p>
            <a:pPr algn="ctr">
              <a:lnSpc>
                <a:spcPct val="150000"/>
              </a:lnSpc>
            </a:pPr>
            <a:r>
              <a:rPr lang="en-US" altLang="zh-CN" dirty="0">
                <a:latin typeface="Arial" charset="0"/>
                <a:ea typeface="宋体" pitchFamily="2" charset="-122"/>
              </a:rPr>
              <a:t>Brutus hath told you</a:t>
            </a:r>
          </a:p>
          <a:p>
            <a:pPr algn="ctr">
              <a:lnSpc>
                <a:spcPct val="150000"/>
              </a:lnSpc>
            </a:pPr>
            <a:r>
              <a:rPr lang="en-US" altLang="zh-CN" dirty="0">
                <a:latin typeface="Arial" charset="0"/>
                <a:ea typeface="宋体" pitchFamily="2" charset="-122"/>
              </a:rPr>
              <a:t>Caesar was ambitious</a:t>
            </a:r>
          </a:p>
        </p:txBody>
      </p:sp>
      <p:sp>
        <p:nvSpPr>
          <p:cNvPr id="35847" name="Text Box 6"/>
          <p:cNvSpPr txBox="1">
            <a:spLocks noChangeArrowheads="1"/>
          </p:cNvSpPr>
          <p:nvPr/>
        </p:nvSpPr>
        <p:spPr bwMode="auto">
          <a:xfrm>
            <a:off x="4302919" y="2852936"/>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latin typeface="Arial" charset="0"/>
                <a:ea typeface="宋体" pitchFamily="2" charset="-122"/>
              </a:rPr>
              <a:t>Doc 2</a:t>
            </a:r>
          </a:p>
        </p:txBody>
      </p:sp>
      <p:graphicFrame>
        <p:nvGraphicFramePr>
          <p:cNvPr id="35848" name="Object 4"/>
          <p:cNvGraphicFramePr>
            <a:graphicFrameLocks noChangeAspect="1"/>
          </p:cNvGraphicFramePr>
          <p:nvPr>
            <p:extLst>
              <p:ext uri="{D42A27DB-BD31-4B8C-83A1-F6EECF244321}">
                <p14:modId xmlns:p14="http://schemas.microsoft.com/office/powerpoint/2010/main" val="1902032487"/>
              </p:ext>
            </p:extLst>
          </p:nvPr>
        </p:nvGraphicFramePr>
        <p:xfrm>
          <a:off x="7308304" y="1191"/>
          <a:ext cx="1834108" cy="6853072"/>
        </p:xfrm>
        <a:graphic>
          <a:graphicData uri="http://schemas.openxmlformats.org/presentationml/2006/ole">
            <mc:AlternateContent xmlns:mc="http://schemas.openxmlformats.org/markup-compatibility/2006">
              <mc:Choice xmlns:v="urn:schemas-microsoft-com:vml" Requires="v">
                <p:oleObj spid="_x0000_s123971" name="Worksheet" r:id="rId3" imgW="1358850" imgH="5079813" progId="Excel.Sheet.8">
                  <p:embed/>
                </p:oleObj>
              </mc:Choice>
              <mc:Fallback>
                <p:oleObj name="Worksheet" r:id="rId3" imgW="1358850" imgH="507981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1191"/>
                        <a:ext cx="1834108" cy="6853072"/>
                      </a:xfrm>
                      <a:prstGeom prst="rect">
                        <a:avLst/>
                      </a:prstGeom>
                      <a:noFill/>
                      <a:ln>
                        <a:noFill/>
                      </a:ln>
                      <a:effectLst/>
                      <a:extLst/>
                    </p:spPr>
                  </p:pic>
                </p:oleObj>
              </mc:Fallback>
            </mc:AlternateContent>
          </a:graphicData>
        </a:graphic>
      </p:graphicFrame>
      <p:sp>
        <p:nvSpPr>
          <p:cNvPr id="35849" name="Line 8"/>
          <p:cNvSpPr>
            <a:spLocks noChangeShapeType="1"/>
          </p:cNvSpPr>
          <p:nvPr/>
        </p:nvSpPr>
        <p:spPr bwMode="auto">
          <a:xfrm>
            <a:off x="5648672" y="3081536"/>
            <a:ext cx="1371600" cy="0"/>
          </a:xfrm>
          <a:prstGeom prst="line">
            <a:avLst/>
          </a:prstGeom>
          <a:ln w="76200">
            <a:headEnd/>
            <a:tailEnd type="triangle" w="med" len="med"/>
          </a:ln>
          <a:extLst/>
        </p:spPr>
        <p:style>
          <a:lnRef idx="3">
            <a:schemeClr val="accent6"/>
          </a:lnRef>
          <a:fillRef idx="0">
            <a:schemeClr val="accent6"/>
          </a:fillRef>
          <a:effectRef idx="2">
            <a:schemeClr val="accent6"/>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67948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zh-CN" altLang="en-US"/>
              <a:t>索引构建过程</a:t>
            </a:r>
            <a:r>
              <a:rPr lang="en-US" altLang="zh-CN"/>
              <a:t>: </a:t>
            </a:r>
            <a:r>
              <a:rPr lang="zh-CN" altLang="en-US"/>
              <a:t>排序</a:t>
            </a:r>
            <a:endParaRPr lang="en-US" altLang="zh-CN"/>
          </a:p>
        </p:txBody>
      </p:sp>
      <p:sp>
        <p:nvSpPr>
          <p:cNvPr id="36867" name="Rectangle 2"/>
          <p:cNvSpPr>
            <a:spLocks noGrp="1" noChangeArrowheads="1"/>
          </p:cNvSpPr>
          <p:nvPr>
            <p:ph idx="1"/>
          </p:nvPr>
        </p:nvSpPr>
        <p:spPr/>
        <p:txBody>
          <a:bodyPr/>
          <a:lstStyle/>
          <a:p>
            <a:pPr eaLnBrk="1" hangingPunct="1"/>
            <a:r>
              <a:rPr lang="zh-CN" altLang="en-US" b="1" dirty="0">
                <a:ea typeface="宋体" pitchFamily="2" charset="-122"/>
              </a:rPr>
              <a:t>按词项排序</a:t>
            </a:r>
            <a:endParaRPr lang="en-US" altLang="zh-CN" b="1" dirty="0">
              <a:ea typeface="宋体" pitchFamily="2" charset="-122"/>
            </a:endParaRPr>
          </a:p>
          <a:p>
            <a:pPr lvl="1" eaLnBrk="1" hangingPunct="1"/>
            <a:r>
              <a:rPr lang="zh-CN" altLang="en-US" b="1" dirty="0">
                <a:ea typeface="宋体" pitchFamily="2" charset="-122"/>
              </a:rPr>
              <a:t>然后每个词项按</a:t>
            </a:r>
            <a:r>
              <a:rPr lang="en-US" altLang="zh-CN" b="1" dirty="0" err="1">
                <a:ea typeface="宋体" pitchFamily="2" charset="-122"/>
              </a:rPr>
              <a:t>docID</a:t>
            </a:r>
            <a:r>
              <a:rPr lang="zh-CN" altLang="en-US" b="1" dirty="0">
                <a:ea typeface="宋体" pitchFamily="2" charset="-122"/>
              </a:rPr>
              <a:t>排序</a:t>
            </a:r>
            <a:r>
              <a:rPr lang="en-US" altLang="zh-CN" b="1" dirty="0">
                <a:ea typeface="宋体" pitchFamily="2" charset="-122"/>
              </a:rPr>
              <a:t> </a:t>
            </a:r>
          </a:p>
        </p:txBody>
      </p:sp>
      <p:graphicFrame>
        <p:nvGraphicFramePr>
          <p:cNvPr id="36868" name="Object 2"/>
          <p:cNvGraphicFramePr>
            <a:graphicFrameLocks noChangeAspect="1"/>
          </p:cNvGraphicFramePr>
          <p:nvPr>
            <p:extLst>
              <p:ext uri="{D42A27DB-BD31-4B8C-83A1-F6EECF244321}">
                <p14:modId xmlns:p14="http://schemas.microsoft.com/office/powerpoint/2010/main" val="1749208391"/>
              </p:ext>
            </p:extLst>
          </p:nvPr>
        </p:nvGraphicFramePr>
        <p:xfrm>
          <a:off x="7524750" y="332656"/>
          <a:ext cx="1592907" cy="6440159"/>
        </p:xfrm>
        <a:graphic>
          <a:graphicData uri="http://schemas.openxmlformats.org/presentationml/2006/ole">
            <mc:AlternateContent xmlns:mc="http://schemas.openxmlformats.org/markup-compatibility/2006">
              <mc:Choice xmlns:v="urn:schemas-microsoft-com:vml" Requires="v">
                <p:oleObj spid="_x0000_s125060" name="Worksheet" r:id="rId3" imgW="1358850" imgH="5422700" progId="Excel.Sheet.8">
                  <p:embed/>
                </p:oleObj>
              </mc:Choice>
              <mc:Fallback>
                <p:oleObj name="Worksheet" r:id="rId3" imgW="1358850" imgH="54227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332656"/>
                        <a:ext cx="1592907" cy="6440159"/>
                      </a:xfrm>
                      <a:prstGeom prst="rect">
                        <a:avLst/>
                      </a:prstGeom>
                      <a:noFill/>
                      <a:ln>
                        <a:noFill/>
                      </a:ln>
                      <a:effectLst/>
                      <a:extLst/>
                    </p:spPr>
                  </p:pic>
                </p:oleObj>
              </mc:Fallback>
            </mc:AlternateContent>
          </a:graphicData>
        </a:graphic>
      </p:graphicFrame>
      <p:sp>
        <p:nvSpPr>
          <p:cNvPr id="36869" name="Line 4"/>
          <p:cNvSpPr>
            <a:spLocks noChangeShapeType="1"/>
          </p:cNvSpPr>
          <p:nvPr/>
        </p:nvSpPr>
        <p:spPr bwMode="auto">
          <a:xfrm>
            <a:off x="6876256" y="3886200"/>
            <a:ext cx="576064" cy="0"/>
          </a:xfrm>
          <a:prstGeom prst="line">
            <a:avLst/>
          </a:prstGeom>
          <a:ln w="76200">
            <a:headEnd/>
            <a:tailEnd type="triangle" w="med" len="med"/>
          </a:ln>
          <a:extLst/>
        </p:spPr>
        <p:style>
          <a:lnRef idx="3">
            <a:schemeClr val="accent6"/>
          </a:lnRef>
          <a:fillRef idx="0">
            <a:schemeClr val="accent6"/>
          </a:fillRef>
          <a:effectRef idx="2">
            <a:schemeClr val="accent6"/>
          </a:effectRef>
          <a:fontRef idx="minor">
            <a:schemeClr val="tx1"/>
          </a:fontRef>
        </p:style>
        <p:txBody>
          <a:bodyPr wrap="none" anchor="ctr"/>
          <a:lstStyle/>
          <a:p>
            <a:endParaRPr lang="zh-CN" altLang="en-US"/>
          </a:p>
        </p:txBody>
      </p:sp>
      <p:graphicFrame>
        <p:nvGraphicFramePr>
          <p:cNvPr id="36870" name="Object 3"/>
          <p:cNvGraphicFramePr>
            <a:graphicFrameLocks noChangeAspect="1"/>
          </p:cNvGraphicFramePr>
          <p:nvPr>
            <p:extLst>
              <p:ext uri="{D42A27DB-BD31-4B8C-83A1-F6EECF244321}">
                <p14:modId xmlns:p14="http://schemas.microsoft.com/office/powerpoint/2010/main" val="354670655"/>
              </p:ext>
            </p:extLst>
          </p:nvPr>
        </p:nvGraphicFramePr>
        <p:xfrm>
          <a:off x="5076056" y="332656"/>
          <a:ext cx="1728192" cy="6446237"/>
        </p:xfrm>
        <a:graphic>
          <a:graphicData uri="http://schemas.openxmlformats.org/presentationml/2006/ole">
            <mc:AlternateContent xmlns:mc="http://schemas.openxmlformats.org/markup-compatibility/2006">
              <mc:Choice xmlns:v="urn:schemas-microsoft-com:vml" Requires="v">
                <p:oleObj spid="_x0000_s125061" name="Worksheet" r:id="rId5" imgW="1358850" imgH="5041714" progId="Excel.Sheet.8">
                  <p:embed/>
                </p:oleObj>
              </mc:Choice>
              <mc:Fallback>
                <p:oleObj name="Worksheet" r:id="rId5" imgW="1358850" imgH="5041714"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32656"/>
                        <a:ext cx="1728192" cy="6446237"/>
                      </a:xfrm>
                      <a:prstGeom prst="rect">
                        <a:avLst/>
                      </a:prstGeom>
                      <a:noFill/>
                      <a:ln>
                        <a:noFill/>
                      </a:ln>
                      <a:effectLst/>
                      <a:extLst/>
                    </p:spPr>
                  </p:pic>
                </p:oleObj>
              </mc:Fallback>
            </mc:AlternateContent>
          </a:graphicData>
        </a:graphic>
      </p:graphicFrame>
      <p:sp>
        <p:nvSpPr>
          <p:cNvPr id="36871" name="AutoShape 7"/>
          <p:cNvSpPr>
            <a:spLocks noChangeArrowheads="1"/>
          </p:cNvSpPr>
          <p:nvPr/>
        </p:nvSpPr>
        <p:spPr bwMode="auto">
          <a:xfrm>
            <a:off x="665163" y="3124200"/>
            <a:ext cx="3430587" cy="781050"/>
          </a:xfrm>
          <a:prstGeom prst="upArrowCallout">
            <a:avLst>
              <a:gd name="adj1" fmla="val 105252"/>
              <a:gd name="adj2" fmla="val 105272"/>
              <a:gd name="adj3" fmla="val 16667"/>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r>
              <a:rPr lang="zh-CN" altLang="en-US" sz="2800" b="1" dirty="0">
                <a:latin typeface="Calibri" pitchFamily="34" charset="0"/>
                <a:ea typeface="宋体" pitchFamily="2" charset="-122"/>
              </a:rPr>
              <a:t>索引构建的核心步骤</a:t>
            </a:r>
            <a:endParaRPr lang="en-US" altLang="zh-CN" sz="2800" b="1" dirty="0">
              <a:latin typeface="Calibri" pitchFamily="34" charset="0"/>
              <a:ea typeface="宋体" pitchFamily="2" charset="-122"/>
            </a:endParaRPr>
          </a:p>
        </p:txBody>
      </p:sp>
    </p:spTree>
    <p:extLst>
      <p:ext uri="{BB962C8B-B14F-4D97-AF65-F5344CB8AC3E}">
        <p14:creationId xmlns:p14="http://schemas.microsoft.com/office/powerpoint/2010/main" val="30881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wipe(down)">
                                      <p:cBhvr>
                                        <p:cTn id="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zh-CN" altLang="en-US"/>
              <a:t>索引构建过程</a:t>
            </a:r>
            <a:r>
              <a:rPr lang="en-US" altLang="zh-CN"/>
              <a:t>: </a:t>
            </a:r>
            <a:r>
              <a:rPr lang="zh-CN" altLang="en-US"/>
              <a:t>词典</a:t>
            </a:r>
            <a:r>
              <a:rPr lang="en-US" altLang="zh-CN"/>
              <a:t> &amp; </a:t>
            </a:r>
            <a:r>
              <a:rPr lang="zh-CN" altLang="en-US"/>
              <a:t>倒排记录表</a:t>
            </a:r>
            <a:endParaRPr lang="en-US" altLang="zh-CN"/>
          </a:p>
        </p:txBody>
      </p:sp>
      <p:sp>
        <p:nvSpPr>
          <p:cNvPr id="37891" name="Rectangle 2"/>
          <p:cNvSpPr>
            <a:spLocks noGrp="1" noChangeArrowheads="1"/>
          </p:cNvSpPr>
          <p:nvPr>
            <p:ph idx="1"/>
          </p:nvPr>
        </p:nvSpPr>
        <p:spPr>
          <a:xfrm>
            <a:off x="212725" y="1600200"/>
            <a:ext cx="4215259" cy="4953000"/>
          </a:xfrm>
        </p:spPr>
        <p:txBody>
          <a:bodyPr/>
          <a:lstStyle/>
          <a:p>
            <a:pPr eaLnBrk="1" hangingPunct="1"/>
            <a:r>
              <a:rPr lang="zh-CN" altLang="en-US" b="1" dirty="0">
                <a:ea typeface="宋体" pitchFamily="2" charset="-122"/>
              </a:rPr>
              <a:t>某个词项在单篇文档中的多次出现会被合并</a:t>
            </a:r>
            <a:endParaRPr lang="en-US" altLang="zh-CN" b="1" dirty="0">
              <a:ea typeface="宋体" pitchFamily="2" charset="-122"/>
            </a:endParaRPr>
          </a:p>
          <a:p>
            <a:pPr eaLnBrk="1" hangingPunct="1"/>
            <a:r>
              <a:rPr lang="zh-CN" altLang="en-US" b="1" dirty="0">
                <a:ea typeface="宋体" pitchFamily="2" charset="-122"/>
              </a:rPr>
              <a:t>拆分成词典和倒排记录表两部分</a:t>
            </a:r>
            <a:endParaRPr lang="en-US" altLang="zh-CN" b="1" dirty="0">
              <a:ea typeface="宋体" pitchFamily="2" charset="-122"/>
            </a:endParaRPr>
          </a:p>
          <a:p>
            <a:pPr eaLnBrk="1" hangingPunct="1"/>
            <a:r>
              <a:rPr lang="zh-CN" altLang="en-US" b="1" dirty="0">
                <a:ea typeface="宋体" pitchFamily="2" charset="-122"/>
              </a:rPr>
              <a:t>每个词项出现的文档数目</a:t>
            </a:r>
            <a:r>
              <a:rPr lang="en-US" altLang="zh-CN" b="1" dirty="0">
                <a:ea typeface="宋体" pitchFamily="2" charset="-122"/>
              </a:rPr>
              <a:t>(doc.  frequency, DF)</a:t>
            </a:r>
            <a:r>
              <a:rPr lang="zh-CN" altLang="en-US" b="1" dirty="0">
                <a:ea typeface="宋体" pitchFamily="2" charset="-122"/>
              </a:rPr>
              <a:t>会被加入</a:t>
            </a:r>
            <a:endParaRPr lang="en-US" altLang="zh-CN" b="1" dirty="0">
              <a:ea typeface="宋体" pitchFamily="2" charset="-122"/>
            </a:endParaRPr>
          </a:p>
        </p:txBody>
      </p:sp>
      <p:sp>
        <p:nvSpPr>
          <p:cNvPr id="37892" name="Line 4"/>
          <p:cNvSpPr>
            <a:spLocks noChangeShapeType="1"/>
          </p:cNvSpPr>
          <p:nvPr/>
        </p:nvSpPr>
        <p:spPr bwMode="auto">
          <a:xfrm>
            <a:off x="5652120" y="3657600"/>
            <a:ext cx="685800" cy="0"/>
          </a:xfrm>
          <a:prstGeom prst="line">
            <a:avLst/>
          </a:prstGeom>
          <a:ln w="76200">
            <a:headEnd/>
            <a:tailEnd type="triangle" w="med" len="med"/>
          </a:ln>
          <a:extLst/>
        </p:spPr>
        <p:style>
          <a:lnRef idx="3">
            <a:schemeClr val="accent6"/>
          </a:lnRef>
          <a:fillRef idx="0">
            <a:schemeClr val="accent6"/>
          </a:fillRef>
          <a:effectRef idx="2">
            <a:schemeClr val="accent6"/>
          </a:effectRef>
          <a:fontRef idx="minor">
            <a:schemeClr val="tx1"/>
          </a:fontRef>
        </p:style>
        <p:txBody>
          <a:bodyPr wrap="none" anchor="ctr"/>
          <a:lstStyle/>
          <a:p>
            <a:endParaRPr lang="zh-CN" altLang="en-US"/>
          </a:p>
        </p:txBody>
      </p:sp>
      <p:graphicFrame>
        <p:nvGraphicFramePr>
          <p:cNvPr id="37893" name="Object 35"/>
          <p:cNvGraphicFramePr>
            <a:graphicFrameLocks noChangeAspect="1"/>
          </p:cNvGraphicFramePr>
          <p:nvPr>
            <p:extLst>
              <p:ext uri="{D42A27DB-BD31-4B8C-83A1-F6EECF244321}">
                <p14:modId xmlns:p14="http://schemas.microsoft.com/office/powerpoint/2010/main" val="2973175137"/>
              </p:ext>
            </p:extLst>
          </p:nvPr>
        </p:nvGraphicFramePr>
        <p:xfrm>
          <a:off x="4295824" y="1496448"/>
          <a:ext cx="1323901" cy="5350836"/>
        </p:xfrm>
        <a:graphic>
          <a:graphicData uri="http://schemas.openxmlformats.org/presentationml/2006/ole">
            <mc:AlternateContent xmlns:mc="http://schemas.openxmlformats.org/markup-compatibility/2006">
              <mc:Choice xmlns:v="urn:schemas-microsoft-com:vml" Requires="v">
                <p:oleObj spid="_x0000_s126018" name="Worksheet" r:id="rId3" imgW="1358850" imgH="5422700" progId="Excel.Sheet.8">
                  <p:embed/>
                </p:oleObj>
              </mc:Choice>
              <mc:Fallback>
                <p:oleObj name="Worksheet" r:id="rId3" imgW="1358850" imgH="54227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824" y="1496448"/>
                        <a:ext cx="1323901" cy="5350836"/>
                      </a:xfrm>
                      <a:prstGeom prst="rect">
                        <a:avLst/>
                      </a:prstGeom>
                      <a:noFill/>
                      <a:ln>
                        <a:noFill/>
                      </a:ln>
                      <a:effectLst/>
                      <a:extLst/>
                    </p:spPr>
                  </p:pic>
                </p:oleObj>
              </mc:Fallback>
            </mc:AlternateContent>
          </a:graphicData>
        </a:graphic>
      </p:graphicFrame>
      <p:sp>
        <p:nvSpPr>
          <p:cNvPr id="113671" name="AutoShape 7"/>
          <p:cNvSpPr>
            <a:spLocks noChangeArrowheads="1"/>
          </p:cNvSpPr>
          <p:nvPr/>
        </p:nvSpPr>
        <p:spPr bwMode="auto">
          <a:xfrm>
            <a:off x="202239" y="5587802"/>
            <a:ext cx="3284875" cy="689372"/>
          </a:xfrm>
          <a:prstGeom prst="upArrowCallout">
            <a:avLst>
              <a:gd name="adj1" fmla="val 57858"/>
              <a:gd name="adj2" fmla="val 57858"/>
              <a:gd name="adj3" fmla="val 16667"/>
              <a:gd name="adj4" fmla="val 6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spAutoFit/>
          </a:bodyPr>
          <a:lstStyle/>
          <a:p>
            <a:pPr algn="ctr">
              <a:defRPr/>
            </a:pPr>
            <a:r>
              <a:rPr lang="zh-CN" altLang="en-US" b="1" dirty="0">
                <a:cs typeface="Times New Roman" pitchFamily="18" charset="0"/>
              </a:rPr>
              <a:t>思考题：为何加入</a:t>
            </a:r>
            <a:r>
              <a:rPr lang="en-US" altLang="zh-CN" b="1" dirty="0">
                <a:cs typeface="Times New Roman" pitchFamily="18" charset="0"/>
              </a:rPr>
              <a:t>DF</a:t>
            </a:r>
            <a:r>
              <a:rPr lang="zh-CN" altLang="en-US" b="1" dirty="0">
                <a:cs typeface="Times New Roman" pitchFamily="18" charset="0"/>
              </a:rPr>
              <a:t>？</a:t>
            </a:r>
            <a:endParaRPr lang="en-US" b="1" dirty="0">
              <a:cs typeface="Times New Roman" pitchFamily="18" charset="0"/>
            </a:endParaRPr>
          </a:p>
        </p:txBody>
      </p:sp>
      <p:pic>
        <p:nvPicPr>
          <p:cNvPr id="37895"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49752" y="1600200"/>
            <a:ext cx="28019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401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存储开销</a:t>
            </a:r>
          </a:p>
        </p:txBody>
      </p:sp>
      <p:sp>
        <p:nvSpPr>
          <p:cNvPr id="5" name="灯片编号占位符 4"/>
          <p:cNvSpPr>
            <a:spLocks noGrp="1"/>
          </p:cNvSpPr>
          <p:nvPr>
            <p:ph type="sldNum" sz="quarter" idx="12"/>
          </p:nvPr>
        </p:nvSpPr>
        <p:spPr/>
        <p:txBody>
          <a:bodyPr/>
          <a:lstStyle/>
          <a:p>
            <a:pPr>
              <a:defRPr/>
            </a:pPr>
            <a:fld id="{D18FEF1A-AA8D-4783-88D0-A29CC2B46E0F}" type="slidenum">
              <a:rPr lang="en-US" altLang="zh-CN" smtClean="0"/>
              <a:pPr>
                <a:defRPr/>
              </a:pPr>
              <a:t>17</a:t>
            </a:fld>
            <a:endParaRPr lang="en-US" altLang="zh-CN"/>
          </a:p>
        </p:txBody>
      </p:sp>
      <p:pic>
        <p:nvPicPr>
          <p:cNvPr id="6" name="Picture 3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024" y="193351"/>
            <a:ext cx="3633192" cy="662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33"/>
          <p:cNvSpPr>
            <a:spLocks noChangeArrowheads="1"/>
          </p:cNvSpPr>
          <p:nvPr/>
        </p:nvSpPr>
        <p:spPr bwMode="auto">
          <a:xfrm>
            <a:off x="576536" y="3075414"/>
            <a:ext cx="2123256" cy="830997"/>
          </a:xfrm>
          <a:prstGeom prst="rightArrowCallout">
            <a:avLst>
              <a:gd name="adj1" fmla="val 25000"/>
              <a:gd name="adj2" fmla="val 25000"/>
              <a:gd name="adj3" fmla="val 37509"/>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pPr algn="ctr"/>
            <a:r>
              <a:rPr lang="zh-CN" altLang="en-US" b="1" dirty="0">
                <a:latin typeface="Calibri" pitchFamily="34" charset="0"/>
                <a:ea typeface="宋体" charset="-122"/>
              </a:rPr>
              <a:t>词项及</a:t>
            </a:r>
            <a:endParaRPr lang="en-US" altLang="zh-CN" b="1" dirty="0">
              <a:latin typeface="Calibri" pitchFamily="34" charset="0"/>
              <a:ea typeface="宋体" charset="-122"/>
            </a:endParaRPr>
          </a:p>
          <a:p>
            <a:pPr algn="ctr"/>
            <a:r>
              <a:rPr lang="zh-CN" altLang="en-US" b="1" dirty="0">
                <a:latin typeface="Calibri" pitchFamily="34" charset="0"/>
                <a:ea typeface="宋体" charset="-122"/>
              </a:rPr>
              <a:t>文档频率</a:t>
            </a:r>
            <a:endParaRPr lang="en-US" altLang="zh-CN" b="1" dirty="0">
              <a:latin typeface="Calibri" pitchFamily="34" charset="0"/>
              <a:ea typeface="宋体" charset="-122"/>
            </a:endParaRPr>
          </a:p>
        </p:txBody>
      </p:sp>
      <p:sp>
        <p:nvSpPr>
          <p:cNvPr id="8" name="Text Box 34"/>
          <p:cNvSpPr txBox="1">
            <a:spLocks noChangeArrowheads="1"/>
          </p:cNvSpPr>
          <p:nvPr/>
        </p:nvSpPr>
        <p:spPr bwMode="auto">
          <a:xfrm>
            <a:off x="5868144" y="2132856"/>
            <a:ext cx="3168352" cy="1990288"/>
          </a:xfrm>
          <a:prstGeom prst="rect">
            <a:avLst/>
          </a:prstGeom>
          <a:ln/>
          <a:extLst/>
        </p:spPr>
        <p:style>
          <a:lnRef idx="0">
            <a:schemeClr val="accent5"/>
          </a:lnRef>
          <a:fillRef idx="3">
            <a:schemeClr val="accent5"/>
          </a:fillRef>
          <a:effectRef idx="3">
            <a:schemeClr val="accent5"/>
          </a:effectRef>
          <a:fontRef idx="minor">
            <a:schemeClr val="lt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lnSpc>
                <a:spcPct val="150000"/>
              </a:lnSpc>
              <a:spcBef>
                <a:spcPct val="50000"/>
              </a:spcBef>
            </a:pPr>
            <a:r>
              <a:rPr lang="zh-CN" altLang="en-US" b="1" dirty="0">
                <a:ea typeface="宋体" charset="-122"/>
              </a:rPr>
              <a:t>后续章节</a:t>
            </a:r>
            <a:r>
              <a:rPr lang="en-US" altLang="zh-CN" b="1" dirty="0">
                <a:ea typeface="宋体" charset="-122"/>
              </a:rPr>
              <a:t>:</a:t>
            </a:r>
          </a:p>
          <a:p>
            <a:pPr eaLnBrk="1" hangingPunct="1">
              <a:lnSpc>
                <a:spcPct val="150000"/>
              </a:lnSpc>
              <a:spcBef>
                <a:spcPts val="238"/>
              </a:spcBef>
              <a:buFont typeface="Arial" charset="0"/>
              <a:buChar char="•"/>
            </a:pPr>
            <a:r>
              <a:rPr lang="zh-CN" altLang="en-US" b="1" dirty="0">
                <a:ea typeface="宋体" charset="-122"/>
              </a:rPr>
              <a:t>如何</a:t>
            </a:r>
            <a:r>
              <a:rPr lang="zh-CN" altLang="en-US" sz="2800" b="1" u="sng" dirty="0">
                <a:solidFill>
                  <a:srgbClr val="FF0000"/>
                </a:solidFill>
                <a:ea typeface="宋体" charset="-122"/>
              </a:rPr>
              <a:t>快速</a:t>
            </a:r>
            <a:r>
              <a:rPr lang="zh-CN" altLang="en-US" b="1" dirty="0">
                <a:ea typeface="宋体" charset="-122"/>
              </a:rPr>
              <a:t>构建索引</a:t>
            </a:r>
            <a:r>
              <a:rPr lang="en-US" altLang="zh-CN" b="1" dirty="0">
                <a:ea typeface="宋体" charset="-122"/>
              </a:rPr>
              <a:t>?</a:t>
            </a:r>
          </a:p>
          <a:p>
            <a:pPr eaLnBrk="1" hangingPunct="1">
              <a:lnSpc>
                <a:spcPct val="150000"/>
              </a:lnSpc>
              <a:spcBef>
                <a:spcPts val="238"/>
              </a:spcBef>
              <a:buFont typeface="Arial" charset="0"/>
              <a:buChar char="•"/>
            </a:pPr>
            <a:r>
              <a:rPr lang="zh-CN" altLang="en-US" b="1" dirty="0">
                <a:ea typeface="宋体" charset="-122"/>
              </a:rPr>
              <a:t>如何</a:t>
            </a:r>
            <a:r>
              <a:rPr lang="zh-CN" altLang="en-US" sz="2800" b="1" u="sng" dirty="0">
                <a:solidFill>
                  <a:srgbClr val="FF0000"/>
                </a:solidFill>
                <a:ea typeface="宋体" charset="-122"/>
              </a:rPr>
              <a:t>减少</a:t>
            </a:r>
            <a:r>
              <a:rPr lang="zh-CN" altLang="en-US" b="1" dirty="0">
                <a:ea typeface="宋体" charset="-122"/>
              </a:rPr>
              <a:t>存储开销</a:t>
            </a:r>
            <a:r>
              <a:rPr lang="en-US" altLang="zh-CN" b="1" dirty="0">
                <a:ea typeface="宋体" charset="-122"/>
              </a:rPr>
              <a:t>?</a:t>
            </a:r>
          </a:p>
        </p:txBody>
      </p:sp>
      <p:sp>
        <p:nvSpPr>
          <p:cNvPr id="9" name="AutoShape 5"/>
          <p:cNvSpPr>
            <a:spLocks noChangeArrowheads="1"/>
          </p:cNvSpPr>
          <p:nvPr/>
        </p:nvSpPr>
        <p:spPr bwMode="auto">
          <a:xfrm>
            <a:off x="6411416" y="908720"/>
            <a:ext cx="1905000" cy="460375"/>
          </a:xfrm>
          <a:prstGeom prst="leftArrowCallout">
            <a:avLst>
              <a:gd name="adj1" fmla="val 25000"/>
              <a:gd name="adj2" fmla="val 25000"/>
              <a:gd name="adj3" fmla="val 41303"/>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lgn="ctr"/>
            <a:r>
              <a:rPr lang="en-US" altLang="zh-CN" b="1" dirty="0" err="1">
                <a:latin typeface="Calibri" pitchFamily="34" charset="0"/>
                <a:ea typeface="宋体" charset="-122"/>
              </a:rPr>
              <a:t>docID</a:t>
            </a:r>
            <a:r>
              <a:rPr lang="zh-CN" altLang="en-US" b="1" dirty="0">
                <a:latin typeface="Calibri" pitchFamily="34" charset="0"/>
                <a:ea typeface="宋体" charset="-122"/>
              </a:rPr>
              <a:t>表</a:t>
            </a:r>
            <a:endParaRPr lang="en-US" altLang="zh-CN" b="1" dirty="0">
              <a:latin typeface="Calibri" pitchFamily="34" charset="0"/>
              <a:ea typeface="宋体" charset="-122"/>
            </a:endParaRPr>
          </a:p>
        </p:txBody>
      </p:sp>
      <p:sp>
        <p:nvSpPr>
          <p:cNvPr id="10" name="AutoShape 32"/>
          <p:cNvSpPr>
            <a:spLocks noChangeArrowheads="1"/>
          </p:cNvSpPr>
          <p:nvPr/>
        </p:nvSpPr>
        <p:spPr bwMode="auto">
          <a:xfrm rot="16200000">
            <a:off x="5357043" y="4259975"/>
            <a:ext cx="773386" cy="1074368"/>
          </a:xfrm>
          <a:prstGeom prst="upArrowCallout">
            <a:avLst>
              <a:gd name="adj1" fmla="val 32509"/>
              <a:gd name="adj2" fmla="val 32509"/>
              <a:gd name="adj3" fmla="val 16667"/>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vert="eaVert" wrap="none" anchor="ctr"/>
          <a:lstStyle/>
          <a:p>
            <a:pPr algn="ctr"/>
            <a:r>
              <a:rPr lang="zh-CN" altLang="en-US" b="1" dirty="0">
                <a:latin typeface="Arial" charset="0"/>
                <a:ea typeface="宋体" charset="-122"/>
              </a:rPr>
              <a:t>指针</a:t>
            </a:r>
            <a:endParaRPr lang="en-US" altLang="zh-CN" b="1" dirty="0">
              <a:latin typeface="Arial" charset="0"/>
              <a:ea typeface="宋体" charset="-122"/>
            </a:endParaRPr>
          </a:p>
        </p:txBody>
      </p:sp>
      <p:sp>
        <p:nvSpPr>
          <p:cNvPr id="3" name="矩形 2"/>
          <p:cNvSpPr/>
          <p:nvPr/>
        </p:nvSpPr>
        <p:spPr>
          <a:xfrm>
            <a:off x="2699792" y="193351"/>
            <a:ext cx="1872208" cy="6620025"/>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矩形 10"/>
          <p:cNvSpPr/>
          <p:nvPr/>
        </p:nvSpPr>
        <p:spPr>
          <a:xfrm>
            <a:off x="5148064" y="908720"/>
            <a:ext cx="1191344" cy="460375"/>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 name="矩形 11"/>
          <p:cNvSpPr/>
          <p:nvPr/>
        </p:nvSpPr>
        <p:spPr>
          <a:xfrm>
            <a:off x="4676800" y="3579470"/>
            <a:ext cx="471264" cy="2369810"/>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0300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autoUpdateAnimBg="0"/>
      <p:bldP spid="9" grpId="0" animBg="1"/>
      <p:bldP spid="10" grpId="0" animBg="1"/>
      <p:bldP spid="3"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提纲</a:t>
            </a:r>
          </a:p>
        </p:txBody>
      </p:sp>
      <p:sp>
        <p:nvSpPr>
          <p:cNvPr id="39939" name="灯片编号占位符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CEEF7B98-8242-46B8-96F5-FFBFBC046640}" type="slidenum">
              <a:rPr lang="zh-CN" altLang="en-US" sz="1200">
                <a:solidFill>
                  <a:srgbClr val="898989"/>
                </a:solidFill>
                <a:latin typeface="Calibri" pitchFamily="34" charset="0"/>
                <a:ea typeface="宋体" charset="-122"/>
              </a:rPr>
              <a:pPr eaLnBrk="1" hangingPunct="1"/>
              <a:t>18</a:t>
            </a:fld>
            <a:endParaRPr lang="en-US" altLang="zh-CN" sz="1200">
              <a:solidFill>
                <a:srgbClr val="898989"/>
              </a:solidFill>
              <a:latin typeface="Calibri" pitchFamily="34" charset="0"/>
              <a:ea typeface="宋体" charset="-122"/>
            </a:endParaRPr>
          </a:p>
        </p:txBody>
      </p:sp>
      <p:sp>
        <p:nvSpPr>
          <p:cNvPr id="38915" name="内容占位符 2"/>
          <p:cNvSpPr>
            <a:spLocks noGrp="1"/>
          </p:cNvSpPr>
          <p:nvPr>
            <p:ph type="body" sz="quarter" idx="13"/>
          </p:nvPr>
        </p:nvSpPr>
        <p:spPr>
          <a:xfrm>
            <a:off x="468313" y="1916113"/>
            <a:ext cx="8207375" cy="4321175"/>
          </a:xfrm>
        </p:spPr>
        <p:txBody>
          <a:bodyPr/>
          <a:lstStyle/>
          <a:p>
            <a:pPr>
              <a:defRPr/>
            </a:pPr>
            <a:r>
              <a:rPr lang="zh-CN" altLang="en-US" dirty="0">
                <a:solidFill>
                  <a:schemeClr val="accent1">
                    <a:lumMod val="20000"/>
                    <a:lumOff val="80000"/>
                  </a:schemeClr>
                </a:solidFill>
              </a:rPr>
              <a:t>布尔检索</a:t>
            </a:r>
            <a:endParaRPr lang="en-US" altLang="zh-CN" dirty="0">
              <a:solidFill>
                <a:schemeClr val="accent1">
                  <a:lumMod val="20000"/>
                  <a:lumOff val="80000"/>
                </a:schemeClr>
              </a:solidFill>
            </a:endParaRPr>
          </a:p>
          <a:p>
            <a:pPr>
              <a:defRPr/>
            </a:pPr>
            <a:r>
              <a:rPr lang="zh-CN" altLang="en-US" dirty="0">
                <a:solidFill>
                  <a:schemeClr val="accent1">
                    <a:lumMod val="20000"/>
                    <a:lumOff val="80000"/>
                  </a:schemeClr>
                </a:solidFill>
              </a:rPr>
              <a:t>倒排索引</a:t>
            </a:r>
            <a:endParaRPr lang="en-US" altLang="zh-CN" dirty="0">
              <a:solidFill>
                <a:schemeClr val="accent1">
                  <a:lumMod val="20000"/>
                  <a:lumOff val="80000"/>
                </a:schemeClr>
              </a:solidFill>
            </a:endParaRPr>
          </a:p>
          <a:p>
            <a:pPr>
              <a:defRPr/>
            </a:pPr>
            <a:r>
              <a:rPr lang="zh-CN" altLang="en-US" dirty="0"/>
              <a:t>布尔查询的处理</a:t>
            </a:r>
          </a:p>
        </p:txBody>
      </p:sp>
      <p:sp>
        <p:nvSpPr>
          <p:cNvPr id="39941" name="TextBox 6"/>
          <p:cNvSpPr txBox="1">
            <a:spLocks noChangeArrowheads="1"/>
          </p:cNvSpPr>
          <p:nvPr/>
        </p:nvSpPr>
        <p:spPr bwMode="auto">
          <a:xfrm>
            <a:off x="0" y="-20638"/>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zh-CN" altLang="en-US" sz="1600">
                <a:solidFill>
                  <a:srgbClr val="FBFCFF"/>
                </a:solidFill>
                <a:ea typeface="宋体" charset="-122"/>
              </a:rPr>
              <a:t>第一讲：布尔检索</a:t>
            </a:r>
            <a:endParaRPr lang="en-US" altLang="zh-CN" sz="1600">
              <a:solidFill>
                <a:srgbClr val="FBFCFF"/>
              </a:solidFill>
              <a:ea typeface="宋体" charset="-122"/>
            </a:endParaRPr>
          </a:p>
        </p:txBody>
      </p:sp>
      <p:pic>
        <p:nvPicPr>
          <p:cNvPr id="6" name="图片 2" descr="www_tuweimei_comComp_23646421_TIs7BJFdjqM20EMSbAGswIJgtTdDLwUe.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844824"/>
            <a:ext cx="4224469"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694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8F9B3D65-9115-47F1-974A-9FA0834389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91" t="23212" r="12224" b="29639"/>
          <a:stretch/>
        </p:blipFill>
        <p:spPr>
          <a:xfrm>
            <a:off x="1979712" y="387092"/>
            <a:ext cx="5040560" cy="6354276"/>
          </a:xfrm>
        </p:spPr>
      </p:pic>
      <p:sp>
        <p:nvSpPr>
          <p:cNvPr id="5" name="灯片编号占位符 4">
            <a:extLst>
              <a:ext uri="{FF2B5EF4-FFF2-40B4-BE49-F238E27FC236}">
                <a16:creationId xmlns:a16="http://schemas.microsoft.com/office/drawing/2014/main" id="{608C3E33-4B3B-44F2-91FE-DEF222E5906D}"/>
              </a:ext>
            </a:extLst>
          </p:cNvPr>
          <p:cNvSpPr>
            <a:spLocks noGrp="1"/>
          </p:cNvSpPr>
          <p:nvPr>
            <p:ph type="sldNum" sz="quarter" idx="12"/>
          </p:nvPr>
        </p:nvSpPr>
        <p:spPr/>
        <p:txBody>
          <a:bodyPr/>
          <a:lstStyle/>
          <a:p>
            <a:pPr>
              <a:defRPr/>
            </a:pPr>
            <a:fld id="{57E9E5B8-3AC3-4F20-802E-86ACEACFA9C1}" type="slidenum">
              <a:rPr lang="en-US" altLang="zh-CN" smtClean="0"/>
              <a:pPr>
                <a:defRPr/>
              </a:pPr>
              <a:t>19</a:t>
            </a:fld>
            <a:endParaRPr lang="en-US" altLang="zh-CN"/>
          </a:p>
        </p:txBody>
      </p:sp>
    </p:spTree>
    <p:extLst>
      <p:ext uri="{BB962C8B-B14F-4D97-AF65-F5344CB8AC3E}">
        <p14:creationId xmlns:p14="http://schemas.microsoft.com/office/powerpoint/2010/main" val="257677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内容提要</a:t>
            </a:r>
          </a:p>
        </p:txBody>
      </p:sp>
      <p:sp>
        <p:nvSpPr>
          <p:cNvPr id="17411" name="灯片编号占位符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C9B10325-4D98-45F5-BC94-42AB911303AE}" type="slidenum">
              <a:rPr lang="zh-CN" altLang="en-US" sz="1200">
                <a:solidFill>
                  <a:srgbClr val="898989"/>
                </a:solidFill>
                <a:latin typeface="Calibri" pitchFamily="34" charset="0"/>
                <a:ea typeface="宋体" charset="-122"/>
              </a:rPr>
              <a:pPr eaLnBrk="1" hangingPunct="1"/>
              <a:t>2</a:t>
            </a:fld>
            <a:endParaRPr lang="en-US" altLang="zh-CN" sz="1200">
              <a:solidFill>
                <a:srgbClr val="898989"/>
              </a:solidFill>
              <a:latin typeface="Calibri" pitchFamily="34" charset="0"/>
              <a:ea typeface="宋体" charset="-122"/>
            </a:endParaRPr>
          </a:p>
        </p:txBody>
      </p:sp>
      <p:sp>
        <p:nvSpPr>
          <p:cNvPr id="16387" name="内容占位符 2"/>
          <p:cNvSpPr>
            <a:spLocks noGrp="1"/>
          </p:cNvSpPr>
          <p:nvPr>
            <p:ph type="body" sz="quarter" idx="13"/>
          </p:nvPr>
        </p:nvSpPr>
        <p:spPr>
          <a:xfrm>
            <a:off x="468313" y="1916113"/>
            <a:ext cx="8207375" cy="4321175"/>
          </a:xfrm>
        </p:spPr>
        <p:txBody>
          <a:bodyPr/>
          <a:lstStyle/>
          <a:p>
            <a:pPr>
              <a:defRPr/>
            </a:pPr>
            <a:r>
              <a:rPr lang="zh-CN" altLang="en-US" dirty="0"/>
              <a:t>布尔检索</a:t>
            </a:r>
            <a:endParaRPr lang="en-US" altLang="zh-CN" dirty="0"/>
          </a:p>
          <a:p>
            <a:pPr>
              <a:defRPr/>
            </a:pPr>
            <a:r>
              <a:rPr lang="zh-CN" altLang="en-US" dirty="0"/>
              <a:t>倒排索引</a:t>
            </a:r>
            <a:endParaRPr lang="en-US" altLang="zh-CN" dirty="0"/>
          </a:p>
          <a:p>
            <a:pPr>
              <a:defRPr/>
            </a:pPr>
            <a:r>
              <a:rPr lang="zh-CN" altLang="en-US" dirty="0"/>
              <a:t>布尔查询的处理</a:t>
            </a:r>
          </a:p>
        </p:txBody>
      </p:sp>
      <p:pic>
        <p:nvPicPr>
          <p:cNvPr id="5" name="Picture 2" descr="D:\教程\PPT\PPT素材\3D小人\目标\目标.jpg"/>
          <p:cNvPicPr>
            <a:picLocks noChangeAspect="1" noChangeArrowheads="1"/>
          </p:cNvPicPr>
          <p:nvPr/>
        </p:nvPicPr>
        <p:blipFill>
          <a:blip r:embed="rId2" cstate="print">
            <a:extLst>
              <a:ext uri="{28A0092B-C50C-407E-A947-70E740481C1C}">
                <a14:useLocalDpi xmlns:a14="http://schemas.microsoft.com/office/drawing/2010/main" val="0"/>
              </a:ext>
            </a:extLst>
          </a:blip>
          <a:srcRect l="9119" t="23531" b="11765"/>
          <a:stretch>
            <a:fillRect/>
          </a:stretch>
        </p:blipFill>
        <p:spPr bwMode="auto">
          <a:xfrm>
            <a:off x="3995936" y="2916555"/>
            <a:ext cx="5544616" cy="296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48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词项</a:t>
            </a:r>
            <a:r>
              <a:rPr lang="en-US" altLang="zh-CN"/>
              <a:t>-</a:t>
            </a:r>
            <a:r>
              <a:rPr lang="zh-CN" altLang="en-US"/>
              <a:t>文档</a:t>
            </a:r>
            <a:r>
              <a:rPr lang="en-US" altLang="zh-CN"/>
              <a:t>(term-doc)</a:t>
            </a:r>
            <a:r>
              <a:rPr lang="zh-CN" altLang="en-US"/>
              <a:t>的关联矩阵</a:t>
            </a:r>
            <a:endParaRPr lang="en-US" altLang="zh-CN"/>
          </a:p>
        </p:txBody>
      </p:sp>
      <p:graphicFrame>
        <p:nvGraphicFramePr>
          <p:cNvPr id="13315" name="Object 1028"/>
          <p:cNvGraphicFramePr>
            <a:graphicFrameLocks noGrp="1" noChangeAspect="1"/>
          </p:cNvGraphicFramePr>
          <p:nvPr>
            <p:ph idx="1"/>
          </p:nvPr>
        </p:nvGraphicFramePr>
        <p:xfrm>
          <a:off x="38100" y="1676400"/>
          <a:ext cx="9029700" cy="4191000"/>
        </p:xfrm>
        <a:graphic>
          <a:graphicData uri="http://schemas.openxmlformats.org/presentationml/2006/ole">
            <mc:AlternateContent xmlns:mc="http://schemas.openxmlformats.org/markup-compatibility/2006">
              <mc:Choice xmlns:v="urn:schemas-microsoft-com:vml" Requires="v">
                <p:oleObj spid="_x0000_s126980" name="Worksheet" r:id="rId3" imgW="11250000" imgH="4185000" progId="Excel.Sheet.8">
                  <p:embed/>
                </p:oleObj>
              </mc:Choice>
              <mc:Fallback>
                <p:oleObj name="Worksheet" r:id="rId3" imgW="11250000" imgH="4185000" progId="Excel.Sheet.8">
                  <p:embed/>
                  <p:pic>
                    <p:nvPicPr>
                      <p:cNvPr id="13315" name="Object 10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1676400"/>
                        <a:ext cx="9029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 Box 3"/>
          <p:cNvSpPr txBox="1">
            <a:spLocks noChangeArrowheads="1"/>
          </p:cNvSpPr>
          <p:nvPr/>
        </p:nvSpPr>
        <p:spPr bwMode="auto">
          <a:xfrm>
            <a:off x="5435600" y="5568950"/>
            <a:ext cx="3600450" cy="830263"/>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latin typeface="+mn-ea"/>
                <a:ea typeface="+mn-ea"/>
                <a:cs typeface="Arial Unicode MS" pitchFamily="34" charset="-122"/>
              </a:rPr>
              <a:t>若某剧本包含某单词，则该位置上为</a:t>
            </a:r>
            <a:r>
              <a:rPr lang="en-US" altLang="zh-CN" b="1" dirty="0">
                <a:latin typeface="+mn-ea"/>
                <a:ea typeface="+mn-ea"/>
                <a:cs typeface="Arial Unicode MS" pitchFamily="34" charset="-122"/>
              </a:rPr>
              <a:t>1</a:t>
            </a:r>
            <a:r>
              <a:rPr lang="zh-CN" altLang="en-US" b="1" dirty="0">
                <a:latin typeface="+mn-ea"/>
                <a:ea typeface="+mn-ea"/>
                <a:cs typeface="Arial Unicode MS" pitchFamily="34" charset="-122"/>
              </a:rPr>
              <a:t>，否则为</a:t>
            </a:r>
            <a:r>
              <a:rPr lang="en-US" altLang="zh-CN" b="1" dirty="0">
                <a:latin typeface="+mn-ea"/>
                <a:ea typeface="+mn-ea"/>
                <a:cs typeface="Arial Unicode MS" pitchFamily="34" charset="-122"/>
              </a:rPr>
              <a:t>0</a:t>
            </a:r>
          </a:p>
        </p:txBody>
      </p:sp>
      <p:sp>
        <p:nvSpPr>
          <p:cNvPr id="24581" name="Line 5"/>
          <p:cNvSpPr>
            <a:spLocks noChangeShapeType="1"/>
          </p:cNvSpPr>
          <p:nvPr/>
        </p:nvSpPr>
        <p:spPr bwMode="auto">
          <a:xfrm flipH="1" flipV="1">
            <a:off x="4265613" y="3606800"/>
            <a:ext cx="1373187" cy="1955800"/>
          </a:xfrm>
          <a:prstGeom prst="line">
            <a:avLst/>
          </a:prstGeom>
          <a:ln>
            <a:headEnd type="triangle" w="med" len="med"/>
            <a:tailEnd type="none" w="med" len="med"/>
          </a:ln>
          <a:extLst/>
        </p:spPr>
        <p:style>
          <a:lnRef idx="3">
            <a:schemeClr val="accent5"/>
          </a:lnRef>
          <a:fillRef idx="0">
            <a:schemeClr val="accent5"/>
          </a:fillRef>
          <a:effectRef idx="2">
            <a:schemeClr val="accent5"/>
          </a:effectRef>
          <a:fontRef idx="minor">
            <a:schemeClr val="tx1"/>
          </a:fontRef>
        </p:style>
        <p:txBody>
          <a:bodyPr wrap="none" anchor="ctr"/>
          <a:lstStyle/>
          <a:p>
            <a:pPr>
              <a:defRPr/>
            </a:pPr>
            <a:endParaRPr lang="zh-CN" altLang="en-US"/>
          </a:p>
        </p:txBody>
      </p:sp>
      <p:sp>
        <p:nvSpPr>
          <p:cNvPr id="2" name="椭圆 1"/>
          <p:cNvSpPr/>
          <p:nvPr/>
        </p:nvSpPr>
        <p:spPr>
          <a:xfrm>
            <a:off x="3832225" y="3390900"/>
            <a:ext cx="433388" cy="431800"/>
          </a:xfrm>
          <a:prstGeom prst="ellipse">
            <a:avLst/>
          </a:prstGeom>
          <a:noFill/>
          <a:ln w="38100"/>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up)">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wipe(up)">
                                      <p:cBhvr>
                                        <p:cTn id="1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倒排索引</a:t>
            </a:r>
            <a:r>
              <a:rPr lang="en-US" altLang="zh-CN"/>
              <a:t>(Inverted index)</a:t>
            </a:r>
          </a:p>
        </p:txBody>
      </p:sp>
      <p:sp>
        <p:nvSpPr>
          <p:cNvPr id="14339" name="Rectangle 3"/>
          <p:cNvSpPr>
            <a:spLocks noGrp="1" noChangeArrowheads="1"/>
          </p:cNvSpPr>
          <p:nvPr>
            <p:ph idx="1"/>
          </p:nvPr>
        </p:nvSpPr>
        <p:spPr/>
        <p:txBody>
          <a:bodyPr/>
          <a:lstStyle/>
          <a:p>
            <a:pPr eaLnBrk="1" hangingPunct="1"/>
            <a:r>
              <a:rPr lang="zh-CN" altLang="en-US" b="1">
                <a:cs typeface="ＭＳ Ｐゴシック" pitchFamily="34" charset="-128"/>
              </a:rPr>
              <a:t>对每个词项</a:t>
            </a:r>
            <a:r>
              <a:rPr lang="en-US" altLang="zh-CN" b="1" i="1">
                <a:solidFill>
                  <a:srgbClr val="FF0000"/>
                </a:solidFill>
                <a:cs typeface="ＭＳ Ｐゴシック" pitchFamily="34" charset="-128"/>
              </a:rPr>
              <a:t>t</a:t>
            </a:r>
            <a:r>
              <a:rPr lang="en-US" altLang="zh-CN" b="1">
                <a:cs typeface="ＭＳ Ｐゴシック" pitchFamily="34" charset="-128"/>
              </a:rPr>
              <a:t>, </a:t>
            </a:r>
            <a:r>
              <a:rPr lang="zh-CN" altLang="en-US" b="1">
                <a:cs typeface="ＭＳ Ｐゴシック" pitchFamily="34" charset="-128"/>
              </a:rPr>
              <a:t>记录所有包含</a:t>
            </a:r>
            <a:r>
              <a:rPr lang="en-US" altLang="zh-CN" b="1" i="1">
                <a:solidFill>
                  <a:srgbClr val="FF0000"/>
                </a:solidFill>
                <a:cs typeface="ＭＳ Ｐゴシック" pitchFamily="34" charset="-128"/>
              </a:rPr>
              <a:t>t</a:t>
            </a:r>
            <a:r>
              <a:rPr lang="zh-CN" altLang="en-US" b="1">
                <a:cs typeface="ＭＳ Ｐゴシック" pitchFamily="34" charset="-128"/>
              </a:rPr>
              <a:t>的文档列表</a:t>
            </a:r>
            <a:r>
              <a:rPr lang="en-US" altLang="zh-CN" b="1">
                <a:cs typeface="ＭＳ Ｐゴシック" pitchFamily="34" charset="-128"/>
              </a:rPr>
              <a:t>.</a:t>
            </a:r>
          </a:p>
          <a:p>
            <a:pPr lvl="1" eaLnBrk="1" hangingPunct="1"/>
            <a:r>
              <a:rPr lang="zh-CN" altLang="en-US" b="1"/>
              <a:t>每篇文档用一个唯一的</a:t>
            </a:r>
            <a:r>
              <a:rPr lang="en-US" altLang="zh-CN" b="1"/>
              <a:t> </a:t>
            </a:r>
            <a:r>
              <a:rPr lang="en-US" altLang="zh-CN" b="1" i="1">
                <a:solidFill>
                  <a:srgbClr val="FF0000"/>
                </a:solidFill>
              </a:rPr>
              <a:t>docID</a:t>
            </a:r>
            <a:r>
              <a:rPr lang="zh-CN" altLang="en-US" b="1"/>
              <a:t>来表示，通常是正整数，如</a:t>
            </a:r>
            <a:r>
              <a:rPr lang="en-US" altLang="zh-CN" b="1"/>
              <a:t>1,2,3…</a:t>
            </a:r>
          </a:p>
          <a:p>
            <a:pPr eaLnBrk="1" hangingPunct="1"/>
            <a:endParaRPr lang="en-US" altLang="zh-CN" b="1">
              <a:cs typeface="ＭＳ Ｐゴシック" pitchFamily="34" charset="-128"/>
            </a:endParaRP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EB0EC3-49F9-4076-8AB5-F427F2AFEC6C}" type="slidenum">
              <a:rPr lang="zh-CN" altLang="en-US" sz="1200" smtClean="0">
                <a:solidFill>
                  <a:srgbClr val="898989"/>
                </a:solidFill>
                <a:latin typeface="Calibri" pitchFamily="34" charset="0"/>
                <a:ea typeface="Arial Unicode MS" pitchFamily="34" charset="-122"/>
                <a:cs typeface="Arial Unicode MS" pitchFamily="34" charset="-122"/>
              </a:rPr>
              <a:pPr eaLnBrk="1" hangingPunct="1"/>
              <a:t>21</a:t>
            </a:fld>
            <a:endParaRPr lang="en-US" altLang="zh-CN" sz="1200">
              <a:solidFill>
                <a:srgbClr val="898989"/>
              </a:solidFill>
              <a:latin typeface="Calibri" pitchFamily="34" charset="0"/>
              <a:ea typeface="Arial Unicode MS" pitchFamily="34" charset="-122"/>
              <a:cs typeface="Arial Unicode MS" pitchFamily="34" charset="-122"/>
            </a:endParaRPr>
          </a:p>
        </p:txBody>
      </p:sp>
      <p:sp>
        <p:nvSpPr>
          <p:cNvPr id="63" name="Text Box 4"/>
          <p:cNvSpPr txBox="1">
            <a:spLocks noChangeArrowheads="1"/>
          </p:cNvSpPr>
          <p:nvPr/>
        </p:nvSpPr>
        <p:spPr bwMode="auto">
          <a:xfrm>
            <a:off x="755650" y="3697288"/>
            <a:ext cx="1092200" cy="461962"/>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Brutus</a:t>
            </a:r>
          </a:p>
        </p:txBody>
      </p:sp>
      <p:sp>
        <p:nvSpPr>
          <p:cNvPr id="64" name="Text Box 5"/>
          <p:cNvSpPr txBox="1">
            <a:spLocks noChangeArrowheads="1"/>
          </p:cNvSpPr>
          <p:nvPr/>
        </p:nvSpPr>
        <p:spPr bwMode="auto">
          <a:xfrm>
            <a:off x="755650" y="4754563"/>
            <a:ext cx="1490663" cy="461962"/>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Calpurnia</a:t>
            </a:r>
          </a:p>
        </p:txBody>
      </p:sp>
      <p:sp>
        <p:nvSpPr>
          <p:cNvPr id="65" name="Text Box 6"/>
          <p:cNvSpPr txBox="1">
            <a:spLocks noChangeArrowheads="1"/>
          </p:cNvSpPr>
          <p:nvPr/>
        </p:nvSpPr>
        <p:spPr bwMode="auto">
          <a:xfrm>
            <a:off x="755650" y="4230688"/>
            <a:ext cx="1149350" cy="466725"/>
          </a:xfrm>
          <a:prstGeom prst="rect">
            <a:avLst/>
          </a:prstGeom>
          <a:noFill/>
          <a:ln w="9525">
            <a:solidFill>
              <a:schemeClr val="tx1"/>
            </a:solidFill>
            <a:miter lim="800000"/>
            <a:headEnd/>
            <a:tailEnd/>
          </a:ln>
        </p:spPr>
        <p:txBody>
          <a:bodyPr>
            <a:spAutoFit/>
          </a:bodyPr>
          <a:lstStyle/>
          <a:p>
            <a:pPr>
              <a:defRPr/>
            </a:pPr>
            <a:r>
              <a:rPr lang="en-US" b="1" i="1" dirty="0">
                <a:latin typeface="+mn-lt"/>
                <a:ea typeface="Arial Unicode MS" charset="0"/>
                <a:cs typeface="Arial Unicode MS" charset="0"/>
              </a:rPr>
              <a:t>Caesar</a:t>
            </a:r>
          </a:p>
        </p:txBody>
      </p:sp>
      <p:sp>
        <p:nvSpPr>
          <p:cNvPr id="14344" name="AutoShape 7"/>
          <p:cNvSpPr>
            <a:spLocks noChangeArrowheads="1"/>
          </p:cNvSpPr>
          <p:nvPr/>
        </p:nvSpPr>
        <p:spPr bwMode="auto">
          <a:xfrm>
            <a:off x="2432050" y="3773488"/>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345" name="AutoShape 8"/>
          <p:cNvSpPr>
            <a:spLocks noChangeArrowheads="1"/>
          </p:cNvSpPr>
          <p:nvPr/>
        </p:nvSpPr>
        <p:spPr bwMode="auto">
          <a:xfrm>
            <a:off x="2432050" y="4306888"/>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4346" name="Group 26"/>
          <p:cNvGrpSpPr>
            <a:grpSpLocks/>
          </p:cNvGrpSpPr>
          <p:nvPr/>
        </p:nvGrpSpPr>
        <p:grpSpPr bwMode="auto">
          <a:xfrm>
            <a:off x="3651250" y="4840288"/>
            <a:ext cx="4876800" cy="304800"/>
            <a:chOff x="2064" y="2448"/>
            <a:chExt cx="3072" cy="192"/>
          </a:xfrm>
        </p:grpSpPr>
        <p:sp>
          <p:nvSpPr>
            <p:cNvPr id="14396"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397"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98"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99"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400"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47" name="Group 51"/>
          <p:cNvGrpSpPr>
            <a:grpSpLocks/>
          </p:cNvGrpSpPr>
          <p:nvPr/>
        </p:nvGrpSpPr>
        <p:grpSpPr bwMode="auto">
          <a:xfrm>
            <a:off x="3651250" y="4230688"/>
            <a:ext cx="4959350" cy="461962"/>
            <a:chOff x="2064" y="2688"/>
            <a:chExt cx="3124" cy="291"/>
          </a:xfrm>
        </p:grpSpPr>
        <p:grpSp>
          <p:nvGrpSpPr>
            <p:cNvPr id="14382" name="Group 20"/>
            <p:cNvGrpSpPr>
              <a:grpSpLocks/>
            </p:cNvGrpSpPr>
            <p:nvPr/>
          </p:nvGrpSpPr>
          <p:grpSpPr bwMode="auto">
            <a:xfrm>
              <a:off x="2064" y="2736"/>
              <a:ext cx="3072" cy="192"/>
              <a:chOff x="2064" y="2448"/>
              <a:chExt cx="3072" cy="192"/>
            </a:xfrm>
          </p:grpSpPr>
          <p:sp>
            <p:nvSpPr>
              <p:cNvPr id="14391"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392"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93"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94"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95"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4383"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a:t>
              </a:r>
            </a:p>
          </p:txBody>
        </p:sp>
        <p:sp>
          <p:nvSpPr>
            <p:cNvPr id="14384"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2</a:t>
              </a:r>
            </a:p>
          </p:txBody>
        </p:sp>
        <p:sp>
          <p:nvSpPr>
            <p:cNvPr id="14385" name="Text Box 34"/>
            <p:cNvSpPr txBox="1">
              <a:spLocks noChangeArrowheads="1"/>
            </p:cNvSpPr>
            <p:nvPr/>
          </p:nvSpPr>
          <p:spPr bwMode="auto">
            <a:xfrm>
              <a:off x="2945" y="2688"/>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4</a:t>
              </a:r>
            </a:p>
          </p:txBody>
        </p:sp>
        <p:sp>
          <p:nvSpPr>
            <p:cNvPr id="14386"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5</a:t>
              </a:r>
            </a:p>
          </p:txBody>
        </p:sp>
        <p:sp>
          <p:nvSpPr>
            <p:cNvPr id="14387" name="Text Box 36"/>
            <p:cNvSpPr txBox="1">
              <a:spLocks noChangeArrowheads="1"/>
            </p:cNvSpPr>
            <p:nvPr/>
          </p:nvSpPr>
          <p:spPr bwMode="auto">
            <a:xfrm>
              <a:off x="3665" y="2688"/>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6</a:t>
              </a:r>
            </a:p>
          </p:txBody>
        </p:sp>
        <p:sp>
          <p:nvSpPr>
            <p:cNvPr id="14388" name="Text Box 37"/>
            <p:cNvSpPr txBox="1">
              <a:spLocks noChangeArrowheads="1"/>
            </p:cNvSpPr>
            <p:nvPr/>
          </p:nvSpPr>
          <p:spPr bwMode="auto">
            <a:xfrm>
              <a:off x="4049" y="2688"/>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16</a:t>
              </a:r>
            </a:p>
          </p:txBody>
        </p:sp>
        <p:sp>
          <p:nvSpPr>
            <p:cNvPr id="14389" name="Text Box 38"/>
            <p:cNvSpPr txBox="1">
              <a:spLocks noChangeArrowheads="1"/>
            </p:cNvSpPr>
            <p:nvPr/>
          </p:nvSpPr>
          <p:spPr bwMode="auto">
            <a:xfrm>
              <a:off x="4416" y="2688"/>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57</a:t>
              </a:r>
            </a:p>
          </p:txBody>
        </p:sp>
        <p:sp>
          <p:nvSpPr>
            <p:cNvPr id="14390" name="Text Box 39"/>
            <p:cNvSpPr txBox="1">
              <a:spLocks noChangeArrowheads="1"/>
            </p:cNvSpPr>
            <p:nvPr/>
          </p:nvSpPr>
          <p:spPr bwMode="auto">
            <a:xfrm>
              <a:off x="4704" y="2688"/>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132</a:t>
              </a:r>
            </a:p>
          </p:txBody>
        </p:sp>
      </p:grpSp>
      <p:grpSp>
        <p:nvGrpSpPr>
          <p:cNvPr id="14348" name="Group 52"/>
          <p:cNvGrpSpPr>
            <a:grpSpLocks/>
          </p:cNvGrpSpPr>
          <p:nvPr/>
        </p:nvGrpSpPr>
        <p:grpSpPr bwMode="auto">
          <a:xfrm>
            <a:off x="3651250" y="3697288"/>
            <a:ext cx="4876800" cy="461962"/>
            <a:chOff x="2064" y="2400"/>
            <a:chExt cx="3072" cy="291"/>
          </a:xfrm>
        </p:grpSpPr>
        <p:grpSp>
          <p:nvGrpSpPr>
            <p:cNvPr id="14368" name="Group 19"/>
            <p:cNvGrpSpPr>
              <a:grpSpLocks/>
            </p:cNvGrpSpPr>
            <p:nvPr/>
          </p:nvGrpSpPr>
          <p:grpSpPr bwMode="auto">
            <a:xfrm>
              <a:off x="2064" y="2448"/>
              <a:ext cx="3072" cy="192"/>
              <a:chOff x="2064" y="2448"/>
              <a:chExt cx="3072" cy="192"/>
            </a:xfrm>
          </p:grpSpPr>
          <p:sp>
            <p:nvSpPr>
              <p:cNvPr id="1437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37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7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8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38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436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a:t>
              </a:r>
            </a:p>
          </p:txBody>
        </p:sp>
        <p:sp>
          <p:nvSpPr>
            <p:cNvPr id="14370" name="Text Box 41"/>
            <p:cNvSpPr txBox="1">
              <a:spLocks noChangeArrowheads="1"/>
            </p:cNvSpPr>
            <p:nvPr/>
          </p:nvSpPr>
          <p:spPr bwMode="auto">
            <a:xfrm>
              <a:off x="2513"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2</a:t>
              </a:r>
            </a:p>
          </p:txBody>
        </p:sp>
        <p:sp>
          <p:nvSpPr>
            <p:cNvPr id="14371" name="Text Box 42"/>
            <p:cNvSpPr txBox="1">
              <a:spLocks noChangeArrowheads="1"/>
            </p:cNvSpPr>
            <p:nvPr/>
          </p:nvSpPr>
          <p:spPr bwMode="auto">
            <a:xfrm>
              <a:off x="2928"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4</a:t>
              </a:r>
            </a:p>
          </p:txBody>
        </p:sp>
        <p:sp>
          <p:nvSpPr>
            <p:cNvPr id="14372" name="Text Box 43"/>
            <p:cNvSpPr txBox="1">
              <a:spLocks noChangeArrowheads="1"/>
            </p:cNvSpPr>
            <p:nvPr/>
          </p:nvSpPr>
          <p:spPr bwMode="auto">
            <a:xfrm>
              <a:off x="3264" y="240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11</a:t>
              </a:r>
            </a:p>
          </p:txBody>
        </p:sp>
        <p:sp>
          <p:nvSpPr>
            <p:cNvPr id="14373" name="Text Box 44"/>
            <p:cNvSpPr txBox="1">
              <a:spLocks noChangeArrowheads="1"/>
            </p:cNvSpPr>
            <p:nvPr/>
          </p:nvSpPr>
          <p:spPr bwMode="auto">
            <a:xfrm>
              <a:off x="3665" y="240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31</a:t>
              </a:r>
            </a:p>
          </p:txBody>
        </p:sp>
        <p:sp>
          <p:nvSpPr>
            <p:cNvPr id="14374" name="Text Box 45"/>
            <p:cNvSpPr txBox="1">
              <a:spLocks noChangeArrowheads="1"/>
            </p:cNvSpPr>
            <p:nvPr/>
          </p:nvSpPr>
          <p:spPr bwMode="auto">
            <a:xfrm>
              <a:off x="4049" y="2400"/>
              <a:ext cx="3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45</a:t>
              </a:r>
            </a:p>
          </p:txBody>
        </p:sp>
        <p:sp>
          <p:nvSpPr>
            <p:cNvPr id="14375" name="Text Box 46"/>
            <p:cNvSpPr txBox="1">
              <a:spLocks noChangeArrowheads="1"/>
            </p:cNvSpPr>
            <p:nvPr/>
          </p:nvSpPr>
          <p:spPr bwMode="auto">
            <a:xfrm>
              <a:off x="4320" y="2400"/>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173</a:t>
              </a:r>
            </a:p>
          </p:txBody>
        </p:sp>
        <p:sp>
          <p:nvSpPr>
            <p:cNvPr id="1437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latin typeface="Lucida Sans"/>
                <a:ea typeface="Arial Unicode MS" pitchFamily="34" charset="-122"/>
                <a:cs typeface="Arial Unicode MS" pitchFamily="34" charset="-122"/>
              </a:endParaRPr>
            </a:p>
          </p:txBody>
        </p:sp>
      </p:grpSp>
      <p:sp>
        <p:nvSpPr>
          <p:cNvPr id="14349" name="Text Box 48"/>
          <p:cNvSpPr txBox="1">
            <a:spLocks noChangeArrowheads="1"/>
          </p:cNvSpPr>
          <p:nvPr/>
        </p:nvSpPr>
        <p:spPr bwMode="auto">
          <a:xfrm>
            <a:off x="3651250" y="4764088"/>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2</a:t>
            </a:r>
          </a:p>
        </p:txBody>
      </p:sp>
      <p:sp>
        <p:nvSpPr>
          <p:cNvPr id="14350" name="AutoShape 49"/>
          <p:cNvSpPr>
            <a:spLocks noChangeArrowheads="1"/>
          </p:cNvSpPr>
          <p:nvPr/>
        </p:nvSpPr>
        <p:spPr bwMode="auto">
          <a:xfrm>
            <a:off x="2432050" y="4840288"/>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351" name="Text Box 50"/>
          <p:cNvSpPr txBox="1">
            <a:spLocks noChangeArrowheads="1"/>
          </p:cNvSpPr>
          <p:nvPr/>
        </p:nvSpPr>
        <p:spPr bwMode="auto">
          <a:xfrm>
            <a:off x="4270375" y="4764088"/>
            <a:ext cx="573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31</a:t>
            </a:r>
          </a:p>
        </p:txBody>
      </p:sp>
      <p:sp>
        <p:nvSpPr>
          <p:cNvPr id="14352" name="Text Box 46"/>
          <p:cNvSpPr txBox="1">
            <a:spLocks noChangeArrowheads="1"/>
          </p:cNvSpPr>
          <p:nvPr/>
        </p:nvSpPr>
        <p:spPr bwMode="auto">
          <a:xfrm>
            <a:off x="7842250" y="3697288"/>
            <a:ext cx="76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174</a:t>
            </a:r>
          </a:p>
        </p:txBody>
      </p:sp>
      <p:sp>
        <p:nvSpPr>
          <p:cNvPr id="14353" name="Text Box 50"/>
          <p:cNvSpPr txBox="1">
            <a:spLocks noChangeArrowheads="1"/>
          </p:cNvSpPr>
          <p:nvPr/>
        </p:nvSpPr>
        <p:spPr bwMode="auto">
          <a:xfrm>
            <a:off x="4981575" y="4764088"/>
            <a:ext cx="574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54</a:t>
            </a:r>
          </a:p>
        </p:txBody>
      </p:sp>
      <p:sp>
        <p:nvSpPr>
          <p:cNvPr id="14354" name="Text Box 50"/>
          <p:cNvSpPr txBox="1">
            <a:spLocks noChangeArrowheads="1"/>
          </p:cNvSpPr>
          <p:nvPr/>
        </p:nvSpPr>
        <p:spPr bwMode="auto">
          <a:xfrm>
            <a:off x="5403850" y="4764088"/>
            <a:ext cx="76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Lucida Sans"/>
                <a:ea typeface="Arial Unicode MS" pitchFamily="34" charset="-122"/>
                <a:cs typeface="Arial Unicode MS" pitchFamily="34" charset="-122"/>
              </a:rPr>
              <a:t>101</a:t>
            </a:r>
          </a:p>
        </p:txBody>
      </p:sp>
      <p:grpSp>
        <p:nvGrpSpPr>
          <p:cNvPr id="2" name="组合 1"/>
          <p:cNvGrpSpPr>
            <a:grpSpLocks/>
          </p:cNvGrpSpPr>
          <p:nvPr/>
        </p:nvGrpSpPr>
        <p:grpSpPr bwMode="auto">
          <a:xfrm>
            <a:off x="304800" y="3783013"/>
            <a:ext cx="1666875" cy="2889250"/>
            <a:chOff x="304800" y="3783285"/>
            <a:chExt cx="1666875" cy="2888308"/>
          </a:xfrm>
        </p:grpSpPr>
        <p:sp>
          <p:nvSpPr>
            <p:cNvPr id="14364" name="AutoShape 46"/>
            <p:cNvSpPr>
              <a:spLocks/>
            </p:cNvSpPr>
            <p:nvPr/>
          </p:nvSpPr>
          <p:spPr bwMode="auto">
            <a:xfrm>
              <a:off x="304800" y="3783285"/>
              <a:ext cx="228600" cy="1524000"/>
            </a:xfrm>
            <a:prstGeom prst="leftBrace">
              <a:avLst>
                <a:gd name="adj1" fmla="val 55556"/>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5" name="Text Box 47"/>
            <p:cNvSpPr txBox="1">
              <a:spLocks noChangeArrowheads="1"/>
            </p:cNvSpPr>
            <p:nvPr/>
          </p:nvSpPr>
          <p:spPr bwMode="auto">
            <a:xfrm>
              <a:off x="441325" y="5724164"/>
              <a:ext cx="1530350" cy="45705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latin typeface="Tahoma" charset="0"/>
                  <a:ea typeface="Arial Unicode MS" charset="0"/>
                  <a:cs typeface="Arial Unicode MS" charset="0"/>
                </a:rPr>
                <a:t>Dictionary</a:t>
              </a:r>
            </a:p>
          </p:txBody>
        </p:sp>
        <p:cxnSp>
          <p:nvCxnSpPr>
            <p:cNvPr id="14366" name="AutoShape 48"/>
            <p:cNvCxnSpPr>
              <a:cxnSpLocks noChangeShapeType="1"/>
              <a:endCxn id="14364" idx="1"/>
            </p:cNvCxnSpPr>
            <p:nvPr/>
          </p:nvCxnSpPr>
          <p:spPr bwMode="auto">
            <a:xfrm rot="10800000">
              <a:off x="304800" y="4545285"/>
              <a:ext cx="136525" cy="1411288"/>
            </a:xfrm>
            <a:prstGeom prst="curvedConnector3">
              <a:avLst>
                <a:gd name="adj1" fmla="val 26744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4367" name="Rectangle 63"/>
            <p:cNvSpPr>
              <a:spLocks noChangeArrowheads="1"/>
            </p:cNvSpPr>
            <p:nvPr/>
          </p:nvSpPr>
          <p:spPr bwMode="auto">
            <a:xfrm>
              <a:off x="893687" y="6209928"/>
              <a:ext cx="803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词典</a:t>
              </a:r>
            </a:p>
          </p:txBody>
        </p:sp>
      </p:grpSp>
      <p:grpSp>
        <p:nvGrpSpPr>
          <p:cNvPr id="3" name="组合 2"/>
          <p:cNvGrpSpPr>
            <a:grpSpLocks/>
          </p:cNvGrpSpPr>
          <p:nvPr/>
        </p:nvGrpSpPr>
        <p:grpSpPr bwMode="auto">
          <a:xfrm>
            <a:off x="3492500" y="5229225"/>
            <a:ext cx="5416550" cy="833438"/>
            <a:chOff x="3491880" y="5229200"/>
            <a:chExt cx="5417170" cy="832793"/>
          </a:xfrm>
        </p:grpSpPr>
        <p:sp>
          <p:nvSpPr>
            <p:cNvPr id="14361" name="AutoShape 51"/>
            <p:cNvSpPr>
              <a:spLocks/>
            </p:cNvSpPr>
            <p:nvPr/>
          </p:nvSpPr>
          <p:spPr bwMode="auto">
            <a:xfrm rot="-5400000">
              <a:off x="5987430" y="2733650"/>
              <a:ext cx="342900" cy="5334000"/>
            </a:xfrm>
            <a:prstGeom prst="leftBrace">
              <a:avLst>
                <a:gd name="adj1" fmla="val 12963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59" name="Text Box 52"/>
            <p:cNvSpPr txBox="1">
              <a:spLocks noChangeArrowheads="1"/>
            </p:cNvSpPr>
            <p:nvPr/>
          </p:nvSpPr>
          <p:spPr bwMode="auto">
            <a:xfrm>
              <a:off x="5473307" y="5570249"/>
              <a:ext cx="1397160" cy="461604"/>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i="1" dirty="0">
                  <a:latin typeface="Tahoma" pitchFamily="34" charset="0"/>
                  <a:ea typeface="宋体" pitchFamily="2" charset="-122"/>
                </a:rPr>
                <a:t>Postings</a:t>
              </a:r>
            </a:p>
          </p:txBody>
        </p:sp>
        <p:sp>
          <p:nvSpPr>
            <p:cNvPr id="14363" name="Rectangle 64"/>
            <p:cNvSpPr>
              <a:spLocks noChangeArrowheads="1"/>
            </p:cNvSpPr>
            <p:nvPr/>
          </p:nvSpPr>
          <p:spPr bwMode="auto">
            <a:xfrm>
              <a:off x="6972301" y="5600328"/>
              <a:ext cx="1936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倒排</a:t>
              </a:r>
              <a:r>
                <a:rPr lang="en-US" altLang="zh-CN" b="1"/>
                <a:t>(</a:t>
              </a:r>
              <a:r>
                <a:rPr lang="zh-CN" altLang="en-US" b="1"/>
                <a:t>记录</a:t>
              </a:r>
              <a:r>
                <a:rPr lang="en-US" altLang="zh-CN" b="1"/>
                <a:t>)</a:t>
              </a:r>
              <a:r>
                <a:rPr lang="zh-CN" altLang="en-US" b="1"/>
                <a:t>表</a:t>
              </a:r>
            </a:p>
          </p:txBody>
        </p:sp>
      </p:grpSp>
      <p:grpSp>
        <p:nvGrpSpPr>
          <p:cNvPr id="4" name="组合 3"/>
          <p:cNvGrpSpPr>
            <a:grpSpLocks/>
          </p:cNvGrpSpPr>
          <p:nvPr/>
        </p:nvGrpSpPr>
        <p:grpSpPr bwMode="auto">
          <a:xfrm>
            <a:off x="5835650" y="2803525"/>
            <a:ext cx="2774950" cy="893763"/>
            <a:chOff x="5835650" y="2802941"/>
            <a:chExt cx="2774950" cy="894619"/>
          </a:xfrm>
        </p:grpSpPr>
        <p:sp>
          <p:nvSpPr>
            <p:cNvPr id="61" name="Rectangle 73"/>
            <p:cNvSpPr>
              <a:spLocks noChangeArrowheads="1"/>
            </p:cNvSpPr>
            <p:nvPr/>
          </p:nvSpPr>
          <p:spPr bwMode="auto">
            <a:xfrm>
              <a:off x="7467600" y="2860146"/>
              <a:ext cx="1143000" cy="40520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lgn="ctr">
                <a:defRPr/>
              </a:pPr>
              <a:r>
                <a:rPr lang="en-US" sz="2000" i="1" dirty="0">
                  <a:solidFill>
                    <a:srgbClr val="000000"/>
                  </a:solidFill>
                  <a:ea typeface="Arial Unicode MS" charset="0"/>
                  <a:cs typeface="Arial Unicode MS" charset="0"/>
                </a:rPr>
                <a:t>Posting</a:t>
              </a:r>
            </a:p>
          </p:txBody>
        </p:sp>
        <p:sp>
          <p:nvSpPr>
            <p:cNvPr id="14359" name="Line 75"/>
            <p:cNvSpPr>
              <a:spLocks noChangeShapeType="1"/>
            </p:cNvSpPr>
            <p:nvPr/>
          </p:nvSpPr>
          <p:spPr bwMode="auto">
            <a:xfrm flipH="1">
              <a:off x="7620000" y="3316560"/>
              <a:ext cx="22860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4360" name="Rectangle 64"/>
            <p:cNvSpPr>
              <a:spLocks noChangeArrowheads="1"/>
            </p:cNvSpPr>
            <p:nvPr/>
          </p:nvSpPr>
          <p:spPr bwMode="auto">
            <a:xfrm>
              <a:off x="5835650" y="2802941"/>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倒排记录</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7" name="AutoShape 17"/>
          <p:cNvSpPr>
            <a:spLocks noChangeArrowheads="1"/>
          </p:cNvSpPr>
          <p:nvPr/>
        </p:nvSpPr>
        <p:spPr bwMode="auto">
          <a:xfrm>
            <a:off x="3563938" y="3179763"/>
            <a:ext cx="304800" cy="609600"/>
          </a:xfrm>
          <a:prstGeom prst="down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defRPr/>
            </a:pPr>
            <a:endParaRPr lang="zh-CN" altLang="en-US"/>
          </a:p>
        </p:txBody>
      </p:sp>
      <p:sp>
        <p:nvSpPr>
          <p:cNvPr id="15363" name="Rectangle 2"/>
          <p:cNvSpPr>
            <a:spLocks noGrp="1" noChangeArrowheads="1"/>
          </p:cNvSpPr>
          <p:nvPr>
            <p:ph type="title"/>
          </p:nvPr>
        </p:nvSpPr>
        <p:spPr>
          <a:xfrm>
            <a:off x="533400" y="333375"/>
            <a:ext cx="8077200" cy="846138"/>
          </a:xfrm>
        </p:spPr>
        <p:txBody>
          <a:bodyPr/>
          <a:lstStyle/>
          <a:p>
            <a:pPr eaLnBrk="1" hangingPunct="1"/>
            <a:r>
              <a:rPr lang="zh-CN" altLang="en-US"/>
              <a:t>倒排索引构建</a:t>
            </a:r>
            <a:endParaRPr lang="en-US" altLang="zh-CN"/>
          </a:p>
        </p:txBody>
      </p:sp>
      <p:sp>
        <p:nvSpPr>
          <p:cNvPr id="34861" name="AutoShape 18"/>
          <p:cNvSpPr>
            <a:spLocks noChangeArrowheads="1"/>
          </p:cNvSpPr>
          <p:nvPr/>
        </p:nvSpPr>
        <p:spPr bwMode="auto">
          <a:xfrm>
            <a:off x="3563938" y="4652963"/>
            <a:ext cx="304800" cy="533400"/>
          </a:xfrm>
          <a:prstGeom prst="downArrow">
            <a:avLst>
              <a:gd name="adj1" fmla="val 50000"/>
              <a:gd name="adj2" fmla="val 43750"/>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defRPr/>
            </a:pPr>
            <a:endParaRPr lang="zh-CN" altLang="en-US"/>
          </a:p>
        </p:txBody>
      </p:sp>
      <p:sp>
        <p:nvSpPr>
          <p:cNvPr id="6" name="AutoShape 22"/>
          <p:cNvSpPr>
            <a:spLocks noChangeArrowheads="1"/>
          </p:cNvSpPr>
          <p:nvPr/>
        </p:nvSpPr>
        <p:spPr bwMode="auto">
          <a:xfrm>
            <a:off x="3563938" y="5924550"/>
            <a:ext cx="304800" cy="457200"/>
          </a:xfrm>
          <a:prstGeom prst="downArrow">
            <a:avLst>
              <a:gd name="adj1" fmla="val 50000"/>
              <a:gd name="adj2" fmla="val 375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pAutoFit/>
          </a:bodyPr>
          <a:lstStyle/>
          <a:p>
            <a:pPr>
              <a:defRPr/>
            </a:pPr>
            <a:endParaRPr lang="zh-CN" altLang="en-US"/>
          </a:p>
        </p:txBody>
      </p:sp>
      <p:grpSp>
        <p:nvGrpSpPr>
          <p:cNvPr id="21" name="组合 20"/>
          <p:cNvGrpSpPr>
            <a:grpSpLocks/>
          </p:cNvGrpSpPr>
          <p:nvPr/>
        </p:nvGrpSpPr>
        <p:grpSpPr bwMode="auto">
          <a:xfrm>
            <a:off x="611188" y="5172075"/>
            <a:ext cx="8501062" cy="1604963"/>
            <a:chOff x="611560" y="5172075"/>
            <a:chExt cx="8500690" cy="1604963"/>
          </a:xfrm>
        </p:grpSpPr>
        <p:sp>
          <p:nvSpPr>
            <p:cNvPr id="5" name="AutoShape 15"/>
            <p:cNvSpPr>
              <a:spLocks noChangeArrowheads="1"/>
            </p:cNvSpPr>
            <p:nvPr/>
          </p:nvSpPr>
          <p:spPr bwMode="auto">
            <a:xfrm>
              <a:off x="3059378" y="5307013"/>
              <a:ext cx="1349316" cy="498475"/>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algn="ctr">
                <a:defRPr/>
              </a:pPr>
              <a:r>
                <a:rPr lang="en-US" altLang="zh-CN" dirty="0"/>
                <a:t>Indexer</a:t>
              </a:r>
            </a:p>
          </p:txBody>
        </p:sp>
        <p:sp>
          <p:nvSpPr>
            <p:cNvPr id="34840" name="Text Box 23"/>
            <p:cNvSpPr txBox="1">
              <a:spLocks noChangeArrowheads="1"/>
            </p:cNvSpPr>
            <p:nvPr/>
          </p:nvSpPr>
          <p:spPr bwMode="auto">
            <a:xfrm>
              <a:off x="611560" y="5837238"/>
              <a:ext cx="1723950" cy="400050"/>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a:latin typeface="Lucida Sans"/>
                  <a:ea typeface="Arial Unicode MS" pitchFamily="34" charset="-122"/>
                  <a:cs typeface="Arial Unicode MS" pitchFamily="34" charset="-122"/>
                </a:rPr>
                <a:t>倒排索引</a:t>
              </a:r>
              <a:endParaRPr lang="en-US" altLang="zh-CN" sz="2000" b="1">
                <a:latin typeface="Lucida Sans"/>
                <a:ea typeface="Arial Unicode MS" pitchFamily="34" charset="-122"/>
                <a:cs typeface="Arial Unicode MS" pitchFamily="34" charset="-122"/>
              </a:endParaRPr>
            </a:p>
          </p:txBody>
        </p:sp>
        <p:grpSp>
          <p:nvGrpSpPr>
            <p:cNvPr id="15398" name="Group 71"/>
            <p:cNvGrpSpPr>
              <a:grpSpLocks/>
            </p:cNvGrpSpPr>
            <p:nvPr/>
          </p:nvGrpSpPr>
          <p:grpSpPr bwMode="auto">
            <a:xfrm>
              <a:off x="4800600" y="5172075"/>
              <a:ext cx="4311650" cy="1604963"/>
              <a:chOff x="3024" y="3258"/>
              <a:chExt cx="2716" cy="1011"/>
            </a:xfrm>
          </p:grpSpPr>
          <p:grpSp>
            <p:nvGrpSpPr>
              <p:cNvPr id="15399" name="Group 32"/>
              <p:cNvGrpSpPr>
                <a:grpSpLocks/>
              </p:cNvGrpSpPr>
              <p:nvPr/>
            </p:nvGrpSpPr>
            <p:grpSpPr bwMode="auto">
              <a:xfrm>
                <a:off x="3024" y="3306"/>
                <a:ext cx="1730" cy="963"/>
                <a:chOff x="528" y="2634"/>
                <a:chExt cx="1730" cy="963"/>
              </a:xfrm>
            </p:grpSpPr>
            <p:sp>
              <p:nvSpPr>
                <p:cNvPr id="9" name="Text Box 33"/>
                <p:cNvSpPr txBox="1">
                  <a:spLocks noChangeArrowheads="1"/>
                </p:cNvSpPr>
                <p:nvPr/>
              </p:nvSpPr>
              <p:spPr bwMode="auto">
                <a:xfrm>
                  <a:off x="528" y="2634"/>
                  <a:ext cx="580"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ea typeface="Arial Unicode MS" charset="0"/>
                      <a:cs typeface="Arial Unicode MS" charset="0"/>
                    </a:rPr>
                    <a:t>friend</a:t>
                  </a:r>
                </a:p>
              </p:txBody>
            </p:sp>
            <p:sp>
              <p:nvSpPr>
                <p:cNvPr id="10" name="Text Box 34"/>
                <p:cNvSpPr txBox="1">
                  <a:spLocks noChangeArrowheads="1"/>
                </p:cNvSpPr>
                <p:nvPr/>
              </p:nvSpPr>
              <p:spPr bwMode="auto">
                <a:xfrm>
                  <a:off x="528" y="2970"/>
                  <a:ext cx="636"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ea typeface="Arial Unicode MS" charset="0"/>
                      <a:cs typeface="Arial Unicode MS" charset="0"/>
                    </a:rPr>
                    <a:t>roman</a:t>
                  </a:r>
                </a:p>
              </p:txBody>
            </p:sp>
            <p:sp>
              <p:nvSpPr>
                <p:cNvPr id="34854" name="Text Box 35"/>
                <p:cNvSpPr txBox="1">
                  <a:spLocks noChangeArrowheads="1"/>
                </p:cNvSpPr>
                <p:nvPr/>
              </p:nvSpPr>
              <p:spPr bwMode="auto">
                <a:xfrm>
                  <a:off x="528" y="3306"/>
                  <a:ext cx="1066" cy="2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ea typeface="Arial Unicode MS" charset="0"/>
                      <a:cs typeface="Arial Unicode MS" charset="0"/>
                    </a:rPr>
                    <a:t>countryman</a:t>
                  </a:r>
                </a:p>
              </p:txBody>
            </p:sp>
            <p:sp>
              <p:nvSpPr>
                <p:cNvPr id="15414" name="AutoShape 36"/>
                <p:cNvSpPr>
                  <a:spLocks noChangeArrowheads="1"/>
                </p:cNvSpPr>
                <p:nvPr/>
              </p:nvSpPr>
              <p:spPr bwMode="auto">
                <a:xfrm>
                  <a:off x="1699" y="2682"/>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2 w 21600"/>
                    <a:gd name="T13" fmla="*/ 5400 h 21600"/>
                    <a:gd name="T14" fmla="*/ 1889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5415" name="AutoShape 37"/>
                <p:cNvSpPr>
                  <a:spLocks noChangeArrowheads="1"/>
                </p:cNvSpPr>
                <p:nvPr/>
              </p:nvSpPr>
              <p:spPr bwMode="auto">
                <a:xfrm>
                  <a:off x="1699" y="3018"/>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2 w 21600"/>
                    <a:gd name="T13" fmla="*/ 5400 h 21600"/>
                    <a:gd name="T14" fmla="*/ 1889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5416" name="AutoShape 38"/>
                <p:cNvSpPr>
                  <a:spLocks noChangeArrowheads="1"/>
                </p:cNvSpPr>
                <p:nvPr/>
              </p:nvSpPr>
              <p:spPr bwMode="auto">
                <a:xfrm>
                  <a:off x="1699" y="3354"/>
                  <a:ext cx="559"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2 w 21600"/>
                    <a:gd name="T13" fmla="*/ 5400 h 21600"/>
                    <a:gd name="T14" fmla="*/ 18895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34843" name="Text Box 39"/>
              <p:cNvSpPr txBox="1">
                <a:spLocks noChangeArrowheads="1"/>
              </p:cNvSpPr>
              <p:nvPr/>
            </p:nvSpPr>
            <p:spPr bwMode="auto">
              <a:xfrm>
                <a:off x="4848" y="3258"/>
                <a:ext cx="278"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2</a:t>
                </a:r>
              </a:p>
            </p:txBody>
          </p:sp>
          <p:sp>
            <p:nvSpPr>
              <p:cNvPr id="34844" name="Text Box 40"/>
              <p:cNvSpPr txBox="1">
                <a:spLocks noChangeArrowheads="1"/>
              </p:cNvSpPr>
              <p:nvPr/>
            </p:nvSpPr>
            <p:spPr bwMode="auto">
              <a:xfrm>
                <a:off x="5291" y="3258"/>
                <a:ext cx="243"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a:ea typeface="宋体" pitchFamily="2" charset="-122"/>
                  </a:rPr>
                  <a:t>4</a:t>
                </a:r>
              </a:p>
            </p:txBody>
          </p:sp>
          <p:sp>
            <p:nvSpPr>
              <p:cNvPr id="34845" name="Text Box 41"/>
              <p:cNvSpPr txBox="1">
                <a:spLocks noChangeArrowheads="1"/>
              </p:cNvSpPr>
              <p:nvPr/>
            </p:nvSpPr>
            <p:spPr bwMode="auto">
              <a:xfrm>
                <a:off x="5304" y="3594"/>
                <a:ext cx="243"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a:ea typeface="宋体" pitchFamily="2" charset="-122"/>
                  </a:rPr>
                  <a:t>2</a:t>
                </a:r>
              </a:p>
            </p:txBody>
          </p:sp>
          <p:sp>
            <p:nvSpPr>
              <p:cNvPr id="34846" name="Text Box 42"/>
              <p:cNvSpPr txBox="1">
                <a:spLocks noChangeArrowheads="1"/>
              </p:cNvSpPr>
              <p:nvPr/>
            </p:nvSpPr>
            <p:spPr bwMode="auto">
              <a:xfrm>
                <a:off x="4848" y="3936"/>
                <a:ext cx="384"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13</a:t>
                </a:r>
              </a:p>
            </p:txBody>
          </p:sp>
          <p:sp>
            <p:nvSpPr>
              <p:cNvPr id="34847" name="Text Box 43"/>
              <p:cNvSpPr txBox="1">
                <a:spLocks noChangeArrowheads="1"/>
              </p:cNvSpPr>
              <p:nvPr/>
            </p:nvSpPr>
            <p:spPr bwMode="auto">
              <a:xfrm>
                <a:off x="5376" y="3930"/>
                <a:ext cx="364"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16</a:t>
                </a:r>
              </a:p>
            </p:txBody>
          </p:sp>
          <p:cxnSp>
            <p:nvCxnSpPr>
              <p:cNvPr id="15405" name="AutoShape 44"/>
              <p:cNvCxnSpPr>
                <a:cxnSpLocks noChangeShapeType="1"/>
                <a:stCxn id="34843" idx="3"/>
                <a:endCxn id="34844" idx="1"/>
              </p:cNvCxnSpPr>
              <p:nvPr/>
            </p:nvCxnSpPr>
            <p:spPr bwMode="auto">
              <a:xfrm>
                <a:off x="5126" y="3405"/>
                <a:ext cx="16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06" name="AutoShape 45"/>
              <p:cNvCxnSpPr>
                <a:cxnSpLocks noChangeShapeType="1"/>
                <a:stCxn id="34844"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50" name="Text Box 46"/>
              <p:cNvSpPr txBox="1">
                <a:spLocks noChangeArrowheads="1"/>
              </p:cNvSpPr>
              <p:nvPr/>
            </p:nvSpPr>
            <p:spPr bwMode="auto">
              <a:xfrm>
                <a:off x="4848" y="3594"/>
                <a:ext cx="291" cy="2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defRPr/>
                </a:pPr>
                <a:r>
                  <a:rPr lang="en-US" altLang="zh-CN" dirty="0">
                    <a:ea typeface="宋体" pitchFamily="2" charset="-122"/>
                  </a:rPr>
                  <a:t>1</a:t>
                </a:r>
              </a:p>
            </p:txBody>
          </p:sp>
          <p:cxnSp>
            <p:nvCxnSpPr>
              <p:cNvPr id="15408" name="AutoShape 47"/>
              <p:cNvCxnSpPr>
                <a:cxnSpLocks noChangeShapeType="1"/>
                <a:stCxn id="34850" idx="3"/>
                <a:endCxn id="34845" idx="1"/>
              </p:cNvCxnSpPr>
              <p:nvPr/>
            </p:nvCxnSpPr>
            <p:spPr bwMode="auto">
              <a:xfrm>
                <a:off x="5139" y="3741"/>
                <a:ext cx="16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09" name="AutoShape 48"/>
              <p:cNvCxnSpPr>
                <a:cxnSpLocks noChangeShapeType="1"/>
                <a:stCxn id="34845"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10" name="AutoShape 49"/>
              <p:cNvCxnSpPr>
                <a:cxnSpLocks noChangeShapeType="1"/>
                <a:stCxn id="34846" idx="3"/>
                <a:endCxn id="34847"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34825" name="AutoShape 16"/>
          <p:cNvSpPr>
            <a:spLocks noChangeArrowheads="1"/>
          </p:cNvSpPr>
          <p:nvPr/>
        </p:nvSpPr>
        <p:spPr bwMode="auto">
          <a:xfrm>
            <a:off x="3563938" y="1989138"/>
            <a:ext cx="304800" cy="533400"/>
          </a:xfrm>
          <a:prstGeom prst="downArrow">
            <a:avLst>
              <a:gd name="adj1" fmla="val 50000"/>
              <a:gd name="adj2" fmla="val 43750"/>
            </a:avLst>
          </a:prstGeom>
          <a:ln>
            <a:headEnd/>
            <a:tailEnd/>
          </a:ln>
        </p:spPr>
        <p:style>
          <a:lnRef idx="1">
            <a:schemeClr val="accent6"/>
          </a:lnRef>
          <a:fillRef idx="2">
            <a:schemeClr val="accent6"/>
          </a:fillRef>
          <a:effectRef idx="1">
            <a:schemeClr val="accent6"/>
          </a:effectRef>
          <a:fontRef idx="minor">
            <a:schemeClr val="dk1"/>
          </a:fontRef>
        </p:style>
        <p:txBody>
          <a:bodyPr anchor="ctr">
            <a:spAutoFit/>
          </a:bodyPr>
          <a:lstStyle/>
          <a:p>
            <a:pPr>
              <a:defRPr/>
            </a:pPr>
            <a:endParaRPr lang="zh-CN" altLang="en-US"/>
          </a:p>
        </p:txBody>
      </p:sp>
      <p:grpSp>
        <p:nvGrpSpPr>
          <p:cNvPr id="15370" name="组合 17"/>
          <p:cNvGrpSpPr>
            <a:grpSpLocks/>
          </p:cNvGrpSpPr>
          <p:nvPr/>
        </p:nvGrpSpPr>
        <p:grpSpPr bwMode="auto">
          <a:xfrm>
            <a:off x="611188" y="1366838"/>
            <a:ext cx="8270875" cy="1147762"/>
            <a:chOff x="611559" y="1366416"/>
            <a:chExt cx="8270504" cy="1147440"/>
          </a:xfrm>
        </p:grpSpPr>
        <p:grpSp>
          <p:nvGrpSpPr>
            <p:cNvPr id="15385" name="Group 4"/>
            <p:cNvGrpSpPr>
              <a:grpSpLocks/>
            </p:cNvGrpSpPr>
            <p:nvPr/>
          </p:nvGrpSpPr>
          <p:grpSpPr bwMode="auto">
            <a:xfrm>
              <a:off x="2843213" y="1366416"/>
              <a:ext cx="1761820" cy="598178"/>
              <a:chOff x="399" y="1488"/>
              <a:chExt cx="849" cy="288"/>
            </a:xfrm>
          </p:grpSpPr>
          <p:pic>
            <p:nvPicPr>
              <p:cNvPr id="153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153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1539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1539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1539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4826" name="Text Box 19"/>
            <p:cNvSpPr txBox="1">
              <a:spLocks noChangeArrowheads="1"/>
            </p:cNvSpPr>
            <p:nvPr/>
          </p:nvSpPr>
          <p:spPr bwMode="auto">
            <a:xfrm>
              <a:off x="611559" y="1485445"/>
              <a:ext cx="1723948" cy="399938"/>
            </a:xfrm>
            <a:prstGeom prst="rect">
              <a:avLst/>
            </a:prstGeom>
            <a:ln/>
            <a:extLst/>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a:latin typeface="Lucida Sans"/>
                  <a:ea typeface="Arial Unicode MS" pitchFamily="34" charset="-122"/>
                  <a:cs typeface="Arial Unicode MS" pitchFamily="34" charset="-122"/>
                </a:rPr>
                <a:t>待索引文档</a:t>
              </a:r>
              <a:endParaRPr lang="en-US" altLang="zh-CN" sz="2000" b="1">
                <a:latin typeface="Lucida Sans"/>
                <a:ea typeface="Arial Unicode MS" pitchFamily="34" charset="-122"/>
                <a:cs typeface="Arial Unicode MS" pitchFamily="34" charset="-122"/>
              </a:endParaRPr>
            </a:p>
          </p:txBody>
        </p:sp>
        <p:sp>
          <p:nvSpPr>
            <p:cNvPr id="34827" name="Rectangle 24"/>
            <p:cNvSpPr>
              <a:spLocks noChangeArrowheads="1"/>
            </p:cNvSpPr>
            <p:nvPr/>
          </p:nvSpPr>
          <p:spPr bwMode="auto">
            <a:xfrm>
              <a:off x="4940477" y="1485445"/>
              <a:ext cx="3941586" cy="46659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defRPr/>
              </a:pPr>
              <a:r>
                <a:rPr lang="en-US" altLang="zh-CN" dirty="0">
                  <a:latin typeface="Times New Roman" pitchFamily="18" charset="0"/>
                </a:rPr>
                <a:t>Friends, Romans, countrymen.</a:t>
              </a:r>
            </a:p>
          </p:txBody>
        </p:sp>
        <p:sp>
          <p:nvSpPr>
            <p:cNvPr id="15388" name="Oval 62"/>
            <p:cNvSpPr>
              <a:spLocks noChangeArrowheads="1"/>
            </p:cNvSpPr>
            <p:nvPr/>
          </p:nvSpPr>
          <p:spPr bwMode="auto">
            <a:xfrm>
              <a:off x="6858000" y="21328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p>
          </p:txBody>
        </p:sp>
        <p:sp>
          <p:nvSpPr>
            <p:cNvPr id="15389" name="Oval 63"/>
            <p:cNvSpPr>
              <a:spLocks noChangeArrowheads="1"/>
            </p:cNvSpPr>
            <p:nvPr/>
          </p:nvSpPr>
          <p:spPr bwMode="auto">
            <a:xfrm>
              <a:off x="6858000" y="22852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p>
          </p:txBody>
        </p:sp>
        <p:sp>
          <p:nvSpPr>
            <p:cNvPr id="15390" name="Oval 64"/>
            <p:cNvSpPr>
              <a:spLocks noChangeArrowheads="1"/>
            </p:cNvSpPr>
            <p:nvPr/>
          </p:nvSpPr>
          <p:spPr bwMode="auto">
            <a:xfrm>
              <a:off x="6858000" y="2437656"/>
              <a:ext cx="76200" cy="76200"/>
            </a:xfrm>
            <a:prstGeom prst="ellipse">
              <a:avLst/>
            </a:prstGeom>
            <a:solidFill>
              <a:schemeClr val="tx1"/>
            </a:solidFill>
            <a:ln w="9525">
              <a:solidFill>
                <a:schemeClr val="tx1"/>
              </a:solidFill>
              <a:miter lim="800000"/>
              <a:headEnd/>
              <a:tailEnd/>
            </a:ln>
          </p:spPr>
          <p:txBody>
            <a:bodyPr wrap="none" anchor="ctr">
              <a:spAutoFit/>
            </a:bodyPr>
            <a:lstStyle/>
            <a:p>
              <a:endParaRPr lang="zh-CN" altLang="en-US"/>
            </a:p>
          </p:txBody>
        </p:sp>
      </p:grpSp>
      <p:grpSp>
        <p:nvGrpSpPr>
          <p:cNvPr id="19" name="组合 18"/>
          <p:cNvGrpSpPr>
            <a:grpSpLocks/>
          </p:cNvGrpSpPr>
          <p:nvPr/>
        </p:nvGrpSpPr>
        <p:grpSpPr bwMode="auto">
          <a:xfrm>
            <a:off x="611188" y="2565400"/>
            <a:ext cx="8420100" cy="1052513"/>
            <a:chOff x="611559" y="2565401"/>
            <a:chExt cx="8419729" cy="1052513"/>
          </a:xfrm>
        </p:grpSpPr>
        <p:sp>
          <p:nvSpPr>
            <p:cNvPr id="34866" name="AutoShape 13"/>
            <p:cNvSpPr>
              <a:spLocks noChangeArrowheads="1"/>
            </p:cNvSpPr>
            <p:nvPr/>
          </p:nvSpPr>
          <p:spPr bwMode="auto">
            <a:xfrm>
              <a:off x="2843486" y="2565401"/>
              <a:ext cx="1706487" cy="498475"/>
            </a:xfrm>
            <a:prstGeom prst="flowChartAlternateProcess">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dirty="0" err="1"/>
                <a:t>Tokenizer</a:t>
              </a:r>
              <a:endParaRPr lang="en-US" altLang="zh-CN" dirty="0"/>
            </a:p>
          </p:txBody>
        </p:sp>
        <p:sp>
          <p:nvSpPr>
            <p:cNvPr id="34868" name="Text Box 20"/>
            <p:cNvSpPr txBox="1">
              <a:spLocks noChangeArrowheads="1"/>
            </p:cNvSpPr>
            <p:nvPr/>
          </p:nvSpPr>
          <p:spPr bwMode="auto">
            <a:xfrm>
              <a:off x="611559" y="3141664"/>
              <a:ext cx="1723949" cy="400050"/>
            </a:xfrm>
            <a:prstGeom prst="rect">
              <a:avLst/>
            </a:prstGeom>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a:latin typeface="Lucida Sans"/>
                  <a:ea typeface="Arial Unicode MS" pitchFamily="34" charset="-122"/>
                  <a:cs typeface="Arial Unicode MS" pitchFamily="34" charset="-122"/>
                </a:rPr>
                <a:t>词条流</a:t>
              </a:r>
              <a:endParaRPr lang="en-US" altLang="zh-CN" sz="2000" b="1">
                <a:latin typeface="Lucida Sans"/>
                <a:ea typeface="Arial Unicode MS" pitchFamily="34" charset="-122"/>
                <a:cs typeface="Arial Unicode MS" pitchFamily="34" charset="-122"/>
              </a:endParaRPr>
            </a:p>
          </p:txBody>
        </p:sp>
        <p:sp>
          <p:nvSpPr>
            <p:cNvPr id="34869" name="Rectangle 26"/>
            <p:cNvSpPr>
              <a:spLocks noChangeArrowheads="1"/>
            </p:cNvSpPr>
            <p:nvPr/>
          </p:nvSpPr>
          <p:spPr bwMode="auto">
            <a:xfrm>
              <a:off x="4776975" y="3141664"/>
              <a:ext cx="1108026"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dirty="0">
                  <a:latin typeface="Times New Roman" pitchFamily="18" charset="0"/>
                </a:rPr>
                <a:t>Friends</a:t>
              </a:r>
            </a:p>
          </p:txBody>
        </p:sp>
        <p:sp>
          <p:nvSpPr>
            <p:cNvPr id="34870" name="Rectangle 27"/>
            <p:cNvSpPr>
              <a:spLocks noChangeArrowheads="1"/>
            </p:cNvSpPr>
            <p:nvPr/>
          </p:nvSpPr>
          <p:spPr bwMode="auto">
            <a:xfrm>
              <a:off x="5970723" y="3151189"/>
              <a:ext cx="1192159"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a:latin typeface="Times New Roman" pitchFamily="18" charset="0"/>
                </a:rPr>
                <a:t>Romans</a:t>
              </a:r>
            </a:p>
          </p:txBody>
        </p:sp>
        <p:sp>
          <p:nvSpPr>
            <p:cNvPr id="34871" name="Rectangle 28"/>
            <p:cNvSpPr>
              <a:spLocks noChangeArrowheads="1"/>
            </p:cNvSpPr>
            <p:nvPr/>
          </p:nvSpPr>
          <p:spPr bwMode="auto">
            <a:xfrm>
              <a:off x="7315276" y="3151189"/>
              <a:ext cx="1716012" cy="46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en-US" altLang="zh-CN">
                  <a:latin typeface="Times New Roman" pitchFamily="18" charset="0"/>
                </a:rPr>
                <a:t>Countrymen</a:t>
              </a:r>
            </a:p>
          </p:txBody>
        </p:sp>
        <p:sp>
          <p:nvSpPr>
            <p:cNvPr id="15384" name="Rectangle 54"/>
            <p:cNvSpPr>
              <a:spLocks noChangeArrowheads="1"/>
            </p:cNvSpPr>
            <p:nvPr/>
          </p:nvSpPr>
          <p:spPr bwMode="auto">
            <a:xfrm>
              <a:off x="5192589" y="2609528"/>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词条化工具</a:t>
              </a:r>
            </a:p>
          </p:txBody>
        </p:sp>
      </p:grpSp>
      <p:grpSp>
        <p:nvGrpSpPr>
          <p:cNvPr id="20" name="组合 19"/>
          <p:cNvGrpSpPr>
            <a:grpSpLocks/>
          </p:cNvGrpSpPr>
          <p:nvPr/>
        </p:nvGrpSpPr>
        <p:grpSpPr bwMode="auto">
          <a:xfrm>
            <a:off x="611188" y="3905250"/>
            <a:ext cx="8345487" cy="1123950"/>
            <a:chOff x="611560" y="3905449"/>
            <a:chExt cx="8344569" cy="1123752"/>
          </a:xfrm>
        </p:grpSpPr>
        <p:sp>
          <p:nvSpPr>
            <p:cNvPr id="34860" name="AutoShape 14"/>
            <p:cNvSpPr>
              <a:spLocks noChangeArrowheads="1"/>
            </p:cNvSpPr>
            <p:nvPr/>
          </p:nvSpPr>
          <p:spPr bwMode="auto">
            <a:xfrm>
              <a:off x="2268728" y="3905449"/>
              <a:ext cx="2895281" cy="511085"/>
            </a:xfrm>
            <a:prstGeom prst="flowChartAlternateProcess">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defRPr/>
              </a:pPr>
              <a:r>
                <a:rPr lang="en-US" altLang="zh-CN" dirty="0">
                  <a:solidFill>
                    <a:schemeClr val="tx1"/>
                  </a:solidFill>
                </a:rPr>
                <a:t>Linguistic modules</a:t>
              </a:r>
            </a:p>
          </p:txBody>
        </p:sp>
        <p:sp>
          <p:nvSpPr>
            <p:cNvPr id="34862" name="Text Box 21"/>
            <p:cNvSpPr txBox="1">
              <a:spLocks noChangeArrowheads="1"/>
            </p:cNvSpPr>
            <p:nvPr/>
          </p:nvSpPr>
          <p:spPr bwMode="auto">
            <a:xfrm>
              <a:off x="611560" y="4613349"/>
              <a:ext cx="1723835" cy="399980"/>
            </a:xfrm>
            <a:prstGeom prst="rect">
              <a:avLst/>
            </a:prstGeom>
            <a:ln/>
            <a:extLst/>
          </p:spPr>
          <p:style>
            <a:lnRef idx="1">
              <a:schemeClr val="accent5"/>
            </a:lnRef>
            <a:fillRef idx="3">
              <a:schemeClr val="accent5"/>
            </a:fillRef>
            <a:effectRef idx="2">
              <a:schemeClr val="accent5"/>
            </a:effectRef>
            <a:fontRef idx="minor">
              <a:schemeClr val="lt1"/>
            </a:fontRef>
          </p:style>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a:latin typeface="Lucida Sans"/>
                  <a:ea typeface="Arial Unicode MS" pitchFamily="34" charset="-122"/>
                  <a:cs typeface="Arial Unicode MS" pitchFamily="34" charset="-122"/>
                </a:rPr>
                <a:t>修改后的词条</a:t>
              </a:r>
              <a:endParaRPr lang="en-US" altLang="zh-CN" sz="2000" b="1">
                <a:latin typeface="Lucida Sans"/>
                <a:ea typeface="Arial Unicode MS" pitchFamily="34" charset="-122"/>
                <a:cs typeface="Arial Unicode MS" pitchFamily="34" charset="-122"/>
              </a:endParaRPr>
            </a:p>
          </p:txBody>
        </p:sp>
        <p:sp>
          <p:nvSpPr>
            <p:cNvPr id="34863" name="Rectangle 29"/>
            <p:cNvSpPr>
              <a:spLocks noChangeArrowheads="1"/>
            </p:cNvSpPr>
            <p:nvPr/>
          </p:nvSpPr>
          <p:spPr bwMode="auto">
            <a:xfrm>
              <a:off x="4787813" y="4553035"/>
              <a:ext cx="920649" cy="46664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defRPr/>
              </a:pPr>
              <a:r>
                <a:rPr lang="en-US" altLang="zh-CN" dirty="0">
                  <a:solidFill>
                    <a:schemeClr val="tx1"/>
                  </a:solidFill>
                  <a:latin typeface="Times New Roman" pitchFamily="18" charset="0"/>
                </a:rPr>
                <a:t>friend</a:t>
              </a:r>
            </a:p>
          </p:txBody>
        </p:sp>
        <p:sp>
          <p:nvSpPr>
            <p:cNvPr id="34864" name="Rectangle 30"/>
            <p:cNvSpPr>
              <a:spLocks noChangeArrowheads="1"/>
            </p:cNvSpPr>
            <p:nvPr/>
          </p:nvSpPr>
          <p:spPr bwMode="auto">
            <a:xfrm>
              <a:off x="6011641" y="4562558"/>
              <a:ext cx="971443" cy="46664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defRPr/>
              </a:pPr>
              <a:r>
                <a:rPr lang="en-US" altLang="zh-CN">
                  <a:solidFill>
                    <a:schemeClr val="tx1"/>
                  </a:solidFill>
                  <a:latin typeface="Times New Roman" pitchFamily="18" charset="0"/>
                </a:rPr>
                <a:t>roman</a:t>
              </a:r>
            </a:p>
          </p:txBody>
        </p:sp>
        <p:sp>
          <p:nvSpPr>
            <p:cNvPr id="34865" name="Rectangle 31"/>
            <p:cNvSpPr>
              <a:spLocks noChangeArrowheads="1"/>
            </p:cNvSpPr>
            <p:nvPr/>
          </p:nvSpPr>
          <p:spPr bwMode="auto">
            <a:xfrm>
              <a:off x="7308485" y="4562558"/>
              <a:ext cx="1647644" cy="46664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spAutoFit/>
            </a:bodyPr>
            <a:lstStyle/>
            <a:p>
              <a:pPr algn="ctr">
                <a:defRPr/>
              </a:pPr>
              <a:r>
                <a:rPr lang="en-US" altLang="zh-CN" dirty="0">
                  <a:solidFill>
                    <a:schemeClr val="tx1"/>
                  </a:solidFill>
                  <a:latin typeface="Times New Roman" pitchFamily="18" charset="0"/>
                </a:rPr>
                <a:t>countryman</a:t>
              </a:r>
            </a:p>
          </p:txBody>
        </p:sp>
        <p:sp>
          <p:nvSpPr>
            <p:cNvPr id="15378" name="Rectangle 54"/>
            <p:cNvSpPr>
              <a:spLocks noChangeArrowheads="1"/>
            </p:cNvSpPr>
            <p:nvPr/>
          </p:nvSpPr>
          <p:spPr bwMode="auto">
            <a:xfrm>
              <a:off x="5204296" y="3960813"/>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语言分析工具</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wipe(up)">
                                      <p:cBhvr>
                                        <p:cTn id="7" dur="500"/>
                                        <p:tgtEl>
                                          <p:spTgt spid="3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4867"/>
                                        </p:tgtEl>
                                        <p:attrNameLst>
                                          <p:attrName>style.visibility</p:attrName>
                                        </p:attrNameLst>
                                      </p:cBhvr>
                                      <p:to>
                                        <p:strVal val="visible"/>
                                      </p:to>
                                    </p:set>
                                    <p:animEffect transition="in" filter="wipe(up)">
                                      <p:cBhvr>
                                        <p:cTn id="15" dur="500"/>
                                        <p:tgtEl>
                                          <p:spTgt spid="348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4861"/>
                                        </p:tgtEl>
                                        <p:attrNameLst>
                                          <p:attrName>style.visibility</p:attrName>
                                        </p:attrNameLst>
                                      </p:cBhvr>
                                      <p:to>
                                        <p:strVal val="visible"/>
                                      </p:to>
                                    </p:set>
                                    <p:animEffect transition="in" filter="wipe(up)">
                                      <p:cBhvr>
                                        <p:cTn id="23" dur="500"/>
                                        <p:tgtEl>
                                          <p:spTgt spid="348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par>
                                <p:cTn id="29" presetID="22" presetClass="entr" presetSubtype="1"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7" grpId="0" animBg="1"/>
      <p:bldP spid="34861" grpId="0" animBg="1"/>
      <p:bldP spid="348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p:txBody>
          <a:bodyPr/>
          <a:lstStyle/>
          <a:p>
            <a:pPr eaLnBrk="1" hangingPunct="1"/>
            <a:r>
              <a:rPr lang="zh-CN" altLang="en-US"/>
              <a:t>索引构建过程</a:t>
            </a:r>
            <a:r>
              <a:rPr lang="en-US" altLang="zh-CN"/>
              <a:t>: </a:t>
            </a:r>
            <a:r>
              <a:rPr lang="zh-CN" altLang="en-US"/>
              <a:t>词条序列</a:t>
            </a:r>
            <a:endParaRPr lang="en-US" altLang="zh-CN"/>
          </a:p>
        </p:txBody>
      </p:sp>
      <p:sp>
        <p:nvSpPr>
          <p:cNvPr id="16387" name="Rectangle 2"/>
          <p:cNvSpPr>
            <a:spLocks noGrp="1" noChangeArrowheads="1"/>
          </p:cNvSpPr>
          <p:nvPr>
            <p:ph idx="1"/>
          </p:nvPr>
        </p:nvSpPr>
        <p:spPr/>
        <p:txBody>
          <a:bodyPr/>
          <a:lstStyle/>
          <a:p>
            <a:pPr eaLnBrk="1" hangingPunct="1"/>
            <a:r>
              <a:rPr lang="en-US" altLang="zh-CN" b="1">
                <a:cs typeface="ＭＳ Ｐゴシック" pitchFamily="34" charset="-128"/>
              </a:rPr>
              <a:t>&lt;</a:t>
            </a:r>
            <a:r>
              <a:rPr lang="zh-CN" altLang="en-US" b="1">
                <a:cs typeface="ＭＳ Ｐゴシック" pitchFamily="34" charset="-128"/>
              </a:rPr>
              <a:t>词条，</a:t>
            </a:r>
            <a:r>
              <a:rPr lang="en-US" altLang="zh-CN" b="1">
                <a:cs typeface="ＭＳ Ｐゴシック" pitchFamily="34" charset="-128"/>
              </a:rPr>
              <a:t>docID&gt;</a:t>
            </a:r>
            <a:r>
              <a:rPr lang="zh-CN" altLang="en-US" b="1">
                <a:cs typeface="ＭＳ Ｐゴシック" pitchFamily="34" charset="-128"/>
              </a:rPr>
              <a:t>二元组</a:t>
            </a:r>
            <a:endParaRPr lang="en-US" altLang="zh-CN" b="1">
              <a:cs typeface="ＭＳ Ｐゴシック" pitchFamily="34" charset="-128"/>
            </a:endParaRPr>
          </a:p>
        </p:txBody>
      </p:sp>
      <p:sp>
        <p:nvSpPr>
          <p:cNvPr id="35844" name="Rectangle 3"/>
          <p:cNvSpPr>
            <a:spLocks noChangeArrowheads="1"/>
          </p:cNvSpPr>
          <p:nvPr/>
        </p:nvSpPr>
        <p:spPr bwMode="auto">
          <a:xfrm>
            <a:off x="96838" y="3789363"/>
            <a:ext cx="2854325" cy="22399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lnSpc>
                <a:spcPct val="150000"/>
              </a:lnSpc>
              <a:defRPr/>
            </a:pPr>
            <a:r>
              <a:rPr lang="en-US" altLang="zh-CN" dirty="0">
                <a:latin typeface="Arial" charset="0"/>
              </a:rPr>
              <a:t>I did enact Julius</a:t>
            </a:r>
          </a:p>
          <a:p>
            <a:pPr algn="ctr">
              <a:lnSpc>
                <a:spcPct val="150000"/>
              </a:lnSpc>
              <a:defRPr/>
            </a:pPr>
            <a:r>
              <a:rPr lang="en-US" altLang="zh-CN" dirty="0">
                <a:latin typeface="Arial" charset="0"/>
              </a:rPr>
              <a:t>Caesar I was killed </a:t>
            </a:r>
          </a:p>
          <a:p>
            <a:pPr algn="ctr">
              <a:lnSpc>
                <a:spcPct val="150000"/>
              </a:lnSpc>
              <a:defRPr/>
            </a:pPr>
            <a:r>
              <a:rPr lang="en-US" altLang="zh-CN" dirty="0" err="1">
                <a:latin typeface="Arial" charset="0"/>
              </a:rPr>
              <a:t>i</a:t>
            </a:r>
            <a:r>
              <a:rPr lang="en-US" altLang="zh-CN" dirty="0">
                <a:latin typeface="Arial" charset="0"/>
              </a:rPr>
              <a:t>' the Capitol; </a:t>
            </a:r>
          </a:p>
          <a:p>
            <a:pPr algn="ctr">
              <a:lnSpc>
                <a:spcPct val="150000"/>
              </a:lnSpc>
              <a:defRPr/>
            </a:pPr>
            <a:r>
              <a:rPr lang="en-US" altLang="zh-CN" dirty="0">
                <a:latin typeface="Arial" charset="0"/>
              </a:rPr>
              <a:t>Brutus killed me.</a:t>
            </a:r>
          </a:p>
        </p:txBody>
      </p:sp>
      <p:sp>
        <p:nvSpPr>
          <p:cNvPr id="16389" name="Text Box 4"/>
          <p:cNvSpPr txBox="1">
            <a:spLocks noChangeArrowheads="1"/>
          </p:cNvSpPr>
          <p:nvPr/>
        </p:nvSpPr>
        <p:spPr bwMode="auto">
          <a:xfrm>
            <a:off x="1063625" y="2852738"/>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Arial" pitchFamily="34" charset="0"/>
                <a:ea typeface="Arial Unicode MS" pitchFamily="34" charset="-122"/>
                <a:cs typeface="Arial Unicode MS" pitchFamily="34" charset="-122"/>
              </a:rPr>
              <a:t>Doc 1</a:t>
            </a:r>
          </a:p>
        </p:txBody>
      </p:sp>
      <p:sp>
        <p:nvSpPr>
          <p:cNvPr id="35846" name="Rectangle 5"/>
          <p:cNvSpPr>
            <a:spLocks noChangeArrowheads="1"/>
          </p:cNvSpPr>
          <p:nvPr/>
        </p:nvSpPr>
        <p:spPr bwMode="auto">
          <a:xfrm>
            <a:off x="3155950" y="3789363"/>
            <a:ext cx="3214688" cy="22399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algn="ctr">
              <a:lnSpc>
                <a:spcPct val="150000"/>
              </a:lnSpc>
              <a:defRPr/>
            </a:pPr>
            <a:r>
              <a:rPr lang="en-US" altLang="zh-CN" dirty="0">
                <a:latin typeface="Arial" charset="0"/>
              </a:rPr>
              <a:t>So let it be with</a:t>
            </a:r>
          </a:p>
          <a:p>
            <a:pPr algn="ctr">
              <a:lnSpc>
                <a:spcPct val="150000"/>
              </a:lnSpc>
              <a:defRPr/>
            </a:pPr>
            <a:r>
              <a:rPr lang="en-US" altLang="zh-CN" dirty="0">
                <a:latin typeface="Arial" charset="0"/>
              </a:rPr>
              <a:t>Caesar. The noble</a:t>
            </a:r>
          </a:p>
          <a:p>
            <a:pPr algn="ctr">
              <a:lnSpc>
                <a:spcPct val="150000"/>
              </a:lnSpc>
              <a:defRPr/>
            </a:pPr>
            <a:r>
              <a:rPr lang="en-US" altLang="zh-CN" dirty="0">
                <a:latin typeface="Arial" charset="0"/>
              </a:rPr>
              <a:t>Brutus hath told you</a:t>
            </a:r>
          </a:p>
          <a:p>
            <a:pPr algn="ctr">
              <a:lnSpc>
                <a:spcPct val="150000"/>
              </a:lnSpc>
              <a:defRPr/>
            </a:pPr>
            <a:r>
              <a:rPr lang="en-US" altLang="zh-CN" dirty="0">
                <a:latin typeface="Arial" charset="0"/>
              </a:rPr>
              <a:t>Caesar was ambitious</a:t>
            </a:r>
          </a:p>
        </p:txBody>
      </p:sp>
      <p:sp>
        <p:nvSpPr>
          <p:cNvPr id="16391" name="Text Box 6"/>
          <p:cNvSpPr txBox="1">
            <a:spLocks noChangeArrowheads="1"/>
          </p:cNvSpPr>
          <p:nvPr/>
        </p:nvSpPr>
        <p:spPr bwMode="auto">
          <a:xfrm>
            <a:off x="4303713" y="2852738"/>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Arial" pitchFamily="34" charset="0"/>
                <a:ea typeface="Arial Unicode MS" pitchFamily="34" charset="-122"/>
                <a:cs typeface="Arial Unicode MS" pitchFamily="34" charset="-122"/>
              </a:rPr>
              <a:t>Doc 2</a:t>
            </a:r>
          </a:p>
        </p:txBody>
      </p:sp>
      <p:graphicFrame>
        <p:nvGraphicFramePr>
          <p:cNvPr id="16392" name="Object 4"/>
          <p:cNvGraphicFramePr>
            <a:graphicFrameLocks noChangeAspect="1"/>
          </p:cNvGraphicFramePr>
          <p:nvPr/>
        </p:nvGraphicFramePr>
        <p:xfrm>
          <a:off x="7308850" y="1588"/>
          <a:ext cx="1833563" cy="6853237"/>
        </p:xfrm>
        <a:graphic>
          <a:graphicData uri="http://schemas.openxmlformats.org/presentationml/2006/ole">
            <mc:AlternateContent xmlns:mc="http://schemas.openxmlformats.org/markup-compatibility/2006">
              <mc:Choice xmlns:v="urn:schemas-microsoft-com:vml" Requires="v">
                <p:oleObj spid="_x0000_s128004" name="Worksheet" r:id="rId3" imgW="1358850" imgH="5079813" progId="Excel.Sheet.8">
                  <p:embed/>
                </p:oleObj>
              </mc:Choice>
              <mc:Fallback>
                <p:oleObj name="Worksheet" r:id="rId3" imgW="1358850" imgH="5079813" progId="Excel.Sheet.8">
                  <p:embed/>
                  <p:pic>
                    <p:nvPicPr>
                      <p:cNvPr id="163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1588"/>
                        <a:ext cx="1833563"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Line 8"/>
          <p:cNvSpPr>
            <a:spLocks noChangeShapeType="1"/>
          </p:cNvSpPr>
          <p:nvPr/>
        </p:nvSpPr>
        <p:spPr bwMode="auto">
          <a:xfrm>
            <a:off x="5648325" y="3081338"/>
            <a:ext cx="1371600" cy="0"/>
          </a:xfrm>
          <a:prstGeom prst="line">
            <a:avLst/>
          </a:prstGeom>
          <a:ln w="76200">
            <a:headEnd/>
            <a:tailEnd type="triangle" w="med" len="med"/>
          </a:ln>
          <a:extLst/>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zh-CN" altLang="en-US"/>
              <a:t>索引构建过程</a:t>
            </a:r>
            <a:r>
              <a:rPr lang="en-US" altLang="zh-CN"/>
              <a:t>: </a:t>
            </a:r>
            <a:r>
              <a:rPr lang="zh-CN" altLang="en-US"/>
              <a:t>排序</a:t>
            </a:r>
            <a:endParaRPr lang="en-US" altLang="zh-CN"/>
          </a:p>
        </p:txBody>
      </p:sp>
      <p:sp>
        <p:nvSpPr>
          <p:cNvPr id="17411" name="Rectangle 2"/>
          <p:cNvSpPr>
            <a:spLocks noGrp="1" noChangeArrowheads="1"/>
          </p:cNvSpPr>
          <p:nvPr>
            <p:ph idx="1"/>
          </p:nvPr>
        </p:nvSpPr>
        <p:spPr/>
        <p:txBody>
          <a:bodyPr/>
          <a:lstStyle/>
          <a:p>
            <a:pPr eaLnBrk="1" hangingPunct="1"/>
            <a:r>
              <a:rPr lang="zh-CN" altLang="en-US" b="1">
                <a:cs typeface="ＭＳ Ｐゴシック" pitchFamily="34" charset="-128"/>
              </a:rPr>
              <a:t>按词项排序</a:t>
            </a:r>
            <a:endParaRPr lang="en-US" altLang="zh-CN" b="1">
              <a:cs typeface="ＭＳ Ｐゴシック" pitchFamily="34" charset="-128"/>
            </a:endParaRPr>
          </a:p>
          <a:p>
            <a:pPr lvl="1" eaLnBrk="1" hangingPunct="1"/>
            <a:r>
              <a:rPr lang="zh-CN" altLang="en-US" b="1"/>
              <a:t>然后每个词项按</a:t>
            </a:r>
            <a:r>
              <a:rPr lang="en-US" altLang="zh-CN" b="1"/>
              <a:t>docID</a:t>
            </a:r>
            <a:r>
              <a:rPr lang="zh-CN" altLang="en-US" b="1"/>
              <a:t>排序</a:t>
            </a:r>
            <a:r>
              <a:rPr lang="en-US" altLang="zh-CN" b="1"/>
              <a:t> </a:t>
            </a:r>
          </a:p>
        </p:txBody>
      </p:sp>
      <p:graphicFrame>
        <p:nvGraphicFramePr>
          <p:cNvPr id="17412" name="Object 2"/>
          <p:cNvGraphicFramePr>
            <a:graphicFrameLocks noChangeAspect="1"/>
          </p:cNvGraphicFramePr>
          <p:nvPr/>
        </p:nvGraphicFramePr>
        <p:xfrm>
          <a:off x="7524750" y="333375"/>
          <a:ext cx="1592263" cy="6438900"/>
        </p:xfrm>
        <a:graphic>
          <a:graphicData uri="http://schemas.openxmlformats.org/presentationml/2006/ole">
            <mc:AlternateContent xmlns:mc="http://schemas.openxmlformats.org/markup-compatibility/2006">
              <mc:Choice xmlns:v="urn:schemas-microsoft-com:vml" Requires="v">
                <p:oleObj spid="_x0000_s129030" name="Worksheet" r:id="rId3" imgW="1358850" imgH="5422700" progId="Excel.Sheet.8">
                  <p:embed/>
                </p:oleObj>
              </mc:Choice>
              <mc:Fallback>
                <p:oleObj name="Worksheet" r:id="rId3" imgW="1358850" imgH="5422700" progId="Excel.Sheet.8">
                  <p:embed/>
                  <p:pic>
                    <p:nvPicPr>
                      <p:cNvPr id="1741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333375"/>
                        <a:ext cx="1592263" cy="643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Line 4"/>
          <p:cNvSpPr>
            <a:spLocks noChangeShapeType="1"/>
          </p:cNvSpPr>
          <p:nvPr/>
        </p:nvSpPr>
        <p:spPr bwMode="auto">
          <a:xfrm>
            <a:off x="6875463" y="3886200"/>
            <a:ext cx="576262" cy="0"/>
          </a:xfrm>
          <a:prstGeom prst="line">
            <a:avLst/>
          </a:prstGeom>
          <a:ln w="76200">
            <a:headEnd/>
            <a:tailEnd type="triangle" w="med" len="med"/>
          </a:ln>
          <a:extLst/>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zh-CN" altLang="en-US"/>
          </a:p>
        </p:txBody>
      </p:sp>
      <p:graphicFrame>
        <p:nvGraphicFramePr>
          <p:cNvPr id="17414" name="Object 3"/>
          <p:cNvGraphicFramePr>
            <a:graphicFrameLocks noChangeAspect="1"/>
          </p:cNvGraphicFramePr>
          <p:nvPr/>
        </p:nvGraphicFramePr>
        <p:xfrm>
          <a:off x="5076825" y="333375"/>
          <a:ext cx="1727200" cy="6445250"/>
        </p:xfrm>
        <a:graphic>
          <a:graphicData uri="http://schemas.openxmlformats.org/presentationml/2006/ole">
            <mc:AlternateContent xmlns:mc="http://schemas.openxmlformats.org/markup-compatibility/2006">
              <mc:Choice xmlns:v="urn:schemas-microsoft-com:vml" Requires="v">
                <p:oleObj spid="_x0000_s129031" name="Worksheet" r:id="rId5" imgW="1358850" imgH="5041714" progId="Excel.Sheet.8">
                  <p:embed/>
                </p:oleObj>
              </mc:Choice>
              <mc:Fallback>
                <p:oleObj name="Worksheet" r:id="rId5" imgW="1358850" imgH="5041714" progId="Excel.Sheet.8">
                  <p:embed/>
                  <p:pic>
                    <p:nvPicPr>
                      <p:cNvPr id="1741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33375"/>
                        <a:ext cx="1727200"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AutoShape 7"/>
          <p:cNvSpPr>
            <a:spLocks noChangeArrowheads="1"/>
          </p:cNvSpPr>
          <p:nvPr/>
        </p:nvSpPr>
        <p:spPr bwMode="auto">
          <a:xfrm>
            <a:off x="665163" y="3124200"/>
            <a:ext cx="3430587" cy="781050"/>
          </a:xfrm>
          <a:prstGeom prst="upArrowCallout">
            <a:avLst>
              <a:gd name="adj1" fmla="val 105252"/>
              <a:gd name="adj2" fmla="val 105272"/>
              <a:gd name="adj3" fmla="val 16667"/>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a:defRPr/>
            </a:pPr>
            <a:r>
              <a:rPr lang="zh-CN" altLang="en-US" sz="2800" b="1" dirty="0"/>
              <a:t>索引构建的核心步骤</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wipe(down)">
                                      <p:cBhvr>
                                        <p:cTn id="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zh-CN" altLang="en-US"/>
              <a:t>索引构建过程</a:t>
            </a:r>
            <a:r>
              <a:rPr lang="en-US" altLang="zh-CN"/>
              <a:t>: </a:t>
            </a:r>
            <a:r>
              <a:rPr lang="zh-CN" altLang="en-US"/>
              <a:t>词典</a:t>
            </a:r>
            <a:r>
              <a:rPr lang="en-US" altLang="zh-CN"/>
              <a:t> &amp; </a:t>
            </a:r>
            <a:r>
              <a:rPr lang="zh-CN" altLang="en-US"/>
              <a:t>倒排记录表</a:t>
            </a:r>
            <a:endParaRPr lang="en-US" altLang="zh-CN"/>
          </a:p>
        </p:txBody>
      </p:sp>
      <p:sp>
        <p:nvSpPr>
          <p:cNvPr id="18435" name="Rectangle 2"/>
          <p:cNvSpPr>
            <a:spLocks noGrp="1" noChangeArrowheads="1"/>
          </p:cNvSpPr>
          <p:nvPr>
            <p:ph idx="1"/>
          </p:nvPr>
        </p:nvSpPr>
        <p:spPr>
          <a:xfrm>
            <a:off x="212725" y="1600200"/>
            <a:ext cx="4214813" cy="4953000"/>
          </a:xfrm>
        </p:spPr>
        <p:txBody>
          <a:bodyPr/>
          <a:lstStyle/>
          <a:p>
            <a:pPr eaLnBrk="1" hangingPunct="1"/>
            <a:r>
              <a:rPr lang="zh-CN" altLang="en-US" b="1">
                <a:cs typeface="ＭＳ Ｐゴシック" pitchFamily="34" charset="-128"/>
              </a:rPr>
              <a:t>某个词项在单篇文档中的多次出现会被合并</a:t>
            </a:r>
            <a:endParaRPr lang="en-US" altLang="zh-CN" b="1">
              <a:cs typeface="ＭＳ Ｐゴシック" pitchFamily="34" charset="-128"/>
            </a:endParaRPr>
          </a:p>
          <a:p>
            <a:pPr eaLnBrk="1" hangingPunct="1"/>
            <a:r>
              <a:rPr lang="zh-CN" altLang="en-US" b="1">
                <a:cs typeface="ＭＳ Ｐゴシック" pitchFamily="34" charset="-128"/>
              </a:rPr>
              <a:t>拆分成词典和倒排记录表两部分</a:t>
            </a:r>
            <a:endParaRPr lang="en-US" altLang="zh-CN" b="1">
              <a:cs typeface="ＭＳ Ｐゴシック" pitchFamily="34" charset="-128"/>
            </a:endParaRPr>
          </a:p>
          <a:p>
            <a:pPr eaLnBrk="1" hangingPunct="1"/>
            <a:r>
              <a:rPr lang="zh-CN" altLang="en-US" b="1">
                <a:cs typeface="ＭＳ Ｐゴシック" pitchFamily="34" charset="-128"/>
              </a:rPr>
              <a:t>每个词项出现的文档数目</a:t>
            </a:r>
            <a:r>
              <a:rPr lang="en-US" altLang="zh-CN" b="1">
                <a:cs typeface="ＭＳ Ｐゴシック" pitchFamily="34" charset="-128"/>
              </a:rPr>
              <a:t>(doc.  frequency, DF)</a:t>
            </a:r>
            <a:r>
              <a:rPr lang="zh-CN" altLang="en-US" b="1">
                <a:cs typeface="ＭＳ Ｐゴシック" pitchFamily="34" charset="-128"/>
              </a:rPr>
              <a:t>会被加入</a:t>
            </a:r>
            <a:endParaRPr lang="en-US" altLang="zh-CN" b="1">
              <a:cs typeface="ＭＳ Ｐゴシック" pitchFamily="34" charset="-128"/>
            </a:endParaRPr>
          </a:p>
        </p:txBody>
      </p:sp>
      <p:sp>
        <p:nvSpPr>
          <p:cNvPr id="37892" name="Line 4"/>
          <p:cNvSpPr>
            <a:spLocks noChangeShapeType="1"/>
          </p:cNvSpPr>
          <p:nvPr/>
        </p:nvSpPr>
        <p:spPr bwMode="auto">
          <a:xfrm>
            <a:off x="5651500" y="3657600"/>
            <a:ext cx="685800" cy="0"/>
          </a:xfrm>
          <a:prstGeom prst="line">
            <a:avLst/>
          </a:prstGeom>
          <a:ln w="76200">
            <a:headEnd/>
            <a:tailEnd type="triangle" w="med" len="med"/>
          </a:ln>
          <a:extLst/>
        </p:spPr>
        <p:style>
          <a:lnRef idx="3">
            <a:schemeClr val="accent6"/>
          </a:lnRef>
          <a:fillRef idx="0">
            <a:schemeClr val="accent6"/>
          </a:fillRef>
          <a:effectRef idx="2">
            <a:schemeClr val="accent6"/>
          </a:effectRef>
          <a:fontRef idx="minor">
            <a:schemeClr val="tx1"/>
          </a:fontRef>
        </p:style>
        <p:txBody>
          <a:bodyPr wrap="none" anchor="ctr"/>
          <a:lstStyle/>
          <a:p>
            <a:pPr>
              <a:defRPr/>
            </a:pPr>
            <a:endParaRPr lang="zh-CN" altLang="en-US"/>
          </a:p>
        </p:txBody>
      </p:sp>
      <p:graphicFrame>
        <p:nvGraphicFramePr>
          <p:cNvPr id="18437" name="Object 35"/>
          <p:cNvGraphicFramePr>
            <a:graphicFrameLocks noChangeAspect="1"/>
          </p:cNvGraphicFramePr>
          <p:nvPr/>
        </p:nvGraphicFramePr>
        <p:xfrm>
          <a:off x="4295775" y="1497013"/>
          <a:ext cx="1323975" cy="5349875"/>
        </p:xfrm>
        <a:graphic>
          <a:graphicData uri="http://schemas.openxmlformats.org/presentationml/2006/ole">
            <mc:AlternateContent xmlns:mc="http://schemas.openxmlformats.org/markup-compatibility/2006">
              <mc:Choice xmlns:v="urn:schemas-microsoft-com:vml" Requires="v">
                <p:oleObj spid="_x0000_s130052" name="Worksheet" r:id="rId3" imgW="1358850" imgH="5422700" progId="Excel.Sheet.8">
                  <p:embed/>
                </p:oleObj>
              </mc:Choice>
              <mc:Fallback>
                <p:oleObj name="Worksheet" r:id="rId3" imgW="1358850" imgH="5422700" progId="Excel.Sheet.8">
                  <p:embed/>
                  <p:pic>
                    <p:nvPicPr>
                      <p:cNvPr id="18437"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497013"/>
                        <a:ext cx="1323975"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38"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50000" y="1600200"/>
            <a:ext cx="28019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假定索引已经构建好</a:t>
            </a:r>
            <a:endParaRPr lang="en-US" altLang="zh-CN"/>
          </a:p>
        </p:txBody>
      </p:sp>
      <p:sp>
        <p:nvSpPr>
          <p:cNvPr id="40963" name="Rectangle 3"/>
          <p:cNvSpPr>
            <a:spLocks noGrp="1" noChangeArrowheads="1"/>
          </p:cNvSpPr>
          <p:nvPr>
            <p:ph idx="1"/>
          </p:nvPr>
        </p:nvSpPr>
        <p:spPr/>
        <p:txBody>
          <a:bodyPr/>
          <a:lstStyle/>
          <a:p>
            <a:pPr>
              <a:lnSpc>
                <a:spcPct val="150000"/>
              </a:lnSpc>
            </a:pPr>
            <a:r>
              <a:rPr lang="zh-CN" altLang="en-US" b="1" dirty="0">
                <a:ea typeface="宋体" charset="-122"/>
              </a:rPr>
              <a:t>如何利用该索引来处理查询</a:t>
            </a:r>
            <a:r>
              <a:rPr lang="en-US" altLang="zh-CN" b="1" dirty="0">
                <a:ea typeface="宋体" charset="-122"/>
              </a:rPr>
              <a:t>?</a:t>
            </a:r>
          </a:p>
          <a:p>
            <a:pPr lvl="1">
              <a:lnSpc>
                <a:spcPct val="150000"/>
              </a:lnSpc>
            </a:pPr>
            <a:endParaRPr lang="en-US" altLang="zh-CN" b="1" dirty="0">
              <a:ea typeface="宋体" charset="-122"/>
            </a:endParaRPr>
          </a:p>
          <a:p>
            <a:pPr lvl="1">
              <a:lnSpc>
                <a:spcPct val="150000"/>
              </a:lnSpc>
            </a:pPr>
            <a:r>
              <a:rPr lang="zh-CN" altLang="en-US" b="1" dirty="0">
                <a:ea typeface="宋体" charset="-122"/>
              </a:rPr>
              <a:t>如何处理不同类型的查询</a:t>
            </a:r>
            <a:r>
              <a:rPr lang="en-US" altLang="zh-CN" b="1" dirty="0">
                <a:ea typeface="宋体" charset="-122"/>
              </a:rPr>
              <a:t>? </a:t>
            </a:r>
          </a:p>
          <a:p>
            <a:pPr lvl="1">
              <a:lnSpc>
                <a:spcPct val="150000"/>
              </a:lnSpc>
            </a:pPr>
            <a:r>
              <a:rPr lang="zh-CN" altLang="en-US" b="1" dirty="0">
                <a:ea typeface="宋体" charset="-122"/>
              </a:rPr>
              <a:t>比如带通配符的查询 </a:t>
            </a:r>
            <a:r>
              <a:rPr lang="en-US" altLang="zh-CN" b="1" dirty="0">
                <a:ea typeface="宋体" charset="-122"/>
              </a:rPr>
              <a:t>“</a:t>
            </a:r>
            <a:r>
              <a:rPr lang="zh-CN" altLang="en-US" b="1" dirty="0">
                <a:ea typeface="宋体" charset="-122"/>
              </a:rPr>
              <a:t>信息</a:t>
            </a:r>
            <a:r>
              <a:rPr lang="en-US" altLang="zh-CN" b="1" dirty="0">
                <a:ea typeface="宋体" charset="-122"/>
              </a:rPr>
              <a:t>*</a:t>
            </a:r>
            <a:r>
              <a:rPr lang="zh-CN" altLang="en-US" b="1" dirty="0">
                <a:ea typeface="宋体" charset="-122"/>
              </a:rPr>
              <a:t>检索</a:t>
            </a:r>
            <a:r>
              <a:rPr lang="en-US" altLang="zh-CN" b="1" dirty="0">
                <a:ea typeface="宋体" charset="-122"/>
              </a:rPr>
              <a:t>”</a:t>
            </a:r>
          </a:p>
        </p:txBody>
      </p:sp>
      <p:sp>
        <p:nvSpPr>
          <p:cNvPr id="409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72080FAD-942C-4F97-868B-30792E7851CB}" type="slidenum">
              <a:rPr lang="zh-CN" altLang="en-US" sz="1200">
                <a:solidFill>
                  <a:srgbClr val="898989"/>
                </a:solidFill>
                <a:latin typeface="Calibri" pitchFamily="34" charset="0"/>
                <a:ea typeface="宋体" charset="-122"/>
              </a:rPr>
              <a:pPr eaLnBrk="1" hangingPunct="1"/>
              <a:t>26</a:t>
            </a:fld>
            <a:endParaRPr lang="en-US" altLang="zh-CN" sz="1200">
              <a:solidFill>
                <a:srgbClr val="898989"/>
              </a:solidFill>
              <a:latin typeface="Calibri" pitchFamily="34" charset="0"/>
              <a:ea typeface="宋体" charset="-122"/>
            </a:endParaRPr>
          </a:p>
        </p:txBody>
      </p:sp>
      <p:sp>
        <p:nvSpPr>
          <p:cNvPr id="40966" name="TextBox 6"/>
          <p:cNvSpPr txBox="1">
            <a:spLocks noChangeArrowheads="1"/>
          </p:cNvSpPr>
          <p:nvPr/>
        </p:nvSpPr>
        <p:spPr bwMode="auto">
          <a:xfrm>
            <a:off x="0" y="-20638"/>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zh-CN" altLang="en-US" sz="1600">
                <a:solidFill>
                  <a:srgbClr val="FBFCFF"/>
                </a:solidFill>
                <a:ea typeface="宋体" charset="-122"/>
              </a:rPr>
              <a:t>第一讲：布尔检索</a:t>
            </a:r>
            <a:endParaRPr lang="en-US" altLang="zh-CN" sz="1600">
              <a:solidFill>
                <a:srgbClr val="FBFCFF"/>
              </a:solidFill>
              <a:ea typeface="宋体" charset="-122"/>
            </a:endParaRPr>
          </a:p>
        </p:txBody>
      </p:sp>
    </p:spTree>
    <p:extLst>
      <p:ext uri="{BB962C8B-B14F-4D97-AF65-F5344CB8AC3E}">
        <p14:creationId xmlns:p14="http://schemas.microsoft.com/office/powerpoint/2010/main" val="236169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0"/>
          <p:cNvSpPr>
            <a:spLocks noGrp="1" noChangeArrowheads="1"/>
          </p:cNvSpPr>
          <p:nvPr>
            <p:ph type="title"/>
          </p:nvPr>
        </p:nvSpPr>
        <p:spPr/>
        <p:txBody>
          <a:bodyPr/>
          <a:lstStyle/>
          <a:p>
            <a:r>
              <a:rPr lang="en-US" altLang="zh-CN"/>
              <a:t>AND</a:t>
            </a:r>
            <a:r>
              <a:rPr lang="zh-CN" altLang="en-US"/>
              <a:t>查询的处理</a:t>
            </a:r>
            <a:endParaRPr lang="en-US" altLang="zh-CN"/>
          </a:p>
        </p:txBody>
      </p:sp>
      <p:sp>
        <p:nvSpPr>
          <p:cNvPr id="41987" name="Rectangle 2051"/>
          <p:cNvSpPr>
            <a:spLocks noGrp="1" noChangeArrowheads="1"/>
          </p:cNvSpPr>
          <p:nvPr>
            <p:ph idx="1"/>
          </p:nvPr>
        </p:nvSpPr>
        <p:spPr/>
        <p:txBody>
          <a:bodyPr/>
          <a:lstStyle/>
          <a:p>
            <a:pPr>
              <a:lnSpc>
                <a:spcPct val="125000"/>
              </a:lnSpc>
            </a:pPr>
            <a:r>
              <a:rPr lang="zh-CN" altLang="en-US" b="1" dirty="0">
                <a:ea typeface="宋体" charset="-122"/>
              </a:rPr>
              <a:t>考虑如下查询（从简单的布尔表达式入手）</a:t>
            </a:r>
            <a:endParaRPr lang="en-US" altLang="zh-CN" b="1" dirty="0">
              <a:ea typeface="宋体" charset="-122"/>
            </a:endParaRPr>
          </a:p>
          <a:p>
            <a:pPr lvl="1">
              <a:lnSpc>
                <a:spcPct val="125000"/>
              </a:lnSpc>
            </a:pPr>
            <a:r>
              <a:rPr lang="en-US" altLang="zh-CN" b="1" dirty="0">
                <a:ea typeface="宋体" charset="-122"/>
              </a:rPr>
              <a:t>Brutus AND Caesar</a:t>
            </a:r>
          </a:p>
          <a:p>
            <a:pPr lvl="1">
              <a:lnSpc>
                <a:spcPct val="125000"/>
              </a:lnSpc>
            </a:pPr>
            <a:r>
              <a:rPr lang="zh-CN" altLang="en-US" b="1" dirty="0">
                <a:ea typeface="宋体" charset="-122"/>
              </a:rPr>
              <a:t>在词典中定位</a:t>
            </a:r>
            <a:r>
              <a:rPr lang="en-US" altLang="zh-CN" b="1" dirty="0">
                <a:ea typeface="宋体" charset="-122"/>
              </a:rPr>
              <a:t> Brutus</a:t>
            </a:r>
          </a:p>
          <a:p>
            <a:pPr lvl="2">
              <a:lnSpc>
                <a:spcPct val="125000"/>
              </a:lnSpc>
            </a:pPr>
            <a:r>
              <a:rPr lang="zh-CN" altLang="en-US" sz="2400" b="1" dirty="0">
                <a:ea typeface="宋体" charset="-122"/>
              </a:rPr>
              <a:t>返回对应倒排记录表</a:t>
            </a:r>
            <a:r>
              <a:rPr lang="en-US" altLang="zh-CN" sz="2400" b="1" dirty="0">
                <a:ea typeface="宋体" charset="-122"/>
              </a:rPr>
              <a:t>(</a:t>
            </a:r>
            <a:r>
              <a:rPr lang="zh-CN" altLang="en-US" sz="2400" b="1" dirty="0">
                <a:ea typeface="宋体" charset="-122"/>
              </a:rPr>
              <a:t>对应的</a:t>
            </a:r>
            <a:r>
              <a:rPr lang="en-US" altLang="zh-CN" sz="2400" b="1" dirty="0" err="1">
                <a:ea typeface="宋体" charset="-122"/>
              </a:rPr>
              <a:t>docID</a:t>
            </a:r>
            <a:r>
              <a:rPr lang="en-US" altLang="zh-CN" sz="2400" b="1" dirty="0">
                <a:ea typeface="宋体" charset="-122"/>
              </a:rPr>
              <a:t>)</a:t>
            </a:r>
          </a:p>
          <a:p>
            <a:pPr lvl="1">
              <a:lnSpc>
                <a:spcPct val="125000"/>
              </a:lnSpc>
            </a:pPr>
            <a:r>
              <a:rPr lang="zh-CN" altLang="en-US" b="1" dirty="0">
                <a:ea typeface="宋体" charset="-122"/>
              </a:rPr>
              <a:t>在词典中定位</a:t>
            </a:r>
            <a:r>
              <a:rPr lang="en-US" altLang="zh-CN" b="1" dirty="0">
                <a:ea typeface="宋体" charset="-122"/>
              </a:rPr>
              <a:t>Caesar</a:t>
            </a:r>
          </a:p>
          <a:p>
            <a:pPr lvl="2">
              <a:lnSpc>
                <a:spcPct val="125000"/>
              </a:lnSpc>
            </a:pPr>
            <a:r>
              <a:rPr lang="zh-CN" altLang="en-US" sz="2400" b="1" dirty="0">
                <a:ea typeface="宋体" charset="-122"/>
              </a:rPr>
              <a:t>再返回对应倒排记录表</a:t>
            </a:r>
            <a:endParaRPr lang="en-US" altLang="zh-CN" sz="2400" b="1" dirty="0">
              <a:ea typeface="宋体" charset="-122"/>
            </a:endParaRPr>
          </a:p>
          <a:p>
            <a:pPr lvl="1">
              <a:lnSpc>
                <a:spcPct val="125000"/>
              </a:lnSpc>
            </a:pPr>
            <a:r>
              <a:rPr lang="zh-CN" altLang="en-US" b="1" dirty="0">
                <a:ea typeface="宋体" charset="-122"/>
              </a:rPr>
              <a:t>合并</a:t>
            </a:r>
            <a:r>
              <a:rPr lang="en-US" altLang="zh-CN" b="1" dirty="0">
                <a:ea typeface="宋体" charset="-122"/>
              </a:rPr>
              <a:t>(Merge)</a:t>
            </a:r>
            <a:r>
              <a:rPr lang="zh-CN" altLang="en-US" b="1" dirty="0">
                <a:ea typeface="宋体" charset="-122"/>
              </a:rPr>
              <a:t>两个倒排记录表，即求交集</a:t>
            </a:r>
          </a:p>
        </p:txBody>
      </p:sp>
      <p:sp>
        <p:nvSpPr>
          <p:cNvPr id="419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86F3E82A-7D58-48AF-8E21-71CC0AB2967B}" type="slidenum">
              <a:rPr lang="zh-CN" altLang="en-US" sz="1200">
                <a:solidFill>
                  <a:srgbClr val="898989"/>
                </a:solidFill>
                <a:latin typeface="Calibri" pitchFamily="34" charset="0"/>
                <a:ea typeface="宋体" charset="-122"/>
              </a:rPr>
              <a:pPr eaLnBrk="1" hangingPunct="1"/>
              <a:t>27</a:t>
            </a:fld>
            <a:endParaRPr lang="en-US" altLang="zh-CN" sz="1200">
              <a:solidFill>
                <a:srgbClr val="898989"/>
              </a:solidFill>
              <a:latin typeface="Calibri" pitchFamily="34" charset="0"/>
              <a:ea typeface="宋体" charset="-122"/>
            </a:endParaRPr>
          </a:p>
        </p:txBody>
      </p:sp>
      <p:grpSp>
        <p:nvGrpSpPr>
          <p:cNvPr id="2" name="组合 1"/>
          <p:cNvGrpSpPr/>
          <p:nvPr/>
        </p:nvGrpSpPr>
        <p:grpSpPr>
          <a:xfrm>
            <a:off x="1674192" y="5589240"/>
            <a:ext cx="6323013" cy="476250"/>
            <a:chOff x="1674192" y="5589240"/>
            <a:chExt cx="6323013" cy="476250"/>
          </a:xfrm>
        </p:grpSpPr>
        <p:sp>
          <p:nvSpPr>
            <p:cNvPr id="41989" name="Text Box 2058"/>
            <p:cNvSpPr txBox="1">
              <a:spLocks noChangeArrowheads="1"/>
            </p:cNvSpPr>
            <p:nvPr/>
          </p:nvSpPr>
          <p:spPr bwMode="auto">
            <a:xfrm>
              <a:off x="6038230" y="5589240"/>
              <a:ext cx="7032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latin typeface="Arial Unicode MS" pitchFamily="34" charset="-122"/>
                  <a:ea typeface="宋体" charset="-122"/>
                </a:rPr>
                <a:t>128</a:t>
              </a:r>
            </a:p>
          </p:txBody>
        </p:sp>
        <p:grpSp>
          <p:nvGrpSpPr>
            <p:cNvPr id="41991" name="Group 2083"/>
            <p:cNvGrpSpPr>
              <a:grpSpLocks/>
            </p:cNvGrpSpPr>
            <p:nvPr/>
          </p:nvGrpSpPr>
          <p:grpSpPr bwMode="auto">
            <a:xfrm>
              <a:off x="1674192" y="5589240"/>
              <a:ext cx="647700" cy="466725"/>
              <a:chOff x="1584" y="3162"/>
              <a:chExt cx="408" cy="294"/>
            </a:xfrm>
          </p:grpSpPr>
          <p:sp>
            <p:nvSpPr>
              <p:cNvPr id="42031" name="Text Box 2052"/>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a:t>
                </a:r>
              </a:p>
            </p:txBody>
          </p:sp>
          <p:cxnSp>
            <p:nvCxnSpPr>
              <p:cNvPr id="42032" name="AutoShape 2066"/>
              <p:cNvCxnSpPr>
                <a:cxnSpLocks noChangeShapeType="1"/>
                <a:stCxn id="42031" idx="3"/>
                <a:endCxn id="42029"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2" name="Group 2084"/>
            <p:cNvGrpSpPr>
              <a:grpSpLocks/>
            </p:cNvGrpSpPr>
            <p:nvPr/>
          </p:nvGrpSpPr>
          <p:grpSpPr bwMode="auto">
            <a:xfrm>
              <a:off x="2321892" y="5589240"/>
              <a:ext cx="668338" cy="466725"/>
              <a:chOff x="1992" y="3162"/>
              <a:chExt cx="421" cy="294"/>
            </a:xfrm>
          </p:grpSpPr>
          <p:sp>
            <p:nvSpPr>
              <p:cNvPr id="42029" name="Text Box 2053"/>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4</a:t>
                </a:r>
              </a:p>
            </p:txBody>
          </p:sp>
          <p:cxnSp>
            <p:nvCxnSpPr>
              <p:cNvPr id="42030" name="AutoShape 2067"/>
              <p:cNvCxnSpPr>
                <a:cxnSpLocks noChangeShapeType="1"/>
                <a:stCxn id="42029" idx="3"/>
                <a:endCxn id="42027"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3" name="Group 2085"/>
            <p:cNvGrpSpPr>
              <a:grpSpLocks/>
            </p:cNvGrpSpPr>
            <p:nvPr/>
          </p:nvGrpSpPr>
          <p:grpSpPr bwMode="auto">
            <a:xfrm>
              <a:off x="2990230" y="5589240"/>
              <a:ext cx="609600" cy="466725"/>
              <a:chOff x="2413" y="3162"/>
              <a:chExt cx="384" cy="294"/>
            </a:xfrm>
          </p:grpSpPr>
          <p:sp>
            <p:nvSpPr>
              <p:cNvPr id="42027" name="Text Box 2054"/>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8</a:t>
                </a:r>
              </a:p>
            </p:txBody>
          </p:sp>
          <p:cxnSp>
            <p:nvCxnSpPr>
              <p:cNvPr id="42028" name="AutoShape 2068"/>
              <p:cNvCxnSpPr>
                <a:cxnSpLocks noChangeShapeType="1"/>
                <a:stCxn id="42027" idx="3"/>
                <a:endCxn id="42025" idx="1"/>
              </p:cNvCxnSpPr>
              <p:nvPr/>
            </p:nvCxnSpPr>
            <p:spPr bwMode="auto">
              <a:xfrm>
                <a:off x="2642" y="3309"/>
                <a:ext cx="15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4" name="Group 2086"/>
            <p:cNvGrpSpPr>
              <a:grpSpLocks/>
            </p:cNvGrpSpPr>
            <p:nvPr/>
          </p:nvGrpSpPr>
          <p:grpSpPr bwMode="auto">
            <a:xfrm>
              <a:off x="3599830" y="5589240"/>
              <a:ext cx="762000" cy="466725"/>
              <a:chOff x="2797" y="3162"/>
              <a:chExt cx="480" cy="294"/>
            </a:xfrm>
          </p:grpSpPr>
          <p:sp>
            <p:nvSpPr>
              <p:cNvPr id="42025" name="Text Box 2055"/>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latin typeface="Arial Unicode MS" pitchFamily="34" charset="-122"/>
                    <a:ea typeface="宋体" charset="-122"/>
                  </a:rPr>
                  <a:t>16</a:t>
                </a:r>
              </a:p>
            </p:txBody>
          </p:sp>
          <p:cxnSp>
            <p:nvCxnSpPr>
              <p:cNvPr id="42026" name="AutoShape 2069"/>
              <p:cNvCxnSpPr>
                <a:cxnSpLocks noChangeShapeType="1"/>
                <a:stCxn id="42025" idx="3"/>
                <a:endCxn id="42023" idx="1"/>
              </p:cNvCxnSpPr>
              <p:nvPr/>
            </p:nvCxnSpPr>
            <p:spPr bwMode="auto">
              <a:xfrm>
                <a:off x="3133" y="3309"/>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5" name="Group 2087"/>
            <p:cNvGrpSpPr>
              <a:grpSpLocks/>
            </p:cNvGrpSpPr>
            <p:nvPr/>
          </p:nvGrpSpPr>
          <p:grpSpPr bwMode="auto">
            <a:xfrm>
              <a:off x="4361830" y="5589240"/>
              <a:ext cx="838200" cy="466725"/>
              <a:chOff x="3277" y="3162"/>
              <a:chExt cx="528" cy="294"/>
            </a:xfrm>
          </p:grpSpPr>
          <p:sp>
            <p:nvSpPr>
              <p:cNvPr id="42023" name="Text Box 2056"/>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32</a:t>
                </a:r>
              </a:p>
            </p:txBody>
          </p:sp>
          <p:cxnSp>
            <p:nvCxnSpPr>
              <p:cNvPr id="42024" name="AutoShape 2070"/>
              <p:cNvCxnSpPr>
                <a:cxnSpLocks noChangeShapeType="1"/>
                <a:stCxn id="42023" idx="3"/>
                <a:endCxn id="42021"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6" name="Group 2088"/>
            <p:cNvGrpSpPr>
              <a:grpSpLocks/>
            </p:cNvGrpSpPr>
            <p:nvPr/>
          </p:nvGrpSpPr>
          <p:grpSpPr bwMode="auto">
            <a:xfrm>
              <a:off x="5200030" y="5589240"/>
              <a:ext cx="838200" cy="466725"/>
              <a:chOff x="3805" y="3162"/>
              <a:chExt cx="528" cy="294"/>
            </a:xfrm>
          </p:grpSpPr>
          <p:sp>
            <p:nvSpPr>
              <p:cNvPr id="42021" name="Text Box 2057"/>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64</a:t>
                </a:r>
              </a:p>
            </p:txBody>
          </p:sp>
          <p:cxnSp>
            <p:nvCxnSpPr>
              <p:cNvPr id="42022" name="AutoShape 2071"/>
              <p:cNvCxnSpPr>
                <a:cxnSpLocks noChangeShapeType="1"/>
                <a:stCxn id="42021" idx="3"/>
                <a:endCxn id="41989"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42004" name="Text Box 2080"/>
            <p:cNvSpPr txBox="1">
              <a:spLocks noChangeArrowheads="1"/>
            </p:cNvSpPr>
            <p:nvPr/>
          </p:nvSpPr>
          <p:spPr bwMode="auto">
            <a:xfrm>
              <a:off x="6931992" y="5608290"/>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b="1" i="1" dirty="0">
                  <a:latin typeface="Arial Unicode MS" pitchFamily="34" charset="-122"/>
                  <a:ea typeface="宋体" charset="-122"/>
                </a:rPr>
                <a:t>Brutus</a:t>
              </a:r>
            </a:p>
          </p:txBody>
        </p:sp>
      </p:grpSp>
      <p:grpSp>
        <p:nvGrpSpPr>
          <p:cNvPr id="3" name="组合 2"/>
          <p:cNvGrpSpPr/>
          <p:nvPr/>
        </p:nvGrpSpPr>
        <p:grpSpPr>
          <a:xfrm>
            <a:off x="1694830" y="6065490"/>
            <a:ext cx="6405562" cy="523875"/>
            <a:chOff x="1694830" y="6065490"/>
            <a:chExt cx="6405562" cy="523875"/>
          </a:xfrm>
        </p:grpSpPr>
        <p:sp>
          <p:nvSpPr>
            <p:cNvPr id="41990" name="Text Box 2065"/>
            <p:cNvSpPr txBox="1">
              <a:spLocks noChangeArrowheads="1"/>
            </p:cNvSpPr>
            <p:nvPr/>
          </p:nvSpPr>
          <p:spPr bwMode="auto">
            <a:xfrm>
              <a:off x="6343030" y="6122640"/>
              <a:ext cx="533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34</a:t>
              </a:r>
            </a:p>
          </p:txBody>
        </p:sp>
        <p:grpSp>
          <p:nvGrpSpPr>
            <p:cNvPr id="41997" name="Group 2089"/>
            <p:cNvGrpSpPr>
              <a:grpSpLocks/>
            </p:cNvGrpSpPr>
            <p:nvPr/>
          </p:nvGrpSpPr>
          <p:grpSpPr bwMode="auto">
            <a:xfrm>
              <a:off x="1694830" y="6122640"/>
              <a:ext cx="647700" cy="466725"/>
              <a:chOff x="1597" y="3498"/>
              <a:chExt cx="408" cy="294"/>
            </a:xfrm>
          </p:grpSpPr>
          <p:sp>
            <p:nvSpPr>
              <p:cNvPr id="42019" name="Text Box 2072"/>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1</a:t>
                </a:r>
              </a:p>
            </p:txBody>
          </p:sp>
          <p:cxnSp>
            <p:nvCxnSpPr>
              <p:cNvPr id="42020" name="AutoShape 2073"/>
              <p:cNvCxnSpPr>
                <a:cxnSpLocks noChangeShapeType="1"/>
                <a:stCxn id="42019" idx="3"/>
                <a:endCxn id="42017"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8" name="Group 2090"/>
            <p:cNvGrpSpPr>
              <a:grpSpLocks/>
            </p:cNvGrpSpPr>
            <p:nvPr/>
          </p:nvGrpSpPr>
          <p:grpSpPr bwMode="auto">
            <a:xfrm>
              <a:off x="2342530" y="6122640"/>
              <a:ext cx="647700" cy="466725"/>
              <a:chOff x="2005" y="3498"/>
              <a:chExt cx="408" cy="294"/>
            </a:xfrm>
          </p:grpSpPr>
          <p:sp>
            <p:nvSpPr>
              <p:cNvPr id="42017" name="Text Box 2059"/>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a:t>
                </a:r>
              </a:p>
            </p:txBody>
          </p:sp>
          <p:cxnSp>
            <p:nvCxnSpPr>
              <p:cNvPr id="42018" name="AutoShape 2074"/>
              <p:cNvCxnSpPr>
                <a:cxnSpLocks noChangeShapeType="1"/>
                <a:stCxn id="42017" idx="3"/>
                <a:endCxn id="42015"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1999" name="Group 2091"/>
            <p:cNvGrpSpPr>
              <a:grpSpLocks/>
            </p:cNvGrpSpPr>
            <p:nvPr/>
          </p:nvGrpSpPr>
          <p:grpSpPr bwMode="auto">
            <a:xfrm>
              <a:off x="2990230" y="6122640"/>
              <a:ext cx="630237" cy="466725"/>
              <a:chOff x="2413" y="3498"/>
              <a:chExt cx="397" cy="294"/>
            </a:xfrm>
          </p:grpSpPr>
          <p:sp>
            <p:nvSpPr>
              <p:cNvPr id="42015" name="Text Box 2060"/>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3</a:t>
                </a:r>
              </a:p>
            </p:txBody>
          </p:sp>
          <p:cxnSp>
            <p:nvCxnSpPr>
              <p:cNvPr id="42016" name="AutoShape 2075"/>
              <p:cNvCxnSpPr>
                <a:cxnSpLocks noChangeShapeType="1"/>
                <a:stCxn id="42015" idx="3"/>
                <a:endCxn id="42013"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2000" name="Group 2092"/>
            <p:cNvGrpSpPr>
              <a:grpSpLocks/>
            </p:cNvGrpSpPr>
            <p:nvPr/>
          </p:nvGrpSpPr>
          <p:grpSpPr bwMode="auto">
            <a:xfrm>
              <a:off x="3620467" y="6122640"/>
              <a:ext cx="606425" cy="466725"/>
              <a:chOff x="2810" y="3498"/>
              <a:chExt cx="382" cy="294"/>
            </a:xfrm>
          </p:grpSpPr>
          <p:sp>
            <p:nvSpPr>
              <p:cNvPr id="42013" name="Text Box 2061"/>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5</a:t>
                </a:r>
              </a:p>
            </p:txBody>
          </p:sp>
          <p:cxnSp>
            <p:nvCxnSpPr>
              <p:cNvPr id="42014" name="AutoShape 2076"/>
              <p:cNvCxnSpPr>
                <a:cxnSpLocks noChangeShapeType="1"/>
                <a:stCxn id="42013" idx="3"/>
                <a:endCxn id="42011"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2001" name="Group 2093"/>
            <p:cNvGrpSpPr>
              <a:grpSpLocks/>
            </p:cNvGrpSpPr>
            <p:nvPr/>
          </p:nvGrpSpPr>
          <p:grpSpPr bwMode="auto">
            <a:xfrm>
              <a:off x="4226892" y="6122640"/>
              <a:ext cx="592138" cy="466725"/>
              <a:chOff x="3192" y="3498"/>
              <a:chExt cx="373" cy="294"/>
            </a:xfrm>
          </p:grpSpPr>
          <p:sp>
            <p:nvSpPr>
              <p:cNvPr id="42011" name="Text Box 2062"/>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8</a:t>
                </a:r>
              </a:p>
            </p:txBody>
          </p:sp>
          <p:cxnSp>
            <p:nvCxnSpPr>
              <p:cNvPr id="42012" name="AutoShape 2077"/>
              <p:cNvCxnSpPr>
                <a:cxnSpLocks noChangeShapeType="1"/>
                <a:stCxn id="42011" idx="3"/>
                <a:endCxn id="42009"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2002" name="Group 2094"/>
            <p:cNvGrpSpPr>
              <a:grpSpLocks/>
            </p:cNvGrpSpPr>
            <p:nvPr/>
          </p:nvGrpSpPr>
          <p:grpSpPr bwMode="auto">
            <a:xfrm>
              <a:off x="4819030" y="6122640"/>
              <a:ext cx="762000" cy="466725"/>
              <a:chOff x="3565" y="3498"/>
              <a:chExt cx="480" cy="294"/>
            </a:xfrm>
          </p:grpSpPr>
          <p:sp>
            <p:nvSpPr>
              <p:cNvPr id="42009" name="Text Box 2063"/>
              <p:cNvSpPr txBox="1">
                <a:spLocks noChangeArrowheads="1"/>
              </p:cNvSpPr>
              <p:nvPr/>
            </p:nvSpPr>
            <p:spPr bwMode="auto">
              <a:xfrm>
                <a:off x="356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latin typeface="Arial Unicode MS" pitchFamily="34" charset="-122"/>
                    <a:ea typeface="宋体" charset="-122"/>
                  </a:rPr>
                  <a:t>13</a:t>
                </a:r>
              </a:p>
            </p:txBody>
          </p:sp>
          <p:cxnSp>
            <p:nvCxnSpPr>
              <p:cNvPr id="42010" name="AutoShape 2078"/>
              <p:cNvCxnSpPr>
                <a:cxnSpLocks noChangeShapeType="1"/>
                <a:stCxn id="42009" idx="3"/>
                <a:endCxn id="42007" idx="1"/>
              </p:cNvCxnSpPr>
              <p:nvPr/>
            </p:nvCxnSpPr>
            <p:spPr bwMode="auto">
              <a:xfrm>
                <a:off x="390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2003" name="Group 2095"/>
            <p:cNvGrpSpPr>
              <a:grpSpLocks/>
            </p:cNvGrpSpPr>
            <p:nvPr/>
          </p:nvGrpSpPr>
          <p:grpSpPr bwMode="auto">
            <a:xfrm>
              <a:off x="5581030" y="6122640"/>
              <a:ext cx="762000" cy="466725"/>
              <a:chOff x="4045" y="3498"/>
              <a:chExt cx="480" cy="294"/>
            </a:xfrm>
          </p:grpSpPr>
          <p:sp>
            <p:nvSpPr>
              <p:cNvPr id="42007" name="Text Box 2064"/>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21</a:t>
                </a:r>
              </a:p>
            </p:txBody>
          </p:sp>
          <p:cxnSp>
            <p:nvCxnSpPr>
              <p:cNvPr id="42008" name="AutoShape 2079"/>
              <p:cNvCxnSpPr>
                <a:cxnSpLocks noChangeShapeType="1"/>
                <a:stCxn id="42007" idx="3"/>
                <a:endCxn id="41990" idx="1"/>
              </p:cNvCxnSpPr>
              <p:nvPr/>
            </p:nvCxnSpPr>
            <p:spPr bwMode="auto">
              <a:xfrm>
                <a:off x="438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42005" name="Text Box 2081"/>
            <p:cNvSpPr txBox="1">
              <a:spLocks noChangeArrowheads="1"/>
            </p:cNvSpPr>
            <p:nvPr/>
          </p:nvSpPr>
          <p:spPr bwMode="auto">
            <a:xfrm>
              <a:off x="6931992" y="606549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b="1" i="1" dirty="0">
                  <a:latin typeface="Arial Unicode MS" pitchFamily="34" charset="-122"/>
                  <a:ea typeface="宋体" charset="-122"/>
                </a:rPr>
                <a:t>Caesar</a:t>
              </a:r>
            </a:p>
          </p:txBody>
        </p:sp>
      </p:grpSp>
      <p:sp>
        <p:nvSpPr>
          <p:cNvPr id="42006" name="AutoShape 2082"/>
          <p:cNvSpPr>
            <a:spLocks noChangeArrowheads="1"/>
          </p:cNvSpPr>
          <p:nvPr/>
        </p:nvSpPr>
        <p:spPr bwMode="auto">
          <a:xfrm rot="10800000">
            <a:off x="467544" y="5874990"/>
            <a:ext cx="976312" cy="485775"/>
          </a:xfrm>
          <a:prstGeom prst="notchedRightArrow">
            <a:avLst>
              <a:gd name="adj1" fmla="val 50000"/>
              <a:gd name="adj2" fmla="val 50245"/>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endParaRPr lang="zh-CN" altLang="en-US">
              <a:ea typeface="宋体" charset="-122"/>
            </a:endParaRPr>
          </a:p>
        </p:txBody>
      </p:sp>
    </p:spTree>
    <p:extLst>
      <p:ext uri="{BB962C8B-B14F-4D97-AF65-F5344CB8AC3E}">
        <p14:creationId xmlns:p14="http://schemas.microsoft.com/office/powerpoint/2010/main" val="266595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additive="base">
                                        <p:cTn id="7"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 calcmode="lin" valueType="num">
                                      <p:cBhvr additive="base">
                                        <p:cTn id="13"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987">
                                            <p:txEl>
                                              <p:pRg st="4" end="4"/>
                                            </p:txEl>
                                          </p:spTgt>
                                        </p:tgtEl>
                                        <p:attrNameLst>
                                          <p:attrName>style.visibility</p:attrName>
                                        </p:attrNameLst>
                                      </p:cBhvr>
                                      <p:to>
                                        <p:strVal val="visible"/>
                                      </p:to>
                                    </p:set>
                                    <p:anim calcmode="lin" valueType="num">
                                      <p:cBhvr additive="base">
                                        <p:cTn id="24"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987">
                                            <p:txEl>
                                              <p:pRg st="5" end="5"/>
                                            </p:txEl>
                                          </p:spTgt>
                                        </p:tgtEl>
                                        <p:attrNameLst>
                                          <p:attrName>style.visibility</p:attrName>
                                        </p:attrNameLst>
                                      </p:cBhvr>
                                      <p:to>
                                        <p:strVal val="visible"/>
                                      </p:to>
                                    </p:set>
                                    <p:anim calcmode="lin" valueType="num">
                                      <p:cBhvr additive="base">
                                        <p:cTn id="30"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1987">
                                            <p:txEl>
                                              <p:pRg st="6" end="6"/>
                                            </p:txEl>
                                          </p:spTgt>
                                        </p:tgtEl>
                                        <p:attrNameLst>
                                          <p:attrName>style.visibility</p:attrName>
                                        </p:attrNameLst>
                                      </p:cBhvr>
                                      <p:to>
                                        <p:strVal val="visible"/>
                                      </p:to>
                                    </p:set>
                                    <p:anim calcmode="lin" valueType="num">
                                      <p:cBhvr additive="base">
                                        <p:cTn id="41"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2006"/>
                                        </p:tgtEl>
                                        <p:attrNameLst>
                                          <p:attrName>style.visibility</p:attrName>
                                        </p:attrNameLst>
                                      </p:cBhvr>
                                      <p:to>
                                        <p:strVal val="visible"/>
                                      </p:to>
                                    </p:set>
                                    <p:animEffect transition="in" filter="wipe(right)">
                                      <p:cBhvr>
                                        <p:cTn id="47" dur="5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合并过程</a:t>
            </a:r>
            <a:endParaRPr lang="en-US" altLang="zh-CN"/>
          </a:p>
        </p:txBody>
      </p:sp>
      <p:sp>
        <p:nvSpPr>
          <p:cNvPr id="43011" name="Rectangle 3"/>
          <p:cNvSpPr>
            <a:spLocks noGrp="1" noChangeArrowheads="1"/>
          </p:cNvSpPr>
          <p:nvPr>
            <p:ph idx="1"/>
          </p:nvPr>
        </p:nvSpPr>
        <p:spPr/>
        <p:txBody>
          <a:bodyPr/>
          <a:lstStyle/>
          <a:p>
            <a:pPr>
              <a:lnSpc>
                <a:spcPct val="125000"/>
              </a:lnSpc>
            </a:pPr>
            <a:r>
              <a:rPr lang="zh-CN" altLang="en-US" b="1" dirty="0">
                <a:ea typeface="宋体" charset="-122"/>
              </a:rPr>
              <a:t>每个倒排记录表都有一个定位指针，两个指针同时从前往后扫描</a:t>
            </a:r>
            <a:r>
              <a:rPr lang="en-US" altLang="zh-CN" b="1" dirty="0">
                <a:ea typeface="宋体" charset="-122"/>
              </a:rPr>
              <a:t>, </a:t>
            </a:r>
            <a:r>
              <a:rPr lang="zh-CN" altLang="en-US" b="1" dirty="0">
                <a:ea typeface="宋体" charset="-122"/>
              </a:rPr>
              <a:t>每次比较当前指针对应倒排记录，然后移动某个或两个指针。合并时间为两个表长之和的线性时间</a:t>
            </a:r>
            <a:endParaRPr lang="en-US" altLang="zh-CN" b="1" dirty="0">
              <a:ea typeface="宋体" charset="-122"/>
            </a:endParaRPr>
          </a:p>
        </p:txBody>
      </p:sp>
      <p:sp>
        <p:nvSpPr>
          <p:cNvPr id="430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B779F0EE-A073-41EA-B79C-14713C22CE11}" type="slidenum">
              <a:rPr lang="zh-CN" altLang="en-US" sz="1200">
                <a:solidFill>
                  <a:srgbClr val="898989"/>
                </a:solidFill>
                <a:latin typeface="Calibri" pitchFamily="34" charset="0"/>
                <a:ea typeface="宋体" charset="-122"/>
              </a:rPr>
              <a:pPr eaLnBrk="1" hangingPunct="1"/>
              <a:t>28</a:t>
            </a:fld>
            <a:endParaRPr lang="en-US" altLang="zh-CN" sz="1200">
              <a:solidFill>
                <a:srgbClr val="898989"/>
              </a:solidFill>
              <a:latin typeface="Calibri" pitchFamily="34" charset="0"/>
              <a:ea typeface="宋体" charset="-122"/>
            </a:endParaRPr>
          </a:p>
        </p:txBody>
      </p:sp>
      <p:grpSp>
        <p:nvGrpSpPr>
          <p:cNvPr id="43013" name="Group 99"/>
          <p:cNvGrpSpPr>
            <a:grpSpLocks/>
          </p:cNvGrpSpPr>
          <p:nvPr/>
        </p:nvGrpSpPr>
        <p:grpSpPr bwMode="auto">
          <a:xfrm>
            <a:off x="2514600" y="3975918"/>
            <a:ext cx="5202238" cy="1009650"/>
            <a:chOff x="1584" y="3264"/>
            <a:chExt cx="3277" cy="636"/>
          </a:xfrm>
        </p:grpSpPr>
        <p:sp>
          <p:nvSpPr>
            <p:cNvPr id="43064" name="Text Box 54"/>
            <p:cNvSpPr txBox="1">
              <a:spLocks noChangeArrowheads="1"/>
            </p:cNvSpPr>
            <p:nvPr/>
          </p:nvSpPr>
          <p:spPr bwMode="auto">
            <a:xfrm>
              <a:off x="4525" y="3600"/>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34</a:t>
              </a:r>
            </a:p>
          </p:txBody>
        </p:sp>
        <p:grpSp>
          <p:nvGrpSpPr>
            <p:cNvPr id="43065" name="Group 96"/>
            <p:cNvGrpSpPr>
              <a:grpSpLocks/>
            </p:cNvGrpSpPr>
            <p:nvPr/>
          </p:nvGrpSpPr>
          <p:grpSpPr bwMode="auto">
            <a:xfrm>
              <a:off x="1584" y="3264"/>
              <a:ext cx="3194" cy="300"/>
              <a:chOff x="1584" y="3060"/>
              <a:chExt cx="3194" cy="300"/>
            </a:xfrm>
          </p:grpSpPr>
          <p:sp>
            <p:nvSpPr>
              <p:cNvPr id="43086" name="Text Box 53"/>
              <p:cNvSpPr txBox="1">
                <a:spLocks noChangeArrowheads="1"/>
              </p:cNvSpPr>
              <p:nvPr/>
            </p:nvSpPr>
            <p:spPr bwMode="auto">
              <a:xfrm>
                <a:off x="4335" y="3060"/>
                <a:ext cx="443"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128</a:t>
                </a:r>
              </a:p>
            </p:txBody>
          </p:sp>
          <p:grpSp>
            <p:nvGrpSpPr>
              <p:cNvPr id="43087" name="Group 55"/>
              <p:cNvGrpSpPr>
                <a:grpSpLocks/>
              </p:cNvGrpSpPr>
              <p:nvPr/>
            </p:nvGrpSpPr>
            <p:grpSpPr bwMode="auto">
              <a:xfrm>
                <a:off x="1584" y="3060"/>
                <a:ext cx="408" cy="294"/>
                <a:chOff x="1584" y="3162"/>
                <a:chExt cx="408" cy="294"/>
              </a:xfrm>
            </p:grpSpPr>
            <p:sp>
              <p:nvSpPr>
                <p:cNvPr id="43103" name="Text Box 56"/>
                <p:cNvSpPr txBox="1">
                  <a:spLocks noChangeArrowheads="1"/>
                </p:cNvSpPr>
                <p:nvPr/>
              </p:nvSpPr>
              <p:spPr bwMode="auto">
                <a:xfrm>
                  <a:off x="1584" y="3162"/>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2</a:t>
                  </a:r>
                </a:p>
              </p:txBody>
            </p:sp>
            <p:cxnSp>
              <p:nvCxnSpPr>
                <p:cNvPr id="43104" name="AutoShape 57"/>
                <p:cNvCxnSpPr>
                  <a:cxnSpLocks noChangeShapeType="1"/>
                  <a:stCxn id="43103" idx="3"/>
                  <a:endCxn id="43101" idx="1"/>
                </p:cNvCxnSpPr>
                <p:nvPr/>
              </p:nvCxnSpPr>
              <p:spPr bwMode="auto">
                <a:xfrm>
                  <a:off x="1813" y="3309"/>
                  <a:ext cx="17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88" name="Group 58"/>
              <p:cNvGrpSpPr>
                <a:grpSpLocks/>
              </p:cNvGrpSpPr>
              <p:nvPr/>
            </p:nvGrpSpPr>
            <p:grpSpPr bwMode="auto">
              <a:xfrm>
                <a:off x="1992" y="3060"/>
                <a:ext cx="421" cy="294"/>
                <a:chOff x="1992" y="3162"/>
                <a:chExt cx="421" cy="294"/>
              </a:xfrm>
            </p:grpSpPr>
            <p:sp>
              <p:nvSpPr>
                <p:cNvPr id="43101" name="Text Box 59"/>
                <p:cNvSpPr txBox="1">
                  <a:spLocks noChangeArrowheads="1"/>
                </p:cNvSpPr>
                <p:nvPr/>
              </p:nvSpPr>
              <p:spPr bwMode="auto">
                <a:xfrm>
                  <a:off x="1992" y="3162"/>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4</a:t>
                  </a:r>
                </a:p>
              </p:txBody>
            </p:sp>
            <p:cxnSp>
              <p:nvCxnSpPr>
                <p:cNvPr id="43102" name="AutoShape 60"/>
                <p:cNvCxnSpPr>
                  <a:cxnSpLocks noChangeShapeType="1"/>
                  <a:stCxn id="43101" idx="3"/>
                  <a:endCxn id="43099" idx="1"/>
                </p:cNvCxnSpPr>
                <p:nvPr/>
              </p:nvCxnSpPr>
              <p:spPr bwMode="auto">
                <a:xfrm>
                  <a:off x="2221" y="3309"/>
                  <a:ext cx="192"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89" name="Group 61"/>
              <p:cNvGrpSpPr>
                <a:grpSpLocks/>
              </p:cNvGrpSpPr>
              <p:nvPr/>
            </p:nvGrpSpPr>
            <p:grpSpPr bwMode="auto">
              <a:xfrm>
                <a:off x="2413" y="3060"/>
                <a:ext cx="384" cy="294"/>
                <a:chOff x="2413" y="3162"/>
                <a:chExt cx="384" cy="294"/>
              </a:xfrm>
            </p:grpSpPr>
            <p:sp>
              <p:nvSpPr>
                <p:cNvPr id="43099" name="Text Box 62"/>
                <p:cNvSpPr txBox="1">
                  <a:spLocks noChangeArrowheads="1"/>
                </p:cNvSpPr>
                <p:nvPr/>
              </p:nvSpPr>
              <p:spPr bwMode="auto">
                <a:xfrm>
                  <a:off x="2413" y="3162"/>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8</a:t>
                  </a:r>
                </a:p>
              </p:txBody>
            </p:sp>
            <p:cxnSp>
              <p:nvCxnSpPr>
                <p:cNvPr id="43100" name="AutoShape 63"/>
                <p:cNvCxnSpPr>
                  <a:cxnSpLocks noChangeShapeType="1"/>
                  <a:stCxn id="43099" idx="3"/>
                  <a:endCxn id="43097" idx="1"/>
                </p:cNvCxnSpPr>
                <p:nvPr/>
              </p:nvCxnSpPr>
              <p:spPr bwMode="auto">
                <a:xfrm>
                  <a:off x="2642" y="3309"/>
                  <a:ext cx="155"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90" name="Group 64"/>
              <p:cNvGrpSpPr>
                <a:grpSpLocks/>
              </p:cNvGrpSpPr>
              <p:nvPr/>
            </p:nvGrpSpPr>
            <p:grpSpPr bwMode="auto">
              <a:xfrm>
                <a:off x="2797" y="3060"/>
                <a:ext cx="480" cy="294"/>
                <a:chOff x="2797" y="3162"/>
                <a:chExt cx="480" cy="294"/>
              </a:xfrm>
            </p:grpSpPr>
            <p:sp>
              <p:nvSpPr>
                <p:cNvPr id="43097" name="Text Box 65"/>
                <p:cNvSpPr txBox="1">
                  <a:spLocks noChangeArrowheads="1"/>
                </p:cNvSpPr>
                <p:nvPr/>
              </p:nvSpPr>
              <p:spPr bwMode="auto">
                <a:xfrm>
                  <a:off x="2797" y="3162"/>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16</a:t>
                  </a:r>
                </a:p>
              </p:txBody>
            </p:sp>
            <p:cxnSp>
              <p:nvCxnSpPr>
                <p:cNvPr id="43098" name="AutoShape 66"/>
                <p:cNvCxnSpPr>
                  <a:cxnSpLocks noChangeShapeType="1"/>
                  <a:stCxn id="43097" idx="3"/>
                  <a:endCxn id="43095" idx="1"/>
                </p:cNvCxnSpPr>
                <p:nvPr/>
              </p:nvCxnSpPr>
              <p:spPr bwMode="auto">
                <a:xfrm>
                  <a:off x="3133" y="3309"/>
                  <a:ext cx="144"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91" name="Group 67"/>
              <p:cNvGrpSpPr>
                <a:grpSpLocks/>
              </p:cNvGrpSpPr>
              <p:nvPr/>
            </p:nvGrpSpPr>
            <p:grpSpPr bwMode="auto">
              <a:xfrm>
                <a:off x="3277" y="3066"/>
                <a:ext cx="528" cy="294"/>
                <a:chOff x="3277" y="3162"/>
                <a:chExt cx="528" cy="294"/>
              </a:xfrm>
            </p:grpSpPr>
            <p:sp>
              <p:nvSpPr>
                <p:cNvPr id="43095" name="Text Box 68"/>
                <p:cNvSpPr txBox="1">
                  <a:spLocks noChangeArrowheads="1"/>
                </p:cNvSpPr>
                <p:nvPr/>
              </p:nvSpPr>
              <p:spPr bwMode="auto">
                <a:xfrm>
                  <a:off x="3277" y="3162"/>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32</a:t>
                  </a:r>
                </a:p>
              </p:txBody>
            </p:sp>
            <p:cxnSp>
              <p:nvCxnSpPr>
                <p:cNvPr id="43096" name="AutoShape 69"/>
                <p:cNvCxnSpPr>
                  <a:cxnSpLocks noChangeShapeType="1"/>
                  <a:stCxn id="43095" idx="3"/>
                  <a:endCxn id="43093" idx="1"/>
                </p:cNvCxnSpPr>
                <p:nvPr/>
              </p:nvCxnSpPr>
              <p:spPr bwMode="auto">
                <a:xfrm>
                  <a:off x="3613" y="3309"/>
                  <a:ext cx="192"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92" name="Group 70"/>
              <p:cNvGrpSpPr>
                <a:grpSpLocks/>
              </p:cNvGrpSpPr>
              <p:nvPr/>
            </p:nvGrpSpPr>
            <p:grpSpPr bwMode="auto">
              <a:xfrm>
                <a:off x="3805" y="3066"/>
                <a:ext cx="530" cy="294"/>
                <a:chOff x="3805" y="3162"/>
                <a:chExt cx="530" cy="294"/>
              </a:xfrm>
            </p:grpSpPr>
            <p:sp>
              <p:nvSpPr>
                <p:cNvPr id="43093" name="Text Box 71"/>
                <p:cNvSpPr txBox="1">
                  <a:spLocks noChangeArrowheads="1"/>
                </p:cNvSpPr>
                <p:nvPr/>
              </p:nvSpPr>
              <p:spPr bwMode="auto">
                <a:xfrm>
                  <a:off x="3805" y="3162"/>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64</a:t>
                  </a:r>
                </a:p>
              </p:txBody>
            </p:sp>
            <p:cxnSp>
              <p:nvCxnSpPr>
                <p:cNvPr id="43094" name="AutoShape 72"/>
                <p:cNvCxnSpPr>
                  <a:cxnSpLocks noChangeShapeType="1"/>
                  <a:stCxn id="43093" idx="3"/>
                  <a:endCxn id="43086" idx="1"/>
                </p:cNvCxnSpPr>
                <p:nvPr/>
              </p:nvCxnSpPr>
              <p:spPr bwMode="auto">
                <a:xfrm flipV="1">
                  <a:off x="4141" y="3303"/>
                  <a:ext cx="194" cy="6"/>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43066" name="Group 73"/>
            <p:cNvGrpSpPr>
              <a:grpSpLocks/>
            </p:cNvGrpSpPr>
            <p:nvPr/>
          </p:nvGrpSpPr>
          <p:grpSpPr bwMode="auto">
            <a:xfrm>
              <a:off x="1597" y="3600"/>
              <a:ext cx="408" cy="294"/>
              <a:chOff x="1597" y="3498"/>
              <a:chExt cx="408" cy="294"/>
            </a:xfrm>
          </p:grpSpPr>
          <p:sp>
            <p:nvSpPr>
              <p:cNvPr id="43084" name="Text Box 74"/>
              <p:cNvSpPr txBox="1">
                <a:spLocks noChangeArrowheads="1"/>
              </p:cNvSpPr>
              <p:nvPr/>
            </p:nvSpPr>
            <p:spPr bwMode="auto">
              <a:xfrm>
                <a:off x="1597"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1</a:t>
                </a:r>
              </a:p>
            </p:txBody>
          </p:sp>
          <p:cxnSp>
            <p:nvCxnSpPr>
              <p:cNvPr id="43085" name="AutoShape 75"/>
              <p:cNvCxnSpPr>
                <a:cxnSpLocks noChangeShapeType="1"/>
                <a:stCxn id="43084" idx="3"/>
                <a:endCxn id="43082" idx="1"/>
              </p:cNvCxnSpPr>
              <p:nvPr/>
            </p:nvCxnSpPr>
            <p:spPr bwMode="auto">
              <a:xfrm>
                <a:off x="1826" y="3645"/>
                <a:ext cx="17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67" name="Group 76"/>
            <p:cNvGrpSpPr>
              <a:grpSpLocks/>
            </p:cNvGrpSpPr>
            <p:nvPr/>
          </p:nvGrpSpPr>
          <p:grpSpPr bwMode="auto">
            <a:xfrm>
              <a:off x="2005" y="3600"/>
              <a:ext cx="408" cy="294"/>
              <a:chOff x="2005" y="3498"/>
              <a:chExt cx="408" cy="294"/>
            </a:xfrm>
          </p:grpSpPr>
          <p:sp>
            <p:nvSpPr>
              <p:cNvPr id="43082" name="Text Box 77"/>
              <p:cNvSpPr txBox="1">
                <a:spLocks noChangeArrowheads="1"/>
              </p:cNvSpPr>
              <p:nvPr/>
            </p:nvSpPr>
            <p:spPr bwMode="auto">
              <a:xfrm>
                <a:off x="2005"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2</a:t>
                </a:r>
              </a:p>
            </p:txBody>
          </p:sp>
          <p:cxnSp>
            <p:nvCxnSpPr>
              <p:cNvPr id="43083" name="AutoShape 78"/>
              <p:cNvCxnSpPr>
                <a:cxnSpLocks noChangeShapeType="1"/>
                <a:stCxn id="43082" idx="3"/>
                <a:endCxn id="43080" idx="1"/>
              </p:cNvCxnSpPr>
              <p:nvPr/>
            </p:nvCxnSpPr>
            <p:spPr bwMode="auto">
              <a:xfrm>
                <a:off x="2234" y="3645"/>
                <a:ext cx="17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68" name="Group 79"/>
            <p:cNvGrpSpPr>
              <a:grpSpLocks/>
            </p:cNvGrpSpPr>
            <p:nvPr/>
          </p:nvGrpSpPr>
          <p:grpSpPr bwMode="auto">
            <a:xfrm>
              <a:off x="2413" y="3606"/>
              <a:ext cx="397" cy="294"/>
              <a:chOff x="2413" y="3498"/>
              <a:chExt cx="397" cy="294"/>
            </a:xfrm>
          </p:grpSpPr>
          <p:sp>
            <p:nvSpPr>
              <p:cNvPr id="43080" name="Text Box 80"/>
              <p:cNvSpPr txBox="1">
                <a:spLocks noChangeArrowheads="1"/>
              </p:cNvSpPr>
              <p:nvPr/>
            </p:nvSpPr>
            <p:spPr bwMode="auto">
              <a:xfrm>
                <a:off x="2413"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3</a:t>
                </a:r>
              </a:p>
            </p:txBody>
          </p:sp>
          <p:cxnSp>
            <p:nvCxnSpPr>
              <p:cNvPr id="43081" name="AutoShape 81"/>
              <p:cNvCxnSpPr>
                <a:cxnSpLocks noChangeShapeType="1"/>
                <a:stCxn id="43080" idx="3"/>
                <a:endCxn id="43078" idx="1"/>
              </p:cNvCxnSpPr>
              <p:nvPr/>
            </p:nvCxnSpPr>
            <p:spPr bwMode="auto">
              <a:xfrm>
                <a:off x="2642" y="3645"/>
                <a:ext cx="168"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69" name="Group 82"/>
            <p:cNvGrpSpPr>
              <a:grpSpLocks/>
            </p:cNvGrpSpPr>
            <p:nvPr/>
          </p:nvGrpSpPr>
          <p:grpSpPr bwMode="auto">
            <a:xfrm>
              <a:off x="2810" y="3600"/>
              <a:ext cx="382" cy="294"/>
              <a:chOff x="2810" y="3498"/>
              <a:chExt cx="382" cy="294"/>
            </a:xfrm>
          </p:grpSpPr>
          <p:sp>
            <p:nvSpPr>
              <p:cNvPr id="43078" name="Text Box 83"/>
              <p:cNvSpPr txBox="1">
                <a:spLocks noChangeArrowheads="1"/>
              </p:cNvSpPr>
              <p:nvPr/>
            </p:nvSpPr>
            <p:spPr bwMode="auto">
              <a:xfrm>
                <a:off x="2810"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5</a:t>
                </a:r>
              </a:p>
            </p:txBody>
          </p:sp>
          <p:cxnSp>
            <p:nvCxnSpPr>
              <p:cNvPr id="43079" name="AutoShape 84"/>
              <p:cNvCxnSpPr>
                <a:cxnSpLocks noChangeShapeType="1"/>
                <a:stCxn id="43078" idx="3"/>
                <a:endCxn id="43076" idx="1"/>
              </p:cNvCxnSpPr>
              <p:nvPr/>
            </p:nvCxnSpPr>
            <p:spPr bwMode="auto">
              <a:xfrm>
                <a:off x="3039" y="3645"/>
                <a:ext cx="153"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nvGrpSpPr>
            <p:cNvPr id="43070" name="Group 85"/>
            <p:cNvGrpSpPr>
              <a:grpSpLocks/>
            </p:cNvGrpSpPr>
            <p:nvPr/>
          </p:nvGrpSpPr>
          <p:grpSpPr bwMode="auto">
            <a:xfrm>
              <a:off x="3192" y="3600"/>
              <a:ext cx="373" cy="294"/>
              <a:chOff x="3192" y="3498"/>
              <a:chExt cx="373" cy="294"/>
            </a:xfrm>
          </p:grpSpPr>
          <p:sp>
            <p:nvSpPr>
              <p:cNvPr id="43076" name="Text Box 86"/>
              <p:cNvSpPr txBox="1">
                <a:spLocks noChangeArrowheads="1"/>
              </p:cNvSpPr>
              <p:nvPr/>
            </p:nvSpPr>
            <p:spPr bwMode="auto">
              <a:xfrm>
                <a:off x="3192" y="3498"/>
                <a:ext cx="229"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8</a:t>
                </a:r>
              </a:p>
            </p:txBody>
          </p:sp>
          <p:cxnSp>
            <p:nvCxnSpPr>
              <p:cNvPr id="43077" name="AutoShape 87"/>
              <p:cNvCxnSpPr>
                <a:cxnSpLocks noChangeShapeType="1"/>
                <a:stCxn id="43076" idx="3"/>
                <a:endCxn id="43071" idx="1"/>
              </p:cNvCxnSpPr>
              <p:nvPr/>
            </p:nvCxnSpPr>
            <p:spPr bwMode="auto">
              <a:xfrm>
                <a:off x="3421" y="3645"/>
                <a:ext cx="144"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sp>
          <p:nvSpPr>
            <p:cNvPr id="43071" name="Text Box 89"/>
            <p:cNvSpPr txBox="1">
              <a:spLocks noChangeArrowheads="1"/>
            </p:cNvSpPr>
            <p:nvPr/>
          </p:nvSpPr>
          <p:spPr bwMode="auto">
            <a:xfrm>
              <a:off x="3565" y="3600"/>
              <a:ext cx="371"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13</a:t>
              </a:r>
            </a:p>
          </p:txBody>
        </p:sp>
        <p:cxnSp>
          <p:nvCxnSpPr>
            <p:cNvPr id="43072" name="AutoShape 90"/>
            <p:cNvCxnSpPr>
              <a:cxnSpLocks noChangeShapeType="1"/>
              <a:stCxn id="43071" idx="3"/>
              <a:endCxn id="43074" idx="1"/>
            </p:cNvCxnSpPr>
            <p:nvPr/>
          </p:nvCxnSpPr>
          <p:spPr bwMode="auto">
            <a:xfrm>
              <a:off x="3936" y="3747"/>
              <a:ext cx="109"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nvGrpSpPr>
            <p:cNvPr id="43073" name="Group 91"/>
            <p:cNvGrpSpPr>
              <a:grpSpLocks/>
            </p:cNvGrpSpPr>
            <p:nvPr/>
          </p:nvGrpSpPr>
          <p:grpSpPr bwMode="auto">
            <a:xfrm>
              <a:off x="4045" y="3600"/>
              <a:ext cx="480" cy="294"/>
              <a:chOff x="4045" y="3498"/>
              <a:chExt cx="480" cy="294"/>
            </a:xfrm>
          </p:grpSpPr>
          <p:sp>
            <p:nvSpPr>
              <p:cNvPr id="43074" name="Text Box 92"/>
              <p:cNvSpPr txBox="1">
                <a:spLocks noChangeArrowheads="1"/>
              </p:cNvSpPr>
              <p:nvPr/>
            </p:nvSpPr>
            <p:spPr bwMode="auto">
              <a:xfrm>
                <a:off x="4045" y="3498"/>
                <a:ext cx="336" cy="294"/>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solidFill>
                      <a:srgbClr val="B2B2B2"/>
                    </a:solidFill>
                    <a:latin typeface="Arial Unicode MS" pitchFamily="34" charset="-122"/>
                    <a:ea typeface="宋体" charset="-122"/>
                  </a:rPr>
                  <a:t>21</a:t>
                </a:r>
              </a:p>
            </p:txBody>
          </p:sp>
          <p:cxnSp>
            <p:nvCxnSpPr>
              <p:cNvPr id="43075" name="AutoShape 93"/>
              <p:cNvCxnSpPr>
                <a:cxnSpLocks noChangeShapeType="1"/>
                <a:stCxn id="43074" idx="3"/>
                <a:endCxn id="43064" idx="1"/>
              </p:cNvCxnSpPr>
              <p:nvPr/>
            </p:nvCxnSpPr>
            <p:spPr bwMode="auto">
              <a:xfrm>
                <a:off x="4381" y="3645"/>
                <a:ext cx="144" cy="0"/>
              </a:xfrm>
              <a:prstGeom prst="straightConnector1">
                <a:avLst/>
              </a:prstGeom>
              <a:noFill/>
              <a:ln w="9525">
                <a:solidFill>
                  <a:srgbClr val="C0C0C0"/>
                </a:solidFill>
                <a:miter lim="800000"/>
                <a:headEnd/>
                <a:tailEnd type="triangle" w="med" len="med"/>
              </a:ln>
              <a:extLst>
                <a:ext uri="{909E8E84-426E-40DD-AFC4-6F175D3DCCD1}">
                  <a14:hiddenFill xmlns:a14="http://schemas.microsoft.com/office/drawing/2010/main">
                    <a:noFill/>
                  </a14:hiddenFill>
                </a:ext>
              </a:extLst>
            </p:spPr>
          </p:cxnSp>
        </p:grpSp>
      </p:grpSp>
      <p:sp>
        <p:nvSpPr>
          <p:cNvPr id="1211396" name="Text Box 4"/>
          <p:cNvSpPr txBox="1">
            <a:spLocks noChangeArrowheads="1"/>
          </p:cNvSpPr>
          <p:nvPr/>
        </p:nvSpPr>
        <p:spPr bwMode="auto">
          <a:xfrm>
            <a:off x="6878638" y="3975918"/>
            <a:ext cx="7032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dirty="0">
                <a:latin typeface="Arial Unicode MS" pitchFamily="34" charset="-122"/>
                <a:ea typeface="宋体" charset="-122"/>
              </a:rPr>
              <a:t>128</a:t>
            </a:r>
          </a:p>
        </p:txBody>
      </p:sp>
      <p:sp>
        <p:nvSpPr>
          <p:cNvPr id="1211397" name="Text Box 5"/>
          <p:cNvSpPr txBox="1">
            <a:spLocks noChangeArrowheads="1"/>
          </p:cNvSpPr>
          <p:nvPr/>
        </p:nvSpPr>
        <p:spPr bwMode="auto">
          <a:xfrm>
            <a:off x="7183438" y="4509318"/>
            <a:ext cx="533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34</a:t>
            </a:r>
          </a:p>
        </p:txBody>
      </p:sp>
      <p:grpSp>
        <p:nvGrpSpPr>
          <p:cNvPr id="16" name="Group 6"/>
          <p:cNvGrpSpPr>
            <a:grpSpLocks/>
          </p:cNvGrpSpPr>
          <p:nvPr/>
        </p:nvGrpSpPr>
        <p:grpSpPr bwMode="auto">
          <a:xfrm>
            <a:off x="2514600" y="3975918"/>
            <a:ext cx="647700" cy="466725"/>
            <a:chOff x="1584" y="3162"/>
            <a:chExt cx="408" cy="294"/>
          </a:xfrm>
        </p:grpSpPr>
        <p:sp>
          <p:nvSpPr>
            <p:cNvPr id="43062" name="Text Box 7"/>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a:t>
              </a:r>
            </a:p>
          </p:txBody>
        </p:sp>
        <p:cxnSp>
          <p:nvCxnSpPr>
            <p:cNvPr id="43063" name="AutoShape 8"/>
            <p:cNvCxnSpPr>
              <a:cxnSpLocks noChangeShapeType="1"/>
              <a:stCxn id="43062" idx="3"/>
              <a:endCxn id="43060"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7" name="Group 9"/>
          <p:cNvGrpSpPr>
            <a:grpSpLocks/>
          </p:cNvGrpSpPr>
          <p:nvPr/>
        </p:nvGrpSpPr>
        <p:grpSpPr bwMode="auto">
          <a:xfrm>
            <a:off x="3162300" y="3975918"/>
            <a:ext cx="668338" cy="466725"/>
            <a:chOff x="1992" y="3162"/>
            <a:chExt cx="421" cy="294"/>
          </a:xfrm>
        </p:grpSpPr>
        <p:sp>
          <p:nvSpPr>
            <p:cNvPr id="43060" name="Text Box 10"/>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4</a:t>
              </a:r>
            </a:p>
          </p:txBody>
        </p:sp>
        <p:cxnSp>
          <p:nvCxnSpPr>
            <p:cNvPr id="43061" name="AutoShape 11"/>
            <p:cNvCxnSpPr>
              <a:cxnSpLocks noChangeShapeType="1"/>
              <a:stCxn id="43060" idx="3"/>
              <a:endCxn id="43058"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8" name="Group 12"/>
          <p:cNvGrpSpPr>
            <a:grpSpLocks/>
          </p:cNvGrpSpPr>
          <p:nvPr/>
        </p:nvGrpSpPr>
        <p:grpSpPr bwMode="auto">
          <a:xfrm>
            <a:off x="3830638" y="3975918"/>
            <a:ext cx="609600" cy="466725"/>
            <a:chOff x="2413" y="3162"/>
            <a:chExt cx="384" cy="294"/>
          </a:xfrm>
        </p:grpSpPr>
        <p:sp>
          <p:nvSpPr>
            <p:cNvPr id="43058" name="Text Box 13"/>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8</a:t>
              </a:r>
            </a:p>
          </p:txBody>
        </p:sp>
        <p:cxnSp>
          <p:nvCxnSpPr>
            <p:cNvPr id="43059" name="AutoShape 14"/>
            <p:cNvCxnSpPr>
              <a:cxnSpLocks noChangeShapeType="1"/>
              <a:stCxn id="43058" idx="3"/>
              <a:endCxn id="43056" idx="1"/>
            </p:cNvCxnSpPr>
            <p:nvPr/>
          </p:nvCxnSpPr>
          <p:spPr bwMode="auto">
            <a:xfrm>
              <a:off x="2642" y="3309"/>
              <a:ext cx="15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 name="Group 15"/>
          <p:cNvGrpSpPr>
            <a:grpSpLocks/>
          </p:cNvGrpSpPr>
          <p:nvPr/>
        </p:nvGrpSpPr>
        <p:grpSpPr bwMode="auto">
          <a:xfrm>
            <a:off x="4440238" y="3975918"/>
            <a:ext cx="762000" cy="466725"/>
            <a:chOff x="2797" y="3162"/>
            <a:chExt cx="480" cy="294"/>
          </a:xfrm>
        </p:grpSpPr>
        <p:sp>
          <p:nvSpPr>
            <p:cNvPr id="43056" name="Text Box 16"/>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16</a:t>
              </a:r>
            </a:p>
          </p:txBody>
        </p:sp>
        <p:cxnSp>
          <p:nvCxnSpPr>
            <p:cNvPr id="43057" name="AutoShape 17"/>
            <p:cNvCxnSpPr>
              <a:cxnSpLocks noChangeShapeType="1"/>
              <a:stCxn id="43056" idx="3"/>
              <a:endCxn id="43054" idx="1"/>
            </p:cNvCxnSpPr>
            <p:nvPr/>
          </p:nvCxnSpPr>
          <p:spPr bwMode="auto">
            <a:xfrm>
              <a:off x="3133" y="3309"/>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0" name="Group 18"/>
          <p:cNvGrpSpPr>
            <a:grpSpLocks/>
          </p:cNvGrpSpPr>
          <p:nvPr/>
        </p:nvGrpSpPr>
        <p:grpSpPr bwMode="auto">
          <a:xfrm>
            <a:off x="5202238" y="3975918"/>
            <a:ext cx="838200" cy="466725"/>
            <a:chOff x="3277" y="3162"/>
            <a:chExt cx="528" cy="294"/>
          </a:xfrm>
        </p:grpSpPr>
        <p:sp>
          <p:nvSpPr>
            <p:cNvPr id="43054" name="Text Box 19"/>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32</a:t>
              </a:r>
            </a:p>
          </p:txBody>
        </p:sp>
        <p:cxnSp>
          <p:nvCxnSpPr>
            <p:cNvPr id="43055" name="AutoShape 20"/>
            <p:cNvCxnSpPr>
              <a:cxnSpLocks noChangeShapeType="1"/>
              <a:stCxn id="43054" idx="3"/>
              <a:endCxn id="43052"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1" name="Group 21"/>
          <p:cNvGrpSpPr>
            <a:grpSpLocks/>
          </p:cNvGrpSpPr>
          <p:nvPr/>
        </p:nvGrpSpPr>
        <p:grpSpPr bwMode="auto">
          <a:xfrm>
            <a:off x="6040438" y="3975918"/>
            <a:ext cx="838200" cy="466725"/>
            <a:chOff x="3805" y="3162"/>
            <a:chExt cx="528" cy="294"/>
          </a:xfrm>
        </p:grpSpPr>
        <p:sp>
          <p:nvSpPr>
            <p:cNvPr id="43052" name="Text Box 22"/>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64</a:t>
              </a:r>
            </a:p>
          </p:txBody>
        </p:sp>
        <p:cxnSp>
          <p:nvCxnSpPr>
            <p:cNvPr id="43053" name="AutoShape 23"/>
            <p:cNvCxnSpPr>
              <a:cxnSpLocks noChangeShapeType="1"/>
              <a:stCxn id="43052" idx="3"/>
              <a:endCxn id="1211396"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2" name="Group 24"/>
          <p:cNvGrpSpPr>
            <a:grpSpLocks/>
          </p:cNvGrpSpPr>
          <p:nvPr/>
        </p:nvGrpSpPr>
        <p:grpSpPr bwMode="auto">
          <a:xfrm>
            <a:off x="2535238" y="4509318"/>
            <a:ext cx="647700" cy="466725"/>
            <a:chOff x="1597" y="3498"/>
            <a:chExt cx="408" cy="294"/>
          </a:xfrm>
        </p:grpSpPr>
        <p:sp>
          <p:nvSpPr>
            <p:cNvPr id="43050" name="Text Box 25"/>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1</a:t>
              </a:r>
            </a:p>
          </p:txBody>
        </p:sp>
        <p:cxnSp>
          <p:nvCxnSpPr>
            <p:cNvPr id="43051" name="AutoShape 26"/>
            <p:cNvCxnSpPr>
              <a:cxnSpLocks noChangeShapeType="1"/>
              <a:stCxn id="43050" idx="3"/>
              <a:endCxn id="43048"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3" name="Group 27"/>
          <p:cNvGrpSpPr>
            <a:grpSpLocks/>
          </p:cNvGrpSpPr>
          <p:nvPr/>
        </p:nvGrpSpPr>
        <p:grpSpPr bwMode="auto">
          <a:xfrm>
            <a:off x="3182938" y="4509318"/>
            <a:ext cx="647700" cy="466725"/>
            <a:chOff x="2005" y="3498"/>
            <a:chExt cx="408" cy="294"/>
          </a:xfrm>
        </p:grpSpPr>
        <p:sp>
          <p:nvSpPr>
            <p:cNvPr id="43048" name="Text Box 28"/>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a:t>
              </a:r>
            </a:p>
          </p:txBody>
        </p:sp>
        <p:cxnSp>
          <p:nvCxnSpPr>
            <p:cNvPr id="43049" name="AutoShape 29"/>
            <p:cNvCxnSpPr>
              <a:cxnSpLocks noChangeShapeType="1"/>
              <a:stCxn id="43048" idx="3"/>
              <a:endCxn id="43046"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4" name="Group 30"/>
          <p:cNvGrpSpPr>
            <a:grpSpLocks/>
          </p:cNvGrpSpPr>
          <p:nvPr/>
        </p:nvGrpSpPr>
        <p:grpSpPr bwMode="auto">
          <a:xfrm>
            <a:off x="3830638" y="4509318"/>
            <a:ext cx="630237" cy="466725"/>
            <a:chOff x="2413" y="3498"/>
            <a:chExt cx="397" cy="294"/>
          </a:xfrm>
        </p:grpSpPr>
        <p:sp>
          <p:nvSpPr>
            <p:cNvPr id="43046" name="Text Box 31"/>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3</a:t>
              </a:r>
            </a:p>
          </p:txBody>
        </p:sp>
        <p:cxnSp>
          <p:nvCxnSpPr>
            <p:cNvPr id="43047" name="AutoShape 32"/>
            <p:cNvCxnSpPr>
              <a:cxnSpLocks noChangeShapeType="1"/>
              <a:stCxn id="43046" idx="3"/>
              <a:endCxn id="43044"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5" name="Group 33"/>
          <p:cNvGrpSpPr>
            <a:grpSpLocks/>
          </p:cNvGrpSpPr>
          <p:nvPr/>
        </p:nvGrpSpPr>
        <p:grpSpPr bwMode="auto">
          <a:xfrm>
            <a:off x="4460875" y="4509318"/>
            <a:ext cx="606425" cy="466725"/>
            <a:chOff x="2810" y="3498"/>
            <a:chExt cx="382" cy="294"/>
          </a:xfrm>
        </p:grpSpPr>
        <p:sp>
          <p:nvSpPr>
            <p:cNvPr id="43044" name="Text Box 34"/>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5</a:t>
              </a:r>
            </a:p>
          </p:txBody>
        </p:sp>
        <p:cxnSp>
          <p:nvCxnSpPr>
            <p:cNvPr id="43045" name="AutoShape 35"/>
            <p:cNvCxnSpPr>
              <a:cxnSpLocks noChangeShapeType="1"/>
              <a:stCxn id="43044" idx="3"/>
              <a:endCxn id="43042"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6" name="Group 36"/>
          <p:cNvGrpSpPr>
            <a:grpSpLocks/>
          </p:cNvGrpSpPr>
          <p:nvPr/>
        </p:nvGrpSpPr>
        <p:grpSpPr bwMode="auto">
          <a:xfrm>
            <a:off x="5067300" y="4509318"/>
            <a:ext cx="592138" cy="466725"/>
            <a:chOff x="3192" y="3498"/>
            <a:chExt cx="373" cy="294"/>
          </a:xfrm>
        </p:grpSpPr>
        <p:sp>
          <p:nvSpPr>
            <p:cNvPr id="43042" name="Text Box 37"/>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8</a:t>
              </a:r>
            </a:p>
          </p:txBody>
        </p:sp>
        <p:cxnSp>
          <p:nvCxnSpPr>
            <p:cNvPr id="43043" name="AutoShape 38"/>
            <p:cNvCxnSpPr>
              <a:cxnSpLocks noChangeShapeType="1"/>
              <a:stCxn id="43042" idx="3"/>
              <a:endCxn id="43040"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7" name="Group 100"/>
          <p:cNvGrpSpPr>
            <a:grpSpLocks/>
          </p:cNvGrpSpPr>
          <p:nvPr/>
        </p:nvGrpSpPr>
        <p:grpSpPr bwMode="auto">
          <a:xfrm>
            <a:off x="5659438" y="4509318"/>
            <a:ext cx="762000" cy="466725"/>
            <a:chOff x="3565" y="2496"/>
            <a:chExt cx="480" cy="294"/>
          </a:xfrm>
        </p:grpSpPr>
        <p:sp>
          <p:nvSpPr>
            <p:cNvPr id="43040" name="Text Box 40"/>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13</a:t>
              </a:r>
            </a:p>
          </p:txBody>
        </p:sp>
        <p:cxnSp>
          <p:nvCxnSpPr>
            <p:cNvPr id="43041" name="AutoShape 41"/>
            <p:cNvCxnSpPr>
              <a:cxnSpLocks noChangeShapeType="1"/>
              <a:stCxn id="43040" idx="3"/>
              <a:endCxn id="43038" idx="1"/>
            </p:cNvCxnSpPr>
            <p:nvPr/>
          </p:nvCxnSpPr>
          <p:spPr bwMode="auto">
            <a:xfrm>
              <a:off x="3936" y="2643"/>
              <a:ext cx="10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8" name="Group 42"/>
          <p:cNvGrpSpPr>
            <a:grpSpLocks/>
          </p:cNvGrpSpPr>
          <p:nvPr/>
        </p:nvGrpSpPr>
        <p:grpSpPr bwMode="auto">
          <a:xfrm>
            <a:off x="6421438" y="4509318"/>
            <a:ext cx="762000" cy="466725"/>
            <a:chOff x="4045" y="3498"/>
            <a:chExt cx="480" cy="294"/>
          </a:xfrm>
        </p:grpSpPr>
        <p:sp>
          <p:nvSpPr>
            <p:cNvPr id="43038" name="Text Box 43"/>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21</a:t>
              </a:r>
            </a:p>
          </p:txBody>
        </p:sp>
        <p:cxnSp>
          <p:nvCxnSpPr>
            <p:cNvPr id="43039" name="AutoShape 44"/>
            <p:cNvCxnSpPr>
              <a:cxnSpLocks noChangeShapeType="1"/>
              <a:stCxn id="43038" idx="3"/>
              <a:endCxn id="1211397" idx="1"/>
            </p:cNvCxnSpPr>
            <p:nvPr/>
          </p:nvCxnSpPr>
          <p:spPr bwMode="auto">
            <a:xfrm>
              <a:off x="438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3029" name="Group 52"/>
          <p:cNvGrpSpPr>
            <a:grpSpLocks/>
          </p:cNvGrpSpPr>
          <p:nvPr/>
        </p:nvGrpSpPr>
        <p:grpSpPr bwMode="auto">
          <a:xfrm>
            <a:off x="7772400" y="3985443"/>
            <a:ext cx="1168400" cy="914400"/>
            <a:chOff x="4896" y="2172"/>
            <a:chExt cx="736" cy="576"/>
          </a:xfrm>
        </p:grpSpPr>
        <p:sp>
          <p:nvSpPr>
            <p:cNvPr id="43036" name="Text Box 45"/>
            <p:cNvSpPr txBox="1">
              <a:spLocks noChangeArrowheads="1"/>
            </p:cNvSpPr>
            <p:nvPr/>
          </p:nvSpPr>
          <p:spPr bwMode="auto">
            <a:xfrm>
              <a:off x="4896" y="2172"/>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b="1" i="1">
                  <a:latin typeface="Arial Unicode MS" pitchFamily="34" charset="-122"/>
                  <a:ea typeface="宋体" charset="-122"/>
                </a:rPr>
                <a:t>Brutus</a:t>
              </a:r>
            </a:p>
          </p:txBody>
        </p:sp>
        <p:sp>
          <p:nvSpPr>
            <p:cNvPr id="43037" name="Text Box 46"/>
            <p:cNvSpPr txBox="1">
              <a:spLocks noChangeArrowheads="1"/>
            </p:cNvSpPr>
            <p:nvPr/>
          </p:nvSpPr>
          <p:spPr bwMode="auto">
            <a:xfrm>
              <a:off x="4896" y="2460"/>
              <a:ext cx="7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b="1" i="1">
                  <a:latin typeface="Arial Unicode MS" pitchFamily="34" charset="-122"/>
                  <a:ea typeface="宋体" charset="-122"/>
                </a:rPr>
                <a:t>Caesar</a:t>
              </a:r>
            </a:p>
          </p:txBody>
        </p:sp>
      </p:grpSp>
      <p:sp>
        <p:nvSpPr>
          <p:cNvPr id="1211439" name="AutoShape 47"/>
          <p:cNvSpPr>
            <a:spLocks noChangeArrowheads="1"/>
          </p:cNvSpPr>
          <p:nvPr/>
        </p:nvSpPr>
        <p:spPr bwMode="auto">
          <a:xfrm rot="10800000">
            <a:off x="1462088" y="4261668"/>
            <a:ext cx="976312" cy="485775"/>
          </a:xfrm>
          <a:prstGeom prst="notchedRightArrow">
            <a:avLst>
              <a:gd name="adj1" fmla="val 50000"/>
              <a:gd name="adj2" fmla="val 50245"/>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endParaRPr lang="zh-CN" altLang="en-US">
              <a:ea typeface="宋体" charset="-122"/>
            </a:endParaRPr>
          </a:p>
        </p:txBody>
      </p:sp>
      <p:grpSp>
        <p:nvGrpSpPr>
          <p:cNvPr id="3" name="组合 2"/>
          <p:cNvGrpSpPr/>
          <p:nvPr/>
        </p:nvGrpSpPr>
        <p:grpSpPr>
          <a:xfrm>
            <a:off x="228600" y="4280718"/>
            <a:ext cx="990600" cy="476250"/>
            <a:chOff x="228600" y="4280718"/>
            <a:chExt cx="990600" cy="476250"/>
          </a:xfrm>
        </p:grpSpPr>
        <p:sp>
          <p:nvSpPr>
            <p:cNvPr id="1211440" name="Text Box 48"/>
            <p:cNvSpPr txBox="1">
              <a:spLocks noChangeArrowheads="1"/>
            </p:cNvSpPr>
            <p:nvPr/>
          </p:nvSpPr>
          <p:spPr bwMode="auto">
            <a:xfrm>
              <a:off x="228600" y="4280718"/>
              <a:ext cx="3635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2</a:t>
              </a:r>
            </a:p>
          </p:txBody>
        </p:sp>
        <p:grpSp>
          <p:nvGrpSpPr>
            <p:cNvPr id="30" name="Group 49"/>
            <p:cNvGrpSpPr>
              <a:grpSpLocks/>
            </p:cNvGrpSpPr>
            <p:nvPr/>
          </p:nvGrpSpPr>
          <p:grpSpPr bwMode="auto">
            <a:xfrm>
              <a:off x="592138" y="4290243"/>
              <a:ext cx="627062" cy="466725"/>
              <a:chOff x="373" y="3360"/>
              <a:chExt cx="395" cy="294"/>
            </a:xfrm>
          </p:grpSpPr>
          <p:cxnSp>
            <p:nvCxnSpPr>
              <p:cNvPr id="43034" name="AutoShape 50"/>
              <p:cNvCxnSpPr>
                <a:cxnSpLocks noChangeShapeType="1"/>
                <a:stCxn id="1211440" idx="3"/>
              </p:cNvCxnSpPr>
              <p:nvPr/>
            </p:nvCxnSpPr>
            <p:spPr bwMode="auto">
              <a:xfrm>
                <a:off x="373" y="350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35" name="Text Box 51"/>
              <p:cNvSpPr txBox="1">
                <a:spLocks noChangeArrowheads="1"/>
              </p:cNvSpPr>
              <p:nvPr/>
            </p:nvSpPr>
            <p:spPr bwMode="auto">
              <a:xfrm>
                <a:off x="539" y="3360"/>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latin typeface="Arial Unicode MS" pitchFamily="34" charset="-122"/>
                    <a:ea typeface="宋体" charset="-122"/>
                  </a:rPr>
                  <a:t>8</a:t>
                </a:r>
              </a:p>
            </p:txBody>
          </p:sp>
        </p:grpSp>
      </p:grpSp>
      <p:sp>
        <p:nvSpPr>
          <p:cNvPr id="1211490" name="Text Box 98"/>
          <p:cNvSpPr txBox="1">
            <a:spLocks noChangeArrowheads="1"/>
          </p:cNvSpPr>
          <p:nvPr/>
        </p:nvSpPr>
        <p:spPr bwMode="auto">
          <a:xfrm>
            <a:off x="381000" y="5325194"/>
            <a:ext cx="8501063" cy="1200150"/>
          </a:xfrm>
          <a:prstGeom prst="rect">
            <a:avLst/>
          </a:prstGeom>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zh-CN" altLang="en-US" b="1" dirty="0">
                <a:solidFill>
                  <a:srgbClr val="FF0000"/>
                </a:solidFill>
                <a:ea typeface="宋体" charset="-122"/>
              </a:rPr>
              <a:t>假定表长分别为</a:t>
            </a:r>
            <a:r>
              <a:rPr lang="en-US" altLang="zh-CN" b="1" dirty="0">
                <a:solidFill>
                  <a:srgbClr val="FF0000"/>
                </a:solidFill>
                <a:ea typeface="宋体" charset="-122"/>
              </a:rPr>
              <a:t>x </a:t>
            </a:r>
            <a:r>
              <a:rPr lang="zh-CN" altLang="en-US" b="1" dirty="0">
                <a:solidFill>
                  <a:srgbClr val="FF0000"/>
                </a:solidFill>
                <a:ea typeface="宋体" charset="-122"/>
              </a:rPr>
              <a:t>和</a:t>
            </a:r>
            <a:r>
              <a:rPr lang="en-US" altLang="zh-CN" b="1" dirty="0">
                <a:solidFill>
                  <a:srgbClr val="FF0000"/>
                </a:solidFill>
                <a:ea typeface="宋体" charset="-122"/>
              </a:rPr>
              <a:t>y, </a:t>
            </a:r>
            <a:r>
              <a:rPr lang="zh-CN" altLang="en-US" b="1" dirty="0">
                <a:solidFill>
                  <a:srgbClr val="FF0000"/>
                </a:solidFill>
                <a:ea typeface="宋体" charset="-122"/>
              </a:rPr>
              <a:t>那么上述合并算法的复杂度为</a:t>
            </a:r>
            <a:r>
              <a:rPr lang="en-US" altLang="zh-CN" b="1" dirty="0">
                <a:solidFill>
                  <a:srgbClr val="FF0000"/>
                </a:solidFill>
                <a:ea typeface="宋体" charset="-122"/>
              </a:rPr>
              <a:t> O(</a:t>
            </a:r>
            <a:r>
              <a:rPr lang="en-US" altLang="zh-CN" b="1" dirty="0" err="1">
                <a:solidFill>
                  <a:srgbClr val="FF0000"/>
                </a:solidFill>
                <a:ea typeface="宋体" charset="-122"/>
              </a:rPr>
              <a:t>x+y</a:t>
            </a:r>
            <a:r>
              <a:rPr lang="en-US" altLang="zh-CN" b="1" dirty="0">
                <a:solidFill>
                  <a:srgbClr val="FF0000"/>
                </a:solidFill>
                <a:ea typeface="宋体" charset="-122"/>
              </a:rPr>
              <a:t>)</a:t>
            </a:r>
          </a:p>
          <a:p>
            <a:pPr eaLnBrk="1" hangingPunct="1"/>
            <a:endParaRPr lang="en-US" altLang="zh-CN" b="1" dirty="0">
              <a:solidFill>
                <a:srgbClr val="C0504D"/>
              </a:solidFill>
              <a:ea typeface="宋体" charset="-122"/>
            </a:endParaRPr>
          </a:p>
          <a:p>
            <a:pPr eaLnBrk="1" hangingPunct="1"/>
            <a:r>
              <a:rPr lang="zh-CN" altLang="en-US" b="1" u="sng" dirty="0">
                <a:solidFill>
                  <a:srgbClr val="0070C0"/>
                </a:solidFill>
                <a:ea typeface="宋体" charset="-122"/>
              </a:rPr>
              <a:t>关键原因</a:t>
            </a:r>
            <a:r>
              <a:rPr lang="en-US" altLang="zh-CN" b="1" dirty="0">
                <a:solidFill>
                  <a:srgbClr val="0070C0"/>
                </a:solidFill>
                <a:ea typeface="宋体" charset="-122"/>
              </a:rPr>
              <a:t>: </a:t>
            </a:r>
            <a:r>
              <a:rPr lang="zh-CN" altLang="en-US" b="1" dirty="0">
                <a:solidFill>
                  <a:srgbClr val="0070C0"/>
                </a:solidFill>
                <a:ea typeface="宋体" charset="-122"/>
              </a:rPr>
              <a:t>倒排记录表按照</a:t>
            </a:r>
            <a:r>
              <a:rPr lang="en-US" altLang="zh-CN" b="1" dirty="0" err="1">
                <a:solidFill>
                  <a:srgbClr val="0070C0"/>
                </a:solidFill>
                <a:ea typeface="宋体" charset="-122"/>
              </a:rPr>
              <a:t>docID</a:t>
            </a:r>
            <a:r>
              <a:rPr lang="zh-CN" altLang="en-US" b="1" dirty="0">
                <a:solidFill>
                  <a:srgbClr val="0070C0"/>
                </a:solidFill>
                <a:ea typeface="宋体" charset="-122"/>
              </a:rPr>
              <a:t>排序</a:t>
            </a:r>
            <a:endParaRPr lang="en-US" altLang="zh-CN" b="1" dirty="0">
              <a:solidFill>
                <a:srgbClr val="0070C0"/>
              </a:solidFill>
              <a:ea typeface="宋体" charset="-122"/>
            </a:endParaRPr>
          </a:p>
        </p:txBody>
      </p:sp>
    </p:spTree>
    <p:extLst>
      <p:ext uri="{BB962C8B-B14F-4D97-AF65-F5344CB8AC3E}">
        <p14:creationId xmlns:p14="http://schemas.microsoft.com/office/powerpoint/2010/main" val="10851966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11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49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p:txBody>
          <a:bodyPr/>
          <a:lstStyle/>
          <a:p>
            <a:r>
              <a:rPr lang="zh-CN" altLang="en-US"/>
              <a:t>上述合并算法的伪代码描述</a:t>
            </a:r>
            <a:endParaRPr lang="en-US" altLang="zh-CN"/>
          </a:p>
        </p:txBody>
      </p:sp>
      <p:sp>
        <p:nvSpPr>
          <p:cNvPr id="44035" name="内容占位符 8"/>
          <p:cNvSpPr>
            <a:spLocks noGrp="1"/>
          </p:cNvSpPr>
          <p:nvPr>
            <p:ph idx="1"/>
          </p:nvPr>
        </p:nvSpPr>
        <p:spPr/>
        <p:txBody>
          <a:bodyPr/>
          <a:lstStyle/>
          <a:p>
            <a:endParaRPr lang="zh-CN" altLang="en-US">
              <a:ea typeface="宋体" charset="-122"/>
            </a:endParaRP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84380C89-49AB-4846-8E0A-7A2C9F461534}" type="slidenum">
              <a:rPr lang="zh-CN" altLang="en-US" sz="1200">
                <a:solidFill>
                  <a:srgbClr val="898989"/>
                </a:solidFill>
                <a:latin typeface="Calibri" pitchFamily="34" charset="0"/>
                <a:ea typeface="宋体" charset="-122"/>
              </a:rPr>
              <a:pPr eaLnBrk="1" hangingPunct="1"/>
              <a:t>29</a:t>
            </a:fld>
            <a:endParaRPr lang="en-US" altLang="zh-CN" sz="1200">
              <a:solidFill>
                <a:srgbClr val="898989"/>
              </a:solidFill>
              <a:latin typeface="Calibri" pitchFamily="34" charset="0"/>
              <a:ea typeface="宋体" charset="-122"/>
            </a:endParaRPr>
          </a:p>
        </p:txBody>
      </p:sp>
      <p:pic>
        <p:nvPicPr>
          <p:cNvPr id="4403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9725"/>
            <a:ext cx="6858000"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4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a:t>内容提要</a:t>
            </a:r>
          </a:p>
        </p:txBody>
      </p:sp>
      <p:sp>
        <p:nvSpPr>
          <p:cNvPr id="18435" name="灯片编号占位符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7702A283-C97E-4E6B-9340-E9D924963017}" type="slidenum">
              <a:rPr lang="zh-CN" altLang="en-US" sz="1200">
                <a:solidFill>
                  <a:srgbClr val="898989"/>
                </a:solidFill>
                <a:latin typeface="Calibri" pitchFamily="34" charset="0"/>
                <a:ea typeface="宋体" charset="-122"/>
              </a:rPr>
              <a:pPr eaLnBrk="1" hangingPunct="1"/>
              <a:t>3</a:t>
            </a:fld>
            <a:endParaRPr lang="en-US" altLang="zh-CN" sz="1200">
              <a:solidFill>
                <a:srgbClr val="898989"/>
              </a:solidFill>
              <a:latin typeface="Calibri" pitchFamily="34" charset="0"/>
              <a:ea typeface="宋体" charset="-122"/>
            </a:endParaRPr>
          </a:p>
        </p:txBody>
      </p:sp>
      <p:sp>
        <p:nvSpPr>
          <p:cNvPr id="17411" name="内容占位符 2"/>
          <p:cNvSpPr>
            <a:spLocks noGrp="1"/>
          </p:cNvSpPr>
          <p:nvPr>
            <p:ph type="body" sz="quarter" idx="13"/>
          </p:nvPr>
        </p:nvSpPr>
        <p:spPr>
          <a:xfrm>
            <a:off x="468313" y="1916113"/>
            <a:ext cx="8207375" cy="4321175"/>
          </a:xfrm>
        </p:spPr>
        <p:txBody>
          <a:bodyPr/>
          <a:lstStyle/>
          <a:p>
            <a:pPr>
              <a:defRPr/>
            </a:pPr>
            <a:r>
              <a:rPr lang="zh-CN" altLang="en-US" dirty="0"/>
              <a:t>布尔检索</a:t>
            </a:r>
            <a:endParaRPr lang="en-US" altLang="zh-CN" dirty="0"/>
          </a:p>
          <a:p>
            <a:pPr>
              <a:defRPr/>
            </a:pPr>
            <a:r>
              <a:rPr lang="zh-CN" altLang="en-US" dirty="0">
                <a:solidFill>
                  <a:schemeClr val="accent1">
                    <a:lumMod val="20000"/>
                    <a:lumOff val="80000"/>
                  </a:schemeClr>
                </a:solidFill>
              </a:rPr>
              <a:t>倒排索引</a:t>
            </a:r>
            <a:endParaRPr lang="en-US" altLang="zh-CN" dirty="0">
              <a:solidFill>
                <a:schemeClr val="accent1">
                  <a:lumMod val="20000"/>
                  <a:lumOff val="80000"/>
                </a:schemeClr>
              </a:solidFill>
            </a:endParaRPr>
          </a:p>
          <a:p>
            <a:pPr>
              <a:defRPr/>
            </a:pPr>
            <a:r>
              <a:rPr lang="zh-CN" altLang="en-US" dirty="0">
                <a:solidFill>
                  <a:schemeClr val="accent1">
                    <a:lumMod val="20000"/>
                    <a:lumOff val="80000"/>
                  </a:schemeClr>
                </a:solidFill>
              </a:rPr>
              <a:t>布尔查询的处理</a:t>
            </a:r>
          </a:p>
        </p:txBody>
      </p:sp>
      <p:pic>
        <p:nvPicPr>
          <p:cNvPr id="6" name="图片 2" descr="www_tuweimei_comComp_23646421_TIs7BJFdjqM20EMSbAGswIJgtTdDLwUe.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844824"/>
            <a:ext cx="4224469"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78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般若黑洞 3D小人15.jpg"/>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3717032"/>
            <a:ext cx="1815666" cy="24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标题 1"/>
          <p:cNvSpPr>
            <a:spLocks noGrp="1"/>
          </p:cNvSpPr>
          <p:nvPr>
            <p:ph type="title"/>
          </p:nvPr>
        </p:nvSpPr>
        <p:spPr/>
        <p:txBody>
          <a:bodyPr/>
          <a:lstStyle/>
          <a:p>
            <a:r>
              <a:rPr lang="zh-CN" altLang="en-US"/>
              <a:t>其它布尔查询的处理</a:t>
            </a:r>
          </a:p>
        </p:txBody>
      </p:sp>
      <p:sp>
        <p:nvSpPr>
          <p:cNvPr id="45059" name="内容占位符 2"/>
          <p:cNvSpPr>
            <a:spLocks noGrp="1"/>
          </p:cNvSpPr>
          <p:nvPr>
            <p:ph idx="1"/>
          </p:nvPr>
        </p:nvSpPr>
        <p:spPr/>
        <p:txBody>
          <a:bodyPr/>
          <a:lstStyle/>
          <a:p>
            <a:pPr lvl="1"/>
            <a:r>
              <a:rPr lang="en-US" altLang="zh-CN" b="1" dirty="0">
                <a:ea typeface="宋体" charset="-122"/>
              </a:rPr>
              <a:t>OR</a:t>
            </a:r>
            <a:r>
              <a:rPr lang="zh-CN" altLang="en-US" b="1" dirty="0">
                <a:ea typeface="宋体" charset="-122"/>
              </a:rPr>
              <a:t>表达式：</a:t>
            </a:r>
            <a:r>
              <a:rPr lang="en-US" altLang="zh-CN" b="1" dirty="0">
                <a:solidFill>
                  <a:srgbClr val="FFC000"/>
                </a:solidFill>
                <a:ea typeface="宋体" charset="-122"/>
              </a:rPr>
              <a:t>Brutus</a:t>
            </a:r>
            <a:r>
              <a:rPr lang="en-US" altLang="zh-CN" b="1" dirty="0">
                <a:ea typeface="宋体" charset="-122"/>
              </a:rPr>
              <a:t> OR </a:t>
            </a:r>
            <a:r>
              <a:rPr lang="en-US" altLang="zh-CN" b="1" dirty="0">
                <a:solidFill>
                  <a:srgbClr val="00B0F0"/>
                </a:solidFill>
                <a:ea typeface="宋体" charset="-122"/>
              </a:rPr>
              <a:t>Caesar</a:t>
            </a:r>
          </a:p>
          <a:p>
            <a:pPr lvl="1"/>
            <a:r>
              <a:rPr lang="zh-CN" altLang="en-US" b="1" dirty="0">
                <a:ea typeface="宋体" charset="-122"/>
              </a:rPr>
              <a:t>两个倒排记录表的</a:t>
            </a:r>
            <a:r>
              <a:rPr lang="zh-CN" altLang="en-US" b="1" dirty="0">
                <a:solidFill>
                  <a:srgbClr val="FF0000"/>
                </a:solidFill>
                <a:ea typeface="宋体" charset="-122"/>
              </a:rPr>
              <a:t>并</a:t>
            </a:r>
            <a:r>
              <a:rPr lang="zh-CN" altLang="en-US" b="1" dirty="0">
                <a:ea typeface="宋体" charset="-122"/>
              </a:rPr>
              <a:t>集</a:t>
            </a:r>
            <a:endParaRPr lang="en-US" altLang="zh-CN" b="1" dirty="0">
              <a:ea typeface="宋体" charset="-122"/>
            </a:endParaRPr>
          </a:p>
          <a:p>
            <a:pPr lvl="1"/>
            <a:endParaRPr lang="en-US" altLang="zh-CN" b="1" dirty="0">
              <a:ea typeface="宋体" charset="-122"/>
            </a:endParaRPr>
          </a:p>
          <a:p>
            <a:pPr lvl="1"/>
            <a:r>
              <a:rPr lang="en-US" altLang="zh-CN" b="1" dirty="0">
                <a:ea typeface="宋体" charset="-122"/>
              </a:rPr>
              <a:t>NOT</a:t>
            </a:r>
            <a:r>
              <a:rPr lang="zh-CN" altLang="en-US" b="1" dirty="0">
                <a:ea typeface="宋体" charset="-122"/>
              </a:rPr>
              <a:t>表达式：</a:t>
            </a:r>
            <a:r>
              <a:rPr lang="en-US" altLang="zh-CN" b="1" dirty="0">
                <a:ea typeface="宋体" charset="-122"/>
              </a:rPr>
              <a:t> </a:t>
            </a:r>
            <a:r>
              <a:rPr lang="en-US" altLang="zh-CN" b="1" dirty="0">
                <a:solidFill>
                  <a:srgbClr val="FFC000"/>
                </a:solidFill>
                <a:ea typeface="宋体" charset="-122"/>
              </a:rPr>
              <a:t>Brutus</a:t>
            </a:r>
            <a:r>
              <a:rPr lang="en-US" altLang="zh-CN" b="1" dirty="0">
                <a:ea typeface="宋体" charset="-122"/>
              </a:rPr>
              <a:t> AND NOT </a:t>
            </a:r>
            <a:r>
              <a:rPr lang="en-US" altLang="zh-CN" b="1" dirty="0">
                <a:solidFill>
                  <a:srgbClr val="00B0F0"/>
                </a:solidFill>
                <a:ea typeface="宋体" charset="-122"/>
              </a:rPr>
              <a:t>Caesar</a:t>
            </a:r>
          </a:p>
          <a:p>
            <a:pPr lvl="1"/>
            <a:r>
              <a:rPr lang="zh-CN" altLang="en-US" b="1" dirty="0">
                <a:ea typeface="宋体" charset="-122"/>
              </a:rPr>
              <a:t>两个倒排记录表的</a:t>
            </a:r>
            <a:r>
              <a:rPr lang="zh-CN" altLang="en-US" b="1" dirty="0">
                <a:solidFill>
                  <a:srgbClr val="FF0000"/>
                </a:solidFill>
                <a:ea typeface="宋体" charset="-122"/>
              </a:rPr>
              <a:t>减</a:t>
            </a:r>
            <a:r>
              <a:rPr lang="en-US" altLang="zh-CN" b="1" dirty="0">
                <a:ea typeface="宋体" charset="-122"/>
              </a:rPr>
              <a:t>(</a:t>
            </a:r>
            <a:r>
              <a:rPr lang="zh-CN" altLang="en-US" b="1" dirty="0">
                <a:solidFill>
                  <a:srgbClr val="FF0000"/>
                </a:solidFill>
                <a:ea typeface="宋体" charset="-122"/>
              </a:rPr>
              <a:t>差</a:t>
            </a:r>
            <a:r>
              <a:rPr lang="en-US" altLang="zh-CN" b="1" dirty="0">
                <a:ea typeface="宋体" charset="-122"/>
              </a:rPr>
              <a:t>)</a:t>
            </a:r>
          </a:p>
          <a:p>
            <a:pPr lvl="1"/>
            <a:endParaRPr lang="en-US" altLang="zh-CN" b="1" dirty="0">
              <a:ea typeface="宋体" charset="-122"/>
            </a:endParaRPr>
          </a:p>
          <a:p>
            <a:r>
              <a:rPr lang="zh-CN" altLang="en-US" b="1" dirty="0">
                <a:ea typeface="宋体" charset="-122"/>
              </a:rPr>
              <a:t>一般的布尔表达式</a:t>
            </a:r>
            <a:endParaRPr lang="en-US" altLang="zh-CN" b="1" dirty="0">
              <a:ea typeface="宋体" charset="-122"/>
            </a:endParaRPr>
          </a:p>
          <a:p>
            <a:pPr marL="0" indent="0">
              <a:buNone/>
            </a:pPr>
            <a:r>
              <a:rPr lang="en-US" altLang="zh-CN" sz="2400" b="1" dirty="0">
                <a:ea typeface="宋体" charset="-122"/>
              </a:rPr>
              <a:t>(Brutus </a:t>
            </a:r>
            <a:r>
              <a:rPr lang="en-US" altLang="zh-CN" sz="2400" b="1" dirty="0">
                <a:solidFill>
                  <a:srgbClr val="FF0000"/>
                </a:solidFill>
                <a:ea typeface="宋体" charset="-122"/>
              </a:rPr>
              <a:t>OR</a:t>
            </a:r>
            <a:r>
              <a:rPr lang="en-US" altLang="zh-CN" sz="2400" b="1" dirty="0">
                <a:ea typeface="宋体" charset="-122"/>
              </a:rPr>
              <a:t> Caesar) </a:t>
            </a:r>
            <a:r>
              <a:rPr lang="en-US" altLang="zh-CN" sz="2400" b="1" dirty="0">
                <a:solidFill>
                  <a:srgbClr val="FF0000"/>
                </a:solidFill>
                <a:ea typeface="宋体" charset="-122"/>
              </a:rPr>
              <a:t>AND NOT </a:t>
            </a:r>
            <a:r>
              <a:rPr lang="en-US" altLang="zh-CN" sz="2400" b="1" dirty="0">
                <a:ea typeface="宋体" charset="-122"/>
              </a:rPr>
              <a:t>(Antony </a:t>
            </a:r>
            <a:r>
              <a:rPr lang="en-US" altLang="zh-CN" sz="2400" b="1" dirty="0">
                <a:solidFill>
                  <a:srgbClr val="FF0000"/>
                </a:solidFill>
                <a:ea typeface="宋体" charset="-122"/>
              </a:rPr>
              <a:t>OR</a:t>
            </a:r>
            <a:r>
              <a:rPr lang="en-US" altLang="zh-CN" sz="2400" b="1" dirty="0">
                <a:ea typeface="宋体" charset="-122"/>
              </a:rPr>
              <a:t> Cleopatra)</a:t>
            </a:r>
          </a:p>
          <a:p>
            <a:endParaRPr lang="en-US" altLang="zh-CN" b="1" dirty="0">
              <a:ea typeface="宋体" charset="-122"/>
            </a:endParaRPr>
          </a:p>
          <a:p>
            <a:r>
              <a:rPr lang="zh-CN" altLang="en-US" sz="3600" b="1" dirty="0">
                <a:ea typeface="宋体" charset="-122"/>
              </a:rPr>
              <a:t>查询处理的</a:t>
            </a:r>
            <a:r>
              <a:rPr lang="zh-CN" altLang="en-US" sz="3600" b="1" dirty="0">
                <a:solidFill>
                  <a:srgbClr val="FF0000"/>
                </a:solidFill>
                <a:ea typeface="宋体" charset="-122"/>
              </a:rPr>
              <a:t>效率</a:t>
            </a:r>
            <a:r>
              <a:rPr lang="zh-CN" altLang="en-US" sz="3600" b="1" dirty="0">
                <a:ea typeface="宋体" charset="-122"/>
              </a:rPr>
              <a:t>问题！</a:t>
            </a:r>
          </a:p>
        </p:txBody>
      </p:sp>
      <p:sp>
        <p:nvSpPr>
          <p:cNvPr id="450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B309C093-AC61-4D77-ADA9-B6036E613709}" type="slidenum">
              <a:rPr lang="zh-CN" altLang="en-US" sz="1200">
                <a:solidFill>
                  <a:srgbClr val="898989"/>
                </a:solidFill>
                <a:latin typeface="Calibri" pitchFamily="34" charset="0"/>
                <a:ea typeface="宋体" charset="-122"/>
              </a:rPr>
              <a:pPr eaLnBrk="1" hangingPunct="1"/>
              <a:t>30</a:t>
            </a:fld>
            <a:endParaRPr lang="en-US" altLang="zh-CN" sz="1200">
              <a:solidFill>
                <a:srgbClr val="898989"/>
              </a:solidFill>
              <a:latin typeface="Calibri" pitchFamily="34" charset="0"/>
              <a:ea typeface="宋体" charset="-122"/>
            </a:endParaRPr>
          </a:p>
        </p:txBody>
      </p:sp>
      <p:sp>
        <p:nvSpPr>
          <p:cNvPr id="2" name="椭圆 1"/>
          <p:cNvSpPr/>
          <p:nvPr/>
        </p:nvSpPr>
        <p:spPr>
          <a:xfrm>
            <a:off x="6675698" y="1916832"/>
            <a:ext cx="1280678" cy="936104"/>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椭圆 2"/>
          <p:cNvSpPr/>
          <p:nvPr/>
        </p:nvSpPr>
        <p:spPr>
          <a:xfrm>
            <a:off x="7092280" y="2199309"/>
            <a:ext cx="1728192" cy="1152128"/>
          </a:xfrm>
          <a:prstGeom prst="ellipse">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02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6" end="6"/>
                                            </p:txEl>
                                          </p:spTgt>
                                        </p:tgtEl>
                                        <p:attrNameLst>
                                          <p:attrName>style.visibility</p:attrName>
                                        </p:attrNameLst>
                                      </p:cBhvr>
                                      <p:to>
                                        <p:strVal val="visible"/>
                                      </p:to>
                                    </p:set>
                                    <p:anim calcmode="lin" valueType="num">
                                      <p:cBhvr additive="base">
                                        <p:cTn id="7"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7" end="7"/>
                                            </p:txEl>
                                          </p:spTgt>
                                        </p:tgtEl>
                                        <p:attrNameLst>
                                          <p:attrName>style.visibility</p:attrName>
                                        </p:attrNameLst>
                                      </p:cBhvr>
                                      <p:to>
                                        <p:strVal val="visible"/>
                                      </p:to>
                                    </p:set>
                                    <p:anim calcmode="lin" valueType="num">
                                      <p:cBhvr additive="base">
                                        <p:cTn id="11"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5059">
                                            <p:txEl>
                                              <p:pRg st="9" end="9"/>
                                            </p:txEl>
                                          </p:spTgt>
                                        </p:tgtEl>
                                        <p:attrNameLst>
                                          <p:attrName>style.visibility</p:attrName>
                                        </p:attrNameLst>
                                      </p:cBhvr>
                                      <p:to>
                                        <p:strVal val="visible"/>
                                      </p:to>
                                    </p:set>
                                    <p:anim calcmode="lin" valueType="num">
                                      <p:cBhvr additive="base">
                                        <p:cTn id="17" dur="5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zh-CN" altLang="en-US"/>
              <a:t>查询优化</a:t>
            </a:r>
          </a:p>
        </p:txBody>
      </p:sp>
      <p:sp>
        <p:nvSpPr>
          <p:cNvPr id="46083" name="Rectangle 1027"/>
          <p:cNvSpPr>
            <a:spLocks noGrp="1" noChangeArrowheads="1"/>
          </p:cNvSpPr>
          <p:nvPr>
            <p:ph idx="1"/>
          </p:nvPr>
        </p:nvSpPr>
        <p:spPr/>
        <p:txBody>
          <a:bodyPr/>
          <a:lstStyle/>
          <a:p>
            <a:r>
              <a:rPr lang="zh-CN" altLang="en-US" b="1" dirty="0">
                <a:ea typeface="宋体" charset="-122"/>
              </a:rPr>
              <a:t>查询处理中是否存在处理的顺序问题？</a:t>
            </a:r>
            <a:endParaRPr lang="en-US" altLang="zh-CN" b="1" dirty="0">
              <a:ea typeface="宋体" charset="-122"/>
            </a:endParaRPr>
          </a:p>
          <a:p>
            <a:r>
              <a:rPr lang="zh-CN" altLang="en-US" b="1" dirty="0">
                <a:ea typeface="宋体" charset="-122"/>
              </a:rPr>
              <a:t>考虑</a:t>
            </a:r>
            <a:r>
              <a:rPr lang="en-US" altLang="zh-CN" b="1" dirty="0">
                <a:ea typeface="宋体" charset="-122"/>
              </a:rPr>
              <a:t>n </a:t>
            </a:r>
            <a:r>
              <a:rPr lang="zh-CN" altLang="en-US" b="1" dirty="0">
                <a:ea typeface="宋体" charset="-122"/>
              </a:rPr>
              <a:t>个词项的</a:t>
            </a:r>
            <a:r>
              <a:rPr lang="en-US" altLang="zh-CN" b="1" dirty="0">
                <a:ea typeface="宋体" charset="-122"/>
              </a:rPr>
              <a:t> AND </a:t>
            </a:r>
          </a:p>
          <a:p>
            <a:r>
              <a:rPr lang="zh-CN" altLang="en-US" b="1" dirty="0">
                <a:ea typeface="宋体" charset="-122"/>
              </a:rPr>
              <a:t>对每个词项，取出其倒排记录表，然后两两合并</a:t>
            </a:r>
            <a:endParaRPr lang="en-US" altLang="zh-CN" b="1" dirty="0">
              <a:ea typeface="宋体" charset="-122"/>
            </a:endParaRPr>
          </a:p>
        </p:txBody>
      </p:sp>
      <p:sp>
        <p:nvSpPr>
          <p:cNvPr id="49156" name="Text Box 1029"/>
          <p:cNvSpPr txBox="1">
            <a:spLocks noChangeArrowheads="1"/>
          </p:cNvSpPr>
          <p:nvPr/>
        </p:nvSpPr>
        <p:spPr bwMode="auto">
          <a:xfrm>
            <a:off x="390525" y="3645024"/>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Brutus</a:t>
            </a:r>
          </a:p>
        </p:txBody>
      </p:sp>
      <p:sp>
        <p:nvSpPr>
          <p:cNvPr id="46085" name="Text Box 1030"/>
          <p:cNvSpPr txBox="1">
            <a:spLocks noChangeArrowheads="1"/>
          </p:cNvSpPr>
          <p:nvPr/>
        </p:nvSpPr>
        <p:spPr bwMode="auto">
          <a:xfrm>
            <a:off x="390525" y="4178424"/>
            <a:ext cx="112395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b="1" i="1">
                <a:latin typeface="Calibri" pitchFamily="34" charset="0"/>
                <a:ea typeface="宋体" charset="-122"/>
              </a:rPr>
              <a:t>Caesar</a:t>
            </a:r>
          </a:p>
        </p:txBody>
      </p:sp>
      <p:sp>
        <p:nvSpPr>
          <p:cNvPr id="49158" name="Text Box 1031"/>
          <p:cNvSpPr txBox="1">
            <a:spLocks noChangeArrowheads="1"/>
          </p:cNvSpPr>
          <p:nvPr/>
        </p:nvSpPr>
        <p:spPr bwMode="auto">
          <a:xfrm>
            <a:off x="390525" y="4711824"/>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Calpurnia</a:t>
            </a:r>
          </a:p>
        </p:txBody>
      </p:sp>
      <p:sp>
        <p:nvSpPr>
          <p:cNvPr id="46087" name="AutoShape 1032"/>
          <p:cNvSpPr>
            <a:spLocks noChangeArrowheads="1"/>
          </p:cNvSpPr>
          <p:nvPr/>
        </p:nvSpPr>
        <p:spPr bwMode="auto">
          <a:xfrm>
            <a:off x="2066925" y="3721224"/>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6088" name="AutoShape 1033"/>
          <p:cNvSpPr>
            <a:spLocks noChangeArrowheads="1"/>
          </p:cNvSpPr>
          <p:nvPr/>
        </p:nvSpPr>
        <p:spPr bwMode="auto">
          <a:xfrm>
            <a:off x="2066925" y="4254624"/>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6089" name="Group 1034"/>
          <p:cNvGrpSpPr>
            <a:grpSpLocks/>
          </p:cNvGrpSpPr>
          <p:nvPr/>
        </p:nvGrpSpPr>
        <p:grpSpPr bwMode="auto">
          <a:xfrm>
            <a:off x="3286125" y="4788024"/>
            <a:ext cx="4876800" cy="304800"/>
            <a:chOff x="2064" y="2448"/>
            <a:chExt cx="3072" cy="192"/>
          </a:xfrm>
        </p:grpSpPr>
        <p:sp>
          <p:nvSpPr>
            <p:cNvPr id="46125" name="Rectangle 1035"/>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charset="-122"/>
              </a:endParaRPr>
            </a:p>
          </p:txBody>
        </p:sp>
        <p:sp>
          <p:nvSpPr>
            <p:cNvPr id="46126" name="Rectangle 1036"/>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27" name="Rectangle 1037"/>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28" name="Rectangle 1038"/>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29" name="Line 1039"/>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6090" name="Group 1040"/>
          <p:cNvGrpSpPr>
            <a:grpSpLocks/>
          </p:cNvGrpSpPr>
          <p:nvPr/>
        </p:nvGrpSpPr>
        <p:grpSpPr bwMode="auto">
          <a:xfrm>
            <a:off x="3286125" y="4178424"/>
            <a:ext cx="4987925" cy="457200"/>
            <a:chOff x="2064" y="2688"/>
            <a:chExt cx="3142" cy="288"/>
          </a:xfrm>
        </p:grpSpPr>
        <p:grpSp>
          <p:nvGrpSpPr>
            <p:cNvPr id="46111" name="Group 1041"/>
            <p:cNvGrpSpPr>
              <a:grpSpLocks/>
            </p:cNvGrpSpPr>
            <p:nvPr/>
          </p:nvGrpSpPr>
          <p:grpSpPr bwMode="auto">
            <a:xfrm>
              <a:off x="2064" y="2736"/>
              <a:ext cx="3072" cy="192"/>
              <a:chOff x="2064" y="2448"/>
              <a:chExt cx="3072" cy="192"/>
            </a:xfrm>
          </p:grpSpPr>
          <p:sp>
            <p:nvSpPr>
              <p:cNvPr id="46120" name="Rectangle 1042"/>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charset="-122"/>
                </a:endParaRPr>
              </a:p>
            </p:txBody>
          </p:sp>
          <p:sp>
            <p:nvSpPr>
              <p:cNvPr id="46121" name="Rectangle 104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22" name="Rectangle 1044"/>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23" name="Rectangle 1045"/>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24" name="Line 1046"/>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6112" name="Text Box 1047"/>
            <p:cNvSpPr txBox="1">
              <a:spLocks noChangeArrowheads="1"/>
            </p:cNvSpPr>
            <p:nvPr/>
          </p:nvSpPr>
          <p:spPr bwMode="auto">
            <a:xfrm>
              <a:off x="2150"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a:t>
              </a:r>
            </a:p>
          </p:txBody>
        </p:sp>
        <p:sp>
          <p:nvSpPr>
            <p:cNvPr id="46113" name="Text Box 1048"/>
            <p:cNvSpPr txBox="1">
              <a:spLocks noChangeArrowheads="1"/>
            </p:cNvSpPr>
            <p:nvPr/>
          </p:nvSpPr>
          <p:spPr bwMode="auto">
            <a:xfrm>
              <a:off x="2582"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2</a:t>
              </a:r>
            </a:p>
          </p:txBody>
        </p:sp>
        <p:sp>
          <p:nvSpPr>
            <p:cNvPr id="46114" name="Text Box 1049"/>
            <p:cNvSpPr txBox="1">
              <a:spLocks noChangeArrowheads="1"/>
            </p:cNvSpPr>
            <p:nvPr/>
          </p:nvSpPr>
          <p:spPr bwMode="auto">
            <a:xfrm>
              <a:off x="2945"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3</a:t>
              </a:r>
            </a:p>
          </p:txBody>
        </p:sp>
        <p:sp>
          <p:nvSpPr>
            <p:cNvPr id="46115" name="Text Box 1050"/>
            <p:cNvSpPr txBox="1">
              <a:spLocks noChangeArrowheads="1"/>
            </p:cNvSpPr>
            <p:nvPr/>
          </p:nvSpPr>
          <p:spPr bwMode="auto">
            <a:xfrm>
              <a:off x="3312"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5</a:t>
              </a:r>
            </a:p>
          </p:txBody>
        </p:sp>
        <p:sp>
          <p:nvSpPr>
            <p:cNvPr id="46116" name="Text Box 1051"/>
            <p:cNvSpPr txBox="1">
              <a:spLocks noChangeArrowheads="1"/>
            </p:cNvSpPr>
            <p:nvPr/>
          </p:nvSpPr>
          <p:spPr bwMode="auto">
            <a:xfrm>
              <a:off x="3665"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8</a:t>
              </a:r>
            </a:p>
          </p:txBody>
        </p:sp>
        <p:sp>
          <p:nvSpPr>
            <p:cNvPr id="46117" name="Text Box 1052"/>
            <p:cNvSpPr txBox="1">
              <a:spLocks noChangeArrowheads="1"/>
            </p:cNvSpPr>
            <p:nvPr/>
          </p:nvSpPr>
          <p:spPr bwMode="auto">
            <a:xfrm>
              <a:off x="4049" y="2688"/>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16</a:t>
              </a:r>
            </a:p>
          </p:txBody>
        </p:sp>
        <p:sp>
          <p:nvSpPr>
            <p:cNvPr id="46118" name="Text Box 1053"/>
            <p:cNvSpPr txBox="1">
              <a:spLocks noChangeArrowheads="1"/>
            </p:cNvSpPr>
            <p:nvPr/>
          </p:nvSpPr>
          <p:spPr bwMode="auto">
            <a:xfrm>
              <a:off x="4464" y="2688"/>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21</a:t>
              </a:r>
            </a:p>
          </p:txBody>
        </p:sp>
        <p:sp>
          <p:nvSpPr>
            <p:cNvPr id="46119" name="Text Box 1054"/>
            <p:cNvSpPr txBox="1">
              <a:spLocks noChangeArrowheads="1"/>
            </p:cNvSpPr>
            <p:nvPr/>
          </p:nvSpPr>
          <p:spPr bwMode="auto">
            <a:xfrm>
              <a:off x="4848" y="2688"/>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34</a:t>
              </a:r>
            </a:p>
          </p:txBody>
        </p:sp>
      </p:grpSp>
      <p:grpSp>
        <p:nvGrpSpPr>
          <p:cNvPr id="46091" name="Group 1055"/>
          <p:cNvGrpSpPr>
            <a:grpSpLocks/>
          </p:cNvGrpSpPr>
          <p:nvPr/>
        </p:nvGrpSpPr>
        <p:grpSpPr bwMode="auto">
          <a:xfrm>
            <a:off x="3286125" y="3645024"/>
            <a:ext cx="4876800" cy="457200"/>
            <a:chOff x="2064" y="2400"/>
            <a:chExt cx="3072" cy="288"/>
          </a:xfrm>
        </p:grpSpPr>
        <p:grpSp>
          <p:nvGrpSpPr>
            <p:cNvPr id="46097" name="Group 1056"/>
            <p:cNvGrpSpPr>
              <a:grpSpLocks/>
            </p:cNvGrpSpPr>
            <p:nvPr/>
          </p:nvGrpSpPr>
          <p:grpSpPr bwMode="auto">
            <a:xfrm>
              <a:off x="2064" y="2448"/>
              <a:ext cx="3072" cy="192"/>
              <a:chOff x="2064" y="2448"/>
              <a:chExt cx="3072" cy="192"/>
            </a:xfrm>
          </p:grpSpPr>
          <p:sp>
            <p:nvSpPr>
              <p:cNvPr id="46106" name="Rectangle 105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charset="-122"/>
                </a:endParaRPr>
              </a:p>
            </p:txBody>
          </p:sp>
          <p:sp>
            <p:nvSpPr>
              <p:cNvPr id="46107" name="Rectangle 105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08" name="Rectangle 105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09" name="Rectangle 106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6110" name="Line 106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6098" name="Text Box 1062"/>
            <p:cNvSpPr txBox="1">
              <a:spLocks noChangeArrowheads="1"/>
            </p:cNvSpPr>
            <p:nvPr/>
          </p:nvSpPr>
          <p:spPr bwMode="auto">
            <a:xfrm>
              <a:off x="2160" y="24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2</a:t>
              </a:r>
            </a:p>
          </p:txBody>
        </p:sp>
        <p:sp>
          <p:nvSpPr>
            <p:cNvPr id="46099" name="Text Box 1063"/>
            <p:cNvSpPr txBox="1">
              <a:spLocks noChangeArrowheads="1"/>
            </p:cNvSpPr>
            <p:nvPr/>
          </p:nvSpPr>
          <p:spPr bwMode="auto">
            <a:xfrm>
              <a:off x="2513" y="24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4</a:t>
              </a:r>
            </a:p>
          </p:txBody>
        </p:sp>
        <p:sp>
          <p:nvSpPr>
            <p:cNvPr id="46100" name="Text Box 1064"/>
            <p:cNvSpPr txBox="1">
              <a:spLocks noChangeArrowheads="1"/>
            </p:cNvSpPr>
            <p:nvPr/>
          </p:nvSpPr>
          <p:spPr bwMode="auto">
            <a:xfrm>
              <a:off x="2928" y="24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8</a:t>
              </a:r>
            </a:p>
          </p:txBody>
        </p:sp>
        <p:sp>
          <p:nvSpPr>
            <p:cNvPr id="46101" name="Text Box 1065"/>
            <p:cNvSpPr txBox="1">
              <a:spLocks noChangeArrowheads="1"/>
            </p:cNvSpPr>
            <p:nvPr/>
          </p:nvSpPr>
          <p:spPr bwMode="auto">
            <a:xfrm>
              <a:off x="3264" y="2400"/>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16</a:t>
              </a:r>
            </a:p>
          </p:txBody>
        </p:sp>
        <p:sp>
          <p:nvSpPr>
            <p:cNvPr id="46102" name="Text Box 1066"/>
            <p:cNvSpPr txBox="1">
              <a:spLocks noChangeArrowheads="1"/>
            </p:cNvSpPr>
            <p:nvPr/>
          </p:nvSpPr>
          <p:spPr bwMode="auto">
            <a:xfrm>
              <a:off x="3665" y="2400"/>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32</a:t>
              </a:r>
            </a:p>
          </p:txBody>
        </p:sp>
        <p:sp>
          <p:nvSpPr>
            <p:cNvPr id="46103" name="Text Box 1067"/>
            <p:cNvSpPr txBox="1">
              <a:spLocks noChangeArrowheads="1"/>
            </p:cNvSpPr>
            <p:nvPr/>
          </p:nvSpPr>
          <p:spPr bwMode="auto">
            <a:xfrm>
              <a:off x="4049" y="2400"/>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64</a:t>
              </a:r>
            </a:p>
          </p:txBody>
        </p:sp>
        <p:sp>
          <p:nvSpPr>
            <p:cNvPr id="46104" name="Text Box 1068"/>
            <p:cNvSpPr txBox="1">
              <a:spLocks noChangeArrowheads="1"/>
            </p:cNvSpPr>
            <p:nvPr/>
          </p:nvSpPr>
          <p:spPr bwMode="auto">
            <a:xfrm>
              <a:off x="4320" y="2400"/>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128</a:t>
              </a:r>
            </a:p>
          </p:txBody>
        </p:sp>
        <p:sp>
          <p:nvSpPr>
            <p:cNvPr id="46105" name="Text Box 1069"/>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endParaRPr lang="zh-CN" altLang="en-US">
                <a:ea typeface="宋体" charset="-122"/>
              </a:endParaRPr>
            </a:p>
          </p:txBody>
        </p:sp>
      </p:grpSp>
      <p:sp>
        <p:nvSpPr>
          <p:cNvPr id="46092" name="Text Box 1070"/>
          <p:cNvSpPr txBox="1">
            <a:spLocks noChangeArrowheads="1"/>
          </p:cNvSpPr>
          <p:nvPr/>
        </p:nvSpPr>
        <p:spPr bwMode="auto">
          <a:xfrm>
            <a:off x="3286125" y="4711824"/>
            <a:ext cx="56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13</a:t>
            </a:r>
          </a:p>
        </p:txBody>
      </p:sp>
      <p:sp>
        <p:nvSpPr>
          <p:cNvPr id="46093" name="AutoShape 1071"/>
          <p:cNvSpPr>
            <a:spLocks noChangeArrowheads="1"/>
          </p:cNvSpPr>
          <p:nvPr/>
        </p:nvSpPr>
        <p:spPr bwMode="auto">
          <a:xfrm>
            <a:off x="2066925" y="4788024"/>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6094" name="Text Box 1072"/>
          <p:cNvSpPr txBox="1">
            <a:spLocks noChangeArrowheads="1"/>
          </p:cNvSpPr>
          <p:nvPr/>
        </p:nvSpPr>
        <p:spPr bwMode="auto">
          <a:xfrm>
            <a:off x="3905250" y="4711824"/>
            <a:ext cx="56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16</a:t>
            </a:r>
          </a:p>
        </p:txBody>
      </p:sp>
      <p:sp>
        <p:nvSpPr>
          <p:cNvPr id="49167" name="Text Box 1073"/>
          <p:cNvSpPr txBox="1">
            <a:spLocks noChangeArrowheads="1"/>
          </p:cNvSpPr>
          <p:nvPr/>
        </p:nvSpPr>
        <p:spPr bwMode="auto">
          <a:xfrm>
            <a:off x="922338" y="5733256"/>
            <a:ext cx="6145212" cy="523875"/>
          </a:xfrm>
          <a:prstGeom prst="rect">
            <a:avLst/>
          </a:prstGeom>
          <a:noFill/>
          <a:ln w="9525">
            <a:noFill/>
            <a:miter lim="800000"/>
            <a:headEnd/>
            <a:tailEnd/>
          </a:ln>
        </p:spPr>
        <p:txBody>
          <a:bodyPr wrap="none">
            <a:spAutoFit/>
          </a:bodyPr>
          <a:lstStyle/>
          <a:p>
            <a:pPr>
              <a:defRPr/>
            </a:pPr>
            <a:r>
              <a:rPr lang="zh-CN" altLang="en-US" sz="2800" dirty="0">
                <a:solidFill>
                  <a:srgbClr val="A50021"/>
                </a:solidFill>
                <a:latin typeface="+mn-lt"/>
                <a:ea typeface="Arial Unicode MS" charset="0"/>
                <a:cs typeface="Arial Unicode MS" charset="0"/>
              </a:rPr>
              <a:t>查询</a:t>
            </a:r>
            <a:r>
              <a:rPr lang="en-US" sz="2800" dirty="0">
                <a:solidFill>
                  <a:srgbClr val="A50021"/>
                </a:solidFill>
                <a:latin typeface="+mn-lt"/>
                <a:ea typeface="Arial Unicode MS" charset="0"/>
                <a:cs typeface="Arial Unicode MS" charset="0"/>
              </a:rPr>
              <a:t>:</a:t>
            </a:r>
            <a:r>
              <a:rPr lang="en-US" sz="2800" b="1" i="1" dirty="0">
                <a:latin typeface="+mn-lt"/>
                <a:ea typeface="Arial Unicode MS" charset="0"/>
                <a:cs typeface="Arial Unicode MS" charset="0"/>
              </a:rPr>
              <a:t> Brutus</a:t>
            </a:r>
            <a:r>
              <a:rPr lang="en-US" sz="2800" dirty="0">
                <a:latin typeface="+mn-lt"/>
                <a:ea typeface="Arial Unicode MS" charset="0"/>
                <a:cs typeface="Arial Unicode MS" charset="0"/>
              </a:rPr>
              <a:t> </a:t>
            </a:r>
            <a:r>
              <a:rPr lang="en-US" sz="2800" i="1" dirty="0">
                <a:latin typeface="+mn-lt"/>
                <a:ea typeface="Arial Unicode MS" charset="0"/>
                <a:cs typeface="Arial Unicode MS" charset="0"/>
              </a:rPr>
              <a:t>AND</a:t>
            </a:r>
            <a:r>
              <a:rPr lang="en-US" sz="2800" dirty="0">
                <a:latin typeface="+mn-lt"/>
                <a:ea typeface="Arial Unicode MS" charset="0"/>
                <a:cs typeface="Arial Unicode MS" charset="0"/>
              </a:rPr>
              <a:t> </a:t>
            </a:r>
            <a:r>
              <a:rPr lang="en-US" sz="2800" b="1" i="1" dirty="0">
                <a:latin typeface="+mn-lt"/>
                <a:ea typeface="Arial Unicode MS" charset="0"/>
                <a:cs typeface="Arial Unicode MS" charset="0"/>
              </a:rPr>
              <a:t>Calpurnia</a:t>
            </a:r>
            <a:r>
              <a:rPr lang="en-US" sz="2800" dirty="0">
                <a:latin typeface="+mn-lt"/>
                <a:ea typeface="Arial Unicode MS" charset="0"/>
                <a:cs typeface="Arial Unicode MS" charset="0"/>
              </a:rPr>
              <a:t> </a:t>
            </a:r>
            <a:r>
              <a:rPr lang="en-US" sz="2800" i="1" dirty="0">
                <a:latin typeface="+mn-lt"/>
                <a:ea typeface="Arial Unicode MS" charset="0"/>
                <a:cs typeface="Arial Unicode MS" charset="0"/>
              </a:rPr>
              <a:t>AND</a:t>
            </a:r>
            <a:r>
              <a:rPr lang="en-US" sz="2800" dirty="0">
                <a:latin typeface="+mn-lt"/>
                <a:ea typeface="Arial Unicode MS" charset="0"/>
                <a:cs typeface="Arial Unicode MS" charset="0"/>
              </a:rPr>
              <a:t> </a:t>
            </a:r>
            <a:r>
              <a:rPr lang="en-US" sz="2800" b="1" i="1" dirty="0">
                <a:latin typeface="+mn-lt"/>
                <a:ea typeface="Arial Unicode MS" charset="0"/>
                <a:cs typeface="Arial Unicode MS" charset="0"/>
              </a:rPr>
              <a:t>Caesar</a:t>
            </a:r>
          </a:p>
        </p:txBody>
      </p:sp>
      <p:sp>
        <p:nvSpPr>
          <p:cNvPr id="46096"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r" eaLnBrk="1" hangingPunct="1"/>
            <a:fld id="{9545445B-DE63-4CD8-917E-3D4DCB470C49}" type="slidenum">
              <a:rPr lang="zh-CN" altLang="en-US" sz="1400">
                <a:latin typeface="Arial Unicode MS" pitchFamily="34" charset="-122"/>
                <a:ea typeface="宋体" charset="-122"/>
              </a:rPr>
              <a:pPr algn="r" eaLnBrk="1" hangingPunct="1"/>
              <a:t>31</a:t>
            </a:fld>
            <a:endParaRPr lang="en-US" altLang="zh-CN" sz="1400">
              <a:latin typeface="Arial Unicode MS" pitchFamily="34" charset="-122"/>
              <a:ea typeface="宋体" charset="-122"/>
            </a:endParaRPr>
          </a:p>
        </p:txBody>
      </p:sp>
    </p:spTree>
    <p:extLst>
      <p:ext uri="{BB962C8B-B14F-4D97-AF65-F5344CB8AC3E}">
        <p14:creationId xmlns:p14="http://schemas.microsoft.com/office/powerpoint/2010/main" val="2741341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0"/>
          <p:cNvSpPr>
            <a:spLocks noGrp="1" noChangeArrowheads="1"/>
          </p:cNvSpPr>
          <p:nvPr>
            <p:ph type="title"/>
          </p:nvPr>
        </p:nvSpPr>
        <p:spPr/>
        <p:txBody>
          <a:bodyPr/>
          <a:lstStyle/>
          <a:p>
            <a:r>
              <a:rPr lang="zh-CN" altLang="en-US"/>
              <a:t>查询优化</a:t>
            </a:r>
            <a:endParaRPr lang="en-US" altLang="zh-CN"/>
          </a:p>
        </p:txBody>
      </p:sp>
      <p:sp>
        <p:nvSpPr>
          <p:cNvPr id="47107" name="Rectangle 2051"/>
          <p:cNvSpPr>
            <a:spLocks noGrp="1" noChangeArrowheads="1"/>
          </p:cNvSpPr>
          <p:nvPr>
            <p:ph idx="1"/>
          </p:nvPr>
        </p:nvSpPr>
        <p:spPr/>
        <p:txBody>
          <a:bodyPr/>
          <a:lstStyle/>
          <a:p>
            <a:r>
              <a:rPr lang="zh-CN" altLang="en-US" b="1" dirty="0">
                <a:ea typeface="宋体" charset="-122"/>
              </a:rPr>
              <a:t>按照表从小到大</a:t>
            </a:r>
            <a:r>
              <a:rPr lang="en-US" altLang="zh-CN" b="1" dirty="0">
                <a:ea typeface="宋体" charset="-122"/>
              </a:rPr>
              <a:t>(</a:t>
            </a:r>
            <a:r>
              <a:rPr lang="zh-CN" altLang="en-US" b="1" dirty="0">
                <a:ea typeface="宋体" charset="-122"/>
              </a:rPr>
              <a:t>即</a:t>
            </a:r>
            <a:r>
              <a:rPr lang="en-US" altLang="zh-CN" b="1" dirty="0" err="1">
                <a:ea typeface="宋体" charset="-122"/>
              </a:rPr>
              <a:t>df</a:t>
            </a:r>
            <a:r>
              <a:rPr lang="zh-CN" altLang="en-US" b="1" dirty="0">
                <a:ea typeface="宋体" charset="-122"/>
              </a:rPr>
              <a:t>从小到大</a:t>
            </a:r>
            <a:r>
              <a:rPr lang="en-US" altLang="zh-CN" b="1" dirty="0">
                <a:ea typeface="宋体" charset="-122"/>
              </a:rPr>
              <a:t>)</a:t>
            </a:r>
            <a:r>
              <a:rPr lang="zh-CN" altLang="en-US" b="1" dirty="0">
                <a:ea typeface="宋体" charset="-122"/>
              </a:rPr>
              <a:t>的顺序进行处理</a:t>
            </a:r>
            <a:r>
              <a:rPr lang="en-US" altLang="zh-CN" b="1" dirty="0">
                <a:ea typeface="宋体" charset="-122"/>
              </a:rPr>
              <a:t>:</a:t>
            </a:r>
          </a:p>
          <a:p>
            <a:pPr lvl="1"/>
            <a:r>
              <a:rPr lang="zh-CN" altLang="en-US" b="1" dirty="0">
                <a:ea typeface="宋体" charset="-122"/>
              </a:rPr>
              <a:t>每次从最小的开始合并</a:t>
            </a:r>
            <a:endParaRPr lang="en-US" altLang="zh-CN" b="1" dirty="0">
              <a:ea typeface="宋体" charset="-122"/>
            </a:endParaRPr>
          </a:p>
        </p:txBody>
      </p:sp>
      <p:sp>
        <p:nvSpPr>
          <p:cNvPr id="471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855CBB4A-2AE9-48F4-B19B-E9FA0B8D5814}" type="slidenum">
              <a:rPr lang="zh-CN" altLang="en-US" sz="1200">
                <a:solidFill>
                  <a:srgbClr val="898989"/>
                </a:solidFill>
                <a:latin typeface="Calibri" pitchFamily="34" charset="0"/>
                <a:ea typeface="宋体" charset="-122"/>
              </a:rPr>
              <a:pPr eaLnBrk="1" hangingPunct="1"/>
              <a:t>32</a:t>
            </a:fld>
            <a:endParaRPr lang="en-US" altLang="zh-CN" sz="1200">
              <a:solidFill>
                <a:srgbClr val="898989"/>
              </a:solidFill>
              <a:latin typeface="Calibri" pitchFamily="34" charset="0"/>
              <a:ea typeface="宋体" charset="-122"/>
            </a:endParaRPr>
          </a:p>
        </p:txBody>
      </p:sp>
      <p:sp>
        <p:nvSpPr>
          <p:cNvPr id="1214513" name="AutoShape 2097"/>
          <p:cNvSpPr>
            <a:spLocks noChangeArrowheads="1"/>
          </p:cNvSpPr>
          <p:nvPr/>
        </p:nvSpPr>
        <p:spPr bwMode="auto">
          <a:xfrm>
            <a:off x="2362200" y="2780928"/>
            <a:ext cx="3733800" cy="597456"/>
          </a:xfrm>
          <a:prstGeom prst="upArrowCallout">
            <a:avLst>
              <a:gd name="adj1" fmla="val 80823"/>
              <a:gd name="adj2" fmla="val 80823"/>
              <a:gd name="adj3" fmla="val 16667"/>
              <a:gd name="adj4" fmla="val 66667"/>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p>
            <a:pPr algn="ctr" eaLnBrk="0" hangingPunct="0"/>
            <a:r>
              <a:rPr lang="zh-CN" altLang="en-US" sz="2000" dirty="0">
                <a:ea typeface="宋体" charset="-122"/>
              </a:rPr>
              <a:t>这是保存 </a:t>
            </a:r>
            <a:r>
              <a:rPr lang="en-US" altLang="zh-CN" sz="2000" dirty="0" err="1">
                <a:ea typeface="宋体" charset="-122"/>
              </a:rPr>
              <a:t>df</a:t>
            </a:r>
            <a:r>
              <a:rPr lang="en-US" altLang="zh-CN" sz="2000" dirty="0">
                <a:ea typeface="宋体" charset="-122"/>
              </a:rPr>
              <a:t> </a:t>
            </a:r>
            <a:r>
              <a:rPr lang="zh-CN" altLang="en-US" sz="2000" dirty="0">
                <a:ea typeface="宋体" charset="-122"/>
              </a:rPr>
              <a:t>的原因之一</a:t>
            </a:r>
            <a:endParaRPr lang="en-US" altLang="zh-CN" sz="2000" dirty="0">
              <a:ea typeface="宋体" charset="-122"/>
            </a:endParaRPr>
          </a:p>
        </p:txBody>
      </p:sp>
      <p:sp>
        <p:nvSpPr>
          <p:cNvPr id="1214514" name="Text Box 2098"/>
          <p:cNvSpPr txBox="1">
            <a:spLocks noChangeArrowheads="1"/>
          </p:cNvSpPr>
          <p:nvPr/>
        </p:nvSpPr>
        <p:spPr bwMode="auto">
          <a:xfrm>
            <a:off x="623888" y="5877272"/>
            <a:ext cx="7011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zh-CN" altLang="en-US">
                <a:latin typeface="Calibri" pitchFamily="34" charset="0"/>
                <a:ea typeface="宋体" charset="-122"/>
              </a:rPr>
              <a:t>相当于处理查询</a:t>
            </a:r>
            <a:r>
              <a:rPr lang="en-US" altLang="zh-CN">
                <a:latin typeface="Calibri" pitchFamily="34" charset="0"/>
                <a:ea typeface="宋体" charset="-122"/>
              </a:rPr>
              <a:t> (</a:t>
            </a:r>
            <a:r>
              <a:rPr lang="en-US" altLang="zh-CN" b="1" i="1">
                <a:latin typeface="Calibri" pitchFamily="34" charset="0"/>
                <a:ea typeface="宋体" charset="-122"/>
              </a:rPr>
              <a:t>Calpurnia</a:t>
            </a:r>
            <a:r>
              <a:rPr lang="en-US" altLang="zh-CN">
                <a:latin typeface="Calibri" pitchFamily="34" charset="0"/>
                <a:ea typeface="宋体" charset="-122"/>
              </a:rPr>
              <a:t> </a:t>
            </a:r>
            <a:r>
              <a:rPr lang="en-US" altLang="zh-CN" i="1">
                <a:latin typeface="Calibri" pitchFamily="34" charset="0"/>
                <a:ea typeface="宋体" charset="-122"/>
              </a:rPr>
              <a:t>AND</a:t>
            </a:r>
            <a:r>
              <a:rPr lang="en-US" altLang="zh-CN">
                <a:latin typeface="Calibri" pitchFamily="34" charset="0"/>
                <a:ea typeface="宋体" charset="-122"/>
              </a:rPr>
              <a:t> </a:t>
            </a:r>
            <a:r>
              <a:rPr lang="en-US" altLang="zh-CN" b="1" i="1">
                <a:latin typeface="Calibri" pitchFamily="34" charset="0"/>
                <a:ea typeface="宋体" charset="-122"/>
              </a:rPr>
              <a:t>Brutus)</a:t>
            </a:r>
            <a:r>
              <a:rPr lang="en-US" altLang="zh-CN">
                <a:latin typeface="Calibri" pitchFamily="34" charset="0"/>
                <a:ea typeface="宋体" charset="-122"/>
              </a:rPr>
              <a:t> </a:t>
            </a:r>
            <a:r>
              <a:rPr lang="en-US" altLang="zh-CN" i="1">
                <a:latin typeface="Calibri" pitchFamily="34" charset="0"/>
                <a:ea typeface="宋体" charset="-122"/>
              </a:rPr>
              <a:t>AND </a:t>
            </a:r>
            <a:r>
              <a:rPr lang="en-US" altLang="zh-CN" b="1" i="1">
                <a:latin typeface="Calibri" pitchFamily="34" charset="0"/>
                <a:ea typeface="宋体" charset="-122"/>
              </a:rPr>
              <a:t>Caesar</a:t>
            </a:r>
            <a:r>
              <a:rPr lang="en-US" altLang="zh-CN">
                <a:latin typeface="Calibri" pitchFamily="34" charset="0"/>
                <a:ea typeface="宋体" charset="-122"/>
              </a:rPr>
              <a:t>.</a:t>
            </a:r>
          </a:p>
        </p:txBody>
      </p:sp>
      <p:sp>
        <p:nvSpPr>
          <p:cNvPr id="53" name="Text Box 1029"/>
          <p:cNvSpPr txBox="1">
            <a:spLocks noChangeArrowheads="1"/>
          </p:cNvSpPr>
          <p:nvPr/>
        </p:nvSpPr>
        <p:spPr bwMode="auto">
          <a:xfrm>
            <a:off x="390525" y="4005064"/>
            <a:ext cx="1092200"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Brutus</a:t>
            </a:r>
          </a:p>
        </p:txBody>
      </p:sp>
      <p:sp>
        <p:nvSpPr>
          <p:cNvPr id="47112" name="Text Box 1030"/>
          <p:cNvSpPr txBox="1">
            <a:spLocks noChangeArrowheads="1"/>
          </p:cNvSpPr>
          <p:nvPr/>
        </p:nvSpPr>
        <p:spPr bwMode="auto">
          <a:xfrm>
            <a:off x="390525" y="4538464"/>
            <a:ext cx="112395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b="1" i="1">
                <a:latin typeface="Calibri" pitchFamily="34" charset="0"/>
                <a:ea typeface="宋体" charset="-122"/>
              </a:rPr>
              <a:t>Caesar</a:t>
            </a:r>
          </a:p>
        </p:txBody>
      </p:sp>
      <p:sp>
        <p:nvSpPr>
          <p:cNvPr id="55" name="Text Box 1031"/>
          <p:cNvSpPr txBox="1">
            <a:spLocks noChangeArrowheads="1"/>
          </p:cNvSpPr>
          <p:nvPr/>
        </p:nvSpPr>
        <p:spPr bwMode="auto">
          <a:xfrm>
            <a:off x="390525" y="5071864"/>
            <a:ext cx="1490663" cy="461963"/>
          </a:xfrm>
          <a:prstGeom prst="rect">
            <a:avLst/>
          </a:prstGeom>
          <a:noFill/>
          <a:ln w="9525">
            <a:solidFill>
              <a:schemeClr val="tx1"/>
            </a:solidFill>
            <a:miter lim="800000"/>
            <a:headEnd/>
            <a:tailEnd/>
          </a:ln>
        </p:spPr>
        <p:txBody>
          <a:bodyPr wrap="none">
            <a:spAutoFit/>
          </a:bodyPr>
          <a:lstStyle/>
          <a:p>
            <a:pPr>
              <a:defRPr/>
            </a:pPr>
            <a:r>
              <a:rPr lang="en-US" b="1" i="1" dirty="0">
                <a:latin typeface="+mn-lt"/>
                <a:ea typeface="Arial Unicode MS" charset="0"/>
                <a:cs typeface="Arial Unicode MS" charset="0"/>
              </a:rPr>
              <a:t>Calpurnia</a:t>
            </a:r>
          </a:p>
        </p:txBody>
      </p:sp>
      <p:sp>
        <p:nvSpPr>
          <p:cNvPr id="47114" name="AutoShape 1032"/>
          <p:cNvSpPr>
            <a:spLocks noChangeArrowheads="1"/>
          </p:cNvSpPr>
          <p:nvPr/>
        </p:nvSpPr>
        <p:spPr bwMode="auto">
          <a:xfrm>
            <a:off x="2066925" y="4081264"/>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15" name="AutoShape 1033"/>
          <p:cNvSpPr>
            <a:spLocks noChangeArrowheads="1"/>
          </p:cNvSpPr>
          <p:nvPr/>
        </p:nvSpPr>
        <p:spPr bwMode="auto">
          <a:xfrm>
            <a:off x="2066925" y="4614664"/>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47116" name="Group 1034"/>
          <p:cNvGrpSpPr>
            <a:grpSpLocks/>
          </p:cNvGrpSpPr>
          <p:nvPr/>
        </p:nvGrpSpPr>
        <p:grpSpPr bwMode="auto">
          <a:xfrm>
            <a:off x="3286125" y="5148064"/>
            <a:ext cx="4876800" cy="304800"/>
            <a:chOff x="2064" y="2448"/>
            <a:chExt cx="3072" cy="192"/>
          </a:xfrm>
        </p:grpSpPr>
        <p:sp>
          <p:nvSpPr>
            <p:cNvPr id="47150" name="Rectangle 1035"/>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charset="-122"/>
              </a:endParaRPr>
            </a:p>
          </p:txBody>
        </p:sp>
        <p:sp>
          <p:nvSpPr>
            <p:cNvPr id="47151" name="Rectangle 1036"/>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52" name="Rectangle 1037"/>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53" name="Rectangle 1038"/>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54" name="Line 1039"/>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7117" name="Group 1040"/>
          <p:cNvGrpSpPr>
            <a:grpSpLocks/>
          </p:cNvGrpSpPr>
          <p:nvPr/>
        </p:nvGrpSpPr>
        <p:grpSpPr bwMode="auto">
          <a:xfrm>
            <a:off x="3286125" y="4538464"/>
            <a:ext cx="4987925" cy="457200"/>
            <a:chOff x="2064" y="2688"/>
            <a:chExt cx="3142" cy="288"/>
          </a:xfrm>
        </p:grpSpPr>
        <p:grpSp>
          <p:nvGrpSpPr>
            <p:cNvPr id="47136" name="Group 1041"/>
            <p:cNvGrpSpPr>
              <a:grpSpLocks/>
            </p:cNvGrpSpPr>
            <p:nvPr/>
          </p:nvGrpSpPr>
          <p:grpSpPr bwMode="auto">
            <a:xfrm>
              <a:off x="2064" y="2736"/>
              <a:ext cx="3072" cy="192"/>
              <a:chOff x="2064" y="2448"/>
              <a:chExt cx="3072" cy="192"/>
            </a:xfrm>
          </p:grpSpPr>
          <p:sp>
            <p:nvSpPr>
              <p:cNvPr id="47145" name="Rectangle 1042"/>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charset="-122"/>
                </a:endParaRPr>
              </a:p>
            </p:txBody>
          </p:sp>
          <p:sp>
            <p:nvSpPr>
              <p:cNvPr id="47146" name="Rectangle 104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47" name="Rectangle 1044"/>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48" name="Rectangle 1045"/>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49" name="Line 1046"/>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7137" name="Text Box 1047"/>
            <p:cNvSpPr txBox="1">
              <a:spLocks noChangeArrowheads="1"/>
            </p:cNvSpPr>
            <p:nvPr/>
          </p:nvSpPr>
          <p:spPr bwMode="auto">
            <a:xfrm>
              <a:off x="2150"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a:t>
              </a:r>
            </a:p>
          </p:txBody>
        </p:sp>
        <p:sp>
          <p:nvSpPr>
            <p:cNvPr id="47138" name="Text Box 1048"/>
            <p:cNvSpPr txBox="1">
              <a:spLocks noChangeArrowheads="1"/>
            </p:cNvSpPr>
            <p:nvPr/>
          </p:nvSpPr>
          <p:spPr bwMode="auto">
            <a:xfrm>
              <a:off x="2582"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2</a:t>
              </a:r>
            </a:p>
          </p:txBody>
        </p:sp>
        <p:sp>
          <p:nvSpPr>
            <p:cNvPr id="47139" name="Text Box 1049"/>
            <p:cNvSpPr txBox="1">
              <a:spLocks noChangeArrowheads="1"/>
            </p:cNvSpPr>
            <p:nvPr/>
          </p:nvSpPr>
          <p:spPr bwMode="auto">
            <a:xfrm>
              <a:off x="2945"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3</a:t>
              </a:r>
            </a:p>
          </p:txBody>
        </p:sp>
        <p:sp>
          <p:nvSpPr>
            <p:cNvPr id="47140" name="Text Box 1050"/>
            <p:cNvSpPr txBox="1">
              <a:spLocks noChangeArrowheads="1"/>
            </p:cNvSpPr>
            <p:nvPr/>
          </p:nvSpPr>
          <p:spPr bwMode="auto">
            <a:xfrm>
              <a:off x="3312"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5</a:t>
              </a:r>
            </a:p>
          </p:txBody>
        </p:sp>
        <p:sp>
          <p:nvSpPr>
            <p:cNvPr id="47141" name="Text Box 1051"/>
            <p:cNvSpPr txBox="1">
              <a:spLocks noChangeArrowheads="1"/>
            </p:cNvSpPr>
            <p:nvPr/>
          </p:nvSpPr>
          <p:spPr bwMode="auto">
            <a:xfrm>
              <a:off x="3665" y="268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8</a:t>
              </a:r>
            </a:p>
          </p:txBody>
        </p:sp>
        <p:sp>
          <p:nvSpPr>
            <p:cNvPr id="47142" name="Text Box 1052"/>
            <p:cNvSpPr txBox="1">
              <a:spLocks noChangeArrowheads="1"/>
            </p:cNvSpPr>
            <p:nvPr/>
          </p:nvSpPr>
          <p:spPr bwMode="auto">
            <a:xfrm>
              <a:off x="4049" y="2688"/>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16</a:t>
              </a:r>
            </a:p>
          </p:txBody>
        </p:sp>
        <p:sp>
          <p:nvSpPr>
            <p:cNvPr id="47143" name="Text Box 1053"/>
            <p:cNvSpPr txBox="1">
              <a:spLocks noChangeArrowheads="1"/>
            </p:cNvSpPr>
            <p:nvPr/>
          </p:nvSpPr>
          <p:spPr bwMode="auto">
            <a:xfrm>
              <a:off x="4464" y="2688"/>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21</a:t>
              </a:r>
            </a:p>
          </p:txBody>
        </p:sp>
        <p:sp>
          <p:nvSpPr>
            <p:cNvPr id="47144" name="Text Box 1054"/>
            <p:cNvSpPr txBox="1">
              <a:spLocks noChangeArrowheads="1"/>
            </p:cNvSpPr>
            <p:nvPr/>
          </p:nvSpPr>
          <p:spPr bwMode="auto">
            <a:xfrm>
              <a:off x="4848" y="2688"/>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34</a:t>
              </a:r>
            </a:p>
          </p:txBody>
        </p:sp>
      </p:grpSp>
      <p:grpSp>
        <p:nvGrpSpPr>
          <p:cNvPr id="47118" name="Group 1055"/>
          <p:cNvGrpSpPr>
            <a:grpSpLocks/>
          </p:cNvGrpSpPr>
          <p:nvPr/>
        </p:nvGrpSpPr>
        <p:grpSpPr bwMode="auto">
          <a:xfrm>
            <a:off x="3286125" y="4005064"/>
            <a:ext cx="4876800" cy="457200"/>
            <a:chOff x="2064" y="2400"/>
            <a:chExt cx="3072" cy="288"/>
          </a:xfrm>
        </p:grpSpPr>
        <p:grpSp>
          <p:nvGrpSpPr>
            <p:cNvPr id="47122" name="Group 1056"/>
            <p:cNvGrpSpPr>
              <a:grpSpLocks/>
            </p:cNvGrpSpPr>
            <p:nvPr/>
          </p:nvGrpSpPr>
          <p:grpSpPr bwMode="auto">
            <a:xfrm>
              <a:off x="2064" y="2448"/>
              <a:ext cx="3072" cy="192"/>
              <a:chOff x="2064" y="2448"/>
              <a:chExt cx="3072" cy="192"/>
            </a:xfrm>
          </p:grpSpPr>
          <p:sp>
            <p:nvSpPr>
              <p:cNvPr id="47131" name="Rectangle 105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ea typeface="宋体" charset="-122"/>
                </a:endParaRPr>
              </a:p>
            </p:txBody>
          </p:sp>
          <p:sp>
            <p:nvSpPr>
              <p:cNvPr id="47132" name="Rectangle 105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33" name="Rectangle 105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34" name="Rectangle 106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ea typeface="宋体" charset="-122"/>
                </a:endParaRPr>
              </a:p>
            </p:txBody>
          </p:sp>
          <p:sp>
            <p:nvSpPr>
              <p:cNvPr id="47135" name="Line 106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7123" name="Text Box 1062"/>
            <p:cNvSpPr txBox="1">
              <a:spLocks noChangeArrowheads="1"/>
            </p:cNvSpPr>
            <p:nvPr/>
          </p:nvSpPr>
          <p:spPr bwMode="auto">
            <a:xfrm>
              <a:off x="2160" y="24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2</a:t>
              </a:r>
            </a:p>
          </p:txBody>
        </p:sp>
        <p:sp>
          <p:nvSpPr>
            <p:cNvPr id="47124" name="Text Box 1063"/>
            <p:cNvSpPr txBox="1">
              <a:spLocks noChangeArrowheads="1"/>
            </p:cNvSpPr>
            <p:nvPr/>
          </p:nvSpPr>
          <p:spPr bwMode="auto">
            <a:xfrm>
              <a:off x="2513" y="24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4</a:t>
              </a:r>
            </a:p>
          </p:txBody>
        </p:sp>
        <p:sp>
          <p:nvSpPr>
            <p:cNvPr id="47125" name="Text Box 1064"/>
            <p:cNvSpPr txBox="1">
              <a:spLocks noChangeArrowheads="1"/>
            </p:cNvSpPr>
            <p:nvPr/>
          </p:nvSpPr>
          <p:spPr bwMode="auto">
            <a:xfrm>
              <a:off x="2928" y="24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8</a:t>
              </a:r>
            </a:p>
          </p:txBody>
        </p:sp>
        <p:sp>
          <p:nvSpPr>
            <p:cNvPr id="47126" name="Text Box 1065"/>
            <p:cNvSpPr txBox="1">
              <a:spLocks noChangeArrowheads="1"/>
            </p:cNvSpPr>
            <p:nvPr/>
          </p:nvSpPr>
          <p:spPr bwMode="auto">
            <a:xfrm>
              <a:off x="3264" y="2400"/>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16</a:t>
              </a:r>
            </a:p>
          </p:txBody>
        </p:sp>
        <p:sp>
          <p:nvSpPr>
            <p:cNvPr id="47127" name="Text Box 1066"/>
            <p:cNvSpPr txBox="1">
              <a:spLocks noChangeArrowheads="1"/>
            </p:cNvSpPr>
            <p:nvPr/>
          </p:nvSpPr>
          <p:spPr bwMode="auto">
            <a:xfrm>
              <a:off x="3665" y="2400"/>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32</a:t>
              </a:r>
            </a:p>
          </p:txBody>
        </p:sp>
        <p:sp>
          <p:nvSpPr>
            <p:cNvPr id="47128" name="Text Box 1067"/>
            <p:cNvSpPr txBox="1">
              <a:spLocks noChangeArrowheads="1"/>
            </p:cNvSpPr>
            <p:nvPr/>
          </p:nvSpPr>
          <p:spPr bwMode="auto">
            <a:xfrm>
              <a:off x="4049" y="2400"/>
              <a:ext cx="3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64</a:t>
              </a:r>
            </a:p>
          </p:txBody>
        </p:sp>
        <p:sp>
          <p:nvSpPr>
            <p:cNvPr id="47129" name="Text Box 1068"/>
            <p:cNvSpPr txBox="1">
              <a:spLocks noChangeArrowheads="1"/>
            </p:cNvSpPr>
            <p:nvPr/>
          </p:nvSpPr>
          <p:spPr bwMode="auto">
            <a:xfrm>
              <a:off x="4320" y="2400"/>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128</a:t>
              </a:r>
            </a:p>
          </p:txBody>
        </p:sp>
        <p:sp>
          <p:nvSpPr>
            <p:cNvPr id="47130" name="Text Box 1069"/>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endParaRPr lang="zh-CN" altLang="en-US">
                <a:ea typeface="宋体" charset="-122"/>
              </a:endParaRPr>
            </a:p>
          </p:txBody>
        </p:sp>
      </p:grpSp>
      <p:sp>
        <p:nvSpPr>
          <p:cNvPr id="47119" name="Text Box 1070"/>
          <p:cNvSpPr txBox="1">
            <a:spLocks noChangeArrowheads="1"/>
          </p:cNvSpPr>
          <p:nvPr/>
        </p:nvSpPr>
        <p:spPr bwMode="auto">
          <a:xfrm>
            <a:off x="3286125" y="5071864"/>
            <a:ext cx="56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13</a:t>
            </a:r>
          </a:p>
        </p:txBody>
      </p:sp>
      <p:sp>
        <p:nvSpPr>
          <p:cNvPr id="47120" name="AutoShape 1071"/>
          <p:cNvSpPr>
            <a:spLocks noChangeArrowheads="1"/>
          </p:cNvSpPr>
          <p:nvPr/>
        </p:nvSpPr>
        <p:spPr bwMode="auto">
          <a:xfrm>
            <a:off x="2066925" y="5148064"/>
            <a:ext cx="11430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7121" name="Text Box 1072"/>
          <p:cNvSpPr txBox="1">
            <a:spLocks noChangeArrowheads="1"/>
          </p:cNvSpPr>
          <p:nvPr/>
        </p:nvSpPr>
        <p:spPr bwMode="auto">
          <a:xfrm>
            <a:off x="3905250" y="5071864"/>
            <a:ext cx="56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en-US" altLang="zh-CN">
                <a:ea typeface="宋体" charset="-122"/>
              </a:rPr>
              <a:t>16</a:t>
            </a:r>
          </a:p>
        </p:txBody>
      </p:sp>
    </p:spTree>
    <p:extLst>
      <p:ext uri="{BB962C8B-B14F-4D97-AF65-F5344CB8AC3E}">
        <p14:creationId xmlns:p14="http://schemas.microsoft.com/office/powerpoint/2010/main" val="234367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4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513" grpId="0" animBg="1" autoUpdateAnimBg="0"/>
      <p:bldP spid="121451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r>
              <a:rPr lang="zh-CN" altLang="en-US"/>
              <a:t>更通用的优化策略</a:t>
            </a:r>
            <a:endParaRPr lang="en-US" altLang="zh-CN"/>
          </a:p>
        </p:txBody>
      </p:sp>
      <p:sp>
        <p:nvSpPr>
          <p:cNvPr id="48131" name="Rectangle 1027"/>
          <p:cNvSpPr>
            <a:spLocks noGrp="1" noChangeArrowheads="1"/>
          </p:cNvSpPr>
          <p:nvPr>
            <p:ph idx="1"/>
          </p:nvPr>
        </p:nvSpPr>
        <p:spPr/>
        <p:txBody>
          <a:bodyPr/>
          <a:lstStyle/>
          <a:p>
            <a:pPr>
              <a:lnSpc>
                <a:spcPct val="150000"/>
              </a:lnSpc>
            </a:pPr>
            <a:r>
              <a:rPr lang="en-US" altLang="zh-CN" b="1" dirty="0">
                <a:ea typeface="宋体" charset="-122"/>
              </a:rPr>
              <a:t>e.g., (madding OR crowd) AND (ignoble OR strife)</a:t>
            </a:r>
          </a:p>
          <a:p>
            <a:pPr lvl="1">
              <a:lnSpc>
                <a:spcPct val="150000"/>
              </a:lnSpc>
            </a:pPr>
            <a:r>
              <a:rPr lang="zh-CN" altLang="en-US" b="1" dirty="0">
                <a:ea typeface="宋体" charset="-122"/>
              </a:rPr>
              <a:t>每个布尔表达式都能转换成上述形式</a:t>
            </a:r>
            <a:r>
              <a:rPr lang="en-US" altLang="zh-CN" b="1" dirty="0">
                <a:ea typeface="宋体" charset="-122"/>
              </a:rPr>
              <a:t>(</a:t>
            </a:r>
            <a:r>
              <a:rPr lang="zh-CN" altLang="en-US" b="1" dirty="0">
                <a:ea typeface="宋体" charset="-122"/>
              </a:rPr>
              <a:t>合取范式</a:t>
            </a:r>
            <a:r>
              <a:rPr lang="en-US" altLang="zh-CN" b="1" dirty="0">
                <a:ea typeface="宋体" charset="-122"/>
              </a:rPr>
              <a:t>)</a:t>
            </a:r>
          </a:p>
          <a:p>
            <a:pPr>
              <a:lnSpc>
                <a:spcPct val="150000"/>
              </a:lnSpc>
            </a:pPr>
            <a:r>
              <a:rPr lang="zh-CN" altLang="en-US" b="1" dirty="0">
                <a:ea typeface="宋体" charset="-122"/>
              </a:rPr>
              <a:t>获得每个词项的</a:t>
            </a:r>
            <a:r>
              <a:rPr lang="en-US" altLang="zh-CN" b="1" dirty="0" err="1">
                <a:solidFill>
                  <a:srgbClr val="FF0000"/>
                </a:solidFill>
                <a:ea typeface="宋体" charset="-122"/>
              </a:rPr>
              <a:t>df</a:t>
            </a:r>
            <a:endParaRPr lang="en-US" altLang="zh-CN" b="1" dirty="0">
              <a:solidFill>
                <a:srgbClr val="FF0000"/>
              </a:solidFill>
              <a:ea typeface="宋体" charset="-122"/>
            </a:endParaRPr>
          </a:p>
          <a:p>
            <a:pPr>
              <a:lnSpc>
                <a:spcPct val="150000"/>
              </a:lnSpc>
            </a:pPr>
            <a:r>
              <a:rPr lang="en-US" altLang="zh-CN" b="1" dirty="0">
                <a:ea typeface="宋体" charset="-122"/>
              </a:rPr>
              <a:t>(</a:t>
            </a:r>
            <a:r>
              <a:rPr lang="zh-CN" altLang="en-US" b="1" dirty="0">
                <a:ea typeface="宋体" charset="-122"/>
              </a:rPr>
              <a:t>保守</a:t>
            </a:r>
            <a:r>
              <a:rPr lang="en-US" altLang="zh-CN" b="1" dirty="0">
                <a:ea typeface="宋体" charset="-122"/>
              </a:rPr>
              <a:t>)</a:t>
            </a:r>
            <a:r>
              <a:rPr lang="zh-CN" altLang="en-US" b="1" dirty="0">
                <a:ea typeface="宋体" charset="-122"/>
              </a:rPr>
              <a:t>通过将词项的</a:t>
            </a:r>
            <a:r>
              <a:rPr lang="en-US" altLang="zh-CN" b="1" dirty="0" err="1">
                <a:solidFill>
                  <a:srgbClr val="FF0000"/>
                </a:solidFill>
                <a:ea typeface="宋体" charset="-122"/>
              </a:rPr>
              <a:t>df</a:t>
            </a:r>
            <a:r>
              <a:rPr lang="zh-CN" altLang="en-US" b="1" dirty="0">
                <a:ea typeface="宋体" charset="-122"/>
              </a:rPr>
              <a:t>相加，估计每个</a:t>
            </a:r>
            <a:r>
              <a:rPr lang="en-US" altLang="zh-CN" b="1" dirty="0">
                <a:solidFill>
                  <a:srgbClr val="FF0000"/>
                </a:solidFill>
                <a:ea typeface="宋体" charset="-122"/>
              </a:rPr>
              <a:t>OR</a:t>
            </a:r>
            <a:r>
              <a:rPr lang="zh-CN" altLang="en-US" b="1" dirty="0">
                <a:ea typeface="宋体" charset="-122"/>
              </a:rPr>
              <a:t>表达式对应的倒排记录表的大小</a:t>
            </a:r>
            <a:endParaRPr lang="en-US" altLang="zh-CN" b="1" dirty="0">
              <a:ea typeface="宋体" charset="-122"/>
            </a:endParaRPr>
          </a:p>
          <a:p>
            <a:pPr>
              <a:lnSpc>
                <a:spcPct val="150000"/>
              </a:lnSpc>
            </a:pPr>
            <a:r>
              <a:rPr lang="zh-CN" altLang="en-US" b="1" dirty="0">
                <a:ea typeface="宋体" charset="-122"/>
              </a:rPr>
              <a:t>按照上述估计从</a:t>
            </a:r>
            <a:r>
              <a:rPr lang="zh-CN" altLang="en-US" b="1" dirty="0">
                <a:solidFill>
                  <a:srgbClr val="FF0000"/>
                </a:solidFill>
                <a:ea typeface="宋体" charset="-122"/>
              </a:rPr>
              <a:t>小</a:t>
            </a:r>
            <a:r>
              <a:rPr lang="zh-CN" altLang="en-US" b="1" dirty="0">
                <a:ea typeface="宋体" charset="-122"/>
              </a:rPr>
              <a:t>到</a:t>
            </a:r>
            <a:r>
              <a:rPr lang="zh-CN" altLang="en-US" b="1" dirty="0">
                <a:solidFill>
                  <a:srgbClr val="FF0000"/>
                </a:solidFill>
                <a:ea typeface="宋体" charset="-122"/>
              </a:rPr>
              <a:t>大</a:t>
            </a:r>
            <a:r>
              <a:rPr lang="zh-CN" altLang="en-US" b="1" dirty="0">
                <a:ea typeface="宋体" charset="-122"/>
              </a:rPr>
              <a:t>依次处理每个</a:t>
            </a:r>
            <a:r>
              <a:rPr lang="en-US" altLang="zh-CN" b="1" dirty="0">
                <a:solidFill>
                  <a:srgbClr val="FF0000"/>
                </a:solidFill>
                <a:ea typeface="宋体" charset="-122"/>
              </a:rPr>
              <a:t>OR</a:t>
            </a:r>
            <a:r>
              <a:rPr lang="zh-CN" altLang="en-US" b="1" dirty="0">
                <a:ea typeface="宋体" charset="-122"/>
              </a:rPr>
              <a:t>表达式</a:t>
            </a:r>
            <a:endParaRPr lang="en-US" altLang="zh-CN" b="1" dirty="0">
              <a:ea typeface="宋体" charset="-122"/>
            </a:endParaRPr>
          </a:p>
        </p:txBody>
      </p:sp>
      <p:sp>
        <p:nvSpPr>
          <p:cNvPr id="481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AED59EC4-F43D-4719-9932-C603B48B7062}" type="slidenum">
              <a:rPr lang="zh-CN" altLang="en-US" sz="1200">
                <a:solidFill>
                  <a:srgbClr val="898989"/>
                </a:solidFill>
                <a:latin typeface="Calibri" pitchFamily="34" charset="0"/>
                <a:ea typeface="宋体" charset="-122"/>
              </a:rPr>
              <a:pPr eaLnBrk="1" hangingPunct="1"/>
              <a:t>33</a:t>
            </a:fld>
            <a:endParaRPr lang="en-US" altLang="zh-CN" sz="1200">
              <a:solidFill>
                <a:srgbClr val="898989"/>
              </a:solidFill>
              <a:latin typeface="Calibri" pitchFamily="34" charset="0"/>
              <a:ea typeface="宋体" charset="-122"/>
            </a:endParaRPr>
          </a:p>
        </p:txBody>
      </p:sp>
    </p:spTree>
    <p:extLst>
      <p:ext uri="{BB962C8B-B14F-4D97-AF65-F5344CB8AC3E}">
        <p14:creationId xmlns:p14="http://schemas.microsoft.com/office/powerpoint/2010/main" val="384458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anim calcmode="lin" valueType="num">
                                      <p:cBhvr additive="base">
                                        <p:cTn id="13"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anim calcmode="lin" valueType="num">
                                      <p:cBhvr additive="base">
                                        <p:cTn id="19"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布尔检索的优点</a:t>
            </a:r>
            <a:endParaRPr lang="en-US" altLang="zh-CN"/>
          </a:p>
        </p:txBody>
      </p:sp>
      <p:sp>
        <p:nvSpPr>
          <p:cNvPr id="49155" name="Rectangle 3"/>
          <p:cNvSpPr>
            <a:spLocks noGrp="1" noChangeArrowheads="1"/>
          </p:cNvSpPr>
          <p:nvPr>
            <p:ph idx="1"/>
          </p:nvPr>
        </p:nvSpPr>
        <p:spPr/>
        <p:txBody>
          <a:bodyPr/>
          <a:lstStyle/>
          <a:p>
            <a:pPr>
              <a:lnSpc>
                <a:spcPct val="150000"/>
              </a:lnSpc>
            </a:pPr>
            <a:r>
              <a:rPr lang="zh-CN" altLang="en-US" b="1" dirty="0">
                <a:ea typeface="宋体" charset="-122"/>
              </a:rPr>
              <a:t>构建简单，或许是构建</a:t>
            </a:r>
            <a:r>
              <a:rPr lang="en-US" altLang="zh-CN" b="1" dirty="0">
                <a:ea typeface="宋体" charset="-122"/>
              </a:rPr>
              <a:t>IR</a:t>
            </a:r>
            <a:r>
              <a:rPr lang="zh-CN" altLang="en-US" b="1" dirty="0">
                <a:ea typeface="宋体" charset="-122"/>
              </a:rPr>
              <a:t>系统的一种最简单方式</a:t>
            </a:r>
          </a:p>
          <a:p>
            <a:pPr lvl="1">
              <a:lnSpc>
                <a:spcPct val="150000"/>
              </a:lnSpc>
            </a:pPr>
            <a:endParaRPr lang="en-US" altLang="zh-CN" b="1" dirty="0">
              <a:ea typeface="宋体" charset="-122"/>
            </a:endParaRPr>
          </a:p>
          <a:p>
            <a:pPr lvl="1">
              <a:lnSpc>
                <a:spcPct val="150000"/>
              </a:lnSpc>
            </a:pPr>
            <a:r>
              <a:rPr lang="zh-CN" altLang="en-US" sz="2800" b="1" dirty="0">
                <a:ea typeface="宋体" charset="-122"/>
              </a:rPr>
              <a:t>在</a:t>
            </a:r>
            <a:r>
              <a:rPr lang="en-US" altLang="zh-CN" sz="2800" b="1" dirty="0">
                <a:ea typeface="宋体" charset="-122"/>
              </a:rPr>
              <a:t>30</a:t>
            </a:r>
            <a:r>
              <a:rPr lang="zh-CN" altLang="en-US" sz="2800" b="1" dirty="0">
                <a:ea typeface="宋体" charset="-122"/>
              </a:rPr>
              <a:t>多年中是最主要的检索工具</a:t>
            </a:r>
          </a:p>
          <a:p>
            <a:pPr lvl="1">
              <a:lnSpc>
                <a:spcPct val="150000"/>
              </a:lnSpc>
            </a:pPr>
            <a:endParaRPr lang="en-US" altLang="zh-CN" b="1" dirty="0">
              <a:ea typeface="宋体" charset="-122"/>
            </a:endParaRPr>
          </a:p>
          <a:p>
            <a:pPr lvl="1">
              <a:lnSpc>
                <a:spcPct val="150000"/>
              </a:lnSpc>
            </a:pPr>
            <a:r>
              <a:rPr lang="zh-CN" altLang="en-US" sz="2800" b="1" dirty="0">
                <a:ea typeface="宋体" charset="-122"/>
              </a:rPr>
              <a:t>当前许多搜索系统仍然使用布尔检索模型</a:t>
            </a:r>
            <a:r>
              <a:rPr lang="en-US" altLang="zh-CN" sz="2800" b="1" dirty="0">
                <a:ea typeface="宋体" charset="-122"/>
              </a:rPr>
              <a:t>:</a:t>
            </a:r>
          </a:p>
          <a:p>
            <a:pPr lvl="2">
              <a:lnSpc>
                <a:spcPct val="150000"/>
              </a:lnSpc>
            </a:pPr>
            <a:r>
              <a:rPr lang="zh-CN" altLang="en-US" sz="2400" b="1" dirty="0">
                <a:ea typeface="宋体" charset="-122"/>
              </a:rPr>
              <a:t>电子邮件、文献编目、</a:t>
            </a:r>
            <a:r>
              <a:rPr lang="en-US" altLang="zh-CN" sz="2400" b="1" dirty="0">
                <a:ea typeface="宋体" charset="-122"/>
              </a:rPr>
              <a:t>Mac OS X Spotlight</a:t>
            </a:r>
            <a:r>
              <a:rPr lang="zh-CN" altLang="en-US" sz="2400" b="1" dirty="0">
                <a:ea typeface="宋体" charset="-122"/>
              </a:rPr>
              <a:t>工具</a:t>
            </a:r>
          </a:p>
        </p:txBody>
      </p:sp>
      <p:sp>
        <p:nvSpPr>
          <p:cNvPr id="491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34415A97-61AF-4A6A-8098-26F37D667CCA}" type="slidenum">
              <a:rPr lang="zh-CN" altLang="en-US" sz="1200">
                <a:solidFill>
                  <a:srgbClr val="898989"/>
                </a:solidFill>
                <a:latin typeface="Calibri" pitchFamily="34" charset="0"/>
                <a:ea typeface="宋体" charset="-122"/>
              </a:rPr>
              <a:pPr eaLnBrk="1" hangingPunct="1"/>
              <a:t>34</a:t>
            </a:fld>
            <a:endParaRPr lang="en-US" altLang="zh-CN" sz="1200">
              <a:solidFill>
                <a:srgbClr val="898989"/>
              </a:solidFill>
              <a:latin typeface="Calibri" pitchFamily="34" charset="0"/>
              <a:ea typeface="宋体" charset="-122"/>
            </a:endParaRPr>
          </a:p>
        </p:txBody>
      </p:sp>
    </p:spTree>
    <p:extLst>
      <p:ext uri="{BB962C8B-B14F-4D97-AF65-F5344CB8AC3E}">
        <p14:creationId xmlns:p14="http://schemas.microsoft.com/office/powerpoint/2010/main" val="238410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457200" y="274638"/>
            <a:ext cx="8229600" cy="1282154"/>
          </a:xfrm>
        </p:spPr>
        <p:txBody>
          <a:bodyPr/>
          <a:lstStyle/>
          <a:p>
            <a:r>
              <a:rPr lang="zh-CN" altLang="en-US" dirty="0"/>
              <a:t>布尔检索例子</a:t>
            </a:r>
            <a:r>
              <a:rPr lang="en-US" altLang="zh-CN" dirty="0"/>
              <a:t>: </a:t>
            </a:r>
            <a:r>
              <a:rPr lang="en-US" altLang="zh-CN" dirty="0" err="1"/>
              <a:t>WestLaw</a:t>
            </a:r>
            <a:r>
              <a:rPr lang="en-US" altLang="zh-CN" dirty="0"/>
              <a:t>   http://www.westlaw.com/</a:t>
            </a:r>
          </a:p>
        </p:txBody>
      </p:sp>
      <p:sp>
        <p:nvSpPr>
          <p:cNvPr id="50179" name="Rectangle 1027"/>
          <p:cNvSpPr>
            <a:spLocks noGrp="1" noChangeArrowheads="1"/>
          </p:cNvSpPr>
          <p:nvPr>
            <p:ph idx="1"/>
          </p:nvPr>
        </p:nvSpPr>
        <p:spPr/>
        <p:txBody>
          <a:bodyPr/>
          <a:lstStyle/>
          <a:p>
            <a:r>
              <a:rPr lang="en-US" altLang="zh-CN" b="1" dirty="0">
                <a:ea typeface="宋体" charset="-122"/>
              </a:rPr>
              <a:t>(</a:t>
            </a:r>
            <a:r>
              <a:rPr lang="zh-CN" altLang="en-US" b="1" dirty="0">
                <a:ea typeface="宋体" charset="-122"/>
              </a:rPr>
              <a:t>付费用户数目</a:t>
            </a:r>
            <a:r>
              <a:rPr lang="en-US" altLang="zh-CN" b="1" dirty="0">
                <a:ea typeface="宋体" charset="-122"/>
              </a:rPr>
              <a:t>)</a:t>
            </a:r>
            <a:r>
              <a:rPr lang="zh-CN" altLang="en-US" b="1" dirty="0">
                <a:ea typeface="宋体" charset="-122"/>
              </a:rPr>
              <a:t>最大的商业化法律搜索服务引擎</a:t>
            </a:r>
            <a:r>
              <a:rPr lang="en-US" altLang="zh-CN" b="1" dirty="0">
                <a:ea typeface="宋体" charset="-122"/>
              </a:rPr>
              <a:t> (1975</a:t>
            </a:r>
            <a:r>
              <a:rPr lang="zh-CN" altLang="en-US" b="1" dirty="0">
                <a:ea typeface="宋体" charset="-122"/>
              </a:rPr>
              <a:t>年开始提供服务</a:t>
            </a:r>
            <a:r>
              <a:rPr lang="en-US" altLang="zh-CN" b="1" dirty="0">
                <a:ea typeface="宋体" charset="-122"/>
              </a:rPr>
              <a:t>; 1992</a:t>
            </a:r>
            <a:r>
              <a:rPr lang="zh-CN" altLang="en-US" b="1" dirty="0">
                <a:ea typeface="宋体" charset="-122"/>
              </a:rPr>
              <a:t>年加入排序功能</a:t>
            </a:r>
            <a:r>
              <a:rPr lang="en-US" altLang="zh-CN" b="1" dirty="0">
                <a:ea typeface="宋体" charset="-122"/>
              </a:rPr>
              <a:t>)</a:t>
            </a:r>
          </a:p>
          <a:p>
            <a:r>
              <a:rPr lang="zh-CN" altLang="en-US" b="1" dirty="0">
                <a:ea typeface="宋体" charset="-122"/>
              </a:rPr>
              <a:t>几十</a:t>
            </a:r>
            <a:r>
              <a:rPr lang="en-US" altLang="zh-CN" b="1" dirty="0">
                <a:ea typeface="宋体" charset="-122"/>
              </a:rPr>
              <a:t>T</a:t>
            </a:r>
            <a:r>
              <a:rPr lang="zh-CN" altLang="en-US" b="1" dirty="0">
                <a:ea typeface="宋体" charset="-122"/>
              </a:rPr>
              <a:t>数据，</a:t>
            </a:r>
            <a:r>
              <a:rPr lang="en-US" altLang="zh-CN" b="1" dirty="0">
                <a:ea typeface="宋体" charset="-122"/>
              </a:rPr>
              <a:t>700,000</a:t>
            </a:r>
            <a:r>
              <a:rPr lang="zh-CN" altLang="en-US" b="1" dirty="0">
                <a:ea typeface="宋体" charset="-122"/>
              </a:rPr>
              <a:t>用户</a:t>
            </a:r>
            <a:endParaRPr lang="en-US" altLang="zh-CN" b="1" dirty="0">
              <a:ea typeface="宋体" charset="-122"/>
            </a:endParaRPr>
          </a:p>
          <a:p>
            <a:r>
              <a:rPr lang="zh-CN" altLang="en-US" b="1" dirty="0">
                <a:ea typeface="宋体" charset="-122"/>
              </a:rPr>
              <a:t>大部分用户仍然使用布尔查询</a:t>
            </a:r>
            <a:endParaRPr lang="en-US" altLang="zh-CN" b="1" dirty="0">
              <a:ea typeface="宋体" charset="-122"/>
            </a:endParaRPr>
          </a:p>
          <a:p>
            <a:r>
              <a:rPr lang="zh-CN" altLang="en-US" b="1" dirty="0">
                <a:ea typeface="宋体" charset="-122"/>
              </a:rPr>
              <a:t>查询的例子</a:t>
            </a:r>
            <a:r>
              <a:rPr lang="en-US" altLang="zh-CN" b="1" dirty="0">
                <a:ea typeface="宋体" charset="-122"/>
              </a:rPr>
              <a:t>:</a:t>
            </a:r>
          </a:p>
          <a:p>
            <a:pPr lvl="1"/>
            <a:r>
              <a:rPr lang="zh-CN" altLang="en-US" b="1" dirty="0">
                <a:ea typeface="宋体" charset="-122"/>
              </a:rPr>
              <a:t>有关对政府侵权行为进行索赔的诉讼时效</a:t>
            </a:r>
            <a:r>
              <a:rPr lang="en-US" altLang="zh-CN" b="1" dirty="0">
                <a:ea typeface="宋体" charset="-122"/>
              </a:rPr>
              <a:t>(What is the </a:t>
            </a:r>
            <a:r>
              <a:rPr lang="en-US" altLang="zh-CN" b="1" dirty="0">
                <a:solidFill>
                  <a:srgbClr val="FF0000"/>
                </a:solidFill>
                <a:ea typeface="宋体" charset="-122"/>
              </a:rPr>
              <a:t>statute</a:t>
            </a:r>
            <a:r>
              <a:rPr lang="en-US" altLang="zh-CN" b="1" dirty="0">
                <a:ea typeface="宋体" charset="-122"/>
              </a:rPr>
              <a:t> of </a:t>
            </a:r>
            <a:r>
              <a:rPr lang="en-US" altLang="zh-CN" b="1" dirty="0">
                <a:solidFill>
                  <a:srgbClr val="FF0000"/>
                </a:solidFill>
                <a:ea typeface="宋体" charset="-122"/>
              </a:rPr>
              <a:t>limitations</a:t>
            </a:r>
            <a:r>
              <a:rPr lang="en-US" altLang="zh-CN" b="1" dirty="0">
                <a:ea typeface="宋体" charset="-122"/>
              </a:rPr>
              <a:t> in cases involving the </a:t>
            </a:r>
            <a:r>
              <a:rPr lang="en-US" altLang="zh-CN" b="1" dirty="0">
                <a:solidFill>
                  <a:srgbClr val="FF0000"/>
                </a:solidFill>
                <a:ea typeface="宋体" charset="-122"/>
              </a:rPr>
              <a:t>federal</a:t>
            </a:r>
            <a:r>
              <a:rPr lang="en-US" altLang="zh-CN" b="1" dirty="0">
                <a:ea typeface="宋体" charset="-122"/>
              </a:rPr>
              <a:t> </a:t>
            </a:r>
            <a:r>
              <a:rPr lang="en-US" altLang="zh-CN" b="1" dirty="0">
                <a:solidFill>
                  <a:srgbClr val="FF0000"/>
                </a:solidFill>
                <a:ea typeface="宋体" charset="-122"/>
              </a:rPr>
              <a:t>tort</a:t>
            </a:r>
            <a:r>
              <a:rPr lang="en-US" altLang="zh-CN" b="1" dirty="0">
                <a:ea typeface="宋体" charset="-122"/>
              </a:rPr>
              <a:t> </a:t>
            </a:r>
            <a:r>
              <a:rPr lang="en-US" altLang="zh-CN" b="1" dirty="0">
                <a:solidFill>
                  <a:srgbClr val="FF0000"/>
                </a:solidFill>
                <a:ea typeface="宋体" charset="-122"/>
              </a:rPr>
              <a:t>claims</a:t>
            </a:r>
            <a:r>
              <a:rPr lang="en-US" altLang="zh-CN" b="1" dirty="0">
                <a:ea typeface="宋体" charset="-122"/>
              </a:rPr>
              <a:t> </a:t>
            </a:r>
            <a:r>
              <a:rPr lang="en-US" altLang="zh-CN" b="1" dirty="0">
                <a:solidFill>
                  <a:srgbClr val="FF0000"/>
                </a:solidFill>
                <a:ea typeface="宋体" charset="-122"/>
              </a:rPr>
              <a:t>act</a:t>
            </a:r>
            <a:r>
              <a:rPr lang="en-US" altLang="zh-CN" b="1" dirty="0">
                <a:ea typeface="宋体" charset="-122"/>
              </a:rPr>
              <a:t>?</a:t>
            </a:r>
            <a:r>
              <a:rPr lang="zh-CN" altLang="en-US" b="1" dirty="0">
                <a:ea typeface="宋体" charset="-122"/>
              </a:rPr>
              <a:t>）</a:t>
            </a:r>
            <a:endParaRPr lang="en-US" altLang="zh-CN" b="1" dirty="0">
              <a:ea typeface="宋体" charset="-122"/>
            </a:endParaRPr>
          </a:p>
          <a:p>
            <a:pPr lvl="1"/>
            <a:r>
              <a:rPr lang="en-US" altLang="zh-CN" b="1" dirty="0">
                <a:ea typeface="宋体" charset="-122"/>
              </a:rPr>
              <a:t>LIMIT! /3 STATUTE ACTION /S FEDERAL /2 TORT /3 CLAIM</a:t>
            </a:r>
          </a:p>
          <a:p>
            <a:pPr lvl="2"/>
            <a:r>
              <a:rPr lang="en-US" altLang="zh-CN" b="1" dirty="0">
                <a:ea typeface="宋体" charset="-122"/>
              </a:rPr>
              <a:t>/3 = within 3 words, /S = in same sentence</a:t>
            </a:r>
          </a:p>
        </p:txBody>
      </p:sp>
      <p:sp>
        <p:nvSpPr>
          <p:cNvPr id="501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5E853999-2B43-436B-BF1F-5BFB371FE7AC}" type="slidenum">
              <a:rPr lang="zh-CN" altLang="en-US" sz="1200">
                <a:solidFill>
                  <a:srgbClr val="898989"/>
                </a:solidFill>
                <a:latin typeface="Calibri" pitchFamily="34" charset="0"/>
                <a:ea typeface="宋体" charset="-122"/>
              </a:rPr>
              <a:pPr eaLnBrk="1" hangingPunct="1"/>
              <a:t>35</a:t>
            </a:fld>
            <a:endParaRPr lang="en-US" altLang="zh-CN" sz="1200">
              <a:solidFill>
                <a:srgbClr val="898989"/>
              </a:solidFill>
              <a:latin typeface="Calibri" pitchFamily="34" charset="0"/>
              <a:ea typeface="宋体" charset="-122"/>
            </a:endParaRPr>
          </a:p>
        </p:txBody>
      </p:sp>
    </p:spTree>
    <p:extLst>
      <p:ext uri="{BB962C8B-B14F-4D97-AF65-F5344CB8AC3E}">
        <p14:creationId xmlns:p14="http://schemas.microsoft.com/office/powerpoint/2010/main" val="2370710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1282154"/>
          </a:xfrm>
        </p:spPr>
        <p:txBody>
          <a:bodyPr/>
          <a:lstStyle/>
          <a:p>
            <a:r>
              <a:rPr lang="zh-CN" altLang="en-US" dirty="0"/>
              <a:t>布尔检索例子</a:t>
            </a:r>
            <a:r>
              <a:rPr lang="en-US" altLang="zh-CN" dirty="0"/>
              <a:t>: </a:t>
            </a:r>
            <a:r>
              <a:rPr lang="en-US" altLang="zh-CN" dirty="0" err="1"/>
              <a:t>WestLaw</a:t>
            </a:r>
            <a:r>
              <a:rPr lang="en-US" altLang="zh-CN" dirty="0"/>
              <a:t>   http://www.westlaw.com/</a:t>
            </a:r>
          </a:p>
        </p:txBody>
      </p:sp>
      <p:sp>
        <p:nvSpPr>
          <p:cNvPr id="51203" name="Rectangle 3"/>
          <p:cNvSpPr>
            <a:spLocks noGrp="1" noChangeArrowheads="1"/>
          </p:cNvSpPr>
          <p:nvPr>
            <p:ph idx="1"/>
          </p:nvPr>
        </p:nvSpPr>
        <p:spPr/>
        <p:txBody>
          <a:bodyPr/>
          <a:lstStyle/>
          <a:p>
            <a:r>
              <a:rPr lang="zh-CN" altLang="en-US" b="1" dirty="0">
                <a:ea typeface="宋体" charset="-122"/>
              </a:rPr>
              <a:t>另一个例子</a:t>
            </a:r>
            <a:r>
              <a:rPr lang="en-US" altLang="zh-CN" b="1" dirty="0">
                <a:ea typeface="宋体" charset="-122"/>
              </a:rPr>
              <a:t>:</a:t>
            </a:r>
          </a:p>
          <a:p>
            <a:pPr lvl="1"/>
            <a:r>
              <a:rPr lang="zh-CN" altLang="zh-CN" b="1" dirty="0">
                <a:ea typeface="宋体" charset="-122"/>
              </a:rPr>
              <a:t>残疾人士能够进入工作场所的要求</a:t>
            </a:r>
            <a:r>
              <a:rPr lang="zh-CN" altLang="en-US" b="1" dirty="0">
                <a:ea typeface="宋体" charset="-122"/>
              </a:rPr>
              <a:t>（</a:t>
            </a:r>
            <a:r>
              <a:rPr lang="en-US" altLang="zh-CN" b="1" dirty="0">
                <a:ea typeface="宋体" charset="-122"/>
              </a:rPr>
              <a:t>Requirements for </a:t>
            </a:r>
            <a:r>
              <a:rPr lang="en-US" altLang="zh-CN" b="1" dirty="0">
                <a:solidFill>
                  <a:srgbClr val="FF0000"/>
                </a:solidFill>
                <a:ea typeface="宋体" charset="-122"/>
              </a:rPr>
              <a:t>disabled</a:t>
            </a:r>
            <a:r>
              <a:rPr lang="en-US" altLang="zh-CN" b="1" dirty="0">
                <a:ea typeface="宋体" charset="-122"/>
              </a:rPr>
              <a:t> people to be able to </a:t>
            </a:r>
            <a:r>
              <a:rPr lang="en-US" altLang="zh-CN" b="1" dirty="0">
                <a:solidFill>
                  <a:srgbClr val="FF0000"/>
                </a:solidFill>
                <a:ea typeface="宋体" charset="-122"/>
              </a:rPr>
              <a:t>access</a:t>
            </a:r>
            <a:r>
              <a:rPr lang="en-US" altLang="zh-CN" b="1" dirty="0">
                <a:ea typeface="宋体" charset="-122"/>
              </a:rPr>
              <a:t> a </a:t>
            </a:r>
            <a:r>
              <a:rPr lang="en-US" altLang="zh-CN" b="1" dirty="0">
                <a:solidFill>
                  <a:srgbClr val="FF0000"/>
                </a:solidFill>
                <a:ea typeface="宋体" charset="-122"/>
              </a:rPr>
              <a:t>workplace</a:t>
            </a:r>
            <a:r>
              <a:rPr lang="zh-CN" altLang="en-US" b="1" dirty="0">
                <a:ea typeface="宋体" charset="-122"/>
              </a:rPr>
              <a:t>）</a:t>
            </a:r>
            <a:endParaRPr lang="en-US" altLang="zh-CN" b="1" dirty="0">
              <a:ea typeface="宋体" charset="-122"/>
            </a:endParaRPr>
          </a:p>
          <a:p>
            <a:pPr lvl="1"/>
            <a:r>
              <a:rPr lang="en-US" altLang="zh-CN" b="1" dirty="0" err="1">
                <a:ea typeface="宋体" charset="-122"/>
              </a:rPr>
              <a:t>disabl</a:t>
            </a:r>
            <a:r>
              <a:rPr lang="en-US" altLang="zh-CN" b="1" dirty="0">
                <a:ea typeface="宋体" charset="-122"/>
              </a:rPr>
              <a:t>! /p access! /s work-site work-place (employment /3 place</a:t>
            </a:r>
          </a:p>
          <a:p>
            <a:r>
              <a:rPr lang="zh-CN" altLang="en-US" b="1" dirty="0">
                <a:ea typeface="宋体" charset="-122"/>
              </a:rPr>
              <a:t>扩展的布尔操作符</a:t>
            </a:r>
            <a:endParaRPr lang="en-US" altLang="zh-CN" b="1" dirty="0">
              <a:ea typeface="宋体" charset="-122"/>
            </a:endParaRPr>
          </a:p>
          <a:p>
            <a:r>
              <a:rPr lang="zh-CN" altLang="en-US" b="1" dirty="0">
                <a:ea typeface="宋体" charset="-122"/>
              </a:rPr>
              <a:t>很多专业人士喜欢使用布尔搜索</a:t>
            </a:r>
            <a:endParaRPr lang="en-US" altLang="zh-CN" b="1" dirty="0">
              <a:ea typeface="宋体" charset="-122"/>
            </a:endParaRPr>
          </a:p>
          <a:p>
            <a:pPr lvl="1"/>
            <a:r>
              <a:rPr lang="zh-CN" altLang="en-US" b="1" dirty="0">
                <a:ea typeface="宋体" charset="-122"/>
              </a:rPr>
              <a:t>非常清楚想要查什么、能得到什么</a:t>
            </a:r>
            <a:endParaRPr lang="en-US" altLang="zh-CN" b="1" dirty="0">
              <a:ea typeface="宋体" charset="-122"/>
            </a:endParaRPr>
          </a:p>
          <a:p>
            <a:r>
              <a:rPr lang="zh-CN" altLang="en-US" b="1" dirty="0">
                <a:ea typeface="宋体" charset="-122"/>
              </a:rPr>
              <a:t>但是这并不意味着布尔搜索其实际效果就很好</a:t>
            </a:r>
            <a:r>
              <a:rPr lang="en-US" altLang="zh-CN" b="1" dirty="0">
                <a:ea typeface="宋体" charset="-122"/>
              </a:rPr>
              <a:t>….</a:t>
            </a:r>
          </a:p>
        </p:txBody>
      </p:sp>
    </p:spTree>
    <p:extLst>
      <p:ext uri="{BB962C8B-B14F-4D97-AF65-F5344CB8AC3E}">
        <p14:creationId xmlns:p14="http://schemas.microsoft.com/office/powerpoint/2010/main" val="243190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布尔检索的缺点</a:t>
            </a:r>
            <a:endParaRPr lang="en-US" altLang="zh-CN"/>
          </a:p>
        </p:txBody>
      </p:sp>
      <p:sp>
        <p:nvSpPr>
          <p:cNvPr id="53251" name="Rectangle 3"/>
          <p:cNvSpPr>
            <a:spLocks noGrp="1" noChangeArrowheads="1"/>
          </p:cNvSpPr>
          <p:nvPr>
            <p:ph idx="1"/>
          </p:nvPr>
        </p:nvSpPr>
        <p:spPr/>
        <p:txBody>
          <a:bodyPr/>
          <a:lstStyle/>
          <a:p>
            <a:r>
              <a:rPr lang="zh-CN" altLang="en-US" b="1" dirty="0">
                <a:ea typeface="宋体" charset="-122"/>
              </a:rPr>
              <a:t>布尔查询构建复杂，不适合普通用户</a:t>
            </a:r>
            <a:endParaRPr lang="en-US" altLang="zh-CN" b="1" dirty="0">
              <a:ea typeface="宋体" charset="-122"/>
            </a:endParaRPr>
          </a:p>
          <a:p>
            <a:r>
              <a:rPr lang="zh-CN" altLang="en-US" b="1" dirty="0">
                <a:ea typeface="宋体" charset="-122"/>
              </a:rPr>
              <a:t>构建不当，检索结果过多或者过少</a:t>
            </a:r>
            <a:endParaRPr lang="en-US" altLang="zh-CN" b="1" dirty="0">
              <a:ea typeface="宋体" charset="-122"/>
            </a:endParaRPr>
          </a:p>
          <a:p>
            <a:r>
              <a:rPr lang="zh-CN" altLang="en-US" b="1" dirty="0">
                <a:ea typeface="宋体" charset="-122"/>
              </a:rPr>
              <a:t>没有充分利用词项的频率信息</a:t>
            </a:r>
            <a:endParaRPr lang="en-US" altLang="zh-CN" b="1" dirty="0">
              <a:ea typeface="宋体" charset="-122"/>
            </a:endParaRPr>
          </a:p>
          <a:p>
            <a:pPr lvl="1"/>
            <a:r>
              <a:rPr lang="en-US" altLang="zh-CN" b="1" dirty="0">
                <a:ea typeface="宋体" charset="-122"/>
              </a:rPr>
              <a:t>1 vs. 0 </a:t>
            </a:r>
            <a:r>
              <a:rPr lang="zh-CN" altLang="en-US" b="1" dirty="0">
                <a:ea typeface="宋体" charset="-122"/>
              </a:rPr>
              <a:t>次出现</a:t>
            </a:r>
            <a:endParaRPr lang="en-US" altLang="zh-CN" b="1" dirty="0">
              <a:ea typeface="宋体" charset="-122"/>
            </a:endParaRPr>
          </a:p>
          <a:p>
            <a:pPr lvl="1"/>
            <a:r>
              <a:rPr lang="en-US" altLang="zh-CN" b="1" dirty="0">
                <a:ea typeface="宋体" charset="-122"/>
              </a:rPr>
              <a:t>2 vs. 1</a:t>
            </a:r>
            <a:r>
              <a:rPr lang="zh-CN" altLang="en-US" b="1" dirty="0">
                <a:ea typeface="宋体" charset="-122"/>
              </a:rPr>
              <a:t>次出现</a:t>
            </a:r>
            <a:endParaRPr lang="en-US" altLang="zh-CN" b="1" dirty="0">
              <a:ea typeface="宋体" charset="-122"/>
            </a:endParaRPr>
          </a:p>
          <a:p>
            <a:pPr lvl="1"/>
            <a:r>
              <a:rPr lang="en-US" altLang="zh-CN" b="1" dirty="0">
                <a:ea typeface="宋体" charset="-122"/>
              </a:rPr>
              <a:t>3 vs. 2</a:t>
            </a:r>
            <a:r>
              <a:rPr lang="zh-CN" altLang="en-US" b="1" dirty="0">
                <a:ea typeface="宋体" charset="-122"/>
              </a:rPr>
              <a:t>次出现</a:t>
            </a:r>
            <a:endParaRPr lang="en-US" altLang="zh-CN" b="1" dirty="0">
              <a:ea typeface="宋体" charset="-122"/>
            </a:endParaRPr>
          </a:p>
          <a:p>
            <a:pPr lvl="1"/>
            <a:r>
              <a:rPr lang="en-US" altLang="zh-CN" b="1" dirty="0">
                <a:ea typeface="宋体" charset="-122"/>
              </a:rPr>
              <a:t>…</a:t>
            </a:r>
          </a:p>
          <a:p>
            <a:pPr lvl="1"/>
            <a:r>
              <a:rPr lang="zh-CN" altLang="en-US" b="1" dirty="0">
                <a:ea typeface="宋体" charset="-122"/>
              </a:rPr>
              <a:t>通常出现的越多越好，需要利用词项在文档中的词项频率</a:t>
            </a:r>
            <a:r>
              <a:rPr lang="en-US" altLang="zh-CN" b="1" dirty="0">
                <a:ea typeface="宋体" charset="-122"/>
              </a:rPr>
              <a:t>(term frequency, </a:t>
            </a:r>
            <a:r>
              <a:rPr lang="en-US" altLang="zh-CN" b="1" dirty="0" err="1">
                <a:ea typeface="宋体" charset="-122"/>
              </a:rPr>
              <a:t>tf</a:t>
            </a:r>
            <a:r>
              <a:rPr lang="en-US" altLang="zh-CN" b="1" dirty="0">
                <a:ea typeface="宋体" charset="-122"/>
              </a:rPr>
              <a:t>)</a:t>
            </a:r>
            <a:r>
              <a:rPr lang="zh-CN" altLang="en-US" b="1" dirty="0">
                <a:ea typeface="宋体" charset="-122"/>
              </a:rPr>
              <a:t>信息</a:t>
            </a:r>
            <a:endParaRPr lang="en-US" altLang="zh-CN" b="1" dirty="0">
              <a:ea typeface="宋体" charset="-122"/>
            </a:endParaRPr>
          </a:p>
          <a:p>
            <a:r>
              <a:rPr lang="zh-CN" altLang="en-US" b="1" dirty="0">
                <a:ea typeface="宋体" charset="-122"/>
              </a:rPr>
              <a:t>不能对检索结果进行排序</a:t>
            </a:r>
            <a:endParaRPr lang="en-US" altLang="zh-CN" b="1" dirty="0">
              <a:ea typeface="宋体" charset="-122"/>
            </a:endParaRPr>
          </a:p>
        </p:txBody>
      </p:sp>
      <p:sp>
        <p:nvSpPr>
          <p:cNvPr id="532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9DB1E5C5-420C-413D-B079-5F3290F04D90}" type="slidenum">
              <a:rPr lang="zh-CN" altLang="en-US" sz="1200">
                <a:solidFill>
                  <a:srgbClr val="898989"/>
                </a:solidFill>
                <a:latin typeface="Calibri" pitchFamily="34" charset="0"/>
                <a:ea typeface="宋体" charset="-122"/>
              </a:rPr>
              <a:pPr eaLnBrk="1" hangingPunct="1"/>
              <a:t>37</a:t>
            </a:fld>
            <a:endParaRPr lang="en-US" altLang="zh-CN" sz="1200">
              <a:solidFill>
                <a:srgbClr val="898989"/>
              </a:solidFill>
              <a:latin typeface="Calibri" pitchFamily="34" charset="0"/>
              <a:ea typeface="宋体" charset="-122"/>
            </a:endParaRPr>
          </a:p>
        </p:txBody>
      </p:sp>
    </p:spTree>
    <p:extLst>
      <p:ext uri="{BB962C8B-B14F-4D97-AF65-F5344CB8AC3E}">
        <p14:creationId xmlns:p14="http://schemas.microsoft.com/office/powerpoint/2010/main" val="684832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38</a:t>
            </a:fld>
            <a:endParaRPr lang="en-US" altLang="zh-CN"/>
          </a:p>
        </p:txBody>
      </p:sp>
      <p:pic>
        <p:nvPicPr>
          <p:cNvPr id="6" name="图片 5"/>
          <p:cNvPicPr>
            <a:picLocks noChangeAspect="1"/>
          </p:cNvPicPr>
          <p:nvPr/>
        </p:nvPicPr>
        <p:blipFill>
          <a:blip r:embed="rId2"/>
          <a:stretch>
            <a:fillRect/>
          </a:stretch>
        </p:blipFill>
        <p:spPr>
          <a:xfrm>
            <a:off x="179512" y="1603880"/>
            <a:ext cx="8798289" cy="2545200"/>
          </a:xfrm>
          <a:prstGeom prst="rect">
            <a:avLst/>
          </a:prstGeom>
        </p:spPr>
      </p:pic>
      <p:pic>
        <p:nvPicPr>
          <p:cNvPr id="7" name="图片 6"/>
          <p:cNvPicPr>
            <a:picLocks noChangeAspect="1"/>
          </p:cNvPicPr>
          <p:nvPr/>
        </p:nvPicPr>
        <p:blipFill>
          <a:blip r:embed="rId3"/>
          <a:stretch>
            <a:fillRect/>
          </a:stretch>
        </p:blipFill>
        <p:spPr>
          <a:xfrm>
            <a:off x="559040" y="4316144"/>
            <a:ext cx="8025920" cy="2209200"/>
          </a:xfrm>
          <a:prstGeom prst="rect">
            <a:avLst/>
          </a:prstGeom>
        </p:spPr>
      </p:pic>
    </p:spTree>
    <p:extLst>
      <p:ext uri="{BB962C8B-B14F-4D97-AF65-F5344CB8AC3E}">
        <p14:creationId xmlns:p14="http://schemas.microsoft.com/office/powerpoint/2010/main" val="270209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5" name="灯片编号占位符 4"/>
          <p:cNvSpPr>
            <a:spLocks noGrp="1"/>
          </p:cNvSpPr>
          <p:nvPr>
            <p:ph type="sldNum" sz="quarter" idx="16"/>
          </p:nvPr>
        </p:nvSpPr>
        <p:spPr/>
        <p:txBody>
          <a:bodyPr/>
          <a:lstStyle/>
          <a:p>
            <a:pPr>
              <a:defRPr/>
            </a:pPr>
            <a:fld id="{93A23781-D287-4953-8B39-293BE9BE148D}" type="slidenum">
              <a:rPr lang="en-US" altLang="zh-CN" smtClean="0"/>
              <a:pPr>
                <a:defRPr/>
              </a:pPr>
              <a:t>39</a:t>
            </a:fld>
            <a:endParaRPr lang="en-US" altLang="zh-CN"/>
          </a:p>
        </p:txBody>
      </p:sp>
      <p:pic>
        <p:nvPicPr>
          <p:cNvPr id="3" name="图片 2"/>
          <p:cNvPicPr>
            <a:picLocks noChangeAspect="1"/>
          </p:cNvPicPr>
          <p:nvPr/>
        </p:nvPicPr>
        <p:blipFill rotWithShape="1">
          <a:blip r:embed="rId2"/>
          <a:srcRect b="6320"/>
          <a:stretch/>
        </p:blipFill>
        <p:spPr>
          <a:xfrm>
            <a:off x="611560" y="1772816"/>
            <a:ext cx="6078207" cy="338372"/>
          </a:xfrm>
          <a:prstGeom prst="rect">
            <a:avLst/>
          </a:prstGeom>
        </p:spPr>
      </p:pic>
      <p:pic>
        <p:nvPicPr>
          <p:cNvPr id="4" name="图片 3"/>
          <p:cNvPicPr>
            <a:picLocks noChangeAspect="1"/>
          </p:cNvPicPr>
          <p:nvPr/>
        </p:nvPicPr>
        <p:blipFill>
          <a:blip r:embed="rId3"/>
          <a:stretch>
            <a:fillRect/>
          </a:stretch>
        </p:blipFill>
        <p:spPr>
          <a:xfrm>
            <a:off x="2555776" y="2852936"/>
            <a:ext cx="3123057" cy="3099600"/>
          </a:xfrm>
          <a:prstGeom prst="rect">
            <a:avLst/>
          </a:prstGeom>
        </p:spPr>
      </p:pic>
    </p:spTree>
    <p:extLst>
      <p:ext uri="{BB962C8B-B14F-4D97-AF65-F5344CB8AC3E}">
        <p14:creationId xmlns:p14="http://schemas.microsoft.com/office/powerpoint/2010/main" val="340314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zh-CN" altLang="en-US" dirty="0"/>
              <a:t>布尔检索</a:t>
            </a:r>
            <a:endParaRPr lang="en-US" altLang="zh-CN" dirty="0"/>
          </a:p>
        </p:txBody>
      </p:sp>
      <p:sp>
        <p:nvSpPr>
          <p:cNvPr id="13315" name="Content Placeholder 2"/>
          <p:cNvSpPr>
            <a:spLocks noGrp="1"/>
          </p:cNvSpPr>
          <p:nvPr>
            <p:ph idx="1"/>
          </p:nvPr>
        </p:nvSpPr>
        <p:spPr/>
        <p:txBody>
          <a:bodyPr/>
          <a:lstStyle/>
          <a:p>
            <a:pPr eaLnBrk="1" hangingPunct="1"/>
            <a:r>
              <a:rPr lang="zh-CN" altLang="zh-CN" b="1" dirty="0">
                <a:ea typeface="宋体" pitchFamily="2" charset="-122"/>
              </a:rPr>
              <a:t>信息检索是从大规模非结构化数据的集合中找出满足用户信息需求的资料的过程。</a:t>
            </a:r>
            <a:endParaRPr lang="en-US" altLang="zh-CN" b="1" dirty="0">
              <a:ea typeface="宋体" pitchFamily="2" charset="-122"/>
            </a:endParaRPr>
          </a:p>
          <a:p>
            <a:pPr eaLnBrk="1" hangingPunct="1"/>
            <a:endParaRPr lang="zh-CN" altLang="zh-CN" b="1" dirty="0">
              <a:ea typeface="宋体" pitchFamily="2" charset="-122"/>
            </a:endParaRPr>
          </a:p>
          <a:p>
            <a:pPr eaLnBrk="1" hangingPunct="1"/>
            <a:r>
              <a:rPr lang="zh-CN" altLang="en-US" b="1" dirty="0">
                <a:ea typeface="宋体" pitchFamily="2" charset="-122"/>
              </a:rPr>
              <a:t>布尔检索</a:t>
            </a:r>
            <a:endParaRPr lang="en-US" altLang="zh-CN" b="1" dirty="0">
              <a:ea typeface="宋体" pitchFamily="2" charset="-122"/>
            </a:endParaRPr>
          </a:p>
          <a:p>
            <a:pPr lvl="1" eaLnBrk="1" hangingPunct="1"/>
            <a:r>
              <a:rPr lang="zh-CN" altLang="en-US" b="1" dirty="0">
                <a:ea typeface="宋体" pitchFamily="2" charset="-122"/>
              </a:rPr>
              <a:t>针对布尔查询的检索，布尔查询是指利用 </a:t>
            </a:r>
            <a:r>
              <a:rPr lang="en-US" altLang="zh-CN" b="1" dirty="0">
                <a:solidFill>
                  <a:srgbClr val="FF0000"/>
                </a:solidFill>
                <a:cs typeface="ＭＳ Ｐゴシック" pitchFamily="34" charset="-128"/>
              </a:rPr>
              <a:t>AND</a:t>
            </a:r>
            <a:r>
              <a:rPr lang="en-US" altLang="zh-CN" b="1" dirty="0">
                <a:ea typeface="宋体" pitchFamily="2" charset="-122"/>
              </a:rPr>
              <a:t>, </a:t>
            </a:r>
            <a:r>
              <a:rPr lang="en-US" altLang="zh-CN" b="1" dirty="0">
                <a:solidFill>
                  <a:srgbClr val="FF0000"/>
                </a:solidFill>
                <a:cs typeface="ＭＳ Ｐゴシック" pitchFamily="34" charset="-128"/>
              </a:rPr>
              <a:t>OR</a:t>
            </a:r>
            <a:r>
              <a:rPr lang="en-US" altLang="zh-CN" b="1" dirty="0">
                <a:ea typeface="宋体" pitchFamily="2" charset="-122"/>
              </a:rPr>
              <a:t> </a:t>
            </a:r>
            <a:r>
              <a:rPr lang="zh-CN" altLang="en-US" b="1" dirty="0">
                <a:ea typeface="宋体" pitchFamily="2" charset="-122"/>
              </a:rPr>
              <a:t>或者 </a:t>
            </a:r>
            <a:r>
              <a:rPr lang="en-US" altLang="zh-CN" b="1" dirty="0">
                <a:solidFill>
                  <a:srgbClr val="FF0000"/>
                </a:solidFill>
                <a:cs typeface="ＭＳ Ｐゴシック" pitchFamily="34" charset="-128"/>
              </a:rPr>
              <a:t>NOT</a:t>
            </a:r>
            <a:r>
              <a:rPr lang="zh-CN" altLang="en-US" b="1" dirty="0">
                <a:ea typeface="宋体" pitchFamily="2" charset="-122"/>
              </a:rPr>
              <a:t>操作符将词项连接起来的查询。</a:t>
            </a:r>
            <a:endParaRPr lang="en-US" altLang="zh-CN" b="1" dirty="0">
              <a:ea typeface="宋体" pitchFamily="2" charset="-122"/>
            </a:endParaRPr>
          </a:p>
          <a:p>
            <a:pPr lvl="1" eaLnBrk="1" hangingPunct="1"/>
            <a:r>
              <a:rPr lang="zh-CN" altLang="en-US" b="1" dirty="0">
                <a:ea typeface="宋体" pitchFamily="2" charset="-122"/>
              </a:rPr>
              <a:t>例如：</a:t>
            </a:r>
          </a:p>
          <a:p>
            <a:pPr lvl="2" eaLnBrk="1" hangingPunct="1"/>
            <a:r>
              <a:rPr lang="zh-CN" altLang="en-US" b="1" dirty="0">
                <a:ea typeface="宋体" pitchFamily="2" charset="-122"/>
              </a:rPr>
              <a:t>信息  </a:t>
            </a:r>
            <a:r>
              <a:rPr lang="en-US" altLang="zh-CN" b="1" dirty="0">
                <a:solidFill>
                  <a:srgbClr val="FF0000"/>
                </a:solidFill>
                <a:ea typeface="宋体" pitchFamily="2" charset="-122"/>
              </a:rPr>
              <a:t>AND</a:t>
            </a:r>
            <a:r>
              <a:rPr lang="en-US" altLang="zh-CN" b="1" dirty="0">
                <a:ea typeface="宋体" pitchFamily="2" charset="-122"/>
              </a:rPr>
              <a:t> </a:t>
            </a:r>
            <a:r>
              <a:rPr lang="zh-CN" altLang="en-US" b="1" dirty="0">
                <a:ea typeface="宋体" pitchFamily="2" charset="-122"/>
              </a:rPr>
              <a:t>检索</a:t>
            </a:r>
          </a:p>
          <a:p>
            <a:pPr lvl="2" eaLnBrk="1" hangingPunct="1"/>
            <a:r>
              <a:rPr lang="zh-CN" altLang="en-US" b="1" dirty="0">
                <a:ea typeface="宋体" pitchFamily="2" charset="-122"/>
              </a:rPr>
              <a:t>信息 </a:t>
            </a:r>
            <a:r>
              <a:rPr lang="en-US" altLang="zh-CN" b="1" dirty="0">
                <a:solidFill>
                  <a:srgbClr val="FF0000"/>
                </a:solidFill>
                <a:ea typeface="宋体" pitchFamily="2" charset="-122"/>
              </a:rPr>
              <a:t>OR </a:t>
            </a:r>
            <a:r>
              <a:rPr lang="zh-CN" altLang="en-US" b="1" dirty="0">
                <a:ea typeface="宋体" pitchFamily="2" charset="-122"/>
              </a:rPr>
              <a:t>检索</a:t>
            </a:r>
          </a:p>
          <a:p>
            <a:pPr lvl="2" eaLnBrk="1" hangingPunct="1"/>
            <a:r>
              <a:rPr lang="zh-CN" altLang="en-US" b="1" dirty="0">
                <a:ea typeface="宋体" pitchFamily="2" charset="-122"/>
              </a:rPr>
              <a:t>信息 </a:t>
            </a:r>
            <a:r>
              <a:rPr lang="en-US" altLang="zh-CN" b="1" dirty="0">
                <a:solidFill>
                  <a:srgbClr val="FF0000"/>
                </a:solidFill>
                <a:ea typeface="宋体" pitchFamily="2" charset="-122"/>
              </a:rPr>
              <a:t>AND</a:t>
            </a:r>
            <a:r>
              <a:rPr lang="en-US" altLang="zh-CN" b="1" dirty="0">
                <a:ea typeface="宋体" pitchFamily="2" charset="-122"/>
              </a:rPr>
              <a:t> </a:t>
            </a:r>
            <a:r>
              <a:rPr lang="zh-CN" altLang="en-US" b="1" dirty="0">
                <a:ea typeface="宋体" pitchFamily="2" charset="-122"/>
              </a:rPr>
              <a:t>检索  </a:t>
            </a:r>
            <a:r>
              <a:rPr lang="en-US" altLang="zh-CN" b="1" dirty="0">
                <a:solidFill>
                  <a:srgbClr val="FF0000"/>
                </a:solidFill>
                <a:ea typeface="宋体" pitchFamily="2" charset="-122"/>
              </a:rPr>
              <a:t>AND NOT</a:t>
            </a:r>
            <a:r>
              <a:rPr lang="en-US" altLang="zh-CN" b="1" dirty="0">
                <a:solidFill>
                  <a:srgbClr val="0070C0"/>
                </a:solidFill>
                <a:ea typeface="宋体" pitchFamily="2" charset="-122"/>
              </a:rPr>
              <a:t> </a:t>
            </a:r>
            <a:r>
              <a:rPr lang="zh-CN" altLang="en-US" b="1" dirty="0">
                <a:ea typeface="宋体" pitchFamily="2" charset="-122"/>
              </a:rPr>
              <a:t>教材</a:t>
            </a:r>
            <a:endParaRPr lang="en-US" altLang="zh-CN" b="1" dirty="0">
              <a:ea typeface="宋体" pitchFamily="2" charset="-122"/>
            </a:endParaRPr>
          </a:p>
          <a:p>
            <a:pPr lvl="1" eaLnBrk="1" hangingPunct="1"/>
            <a:r>
              <a:rPr lang="en-US" altLang="zh-CN" b="1" dirty="0">
                <a:ea typeface="宋体" pitchFamily="2" charset="-122"/>
              </a:rPr>
              <a:t>Google </a:t>
            </a:r>
            <a:r>
              <a:rPr lang="zh-CN" altLang="en-US" b="1" dirty="0">
                <a:ea typeface="宋体" pitchFamily="2" charset="-122"/>
              </a:rPr>
              <a:t>的高级检索？</a:t>
            </a:r>
            <a:endParaRPr lang="en-US" altLang="zh-CN" b="1" dirty="0">
              <a:ea typeface="宋体" pitchFamily="2" charset="-122"/>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E8027EEC-426F-42D5-B05A-3B34F8DD1410}" type="slidenum">
              <a:rPr lang="zh-CN" altLang="en-US" sz="1200" smtClean="0">
                <a:solidFill>
                  <a:srgbClr val="898989"/>
                </a:solidFill>
                <a:latin typeface="Calibri" pitchFamily="34" charset="0"/>
                <a:ea typeface="宋体" pitchFamily="2" charset="-122"/>
              </a:rPr>
              <a:pPr eaLnBrk="1" hangingPunct="1"/>
              <a:t>4</a:t>
            </a:fld>
            <a:endParaRPr lang="en-US" altLang="zh-CN" sz="1200">
              <a:solidFill>
                <a:srgbClr val="898989"/>
              </a:solidFill>
              <a:latin typeface="Calibri" pitchFamily="34" charset="0"/>
              <a:ea typeface="宋体" pitchFamily="2" charset="-122"/>
            </a:endParaRPr>
          </a:p>
        </p:txBody>
      </p:sp>
      <p:pic>
        <p:nvPicPr>
          <p:cNvPr id="5" name="图片 1" descr="般若黑洞 3D小人15.jpg"/>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2220" y="4149080"/>
            <a:ext cx="1815666" cy="24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61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 calcmode="lin" valueType="num">
                                      <p:cBhvr additive="base">
                                        <p:cTn id="13"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5" end="5"/>
                                            </p:txEl>
                                          </p:spTgt>
                                        </p:tgtEl>
                                        <p:attrNameLst>
                                          <p:attrName>style.visibility</p:attrName>
                                        </p:attrNameLst>
                                      </p:cBhvr>
                                      <p:to>
                                        <p:strVal val="visible"/>
                                      </p:to>
                                    </p:set>
                                    <p:anim calcmode="lin" valueType="num">
                                      <p:cBhvr additive="base">
                                        <p:cTn id="25"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 calcmode="lin" valueType="num">
                                      <p:cBhvr additive="base">
                                        <p:cTn id="31"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anim calcmode="lin" valueType="num">
                                      <p:cBhvr additive="base">
                                        <p:cTn id="3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 calcmode="lin" valueType="num">
                                      <p:cBhvr additive="base">
                                        <p:cTn id="43"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5" name="灯片编号占位符 4"/>
          <p:cNvSpPr>
            <a:spLocks noGrp="1"/>
          </p:cNvSpPr>
          <p:nvPr>
            <p:ph type="sldNum" sz="quarter" idx="12"/>
          </p:nvPr>
        </p:nvSpPr>
        <p:spPr/>
        <p:txBody>
          <a:bodyPr/>
          <a:lstStyle/>
          <a:p>
            <a:pPr>
              <a:defRPr/>
            </a:pPr>
            <a:fld id="{D18FEF1A-AA8D-4783-88D0-A29CC2B46E0F}" type="slidenum">
              <a:rPr lang="en-US" altLang="zh-CN" smtClean="0"/>
              <a:pPr>
                <a:defRPr/>
              </a:pPr>
              <a:t>40</a:t>
            </a:fld>
            <a:endParaRPr lang="en-US" altLang="zh-CN"/>
          </a:p>
        </p:txBody>
      </p:sp>
      <p:pic>
        <p:nvPicPr>
          <p:cNvPr id="6" name="图片 4" descr="目标17.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778224" y="2425452"/>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1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内容提要</a:t>
            </a:r>
          </a:p>
        </p:txBody>
      </p:sp>
      <p:sp>
        <p:nvSpPr>
          <p:cNvPr id="26627" name="灯片编号占位符 3"/>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6AFBFF73-B62E-4859-977B-CBB786003F4D}" type="slidenum">
              <a:rPr lang="zh-CN" altLang="en-US" sz="1200">
                <a:solidFill>
                  <a:srgbClr val="898989"/>
                </a:solidFill>
                <a:latin typeface="Calibri" pitchFamily="34" charset="0"/>
                <a:ea typeface="宋体" charset="-122"/>
              </a:rPr>
              <a:pPr eaLnBrk="1" hangingPunct="1"/>
              <a:t>5</a:t>
            </a:fld>
            <a:endParaRPr lang="en-US" altLang="zh-CN" sz="1200">
              <a:solidFill>
                <a:srgbClr val="898989"/>
              </a:solidFill>
              <a:latin typeface="Calibri" pitchFamily="34" charset="0"/>
              <a:ea typeface="宋体" charset="-122"/>
            </a:endParaRPr>
          </a:p>
        </p:txBody>
      </p:sp>
      <p:sp>
        <p:nvSpPr>
          <p:cNvPr id="25603" name="内容占位符 2"/>
          <p:cNvSpPr>
            <a:spLocks noGrp="1"/>
          </p:cNvSpPr>
          <p:nvPr>
            <p:ph type="body" sz="quarter" idx="13"/>
          </p:nvPr>
        </p:nvSpPr>
        <p:spPr>
          <a:xfrm>
            <a:off x="468313" y="1916113"/>
            <a:ext cx="8207375" cy="4321175"/>
          </a:xfrm>
        </p:spPr>
        <p:txBody>
          <a:bodyPr/>
          <a:lstStyle/>
          <a:p>
            <a:pPr>
              <a:defRPr/>
            </a:pPr>
            <a:r>
              <a:rPr lang="zh-CN" altLang="en-US" dirty="0">
                <a:solidFill>
                  <a:schemeClr val="accent1">
                    <a:lumMod val="20000"/>
                    <a:lumOff val="80000"/>
                  </a:schemeClr>
                </a:solidFill>
              </a:rPr>
              <a:t>布尔检索</a:t>
            </a:r>
            <a:endParaRPr lang="en-US" altLang="zh-CN" dirty="0">
              <a:solidFill>
                <a:schemeClr val="accent1">
                  <a:lumMod val="20000"/>
                  <a:lumOff val="80000"/>
                </a:schemeClr>
              </a:solidFill>
            </a:endParaRPr>
          </a:p>
          <a:p>
            <a:pPr>
              <a:defRPr/>
            </a:pPr>
            <a:r>
              <a:rPr lang="zh-CN" altLang="en-US" dirty="0"/>
              <a:t>倒排索引</a:t>
            </a:r>
            <a:endParaRPr lang="en-US" altLang="zh-CN" dirty="0"/>
          </a:p>
          <a:p>
            <a:pPr>
              <a:defRPr/>
            </a:pPr>
            <a:r>
              <a:rPr lang="zh-CN" altLang="en-US" dirty="0">
                <a:solidFill>
                  <a:schemeClr val="accent1">
                    <a:lumMod val="20000"/>
                    <a:lumOff val="80000"/>
                  </a:schemeClr>
                </a:solidFill>
              </a:rPr>
              <a:t>布尔查询的处理</a:t>
            </a:r>
          </a:p>
        </p:txBody>
      </p:sp>
      <p:pic>
        <p:nvPicPr>
          <p:cNvPr id="6" name="图片 2" descr="www_tuweimei_comComp_23646421_TIs7BJFdjqM20EMSbAGswIJgtTdDLwUe.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844824"/>
            <a:ext cx="4224469"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56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词项</a:t>
            </a:r>
            <a:r>
              <a:rPr lang="en-US" altLang="zh-CN"/>
              <a:t>-</a:t>
            </a:r>
            <a:r>
              <a:rPr lang="zh-CN" altLang="en-US"/>
              <a:t>文档</a:t>
            </a:r>
            <a:r>
              <a:rPr lang="en-US" altLang="zh-CN"/>
              <a:t>(term-doc)</a:t>
            </a:r>
            <a:r>
              <a:rPr lang="zh-CN" altLang="en-US"/>
              <a:t>的关联矩阵</a:t>
            </a:r>
            <a:endParaRPr lang="en-US" altLang="zh-CN"/>
          </a:p>
        </p:txBody>
      </p:sp>
      <p:graphicFrame>
        <p:nvGraphicFramePr>
          <p:cNvPr id="24579" name="Object 1028"/>
          <p:cNvGraphicFramePr>
            <a:graphicFrameLocks noGrp="1" noChangeAspect="1"/>
          </p:cNvGraphicFramePr>
          <p:nvPr>
            <p:ph idx="1"/>
          </p:nvPr>
        </p:nvGraphicFramePr>
        <p:xfrm>
          <a:off x="38100" y="1676400"/>
          <a:ext cx="9029700" cy="4191000"/>
        </p:xfrm>
        <a:graphic>
          <a:graphicData uri="http://schemas.openxmlformats.org/presentationml/2006/ole">
            <mc:AlternateContent xmlns:mc="http://schemas.openxmlformats.org/markup-compatibility/2006">
              <mc:Choice xmlns:v="urn:schemas-microsoft-com:vml" Requires="v">
                <p:oleObj spid="_x0000_s121928" name="Worksheet" r:id="rId3" imgW="9525305" imgH="3543605" progId="Excel.Sheet.8">
                  <p:embed/>
                </p:oleObj>
              </mc:Choice>
              <mc:Fallback>
                <p:oleObj name="Worksheet" r:id="rId3" imgW="9525305" imgH="3543605"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1676400"/>
                        <a:ext cx="9029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 Box 3"/>
          <p:cNvSpPr txBox="1">
            <a:spLocks noChangeArrowheads="1"/>
          </p:cNvSpPr>
          <p:nvPr/>
        </p:nvSpPr>
        <p:spPr bwMode="auto">
          <a:xfrm>
            <a:off x="5436096" y="5568950"/>
            <a:ext cx="3600400" cy="830997"/>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r>
              <a:rPr lang="zh-CN" altLang="en-US" b="1" dirty="0">
                <a:latin typeface="Arial" charset="0"/>
                <a:ea typeface="宋体" pitchFamily="2" charset="-122"/>
              </a:rPr>
              <a:t>若某剧本包含某单词，则该位置上为</a:t>
            </a:r>
            <a:r>
              <a:rPr lang="en-US" altLang="zh-CN" b="1" dirty="0">
                <a:latin typeface="Arial" charset="0"/>
                <a:ea typeface="宋体" pitchFamily="2" charset="-122"/>
              </a:rPr>
              <a:t>1</a:t>
            </a:r>
            <a:r>
              <a:rPr lang="zh-CN" altLang="en-US" b="1" dirty="0">
                <a:latin typeface="Arial" charset="0"/>
                <a:ea typeface="宋体" pitchFamily="2" charset="-122"/>
              </a:rPr>
              <a:t>，否则为</a:t>
            </a:r>
            <a:r>
              <a:rPr lang="en-US" altLang="zh-CN" b="1" dirty="0">
                <a:latin typeface="Arial" charset="0"/>
                <a:ea typeface="宋体" pitchFamily="2" charset="-122"/>
              </a:rPr>
              <a:t>0</a:t>
            </a:r>
          </a:p>
        </p:txBody>
      </p:sp>
      <p:sp>
        <p:nvSpPr>
          <p:cNvPr id="24581" name="Line 5"/>
          <p:cNvSpPr>
            <a:spLocks noChangeShapeType="1"/>
          </p:cNvSpPr>
          <p:nvPr/>
        </p:nvSpPr>
        <p:spPr bwMode="auto">
          <a:xfrm flipH="1" flipV="1">
            <a:off x="4264918" y="3606924"/>
            <a:ext cx="1373882" cy="1955676"/>
          </a:xfrm>
          <a:prstGeom prst="line">
            <a:avLst/>
          </a:prstGeom>
          <a:ln>
            <a:headEnd type="triangle" w="med" len="med"/>
            <a:tailEnd type="none" w="med" len="med"/>
          </a:ln>
          <a:extLst/>
        </p:spPr>
        <p:style>
          <a:lnRef idx="3">
            <a:schemeClr val="accent5"/>
          </a:lnRef>
          <a:fillRef idx="0">
            <a:schemeClr val="accent5"/>
          </a:fillRef>
          <a:effectRef idx="2">
            <a:schemeClr val="accent5"/>
          </a:effectRef>
          <a:fontRef idx="minor">
            <a:schemeClr val="tx1"/>
          </a:fontRef>
        </p:style>
        <p:txBody>
          <a:bodyPr wrap="none" anchor="ctr"/>
          <a:lstStyle/>
          <a:p>
            <a:endParaRPr lang="zh-CN" altLang="en-US"/>
          </a:p>
        </p:txBody>
      </p:sp>
      <p:sp>
        <p:nvSpPr>
          <p:cNvPr id="24582" name="Text Box 8"/>
          <p:cNvSpPr txBox="1">
            <a:spLocks noChangeArrowheads="1"/>
          </p:cNvSpPr>
          <p:nvPr/>
        </p:nvSpPr>
        <p:spPr bwMode="auto">
          <a:xfrm>
            <a:off x="103287" y="5736798"/>
            <a:ext cx="5181600" cy="455061"/>
          </a:xfrm>
          <a:prstGeom prst="rect">
            <a:avLst/>
          </a:prstGeom>
          <a:ln/>
          <a:extLst/>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lnSpc>
                <a:spcPct val="150000"/>
              </a:lnSpc>
              <a:spcBef>
                <a:spcPts val="1200"/>
              </a:spcBef>
              <a:spcAft>
                <a:spcPts val="2400"/>
              </a:spcAft>
            </a:pPr>
            <a:r>
              <a:rPr lang="en-US" altLang="zh-CN" sz="1800" b="1" i="1" dirty="0">
                <a:ea typeface="宋体" pitchFamily="2" charset="-122"/>
              </a:rPr>
              <a:t>Brutus</a:t>
            </a:r>
            <a:r>
              <a:rPr lang="en-US" altLang="zh-CN" sz="1800" dirty="0">
                <a:ea typeface="宋体" pitchFamily="2" charset="-122"/>
              </a:rPr>
              <a:t> </a:t>
            </a:r>
            <a:r>
              <a:rPr lang="en-US" altLang="zh-CN" sz="1800" i="1" dirty="0">
                <a:ea typeface="宋体" pitchFamily="2" charset="-122"/>
              </a:rPr>
              <a:t>AND</a:t>
            </a:r>
            <a:r>
              <a:rPr lang="en-US" altLang="zh-CN" sz="1800" dirty="0">
                <a:ea typeface="宋体" pitchFamily="2" charset="-122"/>
              </a:rPr>
              <a:t> </a:t>
            </a:r>
            <a:r>
              <a:rPr lang="en-US" altLang="zh-CN" sz="1800" b="1" i="1" dirty="0">
                <a:ea typeface="宋体" pitchFamily="2" charset="-122"/>
              </a:rPr>
              <a:t>Caesar</a:t>
            </a:r>
            <a:r>
              <a:rPr lang="en-US" altLang="zh-CN" sz="1800" dirty="0">
                <a:ea typeface="宋体" pitchFamily="2" charset="-122"/>
              </a:rPr>
              <a:t> </a:t>
            </a:r>
            <a:r>
              <a:rPr lang="en-US" altLang="zh-CN" sz="1800" i="1" dirty="0">
                <a:ea typeface="宋体" pitchFamily="2" charset="-122"/>
              </a:rPr>
              <a:t>BUT</a:t>
            </a:r>
            <a:r>
              <a:rPr lang="en-US" altLang="zh-CN" sz="1800" dirty="0">
                <a:ea typeface="宋体" pitchFamily="2" charset="-122"/>
              </a:rPr>
              <a:t> </a:t>
            </a:r>
            <a:r>
              <a:rPr lang="en-US" altLang="zh-CN" sz="1800" i="1" dirty="0">
                <a:ea typeface="宋体" pitchFamily="2" charset="-122"/>
              </a:rPr>
              <a:t>NOT</a:t>
            </a:r>
            <a:r>
              <a:rPr lang="en-US" altLang="zh-CN" sz="1800" dirty="0">
                <a:ea typeface="宋体" pitchFamily="2" charset="-122"/>
              </a:rPr>
              <a:t> </a:t>
            </a:r>
            <a:r>
              <a:rPr lang="en-US" altLang="zh-CN" sz="1800" b="1" i="1" dirty="0">
                <a:ea typeface="宋体" pitchFamily="2" charset="-122"/>
              </a:rPr>
              <a:t>Calpurnia</a:t>
            </a:r>
          </a:p>
        </p:txBody>
      </p:sp>
      <p:sp>
        <p:nvSpPr>
          <p:cNvPr id="2" name="椭圆 1"/>
          <p:cNvSpPr/>
          <p:nvPr/>
        </p:nvSpPr>
        <p:spPr>
          <a:xfrm>
            <a:off x="3832870" y="3390900"/>
            <a:ext cx="432048" cy="432048"/>
          </a:xfrm>
          <a:prstGeom prst="ellipse">
            <a:avLst/>
          </a:prstGeom>
          <a:no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9699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up)">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wipe(up)">
                                      <p:cBhvr>
                                        <p:cTn id="1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1"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 </a:t>
            </a:r>
            <a:r>
              <a:rPr lang="zh-CN" altLang="en-US"/>
              <a:t>关联向量</a:t>
            </a:r>
            <a:r>
              <a:rPr lang="en-US" altLang="zh-CN"/>
              <a:t>(incidence vectors)</a:t>
            </a:r>
          </a:p>
        </p:txBody>
      </p:sp>
      <p:sp>
        <p:nvSpPr>
          <p:cNvPr id="28675" name="Rectangle 3"/>
          <p:cNvSpPr>
            <a:spLocks noGrp="1" noChangeArrowheads="1"/>
          </p:cNvSpPr>
          <p:nvPr>
            <p:ph idx="1"/>
          </p:nvPr>
        </p:nvSpPr>
        <p:spPr/>
        <p:txBody>
          <a:bodyPr/>
          <a:lstStyle/>
          <a:p>
            <a:r>
              <a:rPr lang="zh-CN" altLang="en-US" b="1" dirty="0">
                <a:ea typeface="宋体" charset="-122"/>
              </a:rPr>
              <a:t>关联矩阵的每一列都是</a:t>
            </a:r>
            <a:r>
              <a:rPr lang="en-US" altLang="zh-CN" b="1" dirty="0">
                <a:ea typeface="宋体" charset="-122"/>
              </a:rPr>
              <a:t> </a:t>
            </a:r>
            <a:r>
              <a:rPr lang="en-US" altLang="zh-CN" sz="3200" b="1" dirty="0">
                <a:solidFill>
                  <a:srgbClr val="FF0000"/>
                </a:solidFill>
                <a:ea typeface="宋体" charset="-122"/>
              </a:rPr>
              <a:t>0 </a:t>
            </a:r>
            <a:r>
              <a:rPr lang="en-US" altLang="zh-CN" b="1" dirty="0">
                <a:ea typeface="宋体" charset="-122"/>
              </a:rPr>
              <a:t>/ </a:t>
            </a:r>
            <a:r>
              <a:rPr lang="en-US" altLang="zh-CN" sz="3200" b="1" dirty="0">
                <a:solidFill>
                  <a:srgbClr val="FF0000"/>
                </a:solidFill>
                <a:ea typeface="宋体" charset="-122"/>
              </a:rPr>
              <a:t>1 </a:t>
            </a:r>
            <a:r>
              <a:rPr lang="zh-CN" altLang="en-US" b="1" dirty="0">
                <a:ea typeface="宋体" charset="-122"/>
              </a:rPr>
              <a:t>向量，每个 </a:t>
            </a:r>
            <a:r>
              <a:rPr lang="en-US" altLang="zh-CN" sz="3200" b="1" dirty="0">
                <a:solidFill>
                  <a:srgbClr val="FF0000"/>
                </a:solidFill>
                <a:ea typeface="宋体" charset="-122"/>
              </a:rPr>
              <a:t>0 </a:t>
            </a:r>
            <a:r>
              <a:rPr lang="en-US" altLang="zh-CN" sz="3200" b="1" dirty="0">
                <a:ea typeface="宋体" charset="-122"/>
              </a:rPr>
              <a:t>/</a:t>
            </a:r>
            <a:r>
              <a:rPr lang="en-US" altLang="zh-CN" sz="3200" b="1" dirty="0">
                <a:solidFill>
                  <a:srgbClr val="FF0000"/>
                </a:solidFill>
                <a:ea typeface="宋体" charset="-122"/>
              </a:rPr>
              <a:t> 1 </a:t>
            </a:r>
            <a:r>
              <a:rPr lang="zh-CN" altLang="en-US" b="1" dirty="0">
                <a:ea typeface="宋体" charset="-122"/>
              </a:rPr>
              <a:t>都对应一个词项</a:t>
            </a:r>
            <a:endParaRPr lang="en-US" altLang="zh-CN" b="1" dirty="0">
              <a:ea typeface="宋体" charset="-122"/>
            </a:endParaRPr>
          </a:p>
          <a:p>
            <a:endParaRPr lang="en-US" altLang="zh-CN" b="1" dirty="0">
              <a:ea typeface="宋体" charset="-122"/>
            </a:endParaRPr>
          </a:p>
          <a:p>
            <a:r>
              <a:rPr lang="zh-CN" altLang="en-US" b="1" dirty="0">
                <a:ea typeface="宋体" charset="-122"/>
              </a:rPr>
              <a:t>对于 </a:t>
            </a:r>
            <a:r>
              <a:rPr lang="en-US" altLang="zh-CN" b="1" dirty="0">
                <a:solidFill>
                  <a:srgbClr val="0070C0"/>
                </a:solidFill>
                <a:ea typeface="宋体" charset="-122"/>
              </a:rPr>
              <a:t>Brutus</a:t>
            </a:r>
            <a:r>
              <a:rPr lang="en-US" altLang="zh-CN" b="1" dirty="0">
                <a:ea typeface="宋体" charset="-122"/>
              </a:rPr>
              <a:t> AND </a:t>
            </a:r>
            <a:r>
              <a:rPr lang="en-US" altLang="zh-CN" b="1" dirty="0">
                <a:solidFill>
                  <a:srgbClr val="0070C0"/>
                </a:solidFill>
                <a:ea typeface="宋体" charset="-122"/>
              </a:rPr>
              <a:t>Caesar</a:t>
            </a:r>
            <a:r>
              <a:rPr lang="en-US" altLang="zh-CN" b="1" dirty="0">
                <a:ea typeface="宋体" charset="-122"/>
              </a:rPr>
              <a:t> AND NOT </a:t>
            </a:r>
            <a:r>
              <a:rPr lang="en-US" altLang="zh-CN" b="1" dirty="0">
                <a:solidFill>
                  <a:srgbClr val="0070C0"/>
                </a:solidFill>
                <a:ea typeface="宋体" charset="-122"/>
              </a:rPr>
              <a:t>Calpurnia</a:t>
            </a:r>
          </a:p>
          <a:p>
            <a:endParaRPr lang="en-US" altLang="zh-CN" b="1" dirty="0">
              <a:ea typeface="宋体" charset="-122"/>
            </a:endParaRPr>
          </a:p>
          <a:p>
            <a:r>
              <a:rPr lang="zh-CN" altLang="en-US" b="1" dirty="0">
                <a:ea typeface="宋体" charset="-122"/>
              </a:rPr>
              <a:t>取出三个向量</a:t>
            </a:r>
            <a:r>
              <a:rPr lang="en-US" altLang="zh-CN" b="1" dirty="0">
                <a:ea typeface="宋体" charset="-122"/>
              </a:rPr>
              <a:t> </a:t>
            </a:r>
            <a:r>
              <a:rPr lang="zh-CN" altLang="en-US" b="1" dirty="0">
                <a:ea typeface="宋体" charset="-122"/>
              </a:rPr>
              <a:t>，并对</a:t>
            </a:r>
            <a:r>
              <a:rPr lang="en-US" altLang="zh-CN" b="1" dirty="0">
                <a:ea typeface="宋体" charset="-122"/>
              </a:rPr>
              <a:t>Calpurnia </a:t>
            </a:r>
            <a:r>
              <a:rPr lang="zh-CN" altLang="en-US" b="1">
                <a:ea typeface="宋体" charset="-122"/>
              </a:rPr>
              <a:t>的向量</a:t>
            </a:r>
            <a:r>
              <a:rPr lang="zh-CN" altLang="en-US" b="1" dirty="0">
                <a:ea typeface="宋体" charset="-122"/>
              </a:rPr>
              <a:t>求补，最后按位进行与操作</a:t>
            </a:r>
            <a:endParaRPr lang="en-US" altLang="zh-CN" b="1" dirty="0">
              <a:ea typeface="宋体" charset="-122"/>
            </a:endParaRPr>
          </a:p>
          <a:p>
            <a:endParaRPr lang="en-US" altLang="zh-CN" b="1" dirty="0">
              <a:ea typeface="宋体" charset="-122"/>
            </a:endParaRPr>
          </a:p>
          <a:p>
            <a:r>
              <a:rPr lang="en-US" altLang="zh-CN" b="1" dirty="0">
                <a:solidFill>
                  <a:srgbClr val="FF0000"/>
                </a:solidFill>
                <a:ea typeface="宋体" charset="-122"/>
              </a:rPr>
              <a:t>110100</a:t>
            </a:r>
            <a:r>
              <a:rPr lang="en-US" altLang="zh-CN" b="1" dirty="0">
                <a:ea typeface="宋体" charset="-122"/>
              </a:rPr>
              <a:t> AND </a:t>
            </a:r>
            <a:r>
              <a:rPr lang="en-US" altLang="zh-CN" b="1" dirty="0">
                <a:solidFill>
                  <a:srgbClr val="FF0000"/>
                </a:solidFill>
                <a:ea typeface="宋体" charset="-122"/>
              </a:rPr>
              <a:t>110111</a:t>
            </a:r>
            <a:r>
              <a:rPr lang="en-US" altLang="zh-CN" b="1" dirty="0">
                <a:ea typeface="宋体" charset="-122"/>
              </a:rPr>
              <a:t> AND </a:t>
            </a:r>
            <a:r>
              <a:rPr lang="en-US" altLang="zh-CN" b="1" dirty="0">
                <a:solidFill>
                  <a:srgbClr val="FF0000"/>
                </a:solidFill>
                <a:ea typeface="宋体" charset="-122"/>
              </a:rPr>
              <a:t>101111</a:t>
            </a:r>
            <a:r>
              <a:rPr lang="en-US" altLang="zh-CN" b="1" dirty="0">
                <a:ea typeface="宋体" charset="-122"/>
              </a:rPr>
              <a:t> = </a:t>
            </a:r>
            <a:r>
              <a:rPr lang="en-US" altLang="zh-CN" b="1" dirty="0">
                <a:solidFill>
                  <a:srgbClr val="00B050"/>
                </a:solidFill>
                <a:ea typeface="宋体" charset="-122"/>
              </a:rPr>
              <a:t>100100 </a:t>
            </a:r>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eaLnBrk="1" hangingPunct="1"/>
            <a:fld id="{4C85E17C-20AF-4E85-823A-C1C7DD9F5EC2}" type="slidenum">
              <a:rPr lang="zh-CN" altLang="en-US" sz="1200">
                <a:solidFill>
                  <a:srgbClr val="898989"/>
                </a:solidFill>
                <a:latin typeface="Calibri" pitchFamily="34" charset="0"/>
                <a:ea typeface="宋体" charset="-122"/>
              </a:rPr>
              <a:pPr eaLnBrk="1" hangingPunct="1"/>
              <a:t>7</a:t>
            </a:fld>
            <a:endParaRPr lang="en-US" altLang="zh-CN" sz="1200">
              <a:solidFill>
                <a:srgbClr val="898989"/>
              </a:solidFill>
              <a:latin typeface="Calibri" pitchFamily="34" charset="0"/>
              <a:ea typeface="宋体" charset="-122"/>
            </a:endParaRPr>
          </a:p>
        </p:txBody>
      </p:sp>
    </p:spTree>
    <p:extLst>
      <p:ext uri="{BB962C8B-B14F-4D97-AF65-F5344CB8AC3E}">
        <p14:creationId xmlns:p14="http://schemas.microsoft.com/office/powerpoint/2010/main" val="246468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6" end="6"/>
                                            </p:txEl>
                                          </p:spTgt>
                                        </p:tgtEl>
                                        <p:attrNameLst>
                                          <p:attrName>style.visibility</p:attrName>
                                        </p:attrNameLst>
                                      </p:cBhvr>
                                      <p:to>
                                        <p:strVal val="visible"/>
                                      </p:to>
                                    </p:set>
                                    <p:anim calcmode="lin" valueType="num">
                                      <p:cBhvr additive="base">
                                        <p:cTn id="25"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布尔查询计算</a:t>
            </a:r>
            <a:endParaRPr lang="en-US" altLang="zh-CN" dirty="0"/>
          </a:p>
        </p:txBody>
      </p:sp>
      <p:graphicFrame>
        <p:nvGraphicFramePr>
          <p:cNvPr id="24579" name="Object 1028"/>
          <p:cNvGraphicFramePr>
            <a:graphicFrameLocks noGrp="1" noChangeAspect="1"/>
          </p:cNvGraphicFramePr>
          <p:nvPr>
            <p:ph idx="1"/>
          </p:nvPr>
        </p:nvGraphicFramePr>
        <p:xfrm>
          <a:off x="38100" y="1676400"/>
          <a:ext cx="9029700" cy="4191000"/>
        </p:xfrm>
        <a:graphic>
          <a:graphicData uri="http://schemas.openxmlformats.org/presentationml/2006/ole">
            <mc:AlternateContent xmlns:mc="http://schemas.openxmlformats.org/markup-compatibility/2006">
              <mc:Choice xmlns:v="urn:schemas-microsoft-com:vml" Requires="v">
                <p:oleObj spid="_x0000_s122951" name="Worksheet" r:id="rId3" imgW="9525305" imgH="3543605" progId="Excel.Sheet.8">
                  <p:embed/>
                </p:oleObj>
              </mc:Choice>
              <mc:Fallback>
                <p:oleObj name="Worksheet" r:id="rId3" imgW="9525305" imgH="3543605"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1676400"/>
                        <a:ext cx="9029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 Box 8"/>
          <p:cNvSpPr txBox="1">
            <a:spLocks noChangeArrowheads="1"/>
          </p:cNvSpPr>
          <p:nvPr/>
        </p:nvSpPr>
        <p:spPr bwMode="auto">
          <a:xfrm>
            <a:off x="467544" y="6093296"/>
            <a:ext cx="8161778" cy="49475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ctr" eaLnBrk="1" hangingPunct="1">
              <a:lnSpc>
                <a:spcPct val="150000"/>
              </a:lnSpc>
              <a:spcBef>
                <a:spcPts val="1200"/>
              </a:spcBef>
              <a:spcAft>
                <a:spcPts val="2400"/>
              </a:spcAft>
            </a:pPr>
            <a:r>
              <a:rPr lang="en-US" altLang="zh-CN" sz="2000" b="1" i="1" dirty="0">
                <a:ea typeface="宋体" pitchFamily="2" charset="-122"/>
              </a:rPr>
              <a:t>Brutus</a:t>
            </a:r>
            <a:r>
              <a:rPr lang="en-US" altLang="zh-CN" sz="2000" dirty="0">
                <a:ea typeface="宋体" pitchFamily="2" charset="-122"/>
              </a:rPr>
              <a:t> </a:t>
            </a:r>
            <a:r>
              <a:rPr lang="en-US" altLang="zh-CN" sz="2000" i="1" dirty="0">
                <a:ea typeface="宋体" pitchFamily="2" charset="-122"/>
              </a:rPr>
              <a:t>AND</a:t>
            </a:r>
            <a:r>
              <a:rPr lang="en-US" altLang="zh-CN" sz="2000" dirty="0">
                <a:ea typeface="宋体" pitchFamily="2" charset="-122"/>
              </a:rPr>
              <a:t> </a:t>
            </a:r>
            <a:r>
              <a:rPr lang="en-US" altLang="zh-CN" sz="2000" b="1" i="1" dirty="0">
                <a:ea typeface="宋体" pitchFamily="2" charset="-122"/>
              </a:rPr>
              <a:t>Caesar</a:t>
            </a:r>
            <a:r>
              <a:rPr lang="en-US" altLang="zh-CN" sz="2000" dirty="0">
                <a:ea typeface="宋体" pitchFamily="2" charset="-122"/>
              </a:rPr>
              <a:t> </a:t>
            </a:r>
            <a:r>
              <a:rPr lang="en-US" altLang="zh-CN" sz="2000" i="1" dirty="0">
                <a:ea typeface="宋体" pitchFamily="2" charset="-122"/>
              </a:rPr>
              <a:t>BUT</a:t>
            </a:r>
            <a:r>
              <a:rPr lang="en-US" altLang="zh-CN" sz="2000" dirty="0">
                <a:ea typeface="宋体" pitchFamily="2" charset="-122"/>
              </a:rPr>
              <a:t> </a:t>
            </a:r>
            <a:r>
              <a:rPr lang="en-US" altLang="zh-CN" sz="2000" i="1" dirty="0">
                <a:ea typeface="宋体" pitchFamily="2" charset="-122"/>
              </a:rPr>
              <a:t>NOT</a:t>
            </a:r>
            <a:r>
              <a:rPr lang="en-US" altLang="zh-CN" sz="2000" dirty="0">
                <a:ea typeface="宋体" pitchFamily="2" charset="-122"/>
              </a:rPr>
              <a:t> </a:t>
            </a:r>
            <a:r>
              <a:rPr lang="en-US" altLang="zh-CN" sz="2000" b="1" i="1" dirty="0">
                <a:ea typeface="宋体" pitchFamily="2" charset="-122"/>
              </a:rPr>
              <a:t>Calpurnia</a:t>
            </a:r>
          </a:p>
        </p:txBody>
      </p:sp>
      <p:sp>
        <p:nvSpPr>
          <p:cNvPr id="2" name="矩形 1"/>
          <p:cNvSpPr/>
          <p:nvPr/>
        </p:nvSpPr>
        <p:spPr>
          <a:xfrm>
            <a:off x="1259632" y="2636912"/>
            <a:ext cx="7704856" cy="288032"/>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7"/>
          <p:cNvSpPr/>
          <p:nvPr/>
        </p:nvSpPr>
        <p:spPr>
          <a:xfrm>
            <a:off x="1259632" y="3035052"/>
            <a:ext cx="7704856" cy="288032"/>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矩形 8"/>
          <p:cNvSpPr/>
          <p:nvPr/>
        </p:nvSpPr>
        <p:spPr>
          <a:xfrm>
            <a:off x="1259632" y="3467100"/>
            <a:ext cx="7704856" cy="288032"/>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nvGrpSpPr>
          <p:cNvPr id="4" name="组合 3"/>
          <p:cNvGrpSpPr/>
          <p:nvPr/>
        </p:nvGrpSpPr>
        <p:grpSpPr>
          <a:xfrm>
            <a:off x="1259632" y="3429000"/>
            <a:ext cx="7704856" cy="407432"/>
            <a:chOff x="1259632" y="3429000"/>
            <a:chExt cx="7704856" cy="407432"/>
          </a:xfrm>
        </p:grpSpPr>
        <p:sp>
          <p:nvSpPr>
            <p:cNvPr id="10" name="矩形 9"/>
            <p:cNvSpPr/>
            <p:nvPr/>
          </p:nvSpPr>
          <p:spPr>
            <a:xfrm>
              <a:off x="1259632" y="3473450"/>
              <a:ext cx="7704856" cy="288032"/>
            </a:xfrm>
            <a:prstGeom prst="rect">
              <a:avLst/>
            </a:prstGeom>
            <a:solidFill>
              <a:schemeClr val="bg1"/>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3" name="TextBox 2"/>
            <p:cNvSpPr txBox="1"/>
            <p:nvPr/>
          </p:nvSpPr>
          <p:spPr>
            <a:xfrm>
              <a:off x="2123728" y="34290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sp>
          <p:nvSpPr>
            <p:cNvPr id="12" name="TextBox 11"/>
            <p:cNvSpPr txBox="1"/>
            <p:nvPr/>
          </p:nvSpPr>
          <p:spPr>
            <a:xfrm>
              <a:off x="3899054"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0</a:t>
              </a:r>
              <a:endParaRPr lang="zh-CN" altLang="en-US" sz="1800" b="1" dirty="0">
                <a:latin typeface="Arial" pitchFamily="34" charset="0"/>
                <a:cs typeface="Arial" pitchFamily="34" charset="0"/>
              </a:endParaRPr>
            </a:p>
          </p:txBody>
        </p:sp>
        <p:sp>
          <p:nvSpPr>
            <p:cNvPr id="13" name="TextBox 12"/>
            <p:cNvSpPr txBox="1"/>
            <p:nvPr/>
          </p:nvSpPr>
          <p:spPr>
            <a:xfrm>
              <a:off x="5220072"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sp>
          <p:nvSpPr>
            <p:cNvPr id="14" name="TextBox 13"/>
            <p:cNvSpPr txBox="1"/>
            <p:nvPr/>
          </p:nvSpPr>
          <p:spPr>
            <a:xfrm>
              <a:off x="6372200"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sp>
          <p:nvSpPr>
            <p:cNvPr id="15" name="TextBox 14"/>
            <p:cNvSpPr txBox="1"/>
            <p:nvPr/>
          </p:nvSpPr>
          <p:spPr>
            <a:xfrm>
              <a:off x="7308304"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sp>
          <p:nvSpPr>
            <p:cNvPr id="16" name="TextBox 15"/>
            <p:cNvSpPr txBox="1"/>
            <p:nvPr/>
          </p:nvSpPr>
          <p:spPr>
            <a:xfrm>
              <a:off x="8316416"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grpSp>
      <p:grpSp>
        <p:nvGrpSpPr>
          <p:cNvPr id="6" name="组合 5"/>
          <p:cNvGrpSpPr/>
          <p:nvPr/>
        </p:nvGrpSpPr>
        <p:grpSpPr>
          <a:xfrm>
            <a:off x="486791" y="5229200"/>
            <a:ext cx="8477697" cy="432048"/>
            <a:chOff x="486791" y="5229200"/>
            <a:chExt cx="8477697" cy="432048"/>
          </a:xfrm>
        </p:grpSpPr>
        <p:grpSp>
          <p:nvGrpSpPr>
            <p:cNvPr id="18" name="组合 17"/>
            <p:cNvGrpSpPr/>
            <p:nvPr/>
          </p:nvGrpSpPr>
          <p:grpSpPr>
            <a:xfrm>
              <a:off x="1259632" y="5232142"/>
              <a:ext cx="7704856" cy="429106"/>
              <a:chOff x="1259632" y="3407326"/>
              <a:chExt cx="7704856" cy="429106"/>
            </a:xfrm>
          </p:grpSpPr>
          <p:sp>
            <p:nvSpPr>
              <p:cNvPr id="19" name="矩形 18"/>
              <p:cNvSpPr/>
              <p:nvPr/>
            </p:nvSpPr>
            <p:spPr>
              <a:xfrm>
                <a:off x="1259632" y="3407326"/>
                <a:ext cx="7704856" cy="429106"/>
              </a:xfrm>
              <a:prstGeom prst="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20" name="TextBox 19"/>
              <p:cNvSpPr txBox="1"/>
              <p:nvPr/>
            </p:nvSpPr>
            <p:spPr>
              <a:xfrm>
                <a:off x="2123728" y="34290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sp>
            <p:nvSpPr>
              <p:cNvPr id="21" name="TextBox 20"/>
              <p:cNvSpPr txBox="1"/>
              <p:nvPr/>
            </p:nvSpPr>
            <p:spPr>
              <a:xfrm>
                <a:off x="3899054"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0</a:t>
                </a:r>
                <a:endParaRPr lang="zh-CN" altLang="en-US" sz="1800" b="1" dirty="0">
                  <a:latin typeface="Arial" pitchFamily="34" charset="0"/>
                  <a:cs typeface="Arial" pitchFamily="34" charset="0"/>
                </a:endParaRPr>
              </a:p>
            </p:txBody>
          </p:sp>
          <p:sp>
            <p:nvSpPr>
              <p:cNvPr id="22" name="TextBox 21"/>
              <p:cNvSpPr txBox="1"/>
              <p:nvPr/>
            </p:nvSpPr>
            <p:spPr>
              <a:xfrm>
                <a:off x="5220072"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0</a:t>
                </a:r>
                <a:endParaRPr lang="zh-CN" altLang="en-US" sz="1800" b="1" dirty="0">
                  <a:latin typeface="Arial" pitchFamily="34" charset="0"/>
                  <a:cs typeface="Arial" pitchFamily="34" charset="0"/>
                </a:endParaRPr>
              </a:p>
            </p:txBody>
          </p:sp>
          <p:sp>
            <p:nvSpPr>
              <p:cNvPr id="23" name="TextBox 22"/>
              <p:cNvSpPr txBox="1"/>
              <p:nvPr/>
            </p:nvSpPr>
            <p:spPr>
              <a:xfrm>
                <a:off x="6372200"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1</a:t>
                </a:r>
                <a:endParaRPr lang="zh-CN" altLang="en-US" sz="1800" b="1" dirty="0">
                  <a:latin typeface="Arial" pitchFamily="34" charset="0"/>
                  <a:cs typeface="Arial" pitchFamily="34" charset="0"/>
                </a:endParaRPr>
              </a:p>
            </p:txBody>
          </p:sp>
          <p:sp>
            <p:nvSpPr>
              <p:cNvPr id="24" name="TextBox 23"/>
              <p:cNvSpPr txBox="1"/>
              <p:nvPr/>
            </p:nvSpPr>
            <p:spPr>
              <a:xfrm>
                <a:off x="7308304"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0</a:t>
                </a:r>
                <a:endParaRPr lang="zh-CN" altLang="en-US" sz="1800" b="1" dirty="0">
                  <a:latin typeface="Arial" pitchFamily="34" charset="0"/>
                  <a:cs typeface="Arial" pitchFamily="34" charset="0"/>
                </a:endParaRPr>
              </a:p>
            </p:txBody>
          </p:sp>
          <p:sp>
            <p:nvSpPr>
              <p:cNvPr id="25" name="TextBox 24"/>
              <p:cNvSpPr txBox="1"/>
              <p:nvPr/>
            </p:nvSpPr>
            <p:spPr>
              <a:xfrm>
                <a:off x="8316416" y="3467100"/>
                <a:ext cx="312906" cy="369332"/>
              </a:xfrm>
              <a:prstGeom prst="rect">
                <a:avLst/>
              </a:prstGeom>
              <a:noFill/>
            </p:spPr>
            <p:txBody>
              <a:bodyPr wrap="none" rtlCol="0">
                <a:spAutoFit/>
              </a:bodyPr>
              <a:lstStyle/>
              <a:p>
                <a:r>
                  <a:rPr lang="en-US" altLang="zh-CN" sz="1800" b="1" dirty="0">
                    <a:latin typeface="Arial" pitchFamily="34" charset="0"/>
                    <a:cs typeface="Arial" pitchFamily="34" charset="0"/>
                  </a:rPr>
                  <a:t>0</a:t>
                </a:r>
                <a:endParaRPr lang="zh-CN" altLang="en-US" sz="1800" b="1" dirty="0">
                  <a:latin typeface="Arial" pitchFamily="34" charset="0"/>
                  <a:cs typeface="Arial" pitchFamily="34" charset="0"/>
                </a:endParaRPr>
              </a:p>
            </p:txBody>
          </p:sp>
        </p:grpSp>
        <p:sp>
          <p:nvSpPr>
            <p:cNvPr id="5" name="TextBox 4"/>
            <p:cNvSpPr txBox="1"/>
            <p:nvPr/>
          </p:nvSpPr>
          <p:spPr>
            <a:xfrm>
              <a:off x="486791" y="5229200"/>
              <a:ext cx="700833" cy="400110"/>
            </a:xfrm>
            <a:prstGeom prst="rect">
              <a:avLst/>
            </a:prstGeom>
            <a:noFill/>
          </p:spPr>
          <p:txBody>
            <a:bodyPr wrap="none" rtlCol="0">
              <a:spAutoFit/>
            </a:bodyPr>
            <a:lstStyle/>
            <a:p>
              <a:r>
                <a:rPr lang="zh-CN" altLang="en-US" sz="2000" b="1" dirty="0"/>
                <a:t>结果</a:t>
              </a:r>
            </a:p>
          </p:txBody>
        </p:sp>
      </p:grpSp>
      <p:sp>
        <p:nvSpPr>
          <p:cNvPr id="7" name="下箭头 6"/>
          <p:cNvSpPr/>
          <p:nvPr/>
        </p:nvSpPr>
        <p:spPr>
          <a:xfrm>
            <a:off x="4427984" y="3933056"/>
            <a:ext cx="828092" cy="117674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1" name="矩形 10"/>
          <p:cNvSpPr/>
          <p:nvPr/>
        </p:nvSpPr>
        <p:spPr>
          <a:xfrm>
            <a:off x="2123728" y="2564904"/>
            <a:ext cx="312906" cy="129614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矩形 27"/>
          <p:cNvSpPr/>
          <p:nvPr/>
        </p:nvSpPr>
        <p:spPr>
          <a:xfrm>
            <a:off x="2123728" y="5134416"/>
            <a:ext cx="312906" cy="59884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124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7" grpId="0" animBg="1"/>
      <p:bldP spid="11"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查询结果文档</a:t>
            </a:r>
          </a:p>
        </p:txBody>
      </p:sp>
      <p:sp>
        <p:nvSpPr>
          <p:cNvPr id="5" name="灯片编号占位符 4"/>
          <p:cNvSpPr>
            <a:spLocks noGrp="1"/>
          </p:cNvSpPr>
          <p:nvPr>
            <p:ph type="sldNum" sz="quarter" idx="12"/>
          </p:nvPr>
        </p:nvSpPr>
        <p:spPr/>
        <p:txBody>
          <a:bodyPr/>
          <a:lstStyle/>
          <a:p>
            <a:pPr>
              <a:defRPr/>
            </a:pPr>
            <a:fld id="{D18FEF1A-AA8D-4783-88D0-A29CC2B46E0F}" type="slidenum">
              <a:rPr lang="en-US" altLang="zh-CN" smtClean="0"/>
              <a:pPr>
                <a:defRPr/>
              </a:pPr>
              <a:t>9</a:t>
            </a:fld>
            <a:endParaRPr lang="en-US" altLang="zh-CN"/>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140968"/>
            <a:ext cx="8892480" cy="3052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1530969"/>
            <a:ext cx="1548364" cy="19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107504" y="2060848"/>
            <a:ext cx="6806892" cy="494751"/>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sz="2400">
                <a:solidFill>
                  <a:schemeClr val="tx1"/>
                </a:solidFill>
                <a:latin typeface="Lucida Sans" pitchFamily="34" charset="0"/>
                <a:ea typeface="Arial Unicode MS" pitchFamily="34" charset="-122"/>
                <a:cs typeface="Arial Unicode MS" pitchFamily="34" charset="-122"/>
              </a:defRPr>
            </a:lvl1pPr>
            <a:lvl2pPr marL="742950" indent="-285750" eaLnBrk="0" hangingPunct="0">
              <a:defRPr sz="2400">
                <a:solidFill>
                  <a:schemeClr val="tx1"/>
                </a:solidFill>
                <a:latin typeface="Lucida Sans" pitchFamily="34" charset="0"/>
                <a:ea typeface="Arial Unicode MS" pitchFamily="34" charset="-122"/>
                <a:cs typeface="Arial Unicode MS" pitchFamily="34" charset="-122"/>
              </a:defRPr>
            </a:lvl2pPr>
            <a:lvl3pPr marL="1143000" indent="-228600" eaLnBrk="0" hangingPunct="0">
              <a:defRPr sz="2400">
                <a:solidFill>
                  <a:schemeClr val="tx1"/>
                </a:solidFill>
                <a:latin typeface="Lucida Sans" pitchFamily="34" charset="0"/>
                <a:ea typeface="Arial Unicode MS" pitchFamily="34" charset="-122"/>
                <a:cs typeface="Arial Unicode MS" pitchFamily="34" charset="-122"/>
              </a:defRPr>
            </a:lvl3pPr>
            <a:lvl4pPr marL="1600200" indent="-228600" eaLnBrk="0" hangingPunct="0">
              <a:defRPr sz="2400">
                <a:solidFill>
                  <a:schemeClr val="tx1"/>
                </a:solidFill>
                <a:latin typeface="Lucida Sans" pitchFamily="34" charset="0"/>
                <a:ea typeface="Arial Unicode MS" pitchFamily="34" charset="-122"/>
                <a:cs typeface="Arial Unicode MS" pitchFamily="34" charset="-122"/>
              </a:defRPr>
            </a:lvl4pPr>
            <a:lvl5pPr marL="2057400" indent="-228600" eaLnBrk="0" hangingPunct="0">
              <a:defRPr sz="2400">
                <a:solidFill>
                  <a:schemeClr val="tx1"/>
                </a:solidFill>
                <a:latin typeface="Lucida Sans"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2400">
                <a:solidFill>
                  <a:schemeClr val="tx1"/>
                </a:solidFill>
                <a:latin typeface="Lucida Sans" pitchFamily="34" charset="0"/>
                <a:ea typeface="Arial Unicode MS" pitchFamily="34" charset="-122"/>
                <a:cs typeface="Arial Unicode MS" pitchFamily="34" charset="-122"/>
              </a:defRPr>
            </a:lvl9pPr>
          </a:lstStyle>
          <a:p>
            <a:pPr algn="ctr" eaLnBrk="1" hangingPunct="1">
              <a:lnSpc>
                <a:spcPct val="150000"/>
              </a:lnSpc>
              <a:spcBef>
                <a:spcPts val="1200"/>
              </a:spcBef>
              <a:spcAft>
                <a:spcPts val="2400"/>
              </a:spcAft>
            </a:pPr>
            <a:r>
              <a:rPr lang="en-US" altLang="zh-CN" sz="2000" b="1" i="1" dirty="0">
                <a:ea typeface="宋体" pitchFamily="2" charset="-122"/>
              </a:rPr>
              <a:t>Brutus</a:t>
            </a:r>
            <a:r>
              <a:rPr lang="en-US" altLang="zh-CN" sz="2000" dirty="0">
                <a:ea typeface="宋体" pitchFamily="2" charset="-122"/>
              </a:rPr>
              <a:t> </a:t>
            </a:r>
            <a:r>
              <a:rPr lang="en-US" altLang="zh-CN" sz="2000" i="1" dirty="0">
                <a:ea typeface="宋体" pitchFamily="2" charset="-122"/>
              </a:rPr>
              <a:t>AND</a:t>
            </a:r>
            <a:r>
              <a:rPr lang="en-US" altLang="zh-CN" sz="2000" dirty="0">
                <a:ea typeface="宋体" pitchFamily="2" charset="-122"/>
              </a:rPr>
              <a:t> </a:t>
            </a:r>
            <a:r>
              <a:rPr lang="en-US" altLang="zh-CN" sz="2000" b="1" i="1" dirty="0">
                <a:ea typeface="宋体" pitchFamily="2" charset="-122"/>
              </a:rPr>
              <a:t>Caesar</a:t>
            </a:r>
            <a:r>
              <a:rPr lang="en-US" altLang="zh-CN" sz="2000" dirty="0">
                <a:ea typeface="宋体" pitchFamily="2" charset="-122"/>
              </a:rPr>
              <a:t> </a:t>
            </a:r>
            <a:r>
              <a:rPr lang="en-US" altLang="zh-CN" sz="2000" i="1" dirty="0">
                <a:ea typeface="宋体" pitchFamily="2" charset="-122"/>
              </a:rPr>
              <a:t>BUT</a:t>
            </a:r>
            <a:r>
              <a:rPr lang="en-US" altLang="zh-CN" sz="2000" dirty="0">
                <a:ea typeface="宋体" pitchFamily="2" charset="-122"/>
              </a:rPr>
              <a:t> </a:t>
            </a:r>
            <a:r>
              <a:rPr lang="en-US" altLang="zh-CN" sz="2000" i="1" dirty="0">
                <a:ea typeface="宋体" pitchFamily="2" charset="-122"/>
              </a:rPr>
              <a:t>NOT</a:t>
            </a:r>
            <a:r>
              <a:rPr lang="en-US" altLang="zh-CN" sz="2000" dirty="0">
                <a:ea typeface="宋体" pitchFamily="2" charset="-122"/>
              </a:rPr>
              <a:t> </a:t>
            </a:r>
            <a:r>
              <a:rPr lang="en-US" altLang="zh-CN" sz="2000" b="1" i="1" dirty="0">
                <a:ea typeface="宋体" pitchFamily="2" charset="-122"/>
              </a:rPr>
              <a:t>Calpurnia</a:t>
            </a:r>
          </a:p>
        </p:txBody>
      </p:sp>
      <p:sp>
        <p:nvSpPr>
          <p:cNvPr id="9" name="矩形 8"/>
          <p:cNvSpPr/>
          <p:nvPr/>
        </p:nvSpPr>
        <p:spPr>
          <a:xfrm>
            <a:off x="6884723" y="4526054"/>
            <a:ext cx="864096" cy="343106"/>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矩形 10"/>
          <p:cNvSpPr/>
          <p:nvPr/>
        </p:nvSpPr>
        <p:spPr>
          <a:xfrm>
            <a:off x="4546599" y="5796797"/>
            <a:ext cx="864096" cy="343106"/>
          </a:xfrm>
          <a:prstGeom prst="rect">
            <a:avLst/>
          </a:prstGeom>
          <a:no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矩形 11"/>
          <p:cNvSpPr/>
          <p:nvPr/>
        </p:nvSpPr>
        <p:spPr>
          <a:xfrm>
            <a:off x="6914396" y="3861048"/>
            <a:ext cx="936104" cy="343106"/>
          </a:xfrm>
          <a:prstGeom prst="rect">
            <a:avLst/>
          </a:prstGeom>
          <a:noFill/>
          <a:ln w="28575"/>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3" name="矩形 12"/>
          <p:cNvSpPr/>
          <p:nvPr/>
        </p:nvSpPr>
        <p:spPr>
          <a:xfrm>
            <a:off x="5643653" y="5453691"/>
            <a:ext cx="936104" cy="343106"/>
          </a:xfrm>
          <a:prstGeom prst="rect">
            <a:avLst/>
          </a:prstGeom>
          <a:noFill/>
          <a:ln w="28575"/>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10" name="直接连接符 9"/>
          <p:cNvCxnSpPr/>
          <p:nvPr/>
        </p:nvCxnSpPr>
        <p:spPr>
          <a:xfrm>
            <a:off x="35496" y="3534916"/>
            <a:ext cx="259228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5" name="直接连接符 14"/>
          <p:cNvCxnSpPr/>
          <p:nvPr/>
        </p:nvCxnSpPr>
        <p:spPr>
          <a:xfrm>
            <a:off x="35496" y="5445224"/>
            <a:ext cx="936104"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25937516"/>
      </p:ext>
    </p:extLst>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3249</TotalTime>
  <Words>1753</Words>
  <Application>Microsoft Office PowerPoint</Application>
  <PresentationFormat>全屏显示(4:3)</PresentationFormat>
  <Paragraphs>445</Paragraphs>
  <Slides>40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3" baseType="lpstr">
      <vt:lpstr>Arial Unicode MS</vt:lpstr>
      <vt:lpstr>ＭＳ Ｐゴシック</vt:lpstr>
      <vt:lpstr>黑体</vt:lpstr>
      <vt:lpstr>楷体</vt:lpstr>
      <vt:lpstr>宋体</vt:lpstr>
      <vt:lpstr>Arial</vt:lpstr>
      <vt:lpstr>Calibri</vt:lpstr>
      <vt:lpstr>Lucida Sans</vt:lpstr>
      <vt:lpstr>Tahoma</vt:lpstr>
      <vt:lpstr>Times New Roman</vt:lpstr>
      <vt:lpstr>Wingdings</vt:lpstr>
      <vt:lpstr>manning</vt:lpstr>
      <vt:lpstr>Worksheet</vt:lpstr>
      <vt:lpstr>PowerPoint 演示文稿</vt:lpstr>
      <vt:lpstr>内容提要</vt:lpstr>
      <vt:lpstr>内容提要</vt:lpstr>
      <vt:lpstr>布尔检索</vt:lpstr>
      <vt:lpstr>内容提要</vt:lpstr>
      <vt:lpstr>词项-文档(term-doc)的关联矩阵</vt:lpstr>
      <vt:lpstr> 关联向量(incidence vectors)</vt:lpstr>
      <vt:lpstr>布尔查询计算</vt:lpstr>
      <vt:lpstr>查询结果文档</vt:lpstr>
      <vt:lpstr>大文档集</vt:lpstr>
      <vt:lpstr>词项-文档矩阵将非常大</vt:lpstr>
      <vt:lpstr>倒排索引(Inverted index)</vt:lpstr>
      <vt:lpstr>倒排索引构建</vt:lpstr>
      <vt:lpstr>索引构建过程: 词条序列</vt:lpstr>
      <vt:lpstr>索引构建过程: 排序</vt:lpstr>
      <vt:lpstr>索引构建过程: 词典 &amp; 倒排记录表</vt:lpstr>
      <vt:lpstr>存储开销</vt:lpstr>
      <vt:lpstr>提纲</vt:lpstr>
      <vt:lpstr>PowerPoint 演示文稿</vt:lpstr>
      <vt:lpstr>词项-文档(term-doc)的关联矩阵</vt:lpstr>
      <vt:lpstr>倒排索引(Inverted index)</vt:lpstr>
      <vt:lpstr>倒排索引构建</vt:lpstr>
      <vt:lpstr>索引构建过程: 词条序列</vt:lpstr>
      <vt:lpstr>索引构建过程: 排序</vt:lpstr>
      <vt:lpstr>索引构建过程: 词典 &amp; 倒排记录表</vt:lpstr>
      <vt:lpstr>假定索引已经构建好</vt:lpstr>
      <vt:lpstr>AND查询的处理</vt:lpstr>
      <vt:lpstr>合并过程</vt:lpstr>
      <vt:lpstr>上述合并算法的伪代码描述</vt:lpstr>
      <vt:lpstr>其它布尔查询的处理</vt:lpstr>
      <vt:lpstr>查询优化</vt:lpstr>
      <vt:lpstr>查询优化</vt:lpstr>
      <vt:lpstr>更通用的优化策略</vt:lpstr>
      <vt:lpstr>布尔检索的优点</vt:lpstr>
      <vt:lpstr>布尔检索例子: WestLaw   http://www.westlaw.com/</vt:lpstr>
      <vt:lpstr>布尔检索例子: WestLaw   http://www.westlaw.com/</vt:lpstr>
      <vt:lpstr>布尔检索的缺点</vt:lpstr>
      <vt:lpstr>练习</vt:lpstr>
      <vt:lpstr>练习</vt:lpstr>
      <vt:lpstr>Q&amp;A</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现代信息检索技术</dc:title>
  <dc:creator>Wang Bin</dc:creator>
  <cp:lastModifiedBy>sun</cp:lastModifiedBy>
  <cp:revision>562</cp:revision>
  <dcterms:created xsi:type="dcterms:W3CDTF">2006-07-30T07:52:44Z</dcterms:created>
  <dcterms:modified xsi:type="dcterms:W3CDTF">2019-10-09T23:54:13Z</dcterms:modified>
</cp:coreProperties>
</file>