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1"/>
  </p:sldMasterIdLst>
  <p:notesMasterIdLst>
    <p:notesMasterId r:id="rId60"/>
  </p:notesMasterIdLst>
  <p:handoutMasterIdLst>
    <p:handoutMasterId r:id="rId61"/>
  </p:handoutMasterIdLst>
  <p:sldIdLst>
    <p:sldId id="327" r:id="rId2"/>
    <p:sldId id="469" r:id="rId3"/>
    <p:sldId id="470" r:id="rId4"/>
    <p:sldId id="536" r:id="rId5"/>
    <p:sldId id="480" r:id="rId6"/>
    <p:sldId id="538" r:id="rId7"/>
    <p:sldId id="539" r:id="rId8"/>
    <p:sldId id="540" r:id="rId9"/>
    <p:sldId id="541" r:id="rId10"/>
    <p:sldId id="543" r:id="rId11"/>
    <p:sldId id="542" r:id="rId12"/>
    <p:sldId id="544" r:id="rId13"/>
    <p:sldId id="553" r:id="rId14"/>
    <p:sldId id="545" r:id="rId15"/>
    <p:sldId id="546" r:id="rId16"/>
    <p:sldId id="490" r:id="rId17"/>
    <p:sldId id="547" r:id="rId18"/>
    <p:sldId id="548" r:id="rId19"/>
    <p:sldId id="550" r:id="rId20"/>
    <p:sldId id="551" r:id="rId21"/>
    <p:sldId id="552" r:id="rId22"/>
    <p:sldId id="497" r:id="rId23"/>
    <p:sldId id="566" r:id="rId24"/>
    <p:sldId id="593" r:id="rId25"/>
    <p:sldId id="554" r:id="rId26"/>
    <p:sldId id="555" r:id="rId27"/>
    <p:sldId id="556" r:id="rId28"/>
    <p:sldId id="557" r:id="rId29"/>
    <p:sldId id="558" r:id="rId30"/>
    <p:sldId id="559" r:id="rId31"/>
    <p:sldId id="560" r:id="rId32"/>
    <p:sldId id="561" r:id="rId33"/>
    <p:sldId id="562" r:id="rId34"/>
    <p:sldId id="563" r:id="rId35"/>
    <p:sldId id="509" r:id="rId36"/>
    <p:sldId id="567" r:id="rId37"/>
    <p:sldId id="568" r:id="rId38"/>
    <p:sldId id="564" r:id="rId39"/>
    <p:sldId id="565" r:id="rId40"/>
    <p:sldId id="569" r:id="rId41"/>
    <p:sldId id="571" r:id="rId42"/>
    <p:sldId id="572" r:id="rId43"/>
    <p:sldId id="573" r:id="rId44"/>
    <p:sldId id="574" r:id="rId45"/>
    <p:sldId id="576" r:id="rId46"/>
    <p:sldId id="577" r:id="rId47"/>
    <p:sldId id="578" r:id="rId48"/>
    <p:sldId id="579" r:id="rId49"/>
    <p:sldId id="580" r:id="rId50"/>
    <p:sldId id="581" r:id="rId51"/>
    <p:sldId id="591" r:id="rId52"/>
    <p:sldId id="583" r:id="rId53"/>
    <p:sldId id="592" r:id="rId54"/>
    <p:sldId id="586" r:id="rId55"/>
    <p:sldId id="587" r:id="rId56"/>
    <p:sldId id="588" r:id="rId57"/>
    <p:sldId id="589" r:id="rId58"/>
    <p:sldId id="467" r:id="rId59"/>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1540" y="64"/>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53" d="100"/>
          <a:sy n="53" d="100"/>
        </p:scale>
        <p:origin x="-294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200">
                <a:latin typeface="Arial" charset="0"/>
                <a:ea typeface="宋体" pitchFamily="2" charset="-122"/>
              </a:defRPr>
            </a:lvl1pPr>
          </a:lstStyle>
          <a:p>
            <a:pPr>
              <a:defRPr/>
            </a:pPr>
            <a:endParaRPr lang="en-US" altLang="zh-CN"/>
          </a:p>
        </p:txBody>
      </p:sp>
      <p:sp>
        <p:nvSpPr>
          <p:cNvPr id="624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a:latin typeface="Arial" charset="0"/>
                <a:ea typeface="宋体" pitchFamily="2" charset="-122"/>
              </a:defRPr>
            </a:lvl1pPr>
          </a:lstStyle>
          <a:p>
            <a:pPr>
              <a:defRPr/>
            </a:pPr>
            <a:endParaRPr lang="en-US" altLang="zh-CN"/>
          </a:p>
        </p:txBody>
      </p:sp>
      <p:sp>
        <p:nvSpPr>
          <p:cNvPr id="624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a:latin typeface="Arial" charset="0"/>
                <a:ea typeface="宋体" pitchFamily="2" charset="-122"/>
              </a:defRPr>
            </a:lvl1pPr>
          </a:lstStyle>
          <a:p>
            <a:pPr>
              <a:defRPr/>
            </a:pPr>
            <a:endParaRPr lang="en-US" altLang="zh-CN"/>
          </a:p>
        </p:txBody>
      </p:sp>
      <p:sp>
        <p:nvSpPr>
          <p:cNvPr id="624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latin typeface="Arial" charset="0"/>
                <a:ea typeface="宋体" pitchFamily="2" charset="-122"/>
              </a:defRPr>
            </a:lvl1pPr>
          </a:lstStyle>
          <a:p>
            <a:pPr>
              <a:defRPr/>
            </a:pPr>
            <a:fld id="{47F7FDF3-5B50-42A4-8552-9A7B195B16B6}" type="slidenum">
              <a:rPr lang="en-US" altLang="zh-CN"/>
              <a:pPr>
                <a:defRPr/>
              </a:pPr>
              <a:t>‹#›</a:t>
            </a:fld>
            <a:endParaRPr lang="en-US" altLang="zh-CN"/>
          </a:p>
        </p:txBody>
      </p:sp>
    </p:spTree>
    <p:extLst>
      <p:ext uri="{BB962C8B-B14F-4D97-AF65-F5344CB8AC3E}">
        <p14:creationId xmlns:p14="http://schemas.microsoft.com/office/powerpoint/2010/main" val="2532080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200">
                <a:latin typeface="Arial" charset="0"/>
                <a:ea typeface="宋体" pitchFamily="2" charset="-122"/>
              </a:defRPr>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a:latin typeface="Arial" charset="0"/>
                <a:ea typeface="宋体" pitchFamily="2" charset="-122"/>
              </a:defRPr>
            </a:lvl1pPr>
          </a:lstStyle>
          <a:p>
            <a:pPr>
              <a:defRPr/>
            </a:pPr>
            <a:endParaRPr lang="en-US" altLang="zh-CN"/>
          </a:p>
        </p:txBody>
      </p:sp>
      <p:sp>
        <p:nvSpPr>
          <p:cNvPr id="757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a:latin typeface="Arial" charset="0"/>
                <a:ea typeface="宋体" pitchFamily="2" charset="-122"/>
              </a:defRPr>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latin typeface="Arial" charset="0"/>
                <a:ea typeface="宋体" pitchFamily="2" charset="-122"/>
              </a:defRPr>
            </a:lvl1pPr>
          </a:lstStyle>
          <a:p>
            <a:pPr>
              <a:defRPr/>
            </a:pPr>
            <a:fld id="{13B9A3D7-8266-4C6F-A072-648345352726}" type="slidenum">
              <a:rPr lang="en-US" altLang="zh-CN"/>
              <a:pPr>
                <a:defRPr/>
              </a:pPr>
              <a:t>‹#›</a:t>
            </a:fld>
            <a:endParaRPr lang="en-US" altLang="zh-CN"/>
          </a:p>
        </p:txBody>
      </p:sp>
    </p:spTree>
    <p:extLst>
      <p:ext uri="{BB962C8B-B14F-4D97-AF65-F5344CB8AC3E}">
        <p14:creationId xmlns:p14="http://schemas.microsoft.com/office/powerpoint/2010/main" val="2223042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76200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1600" i="1">
                <a:solidFill>
                  <a:srgbClr val="FFFFFF"/>
                </a:solidFill>
                <a:latin typeface="Calibri" pitchFamily="34" charset="0"/>
                <a:ea typeface="ＭＳ Ｐゴシック" pitchFamily="34" charset="-128"/>
              </a:rPr>
              <a:t>Principle of Information Retrieval System</a:t>
            </a:r>
          </a:p>
        </p:txBody>
      </p:sp>
      <p:sp>
        <p:nvSpPr>
          <p:cNvPr id="5" name="Rectangle 7"/>
          <p:cNvSpPr>
            <a:spLocks noChangeArrowheads="1"/>
          </p:cNvSpPr>
          <p:nvPr/>
        </p:nvSpPr>
        <p:spPr bwMode="auto">
          <a:xfrm>
            <a:off x="3733800" y="0"/>
            <a:ext cx="38862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itchFamily="34" charset="0"/>
                <a:ea typeface="ＭＳ Ｐゴシック" pitchFamily="34" charset="-128"/>
              </a:rPr>
              <a:t> </a:t>
            </a:r>
          </a:p>
        </p:txBody>
      </p:sp>
      <p:sp>
        <p:nvSpPr>
          <p:cNvPr id="6" name="TextBox 5"/>
          <p:cNvSpPr txBox="1">
            <a:spLocks noChangeArrowheads="1"/>
          </p:cNvSpPr>
          <p:nvPr/>
        </p:nvSpPr>
        <p:spPr bwMode="auto">
          <a:xfrm>
            <a:off x="1962150" y="1600200"/>
            <a:ext cx="51355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r>
              <a:rPr lang="zh-CN" altLang="en-US" sz="4800" b="1" dirty="0">
                <a:solidFill>
                  <a:srgbClr val="FBFCFF"/>
                </a:solidFill>
                <a:latin typeface="黑体" pitchFamily="49" charset="-122"/>
                <a:ea typeface="黑体" pitchFamily="49" charset="-122"/>
                <a:cs typeface="Arial Unicode MS" pitchFamily="34" charset="-122"/>
              </a:rPr>
              <a:t>信息检索系统原理</a:t>
            </a:r>
            <a:endParaRPr lang="en-US" sz="4800" b="1" dirty="0">
              <a:solidFill>
                <a:srgbClr val="FBFCFF"/>
              </a:solidFill>
              <a:latin typeface="黑体" pitchFamily="49" charset="-122"/>
              <a:ea typeface="黑体" pitchFamily="49" charset="-122"/>
              <a:cs typeface="Arial Unicode MS" pitchFamily="34" charset="-122"/>
            </a:endParaRPr>
          </a:p>
        </p:txBody>
      </p:sp>
      <p:sp>
        <p:nvSpPr>
          <p:cNvPr id="7" name="Rectangle 8"/>
          <p:cNvSpPr>
            <a:spLocks noChangeArrowheads="1"/>
          </p:cNvSpPr>
          <p:nvPr userDrawn="1"/>
        </p:nvSpPr>
        <p:spPr bwMode="auto">
          <a:xfrm>
            <a:off x="7620000" y="0"/>
            <a:ext cx="1524000" cy="274638"/>
          </a:xfrm>
          <a:prstGeom prst="rect">
            <a:avLst/>
          </a:prstGeom>
          <a:solidFill>
            <a:srgbClr val="139CB7"/>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itchFamily="34" charset="0"/>
                <a:ea typeface="ＭＳ Ｐゴシック" pitchFamily="34" charset="-128"/>
              </a:rPr>
              <a:t> </a:t>
            </a: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1325373196"/>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68313" y="1773238"/>
            <a:ext cx="8207375"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endParaRPr lang="en-US" altLang="zh-CN"/>
          </a:p>
          <a:p>
            <a:pPr eaLnBrk="1" hangingPunct="1">
              <a:defRPr/>
            </a:pPr>
            <a:endParaRPr lang="en-US" altLang="zh-CN"/>
          </a:p>
          <a:p>
            <a:pPr eaLnBrk="1" hangingPunct="1">
              <a:defRPr/>
            </a:pPr>
            <a:endParaRPr lang="en-US" altLang="zh-CN"/>
          </a:p>
          <a:p>
            <a:pPr eaLnBrk="1" hangingPunct="1">
              <a:defRPr/>
            </a:pPr>
            <a:endParaRPr lang="en-US" altLang="zh-CN"/>
          </a:p>
          <a:p>
            <a:pPr eaLnBrk="1" hangingPunct="1">
              <a:defRPr/>
            </a:pPr>
            <a:endParaRPr lang="en-US" altLang="zh-CN"/>
          </a:p>
          <a:p>
            <a:pPr eaLnBrk="1" hangingPunct="1">
              <a:defRPr/>
            </a:pPr>
            <a:endParaRPr lang="en-US" altLang="zh-CN"/>
          </a:p>
          <a:p>
            <a:pPr eaLnBrk="1" hangingPunct="1">
              <a:defRPr/>
            </a:pPr>
            <a:endParaRPr lang="en-US" altLang="zh-CN"/>
          </a:p>
          <a:p>
            <a:pPr eaLnBrk="1" hangingPunct="1">
              <a:defRPr/>
            </a:pPr>
            <a:endParaRPr lang="en-US" altLang="zh-CN"/>
          </a:p>
          <a:p>
            <a:pPr eaLnBrk="1" hangingPunct="1">
              <a:defRPr/>
            </a:pPr>
            <a:endParaRPr lang="en-US" altLang="zh-CN"/>
          </a:p>
          <a:p>
            <a:pPr eaLnBrk="1" hangingPunct="1">
              <a:defRPr/>
            </a:pPr>
            <a:endParaRPr lang="en-US" altLang="zh-CN"/>
          </a:p>
          <a:p>
            <a:pPr eaLnBrk="1" hangingPunct="1">
              <a:defRPr/>
            </a:pPr>
            <a:endParaRPr lang="zh-CN" altLang="en-US"/>
          </a:p>
        </p:txBody>
      </p:sp>
      <p:sp>
        <p:nvSpPr>
          <p:cNvPr id="5" name="TextBox 4"/>
          <p:cNvSpPr txBox="1">
            <a:spLocks noChangeArrowheads="1"/>
          </p:cNvSpPr>
          <p:nvPr/>
        </p:nvSpPr>
        <p:spPr bwMode="auto">
          <a:xfrm>
            <a:off x="481013" y="1773238"/>
            <a:ext cx="82089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buFontTx/>
              <a:buAutoNum type="circleNumDbPlain"/>
              <a:defRPr/>
            </a:pPr>
            <a:endParaRPr lang="en-US" altLang="zh-CN"/>
          </a:p>
          <a:p>
            <a:pPr eaLnBrk="1" hangingPunct="1">
              <a:buFontTx/>
              <a:buAutoNum type="circleNumDbPlain"/>
              <a:defRPr/>
            </a:pPr>
            <a:endParaRPr lang="zh-CN" altLang="en-US"/>
          </a:p>
        </p:txBody>
      </p:sp>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itchFamily="18" charset="0"/>
                <a:ea typeface="+mn-ea"/>
              </a:defRPr>
            </a:lvl1pPr>
            <a:lvl2pPr marL="914400" indent="-457200">
              <a:buFont typeface="+mj-lt"/>
              <a:buAutoNum type="alphaLcParenR"/>
              <a:defRPr baseline="0">
                <a:solidFill>
                  <a:schemeClr val="accent5">
                    <a:lumMod val="75000"/>
                  </a:schemeClr>
                </a:solidFill>
                <a:latin typeface="Times New Roman" pitchFamily="18" charset="0"/>
                <a:ea typeface="+mn-ea"/>
              </a:defRPr>
            </a:lvl2pPr>
          </a:lstStyle>
          <a:p>
            <a:pPr lvl="0"/>
            <a:r>
              <a:rPr lang="zh-CN" altLang="en-US"/>
              <a:t>单击此处编辑母版文本样式</a:t>
            </a:r>
          </a:p>
          <a:p>
            <a:pPr lvl="1"/>
            <a:r>
              <a:rPr lang="zh-CN" altLang="en-US"/>
              <a:t>第二级</a:t>
            </a:r>
          </a:p>
        </p:txBody>
      </p:sp>
      <p:sp>
        <p:nvSpPr>
          <p:cNvPr id="6" name="Date Placeholder 3"/>
          <p:cNvSpPr>
            <a:spLocks noGrp="1"/>
          </p:cNvSpPr>
          <p:nvPr>
            <p:ph type="dt" sz="half" idx="14"/>
          </p:nvPr>
        </p:nvSpPr>
        <p:spPr/>
        <p:txBody>
          <a:bodyPr/>
          <a:lstStyle>
            <a:lvl1pPr>
              <a:defRPr/>
            </a:lvl1pPr>
          </a:lstStyle>
          <a:p>
            <a:pPr>
              <a:defRPr/>
            </a:pPr>
            <a:endParaRPr lang="en-US" altLang="zh-CN"/>
          </a:p>
        </p:txBody>
      </p:sp>
      <p:sp>
        <p:nvSpPr>
          <p:cNvPr id="7" name="Footer Placeholder 4"/>
          <p:cNvSpPr>
            <a:spLocks noGrp="1"/>
          </p:cNvSpPr>
          <p:nvPr>
            <p:ph type="ftr" sz="quarter" idx="15"/>
          </p:nvPr>
        </p:nvSpPr>
        <p:spPr/>
        <p:txBody>
          <a:bodyPr/>
          <a:lstStyle>
            <a:lvl1pPr>
              <a:defRPr dirty="0"/>
            </a:lvl1pPr>
          </a:lstStyle>
          <a:p>
            <a:pPr>
              <a:defRPr/>
            </a:pPr>
            <a:endParaRPr lang="en-US" altLang="zh-CN"/>
          </a:p>
        </p:txBody>
      </p:sp>
      <p:sp>
        <p:nvSpPr>
          <p:cNvPr id="8" name="Slide Number Placeholder 5"/>
          <p:cNvSpPr>
            <a:spLocks noGrp="1"/>
          </p:cNvSpPr>
          <p:nvPr>
            <p:ph type="sldNum" sz="quarter" idx="16"/>
          </p:nvPr>
        </p:nvSpPr>
        <p:spPr/>
        <p:txBody>
          <a:bodyPr/>
          <a:lstStyle>
            <a:lvl1pPr>
              <a:defRPr/>
            </a:lvl1pPr>
          </a:lstStyle>
          <a:p>
            <a:pPr>
              <a:defRPr/>
            </a:pPr>
            <a:fld id="{93A23781-D287-4953-8B39-293BE9BE148D}" type="slidenum">
              <a:rPr lang="en-US" altLang="zh-CN"/>
              <a:pPr>
                <a:defRPr/>
              </a:pPr>
              <a:t>‹#›</a:t>
            </a:fld>
            <a:endParaRPr lang="en-US" altLang="zh-CN"/>
          </a:p>
        </p:txBody>
      </p:sp>
    </p:spTree>
    <p:extLst>
      <p:ext uri="{BB962C8B-B14F-4D97-AF65-F5344CB8AC3E}">
        <p14:creationId xmlns:p14="http://schemas.microsoft.com/office/powerpoint/2010/main" val="815229896"/>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B287583A-71EE-4DAE-B280-3983F9B4FFCF}" type="slidenum">
              <a:rPr lang="en-US" altLang="zh-CN"/>
              <a:pPr>
                <a:defRPr/>
              </a:pPr>
              <a:t>‹#›</a:t>
            </a:fld>
            <a:endParaRPr lang="en-US" altLang="zh-CN"/>
          </a:p>
        </p:txBody>
      </p:sp>
    </p:spTree>
    <p:extLst>
      <p:ext uri="{BB962C8B-B14F-4D97-AF65-F5344CB8AC3E}">
        <p14:creationId xmlns:p14="http://schemas.microsoft.com/office/powerpoint/2010/main" val="3192326872"/>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ltLang="zh-CN" sz="1600" i="1">
              <a:solidFill>
                <a:srgbClr val="FFFFFF"/>
              </a:solidFill>
              <a:latin typeface="Calibri" pitchFamily="34" charset="0"/>
              <a:ea typeface="ＭＳ Ｐゴシック" pitchFamily="34"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itchFamily="34" charset="0"/>
                <a:ea typeface="ＭＳ Ｐゴシック" pitchFamily="34" charset="-128"/>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itchFamily="34" charset="0"/>
                <a:ea typeface="ＭＳ Ｐゴシック" pitchFamily="34" charset="-128"/>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8" name="Rectangle 6"/>
          <p:cNvSpPr>
            <a:spLocks noChangeArrowheads="1"/>
          </p:cNvSpPr>
          <p:nvPr/>
        </p:nvSpPr>
        <p:spPr bwMode="auto">
          <a:xfrm>
            <a:off x="3175" y="0"/>
            <a:ext cx="37338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楷体" pitchFamily="49" charset="-122"/>
                <a:ea typeface="楷体" pitchFamily="49" charset="-122"/>
                <a:cs typeface="ＭＳ Ｐゴシック" pitchFamily="34" charset="-128"/>
              </a:rPr>
              <a:t>信息检索系统原理</a:t>
            </a:r>
            <a:endParaRPr lang="en-US" sz="1600">
              <a:solidFill>
                <a:srgbClr val="FFFFFF"/>
              </a:solidFill>
              <a:latin typeface="楷体" pitchFamily="49" charset="-122"/>
              <a:ea typeface="楷体" pitchFamily="49" charset="-122"/>
              <a:cs typeface="ＭＳ Ｐゴシック" pitchFamily="34" charset="-128"/>
            </a:endParaRPr>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9" name="Date Placeholder 3"/>
          <p:cNvSpPr>
            <a:spLocks noGrp="1"/>
          </p:cNvSpPr>
          <p:nvPr>
            <p:ph type="dt" sz="half" idx="10"/>
          </p:nvPr>
        </p:nvSpPr>
        <p:spPr/>
        <p:txBody>
          <a:bodyPr/>
          <a:lstStyle>
            <a:lvl1pPr>
              <a:defRPr/>
            </a:lvl1pPr>
          </a:lstStyle>
          <a:p>
            <a:pPr>
              <a:defRPr/>
            </a:pPr>
            <a:endParaRPr lang="en-US" altLang="zh-CN"/>
          </a:p>
        </p:txBody>
      </p:sp>
      <p:sp>
        <p:nvSpPr>
          <p:cNvPr id="10" name="Footer Placeholder 4"/>
          <p:cNvSpPr>
            <a:spLocks noGrp="1"/>
          </p:cNvSpPr>
          <p:nvPr>
            <p:ph type="ftr" sz="quarter" idx="11"/>
          </p:nvPr>
        </p:nvSpPr>
        <p:spPr/>
        <p:txBody>
          <a:bodyPr/>
          <a:lstStyle>
            <a:lvl1pPr>
              <a:defRPr dirty="0"/>
            </a:lvl1pPr>
          </a:lstStyle>
          <a:p>
            <a:pPr>
              <a:defRPr/>
            </a:pPr>
            <a:endParaRPr lang="en-US" altLang="zh-CN"/>
          </a:p>
        </p:txBody>
      </p:sp>
      <p:sp>
        <p:nvSpPr>
          <p:cNvPr id="11" name="Slide Number Placeholder 5"/>
          <p:cNvSpPr>
            <a:spLocks noGrp="1"/>
          </p:cNvSpPr>
          <p:nvPr>
            <p:ph type="sldNum" sz="quarter" idx="12"/>
          </p:nvPr>
        </p:nvSpPr>
        <p:spPr/>
        <p:txBody>
          <a:bodyPr/>
          <a:lstStyle>
            <a:lvl1pPr>
              <a:defRPr/>
            </a:lvl1pPr>
          </a:lstStyle>
          <a:p>
            <a:pPr>
              <a:defRPr/>
            </a:pPr>
            <a:fld id="{A76DA3B2-BCA9-4D08-8235-F7236BC83CD8}" type="slidenum">
              <a:rPr lang="en-US" altLang="zh-CN"/>
              <a:pPr>
                <a:defRPr/>
              </a:pPr>
              <a:t>‹#›</a:t>
            </a:fld>
            <a:endParaRPr lang="en-US" altLang="zh-CN"/>
          </a:p>
        </p:txBody>
      </p:sp>
    </p:spTree>
    <p:extLst>
      <p:ext uri="{BB962C8B-B14F-4D97-AF65-F5344CB8AC3E}">
        <p14:creationId xmlns:p14="http://schemas.microsoft.com/office/powerpoint/2010/main" val="2151939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37338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楷体" pitchFamily="49" charset="-122"/>
                <a:ea typeface="楷体" pitchFamily="49" charset="-122"/>
                <a:cs typeface="ＭＳ Ｐゴシック" pitchFamily="34" charset="-128"/>
              </a:rPr>
              <a:t>信息检索系统原理</a:t>
            </a:r>
            <a:endParaRPr lang="en-US" sz="1600">
              <a:solidFill>
                <a:srgbClr val="FFFFFF"/>
              </a:solidFill>
              <a:latin typeface="楷体" pitchFamily="49" charset="-122"/>
              <a:ea typeface="楷体" pitchFamily="49" charset="-122"/>
              <a:cs typeface="ＭＳ Ｐゴシック" pitchFamily="34"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itchFamily="34" charset="0"/>
                <a:ea typeface="ＭＳ Ｐゴシック" pitchFamily="34" charset="-128"/>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itchFamily="34" charset="0"/>
                <a:ea typeface="ＭＳ Ｐゴシック" pitchFamily="34" charset="-128"/>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en-US" altLang="zh-CN"/>
          </a:p>
        </p:txBody>
      </p:sp>
      <p:sp>
        <p:nvSpPr>
          <p:cNvPr id="10" name="Footer Placeholder 5"/>
          <p:cNvSpPr>
            <a:spLocks noGrp="1"/>
          </p:cNvSpPr>
          <p:nvPr>
            <p:ph type="ftr" sz="quarter" idx="11"/>
          </p:nvPr>
        </p:nvSpPr>
        <p:spPr/>
        <p:txBody>
          <a:bodyPr/>
          <a:lstStyle>
            <a:lvl1pPr>
              <a:defRPr dirty="0"/>
            </a:lvl1pPr>
          </a:lstStyle>
          <a:p>
            <a:pPr>
              <a:defRPr/>
            </a:pPr>
            <a:endParaRPr lang="en-US" altLang="zh-CN"/>
          </a:p>
        </p:txBody>
      </p:sp>
      <p:sp>
        <p:nvSpPr>
          <p:cNvPr id="11" name="Slide Number Placeholder 6"/>
          <p:cNvSpPr>
            <a:spLocks noGrp="1"/>
          </p:cNvSpPr>
          <p:nvPr>
            <p:ph type="sldNum" sz="quarter" idx="12"/>
          </p:nvPr>
        </p:nvSpPr>
        <p:spPr/>
        <p:txBody>
          <a:bodyPr/>
          <a:lstStyle>
            <a:lvl1pPr>
              <a:defRPr/>
            </a:lvl1pPr>
          </a:lstStyle>
          <a:p>
            <a:pPr>
              <a:defRPr/>
            </a:pPr>
            <a:fld id="{1553A4CA-C93D-432E-A9CF-CE114FFD5C1B}" type="slidenum">
              <a:rPr lang="en-US" altLang="zh-CN"/>
              <a:pPr>
                <a:defRPr/>
              </a:pPr>
              <a:t>‹#›</a:t>
            </a:fld>
            <a:endParaRPr lang="en-US" altLang="zh-CN"/>
          </a:p>
        </p:txBody>
      </p:sp>
    </p:spTree>
    <p:extLst>
      <p:ext uri="{BB962C8B-B14F-4D97-AF65-F5344CB8AC3E}">
        <p14:creationId xmlns:p14="http://schemas.microsoft.com/office/powerpoint/2010/main" val="375523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楷体" pitchFamily="49" charset="-122"/>
                <a:ea typeface="楷体" pitchFamily="49" charset="-122"/>
                <a:cs typeface="ＭＳ Ｐゴシック" pitchFamily="34" charset="-128"/>
              </a:rPr>
              <a:t>信息检索系统原理</a:t>
            </a:r>
            <a:endParaRPr lang="en-US" sz="1600">
              <a:solidFill>
                <a:srgbClr val="FFFFFF"/>
              </a:solidFill>
              <a:latin typeface="楷体" pitchFamily="49" charset="-122"/>
              <a:ea typeface="楷体" pitchFamily="49" charset="-122"/>
              <a:cs typeface="ＭＳ Ｐゴシック" pitchFamily="34"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itchFamily="34" charset="0"/>
                <a:ea typeface="ＭＳ Ｐゴシック" pitchFamily="34"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itchFamily="34" charset="0"/>
                <a:ea typeface="ＭＳ Ｐゴシック" pitchFamily="34" charset="-128"/>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en-US" altLang="zh-CN"/>
          </a:p>
        </p:txBody>
      </p:sp>
      <p:sp>
        <p:nvSpPr>
          <p:cNvPr id="12" name="Footer Placeholder 7"/>
          <p:cNvSpPr>
            <a:spLocks noGrp="1"/>
          </p:cNvSpPr>
          <p:nvPr>
            <p:ph type="ftr" sz="quarter" idx="11"/>
          </p:nvPr>
        </p:nvSpPr>
        <p:spPr/>
        <p:txBody>
          <a:bodyPr/>
          <a:lstStyle>
            <a:lvl1pPr>
              <a:defRPr dirty="0"/>
            </a:lvl1pPr>
          </a:lstStyle>
          <a:p>
            <a:pPr>
              <a:defRPr/>
            </a:pPr>
            <a:endParaRPr lang="en-US" altLang="zh-CN"/>
          </a:p>
        </p:txBody>
      </p:sp>
      <p:sp>
        <p:nvSpPr>
          <p:cNvPr id="13" name="Slide Number Placeholder 8"/>
          <p:cNvSpPr>
            <a:spLocks noGrp="1"/>
          </p:cNvSpPr>
          <p:nvPr>
            <p:ph type="sldNum" sz="quarter" idx="12"/>
          </p:nvPr>
        </p:nvSpPr>
        <p:spPr/>
        <p:txBody>
          <a:bodyPr/>
          <a:lstStyle>
            <a:lvl1pPr>
              <a:defRPr/>
            </a:lvl1pPr>
          </a:lstStyle>
          <a:p>
            <a:pPr>
              <a:defRPr/>
            </a:pPr>
            <a:fld id="{9CFE69F2-EB46-4BD3-BAE1-FB756BC4F87A}" type="slidenum">
              <a:rPr lang="en-US" altLang="zh-CN"/>
              <a:pPr>
                <a:defRPr/>
              </a:pPr>
              <a:t>‹#›</a:t>
            </a:fld>
            <a:endParaRPr lang="en-US" altLang="zh-CN"/>
          </a:p>
        </p:txBody>
      </p:sp>
    </p:spTree>
    <p:extLst>
      <p:ext uri="{BB962C8B-B14F-4D97-AF65-F5344CB8AC3E}">
        <p14:creationId xmlns:p14="http://schemas.microsoft.com/office/powerpoint/2010/main" val="2607776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dirty="0"/>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B1E729AF-08A3-479D-A133-BA1F9D955144}" type="slidenum">
              <a:rPr lang="en-US" altLang="zh-CN"/>
              <a:pPr>
                <a:defRPr/>
              </a:pPr>
              <a:t>‹#›</a:t>
            </a:fld>
            <a:endParaRPr lang="en-US" altLang="zh-CN"/>
          </a:p>
        </p:txBody>
      </p:sp>
    </p:spTree>
    <p:extLst>
      <p:ext uri="{BB962C8B-B14F-4D97-AF65-F5344CB8AC3E}">
        <p14:creationId xmlns:p14="http://schemas.microsoft.com/office/powerpoint/2010/main" val="3024378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C39CB4C8-B055-4AF1-BE09-D6409ED0A8E2}" type="slidenum">
              <a:rPr lang="en-US" altLang="zh-CN"/>
              <a:pPr>
                <a:defRPr/>
              </a:pPr>
              <a:t>‹#›</a:t>
            </a:fld>
            <a:endParaRPr lang="en-US" altLang="zh-CN"/>
          </a:p>
        </p:txBody>
      </p:sp>
    </p:spTree>
    <p:extLst>
      <p:ext uri="{BB962C8B-B14F-4D97-AF65-F5344CB8AC3E}">
        <p14:creationId xmlns:p14="http://schemas.microsoft.com/office/powerpoint/2010/main" val="3010542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7" name="Date Placeholder 2"/>
          <p:cNvSpPr>
            <a:spLocks noGrp="1"/>
          </p:cNvSpPr>
          <p:nvPr>
            <p:ph type="dt" sz="half" idx="10"/>
          </p:nvPr>
        </p:nvSpPr>
        <p:spPr/>
        <p:txBody>
          <a:bodyPr/>
          <a:lstStyle>
            <a:lvl1pPr>
              <a:defRPr/>
            </a:lvl1pPr>
          </a:lstStyle>
          <a:p>
            <a:pPr>
              <a:defRPr/>
            </a:pPr>
            <a:endParaRPr lang="zh-CN" altLang="en-US"/>
          </a:p>
        </p:txBody>
      </p:sp>
      <p:sp>
        <p:nvSpPr>
          <p:cNvPr id="8" name="Footer Placeholder 3"/>
          <p:cNvSpPr>
            <a:spLocks noGrp="1"/>
          </p:cNvSpPr>
          <p:nvPr>
            <p:ph type="ftr" sz="quarter" idx="11"/>
          </p:nvPr>
        </p:nvSpPr>
        <p:spPr/>
        <p:txBody>
          <a:bodyPr/>
          <a:lstStyle>
            <a:lvl1pPr>
              <a:defRPr/>
            </a:lvl1pPr>
          </a:lstStyle>
          <a:p>
            <a:pPr>
              <a:defRPr/>
            </a:pPr>
            <a:endParaRPr lang="zh-CN" altLang="en-US"/>
          </a:p>
        </p:txBody>
      </p:sp>
      <p:sp>
        <p:nvSpPr>
          <p:cNvPr id="9" name="Slide Number Placeholder 4"/>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200181377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7" name="Text Placeholder 2"/>
          <p:cNvSpPr>
            <a:spLocks noGrp="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ea typeface="宋体" pitchFamily="2" charset="-122"/>
              </a:defRPr>
            </a:lvl1pPr>
          </a:lstStyle>
          <a:p>
            <a:pPr>
              <a:defRPr/>
            </a:pPr>
            <a:endParaRPr lang="en-US" altLang="zh-CN"/>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200" dirty="0">
                <a:solidFill>
                  <a:srgbClr val="898989"/>
                </a:solidFill>
                <a:latin typeface="Calibri" pitchFamily="34" charset="0"/>
                <a:ea typeface="宋体" pitchFamily="2" charset="-122"/>
              </a:defRPr>
            </a:lvl1pPr>
          </a:lstStyle>
          <a:p>
            <a:pPr>
              <a:defRPr/>
            </a:pPr>
            <a:endParaRPr lang="en-US" altLang="zh-CN"/>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ea typeface="宋体" pitchFamily="2" charset="-122"/>
              </a:defRPr>
            </a:lvl1pPr>
          </a:lstStyle>
          <a:p>
            <a:pPr>
              <a:defRPr/>
            </a:pPr>
            <a:fld id="{98EBA43F-4D2A-4E95-8895-985BE03B7995}" type="slidenum">
              <a:rPr lang="en-US" altLang="zh-CN"/>
              <a:pPr>
                <a:defRPr/>
              </a:pPr>
              <a:t>‹#›</a:t>
            </a:fld>
            <a:endParaRPr lang="en-US" altLang="zh-CN"/>
          </a:p>
        </p:txBody>
      </p:sp>
      <p:sp>
        <p:nvSpPr>
          <p:cNvPr id="1031" name="Rectangle 6"/>
          <p:cNvSpPr>
            <a:spLocks noChangeArrowheads="1"/>
          </p:cNvSpPr>
          <p:nvPr/>
        </p:nvSpPr>
        <p:spPr bwMode="auto">
          <a:xfrm>
            <a:off x="0" y="0"/>
            <a:ext cx="37338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楷体" pitchFamily="49" charset="-122"/>
                <a:ea typeface="楷体" pitchFamily="49" charset="-122"/>
                <a:cs typeface="ＭＳ Ｐゴシック" pitchFamily="34" charset="-128"/>
              </a:rPr>
              <a:t>信息检索系统原理</a:t>
            </a:r>
            <a:endParaRPr lang="en-US" sz="1600">
              <a:solidFill>
                <a:srgbClr val="FFFFFF"/>
              </a:solidFill>
              <a:latin typeface="楷体" pitchFamily="49" charset="-122"/>
              <a:ea typeface="楷体" pitchFamily="49" charset="-122"/>
              <a:cs typeface="ＭＳ Ｐゴシック" pitchFamily="34" charset="-128"/>
            </a:endParaRPr>
          </a:p>
        </p:txBody>
      </p:sp>
      <p:sp>
        <p:nvSpPr>
          <p:cNvPr id="1032" name="Rectangle 7"/>
          <p:cNvSpPr>
            <a:spLocks noChangeArrowheads="1"/>
          </p:cNvSpPr>
          <p:nvPr/>
        </p:nvSpPr>
        <p:spPr bwMode="auto">
          <a:xfrm>
            <a:off x="3733800" y="0"/>
            <a:ext cx="38862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1600">
                <a:solidFill>
                  <a:srgbClr val="FFFFFF"/>
                </a:solidFill>
                <a:latin typeface="Calibri" pitchFamily="34" charset="0"/>
                <a:ea typeface="ＭＳ Ｐゴシック" pitchFamily="34" charset="-128"/>
              </a:rPr>
              <a:t> </a:t>
            </a:r>
          </a:p>
        </p:txBody>
      </p:sp>
      <p:sp>
        <p:nvSpPr>
          <p:cNvPr id="1033" name="Rectangle 8"/>
          <p:cNvSpPr>
            <a:spLocks noChangeArrowheads="1"/>
          </p:cNvSpPr>
          <p:nvPr/>
        </p:nvSpPr>
        <p:spPr bwMode="auto">
          <a:xfrm>
            <a:off x="7620000" y="0"/>
            <a:ext cx="1524000" cy="274638"/>
          </a:xfrm>
          <a:prstGeom prst="rect">
            <a:avLst/>
          </a:prstGeom>
          <a:solidFill>
            <a:srgbClr val="139CB7"/>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itchFamily="34" charset="0"/>
                <a:ea typeface="ＭＳ Ｐゴシック" pitchFamily="34" charset="-128"/>
              </a:rPr>
              <a:t> </a:t>
            </a:r>
          </a:p>
        </p:txBody>
      </p:sp>
    </p:spTree>
  </p:cSld>
  <p:clrMap bg1="lt1" tx1="dk1" bg2="lt2" tx2="dk2" accent1="accent1" accent2="accent2" accent3="accent3" accent4="accent4" accent5="accent5" accent6="accent6" hlink="hlink" folHlink="folHlink"/>
  <p:sldLayoutIdLst>
    <p:sldLayoutId id="2147484020" r:id="rId1"/>
    <p:sldLayoutId id="2147484021" r:id="rId2"/>
    <p:sldLayoutId id="2147484017" r:id="rId3"/>
    <p:sldLayoutId id="2147484022" r:id="rId4"/>
    <p:sldLayoutId id="2147484023" r:id="rId5"/>
    <p:sldLayoutId id="2147484024" r:id="rId6"/>
    <p:sldLayoutId id="2147484025" r:id="rId7"/>
    <p:sldLayoutId id="2147484018" r:id="rId8"/>
    <p:sldLayoutId id="2147484026" r:id="rId9"/>
  </p:sldLayoutIdLst>
  <p:hf hdr="0" dt="0"/>
  <p:txStyles>
    <p:titleStyle>
      <a:lvl1pPr algn="l" defTabSz="457200" rtl="0" eaLnBrk="0" fontAlgn="base" hangingPunct="0">
        <a:spcBef>
          <a:spcPct val="0"/>
        </a:spcBef>
        <a:spcAft>
          <a:spcPct val="0"/>
        </a:spcAft>
        <a:defRPr sz="4000" kern="1200">
          <a:solidFill>
            <a:schemeClr val="tx1"/>
          </a:solidFill>
          <a:latin typeface="Times New Roman" pitchFamily="18" charset="0"/>
          <a:ea typeface="黑体" pitchFamily="49" charset="-122"/>
          <a:cs typeface="黑体" pitchFamily="49" charset="-122"/>
        </a:defRPr>
      </a:lvl1pPr>
      <a:lvl2pPr algn="l" defTabSz="457200" rtl="0" eaLnBrk="0" fontAlgn="base" hangingPunct="0">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2pPr>
      <a:lvl3pPr algn="l" defTabSz="457200" rtl="0" eaLnBrk="0" fontAlgn="base" hangingPunct="0">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3pPr>
      <a:lvl4pPr algn="l" defTabSz="457200" rtl="0" eaLnBrk="0" fontAlgn="base" hangingPunct="0">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4pPr>
      <a:lvl5pPr algn="l" defTabSz="457200" rtl="0" eaLnBrk="0" fontAlgn="base" hangingPunct="0">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0" fontAlgn="base" hangingPunct="0">
        <a:spcBef>
          <a:spcPct val="20000"/>
        </a:spcBef>
        <a:spcAft>
          <a:spcPct val="0"/>
        </a:spcAft>
        <a:buClr>
          <a:srgbClr val="437085"/>
        </a:buClr>
        <a:buFont typeface="Wingdings" pitchFamily="2" charset="2"/>
        <a:buChar char="§"/>
        <a:defRPr sz="2800" kern="1200">
          <a:solidFill>
            <a:schemeClr val="tx1"/>
          </a:solidFill>
          <a:latin typeface="Times New Roman" pitchFamily="18" charset="0"/>
          <a:ea typeface="+mn-ea"/>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itchFamily="2" charset="2"/>
        <a:buChar char="§"/>
        <a:defRPr sz="2400" kern="1200">
          <a:solidFill>
            <a:schemeClr val="tx1"/>
          </a:solidFill>
          <a:latin typeface="Times New Roman" pitchFamily="18" charset="0"/>
          <a:ea typeface="+mn-ea"/>
          <a:cs typeface="+mn-cs"/>
        </a:defRPr>
      </a:lvl2pPr>
      <a:lvl3pPr marL="1143000" indent="-228600" algn="l" defTabSz="457200" rtl="0" eaLnBrk="0" fontAlgn="base" hangingPunct="0">
        <a:spcBef>
          <a:spcPct val="20000"/>
        </a:spcBef>
        <a:spcAft>
          <a:spcPct val="0"/>
        </a:spcAft>
        <a:buClr>
          <a:srgbClr val="918BA3"/>
        </a:buClr>
        <a:buFont typeface="Wingdings" pitchFamily="2" charset="2"/>
        <a:buChar char="§"/>
        <a:defRPr sz="2000" kern="1200">
          <a:solidFill>
            <a:schemeClr val="tx1"/>
          </a:solidFill>
          <a:latin typeface="Times New Roman" pitchFamily="18" charset="0"/>
          <a:ea typeface="+mn-ea"/>
          <a:cs typeface="+mn-cs"/>
        </a:defRPr>
      </a:lvl3pPr>
      <a:lvl4pPr marL="1600200" indent="-228600" algn="l" defTabSz="457200" rtl="0" eaLnBrk="0" fontAlgn="base" hangingPunct="0">
        <a:spcBef>
          <a:spcPct val="20000"/>
        </a:spcBef>
        <a:spcAft>
          <a:spcPct val="0"/>
        </a:spcAft>
        <a:buClr>
          <a:srgbClr val="2F6E7E"/>
        </a:buClr>
        <a:buFont typeface="Wingdings" pitchFamily="2" charset="2"/>
        <a:buChar char="§"/>
        <a:defRPr sz="2000" kern="1200">
          <a:solidFill>
            <a:schemeClr val="tx1"/>
          </a:solidFill>
          <a:latin typeface="Times New Roman" pitchFamily="18" charset="0"/>
          <a:ea typeface="+mn-ea"/>
          <a:cs typeface="+mn-cs"/>
        </a:defRPr>
      </a:lvl4pPr>
      <a:lvl5pPr marL="2057400" indent="-228600" algn="l" defTabSz="457200" rtl="0" eaLnBrk="0" fontAlgn="base" hangingPunct="0">
        <a:spcBef>
          <a:spcPct val="20000"/>
        </a:spcBef>
        <a:spcAft>
          <a:spcPct val="0"/>
        </a:spcAft>
        <a:buClr>
          <a:srgbClr val="233337"/>
        </a:buClr>
        <a:buFont typeface="Wingdings" pitchFamily="2" charset="2"/>
        <a:buChar char="§"/>
        <a:defRPr sz="2000" kern="1200">
          <a:solidFill>
            <a:schemeClr val="tx1"/>
          </a:solidFill>
          <a:latin typeface="Times New Roman"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hyperlink" Target="http://www.cs.cmu.edu/~enron/"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7"/>
          <p:cNvSpPr>
            <a:spLocks noGrp="1" noChangeArrowheads="1"/>
          </p:cNvSpPr>
          <p:nvPr>
            <p:ph type="subTitle" idx="1"/>
          </p:nvPr>
        </p:nvSpPr>
        <p:spPr>
          <a:xfrm>
            <a:off x="0" y="3352800"/>
            <a:ext cx="9144000" cy="2813050"/>
          </a:xfrm>
        </p:spPr>
        <p:txBody>
          <a:bodyPr/>
          <a:lstStyle/>
          <a:p>
            <a:pPr eaLnBrk="1" hangingPunct="1">
              <a:defRPr/>
            </a:pPr>
            <a:r>
              <a:rPr lang="zh-CN" altLang="en-US" b="1" dirty="0">
                <a:latin typeface="+mn-lt"/>
              </a:rPr>
              <a:t>文档评分、词项权重计算及向量空间模型</a:t>
            </a:r>
          </a:p>
          <a:p>
            <a:pPr eaLnBrk="1" hangingPunct="1">
              <a:defRPr/>
            </a:pPr>
            <a:r>
              <a:rPr lang="en-US" altLang="zh-CN" b="1" dirty="0">
                <a:latin typeface="+mn-lt"/>
              </a:rPr>
              <a:t>Scoring, Term Weighting &amp; Vector </a:t>
            </a:r>
            <a:r>
              <a:rPr lang="en-US" altLang="zh-CN" b="1">
                <a:latin typeface="+mn-lt"/>
              </a:rPr>
              <a:t>Space Model</a:t>
            </a:r>
            <a:endParaRPr lang="en-US" altLang="zh-CN" b="1" dirty="0">
              <a:latin typeface="+mn-lt"/>
            </a:endParaRPr>
          </a:p>
        </p:txBody>
      </p:sp>
      <p:sp>
        <p:nvSpPr>
          <p:cNvPr id="10243" name="Rectangle 11"/>
          <p:cNvSpPr>
            <a:spLocks noChangeArrowheads="1"/>
          </p:cNvSpPr>
          <p:nvPr/>
        </p:nvSpPr>
        <p:spPr bwMode="auto">
          <a:xfrm>
            <a:off x="0" y="2433638"/>
            <a:ext cx="9144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4000" b="1">
                <a:solidFill>
                  <a:srgbClr val="139CB7"/>
                </a:solidFill>
                <a:latin typeface="Calibri" pitchFamily="34" charset="0"/>
                <a:ea typeface="Arial Unicode MS" pitchFamily="34" charset="-122"/>
                <a:cs typeface="Arial Unicode MS" pitchFamily="34" charset="-122"/>
              </a:rPr>
              <a:t>Principle of Information Retrieval System</a:t>
            </a:r>
          </a:p>
        </p:txBody>
      </p:sp>
      <p:sp>
        <p:nvSpPr>
          <p:cNvPr id="10244" name="日期占位符 13"/>
          <p:cNvSpPr txBox="1">
            <a:spLocks/>
          </p:cNvSpPr>
          <p:nvPr/>
        </p:nvSpPr>
        <p:spPr bwMode="auto">
          <a:xfrm>
            <a:off x="0" y="6553200"/>
            <a:ext cx="6248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a:solidFill>
                  <a:schemeClr val="bg1"/>
                </a:solidFill>
                <a:latin typeface="Calibri" pitchFamily="34" charset="0"/>
              </a:rPr>
              <a:t>*改编自 王斌 网上公开的课件，</a:t>
            </a:r>
            <a:r>
              <a:rPr lang="en-US" altLang="zh-CN" sz="1200">
                <a:solidFill>
                  <a:schemeClr val="bg1"/>
                </a:solidFill>
              </a:rPr>
              <a:t>http://ir.ict.ac.cn/~wangbin</a:t>
            </a:r>
            <a:endParaRPr lang="zh-CN" altLang="en-US" sz="1200">
              <a:solidFill>
                <a:schemeClr val="bg1"/>
              </a:solidFill>
              <a:latin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查询</a:t>
            </a:r>
            <a:r>
              <a:rPr lang="en-US" altLang="zh-CN" dirty="0"/>
              <a:t>-</a:t>
            </a:r>
            <a:r>
              <a:rPr lang="zh-CN" altLang="en-US" dirty="0"/>
              <a:t>文档匹配评分计算</a:t>
            </a:r>
          </a:p>
        </p:txBody>
      </p:sp>
      <p:sp>
        <p:nvSpPr>
          <p:cNvPr id="3" name="内容占位符 2"/>
          <p:cNvSpPr>
            <a:spLocks noGrp="1"/>
          </p:cNvSpPr>
          <p:nvPr>
            <p:ph idx="1"/>
          </p:nvPr>
        </p:nvSpPr>
        <p:spPr/>
        <p:txBody>
          <a:bodyPr/>
          <a:lstStyle/>
          <a:p>
            <a:pPr>
              <a:lnSpc>
                <a:spcPct val="150000"/>
              </a:lnSpc>
            </a:pPr>
            <a:r>
              <a:rPr lang="zh-CN" altLang="en-US" b="1" dirty="0"/>
              <a:t>如何计算查询</a:t>
            </a:r>
            <a:r>
              <a:rPr lang="en-US" altLang="zh-CN" b="1" dirty="0"/>
              <a:t>-</a:t>
            </a:r>
            <a:r>
              <a:rPr lang="zh-CN" altLang="en-US" b="1" dirty="0"/>
              <a:t>文档的匹配得分？</a:t>
            </a:r>
          </a:p>
          <a:p>
            <a:pPr>
              <a:lnSpc>
                <a:spcPct val="150000"/>
              </a:lnSpc>
            </a:pPr>
            <a:r>
              <a:rPr lang="zh-CN" altLang="en-US" b="1" dirty="0"/>
              <a:t>先从单词项查询开始</a:t>
            </a:r>
          </a:p>
          <a:p>
            <a:pPr>
              <a:lnSpc>
                <a:spcPct val="150000"/>
              </a:lnSpc>
            </a:pPr>
            <a:r>
              <a:rPr lang="zh-CN" altLang="en-US" b="1" dirty="0"/>
              <a:t>若该词项不出现在文档当中，该文档得分应该为</a:t>
            </a:r>
            <a:r>
              <a:rPr lang="en-US" altLang="zh-CN" b="1" dirty="0"/>
              <a:t>0</a:t>
            </a:r>
          </a:p>
          <a:p>
            <a:pPr>
              <a:lnSpc>
                <a:spcPct val="150000"/>
              </a:lnSpc>
            </a:pPr>
            <a:r>
              <a:rPr lang="zh-CN" altLang="en-US" b="1" dirty="0"/>
              <a:t>该词项在文档中出现越多，则得分越高</a:t>
            </a:r>
          </a:p>
          <a:p>
            <a:pPr>
              <a:lnSpc>
                <a:spcPct val="150000"/>
              </a:lnSpc>
            </a:pPr>
            <a:r>
              <a:rPr lang="zh-CN" altLang="en-US" b="1" dirty="0"/>
              <a:t>后面我们将给出多种评分的方法</a:t>
            </a:r>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10</a:t>
            </a:fld>
            <a:endParaRPr lang="en-US" altLang="zh-CN"/>
          </a:p>
        </p:txBody>
      </p:sp>
    </p:spTree>
    <p:extLst>
      <p:ext uri="{BB962C8B-B14F-4D97-AF65-F5344CB8AC3E}">
        <p14:creationId xmlns:p14="http://schemas.microsoft.com/office/powerpoint/2010/main" val="3300223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第一种方法</a:t>
            </a:r>
            <a:r>
              <a:rPr lang="en-US" altLang="zh-CN" dirty="0"/>
              <a:t>: </a:t>
            </a:r>
            <a:r>
              <a:rPr lang="en-US" altLang="zh-CN" dirty="0" err="1"/>
              <a:t>Jaccard</a:t>
            </a:r>
            <a:r>
              <a:rPr lang="zh-CN" altLang="en-US" dirty="0"/>
              <a:t>系数</a:t>
            </a:r>
          </a:p>
        </p:txBody>
      </p:sp>
      <p:sp>
        <p:nvSpPr>
          <p:cNvPr id="3" name="内容占位符 2"/>
          <p:cNvSpPr>
            <a:spLocks noGrp="1"/>
          </p:cNvSpPr>
          <p:nvPr>
            <p:ph idx="1"/>
          </p:nvPr>
        </p:nvSpPr>
        <p:spPr/>
        <p:txBody>
          <a:bodyPr/>
          <a:lstStyle/>
          <a:p>
            <a:r>
              <a:rPr lang="zh-CN" altLang="en-US" b="1" dirty="0"/>
              <a:t>计算两个集合重合度的常用方法</a:t>
            </a:r>
          </a:p>
          <a:p>
            <a:r>
              <a:rPr lang="zh-CN" altLang="en-US" b="1" dirty="0"/>
              <a:t>令 </a:t>
            </a:r>
            <a:r>
              <a:rPr lang="en-US" altLang="zh-CN" b="1" dirty="0"/>
              <a:t>A </a:t>
            </a:r>
            <a:r>
              <a:rPr lang="zh-CN" altLang="en-US" b="1" dirty="0"/>
              <a:t>和 </a:t>
            </a:r>
            <a:r>
              <a:rPr lang="en-US" altLang="zh-CN" b="1" dirty="0"/>
              <a:t>B </a:t>
            </a:r>
            <a:r>
              <a:rPr lang="zh-CN" altLang="en-US" b="1" dirty="0"/>
              <a:t>为两个集合</a:t>
            </a:r>
          </a:p>
          <a:p>
            <a:r>
              <a:rPr lang="en-US" altLang="zh-CN" b="1" dirty="0" err="1"/>
              <a:t>Jaccard</a:t>
            </a:r>
            <a:r>
              <a:rPr lang="zh-CN" altLang="en-US" b="1" dirty="0"/>
              <a:t>系数的计算方法</a:t>
            </a:r>
            <a:r>
              <a:rPr lang="en-US" altLang="zh-CN" b="1" dirty="0"/>
              <a:t>:</a:t>
            </a:r>
          </a:p>
          <a:p>
            <a:endParaRPr lang="en-US" altLang="zh-CN" b="1" dirty="0"/>
          </a:p>
          <a:p>
            <a:endParaRPr lang="en-US" altLang="zh-CN" b="1" dirty="0"/>
          </a:p>
          <a:p>
            <a:endParaRPr lang="en-US" altLang="zh-CN" b="1" dirty="0"/>
          </a:p>
          <a:p>
            <a:r>
              <a:rPr lang="en-US" altLang="zh-CN" b="1" dirty="0"/>
              <a:t>JACCARD (A, A) = 1</a:t>
            </a:r>
          </a:p>
          <a:p>
            <a:r>
              <a:rPr lang="en-US" altLang="zh-CN" b="1" dirty="0"/>
              <a:t>JACCARD (A, B) = 0 </a:t>
            </a:r>
            <a:r>
              <a:rPr lang="zh-CN" altLang="en-US" b="1" dirty="0"/>
              <a:t>如果 </a:t>
            </a:r>
            <a:r>
              <a:rPr lang="en-US" altLang="zh-CN" b="1" dirty="0"/>
              <a:t>A ∩ B = 0</a:t>
            </a:r>
          </a:p>
          <a:p>
            <a:r>
              <a:rPr lang="en-US" altLang="zh-CN" b="1" dirty="0"/>
              <a:t>A </a:t>
            </a:r>
            <a:r>
              <a:rPr lang="zh-CN" altLang="en-US" b="1" dirty="0"/>
              <a:t>和 </a:t>
            </a:r>
            <a:r>
              <a:rPr lang="en-US" altLang="zh-CN" b="1" dirty="0"/>
              <a:t>B </a:t>
            </a:r>
            <a:r>
              <a:rPr lang="zh-CN" altLang="en-US" b="1" dirty="0"/>
              <a:t>不一定要同样大小</a:t>
            </a:r>
          </a:p>
          <a:p>
            <a:r>
              <a:rPr lang="en-US" altLang="zh-CN" b="1" dirty="0" err="1"/>
              <a:t>Jaccard</a:t>
            </a:r>
            <a:r>
              <a:rPr lang="en-US" altLang="zh-CN" b="1" dirty="0"/>
              <a:t> </a:t>
            </a:r>
            <a:r>
              <a:rPr lang="zh-CN" altLang="en-US" b="1" dirty="0"/>
              <a:t>系数会给出一个</a:t>
            </a:r>
            <a:r>
              <a:rPr lang="en-US" altLang="zh-CN" b="1" dirty="0"/>
              <a:t>0</a:t>
            </a:r>
            <a:r>
              <a:rPr lang="zh-CN" altLang="en-US" b="1" dirty="0"/>
              <a:t>到</a:t>
            </a:r>
            <a:r>
              <a:rPr lang="en-US" altLang="zh-CN" b="1" dirty="0"/>
              <a:t>1</a:t>
            </a:r>
            <a:r>
              <a:rPr lang="zh-CN" altLang="en-US" b="1" dirty="0"/>
              <a:t>之间的值</a:t>
            </a:r>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11</a:t>
            </a:fld>
            <a:endParaRPr lang="en-US" altLang="zh-CN"/>
          </a:p>
        </p:txBody>
      </p:sp>
      <p:pic>
        <p:nvPicPr>
          <p:cNvPr id="6" name="Picture 7" descr="618.png"/>
          <p:cNvPicPr>
            <a:picLocks noChangeAspect="1"/>
          </p:cNvPicPr>
          <p:nvPr/>
        </p:nvPicPr>
        <p:blipFill>
          <a:blip r:embed="rId2" cstate="print"/>
          <a:stretch>
            <a:fillRect/>
          </a:stretch>
        </p:blipFill>
        <p:spPr>
          <a:xfrm>
            <a:off x="2285984" y="3256434"/>
            <a:ext cx="3351990" cy="837998"/>
          </a:xfrm>
          <a:prstGeom prst="rect">
            <a:avLst/>
          </a:prstGeom>
        </p:spPr>
      </p:pic>
      <p:pic>
        <p:nvPicPr>
          <p:cNvPr id="7" name="Picture 9" descr="6172.png"/>
          <p:cNvPicPr>
            <a:picLocks noChangeAspect="1"/>
          </p:cNvPicPr>
          <p:nvPr/>
        </p:nvPicPr>
        <p:blipFill>
          <a:blip r:embed="rId3" cstate="print"/>
          <a:stretch>
            <a:fillRect/>
          </a:stretch>
        </p:blipFill>
        <p:spPr>
          <a:xfrm>
            <a:off x="928662" y="4185128"/>
            <a:ext cx="2209942" cy="396000"/>
          </a:xfrm>
          <a:prstGeom prst="rect">
            <a:avLst/>
          </a:prstGeom>
        </p:spPr>
      </p:pic>
    </p:spTree>
    <p:extLst>
      <p:ext uri="{BB962C8B-B14F-4D97-AF65-F5344CB8AC3E}">
        <p14:creationId xmlns:p14="http://schemas.microsoft.com/office/powerpoint/2010/main" val="3300223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Jaccard</a:t>
            </a:r>
            <a:r>
              <a:rPr lang="zh-CN" altLang="en-US" dirty="0"/>
              <a:t>系数的计算样例</a:t>
            </a:r>
          </a:p>
        </p:txBody>
      </p:sp>
      <p:sp>
        <p:nvSpPr>
          <p:cNvPr id="3" name="内容占位符 2"/>
          <p:cNvSpPr>
            <a:spLocks noGrp="1"/>
          </p:cNvSpPr>
          <p:nvPr>
            <p:ph idx="1"/>
          </p:nvPr>
        </p:nvSpPr>
        <p:spPr/>
        <p:txBody>
          <a:bodyPr/>
          <a:lstStyle/>
          <a:p>
            <a:r>
              <a:rPr lang="zh-CN" altLang="en-US" b="1" dirty="0"/>
              <a:t>查询 “</a:t>
            </a:r>
            <a:r>
              <a:rPr lang="en-US" altLang="zh-CN" b="1" dirty="0"/>
              <a:t>ides of March”</a:t>
            </a:r>
          </a:p>
          <a:p>
            <a:endParaRPr lang="en-US" altLang="zh-CN" b="1" dirty="0"/>
          </a:p>
          <a:p>
            <a:r>
              <a:rPr lang="zh-CN" altLang="en-US" b="1" dirty="0"/>
              <a:t>文档 “</a:t>
            </a:r>
            <a:r>
              <a:rPr lang="en-US" altLang="zh-CN" b="1" dirty="0"/>
              <a:t>Caesar died in March”</a:t>
            </a:r>
          </a:p>
          <a:p>
            <a:endParaRPr lang="en-US" altLang="zh-CN" b="1" dirty="0"/>
          </a:p>
          <a:p>
            <a:pPr marL="0" indent="0">
              <a:buNone/>
            </a:pPr>
            <a:r>
              <a:rPr lang="en-US" altLang="zh-CN" b="1" dirty="0"/>
              <a:t>	JACCARD(</a:t>
            </a:r>
            <a:r>
              <a:rPr lang="en-US" altLang="zh-CN" b="1" i="1" dirty="0"/>
              <a:t>q</a:t>
            </a:r>
            <a:r>
              <a:rPr lang="en-US" altLang="zh-CN" b="1" dirty="0"/>
              <a:t>, </a:t>
            </a:r>
            <a:r>
              <a:rPr lang="en-US" altLang="zh-CN" b="1" i="1" dirty="0"/>
              <a:t>d</a:t>
            </a:r>
            <a:r>
              <a:rPr lang="en-US" altLang="zh-CN" b="1" dirty="0"/>
              <a:t>) = 1/6</a:t>
            </a:r>
            <a:endParaRPr lang="zh-CN" altLang="en-US" b="1" dirty="0"/>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12</a:t>
            </a:fld>
            <a:endParaRPr lang="en-US" altLang="zh-CN"/>
          </a:p>
        </p:txBody>
      </p:sp>
    </p:spTree>
    <p:extLst>
      <p:ext uri="{BB962C8B-B14F-4D97-AF65-F5344CB8AC3E}">
        <p14:creationId xmlns:p14="http://schemas.microsoft.com/office/powerpoint/2010/main" val="3300223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p:txBody>
          <a:bodyPr/>
          <a:lstStyle/>
          <a:p>
            <a:pPr>
              <a:lnSpc>
                <a:spcPct val="120000"/>
              </a:lnSpc>
            </a:pPr>
            <a:r>
              <a:rPr lang="zh-CN" altLang="en-US" b="1" dirty="0"/>
              <a:t>计算下列查询</a:t>
            </a:r>
            <a:r>
              <a:rPr lang="en-US" altLang="zh-CN" b="1" dirty="0"/>
              <a:t>-</a:t>
            </a:r>
            <a:r>
              <a:rPr lang="zh-CN" altLang="en-US" b="1" dirty="0"/>
              <a:t>文档之间的</a:t>
            </a:r>
            <a:r>
              <a:rPr lang="en-US" altLang="zh-CN" b="1" dirty="0" err="1"/>
              <a:t>Jaccard</a:t>
            </a:r>
            <a:r>
              <a:rPr lang="zh-CN" altLang="en-US" b="1" dirty="0"/>
              <a:t>系数</a:t>
            </a:r>
          </a:p>
          <a:p>
            <a:pPr lvl="1">
              <a:lnSpc>
                <a:spcPct val="120000"/>
              </a:lnSpc>
            </a:pPr>
            <a:r>
              <a:rPr lang="en-US" altLang="zh-CN" b="1" dirty="0"/>
              <a:t>q: [information on cars] </a:t>
            </a:r>
          </a:p>
          <a:p>
            <a:pPr lvl="1">
              <a:lnSpc>
                <a:spcPct val="120000"/>
              </a:lnSpc>
            </a:pPr>
            <a:r>
              <a:rPr lang="en-US" altLang="zh-CN" b="1" dirty="0"/>
              <a:t>d: “all you’ve ever wanted to know about cars”</a:t>
            </a:r>
          </a:p>
          <a:p>
            <a:pPr>
              <a:lnSpc>
                <a:spcPct val="120000"/>
              </a:lnSpc>
            </a:pPr>
            <a:endParaRPr lang="en-US" altLang="zh-CN" sz="1600" b="1" dirty="0"/>
          </a:p>
          <a:p>
            <a:pPr lvl="1">
              <a:lnSpc>
                <a:spcPct val="120000"/>
              </a:lnSpc>
            </a:pPr>
            <a:r>
              <a:rPr lang="en-US" altLang="zh-CN" b="1" dirty="0"/>
              <a:t>q: [information on cars] </a:t>
            </a:r>
          </a:p>
          <a:p>
            <a:pPr lvl="1">
              <a:lnSpc>
                <a:spcPct val="120000"/>
              </a:lnSpc>
            </a:pPr>
            <a:r>
              <a:rPr lang="en-US" altLang="zh-CN" b="1" dirty="0"/>
              <a:t>d: “information on trucks, information on planes, information on trains”</a:t>
            </a:r>
          </a:p>
          <a:p>
            <a:pPr lvl="1">
              <a:lnSpc>
                <a:spcPct val="120000"/>
              </a:lnSpc>
            </a:pPr>
            <a:endParaRPr lang="en-US" altLang="zh-CN" sz="2000" b="1" dirty="0"/>
          </a:p>
          <a:p>
            <a:pPr lvl="1">
              <a:lnSpc>
                <a:spcPct val="120000"/>
              </a:lnSpc>
            </a:pPr>
            <a:r>
              <a:rPr lang="en-US" altLang="zh-CN" b="1" dirty="0"/>
              <a:t>q: [red cars and red trucks] </a:t>
            </a:r>
          </a:p>
          <a:p>
            <a:pPr lvl="1">
              <a:lnSpc>
                <a:spcPct val="120000"/>
              </a:lnSpc>
            </a:pPr>
            <a:r>
              <a:rPr lang="en-US" altLang="zh-CN" b="1" dirty="0"/>
              <a:t>d: “cops stop red cars more often”</a:t>
            </a:r>
            <a:endParaRPr lang="zh-CN" altLang="en-US" b="1" dirty="0"/>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13</a:t>
            </a:fld>
            <a:endParaRPr lang="en-US" altLang="zh-CN"/>
          </a:p>
        </p:txBody>
      </p:sp>
    </p:spTree>
    <p:extLst>
      <p:ext uri="{BB962C8B-B14F-4D97-AF65-F5344CB8AC3E}">
        <p14:creationId xmlns:p14="http://schemas.microsoft.com/office/powerpoint/2010/main" val="2814488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Jaccard</a:t>
            </a:r>
            <a:r>
              <a:rPr lang="zh-CN" altLang="en-US" dirty="0"/>
              <a:t>系数的不足</a:t>
            </a:r>
          </a:p>
        </p:txBody>
      </p:sp>
      <p:sp>
        <p:nvSpPr>
          <p:cNvPr id="3" name="内容占位符 2"/>
          <p:cNvSpPr>
            <a:spLocks noGrp="1"/>
          </p:cNvSpPr>
          <p:nvPr>
            <p:ph idx="1"/>
          </p:nvPr>
        </p:nvSpPr>
        <p:spPr/>
        <p:txBody>
          <a:bodyPr/>
          <a:lstStyle/>
          <a:p>
            <a:pPr>
              <a:lnSpc>
                <a:spcPct val="150000"/>
              </a:lnSpc>
            </a:pPr>
            <a:r>
              <a:rPr lang="zh-CN" altLang="en-US" b="1" dirty="0"/>
              <a:t>不考虑词项频率 ，即词项在文档中的出现次数</a:t>
            </a:r>
          </a:p>
          <a:p>
            <a:pPr>
              <a:lnSpc>
                <a:spcPct val="150000"/>
              </a:lnSpc>
            </a:pPr>
            <a:r>
              <a:rPr lang="zh-CN" altLang="en-US" b="1" dirty="0"/>
              <a:t>罕见词比高频词的信息量更大，</a:t>
            </a:r>
            <a:r>
              <a:rPr lang="en-US" altLang="zh-CN" b="1" dirty="0" err="1"/>
              <a:t>Jaccard</a:t>
            </a:r>
            <a:r>
              <a:rPr lang="zh-CN" altLang="en-US" b="1" dirty="0"/>
              <a:t>系数没有考虑这个信息</a:t>
            </a:r>
          </a:p>
          <a:p>
            <a:pPr>
              <a:lnSpc>
                <a:spcPct val="150000"/>
              </a:lnSpc>
            </a:pPr>
            <a:r>
              <a:rPr lang="zh-CN" altLang="en-US" b="1" dirty="0"/>
              <a:t>没有仔细考虑文档的长度因素</a:t>
            </a:r>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14</a:t>
            </a:fld>
            <a:endParaRPr lang="en-US" altLang="zh-CN"/>
          </a:p>
        </p:txBody>
      </p:sp>
    </p:spTree>
    <p:extLst>
      <p:ext uri="{BB962C8B-B14F-4D97-AF65-F5344CB8AC3E}">
        <p14:creationId xmlns:p14="http://schemas.microsoft.com/office/powerpoint/2010/main" val="3970628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Paul </a:t>
            </a:r>
            <a:r>
              <a:rPr lang="en-US" altLang="zh-CN" dirty="0" err="1"/>
              <a:t>Jaccard</a:t>
            </a:r>
            <a:r>
              <a:rPr lang="en-US" altLang="zh-CN" dirty="0"/>
              <a:t>(1868-1944)</a:t>
            </a:r>
            <a:endParaRPr lang="zh-CN" altLang="en-US" dirty="0"/>
          </a:p>
        </p:txBody>
      </p:sp>
      <p:sp>
        <p:nvSpPr>
          <p:cNvPr id="6" name="内容占位符 5"/>
          <p:cNvSpPr>
            <a:spLocks noGrp="1"/>
          </p:cNvSpPr>
          <p:nvPr>
            <p:ph sz="half" idx="1"/>
          </p:nvPr>
        </p:nvSpPr>
        <p:spPr>
          <a:xfrm>
            <a:off x="457200" y="1600200"/>
            <a:ext cx="5410944" cy="4525963"/>
          </a:xfrm>
        </p:spPr>
        <p:txBody>
          <a:bodyPr/>
          <a:lstStyle/>
          <a:p>
            <a:pPr>
              <a:lnSpc>
                <a:spcPct val="150000"/>
              </a:lnSpc>
            </a:pPr>
            <a:r>
              <a:rPr lang="zh-CN" altLang="en-US" b="1" dirty="0"/>
              <a:t>瑞士植物学家，</a:t>
            </a:r>
            <a:r>
              <a:rPr lang="en-US" altLang="zh-CN" b="1" dirty="0"/>
              <a:t>ETH</a:t>
            </a:r>
            <a:r>
              <a:rPr lang="zh-CN" altLang="en-US" b="1" dirty="0"/>
              <a:t>教授</a:t>
            </a:r>
          </a:p>
          <a:p>
            <a:pPr>
              <a:lnSpc>
                <a:spcPct val="150000"/>
              </a:lnSpc>
            </a:pPr>
            <a:r>
              <a:rPr lang="en-US" altLang="zh-CN" b="1" dirty="0"/>
              <a:t>1894</a:t>
            </a:r>
            <a:r>
              <a:rPr lang="zh-CN" altLang="en-US" b="1" dirty="0"/>
              <a:t>年毕业于苏黎世联邦理工学院</a:t>
            </a:r>
            <a:r>
              <a:rPr lang="en-US" altLang="zh-CN" b="1" dirty="0"/>
              <a:t>ETH(</a:t>
            </a:r>
            <a:r>
              <a:rPr lang="zh-CN" altLang="en-US" b="1" dirty="0"/>
              <a:t>出过包括爱因斯坦在内的</a:t>
            </a:r>
            <a:r>
              <a:rPr lang="en-US" altLang="zh-CN" b="1" dirty="0"/>
              <a:t>21</a:t>
            </a:r>
            <a:r>
              <a:rPr lang="zh-CN" altLang="en-US" b="1" dirty="0"/>
              <a:t>位诺贝尔奖得主</a:t>
            </a:r>
            <a:r>
              <a:rPr lang="en-US" altLang="zh-CN" b="1" dirty="0"/>
              <a:t>)</a:t>
            </a:r>
          </a:p>
          <a:p>
            <a:pPr>
              <a:lnSpc>
                <a:spcPct val="150000"/>
              </a:lnSpc>
            </a:pPr>
            <a:r>
              <a:rPr lang="en-US" altLang="zh-CN" b="1" dirty="0"/>
              <a:t>1901</a:t>
            </a:r>
            <a:r>
              <a:rPr lang="zh-CN" altLang="en-US" b="1" dirty="0"/>
              <a:t>年提出</a:t>
            </a:r>
            <a:r>
              <a:rPr lang="en-US" altLang="zh-CN" b="1" dirty="0" err="1"/>
              <a:t>Jaccard</a:t>
            </a:r>
            <a:r>
              <a:rPr lang="en-US" altLang="zh-CN" b="1" dirty="0"/>
              <a:t> Index</a:t>
            </a:r>
            <a:r>
              <a:rPr lang="zh-CN" altLang="en-US" b="1" dirty="0"/>
              <a:t>即</a:t>
            </a:r>
            <a:r>
              <a:rPr lang="en-US" altLang="zh-CN" b="1" dirty="0" err="1"/>
              <a:t>Jaccard</a:t>
            </a:r>
            <a:r>
              <a:rPr lang="en-US" altLang="zh-CN" b="1" dirty="0"/>
              <a:t> Coefficient</a:t>
            </a:r>
            <a:r>
              <a:rPr lang="zh-CN" altLang="en-US" b="1" dirty="0"/>
              <a:t>概念</a:t>
            </a:r>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15</a:t>
            </a:fld>
            <a:endParaRPr lang="en-US" altLang="zh-CN"/>
          </a:p>
        </p:txBody>
      </p:sp>
      <p:pic>
        <p:nvPicPr>
          <p:cNvPr id="8" name="内容占位符 7" descr="jaccard.jpg"/>
          <p:cNvPicPr>
            <a:picLocks noGrp="1" noChangeAspect="1"/>
          </p:cNvPicPr>
          <p:nvPr>
            <p:ph sz="half" idx="2"/>
          </p:nvPr>
        </p:nvPicPr>
        <p:blipFill>
          <a:blip r:embed="rId2" cstate="print"/>
          <a:stretch>
            <a:fillRect/>
          </a:stretch>
        </p:blipFill>
        <p:spPr>
          <a:xfrm>
            <a:off x="6149280" y="2034381"/>
            <a:ext cx="2743200" cy="3657600"/>
          </a:xfrm>
          <a:prstGeom prst="rect">
            <a:avLst/>
          </a:prstGeom>
        </p:spPr>
      </p:pic>
    </p:spTree>
    <p:extLst>
      <p:ext uri="{BB962C8B-B14F-4D97-AF65-F5344CB8AC3E}">
        <p14:creationId xmlns:p14="http://schemas.microsoft.com/office/powerpoint/2010/main" val="3970628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16</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BDD3E9"/>
                </a:solidFill>
                <a:latin typeface="Calibri" charset="0"/>
                <a:ea typeface="黑体" pitchFamily="49" charset="-122"/>
              </a:rPr>
              <a:t> </a:t>
            </a:r>
            <a:r>
              <a:rPr lang="zh-CN" altLang="en-US" sz="3200" dirty="0">
                <a:solidFill>
                  <a:srgbClr val="BDD3E9"/>
                </a:solidFill>
                <a:latin typeface="Calibri" charset="0"/>
                <a:ea typeface="黑体" pitchFamily="49" charset="-122"/>
              </a:rPr>
              <a:t>上一讲回顾</a:t>
            </a:r>
            <a:r>
              <a:rPr lang="en-US" sz="3200" dirty="0">
                <a:solidFill>
                  <a:srgbClr val="BDD3E9"/>
                </a:solidFill>
                <a:latin typeface="Calibri" charset="0"/>
                <a:ea typeface="黑体" pitchFamily="49" charset="-122"/>
              </a:rPr>
              <a:t> </a:t>
            </a: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a:solidFill>
                  <a:srgbClr val="BDD3E9"/>
                </a:solidFill>
                <a:latin typeface="Calibri" charset="0"/>
                <a:ea typeface="黑体" pitchFamily="49" charset="-122"/>
              </a:rPr>
              <a:t>排序式检索</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33669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a:solidFill>
                  <a:srgbClr val="336699"/>
                </a:solidFill>
                <a:latin typeface="Calibri" charset="0"/>
                <a:ea typeface="黑体" pitchFamily="49" charset="-122"/>
              </a:rPr>
              <a:t>词项频率</a:t>
            </a: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BDD3E9"/>
                </a:solidFill>
                <a:latin typeface="Calibri" charset="0"/>
                <a:ea typeface="黑体" pitchFamily="49" charset="-122"/>
              </a:rPr>
              <a:t> </a:t>
            </a:r>
            <a:r>
              <a:rPr lang="en-US" sz="3200" dirty="0" err="1">
                <a:solidFill>
                  <a:srgbClr val="BDD3E9"/>
                </a:solidFill>
                <a:latin typeface="Calibri" charset="0"/>
                <a:ea typeface="黑体" pitchFamily="49" charset="-122"/>
              </a:rPr>
              <a:t>tf-idf</a:t>
            </a:r>
            <a:r>
              <a:rPr lang="zh-CN" altLang="en-US" sz="3200" dirty="0">
                <a:solidFill>
                  <a:srgbClr val="BDD3E9"/>
                </a:solidFill>
                <a:latin typeface="Calibri" charset="0"/>
                <a:ea typeface="黑体" pitchFamily="49" charset="-122"/>
              </a:rPr>
              <a:t>权重计算</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BDD3E9"/>
                </a:solidFill>
                <a:latin typeface="Calibri" charset="0"/>
                <a:ea typeface="黑体" pitchFamily="49" charset="-122"/>
              </a:rPr>
              <a:t> </a:t>
            </a:r>
            <a:r>
              <a:rPr lang="zh-CN" altLang="en-US" sz="3200" dirty="0">
                <a:solidFill>
                  <a:srgbClr val="BDD3E9"/>
                </a:solidFill>
                <a:latin typeface="Calibri" charset="0"/>
                <a:ea typeface="黑体" pitchFamily="49" charset="-122"/>
              </a:rPr>
              <a:t>向量空间模型</a:t>
            </a:r>
            <a:endParaRPr lang="en-US" sz="3200" dirty="0">
              <a:solidFill>
                <a:srgbClr val="336699"/>
              </a:solidFill>
              <a:latin typeface="Calibri" charset="0"/>
              <a:ea typeface="黑体" pitchFamily="49" charset="-122"/>
            </a:endParaRPr>
          </a:p>
        </p:txBody>
      </p:sp>
    </p:spTree>
    <p:extLst>
      <p:ext uri="{BB962C8B-B14F-4D97-AF65-F5344CB8AC3E}">
        <p14:creationId xmlns:p14="http://schemas.microsoft.com/office/powerpoint/2010/main" val="337193510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二值关联矩阵</a:t>
            </a:r>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17</a:t>
            </a:fld>
            <a:endParaRPr lang="en-US" altLang="zh-CN"/>
          </a:p>
        </p:txBody>
      </p:sp>
      <p:graphicFrame>
        <p:nvGraphicFramePr>
          <p:cNvPr id="6" name="Table 8"/>
          <p:cNvGraphicFramePr>
            <a:graphicFrameLocks noGrp="1"/>
          </p:cNvGraphicFramePr>
          <p:nvPr>
            <p:extLst>
              <p:ext uri="{D42A27DB-BD31-4B8C-83A1-F6EECF244321}">
                <p14:modId xmlns:p14="http://schemas.microsoft.com/office/powerpoint/2010/main" val="2267122178"/>
              </p:ext>
            </p:extLst>
          </p:nvPr>
        </p:nvGraphicFramePr>
        <p:xfrm>
          <a:off x="-1" y="1617356"/>
          <a:ext cx="9144001" cy="4433320"/>
        </p:xfrm>
        <a:graphic>
          <a:graphicData uri="http://schemas.openxmlformats.org/drawingml/2006/table">
            <a:tbl>
              <a:tblPr firstRow="1" bandRow="1">
                <a:tableStyleId>{BDBED569-4797-4DF1-A0F4-6AAB3CD982D8}</a:tableStyleId>
              </a:tblPr>
              <a:tblGrid>
                <a:gridCol w="1979713">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gridCol w="1152128">
                  <a:extLst>
                    <a:ext uri="{9D8B030D-6E8A-4147-A177-3AD203B41FA5}">
                      <a16:colId xmlns:a16="http://schemas.microsoft.com/office/drawing/2014/main" val="20003"/>
                    </a:ext>
                  </a:extLst>
                </a:gridCol>
                <a:gridCol w="1152128">
                  <a:extLst>
                    <a:ext uri="{9D8B030D-6E8A-4147-A177-3AD203B41FA5}">
                      <a16:colId xmlns:a16="http://schemas.microsoft.com/office/drawing/2014/main" val="20004"/>
                    </a:ext>
                  </a:extLst>
                </a:gridCol>
                <a:gridCol w="1152128">
                  <a:extLst>
                    <a:ext uri="{9D8B030D-6E8A-4147-A177-3AD203B41FA5}">
                      <a16:colId xmlns:a16="http://schemas.microsoft.com/office/drawing/2014/main" val="20005"/>
                    </a:ext>
                  </a:extLst>
                </a:gridCol>
                <a:gridCol w="1187624">
                  <a:extLst>
                    <a:ext uri="{9D8B030D-6E8A-4147-A177-3AD203B41FA5}">
                      <a16:colId xmlns:a16="http://schemas.microsoft.com/office/drawing/2014/main" val="20006"/>
                    </a:ext>
                  </a:extLst>
                </a:gridCol>
              </a:tblGrid>
              <a:tr h="731524">
                <a:tc>
                  <a:txBody>
                    <a:bodyPr/>
                    <a:lstStyle/>
                    <a:p>
                      <a:pPr algn="ctr">
                        <a:lnSpc>
                          <a:spcPct val="150000"/>
                        </a:lnSpc>
                      </a:pPr>
                      <a:endParaRPr lang="de-DE" sz="24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baseline="0" dirty="0"/>
                        <a:t>Anthony </a:t>
                      </a:r>
                      <a:r>
                        <a:rPr lang="de-DE" sz="2000" kern="1200" baseline="0" dirty="0" err="1"/>
                        <a:t>and</a:t>
                      </a:r>
                      <a:r>
                        <a:rPr lang="de-DE" sz="2000" kern="1200" baseline="0" dirty="0"/>
                        <a:t>  Cleopatra</a:t>
                      </a:r>
                      <a:endParaRPr lang="de-DE" sz="2000" b="0" kern="1200" baseline="0" dirty="0">
                        <a:solidFill>
                          <a:schemeClr val="lt1"/>
                        </a:solidFill>
                        <a:latin typeface="+mn-lt"/>
                        <a:ea typeface="+mn-ea"/>
                        <a:cs typeface="+mn-cs"/>
                      </a:endParaRPr>
                    </a:p>
                  </a:txBody>
                  <a:tcPr/>
                </a:tc>
                <a:tc>
                  <a:txBody>
                    <a:bodyPr/>
                    <a:lstStyle/>
                    <a:p>
                      <a:pPr algn="ctr">
                        <a:lnSpc>
                          <a:spcPct val="100000"/>
                        </a:lnSpc>
                      </a:pPr>
                      <a:r>
                        <a:rPr lang="en-US" sz="2000" kern="1200" baseline="0" dirty="0"/>
                        <a:t>Julius </a:t>
                      </a:r>
                      <a:r>
                        <a:rPr lang="de-DE" sz="2000" kern="1200" baseline="0" dirty="0"/>
                        <a:t>Caesar </a:t>
                      </a:r>
                      <a:endParaRPr lang="de-DE" sz="20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baseline="0" dirty="0"/>
                        <a:t>The  </a:t>
                      </a:r>
                      <a:r>
                        <a:rPr lang="de-DE" sz="2000" kern="1200" baseline="0" dirty="0"/>
                        <a:t>Tempest</a:t>
                      </a:r>
                      <a:endParaRPr lang="de-DE" sz="2000" b="0" dirty="0"/>
                    </a:p>
                  </a:txBody>
                  <a:tcPr/>
                </a:tc>
                <a:tc>
                  <a:txBody>
                    <a:bodyPr/>
                    <a:lstStyle/>
                    <a:p>
                      <a:pPr algn="ctr">
                        <a:lnSpc>
                          <a:spcPct val="100000"/>
                        </a:lnSpc>
                      </a:pPr>
                      <a:r>
                        <a:rPr lang="en-US" sz="2000" kern="1200" baseline="0" dirty="0"/>
                        <a:t>Hamlet</a:t>
                      </a:r>
                      <a:endParaRPr lang="de-DE" sz="2000" b="0" dirty="0"/>
                    </a:p>
                  </a:txBody>
                  <a:tcPr/>
                </a:tc>
                <a:tc>
                  <a:txBody>
                    <a:bodyPr/>
                    <a:lstStyle/>
                    <a:p>
                      <a:pPr algn="ctr">
                        <a:lnSpc>
                          <a:spcPct val="100000"/>
                        </a:lnSpc>
                      </a:pPr>
                      <a:r>
                        <a:rPr lang="en-US" sz="2000" kern="1200" baseline="0" dirty="0"/>
                        <a:t>Othello</a:t>
                      </a:r>
                      <a:endParaRPr lang="de-DE" sz="20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baseline="0" dirty="0"/>
                        <a:t>Macbeth</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baseline="0" dirty="0"/>
                        <a:t> . . .</a:t>
                      </a:r>
                      <a:endParaRPr lang="de-DE" sz="2000" b="0" dirty="0"/>
                    </a:p>
                  </a:txBody>
                  <a:tcPr/>
                </a:tc>
                <a:extLst>
                  <a:ext uri="{0D108BD9-81ED-4DB2-BD59-A6C34878D82A}">
                    <a16:rowId xmlns:a16="http://schemas.microsoft.com/office/drawing/2014/main" val="10000"/>
                  </a:ext>
                </a:extLst>
              </a:tr>
              <a:tr h="370840">
                <a:tc>
                  <a:txBody>
                    <a:bodyPr/>
                    <a:lstStyle/>
                    <a:p>
                      <a:pPr algn="ctr">
                        <a:lnSpc>
                          <a:spcPct val="150000"/>
                        </a:lnSpc>
                      </a:pPr>
                      <a:r>
                        <a:rPr lang="de-DE" sz="2000" dirty="0"/>
                        <a:t>ANTHONY</a:t>
                      </a:r>
                    </a:p>
                    <a:p>
                      <a:pPr algn="ctr">
                        <a:lnSpc>
                          <a:spcPct val="150000"/>
                        </a:lnSpc>
                      </a:pPr>
                      <a:r>
                        <a:rPr lang="de-DE" sz="2000" dirty="0"/>
                        <a:t>BRUTUS</a:t>
                      </a:r>
                      <a:r>
                        <a:rPr lang="de-DE" sz="2000" baseline="0" dirty="0"/>
                        <a:t> </a:t>
                      </a:r>
                    </a:p>
                    <a:p>
                      <a:pPr algn="ctr">
                        <a:lnSpc>
                          <a:spcPct val="150000"/>
                        </a:lnSpc>
                      </a:pPr>
                      <a:r>
                        <a:rPr lang="de-DE" sz="2000" baseline="0" dirty="0"/>
                        <a:t>CAESAR</a:t>
                      </a:r>
                    </a:p>
                    <a:p>
                      <a:pPr algn="ctr">
                        <a:lnSpc>
                          <a:spcPct val="150000"/>
                        </a:lnSpc>
                      </a:pPr>
                      <a:r>
                        <a:rPr lang="de-DE" sz="2000" baseline="0" dirty="0"/>
                        <a:t>CALPURNIA</a:t>
                      </a:r>
                    </a:p>
                    <a:p>
                      <a:pPr algn="ctr">
                        <a:lnSpc>
                          <a:spcPct val="150000"/>
                        </a:lnSpc>
                      </a:pPr>
                      <a:r>
                        <a:rPr lang="de-DE" sz="2000" baseline="0" dirty="0"/>
                        <a:t>CLEOPATRA</a:t>
                      </a:r>
                    </a:p>
                    <a:p>
                      <a:pPr algn="ctr">
                        <a:lnSpc>
                          <a:spcPct val="150000"/>
                        </a:lnSpc>
                      </a:pPr>
                      <a:r>
                        <a:rPr lang="de-DE" sz="2000" baseline="0" dirty="0"/>
                        <a:t>MERCY</a:t>
                      </a:r>
                    </a:p>
                    <a:p>
                      <a:pPr algn="ctr">
                        <a:lnSpc>
                          <a:spcPct val="150000"/>
                        </a:lnSpc>
                      </a:pPr>
                      <a:r>
                        <a:rPr lang="de-DE" sz="2000" baseline="0" dirty="0"/>
                        <a:t>WORSER</a:t>
                      </a:r>
                    </a:p>
                    <a:p>
                      <a:pPr algn="ctr">
                        <a:lnSpc>
                          <a:spcPct val="150000"/>
                        </a:lnSpc>
                      </a:pPr>
                      <a:r>
                        <a:rPr lang="de-DE" sz="2000" baseline="0" dirty="0"/>
                        <a:t>. . .</a:t>
                      </a:r>
                      <a:endParaRPr lang="de-DE" sz="2000" dirty="0"/>
                    </a:p>
                  </a:txBody>
                  <a:tcPr/>
                </a:tc>
                <a:tc>
                  <a:txBody>
                    <a:bodyPr/>
                    <a:lstStyle/>
                    <a:p>
                      <a:pPr algn="ctr">
                        <a:lnSpc>
                          <a:spcPct val="150000"/>
                        </a:lnSpc>
                      </a:pPr>
                      <a:r>
                        <a:rPr lang="de-DE" sz="2000" dirty="0"/>
                        <a:t>1</a:t>
                      </a:r>
                    </a:p>
                    <a:p>
                      <a:pPr algn="ctr">
                        <a:lnSpc>
                          <a:spcPct val="150000"/>
                        </a:lnSpc>
                      </a:pPr>
                      <a:r>
                        <a:rPr lang="de-DE" sz="2000" dirty="0"/>
                        <a:t>1</a:t>
                      </a:r>
                    </a:p>
                    <a:p>
                      <a:pPr algn="ctr">
                        <a:lnSpc>
                          <a:spcPct val="150000"/>
                        </a:lnSpc>
                      </a:pPr>
                      <a:r>
                        <a:rPr lang="de-DE" sz="2000" dirty="0"/>
                        <a:t>1</a:t>
                      </a:r>
                    </a:p>
                    <a:p>
                      <a:pPr algn="ctr">
                        <a:lnSpc>
                          <a:spcPct val="150000"/>
                        </a:lnSpc>
                      </a:pPr>
                      <a:r>
                        <a:rPr lang="de-DE" sz="2000" dirty="0"/>
                        <a:t>0</a:t>
                      </a:r>
                    </a:p>
                    <a:p>
                      <a:pPr algn="ctr">
                        <a:lnSpc>
                          <a:spcPct val="150000"/>
                        </a:lnSpc>
                      </a:pPr>
                      <a:r>
                        <a:rPr lang="de-DE" sz="2000" dirty="0"/>
                        <a:t>1</a:t>
                      </a:r>
                    </a:p>
                    <a:p>
                      <a:pPr algn="ctr">
                        <a:lnSpc>
                          <a:spcPct val="150000"/>
                        </a:lnSpc>
                      </a:pPr>
                      <a:r>
                        <a:rPr lang="de-DE" sz="2000" dirty="0"/>
                        <a:t>1</a:t>
                      </a:r>
                    </a:p>
                    <a:p>
                      <a:pPr algn="ctr">
                        <a:lnSpc>
                          <a:spcPct val="150000"/>
                        </a:lnSpc>
                      </a:pPr>
                      <a:r>
                        <a:rPr lang="de-DE" sz="2000" dirty="0"/>
                        <a:t>1</a:t>
                      </a:r>
                    </a:p>
                  </a:txBody>
                  <a:tcPr/>
                </a:tc>
                <a:tc>
                  <a:txBody>
                    <a:bodyPr/>
                    <a:lstStyle/>
                    <a:p>
                      <a:pPr algn="ctr">
                        <a:lnSpc>
                          <a:spcPct val="150000"/>
                        </a:lnSpc>
                      </a:pPr>
                      <a:r>
                        <a:rPr lang="de-DE" sz="2000" dirty="0"/>
                        <a:t>1</a:t>
                      </a:r>
                    </a:p>
                    <a:p>
                      <a:pPr algn="ctr">
                        <a:lnSpc>
                          <a:spcPct val="150000"/>
                        </a:lnSpc>
                      </a:pPr>
                      <a:r>
                        <a:rPr lang="de-DE" sz="2000" dirty="0"/>
                        <a:t>1</a:t>
                      </a:r>
                    </a:p>
                    <a:p>
                      <a:pPr algn="ctr">
                        <a:lnSpc>
                          <a:spcPct val="150000"/>
                        </a:lnSpc>
                      </a:pPr>
                      <a:r>
                        <a:rPr lang="de-DE" sz="2000" dirty="0"/>
                        <a:t>1</a:t>
                      </a:r>
                    </a:p>
                    <a:p>
                      <a:pPr algn="ctr">
                        <a:lnSpc>
                          <a:spcPct val="150000"/>
                        </a:lnSpc>
                      </a:pPr>
                      <a:r>
                        <a:rPr lang="de-DE" sz="2000" dirty="0"/>
                        <a:t>1</a:t>
                      </a:r>
                    </a:p>
                    <a:p>
                      <a:pPr algn="ctr">
                        <a:lnSpc>
                          <a:spcPct val="150000"/>
                        </a:lnSpc>
                      </a:pPr>
                      <a:r>
                        <a:rPr lang="de-DE" sz="2000" dirty="0"/>
                        <a:t>0</a:t>
                      </a:r>
                    </a:p>
                    <a:p>
                      <a:pPr algn="ctr">
                        <a:lnSpc>
                          <a:spcPct val="150000"/>
                        </a:lnSpc>
                      </a:pPr>
                      <a:r>
                        <a:rPr lang="de-DE" sz="2000" dirty="0"/>
                        <a:t>0</a:t>
                      </a:r>
                    </a:p>
                    <a:p>
                      <a:pPr algn="ctr">
                        <a:lnSpc>
                          <a:spcPct val="150000"/>
                        </a:lnSpc>
                      </a:pPr>
                      <a:r>
                        <a:rPr lang="de-DE" sz="2000" dirty="0"/>
                        <a:t>0</a:t>
                      </a:r>
                    </a:p>
                    <a:p>
                      <a:pPr algn="ctr">
                        <a:lnSpc>
                          <a:spcPct val="150000"/>
                        </a:lnSpc>
                      </a:pPr>
                      <a:endParaRPr lang="de-DE" sz="2000" dirty="0"/>
                    </a:p>
                  </a:txBody>
                  <a:tcPr/>
                </a:tc>
                <a:tc>
                  <a:txBody>
                    <a:bodyPr/>
                    <a:lstStyle/>
                    <a:p>
                      <a:pPr algn="ctr">
                        <a:lnSpc>
                          <a:spcPct val="150000"/>
                        </a:lnSpc>
                      </a:pPr>
                      <a:r>
                        <a:rPr lang="de-DE" sz="2000" dirty="0"/>
                        <a:t>0</a:t>
                      </a:r>
                    </a:p>
                    <a:p>
                      <a:pPr algn="ctr">
                        <a:lnSpc>
                          <a:spcPct val="150000"/>
                        </a:lnSpc>
                      </a:pPr>
                      <a:r>
                        <a:rPr lang="de-DE" sz="2000" dirty="0"/>
                        <a:t>0</a:t>
                      </a:r>
                    </a:p>
                    <a:p>
                      <a:pPr algn="ctr">
                        <a:lnSpc>
                          <a:spcPct val="150000"/>
                        </a:lnSpc>
                      </a:pPr>
                      <a:r>
                        <a:rPr lang="de-DE" sz="2000" dirty="0"/>
                        <a:t>0</a:t>
                      </a:r>
                    </a:p>
                    <a:p>
                      <a:pPr algn="ctr">
                        <a:lnSpc>
                          <a:spcPct val="150000"/>
                        </a:lnSpc>
                      </a:pPr>
                      <a:r>
                        <a:rPr lang="de-DE" sz="2000" dirty="0"/>
                        <a:t>0</a:t>
                      </a:r>
                    </a:p>
                    <a:p>
                      <a:pPr algn="ctr">
                        <a:lnSpc>
                          <a:spcPct val="150000"/>
                        </a:lnSpc>
                      </a:pPr>
                      <a:r>
                        <a:rPr lang="de-DE" sz="2000" dirty="0"/>
                        <a:t>0</a:t>
                      </a:r>
                    </a:p>
                    <a:p>
                      <a:pPr algn="ctr">
                        <a:lnSpc>
                          <a:spcPct val="150000"/>
                        </a:lnSpc>
                      </a:pPr>
                      <a:r>
                        <a:rPr lang="de-DE" sz="2000" dirty="0"/>
                        <a:t>1</a:t>
                      </a:r>
                    </a:p>
                    <a:p>
                      <a:pPr algn="ctr">
                        <a:lnSpc>
                          <a:spcPct val="150000"/>
                        </a:lnSpc>
                      </a:pPr>
                      <a:r>
                        <a:rPr lang="de-DE" sz="2000" dirty="0"/>
                        <a:t>1</a:t>
                      </a:r>
                    </a:p>
                    <a:p>
                      <a:pPr algn="ctr">
                        <a:lnSpc>
                          <a:spcPct val="150000"/>
                        </a:lnSpc>
                      </a:pPr>
                      <a:endParaRPr lang="de-DE" sz="2000" dirty="0"/>
                    </a:p>
                  </a:txBody>
                  <a:tcPr/>
                </a:tc>
                <a:tc>
                  <a:txBody>
                    <a:bodyPr/>
                    <a:lstStyle/>
                    <a:p>
                      <a:pPr algn="ctr">
                        <a:lnSpc>
                          <a:spcPct val="150000"/>
                        </a:lnSpc>
                      </a:pPr>
                      <a:r>
                        <a:rPr lang="de-DE" sz="2000" dirty="0"/>
                        <a:t>0</a:t>
                      </a:r>
                    </a:p>
                    <a:p>
                      <a:pPr algn="ctr">
                        <a:lnSpc>
                          <a:spcPct val="150000"/>
                        </a:lnSpc>
                      </a:pPr>
                      <a:r>
                        <a:rPr lang="de-DE" sz="2000" dirty="0"/>
                        <a:t>1</a:t>
                      </a:r>
                    </a:p>
                    <a:p>
                      <a:pPr algn="ctr">
                        <a:lnSpc>
                          <a:spcPct val="150000"/>
                        </a:lnSpc>
                      </a:pPr>
                      <a:r>
                        <a:rPr lang="de-DE" sz="2000" dirty="0"/>
                        <a:t>1</a:t>
                      </a:r>
                    </a:p>
                    <a:p>
                      <a:pPr algn="ctr">
                        <a:lnSpc>
                          <a:spcPct val="150000"/>
                        </a:lnSpc>
                      </a:pPr>
                      <a:r>
                        <a:rPr lang="de-DE" sz="2000" dirty="0"/>
                        <a:t>0</a:t>
                      </a:r>
                    </a:p>
                    <a:p>
                      <a:pPr algn="ctr">
                        <a:lnSpc>
                          <a:spcPct val="150000"/>
                        </a:lnSpc>
                      </a:pPr>
                      <a:r>
                        <a:rPr lang="de-DE" sz="2000" dirty="0"/>
                        <a:t>0</a:t>
                      </a:r>
                    </a:p>
                    <a:p>
                      <a:pPr algn="ctr">
                        <a:lnSpc>
                          <a:spcPct val="150000"/>
                        </a:lnSpc>
                      </a:pPr>
                      <a:r>
                        <a:rPr lang="de-DE" sz="2000" dirty="0"/>
                        <a:t>1</a:t>
                      </a:r>
                    </a:p>
                    <a:p>
                      <a:pPr algn="ctr">
                        <a:lnSpc>
                          <a:spcPct val="150000"/>
                        </a:lnSpc>
                      </a:pPr>
                      <a:r>
                        <a:rPr lang="de-DE" sz="2000" dirty="0"/>
                        <a:t>1</a:t>
                      </a:r>
                    </a:p>
                    <a:p>
                      <a:pPr algn="ctr">
                        <a:lnSpc>
                          <a:spcPct val="150000"/>
                        </a:lnSpc>
                      </a:pPr>
                      <a:endParaRPr lang="de-DE" sz="2000" dirty="0"/>
                    </a:p>
                  </a:txBody>
                  <a:tcPr/>
                </a:tc>
                <a:tc>
                  <a:txBody>
                    <a:bodyPr/>
                    <a:lstStyle/>
                    <a:p>
                      <a:pPr algn="ctr">
                        <a:lnSpc>
                          <a:spcPct val="150000"/>
                        </a:lnSpc>
                      </a:pPr>
                      <a:r>
                        <a:rPr lang="de-DE" sz="2000" dirty="0"/>
                        <a:t>0</a:t>
                      </a:r>
                    </a:p>
                    <a:p>
                      <a:pPr algn="ctr">
                        <a:lnSpc>
                          <a:spcPct val="150000"/>
                        </a:lnSpc>
                      </a:pPr>
                      <a:r>
                        <a:rPr lang="de-DE" sz="2000" dirty="0"/>
                        <a:t>0</a:t>
                      </a:r>
                    </a:p>
                    <a:p>
                      <a:pPr algn="ctr">
                        <a:lnSpc>
                          <a:spcPct val="150000"/>
                        </a:lnSpc>
                      </a:pPr>
                      <a:r>
                        <a:rPr lang="de-DE" sz="2000" dirty="0"/>
                        <a:t>1</a:t>
                      </a:r>
                    </a:p>
                    <a:p>
                      <a:pPr algn="ctr">
                        <a:lnSpc>
                          <a:spcPct val="150000"/>
                        </a:lnSpc>
                      </a:pPr>
                      <a:r>
                        <a:rPr lang="de-DE" sz="2000" dirty="0"/>
                        <a:t>0</a:t>
                      </a:r>
                    </a:p>
                    <a:p>
                      <a:pPr algn="ctr">
                        <a:lnSpc>
                          <a:spcPct val="150000"/>
                        </a:lnSpc>
                      </a:pPr>
                      <a:r>
                        <a:rPr lang="de-DE" sz="2000" dirty="0"/>
                        <a:t>0</a:t>
                      </a:r>
                    </a:p>
                    <a:p>
                      <a:pPr algn="ctr">
                        <a:lnSpc>
                          <a:spcPct val="150000"/>
                        </a:lnSpc>
                      </a:pPr>
                      <a:r>
                        <a:rPr lang="de-DE" sz="2000" dirty="0"/>
                        <a:t>1</a:t>
                      </a:r>
                    </a:p>
                    <a:p>
                      <a:pPr algn="ctr">
                        <a:lnSpc>
                          <a:spcPct val="150000"/>
                        </a:lnSpc>
                      </a:pPr>
                      <a:r>
                        <a:rPr lang="de-DE" sz="2000" dirty="0"/>
                        <a:t>1</a:t>
                      </a:r>
                    </a:p>
                    <a:p>
                      <a:pPr algn="ctr">
                        <a:lnSpc>
                          <a:spcPct val="150000"/>
                        </a:lnSpc>
                      </a:pPr>
                      <a:endParaRPr lang="de-DE" sz="2000" dirty="0"/>
                    </a:p>
                  </a:txBody>
                  <a:tcPr/>
                </a:tc>
                <a:tc>
                  <a:txBody>
                    <a:bodyPr/>
                    <a:lstStyle/>
                    <a:p>
                      <a:pPr algn="ctr">
                        <a:lnSpc>
                          <a:spcPct val="150000"/>
                        </a:lnSpc>
                      </a:pPr>
                      <a:r>
                        <a:rPr lang="de-DE" sz="2000" dirty="0"/>
                        <a:t>1</a:t>
                      </a:r>
                    </a:p>
                    <a:p>
                      <a:pPr algn="ctr">
                        <a:lnSpc>
                          <a:spcPct val="150000"/>
                        </a:lnSpc>
                      </a:pPr>
                      <a:r>
                        <a:rPr lang="de-DE" sz="2000" dirty="0"/>
                        <a:t>0</a:t>
                      </a:r>
                    </a:p>
                    <a:p>
                      <a:pPr algn="ctr">
                        <a:lnSpc>
                          <a:spcPct val="150000"/>
                        </a:lnSpc>
                      </a:pPr>
                      <a:r>
                        <a:rPr lang="de-DE" sz="2000" dirty="0"/>
                        <a:t>1</a:t>
                      </a:r>
                    </a:p>
                    <a:p>
                      <a:pPr algn="ctr">
                        <a:lnSpc>
                          <a:spcPct val="150000"/>
                        </a:lnSpc>
                      </a:pPr>
                      <a:r>
                        <a:rPr lang="de-DE" sz="2000" dirty="0"/>
                        <a:t>0</a:t>
                      </a:r>
                    </a:p>
                    <a:p>
                      <a:pPr algn="ctr">
                        <a:lnSpc>
                          <a:spcPct val="150000"/>
                        </a:lnSpc>
                      </a:pPr>
                      <a:r>
                        <a:rPr lang="de-DE" sz="2000" dirty="0"/>
                        <a:t>0</a:t>
                      </a:r>
                    </a:p>
                    <a:p>
                      <a:pPr algn="ctr">
                        <a:lnSpc>
                          <a:spcPct val="150000"/>
                        </a:lnSpc>
                      </a:pPr>
                      <a:r>
                        <a:rPr lang="de-DE" sz="2000" dirty="0"/>
                        <a:t>1</a:t>
                      </a:r>
                    </a:p>
                    <a:p>
                      <a:pPr algn="ctr">
                        <a:lnSpc>
                          <a:spcPct val="150000"/>
                        </a:lnSpc>
                      </a:pPr>
                      <a:r>
                        <a:rPr lang="de-DE" sz="2000" dirty="0"/>
                        <a:t>0</a:t>
                      </a:r>
                    </a:p>
                    <a:p>
                      <a:pPr algn="ctr">
                        <a:lnSpc>
                          <a:spcPct val="150000"/>
                        </a:lnSpc>
                      </a:pPr>
                      <a:endParaRPr lang="de-DE" sz="2000" dirty="0"/>
                    </a:p>
                  </a:txBody>
                  <a:tcPr/>
                </a:tc>
                <a:extLst>
                  <a:ext uri="{0D108BD9-81ED-4DB2-BD59-A6C34878D82A}">
                    <a16:rowId xmlns:a16="http://schemas.microsoft.com/office/drawing/2014/main" val="10001"/>
                  </a:ext>
                </a:extLst>
              </a:tr>
            </a:tbl>
          </a:graphicData>
        </a:graphic>
      </p:graphicFrame>
      <p:sp>
        <p:nvSpPr>
          <p:cNvPr id="7" name="Text Box 3"/>
          <p:cNvSpPr txBox="1">
            <a:spLocks noChangeArrowheads="1"/>
          </p:cNvSpPr>
          <p:nvPr/>
        </p:nvSpPr>
        <p:spPr bwMode="auto">
          <a:xfrm>
            <a:off x="0" y="6237312"/>
            <a:ext cx="9144000" cy="504056"/>
          </a:xfrm>
          <a:prstGeom prst="rect">
            <a:avLst/>
          </a:prstGeom>
          <a:noFill/>
          <a:ln w="9525">
            <a:noFill/>
            <a:round/>
            <a:headEnd/>
            <a:tailEnd/>
          </a:ln>
        </p:spPr>
        <p:txBody>
          <a:bodyPr/>
          <a:lstStyle/>
          <a:p>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每篇文档可以看成是一个二值的向量</a:t>
            </a:r>
            <a:r>
              <a:rPr lang="en-US" dirty="0">
                <a:solidFill>
                  <a:schemeClr val="tx1"/>
                </a:solidFill>
                <a:latin typeface="+mj-lt"/>
                <a:ea typeface="黑体" pitchFamily="49" charset="-122"/>
              </a:rPr>
              <a:t> ∈ {0, 1}</a:t>
            </a:r>
            <a:r>
              <a:rPr lang="en-US" baseline="30000" dirty="0">
                <a:solidFill>
                  <a:schemeClr val="tx1"/>
                </a:solidFill>
                <a:latin typeface="+mj-lt"/>
                <a:ea typeface="黑体" pitchFamily="49" charset="-122"/>
              </a:rPr>
              <a:t>|V|</a:t>
            </a:r>
          </a:p>
        </p:txBody>
      </p:sp>
    </p:spTree>
    <p:extLst>
      <p:ext uri="{BB962C8B-B14F-4D97-AF65-F5344CB8AC3E}">
        <p14:creationId xmlns:p14="http://schemas.microsoft.com/office/powerpoint/2010/main" val="3970628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非二值关联矩阵</a:t>
            </a:r>
            <a:r>
              <a:rPr lang="en-US" altLang="zh-CN" dirty="0"/>
              <a:t>(</a:t>
            </a:r>
            <a:r>
              <a:rPr lang="zh-CN" altLang="en-US" dirty="0"/>
              <a:t>词频</a:t>
            </a:r>
            <a:r>
              <a:rPr lang="en-US" altLang="zh-CN" dirty="0"/>
              <a:t>)</a:t>
            </a:r>
            <a:endParaRPr lang="zh-CN" altLang="en-US" dirty="0"/>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18</a:t>
            </a:fld>
            <a:endParaRPr lang="en-US" altLang="zh-CN"/>
          </a:p>
        </p:txBody>
      </p:sp>
      <p:graphicFrame>
        <p:nvGraphicFramePr>
          <p:cNvPr id="7" name="Table 8"/>
          <p:cNvGraphicFramePr>
            <a:graphicFrameLocks noGrp="1"/>
          </p:cNvGraphicFramePr>
          <p:nvPr>
            <p:extLst>
              <p:ext uri="{D42A27DB-BD31-4B8C-83A1-F6EECF244321}">
                <p14:modId xmlns:p14="http://schemas.microsoft.com/office/powerpoint/2010/main" val="1040046090"/>
              </p:ext>
            </p:extLst>
          </p:nvPr>
        </p:nvGraphicFramePr>
        <p:xfrm>
          <a:off x="-1" y="1617356"/>
          <a:ext cx="9144001" cy="4433320"/>
        </p:xfrm>
        <a:graphic>
          <a:graphicData uri="http://schemas.openxmlformats.org/drawingml/2006/table">
            <a:tbl>
              <a:tblPr firstRow="1" bandRow="1">
                <a:tableStyleId>{BDBED569-4797-4DF1-A0F4-6AAB3CD982D8}</a:tableStyleId>
              </a:tblPr>
              <a:tblGrid>
                <a:gridCol w="1979713">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gridCol w="1152128">
                  <a:extLst>
                    <a:ext uri="{9D8B030D-6E8A-4147-A177-3AD203B41FA5}">
                      <a16:colId xmlns:a16="http://schemas.microsoft.com/office/drawing/2014/main" val="20003"/>
                    </a:ext>
                  </a:extLst>
                </a:gridCol>
                <a:gridCol w="1152128">
                  <a:extLst>
                    <a:ext uri="{9D8B030D-6E8A-4147-A177-3AD203B41FA5}">
                      <a16:colId xmlns:a16="http://schemas.microsoft.com/office/drawing/2014/main" val="20004"/>
                    </a:ext>
                  </a:extLst>
                </a:gridCol>
                <a:gridCol w="1152128">
                  <a:extLst>
                    <a:ext uri="{9D8B030D-6E8A-4147-A177-3AD203B41FA5}">
                      <a16:colId xmlns:a16="http://schemas.microsoft.com/office/drawing/2014/main" val="20005"/>
                    </a:ext>
                  </a:extLst>
                </a:gridCol>
                <a:gridCol w="1187624">
                  <a:extLst>
                    <a:ext uri="{9D8B030D-6E8A-4147-A177-3AD203B41FA5}">
                      <a16:colId xmlns:a16="http://schemas.microsoft.com/office/drawing/2014/main" val="20006"/>
                    </a:ext>
                  </a:extLst>
                </a:gridCol>
              </a:tblGrid>
              <a:tr h="731524">
                <a:tc>
                  <a:txBody>
                    <a:bodyPr/>
                    <a:lstStyle/>
                    <a:p>
                      <a:pPr algn="ctr">
                        <a:lnSpc>
                          <a:spcPct val="150000"/>
                        </a:lnSpc>
                      </a:pPr>
                      <a:endParaRPr lang="de-DE" sz="24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baseline="0" dirty="0"/>
                        <a:t>Anthony </a:t>
                      </a:r>
                      <a:r>
                        <a:rPr lang="de-DE" sz="2000" kern="1200" baseline="0" dirty="0" err="1"/>
                        <a:t>and</a:t>
                      </a:r>
                      <a:r>
                        <a:rPr lang="de-DE" sz="2000" kern="1200" baseline="0" dirty="0"/>
                        <a:t>  Cleopatra</a:t>
                      </a:r>
                      <a:endParaRPr lang="de-DE" sz="2000" b="0" kern="1200" baseline="0" dirty="0">
                        <a:solidFill>
                          <a:schemeClr val="lt1"/>
                        </a:solidFill>
                        <a:latin typeface="+mn-lt"/>
                        <a:ea typeface="+mn-ea"/>
                        <a:cs typeface="+mn-cs"/>
                      </a:endParaRPr>
                    </a:p>
                  </a:txBody>
                  <a:tcPr/>
                </a:tc>
                <a:tc>
                  <a:txBody>
                    <a:bodyPr/>
                    <a:lstStyle/>
                    <a:p>
                      <a:pPr algn="ctr">
                        <a:lnSpc>
                          <a:spcPct val="100000"/>
                        </a:lnSpc>
                      </a:pPr>
                      <a:r>
                        <a:rPr lang="en-US" sz="2000" kern="1200" baseline="0" dirty="0"/>
                        <a:t>Julius </a:t>
                      </a:r>
                      <a:r>
                        <a:rPr lang="de-DE" sz="2000" kern="1200" baseline="0" dirty="0"/>
                        <a:t>Caesar </a:t>
                      </a:r>
                      <a:endParaRPr lang="de-DE" sz="20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baseline="0" dirty="0"/>
                        <a:t>The  </a:t>
                      </a:r>
                      <a:r>
                        <a:rPr lang="de-DE" sz="2000" kern="1200" baseline="0" dirty="0"/>
                        <a:t>Tempest</a:t>
                      </a:r>
                      <a:endParaRPr lang="de-DE" sz="2000" b="0" dirty="0"/>
                    </a:p>
                  </a:txBody>
                  <a:tcPr/>
                </a:tc>
                <a:tc>
                  <a:txBody>
                    <a:bodyPr/>
                    <a:lstStyle/>
                    <a:p>
                      <a:pPr algn="ctr">
                        <a:lnSpc>
                          <a:spcPct val="100000"/>
                        </a:lnSpc>
                      </a:pPr>
                      <a:r>
                        <a:rPr lang="en-US" sz="2000" kern="1200" baseline="0" dirty="0"/>
                        <a:t>Hamlet</a:t>
                      </a:r>
                      <a:endParaRPr lang="de-DE" sz="2000" b="0" dirty="0"/>
                    </a:p>
                  </a:txBody>
                  <a:tcPr/>
                </a:tc>
                <a:tc>
                  <a:txBody>
                    <a:bodyPr/>
                    <a:lstStyle/>
                    <a:p>
                      <a:pPr algn="ctr">
                        <a:lnSpc>
                          <a:spcPct val="100000"/>
                        </a:lnSpc>
                      </a:pPr>
                      <a:r>
                        <a:rPr lang="en-US" sz="2000" kern="1200" baseline="0" dirty="0"/>
                        <a:t>Othello</a:t>
                      </a:r>
                      <a:endParaRPr lang="de-DE" sz="20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baseline="0" dirty="0"/>
                        <a:t>Macbeth</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baseline="0" dirty="0"/>
                        <a:t> . . .</a:t>
                      </a:r>
                      <a:endParaRPr lang="de-DE" sz="2000" b="0" dirty="0"/>
                    </a:p>
                  </a:txBody>
                  <a:tcPr/>
                </a:tc>
                <a:extLst>
                  <a:ext uri="{0D108BD9-81ED-4DB2-BD59-A6C34878D82A}">
                    <a16:rowId xmlns:a16="http://schemas.microsoft.com/office/drawing/2014/main" val="10000"/>
                  </a:ext>
                </a:extLst>
              </a:tr>
              <a:tr h="370840">
                <a:tc>
                  <a:txBody>
                    <a:bodyPr/>
                    <a:lstStyle/>
                    <a:p>
                      <a:pPr algn="ctr">
                        <a:lnSpc>
                          <a:spcPct val="150000"/>
                        </a:lnSpc>
                      </a:pPr>
                      <a:r>
                        <a:rPr lang="de-DE" sz="2000" dirty="0"/>
                        <a:t>ANTHONY</a:t>
                      </a:r>
                    </a:p>
                    <a:p>
                      <a:pPr algn="ctr">
                        <a:lnSpc>
                          <a:spcPct val="150000"/>
                        </a:lnSpc>
                      </a:pPr>
                      <a:r>
                        <a:rPr lang="de-DE" sz="2000" dirty="0"/>
                        <a:t>BRUTUS</a:t>
                      </a:r>
                      <a:r>
                        <a:rPr lang="de-DE" sz="2000" baseline="0" dirty="0"/>
                        <a:t> </a:t>
                      </a:r>
                    </a:p>
                    <a:p>
                      <a:pPr algn="ctr">
                        <a:lnSpc>
                          <a:spcPct val="150000"/>
                        </a:lnSpc>
                      </a:pPr>
                      <a:r>
                        <a:rPr lang="de-DE" sz="2000" baseline="0" dirty="0"/>
                        <a:t>CAESAR</a:t>
                      </a:r>
                    </a:p>
                    <a:p>
                      <a:pPr algn="ctr">
                        <a:lnSpc>
                          <a:spcPct val="150000"/>
                        </a:lnSpc>
                      </a:pPr>
                      <a:r>
                        <a:rPr lang="de-DE" sz="2000" baseline="0" dirty="0"/>
                        <a:t>CALPURNIA</a:t>
                      </a:r>
                    </a:p>
                    <a:p>
                      <a:pPr algn="ctr">
                        <a:lnSpc>
                          <a:spcPct val="150000"/>
                        </a:lnSpc>
                      </a:pPr>
                      <a:r>
                        <a:rPr lang="de-DE" sz="2000" baseline="0" dirty="0"/>
                        <a:t>CLEOPATRA</a:t>
                      </a:r>
                    </a:p>
                    <a:p>
                      <a:pPr algn="ctr">
                        <a:lnSpc>
                          <a:spcPct val="150000"/>
                        </a:lnSpc>
                      </a:pPr>
                      <a:r>
                        <a:rPr lang="de-DE" sz="2000" baseline="0" dirty="0"/>
                        <a:t>MERCY</a:t>
                      </a:r>
                    </a:p>
                    <a:p>
                      <a:pPr algn="ctr">
                        <a:lnSpc>
                          <a:spcPct val="150000"/>
                        </a:lnSpc>
                      </a:pPr>
                      <a:r>
                        <a:rPr lang="de-DE" sz="2000" baseline="0" dirty="0"/>
                        <a:t>WORSER</a:t>
                      </a:r>
                    </a:p>
                    <a:p>
                      <a:pPr algn="ctr">
                        <a:lnSpc>
                          <a:spcPct val="150000"/>
                        </a:lnSpc>
                      </a:pPr>
                      <a:r>
                        <a:rPr lang="de-DE" sz="2000" baseline="0" dirty="0"/>
                        <a:t>. . .</a:t>
                      </a:r>
                      <a:endParaRPr lang="de-DE" sz="2000" dirty="0"/>
                    </a:p>
                  </a:txBody>
                  <a:tcPr/>
                </a:tc>
                <a:tc>
                  <a:txBody>
                    <a:bodyPr/>
                    <a:lstStyle/>
                    <a:p>
                      <a:pPr algn="ctr">
                        <a:lnSpc>
                          <a:spcPct val="150000"/>
                        </a:lnSpc>
                      </a:pPr>
                      <a:r>
                        <a:rPr lang="de-DE" sz="2000" kern="1200" baseline="0" dirty="0">
                          <a:solidFill>
                            <a:schemeClr val="tx1"/>
                          </a:solidFill>
                          <a:latin typeface="+mn-lt"/>
                          <a:ea typeface="+mn-ea"/>
                          <a:cs typeface="+mn-cs"/>
                        </a:rPr>
                        <a:t>157</a:t>
                      </a:r>
                    </a:p>
                    <a:p>
                      <a:pPr algn="ctr">
                        <a:lnSpc>
                          <a:spcPct val="150000"/>
                        </a:lnSpc>
                      </a:pPr>
                      <a:r>
                        <a:rPr lang="de-DE" sz="2000" kern="1200" baseline="0" dirty="0">
                          <a:solidFill>
                            <a:schemeClr val="tx1"/>
                          </a:solidFill>
                          <a:latin typeface="+mn-lt"/>
                          <a:ea typeface="+mn-ea"/>
                          <a:cs typeface="+mn-cs"/>
                        </a:rPr>
                        <a:t>4</a:t>
                      </a:r>
                    </a:p>
                    <a:p>
                      <a:pPr algn="ctr">
                        <a:lnSpc>
                          <a:spcPct val="150000"/>
                        </a:lnSpc>
                      </a:pPr>
                      <a:r>
                        <a:rPr lang="de-DE" sz="2000" kern="1200" baseline="0" dirty="0">
                          <a:solidFill>
                            <a:schemeClr val="tx1"/>
                          </a:solidFill>
                          <a:latin typeface="+mn-lt"/>
                          <a:ea typeface="+mn-ea"/>
                          <a:cs typeface="+mn-cs"/>
                        </a:rPr>
                        <a:t>232</a:t>
                      </a:r>
                    </a:p>
                    <a:p>
                      <a:pPr algn="ctr">
                        <a:lnSpc>
                          <a:spcPct val="150000"/>
                        </a:lnSpc>
                      </a:pPr>
                      <a:r>
                        <a:rPr lang="de-DE" sz="2000" kern="1200" baseline="0" dirty="0">
                          <a:solidFill>
                            <a:schemeClr val="tx1"/>
                          </a:solidFill>
                          <a:latin typeface="+mn-lt"/>
                          <a:ea typeface="+mn-ea"/>
                          <a:cs typeface="+mn-cs"/>
                        </a:rPr>
                        <a:t>0</a:t>
                      </a:r>
                    </a:p>
                    <a:p>
                      <a:pPr algn="ctr">
                        <a:lnSpc>
                          <a:spcPct val="150000"/>
                        </a:lnSpc>
                      </a:pPr>
                      <a:r>
                        <a:rPr lang="de-DE" sz="2000" kern="1200" baseline="0" dirty="0">
                          <a:solidFill>
                            <a:schemeClr val="tx1"/>
                          </a:solidFill>
                          <a:latin typeface="+mn-lt"/>
                          <a:ea typeface="+mn-ea"/>
                          <a:cs typeface="+mn-cs"/>
                        </a:rPr>
                        <a:t>57</a:t>
                      </a:r>
                    </a:p>
                    <a:p>
                      <a:pPr algn="ctr">
                        <a:lnSpc>
                          <a:spcPct val="150000"/>
                        </a:lnSpc>
                      </a:pPr>
                      <a:r>
                        <a:rPr lang="de-DE" sz="2000" kern="1200" baseline="0" dirty="0">
                          <a:solidFill>
                            <a:schemeClr val="tx1"/>
                          </a:solidFill>
                          <a:latin typeface="+mn-lt"/>
                          <a:ea typeface="+mn-ea"/>
                          <a:cs typeface="+mn-cs"/>
                        </a:rPr>
                        <a:t>2</a:t>
                      </a:r>
                    </a:p>
                    <a:p>
                      <a:pPr algn="ctr">
                        <a:lnSpc>
                          <a:spcPct val="150000"/>
                        </a:lnSpc>
                      </a:pPr>
                      <a:r>
                        <a:rPr lang="de-DE" sz="2000" kern="1200" baseline="0" dirty="0">
                          <a:solidFill>
                            <a:schemeClr val="tx1"/>
                          </a:solidFill>
                          <a:latin typeface="+mn-lt"/>
                          <a:ea typeface="+mn-ea"/>
                          <a:cs typeface="+mn-cs"/>
                        </a:rPr>
                        <a:t>2</a:t>
                      </a:r>
                    </a:p>
                  </a:txBody>
                  <a:tcPr/>
                </a:tc>
                <a:tc>
                  <a:txBody>
                    <a:bodyPr/>
                    <a:lstStyle/>
                    <a:p>
                      <a:pPr algn="ctr">
                        <a:lnSpc>
                          <a:spcPct val="150000"/>
                        </a:lnSpc>
                      </a:pPr>
                      <a:r>
                        <a:rPr lang="de-DE" sz="2000" kern="1200" baseline="0" dirty="0">
                          <a:solidFill>
                            <a:schemeClr val="tx1"/>
                          </a:solidFill>
                          <a:latin typeface="+mn-lt"/>
                          <a:ea typeface="+mn-ea"/>
                          <a:cs typeface="+mn-cs"/>
                        </a:rPr>
                        <a:t>73</a:t>
                      </a:r>
                    </a:p>
                    <a:p>
                      <a:pPr algn="ctr">
                        <a:lnSpc>
                          <a:spcPct val="150000"/>
                        </a:lnSpc>
                      </a:pPr>
                      <a:r>
                        <a:rPr lang="de-DE" sz="2000" kern="1200" baseline="0" dirty="0">
                          <a:solidFill>
                            <a:schemeClr val="tx1"/>
                          </a:solidFill>
                          <a:latin typeface="+mn-lt"/>
                          <a:ea typeface="+mn-ea"/>
                          <a:cs typeface="+mn-cs"/>
                        </a:rPr>
                        <a:t>157</a:t>
                      </a:r>
                    </a:p>
                    <a:p>
                      <a:pPr algn="ctr">
                        <a:lnSpc>
                          <a:spcPct val="150000"/>
                        </a:lnSpc>
                      </a:pPr>
                      <a:r>
                        <a:rPr lang="de-DE" sz="2000" kern="1200" baseline="0" dirty="0">
                          <a:solidFill>
                            <a:schemeClr val="tx1"/>
                          </a:solidFill>
                          <a:latin typeface="+mn-lt"/>
                          <a:ea typeface="+mn-ea"/>
                          <a:cs typeface="+mn-cs"/>
                        </a:rPr>
                        <a:t>227</a:t>
                      </a:r>
                    </a:p>
                    <a:p>
                      <a:pPr algn="ctr">
                        <a:lnSpc>
                          <a:spcPct val="150000"/>
                        </a:lnSpc>
                      </a:pPr>
                      <a:r>
                        <a:rPr lang="de-DE" sz="2000" kern="1200" baseline="0" dirty="0">
                          <a:solidFill>
                            <a:schemeClr val="tx1"/>
                          </a:solidFill>
                          <a:latin typeface="+mn-lt"/>
                          <a:ea typeface="+mn-ea"/>
                          <a:cs typeface="+mn-cs"/>
                        </a:rPr>
                        <a:t>10</a:t>
                      </a:r>
                    </a:p>
                    <a:p>
                      <a:pPr algn="ctr">
                        <a:lnSpc>
                          <a:spcPct val="150000"/>
                        </a:lnSpc>
                      </a:pPr>
                      <a:r>
                        <a:rPr lang="de-DE" sz="2000" kern="1200" baseline="0" dirty="0">
                          <a:solidFill>
                            <a:schemeClr val="tx1"/>
                          </a:solidFill>
                          <a:latin typeface="+mn-lt"/>
                          <a:ea typeface="+mn-ea"/>
                          <a:cs typeface="+mn-cs"/>
                        </a:rPr>
                        <a:t>0</a:t>
                      </a:r>
                    </a:p>
                    <a:p>
                      <a:pPr algn="ctr">
                        <a:lnSpc>
                          <a:spcPct val="150000"/>
                        </a:lnSpc>
                      </a:pPr>
                      <a:r>
                        <a:rPr lang="de-DE" sz="2000" kern="1200" baseline="0" dirty="0">
                          <a:solidFill>
                            <a:schemeClr val="tx1"/>
                          </a:solidFill>
                          <a:latin typeface="+mn-lt"/>
                          <a:ea typeface="+mn-ea"/>
                          <a:cs typeface="+mn-cs"/>
                        </a:rPr>
                        <a:t>0</a:t>
                      </a:r>
                    </a:p>
                    <a:p>
                      <a:pPr algn="ctr">
                        <a:lnSpc>
                          <a:spcPct val="150000"/>
                        </a:lnSpc>
                      </a:pPr>
                      <a:r>
                        <a:rPr lang="de-DE" sz="2000" kern="1200" baseline="0" dirty="0">
                          <a:solidFill>
                            <a:schemeClr val="tx1"/>
                          </a:solidFill>
                          <a:latin typeface="+mn-lt"/>
                          <a:ea typeface="+mn-ea"/>
                          <a:cs typeface="+mn-cs"/>
                        </a:rPr>
                        <a:t>0</a:t>
                      </a:r>
                    </a:p>
                  </a:txBody>
                  <a:tcPr/>
                </a:tc>
                <a:tc>
                  <a:txBody>
                    <a:bodyPr/>
                    <a:lstStyle/>
                    <a:p>
                      <a:pPr algn="ctr">
                        <a:lnSpc>
                          <a:spcPct val="150000"/>
                        </a:lnSpc>
                      </a:pPr>
                      <a:r>
                        <a:rPr lang="de-DE" sz="2000" kern="1200" baseline="0" dirty="0">
                          <a:solidFill>
                            <a:schemeClr val="tx1"/>
                          </a:solidFill>
                          <a:latin typeface="+mn-lt"/>
                          <a:ea typeface="+mn-ea"/>
                          <a:cs typeface="+mn-cs"/>
                        </a:rPr>
                        <a:t>0</a:t>
                      </a:r>
                    </a:p>
                    <a:p>
                      <a:pPr algn="ctr">
                        <a:lnSpc>
                          <a:spcPct val="150000"/>
                        </a:lnSpc>
                      </a:pPr>
                      <a:r>
                        <a:rPr lang="de-DE" sz="2000" kern="1200" baseline="0" dirty="0">
                          <a:solidFill>
                            <a:schemeClr val="tx1"/>
                          </a:solidFill>
                          <a:latin typeface="+mn-lt"/>
                          <a:ea typeface="+mn-ea"/>
                          <a:cs typeface="+mn-cs"/>
                        </a:rPr>
                        <a:t>0</a:t>
                      </a:r>
                    </a:p>
                    <a:p>
                      <a:pPr algn="ctr">
                        <a:lnSpc>
                          <a:spcPct val="150000"/>
                        </a:lnSpc>
                      </a:pPr>
                      <a:r>
                        <a:rPr lang="de-DE" sz="2000" kern="1200" baseline="0" dirty="0">
                          <a:solidFill>
                            <a:schemeClr val="tx1"/>
                          </a:solidFill>
                          <a:latin typeface="+mn-lt"/>
                          <a:ea typeface="+mn-ea"/>
                          <a:cs typeface="+mn-cs"/>
                        </a:rPr>
                        <a:t>0</a:t>
                      </a:r>
                    </a:p>
                    <a:p>
                      <a:pPr algn="ctr">
                        <a:lnSpc>
                          <a:spcPct val="150000"/>
                        </a:lnSpc>
                      </a:pPr>
                      <a:r>
                        <a:rPr lang="de-DE" sz="2000" kern="1200" baseline="0" dirty="0">
                          <a:solidFill>
                            <a:schemeClr val="tx1"/>
                          </a:solidFill>
                          <a:latin typeface="+mn-lt"/>
                          <a:ea typeface="+mn-ea"/>
                          <a:cs typeface="+mn-cs"/>
                        </a:rPr>
                        <a:t>0</a:t>
                      </a:r>
                    </a:p>
                    <a:p>
                      <a:pPr algn="ctr">
                        <a:lnSpc>
                          <a:spcPct val="150000"/>
                        </a:lnSpc>
                      </a:pPr>
                      <a:r>
                        <a:rPr lang="de-DE" sz="2000" kern="1200" baseline="0" dirty="0">
                          <a:solidFill>
                            <a:schemeClr val="tx1"/>
                          </a:solidFill>
                          <a:latin typeface="+mn-lt"/>
                          <a:ea typeface="+mn-ea"/>
                          <a:cs typeface="+mn-cs"/>
                        </a:rPr>
                        <a:t>0</a:t>
                      </a:r>
                    </a:p>
                    <a:p>
                      <a:pPr algn="ctr">
                        <a:lnSpc>
                          <a:spcPct val="150000"/>
                        </a:lnSpc>
                      </a:pPr>
                      <a:r>
                        <a:rPr lang="de-DE" sz="2000" kern="1200" baseline="0" dirty="0">
                          <a:solidFill>
                            <a:schemeClr val="tx1"/>
                          </a:solidFill>
                          <a:latin typeface="+mn-lt"/>
                          <a:ea typeface="+mn-ea"/>
                          <a:cs typeface="+mn-cs"/>
                        </a:rPr>
                        <a:t>3</a:t>
                      </a:r>
                    </a:p>
                    <a:p>
                      <a:pPr algn="ctr">
                        <a:lnSpc>
                          <a:spcPct val="150000"/>
                        </a:lnSpc>
                      </a:pPr>
                      <a:r>
                        <a:rPr lang="de-DE" sz="2000" kern="1200" baseline="0" dirty="0">
                          <a:solidFill>
                            <a:schemeClr val="tx1"/>
                          </a:solidFill>
                          <a:latin typeface="+mn-lt"/>
                          <a:ea typeface="+mn-ea"/>
                          <a:cs typeface="+mn-cs"/>
                        </a:rPr>
                        <a:t>1</a:t>
                      </a:r>
                    </a:p>
                  </a:txBody>
                  <a:tcPr/>
                </a:tc>
                <a:tc>
                  <a:txBody>
                    <a:bodyPr/>
                    <a:lstStyle/>
                    <a:p>
                      <a:pPr algn="ctr">
                        <a:lnSpc>
                          <a:spcPct val="150000"/>
                        </a:lnSpc>
                      </a:pPr>
                      <a:r>
                        <a:rPr lang="de-DE" sz="2000" kern="1200" baseline="0" dirty="0">
                          <a:solidFill>
                            <a:schemeClr val="tx1"/>
                          </a:solidFill>
                          <a:latin typeface="+mn-lt"/>
                          <a:ea typeface="+mn-ea"/>
                          <a:cs typeface="+mn-cs"/>
                        </a:rPr>
                        <a:t>0</a:t>
                      </a:r>
                    </a:p>
                    <a:p>
                      <a:pPr algn="ctr">
                        <a:lnSpc>
                          <a:spcPct val="150000"/>
                        </a:lnSpc>
                      </a:pPr>
                      <a:r>
                        <a:rPr lang="de-DE" sz="2000" kern="1200" baseline="0" dirty="0">
                          <a:solidFill>
                            <a:schemeClr val="tx1"/>
                          </a:solidFill>
                          <a:latin typeface="+mn-lt"/>
                          <a:ea typeface="+mn-ea"/>
                          <a:cs typeface="+mn-cs"/>
                        </a:rPr>
                        <a:t>2</a:t>
                      </a:r>
                    </a:p>
                    <a:p>
                      <a:pPr algn="ctr">
                        <a:lnSpc>
                          <a:spcPct val="150000"/>
                        </a:lnSpc>
                      </a:pPr>
                      <a:r>
                        <a:rPr lang="de-DE" sz="2000" kern="1200" baseline="0" dirty="0">
                          <a:solidFill>
                            <a:schemeClr val="tx1"/>
                          </a:solidFill>
                          <a:latin typeface="+mn-lt"/>
                          <a:ea typeface="+mn-ea"/>
                          <a:cs typeface="+mn-cs"/>
                        </a:rPr>
                        <a:t>2</a:t>
                      </a:r>
                    </a:p>
                    <a:p>
                      <a:pPr algn="ctr">
                        <a:lnSpc>
                          <a:spcPct val="150000"/>
                        </a:lnSpc>
                      </a:pPr>
                      <a:r>
                        <a:rPr lang="de-DE" sz="2000" kern="1200" baseline="0" dirty="0">
                          <a:solidFill>
                            <a:schemeClr val="tx1"/>
                          </a:solidFill>
                          <a:latin typeface="+mn-lt"/>
                          <a:ea typeface="+mn-ea"/>
                          <a:cs typeface="+mn-cs"/>
                        </a:rPr>
                        <a:t>0</a:t>
                      </a:r>
                    </a:p>
                    <a:p>
                      <a:pPr algn="ctr">
                        <a:lnSpc>
                          <a:spcPct val="150000"/>
                        </a:lnSpc>
                      </a:pPr>
                      <a:r>
                        <a:rPr lang="de-DE" sz="2000" kern="1200" baseline="0" dirty="0">
                          <a:solidFill>
                            <a:schemeClr val="tx1"/>
                          </a:solidFill>
                          <a:latin typeface="+mn-lt"/>
                          <a:ea typeface="+mn-ea"/>
                          <a:cs typeface="+mn-cs"/>
                        </a:rPr>
                        <a:t>0</a:t>
                      </a:r>
                    </a:p>
                    <a:p>
                      <a:pPr algn="ctr">
                        <a:lnSpc>
                          <a:spcPct val="150000"/>
                        </a:lnSpc>
                      </a:pPr>
                      <a:r>
                        <a:rPr lang="de-DE" sz="2000" kern="1200" baseline="0" dirty="0">
                          <a:solidFill>
                            <a:schemeClr val="tx1"/>
                          </a:solidFill>
                          <a:latin typeface="+mn-lt"/>
                          <a:ea typeface="+mn-ea"/>
                          <a:cs typeface="+mn-cs"/>
                        </a:rPr>
                        <a:t>8</a:t>
                      </a:r>
                    </a:p>
                    <a:p>
                      <a:pPr algn="ctr">
                        <a:lnSpc>
                          <a:spcPct val="150000"/>
                        </a:lnSpc>
                      </a:pPr>
                      <a:r>
                        <a:rPr lang="de-DE" sz="2000" kern="1200" baseline="0" dirty="0">
                          <a:solidFill>
                            <a:schemeClr val="tx1"/>
                          </a:solidFill>
                          <a:latin typeface="+mn-lt"/>
                          <a:ea typeface="+mn-ea"/>
                          <a:cs typeface="+mn-cs"/>
                        </a:rPr>
                        <a:t>1</a:t>
                      </a:r>
                    </a:p>
                  </a:txBody>
                  <a:tcPr/>
                </a:tc>
                <a:tc>
                  <a:txBody>
                    <a:bodyPr/>
                    <a:lstStyle/>
                    <a:p>
                      <a:pPr algn="ctr">
                        <a:lnSpc>
                          <a:spcPct val="150000"/>
                        </a:lnSpc>
                      </a:pPr>
                      <a:r>
                        <a:rPr lang="de-DE" sz="2000" kern="1200" baseline="0" dirty="0">
                          <a:solidFill>
                            <a:schemeClr val="tx1"/>
                          </a:solidFill>
                          <a:latin typeface="+mn-lt"/>
                          <a:ea typeface="+mn-ea"/>
                          <a:cs typeface="+mn-cs"/>
                        </a:rPr>
                        <a:t>0</a:t>
                      </a:r>
                    </a:p>
                    <a:p>
                      <a:pPr algn="ctr">
                        <a:lnSpc>
                          <a:spcPct val="150000"/>
                        </a:lnSpc>
                      </a:pPr>
                      <a:r>
                        <a:rPr lang="de-DE" sz="2000" kern="1200" baseline="0" dirty="0">
                          <a:solidFill>
                            <a:schemeClr val="tx1"/>
                          </a:solidFill>
                          <a:latin typeface="+mn-lt"/>
                          <a:ea typeface="+mn-ea"/>
                          <a:cs typeface="+mn-cs"/>
                        </a:rPr>
                        <a:t>0</a:t>
                      </a:r>
                    </a:p>
                    <a:p>
                      <a:pPr algn="ctr">
                        <a:lnSpc>
                          <a:spcPct val="150000"/>
                        </a:lnSpc>
                      </a:pPr>
                      <a:r>
                        <a:rPr lang="de-DE" sz="2000" kern="1200" baseline="0" dirty="0">
                          <a:solidFill>
                            <a:schemeClr val="tx1"/>
                          </a:solidFill>
                          <a:latin typeface="+mn-lt"/>
                          <a:ea typeface="+mn-ea"/>
                          <a:cs typeface="+mn-cs"/>
                        </a:rPr>
                        <a:t>1</a:t>
                      </a:r>
                    </a:p>
                    <a:p>
                      <a:pPr algn="ctr">
                        <a:lnSpc>
                          <a:spcPct val="150000"/>
                        </a:lnSpc>
                      </a:pPr>
                      <a:r>
                        <a:rPr lang="de-DE" sz="2000" kern="1200" baseline="0" dirty="0">
                          <a:solidFill>
                            <a:schemeClr val="tx1"/>
                          </a:solidFill>
                          <a:latin typeface="+mn-lt"/>
                          <a:ea typeface="+mn-ea"/>
                          <a:cs typeface="+mn-cs"/>
                        </a:rPr>
                        <a:t>0</a:t>
                      </a:r>
                    </a:p>
                    <a:p>
                      <a:pPr algn="ctr">
                        <a:lnSpc>
                          <a:spcPct val="150000"/>
                        </a:lnSpc>
                      </a:pPr>
                      <a:r>
                        <a:rPr lang="de-DE" sz="2000" kern="1200" baseline="0" dirty="0">
                          <a:solidFill>
                            <a:schemeClr val="tx1"/>
                          </a:solidFill>
                          <a:latin typeface="+mn-lt"/>
                          <a:ea typeface="+mn-ea"/>
                          <a:cs typeface="+mn-cs"/>
                        </a:rPr>
                        <a:t>0</a:t>
                      </a:r>
                    </a:p>
                    <a:p>
                      <a:pPr algn="ctr">
                        <a:lnSpc>
                          <a:spcPct val="150000"/>
                        </a:lnSpc>
                      </a:pPr>
                      <a:r>
                        <a:rPr lang="de-DE" sz="2000" kern="1200" baseline="0" dirty="0">
                          <a:solidFill>
                            <a:schemeClr val="tx1"/>
                          </a:solidFill>
                          <a:latin typeface="+mn-lt"/>
                          <a:ea typeface="+mn-ea"/>
                          <a:cs typeface="+mn-cs"/>
                        </a:rPr>
                        <a:t>5</a:t>
                      </a:r>
                    </a:p>
                    <a:p>
                      <a:pPr algn="ctr">
                        <a:lnSpc>
                          <a:spcPct val="150000"/>
                        </a:lnSpc>
                      </a:pPr>
                      <a:r>
                        <a:rPr lang="de-DE" sz="2000" kern="1200" baseline="0" dirty="0">
                          <a:solidFill>
                            <a:schemeClr val="tx1"/>
                          </a:solidFill>
                          <a:latin typeface="+mn-lt"/>
                          <a:ea typeface="+mn-ea"/>
                          <a:cs typeface="+mn-cs"/>
                        </a:rPr>
                        <a:t>1</a:t>
                      </a:r>
                    </a:p>
                  </a:txBody>
                  <a:tcPr/>
                </a:tc>
                <a:tc>
                  <a:txBody>
                    <a:bodyPr/>
                    <a:lstStyle/>
                    <a:p>
                      <a:pPr algn="ctr">
                        <a:lnSpc>
                          <a:spcPct val="150000"/>
                        </a:lnSpc>
                      </a:pPr>
                      <a:r>
                        <a:rPr lang="de-DE" sz="2000" kern="1200" baseline="0" dirty="0">
                          <a:solidFill>
                            <a:schemeClr val="tx1"/>
                          </a:solidFill>
                          <a:latin typeface="+mn-lt"/>
                          <a:ea typeface="+mn-ea"/>
                          <a:cs typeface="+mn-cs"/>
                        </a:rPr>
                        <a:t>1</a:t>
                      </a:r>
                    </a:p>
                    <a:p>
                      <a:pPr algn="ctr">
                        <a:lnSpc>
                          <a:spcPct val="150000"/>
                        </a:lnSpc>
                      </a:pPr>
                      <a:r>
                        <a:rPr lang="de-DE" sz="2000" kern="1200" baseline="0" dirty="0">
                          <a:solidFill>
                            <a:schemeClr val="tx1"/>
                          </a:solidFill>
                          <a:latin typeface="+mn-lt"/>
                          <a:ea typeface="+mn-ea"/>
                          <a:cs typeface="+mn-cs"/>
                        </a:rPr>
                        <a:t>0</a:t>
                      </a:r>
                    </a:p>
                    <a:p>
                      <a:pPr algn="ctr">
                        <a:lnSpc>
                          <a:spcPct val="150000"/>
                        </a:lnSpc>
                      </a:pPr>
                      <a:r>
                        <a:rPr lang="de-DE" sz="2000" kern="1200" baseline="0" dirty="0">
                          <a:solidFill>
                            <a:schemeClr val="tx1"/>
                          </a:solidFill>
                          <a:latin typeface="+mn-lt"/>
                          <a:ea typeface="+mn-ea"/>
                          <a:cs typeface="+mn-cs"/>
                        </a:rPr>
                        <a:t>0</a:t>
                      </a:r>
                    </a:p>
                    <a:p>
                      <a:pPr algn="ctr">
                        <a:lnSpc>
                          <a:spcPct val="150000"/>
                        </a:lnSpc>
                      </a:pPr>
                      <a:r>
                        <a:rPr lang="de-DE" sz="2000" kern="1200" baseline="0" dirty="0">
                          <a:solidFill>
                            <a:schemeClr val="tx1"/>
                          </a:solidFill>
                          <a:latin typeface="+mn-lt"/>
                          <a:ea typeface="+mn-ea"/>
                          <a:cs typeface="+mn-cs"/>
                        </a:rPr>
                        <a:t>0</a:t>
                      </a:r>
                    </a:p>
                    <a:p>
                      <a:pPr algn="ctr">
                        <a:lnSpc>
                          <a:spcPct val="150000"/>
                        </a:lnSpc>
                      </a:pPr>
                      <a:r>
                        <a:rPr lang="de-DE" sz="2000" kern="1200" baseline="0" dirty="0">
                          <a:solidFill>
                            <a:schemeClr val="tx1"/>
                          </a:solidFill>
                          <a:latin typeface="+mn-lt"/>
                          <a:ea typeface="+mn-ea"/>
                          <a:cs typeface="+mn-cs"/>
                        </a:rPr>
                        <a:t>0</a:t>
                      </a:r>
                    </a:p>
                    <a:p>
                      <a:pPr algn="ctr">
                        <a:lnSpc>
                          <a:spcPct val="150000"/>
                        </a:lnSpc>
                      </a:pPr>
                      <a:r>
                        <a:rPr lang="de-DE" sz="2000" kern="1200" baseline="0" dirty="0">
                          <a:solidFill>
                            <a:schemeClr val="tx1"/>
                          </a:solidFill>
                          <a:latin typeface="+mn-lt"/>
                          <a:ea typeface="+mn-ea"/>
                          <a:cs typeface="+mn-cs"/>
                        </a:rPr>
                        <a:t>8</a:t>
                      </a:r>
                    </a:p>
                    <a:p>
                      <a:pPr algn="ctr">
                        <a:lnSpc>
                          <a:spcPct val="150000"/>
                        </a:lnSpc>
                      </a:pPr>
                      <a:r>
                        <a:rPr lang="de-DE" sz="2000" kern="1200" baseline="0" dirty="0">
                          <a:solidFill>
                            <a:schemeClr val="tx1"/>
                          </a:solidFill>
                          <a:latin typeface="+mn-lt"/>
                          <a:ea typeface="+mn-ea"/>
                          <a:cs typeface="+mn-cs"/>
                        </a:rPr>
                        <a:t>5</a:t>
                      </a:r>
                    </a:p>
                  </a:txBody>
                  <a:tcPr/>
                </a:tc>
                <a:extLst>
                  <a:ext uri="{0D108BD9-81ED-4DB2-BD59-A6C34878D82A}">
                    <a16:rowId xmlns:a16="http://schemas.microsoft.com/office/drawing/2014/main" val="10001"/>
                  </a:ext>
                </a:extLst>
              </a:tr>
            </a:tbl>
          </a:graphicData>
        </a:graphic>
      </p:graphicFrame>
      <p:sp>
        <p:nvSpPr>
          <p:cNvPr id="8" name="Text Box 3"/>
          <p:cNvSpPr txBox="1">
            <a:spLocks noChangeArrowheads="1"/>
          </p:cNvSpPr>
          <p:nvPr/>
        </p:nvSpPr>
        <p:spPr bwMode="auto">
          <a:xfrm>
            <a:off x="0" y="6165304"/>
            <a:ext cx="9144000" cy="504056"/>
          </a:xfrm>
          <a:prstGeom prst="rect">
            <a:avLst/>
          </a:prstGeom>
          <a:noFill/>
          <a:ln w="9525">
            <a:noFill/>
            <a:round/>
            <a:headEnd/>
            <a:tailEnd/>
          </a:ln>
        </p:spPr>
        <p:txBody>
          <a:bodyPr/>
          <a:lstStyle/>
          <a:p>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每篇文档可以表示成一个词频向量</a:t>
            </a:r>
            <a:r>
              <a:rPr lang="en-US" dirty="0">
                <a:solidFill>
                  <a:schemeClr val="tx1"/>
                </a:solidFill>
                <a:latin typeface="+mj-lt"/>
                <a:ea typeface="黑体" pitchFamily="49" charset="-122"/>
              </a:rPr>
              <a:t> ∈ N</a:t>
            </a:r>
            <a:r>
              <a:rPr lang="en-US" baseline="30000" dirty="0">
                <a:solidFill>
                  <a:schemeClr val="tx1"/>
                </a:solidFill>
                <a:latin typeface="+mj-lt"/>
                <a:ea typeface="黑体" pitchFamily="49" charset="-122"/>
              </a:rPr>
              <a:t>|</a:t>
            </a:r>
            <a:r>
              <a:rPr lang="en-US" i="1" baseline="30000" dirty="0">
                <a:solidFill>
                  <a:schemeClr val="tx1"/>
                </a:solidFill>
                <a:latin typeface="+mj-lt"/>
                <a:ea typeface="黑体" pitchFamily="49" charset="-122"/>
              </a:rPr>
              <a:t>V</a:t>
            </a:r>
            <a:r>
              <a:rPr lang="en-US" baseline="30000" dirty="0">
                <a:solidFill>
                  <a:schemeClr val="tx1"/>
                </a:solidFill>
                <a:latin typeface="+mj-lt"/>
                <a:ea typeface="黑体" pitchFamily="49" charset="-122"/>
              </a:rPr>
              <a:t>|</a:t>
            </a:r>
          </a:p>
        </p:txBody>
      </p:sp>
    </p:spTree>
    <p:extLst>
      <p:ext uri="{BB962C8B-B14F-4D97-AF65-F5344CB8AC3E}">
        <p14:creationId xmlns:p14="http://schemas.microsoft.com/office/powerpoint/2010/main" val="3970628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词袋</a:t>
            </a:r>
            <a:r>
              <a:rPr lang="en-US" altLang="zh-CN" dirty="0"/>
              <a:t>(Bag of words)</a:t>
            </a:r>
            <a:r>
              <a:rPr lang="zh-CN" altLang="en-US" dirty="0"/>
              <a:t>模型</a:t>
            </a:r>
          </a:p>
        </p:txBody>
      </p:sp>
      <p:sp>
        <p:nvSpPr>
          <p:cNvPr id="3" name="内容占位符 2"/>
          <p:cNvSpPr>
            <a:spLocks noGrp="1"/>
          </p:cNvSpPr>
          <p:nvPr>
            <p:ph idx="1"/>
          </p:nvPr>
        </p:nvSpPr>
        <p:spPr/>
        <p:txBody>
          <a:bodyPr/>
          <a:lstStyle/>
          <a:p>
            <a:pPr>
              <a:lnSpc>
                <a:spcPct val="130000"/>
              </a:lnSpc>
            </a:pPr>
            <a:r>
              <a:rPr lang="zh-CN" altLang="en-US" b="1" dirty="0"/>
              <a:t>不考虑词在文档中出现的顺序</a:t>
            </a:r>
          </a:p>
          <a:p>
            <a:pPr>
              <a:lnSpc>
                <a:spcPct val="130000"/>
              </a:lnSpc>
            </a:pPr>
            <a:r>
              <a:rPr lang="en-US" altLang="zh-CN" b="1" dirty="0"/>
              <a:t>John is quicker than Mary </a:t>
            </a:r>
            <a:r>
              <a:rPr lang="zh-CN" altLang="en-US" b="1" dirty="0"/>
              <a:t>及 </a:t>
            </a:r>
            <a:r>
              <a:rPr lang="en-US" altLang="zh-CN" b="1" dirty="0"/>
              <a:t>Mary is quicker than John are </a:t>
            </a:r>
            <a:r>
              <a:rPr lang="zh-CN" altLang="en-US" b="1" dirty="0"/>
              <a:t>的表示结果一样</a:t>
            </a:r>
          </a:p>
          <a:p>
            <a:pPr>
              <a:lnSpc>
                <a:spcPct val="130000"/>
              </a:lnSpc>
            </a:pPr>
            <a:r>
              <a:rPr lang="zh-CN" altLang="en-US" b="1" dirty="0"/>
              <a:t>这称为一个词袋模型</a:t>
            </a:r>
            <a:r>
              <a:rPr lang="en-US" altLang="zh-CN" b="1" dirty="0"/>
              <a:t>(bag of words model)</a:t>
            </a:r>
          </a:p>
          <a:p>
            <a:pPr>
              <a:lnSpc>
                <a:spcPct val="130000"/>
              </a:lnSpc>
            </a:pPr>
            <a:r>
              <a:rPr lang="zh-CN" altLang="en-US" b="1" dirty="0"/>
              <a:t>在某种意思上说，这种表示方法是一种“倒退”，因为位置索引中能够区分上述两篇文档</a:t>
            </a:r>
          </a:p>
          <a:p>
            <a:pPr>
              <a:lnSpc>
                <a:spcPct val="130000"/>
              </a:lnSpc>
            </a:pPr>
            <a:r>
              <a:rPr lang="zh-CN" altLang="en-US" b="1" dirty="0"/>
              <a:t>本课程后部将介绍如何“恢复”这些位置信息</a:t>
            </a:r>
          </a:p>
          <a:p>
            <a:pPr>
              <a:lnSpc>
                <a:spcPct val="130000"/>
              </a:lnSpc>
            </a:pPr>
            <a:r>
              <a:rPr lang="zh-CN" altLang="en-US" b="1" dirty="0"/>
              <a:t>这里仅考虑词袋模型</a:t>
            </a:r>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19</a:t>
            </a:fld>
            <a:endParaRPr lang="en-US" altLang="zh-CN"/>
          </a:p>
        </p:txBody>
      </p:sp>
    </p:spTree>
    <p:extLst>
      <p:ext uri="{BB962C8B-B14F-4D97-AF65-F5344CB8AC3E}">
        <p14:creationId xmlns:p14="http://schemas.microsoft.com/office/powerpoint/2010/main" val="3970628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latin typeface="黑体" pitchFamily="49" charset="-122"/>
                <a:ea typeface="黑体" pitchFamily="49" charset="-122"/>
              </a:rPr>
              <a:t>提纲</a:t>
            </a:r>
            <a:endParaRPr lang="de-DE" dirty="0">
              <a:latin typeface="黑体" pitchFamily="49" charset="-122"/>
              <a:ea typeface="黑体" pitchFamily="49" charset="-122"/>
            </a:endParaRPr>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2</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黑体" pitchFamily="49" charset="-122"/>
                <a:ea typeface="黑体" pitchFamily="49" charset="-122"/>
              </a:rPr>
              <a:t> </a:t>
            </a:r>
            <a:r>
              <a:rPr lang="zh-CN" altLang="en-US" sz="3200" dirty="0">
                <a:solidFill>
                  <a:srgbClr val="336699"/>
                </a:solidFill>
                <a:latin typeface="+mn-ea"/>
                <a:ea typeface="+mn-ea"/>
              </a:rPr>
              <a:t>上一讲回顾</a:t>
            </a:r>
            <a:r>
              <a:rPr lang="en-US" sz="3200" dirty="0">
                <a:solidFill>
                  <a:srgbClr val="336699"/>
                </a:solidFill>
                <a:latin typeface="黑体" pitchFamily="49" charset="-122"/>
                <a:ea typeface="黑体" pitchFamily="49" charset="-122"/>
              </a:rPr>
              <a:t> </a:t>
            </a:r>
          </a:p>
          <a:p>
            <a:pPr marL="514350" indent="-514350">
              <a:lnSpc>
                <a:spcPct val="150000"/>
              </a:lnSpc>
              <a:spcBef>
                <a:spcPts val="700"/>
              </a:spcBef>
              <a:buClr>
                <a:srgbClr val="33669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黑体" pitchFamily="49" charset="-122"/>
                <a:ea typeface="黑体" pitchFamily="49" charset="-122"/>
              </a:rPr>
              <a:t> </a:t>
            </a:r>
            <a:r>
              <a:rPr lang="zh-CN" altLang="en-US" sz="3200" dirty="0">
                <a:solidFill>
                  <a:srgbClr val="336699"/>
                </a:solidFill>
                <a:latin typeface="+mn-ea"/>
                <a:ea typeface="+mn-ea"/>
              </a:rPr>
              <a:t>排序式检索</a:t>
            </a:r>
            <a:endParaRPr lang="en-US" sz="3200" dirty="0">
              <a:solidFill>
                <a:srgbClr val="336699"/>
              </a:solidFill>
              <a:latin typeface="黑体" pitchFamily="49" charset="-122"/>
              <a:ea typeface="黑体" pitchFamily="49" charset="-122"/>
            </a:endParaRPr>
          </a:p>
          <a:p>
            <a:pPr marL="514350" indent="-514350">
              <a:lnSpc>
                <a:spcPct val="150000"/>
              </a:lnSpc>
              <a:spcBef>
                <a:spcPts val="700"/>
              </a:spcBef>
              <a:buClr>
                <a:srgbClr val="33669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黑体" pitchFamily="49" charset="-122"/>
                <a:ea typeface="黑体" pitchFamily="49" charset="-122"/>
              </a:rPr>
              <a:t> </a:t>
            </a:r>
            <a:r>
              <a:rPr lang="zh-CN" altLang="en-US" sz="3200" dirty="0">
                <a:solidFill>
                  <a:srgbClr val="336699"/>
                </a:solidFill>
                <a:latin typeface="+mn-ea"/>
                <a:ea typeface="+mn-ea"/>
              </a:rPr>
              <a:t>词项频率</a:t>
            </a:r>
            <a:endParaRPr lang="en-US" sz="3200" dirty="0">
              <a:solidFill>
                <a:srgbClr val="336699"/>
              </a:solidFill>
              <a:latin typeface="黑体" pitchFamily="49" charset="-122"/>
              <a:ea typeface="黑体" pitchFamily="49" charset="-122"/>
            </a:endParaRPr>
          </a:p>
          <a:p>
            <a:pPr marL="514350" indent="-514350">
              <a:lnSpc>
                <a:spcPct val="150000"/>
              </a:lnSpc>
              <a:spcBef>
                <a:spcPts val="700"/>
              </a:spcBef>
              <a:buClr>
                <a:srgbClr val="33669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黑体" pitchFamily="49" charset="-122"/>
                <a:ea typeface="黑体" pitchFamily="49" charset="-122"/>
              </a:rPr>
              <a:t> </a:t>
            </a:r>
            <a:r>
              <a:rPr lang="en-US" sz="3200" dirty="0" err="1">
                <a:solidFill>
                  <a:srgbClr val="336699"/>
                </a:solidFill>
                <a:latin typeface="黑体" pitchFamily="49" charset="-122"/>
                <a:ea typeface="黑体" pitchFamily="49" charset="-122"/>
              </a:rPr>
              <a:t>tf-idf</a:t>
            </a:r>
            <a:r>
              <a:rPr lang="zh-CN" altLang="en-US" sz="3200" dirty="0">
                <a:solidFill>
                  <a:srgbClr val="336699"/>
                </a:solidFill>
                <a:latin typeface="+mn-ea"/>
                <a:ea typeface="+mn-ea"/>
              </a:rPr>
              <a:t>权重计算</a:t>
            </a:r>
            <a:endParaRPr lang="en-US" sz="3200" dirty="0">
              <a:solidFill>
                <a:srgbClr val="336699"/>
              </a:solidFill>
              <a:latin typeface="黑体" pitchFamily="49" charset="-122"/>
              <a:ea typeface="黑体" pitchFamily="49" charset="-122"/>
            </a:endParaRPr>
          </a:p>
          <a:p>
            <a:pPr marL="514350" indent="-514350">
              <a:lnSpc>
                <a:spcPct val="150000"/>
              </a:lnSpc>
              <a:spcBef>
                <a:spcPts val="700"/>
              </a:spcBef>
              <a:buClr>
                <a:srgbClr val="33669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黑体" pitchFamily="49" charset="-122"/>
                <a:ea typeface="黑体" pitchFamily="49" charset="-122"/>
              </a:rPr>
              <a:t> </a:t>
            </a:r>
            <a:r>
              <a:rPr lang="zh-CN" altLang="en-US" sz="3200" dirty="0">
                <a:solidFill>
                  <a:srgbClr val="336699"/>
                </a:solidFill>
                <a:latin typeface="+mn-ea"/>
                <a:ea typeface="+mn-ea"/>
              </a:rPr>
              <a:t>向量空间模型</a:t>
            </a:r>
            <a:endParaRPr lang="en-US" sz="3200" dirty="0">
              <a:solidFill>
                <a:srgbClr val="336699"/>
              </a:solidFill>
              <a:latin typeface="黑体" pitchFamily="49" charset="-122"/>
              <a:ea typeface="黑体" pitchFamily="49" charset="-122"/>
            </a:endParaRPr>
          </a:p>
        </p:txBody>
      </p:sp>
    </p:spTree>
    <p:extLst>
      <p:ext uri="{BB962C8B-B14F-4D97-AF65-F5344CB8AC3E}">
        <p14:creationId xmlns:p14="http://schemas.microsoft.com/office/powerpoint/2010/main" val="39459052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词项频率</a:t>
            </a:r>
            <a:r>
              <a:rPr lang="de-DE" altLang="zh-CN" dirty="0"/>
              <a:t> tf</a:t>
            </a:r>
            <a:endParaRPr lang="zh-CN" altLang="en-US" dirty="0"/>
          </a:p>
        </p:txBody>
      </p:sp>
      <p:sp>
        <p:nvSpPr>
          <p:cNvPr id="3" name="内容占位符 2"/>
          <p:cNvSpPr>
            <a:spLocks noGrp="1"/>
          </p:cNvSpPr>
          <p:nvPr>
            <p:ph idx="1"/>
          </p:nvPr>
        </p:nvSpPr>
        <p:spPr/>
        <p:txBody>
          <a:bodyPr/>
          <a:lstStyle/>
          <a:p>
            <a:pPr>
              <a:lnSpc>
                <a:spcPct val="130000"/>
              </a:lnSpc>
            </a:pPr>
            <a:r>
              <a:rPr lang="zh-CN" altLang="en-US" b="1" dirty="0"/>
              <a:t>词项</a:t>
            </a:r>
            <a:r>
              <a:rPr lang="en-US" altLang="zh-CN" b="1" dirty="0"/>
              <a:t>t</a:t>
            </a:r>
            <a:r>
              <a:rPr lang="zh-CN" altLang="en-US" b="1" dirty="0"/>
              <a:t>的词项频率 </a:t>
            </a:r>
            <a:r>
              <a:rPr lang="en-US" altLang="zh-CN" sz="3200" b="1" i="1" dirty="0" err="1">
                <a:ea typeface="黑体" pitchFamily="49" charset="-122"/>
              </a:rPr>
              <a:t>tf</a:t>
            </a:r>
            <a:r>
              <a:rPr lang="en-US" altLang="zh-CN" sz="3200" b="1" i="1" baseline="-25000" dirty="0" err="1">
                <a:ea typeface="黑体" pitchFamily="49" charset="-122"/>
              </a:rPr>
              <a:t>t,d</a:t>
            </a:r>
            <a:r>
              <a:rPr lang="zh-CN" altLang="en-US" b="1" dirty="0"/>
              <a:t>是指</a:t>
            </a:r>
            <a:r>
              <a:rPr lang="en-US" altLang="zh-CN" b="1" dirty="0"/>
              <a:t>t </a:t>
            </a:r>
            <a:r>
              <a:rPr lang="zh-CN" altLang="en-US" b="1" dirty="0"/>
              <a:t>在</a:t>
            </a:r>
            <a:r>
              <a:rPr lang="en-US" altLang="zh-CN" b="1" dirty="0"/>
              <a:t>d</a:t>
            </a:r>
            <a:r>
              <a:rPr lang="zh-CN" altLang="en-US" b="1" dirty="0"/>
              <a:t>中出现的次数</a:t>
            </a:r>
          </a:p>
          <a:p>
            <a:pPr>
              <a:lnSpc>
                <a:spcPct val="130000"/>
              </a:lnSpc>
            </a:pPr>
            <a:r>
              <a:rPr lang="zh-CN" altLang="en-US" b="1" dirty="0"/>
              <a:t>下面将介绍利用</a:t>
            </a:r>
            <a:r>
              <a:rPr lang="en-US" altLang="zh-CN" b="1" dirty="0" err="1"/>
              <a:t>tf</a:t>
            </a:r>
            <a:r>
              <a:rPr lang="zh-CN" altLang="en-US" b="1" dirty="0"/>
              <a:t>来计算文档评分的方法</a:t>
            </a:r>
          </a:p>
          <a:p>
            <a:pPr>
              <a:lnSpc>
                <a:spcPct val="130000"/>
              </a:lnSpc>
            </a:pPr>
            <a:r>
              <a:rPr lang="zh-CN" altLang="en-US" b="1" dirty="0"/>
              <a:t>第一种方法是采用原始的</a:t>
            </a:r>
            <a:r>
              <a:rPr lang="en-US" altLang="zh-CN" b="1" dirty="0" err="1"/>
              <a:t>tf</a:t>
            </a:r>
            <a:r>
              <a:rPr lang="zh-CN" altLang="en-US" b="1" dirty="0"/>
              <a:t>值</a:t>
            </a:r>
            <a:r>
              <a:rPr lang="en-US" altLang="zh-CN" b="1" dirty="0"/>
              <a:t>(raw </a:t>
            </a:r>
            <a:r>
              <a:rPr lang="en-US" altLang="zh-CN" b="1" dirty="0" err="1"/>
              <a:t>tf</a:t>
            </a:r>
            <a:r>
              <a:rPr lang="en-US" altLang="zh-CN" b="1" dirty="0"/>
              <a:t>)</a:t>
            </a:r>
          </a:p>
          <a:p>
            <a:pPr>
              <a:lnSpc>
                <a:spcPct val="130000"/>
              </a:lnSpc>
            </a:pPr>
            <a:r>
              <a:rPr lang="zh-CN" altLang="en-US" b="1" dirty="0"/>
              <a:t>但是原始</a:t>
            </a:r>
            <a:r>
              <a:rPr lang="en-US" altLang="zh-CN" b="1" dirty="0" err="1"/>
              <a:t>tf</a:t>
            </a:r>
            <a:r>
              <a:rPr lang="zh-CN" altLang="en-US" b="1" dirty="0"/>
              <a:t>不太合适：</a:t>
            </a:r>
          </a:p>
          <a:p>
            <a:pPr lvl="1">
              <a:lnSpc>
                <a:spcPct val="130000"/>
              </a:lnSpc>
            </a:pPr>
            <a:r>
              <a:rPr lang="zh-CN" altLang="en-US" b="1" dirty="0"/>
              <a:t>某个词项在</a:t>
            </a:r>
            <a:r>
              <a:rPr lang="en-US" altLang="zh-CN" b="1" dirty="0"/>
              <a:t>A</a:t>
            </a:r>
            <a:r>
              <a:rPr lang="zh-CN" altLang="en-US" b="1" dirty="0"/>
              <a:t>文档中出现十次，即</a:t>
            </a:r>
            <a:r>
              <a:rPr lang="en-US" altLang="zh-CN" b="1" dirty="0" err="1"/>
              <a:t>tf</a:t>
            </a:r>
            <a:r>
              <a:rPr lang="en-US" altLang="zh-CN" b="1" dirty="0"/>
              <a:t> = 10</a:t>
            </a:r>
            <a:r>
              <a:rPr lang="zh-CN" altLang="en-US" b="1" dirty="0"/>
              <a:t>，在</a:t>
            </a:r>
            <a:r>
              <a:rPr lang="en-US" altLang="zh-CN" b="1" dirty="0"/>
              <a:t>B</a:t>
            </a:r>
            <a:r>
              <a:rPr lang="zh-CN" altLang="en-US" b="1" dirty="0"/>
              <a:t>文档中 </a:t>
            </a:r>
            <a:r>
              <a:rPr lang="en-US" altLang="zh-CN" b="1" dirty="0" err="1"/>
              <a:t>tf</a:t>
            </a:r>
            <a:r>
              <a:rPr lang="en-US" altLang="zh-CN" b="1" dirty="0"/>
              <a:t> = 1</a:t>
            </a:r>
            <a:r>
              <a:rPr lang="zh-CN" altLang="en-US" b="1" dirty="0"/>
              <a:t>，那么</a:t>
            </a:r>
            <a:r>
              <a:rPr lang="en-US" altLang="zh-CN" b="1" dirty="0"/>
              <a:t>A</a:t>
            </a:r>
            <a:r>
              <a:rPr lang="zh-CN" altLang="en-US" b="1" dirty="0"/>
              <a:t>比</a:t>
            </a:r>
            <a:r>
              <a:rPr lang="en-US" altLang="zh-CN" b="1" dirty="0"/>
              <a:t>B</a:t>
            </a:r>
            <a:r>
              <a:rPr lang="zh-CN" altLang="en-US" b="1" dirty="0"/>
              <a:t>更相关</a:t>
            </a:r>
          </a:p>
          <a:p>
            <a:pPr lvl="1">
              <a:lnSpc>
                <a:spcPct val="130000"/>
              </a:lnSpc>
            </a:pPr>
            <a:r>
              <a:rPr lang="zh-CN" altLang="en-US" b="1" dirty="0"/>
              <a:t>但是相关度不会相差</a:t>
            </a:r>
            <a:r>
              <a:rPr lang="en-US" altLang="zh-CN" b="1" dirty="0"/>
              <a:t>10</a:t>
            </a:r>
            <a:r>
              <a:rPr lang="zh-CN" altLang="en-US" b="1" dirty="0"/>
              <a:t>倍</a:t>
            </a:r>
          </a:p>
          <a:p>
            <a:pPr>
              <a:lnSpc>
                <a:spcPct val="130000"/>
              </a:lnSpc>
            </a:pPr>
            <a:r>
              <a:rPr lang="zh-CN" altLang="en-US" b="1" dirty="0"/>
              <a:t>相关度不会正比于词项频率</a:t>
            </a:r>
            <a:r>
              <a:rPr lang="en-US" altLang="zh-CN" b="1" dirty="0" err="1"/>
              <a:t>tf</a:t>
            </a:r>
            <a:endParaRPr lang="zh-CN" altLang="en-US" b="1" dirty="0"/>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20</a:t>
            </a:fld>
            <a:endParaRPr lang="en-US" altLang="zh-CN"/>
          </a:p>
        </p:txBody>
      </p:sp>
    </p:spTree>
    <p:extLst>
      <p:ext uri="{BB962C8B-B14F-4D97-AF65-F5344CB8AC3E}">
        <p14:creationId xmlns:p14="http://schemas.microsoft.com/office/powerpoint/2010/main" val="3970628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一种替代原始</a:t>
            </a:r>
            <a:r>
              <a:rPr lang="en-US" altLang="zh-CN" dirty="0" err="1"/>
              <a:t>tf</a:t>
            </a:r>
            <a:r>
              <a:rPr lang="zh-CN" altLang="en-US" dirty="0"/>
              <a:t>的方法</a:t>
            </a:r>
            <a:r>
              <a:rPr lang="en-US" altLang="zh-CN" dirty="0"/>
              <a:t>: </a:t>
            </a:r>
            <a:r>
              <a:rPr lang="zh-CN" altLang="en-US" dirty="0"/>
              <a:t>对数词频</a:t>
            </a:r>
          </a:p>
        </p:txBody>
      </p:sp>
      <p:sp>
        <p:nvSpPr>
          <p:cNvPr id="3" name="内容占位符 2"/>
          <p:cNvSpPr>
            <a:spLocks noGrp="1"/>
          </p:cNvSpPr>
          <p:nvPr>
            <p:ph idx="1"/>
          </p:nvPr>
        </p:nvSpPr>
        <p:spPr/>
        <p:txBody>
          <a:bodyPr/>
          <a:lstStyle/>
          <a:p>
            <a:r>
              <a:rPr lang="en-US" altLang="zh-CN" dirty="0"/>
              <a:t>t </a:t>
            </a:r>
            <a:r>
              <a:rPr lang="zh-CN" altLang="en-US" dirty="0"/>
              <a:t>在 </a:t>
            </a:r>
            <a:r>
              <a:rPr lang="en-US" altLang="zh-CN" dirty="0"/>
              <a:t>d </a:t>
            </a:r>
            <a:r>
              <a:rPr lang="zh-CN" altLang="en-US" dirty="0"/>
              <a:t>中的对数词频权重定义如下：</a:t>
            </a:r>
          </a:p>
          <a:p>
            <a:endParaRPr lang="zh-CN" altLang="en-US" dirty="0"/>
          </a:p>
          <a:p>
            <a:endParaRPr lang="zh-CN" altLang="en-US" dirty="0"/>
          </a:p>
          <a:p>
            <a:endParaRPr lang="zh-CN" altLang="en-US" dirty="0"/>
          </a:p>
          <a:p>
            <a:r>
              <a:rPr lang="en-US" altLang="zh-CN" dirty="0" err="1"/>
              <a:t>tft,d</a:t>
            </a:r>
            <a:r>
              <a:rPr lang="en-US" altLang="zh-CN" dirty="0"/>
              <a:t> → </a:t>
            </a:r>
            <a:r>
              <a:rPr lang="en-US" altLang="zh-CN" dirty="0" err="1"/>
              <a:t>wt,d</a:t>
            </a:r>
            <a:r>
              <a:rPr lang="en-US" altLang="zh-CN" dirty="0"/>
              <a:t> :                                                                                         0 → 0, 1 → 1, 2 → 1.3, 10 → 2, 1000 → 4, </a:t>
            </a:r>
            <a:r>
              <a:rPr lang="zh-CN" altLang="en-US" dirty="0"/>
              <a:t>等等</a:t>
            </a:r>
          </a:p>
          <a:p>
            <a:r>
              <a:rPr lang="zh-CN" altLang="en-US" dirty="0"/>
              <a:t>文档</a:t>
            </a:r>
            <a:r>
              <a:rPr lang="en-US" altLang="zh-CN" dirty="0"/>
              <a:t>-</a:t>
            </a:r>
            <a:r>
              <a:rPr lang="zh-CN" altLang="en-US" dirty="0"/>
              <a:t>词项的匹配得分是所有同时出现在</a:t>
            </a:r>
            <a:r>
              <a:rPr lang="en-US" altLang="zh-CN" dirty="0"/>
              <a:t>q</a:t>
            </a:r>
            <a:r>
              <a:rPr lang="zh-CN" altLang="en-US" dirty="0"/>
              <a:t>和文档</a:t>
            </a:r>
            <a:r>
              <a:rPr lang="en-US" altLang="zh-CN" dirty="0"/>
              <a:t>d</a:t>
            </a:r>
            <a:r>
              <a:rPr lang="zh-CN" altLang="en-US" dirty="0"/>
              <a:t>中的词项的对数词频之和   </a:t>
            </a:r>
            <a:r>
              <a:rPr lang="en-US" altLang="zh-CN" dirty="0"/>
              <a:t>t ∈</a:t>
            </a:r>
            <a:r>
              <a:rPr lang="en-US" altLang="zh-CN" dirty="0" err="1"/>
              <a:t>q∩d</a:t>
            </a:r>
            <a:r>
              <a:rPr lang="en-US" altLang="zh-CN" dirty="0"/>
              <a:t> (1 + log </a:t>
            </a:r>
            <a:r>
              <a:rPr lang="en-US" altLang="zh-CN" dirty="0" err="1"/>
              <a:t>tft,d</a:t>
            </a:r>
            <a:r>
              <a:rPr lang="en-US" altLang="zh-CN" dirty="0"/>
              <a:t> )</a:t>
            </a:r>
          </a:p>
          <a:p>
            <a:r>
              <a:rPr lang="zh-CN" altLang="en-US" dirty="0"/>
              <a:t>如果两者没有公共词项，则得分为</a:t>
            </a:r>
            <a:r>
              <a:rPr lang="en-US" altLang="zh-CN" dirty="0"/>
              <a:t>0</a:t>
            </a:r>
            <a:endParaRPr lang="zh-CN" altLang="en-US" dirty="0"/>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21</a:t>
            </a:fld>
            <a:endParaRPr lang="en-US" altLang="zh-CN"/>
          </a:p>
        </p:txBody>
      </p:sp>
      <p:pic>
        <p:nvPicPr>
          <p:cNvPr id="6" name="Picture 7" descr="626.png"/>
          <p:cNvPicPr>
            <a:picLocks noChangeAspect="1"/>
          </p:cNvPicPr>
          <p:nvPr/>
        </p:nvPicPr>
        <p:blipFill>
          <a:blip r:embed="rId2" cstate="print"/>
          <a:stretch>
            <a:fillRect/>
          </a:stretch>
        </p:blipFill>
        <p:spPr>
          <a:xfrm>
            <a:off x="2011779" y="2357430"/>
            <a:ext cx="5189999" cy="900000"/>
          </a:xfrm>
          <a:prstGeom prst="rect">
            <a:avLst/>
          </a:prstGeom>
        </p:spPr>
      </p:pic>
    </p:spTree>
    <p:extLst>
      <p:ext uri="{BB962C8B-B14F-4D97-AF65-F5344CB8AC3E}">
        <p14:creationId xmlns:p14="http://schemas.microsoft.com/office/powerpoint/2010/main" val="3970628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22</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BDD3E9"/>
                </a:solidFill>
                <a:latin typeface="Calibri" charset="0"/>
                <a:ea typeface="黑体" pitchFamily="49" charset="-122"/>
              </a:rPr>
              <a:t> </a:t>
            </a:r>
            <a:r>
              <a:rPr lang="zh-CN" altLang="en-US" sz="3200" dirty="0">
                <a:solidFill>
                  <a:srgbClr val="BDD3E9"/>
                </a:solidFill>
                <a:latin typeface="Calibri" charset="0"/>
                <a:ea typeface="黑体" pitchFamily="49" charset="-122"/>
              </a:rPr>
              <a:t>上一讲回顾</a:t>
            </a:r>
            <a:r>
              <a:rPr lang="en-US" sz="3200" dirty="0">
                <a:solidFill>
                  <a:srgbClr val="BDD3E9"/>
                </a:solidFill>
                <a:latin typeface="Calibri" charset="0"/>
                <a:ea typeface="黑体" pitchFamily="49" charset="-122"/>
              </a:rPr>
              <a:t> </a:t>
            </a: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a:solidFill>
                  <a:srgbClr val="BDD3E9"/>
                </a:solidFill>
                <a:latin typeface="Calibri" charset="0"/>
                <a:ea typeface="黑体" pitchFamily="49" charset="-122"/>
              </a:rPr>
              <a:t>排序式检索</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BDD3E9"/>
                </a:solidFill>
                <a:latin typeface="Calibri" charset="0"/>
                <a:ea typeface="黑体" pitchFamily="49" charset="-122"/>
              </a:rPr>
              <a:t> </a:t>
            </a:r>
            <a:r>
              <a:rPr lang="zh-CN" altLang="en-US" sz="3200" dirty="0">
                <a:solidFill>
                  <a:srgbClr val="BDD3E9"/>
                </a:solidFill>
                <a:latin typeface="Calibri" charset="0"/>
                <a:ea typeface="黑体" pitchFamily="49" charset="-122"/>
              </a:rPr>
              <a:t>词项频率</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33669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BDD3E9"/>
                </a:solidFill>
                <a:latin typeface="Calibri" charset="0"/>
                <a:ea typeface="黑体" pitchFamily="49" charset="-122"/>
              </a:rPr>
              <a:t> </a:t>
            </a:r>
            <a:r>
              <a:rPr lang="en-US" sz="3200" dirty="0" err="1">
                <a:solidFill>
                  <a:srgbClr val="336699"/>
                </a:solidFill>
                <a:latin typeface="Calibri" charset="0"/>
                <a:ea typeface="黑体" pitchFamily="49" charset="-122"/>
              </a:rPr>
              <a:t>tf-idf</a:t>
            </a:r>
            <a:r>
              <a:rPr lang="zh-CN" altLang="en-US" sz="3200" dirty="0">
                <a:solidFill>
                  <a:srgbClr val="336699"/>
                </a:solidFill>
                <a:latin typeface="Calibri" charset="0"/>
                <a:ea typeface="黑体" pitchFamily="49" charset="-122"/>
              </a:rPr>
              <a:t>权重计算</a:t>
            </a: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BDD3E9"/>
                </a:solidFill>
                <a:latin typeface="Calibri" charset="0"/>
                <a:ea typeface="黑体" pitchFamily="49" charset="-122"/>
              </a:rPr>
              <a:t> </a:t>
            </a:r>
            <a:r>
              <a:rPr lang="zh-CN" altLang="en-US" sz="3200" dirty="0">
                <a:solidFill>
                  <a:srgbClr val="BDD3E9"/>
                </a:solidFill>
                <a:latin typeface="Calibri" charset="0"/>
                <a:ea typeface="黑体" pitchFamily="49" charset="-122"/>
              </a:rPr>
              <a:t>向量空间模型</a:t>
            </a:r>
            <a:endParaRPr lang="en-US" sz="3200" dirty="0">
              <a:solidFill>
                <a:srgbClr val="336699"/>
              </a:solidFill>
              <a:latin typeface="Calibri" charset="0"/>
              <a:ea typeface="黑体" pitchFamily="49" charset="-122"/>
            </a:endParaRPr>
          </a:p>
        </p:txBody>
      </p:sp>
    </p:spTree>
    <p:extLst>
      <p:ext uri="{BB962C8B-B14F-4D97-AF65-F5344CB8AC3E}">
        <p14:creationId xmlns:p14="http://schemas.microsoft.com/office/powerpoint/2010/main" val="351198611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作业一  邮件检索系统实现 </a:t>
            </a:r>
            <a:r>
              <a:rPr lang="en-US" altLang="zh-CN" dirty="0">
                <a:sym typeface="Wingdings" panose="05000000000000000000" pitchFamily="2" charset="2"/>
              </a:rPr>
              <a:t></a:t>
            </a:r>
            <a:endParaRPr lang="zh-CN" altLang="en-US" dirty="0"/>
          </a:p>
        </p:txBody>
      </p:sp>
      <p:sp>
        <p:nvSpPr>
          <p:cNvPr id="3" name="内容占位符 2"/>
          <p:cNvSpPr>
            <a:spLocks noGrp="1"/>
          </p:cNvSpPr>
          <p:nvPr>
            <p:ph idx="1"/>
          </p:nvPr>
        </p:nvSpPr>
        <p:spPr/>
        <p:txBody>
          <a:bodyPr/>
          <a:lstStyle/>
          <a:p>
            <a:pPr>
              <a:lnSpc>
                <a:spcPct val="125000"/>
              </a:lnSpc>
            </a:pPr>
            <a:r>
              <a:rPr lang="zh-CN" altLang="en-US" sz="2400" b="1" dirty="0"/>
              <a:t>邮件数据：安然公司</a:t>
            </a:r>
            <a:r>
              <a:rPr lang="en-US" altLang="zh-CN" sz="2400" b="1" dirty="0"/>
              <a:t>150</a:t>
            </a:r>
            <a:r>
              <a:rPr lang="zh-CN" altLang="en-US" sz="2400" b="1" dirty="0"/>
              <a:t>位用户</a:t>
            </a:r>
            <a:r>
              <a:rPr lang="en-US" altLang="zh-CN" sz="2400" b="1" dirty="0"/>
              <a:t>50</a:t>
            </a:r>
            <a:r>
              <a:rPr lang="zh-CN" altLang="en-US" sz="2400" b="1" dirty="0"/>
              <a:t>万封电子邮件</a:t>
            </a:r>
            <a:endParaRPr lang="en-US" altLang="zh-CN" sz="2400" b="1" dirty="0"/>
          </a:p>
          <a:p>
            <a:pPr lvl="1">
              <a:lnSpc>
                <a:spcPct val="125000"/>
              </a:lnSpc>
            </a:pPr>
            <a:r>
              <a:rPr lang="en-US" altLang="zh-CN" sz="2000" b="1" dirty="0">
                <a:hlinkClick r:id="rId2"/>
              </a:rPr>
              <a:t>http://www.cs.cmu.edu/~enron/</a:t>
            </a:r>
            <a:endParaRPr lang="en-US" altLang="zh-CN" sz="2000" b="1" dirty="0"/>
          </a:p>
          <a:p>
            <a:pPr>
              <a:lnSpc>
                <a:spcPct val="125000"/>
              </a:lnSpc>
            </a:pPr>
            <a:r>
              <a:rPr lang="zh-CN" altLang="en-US" sz="2400" b="1" dirty="0"/>
              <a:t>检索模型：</a:t>
            </a:r>
            <a:r>
              <a:rPr lang="zh-CN" altLang="en-US" sz="2400" b="1" dirty="0">
                <a:solidFill>
                  <a:srgbClr val="FF0000"/>
                </a:solidFill>
              </a:rPr>
              <a:t>向量空间模型</a:t>
            </a:r>
            <a:endParaRPr lang="en-US" altLang="zh-CN" sz="2400" b="1" dirty="0">
              <a:solidFill>
                <a:srgbClr val="FF0000"/>
              </a:solidFill>
            </a:endParaRPr>
          </a:p>
          <a:p>
            <a:pPr>
              <a:lnSpc>
                <a:spcPct val="125000"/>
              </a:lnSpc>
            </a:pPr>
            <a:r>
              <a:rPr lang="zh-CN" altLang="en-US" sz="2400" b="1" dirty="0"/>
              <a:t>编程语言：</a:t>
            </a:r>
            <a:r>
              <a:rPr lang="en-US" altLang="zh-CN" sz="2400" b="1" dirty="0"/>
              <a:t>C</a:t>
            </a:r>
            <a:r>
              <a:rPr lang="zh-CN" altLang="en-US" sz="2400" b="1" dirty="0"/>
              <a:t>、</a:t>
            </a:r>
            <a:r>
              <a:rPr lang="en-US" altLang="zh-CN" sz="2400" b="1" dirty="0"/>
              <a:t>C++</a:t>
            </a:r>
            <a:r>
              <a:rPr lang="zh-CN" altLang="en-US" sz="2400" b="1" dirty="0"/>
              <a:t>、</a:t>
            </a:r>
            <a:r>
              <a:rPr lang="en-US" altLang="zh-CN" sz="2400" b="1" dirty="0"/>
              <a:t>C#</a:t>
            </a:r>
            <a:r>
              <a:rPr lang="zh-CN" altLang="en-US" sz="2400" b="1" dirty="0"/>
              <a:t>、</a:t>
            </a:r>
            <a:r>
              <a:rPr lang="en-US" altLang="zh-CN" sz="2400" b="1" dirty="0"/>
              <a:t>JAVA</a:t>
            </a:r>
            <a:r>
              <a:rPr lang="zh-CN" altLang="en-US" sz="2400" b="1" dirty="0"/>
              <a:t>、</a:t>
            </a:r>
            <a:r>
              <a:rPr lang="en-US" altLang="zh-CN" sz="2400" b="1" dirty="0"/>
              <a:t>Python</a:t>
            </a:r>
            <a:r>
              <a:rPr lang="zh-CN" altLang="en-US" sz="2400" b="1" dirty="0"/>
              <a:t>任选一种</a:t>
            </a:r>
            <a:endParaRPr lang="en-US" altLang="zh-CN" sz="2400" b="1" dirty="0"/>
          </a:p>
          <a:p>
            <a:pPr>
              <a:lnSpc>
                <a:spcPct val="125000"/>
              </a:lnSpc>
            </a:pPr>
            <a:r>
              <a:rPr lang="zh-CN" altLang="en-US" sz="2400" b="1" dirty="0"/>
              <a:t>截止时间：</a:t>
            </a:r>
            <a:r>
              <a:rPr lang="en-US" altLang="zh-CN" sz="2400" b="1" dirty="0">
                <a:solidFill>
                  <a:srgbClr val="FF0000"/>
                </a:solidFill>
              </a:rPr>
              <a:t>10</a:t>
            </a:r>
            <a:r>
              <a:rPr lang="zh-CN" altLang="en-US" sz="2400" b="1" dirty="0">
                <a:solidFill>
                  <a:srgbClr val="FF0000"/>
                </a:solidFill>
              </a:rPr>
              <a:t>月</a:t>
            </a:r>
            <a:r>
              <a:rPr lang="en-US" altLang="zh-CN" sz="2400" b="1" dirty="0">
                <a:solidFill>
                  <a:srgbClr val="FF0000"/>
                </a:solidFill>
              </a:rPr>
              <a:t>8</a:t>
            </a:r>
            <a:r>
              <a:rPr lang="zh-CN" altLang="en-US" sz="2400" b="1" dirty="0">
                <a:solidFill>
                  <a:srgbClr val="FF0000"/>
                </a:solidFill>
              </a:rPr>
              <a:t>日</a:t>
            </a:r>
            <a:endParaRPr lang="en-US" altLang="zh-CN" sz="2400" b="1" dirty="0">
              <a:solidFill>
                <a:srgbClr val="FF0000"/>
              </a:solidFill>
            </a:endParaRPr>
          </a:p>
          <a:p>
            <a:pPr>
              <a:lnSpc>
                <a:spcPct val="125000"/>
              </a:lnSpc>
            </a:pPr>
            <a:r>
              <a:rPr lang="zh-CN" altLang="en-US" sz="2400" b="1" dirty="0"/>
              <a:t>注意事项：</a:t>
            </a:r>
            <a:endParaRPr lang="en-US" altLang="zh-CN" sz="2400" b="1" dirty="0"/>
          </a:p>
          <a:p>
            <a:pPr lvl="1">
              <a:lnSpc>
                <a:spcPct val="125000"/>
              </a:lnSpc>
            </a:pPr>
            <a:r>
              <a:rPr lang="zh-CN" altLang="en-US" sz="2000" b="1" dirty="0"/>
              <a:t>可以按照收件人、发件人、标题、内容等进行邮件检索</a:t>
            </a:r>
            <a:endParaRPr lang="en-US" altLang="zh-CN" sz="2000" b="1" dirty="0"/>
          </a:p>
          <a:p>
            <a:pPr lvl="1">
              <a:lnSpc>
                <a:spcPct val="125000"/>
              </a:lnSpc>
            </a:pPr>
            <a:r>
              <a:rPr lang="zh-CN" altLang="en-US" sz="2000" b="1" dirty="0"/>
              <a:t>索引构建和向量空间模型的核心环节</a:t>
            </a:r>
            <a:r>
              <a:rPr lang="zh-CN" altLang="en-US" sz="2000" b="1" dirty="0">
                <a:solidFill>
                  <a:srgbClr val="FF0000"/>
                </a:solidFill>
              </a:rPr>
              <a:t>独立实现</a:t>
            </a:r>
            <a:r>
              <a:rPr lang="zh-CN" altLang="en-US" sz="2000" b="1" dirty="0"/>
              <a:t>，不可用工具包</a:t>
            </a:r>
            <a:endParaRPr lang="en-US" altLang="zh-CN" sz="2000" b="1" dirty="0"/>
          </a:p>
          <a:p>
            <a:pPr lvl="1">
              <a:lnSpc>
                <a:spcPct val="125000"/>
              </a:lnSpc>
            </a:pPr>
            <a:r>
              <a:rPr lang="zh-CN" altLang="en-US" sz="2000" b="1" dirty="0"/>
              <a:t>需要撰写系统实现</a:t>
            </a:r>
            <a:r>
              <a:rPr lang="zh-CN" altLang="en-US" sz="2000" b="1" dirty="0">
                <a:solidFill>
                  <a:srgbClr val="FF0000"/>
                </a:solidFill>
              </a:rPr>
              <a:t>文档</a:t>
            </a:r>
            <a:endParaRPr lang="en-US" altLang="zh-CN" sz="2000" b="1" dirty="0">
              <a:solidFill>
                <a:srgbClr val="FF0000"/>
              </a:solidFill>
            </a:endParaRPr>
          </a:p>
          <a:p>
            <a:pPr lvl="1">
              <a:lnSpc>
                <a:spcPct val="125000"/>
              </a:lnSpc>
            </a:pPr>
            <a:r>
              <a:rPr lang="zh-CN" altLang="en-US" sz="2000" b="1" dirty="0"/>
              <a:t>*选做*：附件检索、</a:t>
            </a:r>
            <a:r>
              <a:rPr lang="en-US" altLang="zh-CN" sz="2000" b="1" dirty="0"/>
              <a:t>GUI</a:t>
            </a:r>
            <a:r>
              <a:rPr lang="zh-CN" altLang="en-US" sz="2000" b="1" dirty="0"/>
              <a:t>或</a:t>
            </a:r>
            <a:r>
              <a:rPr lang="en-US" altLang="zh-CN" sz="2000" b="1" dirty="0"/>
              <a:t>Web</a:t>
            </a:r>
            <a:r>
              <a:rPr lang="zh-CN" altLang="en-US" sz="2000" b="1" dirty="0"/>
              <a:t>呈现系统、垃圾邮件分类、文本情感分析等等等等</a:t>
            </a:r>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23</a:t>
            </a:fld>
            <a:endParaRPr lang="en-US" altLang="zh-CN"/>
          </a:p>
        </p:txBody>
      </p:sp>
    </p:spTree>
    <p:extLst>
      <p:ext uri="{BB962C8B-B14F-4D97-AF65-F5344CB8AC3E}">
        <p14:creationId xmlns:p14="http://schemas.microsoft.com/office/powerpoint/2010/main" val="3935216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文档中的词频 </a:t>
            </a:r>
            <a:r>
              <a:rPr lang="en-US" altLang="zh-CN" dirty="0"/>
              <a:t>vs. </a:t>
            </a:r>
            <a:r>
              <a:rPr lang="zh-CN" altLang="en-US" dirty="0"/>
              <a:t>文档集中的词频</a:t>
            </a:r>
          </a:p>
        </p:txBody>
      </p:sp>
      <p:sp>
        <p:nvSpPr>
          <p:cNvPr id="3" name="内容占位符 2"/>
          <p:cNvSpPr>
            <a:spLocks noGrp="1"/>
          </p:cNvSpPr>
          <p:nvPr>
            <p:ph idx="1"/>
          </p:nvPr>
        </p:nvSpPr>
        <p:spPr/>
        <p:txBody>
          <a:bodyPr/>
          <a:lstStyle/>
          <a:p>
            <a:pPr>
              <a:lnSpc>
                <a:spcPct val="150000"/>
              </a:lnSpc>
            </a:pPr>
            <a:r>
              <a:rPr lang="zh-CN" altLang="en-US" b="1" dirty="0"/>
              <a:t>除词项频率</a:t>
            </a:r>
            <a:r>
              <a:rPr lang="en-US" altLang="zh-CN" b="1" dirty="0" err="1"/>
              <a:t>tf</a:t>
            </a:r>
            <a:r>
              <a:rPr lang="zh-CN" altLang="en-US" b="1" dirty="0"/>
              <a:t>之外，我们还想利用词项在整个文档集中的频率进行权重和评分计算</a:t>
            </a:r>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24</a:t>
            </a:fld>
            <a:endParaRPr lang="en-US" altLang="zh-CN"/>
          </a:p>
        </p:txBody>
      </p:sp>
    </p:spTree>
    <p:extLst>
      <p:ext uri="{BB962C8B-B14F-4D97-AF65-F5344CB8AC3E}">
        <p14:creationId xmlns:p14="http://schemas.microsoft.com/office/powerpoint/2010/main" val="2525283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罕见词项所期望的权重</a:t>
            </a:r>
          </a:p>
        </p:txBody>
      </p:sp>
      <p:sp>
        <p:nvSpPr>
          <p:cNvPr id="3" name="内容占位符 2"/>
          <p:cNvSpPr>
            <a:spLocks noGrp="1"/>
          </p:cNvSpPr>
          <p:nvPr>
            <p:ph idx="1"/>
          </p:nvPr>
        </p:nvSpPr>
        <p:spPr/>
        <p:txBody>
          <a:bodyPr/>
          <a:lstStyle/>
          <a:p>
            <a:pPr>
              <a:lnSpc>
                <a:spcPct val="150000"/>
              </a:lnSpc>
            </a:pPr>
            <a:r>
              <a:rPr lang="zh-CN" altLang="en-US" b="1" dirty="0"/>
              <a:t>罕见词项比常见词所蕴含的信息更多</a:t>
            </a:r>
          </a:p>
          <a:p>
            <a:pPr>
              <a:lnSpc>
                <a:spcPct val="150000"/>
              </a:lnSpc>
            </a:pPr>
            <a:r>
              <a:rPr lang="zh-CN" altLang="en-US" b="1" dirty="0"/>
              <a:t>考虑查询中某个词项，它在整个文档集中非常罕见 </a:t>
            </a:r>
            <a:r>
              <a:rPr lang="en-US" altLang="zh-CN" b="1" dirty="0"/>
              <a:t>(</a:t>
            </a:r>
            <a:r>
              <a:rPr lang="zh-CN" altLang="en-US" b="1" dirty="0"/>
              <a:t>例如 </a:t>
            </a:r>
            <a:r>
              <a:rPr lang="en-US" altLang="zh-CN" b="1" dirty="0"/>
              <a:t>ARACHNOCENTRIC).</a:t>
            </a:r>
          </a:p>
          <a:p>
            <a:pPr>
              <a:lnSpc>
                <a:spcPct val="150000"/>
              </a:lnSpc>
            </a:pPr>
            <a:r>
              <a:rPr lang="zh-CN" altLang="en-US" b="1" dirty="0"/>
              <a:t>某篇包含该词项的文档很可能相关</a:t>
            </a:r>
          </a:p>
          <a:p>
            <a:pPr>
              <a:lnSpc>
                <a:spcPct val="150000"/>
              </a:lnSpc>
            </a:pPr>
            <a:r>
              <a:rPr lang="zh-CN" altLang="en-US" b="1" dirty="0"/>
              <a:t>于是，我们希望像</a:t>
            </a:r>
            <a:r>
              <a:rPr lang="en-US" altLang="zh-CN" b="1" dirty="0"/>
              <a:t>ARACHNOCENTRIC</a:t>
            </a:r>
            <a:r>
              <a:rPr lang="zh-CN" altLang="en-US" b="1" dirty="0"/>
              <a:t>一样的罕见词项将有较高权重</a:t>
            </a:r>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25</a:t>
            </a:fld>
            <a:endParaRPr lang="en-US" altLang="zh-CN"/>
          </a:p>
        </p:txBody>
      </p:sp>
    </p:spTree>
    <p:extLst>
      <p:ext uri="{BB962C8B-B14F-4D97-AF65-F5344CB8AC3E}">
        <p14:creationId xmlns:p14="http://schemas.microsoft.com/office/powerpoint/2010/main" val="128544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常见词项所期望的权重</a:t>
            </a:r>
          </a:p>
        </p:txBody>
      </p:sp>
      <p:sp>
        <p:nvSpPr>
          <p:cNvPr id="3" name="内容占位符 2"/>
          <p:cNvSpPr>
            <a:spLocks noGrp="1"/>
          </p:cNvSpPr>
          <p:nvPr>
            <p:ph idx="1"/>
          </p:nvPr>
        </p:nvSpPr>
        <p:spPr/>
        <p:txBody>
          <a:bodyPr/>
          <a:lstStyle/>
          <a:p>
            <a:r>
              <a:rPr lang="zh-CN" altLang="en-US" b="1" dirty="0"/>
              <a:t>常见词项的信息量不如罕见词</a:t>
            </a:r>
          </a:p>
          <a:p>
            <a:r>
              <a:rPr lang="zh-CN" altLang="en-US" b="1" dirty="0"/>
              <a:t>考虑一个查询词项，它频繁出现在文档集中 </a:t>
            </a:r>
            <a:r>
              <a:rPr lang="en-US" altLang="zh-CN" b="1" dirty="0"/>
              <a:t>(</a:t>
            </a:r>
            <a:r>
              <a:rPr lang="zh-CN" altLang="en-US" b="1" dirty="0"/>
              <a:t>如 </a:t>
            </a:r>
            <a:r>
              <a:rPr lang="en-US" altLang="zh-CN" b="1" dirty="0"/>
              <a:t>GOOD, INCREASE, LINE</a:t>
            </a:r>
            <a:r>
              <a:rPr lang="zh-CN" altLang="en-US" b="1" dirty="0"/>
              <a:t>等等</a:t>
            </a:r>
            <a:r>
              <a:rPr lang="en-US" altLang="zh-CN" b="1" dirty="0"/>
              <a:t>)</a:t>
            </a:r>
          </a:p>
          <a:p>
            <a:r>
              <a:rPr lang="zh-CN" altLang="en-US" b="1" dirty="0"/>
              <a:t>一篇包含该词项的文档当然比不包含该词项的文档的相关度要高</a:t>
            </a:r>
          </a:p>
          <a:p>
            <a:r>
              <a:rPr lang="zh-CN" altLang="en-US" b="1" dirty="0"/>
              <a:t>但是，这些词对于相关度而言并不是非常强的指示词</a:t>
            </a:r>
          </a:p>
          <a:p>
            <a:r>
              <a:rPr lang="zh-CN" altLang="en-US" b="1" dirty="0"/>
              <a:t>于是，对于诸如</a:t>
            </a:r>
            <a:r>
              <a:rPr lang="en-US" altLang="zh-CN" b="1" dirty="0"/>
              <a:t>GOOD</a:t>
            </a:r>
            <a:r>
              <a:rPr lang="zh-CN" altLang="en-US" b="1" dirty="0"/>
              <a:t>、</a:t>
            </a:r>
            <a:r>
              <a:rPr lang="en-US" altLang="zh-CN" b="1" dirty="0"/>
              <a:t>INCREASE</a:t>
            </a:r>
            <a:r>
              <a:rPr lang="zh-CN" altLang="en-US" b="1" dirty="0"/>
              <a:t>和</a:t>
            </a:r>
            <a:r>
              <a:rPr lang="en-US" altLang="zh-CN" b="1" dirty="0"/>
              <a:t>LINE</a:t>
            </a:r>
            <a:r>
              <a:rPr lang="zh-CN" altLang="en-US" b="1" dirty="0"/>
              <a:t>的频繁词，会给一个正的权重，但是这个权重小于罕见词权重</a:t>
            </a:r>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26</a:t>
            </a:fld>
            <a:endParaRPr lang="en-US" altLang="zh-CN"/>
          </a:p>
        </p:txBody>
      </p:sp>
    </p:spTree>
    <p:extLst>
      <p:ext uri="{BB962C8B-B14F-4D97-AF65-F5344CB8AC3E}">
        <p14:creationId xmlns:p14="http://schemas.microsoft.com/office/powerpoint/2010/main" val="3935216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文档频率</a:t>
            </a:r>
            <a:r>
              <a:rPr lang="en-US" altLang="zh-CN" dirty="0"/>
              <a:t>(Document frequency, </a:t>
            </a:r>
            <a:r>
              <a:rPr lang="en-US" altLang="zh-CN" dirty="0" err="1"/>
              <a:t>df</a:t>
            </a:r>
            <a:r>
              <a:rPr lang="en-US" altLang="zh-CN" dirty="0"/>
              <a:t>)</a:t>
            </a:r>
            <a:endParaRPr lang="zh-CN" altLang="en-US" dirty="0"/>
          </a:p>
        </p:txBody>
      </p:sp>
      <p:sp>
        <p:nvSpPr>
          <p:cNvPr id="3" name="内容占位符 2"/>
          <p:cNvSpPr>
            <a:spLocks noGrp="1"/>
          </p:cNvSpPr>
          <p:nvPr>
            <p:ph idx="1"/>
          </p:nvPr>
        </p:nvSpPr>
        <p:spPr/>
        <p:txBody>
          <a:bodyPr/>
          <a:lstStyle/>
          <a:p>
            <a:pPr>
              <a:lnSpc>
                <a:spcPct val="150000"/>
              </a:lnSpc>
            </a:pPr>
            <a:r>
              <a:rPr lang="zh-CN" altLang="en-US" b="1" dirty="0"/>
              <a:t>对于罕见词项我们希望赋予高权重</a:t>
            </a:r>
          </a:p>
          <a:p>
            <a:pPr>
              <a:lnSpc>
                <a:spcPct val="150000"/>
              </a:lnSpc>
            </a:pPr>
            <a:r>
              <a:rPr lang="zh-CN" altLang="en-US" b="1" dirty="0"/>
              <a:t>对于常见词我们希望赋予正的低权重</a:t>
            </a:r>
          </a:p>
          <a:p>
            <a:pPr>
              <a:lnSpc>
                <a:spcPct val="150000"/>
              </a:lnSpc>
            </a:pPr>
            <a:r>
              <a:rPr lang="zh-CN" altLang="en-US" b="1" dirty="0"/>
              <a:t>接下来我们使用文档频率</a:t>
            </a:r>
            <a:r>
              <a:rPr lang="en-US" altLang="zh-CN" b="1" dirty="0" err="1"/>
              <a:t>df</a:t>
            </a:r>
            <a:r>
              <a:rPr lang="zh-CN" altLang="en-US" b="1" dirty="0"/>
              <a:t>这个因子来计算查询</a:t>
            </a:r>
            <a:r>
              <a:rPr lang="en-US" altLang="zh-CN" b="1" dirty="0"/>
              <a:t>-</a:t>
            </a:r>
            <a:r>
              <a:rPr lang="zh-CN" altLang="en-US" b="1" dirty="0"/>
              <a:t>文档的匹配得分</a:t>
            </a:r>
          </a:p>
          <a:p>
            <a:pPr>
              <a:lnSpc>
                <a:spcPct val="150000"/>
              </a:lnSpc>
            </a:pPr>
            <a:r>
              <a:rPr lang="zh-CN" altLang="en-US" b="1" dirty="0"/>
              <a:t>文档频率指但是出现词项的文档数目</a:t>
            </a:r>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27</a:t>
            </a:fld>
            <a:endParaRPr lang="en-US" altLang="zh-CN"/>
          </a:p>
        </p:txBody>
      </p:sp>
    </p:spTree>
    <p:extLst>
      <p:ext uri="{BB962C8B-B14F-4D97-AF65-F5344CB8AC3E}">
        <p14:creationId xmlns:p14="http://schemas.microsoft.com/office/powerpoint/2010/main" val="3935216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633.png"/>
          <p:cNvPicPr>
            <a:picLocks noChangeAspect="1"/>
          </p:cNvPicPr>
          <p:nvPr/>
        </p:nvPicPr>
        <p:blipFill>
          <a:blip r:embed="rId2" cstate="print"/>
          <a:stretch>
            <a:fillRect/>
          </a:stretch>
        </p:blipFill>
        <p:spPr>
          <a:xfrm>
            <a:off x="5580112" y="2636912"/>
            <a:ext cx="2155653" cy="828000"/>
          </a:xfrm>
          <a:prstGeom prst="rect">
            <a:avLst/>
          </a:prstGeom>
        </p:spPr>
      </p:pic>
      <p:sp>
        <p:nvSpPr>
          <p:cNvPr id="2" name="标题 1"/>
          <p:cNvSpPr>
            <a:spLocks noGrp="1"/>
          </p:cNvSpPr>
          <p:nvPr>
            <p:ph type="title"/>
          </p:nvPr>
        </p:nvSpPr>
        <p:spPr/>
        <p:txBody>
          <a:bodyPr/>
          <a:lstStyle/>
          <a:p>
            <a:r>
              <a:rPr lang="en-US" altLang="zh-CN" dirty="0" err="1"/>
              <a:t>idf</a:t>
            </a:r>
            <a:r>
              <a:rPr lang="en-US" altLang="zh-CN" dirty="0"/>
              <a:t> </a:t>
            </a:r>
            <a:r>
              <a:rPr lang="zh-CN" altLang="en-US" dirty="0"/>
              <a:t>权重</a:t>
            </a:r>
          </a:p>
        </p:txBody>
      </p:sp>
      <p:sp>
        <p:nvSpPr>
          <p:cNvPr id="3" name="内容占位符 2"/>
          <p:cNvSpPr>
            <a:spLocks noGrp="1"/>
          </p:cNvSpPr>
          <p:nvPr>
            <p:ph idx="1"/>
          </p:nvPr>
        </p:nvSpPr>
        <p:spPr/>
        <p:txBody>
          <a:bodyPr/>
          <a:lstStyle/>
          <a:p>
            <a:r>
              <a:rPr lang="en-US" altLang="zh-CN" sz="3200" b="1" dirty="0" err="1">
                <a:ea typeface="黑体" pitchFamily="49" charset="-122"/>
              </a:rPr>
              <a:t>df</a:t>
            </a:r>
            <a:r>
              <a:rPr lang="en-US" altLang="zh-CN" sz="3200" b="1" i="1" baseline="-25000" dirty="0" err="1">
                <a:ea typeface="黑体" pitchFamily="49" charset="-122"/>
              </a:rPr>
              <a:t>t</a:t>
            </a:r>
            <a:r>
              <a:rPr lang="zh-CN" altLang="en-US" b="1" dirty="0"/>
              <a:t>是出现词项</a:t>
            </a:r>
            <a:r>
              <a:rPr lang="en-US" altLang="zh-CN" b="1" dirty="0"/>
              <a:t>t</a:t>
            </a:r>
            <a:r>
              <a:rPr lang="zh-CN" altLang="en-US" b="1" dirty="0"/>
              <a:t>的文档数目</a:t>
            </a:r>
          </a:p>
          <a:p>
            <a:r>
              <a:rPr lang="en-US" altLang="zh-CN" sz="3200" b="1" dirty="0" err="1">
                <a:ea typeface="黑体" pitchFamily="49" charset="-122"/>
              </a:rPr>
              <a:t>df</a:t>
            </a:r>
            <a:r>
              <a:rPr lang="en-US" altLang="zh-CN" sz="3200" b="1" i="1" baseline="-25000" dirty="0" err="1">
                <a:ea typeface="黑体" pitchFamily="49" charset="-122"/>
              </a:rPr>
              <a:t>t</a:t>
            </a:r>
            <a:r>
              <a:rPr lang="en-US" altLang="zh-CN" b="1" dirty="0"/>
              <a:t> </a:t>
            </a:r>
            <a:r>
              <a:rPr lang="zh-CN" altLang="en-US" b="1" dirty="0"/>
              <a:t>是和词项</a:t>
            </a:r>
            <a:r>
              <a:rPr lang="en-US" altLang="zh-CN" b="1" dirty="0"/>
              <a:t>t</a:t>
            </a:r>
            <a:r>
              <a:rPr lang="zh-CN" altLang="en-US" b="1" dirty="0"/>
              <a:t>的信息量成反比的一个值</a:t>
            </a:r>
          </a:p>
          <a:p>
            <a:r>
              <a:rPr lang="zh-CN" altLang="en-US" b="1" dirty="0"/>
              <a:t>于是可以定义词项</a:t>
            </a:r>
            <a:r>
              <a:rPr lang="en-US" altLang="zh-CN" b="1" dirty="0"/>
              <a:t>t</a:t>
            </a:r>
            <a:r>
              <a:rPr lang="zh-CN" altLang="en-US" b="1" dirty="0"/>
              <a:t>的</a:t>
            </a:r>
            <a:r>
              <a:rPr lang="en-US" altLang="zh-CN" b="1" dirty="0" err="1"/>
              <a:t>idf</a:t>
            </a:r>
            <a:r>
              <a:rPr lang="zh-CN" altLang="en-US" b="1" dirty="0"/>
              <a:t>权重</a:t>
            </a:r>
            <a:r>
              <a:rPr lang="en-US" altLang="zh-CN" b="1" dirty="0"/>
              <a:t>:</a:t>
            </a:r>
          </a:p>
          <a:p>
            <a:pPr marL="0" indent="0">
              <a:buNone/>
            </a:pPr>
            <a:r>
              <a:rPr lang="en-US" altLang="zh-CN" b="1" dirty="0"/>
              <a:t>    (</a:t>
            </a:r>
            <a:r>
              <a:rPr lang="zh-CN" altLang="en-US" b="1" dirty="0"/>
              <a:t>其中</a:t>
            </a:r>
            <a:r>
              <a:rPr lang="en-US" altLang="zh-CN" b="1" dirty="0"/>
              <a:t>N </a:t>
            </a:r>
            <a:r>
              <a:rPr lang="zh-CN" altLang="en-US" b="1" dirty="0"/>
              <a:t>是文档集中文档的数目</a:t>
            </a:r>
            <a:r>
              <a:rPr lang="en-US" altLang="zh-CN" b="1" dirty="0"/>
              <a:t>)</a:t>
            </a:r>
          </a:p>
          <a:p>
            <a:r>
              <a:rPr lang="en-US" altLang="zh-CN" sz="3200" b="1" dirty="0" err="1">
                <a:ea typeface="黑体" pitchFamily="49" charset="-122"/>
              </a:rPr>
              <a:t>idf</a:t>
            </a:r>
            <a:r>
              <a:rPr lang="en-US" altLang="zh-CN" sz="3200" b="1" i="1" baseline="-25000" dirty="0" err="1">
                <a:ea typeface="黑体" pitchFamily="49" charset="-122"/>
              </a:rPr>
              <a:t>t</a:t>
            </a:r>
            <a:r>
              <a:rPr lang="zh-CN" altLang="en-US" b="1" dirty="0"/>
              <a:t>是反映词项</a:t>
            </a:r>
            <a:r>
              <a:rPr lang="en-US" altLang="zh-CN" b="1" dirty="0"/>
              <a:t>t</a:t>
            </a:r>
            <a:r>
              <a:rPr lang="zh-CN" altLang="en-US" b="1" dirty="0"/>
              <a:t>的信息量的一个指标</a:t>
            </a:r>
          </a:p>
          <a:p>
            <a:r>
              <a:rPr lang="zh-CN" altLang="en-US" b="1" dirty="0"/>
              <a:t>实际中往往计算</a:t>
            </a:r>
            <a:r>
              <a:rPr lang="en-US" altLang="zh-CN" b="1" dirty="0"/>
              <a:t>[log N/</a:t>
            </a:r>
            <a:r>
              <a:rPr lang="en-US" altLang="zh-CN" sz="3200" b="1" dirty="0" err="1">
                <a:ea typeface="黑体" pitchFamily="49" charset="-122"/>
              </a:rPr>
              <a:t>df</a:t>
            </a:r>
            <a:r>
              <a:rPr lang="en-US" altLang="zh-CN" sz="3200" b="1" i="1" baseline="-25000" dirty="0" err="1">
                <a:ea typeface="黑体" pitchFamily="49" charset="-122"/>
              </a:rPr>
              <a:t>t</a:t>
            </a:r>
            <a:r>
              <a:rPr lang="en-US" altLang="zh-CN" b="1" dirty="0"/>
              <a:t> ]</a:t>
            </a:r>
            <a:r>
              <a:rPr lang="zh-CN" altLang="en-US" b="1" dirty="0"/>
              <a:t>而不是 </a:t>
            </a:r>
            <a:r>
              <a:rPr lang="en-US" altLang="zh-CN" b="1" dirty="0"/>
              <a:t>[N/</a:t>
            </a:r>
            <a:r>
              <a:rPr lang="en-US" altLang="zh-CN" sz="3200" b="1" dirty="0" err="1">
                <a:ea typeface="黑体" pitchFamily="49" charset="-122"/>
              </a:rPr>
              <a:t>df</a:t>
            </a:r>
            <a:r>
              <a:rPr lang="en-US" altLang="zh-CN" sz="3200" b="1" i="1" baseline="-25000" dirty="0" err="1">
                <a:ea typeface="黑体" pitchFamily="49" charset="-122"/>
              </a:rPr>
              <a:t>t</a:t>
            </a:r>
            <a:r>
              <a:rPr lang="en-US" altLang="zh-CN" b="1" dirty="0"/>
              <a:t> ] </a:t>
            </a:r>
            <a:r>
              <a:rPr lang="zh-CN" altLang="en-US" b="1" dirty="0"/>
              <a:t>，这可以对</a:t>
            </a:r>
            <a:r>
              <a:rPr lang="en-US" altLang="zh-CN" b="1" dirty="0" err="1"/>
              <a:t>idf</a:t>
            </a:r>
            <a:r>
              <a:rPr lang="zh-CN" altLang="en-US" b="1" dirty="0"/>
              <a:t>的影响有所抑制</a:t>
            </a:r>
          </a:p>
          <a:p>
            <a:r>
              <a:rPr lang="zh-CN" altLang="en-US" b="1" dirty="0"/>
              <a:t>值得注意的是，对于</a:t>
            </a:r>
            <a:r>
              <a:rPr lang="en-US" altLang="zh-CN" b="1" dirty="0" err="1"/>
              <a:t>tf</a:t>
            </a:r>
            <a:r>
              <a:rPr lang="en-US" altLang="zh-CN" b="1" dirty="0"/>
              <a:t> </a:t>
            </a:r>
            <a:r>
              <a:rPr lang="zh-CN" altLang="en-US" b="1" dirty="0"/>
              <a:t>和</a:t>
            </a:r>
            <a:r>
              <a:rPr lang="en-US" altLang="zh-CN" b="1" dirty="0" err="1"/>
              <a:t>idf</a:t>
            </a:r>
            <a:r>
              <a:rPr lang="zh-CN" altLang="en-US" b="1" dirty="0"/>
              <a:t>我们都采用了对数计算方式</a:t>
            </a:r>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28</a:t>
            </a:fld>
            <a:endParaRPr lang="en-US" altLang="zh-CN"/>
          </a:p>
        </p:txBody>
      </p:sp>
    </p:spTree>
    <p:extLst>
      <p:ext uri="{BB962C8B-B14F-4D97-AF65-F5344CB8AC3E}">
        <p14:creationId xmlns:p14="http://schemas.microsoft.com/office/powerpoint/2010/main" val="3935216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idf</a:t>
            </a:r>
            <a:r>
              <a:rPr lang="zh-CN" altLang="en-US" dirty="0"/>
              <a:t>的计算样例</a:t>
            </a:r>
          </a:p>
        </p:txBody>
      </p:sp>
      <p:sp>
        <p:nvSpPr>
          <p:cNvPr id="3" name="内容占位符 2"/>
          <p:cNvSpPr>
            <a:spLocks noGrp="1"/>
          </p:cNvSpPr>
          <p:nvPr>
            <p:ph idx="1"/>
          </p:nvPr>
        </p:nvSpPr>
        <p:spPr/>
        <p:txBody>
          <a:bodyPr/>
          <a:lstStyle/>
          <a:p>
            <a:pPr marL="342900" lvl="1" indent="-342900">
              <a:buClr>
                <a:srgbClr val="437085"/>
              </a:buClr>
            </a:pPr>
            <a:r>
              <a:rPr lang="zh-CN" altLang="en-US" sz="2800" dirty="0">
                <a:solidFill>
                  <a:srgbClr val="00B050"/>
                </a:solidFill>
                <a:ea typeface="黑体" pitchFamily="49" charset="-122"/>
              </a:rPr>
              <a:t>利用右式计算</a:t>
            </a:r>
            <a:r>
              <a:rPr lang="en-US" altLang="zh-CN" sz="2800" dirty="0" err="1">
                <a:solidFill>
                  <a:srgbClr val="00B050"/>
                </a:solidFill>
                <a:ea typeface="黑体" pitchFamily="49" charset="-122"/>
              </a:rPr>
              <a:t>idf</a:t>
            </a:r>
            <a:r>
              <a:rPr lang="en-US" altLang="zh-CN" sz="2800" baseline="-25000" dirty="0" err="1">
                <a:solidFill>
                  <a:srgbClr val="00B050"/>
                </a:solidFill>
                <a:ea typeface="黑体" pitchFamily="49" charset="-122"/>
              </a:rPr>
              <a:t>t</a:t>
            </a:r>
            <a:r>
              <a:rPr lang="en-US" altLang="zh-CN" sz="2800" dirty="0">
                <a:solidFill>
                  <a:srgbClr val="00B050"/>
                </a:solidFill>
                <a:ea typeface="黑体" pitchFamily="49" charset="-122"/>
              </a:rPr>
              <a:t>:</a:t>
            </a:r>
            <a:endParaRPr lang="zh-CN" altLang="en-US" dirty="0"/>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29</a:t>
            </a:fld>
            <a:endParaRPr lang="en-US" altLang="zh-CN"/>
          </a:p>
        </p:txBody>
      </p:sp>
      <p:graphicFrame>
        <p:nvGraphicFramePr>
          <p:cNvPr id="6" name="Table 8"/>
          <p:cNvGraphicFramePr>
            <a:graphicFrameLocks noGrp="1"/>
          </p:cNvGraphicFramePr>
          <p:nvPr>
            <p:extLst>
              <p:ext uri="{D42A27DB-BD31-4B8C-83A1-F6EECF244321}">
                <p14:modId xmlns:p14="http://schemas.microsoft.com/office/powerpoint/2010/main" val="1455898588"/>
              </p:ext>
            </p:extLst>
          </p:nvPr>
        </p:nvGraphicFramePr>
        <p:xfrm>
          <a:off x="1876166" y="3350096"/>
          <a:ext cx="5072098" cy="2743200"/>
        </p:xfrm>
        <a:graphic>
          <a:graphicData uri="http://schemas.openxmlformats.org/drawingml/2006/table">
            <a:tbl>
              <a:tblPr firstRow="1" bandRow="1">
                <a:tableStyleId>{C083E6E3-FA7D-4D7B-A595-EF9225AFEA82}</a:tableStyleId>
              </a:tblPr>
              <a:tblGrid>
                <a:gridCol w="2032000">
                  <a:extLst>
                    <a:ext uri="{9D8B030D-6E8A-4147-A177-3AD203B41FA5}">
                      <a16:colId xmlns:a16="http://schemas.microsoft.com/office/drawing/2014/main" val="20000"/>
                    </a:ext>
                  </a:extLst>
                </a:gridCol>
                <a:gridCol w="1754214">
                  <a:extLst>
                    <a:ext uri="{9D8B030D-6E8A-4147-A177-3AD203B41FA5}">
                      <a16:colId xmlns:a16="http://schemas.microsoft.com/office/drawing/2014/main" val="20001"/>
                    </a:ext>
                  </a:extLst>
                </a:gridCol>
                <a:gridCol w="1285884">
                  <a:extLst>
                    <a:ext uri="{9D8B030D-6E8A-4147-A177-3AD203B41FA5}">
                      <a16:colId xmlns:a16="http://schemas.microsoft.com/office/drawing/2014/main" val="20002"/>
                    </a:ext>
                  </a:extLst>
                </a:gridCol>
              </a:tblGrid>
              <a:tr h="370840">
                <a:tc>
                  <a:txBody>
                    <a:bodyPr/>
                    <a:lstStyle/>
                    <a:p>
                      <a:pPr rtl="0"/>
                      <a:r>
                        <a:rPr lang="zh-CN" altLang="en-US" sz="2400" b="0" kern="1200" baseline="0" dirty="0">
                          <a:solidFill>
                            <a:schemeClr val="tx1"/>
                          </a:solidFill>
                          <a:latin typeface="+mn-lt"/>
                          <a:ea typeface="+mn-ea"/>
                          <a:cs typeface="+mn-cs"/>
                        </a:rPr>
                        <a:t>词项</a:t>
                      </a:r>
                      <a:endParaRPr lang="de-DE" sz="2400" b="0"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a:r>
                        <a:rPr lang="de-DE" sz="2400" b="0" dirty="0" err="1"/>
                        <a:t>df</a:t>
                      </a:r>
                      <a:r>
                        <a:rPr lang="de-DE" sz="2400" b="0" i="1" baseline="-25000" dirty="0" err="1"/>
                        <a:t>t</a:t>
                      </a:r>
                      <a:endParaRPr lang="de-DE" sz="2400" b="0" i="1"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a:r>
                        <a:rPr lang="de-DE" sz="2400" b="0" dirty="0" err="1"/>
                        <a:t>idf</a:t>
                      </a:r>
                      <a:r>
                        <a:rPr lang="de-DE" sz="2400" b="0" i="1" baseline="-25000" dirty="0" err="1"/>
                        <a:t>t</a:t>
                      </a:r>
                      <a:endParaRPr lang="de-DE" sz="2400" b="0" i="1"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rtl="0"/>
                      <a:r>
                        <a:rPr lang="de-DE" sz="2400" kern="1200" baseline="0" dirty="0" err="1"/>
                        <a:t>calpurnia</a:t>
                      </a:r>
                      <a:endParaRPr lang="de-DE" sz="2400" kern="1200" baseline="0" dirty="0"/>
                    </a:p>
                    <a:p>
                      <a:pPr rtl="0"/>
                      <a:r>
                        <a:rPr lang="de-DE" sz="2400" kern="1200" baseline="0" dirty="0" err="1"/>
                        <a:t>animal</a:t>
                      </a:r>
                      <a:endParaRPr lang="de-DE" sz="2400" kern="1200" baseline="0" dirty="0"/>
                    </a:p>
                    <a:p>
                      <a:pPr rtl="0"/>
                      <a:r>
                        <a:rPr lang="de-DE" sz="2400" kern="1200" baseline="0" dirty="0" err="1"/>
                        <a:t>sunday</a:t>
                      </a:r>
                      <a:endParaRPr lang="de-DE" sz="2400" kern="1200" baseline="0" dirty="0"/>
                    </a:p>
                    <a:p>
                      <a:pPr rtl="0"/>
                      <a:r>
                        <a:rPr lang="de-DE" sz="2400" kern="1200" baseline="0" dirty="0" err="1"/>
                        <a:t>fly</a:t>
                      </a:r>
                      <a:endParaRPr lang="de-DE" sz="2400" kern="1200" baseline="0" dirty="0"/>
                    </a:p>
                    <a:p>
                      <a:pPr rtl="0"/>
                      <a:r>
                        <a:rPr lang="de-DE" sz="2400" kern="1200" baseline="0" dirty="0" err="1"/>
                        <a:t>under</a:t>
                      </a:r>
                      <a:endParaRPr lang="de-DE" sz="2400" kern="1200" baseline="0" dirty="0"/>
                    </a:p>
                    <a:p>
                      <a:pPr rtl="0"/>
                      <a:r>
                        <a:rPr lang="de-DE" sz="2400" kern="1200" baseline="0" dirty="0" err="1"/>
                        <a:t>the</a:t>
                      </a:r>
                      <a:endParaRPr lang="de-DE"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a:r>
                        <a:rPr lang="de-DE" sz="2400" dirty="0"/>
                        <a:t>1</a:t>
                      </a:r>
                    </a:p>
                    <a:p>
                      <a:pPr algn="r" rtl="0"/>
                      <a:r>
                        <a:rPr lang="de-DE" sz="2400" dirty="0"/>
                        <a:t>100</a:t>
                      </a:r>
                    </a:p>
                    <a:p>
                      <a:pPr algn="r" rtl="0"/>
                      <a:r>
                        <a:rPr lang="de-DE" sz="2400" dirty="0"/>
                        <a:t>1000</a:t>
                      </a:r>
                    </a:p>
                    <a:p>
                      <a:pPr algn="r" rtl="0"/>
                      <a:r>
                        <a:rPr lang="de-DE" sz="2400" dirty="0"/>
                        <a:t>10,000</a:t>
                      </a:r>
                    </a:p>
                    <a:p>
                      <a:pPr algn="r" rtl="0"/>
                      <a:r>
                        <a:rPr lang="de-DE" sz="2400" dirty="0"/>
                        <a:t>100,000</a:t>
                      </a:r>
                    </a:p>
                    <a:p>
                      <a:pPr algn="r" rtl="0"/>
                      <a:r>
                        <a:rPr lang="de-DE" sz="2400" dirty="0"/>
                        <a:t>1,000,000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a:r>
                        <a:rPr lang="de-DE" sz="2400" dirty="0"/>
                        <a:t>6</a:t>
                      </a:r>
                    </a:p>
                    <a:p>
                      <a:pPr algn="r" rtl="0"/>
                      <a:r>
                        <a:rPr lang="de-DE" sz="2400" dirty="0"/>
                        <a:t>4</a:t>
                      </a:r>
                    </a:p>
                    <a:p>
                      <a:pPr algn="r" rtl="0"/>
                      <a:r>
                        <a:rPr lang="de-DE" sz="2400" dirty="0"/>
                        <a:t>3</a:t>
                      </a:r>
                    </a:p>
                    <a:p>
                      <a:pPr algn="r" rtl="0"/>
                      <a:r>
                        <a:rPr lang="de-DE" sz="2400" dirty="0"/>
                        <a:t>2</a:t>
                      </a:r>
                    </a:p>
                    <a:p>
                      <a:pPr algn="r" rtl="0"/>
                      <a:r>
                        <a:rPr lang="de-DE" sz="2400" dirty="0"/>
                        <a:t>1</a:t>
                      </a:r>
                    </a:p>
                    <a:p>
                      <a:pPr algn="r" rtl="0"/>
                      <a:r>
                        <a:rPr lang="de-DE"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7" name="Picture 9" descr="634.png"/>
          <p:cNvPicPr>
            <a:picLocks noChangeAspect="1"/>
          </p:cNvPicPr>
          <p:nvPr/>
        </p:nvPicPr>
        <p:blipFill>
          <a:blip r:embed="rId2" cstate="print"/>
          <a:stretch>
            <a:fillRect/>
          </a:stretch>
        </p:blipFill>
        <p:spPr>
          <a:xfrm>
            <a:off x="3806063" y="2178424"/>
            <a:ext cx="2558514" cy="576000"/>
          </a:xfrm>
          <a:prstGeom prst="rect">
            <a:avLst/>
          </a:prstGeom>
        </p:spPr>
      </p:pic>
    </p:spTree>
    <p:extLst>
      <p:ext uri="{BB962C8B-B14F-4D97-AF65-F5344CB8AC3E}">
        <p14:creationId xmlns:p14="http://schemas.microsoft.com/office/powerpoint/2010/main" val="3935216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latin typeface="黑体" pitchFamily="49" charset="-122"/>
                <a:ea typeface="黑体" pitchFamily="49" charset="-122"/>
              </a:rPr>
              <a:t>提纲</a:t>
            </a:r>
            <a:endParaRPr lang="de-DE" dirty="0">
              <a:latin typeface="黑体" pitchFamily="49" charset="-122"/>
              <a:ea typeface="黑体" pitchFamily="49" charset="-122"/>
            </a:endParaRPr>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3</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黑体" pitchFamily="49" charset="-122"/>
                <a:ea typeface="黑体" pitchFamily="49" charset="-122"/>
              </a:rPr>
              <a:t> </a:t>
            </a:r>
            <a:r>
              <a:rPr lang="zh-CN" altLang="en-US" sz="3200" dirty="0">
                <a:solidFill>
                  <a:srgbClr val="336699"/>
                </a:solidFill>
                <a:latin typeface="+mn-ea"/>
                <a:ea typeface="+mn-ea"/>
              </a:rPr>
              <a:t>上一讲回顾</a:t>
            </a:r>
            <a:r>
              <a:rPr lang="en-US" sz="3200" dirty="0">
                <a:solidFill>
                  <a:srgbClr val="336699"/>
                </a:solidFill>
                <a:latin typeface="黑体" pitchFamily="49" charset="-122"/>
                <a:ea typeface="黑体" pitchFamily="49" charset="-122"/>
              </a:rPr>
              <a:t> </a:t>
            </a:r>
          </a:p>
          <a:p>
            <a:pPr marL="514350" indent="-514350">
              <a:lnSpc>
                <a:spcPct val="150000"/>
              </a:lnSpc>
              <a:spcBef>
                <a:spcPts val="700"/>
              </a:spcBef>
              <a:buClr>
                <a:srgbClr val="33669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chemeClr val="tx2">
                    <a:lumMod val="20000"/>
                    <a:lumOff val="80000"/>
                  </a:schemeClr>
                </a:solidFill>
                <a:latin typeface="黑体" pitchFamily="49" charset="-122"/>
                <a:ea typeface="黑体" pitchFamily="49" charset="-122"/>
              </a:rPr>
              <a:t> </a:t>
            </a:r>
            <a:r>
              <a:rPr lang="zh-CN" altLang="en-US" sz="3200" dirty="0">
                <a:solidFill>
                  <a:schemeClr val="tx2">
                    <a:lumMod val="20000"/>
                    <a:lumOff val="80000"/>
                  </a:schemeClr>
                </a:solidFill>
                <a:latin typeface="+mn-ea"/>
                <a:ea typeface="+mn-ea"/>
              </a:rPr>
              <a:t>排序式检索</a:t>
            </a:r>
            <a:endParaRPr lang="en-US" sz="3200" dirty="0">
              <a:solidFill>
                <a:schemeClr val="tx2">
                  <a:lumMod val="20000"/>
                  <a:lumOff val="80000"/>
                </a:schemeClr>
              </a:solidFill>
              <a:latin typeface="黑体" pitchFamily="49" charset="-122"/>
              <a:ea typeface="黑体" pitchFamily="49" charset="-122"/>
            </a:endParaRPr>
          </a:p>
          <a:p>
            <a:pPr marL="514350" indent="-514350">
              <a:lnSpc>
                <a:spcPct val="150000"/>
              </a:lnSpc>
              <a:spcBef>
                <a:spcPts val="700"/>
              </a:spcBef>
              <a:buClr>
                <a:srgbClr val="33669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chemeClr val="tx2">
                    <a:lumMod val="20000"/>
                    <a:lumOff val="80000"/>
                  </a:schemeClr>
                </a:solidFill>
                <a:latin typeface="黑体" pitchFamily="49" charset="-122"/>
                <a:ea typeface="黑体" pitchFamily="49" charset="-122"/>
              </a:rPr>
              <a:t> </a:t>
            </a:r>
            <a:r>
              <a:rPr lang="zh-CN" altLang="en-US" sz="3200" dirty="0">
                <a:solidFill>
                  <a:schemeClr val="tx2">
                    <a:lumMod val="20000"/>
                    <a:lumOff val="80000"/>
                  </a:schemeClr>
                </a:solidFill>
                <a:latin typeface="+mn-ea"/>
                <a:ea typeface="+mn-ea"/>
              </a:rPr>
              <a:t>词项频率</a:t>
            </a:r>
            <a:endParaRPr lang="en-US" sz="3200" dirty="0">
              <a:solidFill>
                <a:schemeClr val="tx2">
                  <a:lumMod val="20000"/>
                  <a:lumOff val="80000"/>
                </a:schemeClr>
              </a:solidFill>
              <a:latin typeface="黑体" pitchFamily="49" charset="-122"/>
              <a:ea typeface="黑体" pitchFamily="49" charset="-122"/>
            </a:endParaRPr>
          </a:p>
          <a:p>
            <a:pPr marL="514350" indent="-514350">
              <a:lnSpc>
                <a:spcPct val="150000"/>
              </a:lnSpc>
              <a:spcBef>
                <a:spcPts val="700"/>
              </a:spcBef>
              <a:buClr>
                <a:srgbClr val="33669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chemeClr val="tx2">
                    <a:lumMod val="20000"/>
                    <a:lumOff val="80000"/>
                  </a:schemeClr>
                </a:solidFill>
                <a:latin typeface="黑体" pitchFamily="49" charset="-122"/>
                <a:ea typeface="黑体" pitchFamily="49" charset="-122"/>
              </a:rPr>
              <a:t> </a:t>
            </a:r>
            <a:r>
              <a:rPr lang="en-US" sz="3200" dirty="0" err="1">
                <a:solidFill>
                  <a:schemeClr val="tx2">
                    <a:lumMod val="20000"/>
                    <a:lumOff val="80000"/>
                  </a:schemeClr>
                </a:solidFill>
                <a:latin typeface="黑体" pitchFamily="49" charset="-122"/>
                <a:ea typeface="黑体" pitchFamily="49" charset="-122"/>
              </a:rPr>
              <a:t>tf-idf</a:t>
            </a:r>
            <a:r>
              <a:rPr lang="zh-CN" altLang="en-US" sz="3200" dirty="0">
                <a:solidFill>
                  <a:schemeClr val="tx2">
                    <a:lumMod val="20000"/>
                    <a:lumOff val="80000"/>
                  </a:schemeClr>
                </a:solidFill>
                <a:latin typeface="+mn-ea"/>
                <a:ea typeface="+mn-ea"/>
              </a:rPr>
              <a:t>权重计算</a:t>
            </a:r>
            <a:endParaRPr lang="en-US" sz="3200" dirty="0">
              <a:solidFill>
                <a:schemeClr val="tx2">
                  <a:lumMod val="20000"/>
                  <a:lumOff val="80000"/>
                </a:schemeClr>
              </a:solidFill>
              <a:latin typeface="黑体" pitchFamily="49" charset="-122"/>
              <a:ea typeface="黑体" pitchFamily="49" charset="-122"/>
            </a:endParaRPr>
          </a:p>
          <a:p>
            <a:pPr marL="514350" indent="-514350">
              <a:lnSpc>
                <a:spcPct val="150000"/>
              </a:lnSpc>
              <a:spcBef>
                <a:spcPts val="700"/>
              </a:spcBef>
              <a:buClr>
                <a:srgbClr val="33669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chemeClr val="tx2">
                    <a:lumMod val="20000"/>
                    <a:lumOff val="80000"/>
                  </a:schemeClr>
                </a:solidFill>
                <a:latin typeface="黑体" pitchFamily="49" charset="-122"/>
                <a:ea typeface="黑体" pitchFamily="49" charset="-122"/>
              </a:rPr>
              <a:t> </a:t>
            </a:r>
            <a:r>
              <a:rPr lang="zh-CN" altLang="en-US" sz="3200" dirty="0">
                <a:solidFill>
                  <a:schemeClr val="tx2">
                    <a:lumMod val="20000"/>
                    <a:lumOff val="80000"/>
                  </a:schemeClr>
                </a:solidFill>
                <a:latin typeface="+mn-ea"/>
                <a:ea typeface="+mn-ea"/>
              </a:rPr>
              <a:t>向量空间模型</a:t>
            </a:r>
            <a:endParaRPr lang="en-US" sz="3200" dirty="0">
              <a:solidFill>
                <a:schemeClr val="tx2">
                  <a:lumMod val="20000"/>
                  <a:lumOff val="80000"/>
                </a:schemeClr>
              </a:solidFill>
              <a:latin typeface="黑体" pitchFamily="49" charset="-122"/>
              <a:ea typeface="黑体" pitchFamily="49" charset="-122"/>
            </a:endParaRPr>
          </a:p>
        </p:txBody>
      </p:sp>
    </p:spTree>
    <p:extLst>
      <p:ext uri="{BB962C8B-B14F-4D97-AF65-F5344CB8AC3E}">
        <p14:creationId xmlns:p14="http://schemas.microsoft.com/office/powerpoint/2010/main" val="258950180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idf</a:t>
            </a:r>
            <a:r>
              <a:rPr lang="zh-CN" altLang="en-US" dirty="0"/>
              <a:t>对排序的影响</a:t>
            </a:r>
          </a:p>
        </p:txBody>
      </p:sp>
      <p:sp>
        <p:nvSpPr>
          <p:cNvPr id="3" name="内容占位符 2"/>
          <p:cNvSpPr>
            <a:spLocks noGrp="1"/>
          </p:cNvSpPr>
          <p:nvPr>
            <p:ph idx="1"/>
          </p:nvPr>
        </p:nvSpPr>
        <p:spPr/>
        <p:txBody>
          <a:bodyPr/>
          <a:lstStyle/>
          <a:p>
            <a:pPr>
              <a:lnSpc>
                <a:spcPct val="150000"/>
              </a:lnSpc>
            </a:pPr>
            <a:r>
              <a:rPr lang="en-US" altLang="zh-CN" b="1" dirty="0" err="1"/>
              <a:t>idf</a:t>
            </a:r>
            <a:r>
              <a:rPr lang="en-US" altLang="zh-CN" b="1" dirty="0"/>
              <a:t> </a:t>
            </a:r>
            <a:r>
              <a:rPr lang="zh-CN" altLang="en-US" b="1" dirty="0"/>
              <a:t>会影响至少包含</a:t>
            </a:r>
            <a:r>
              <a:rPr lang="en-US" altLang="zh-CN" b="1" dirty="0"/>
              <a:t>2</a:t>
            </a:r>
            <a:r>
              <a:rPr lang="zh-CN" altLang="en-US" b="1" dirty="0"/>
              <a:t>个词项的查询的文档排序结果</a:t>
            </a:r>
          </a:p>
          <a:p>
            <a:pPr>
              <a:lnSpc>
                <a:spcPct val="150000"/>
              </a:lnSpc>
            </a:pPr>
            <a:r>
              <a:rPr lang="zh-CN" altLang="en-US" b="1" dirty="0"/>
              <a:t>例如，在查询 “</a:t>
            </a:r>
            <a:r>
              <a:rPr lang="en-US" altLang="zh-CN" b="1" dirty="0" err="1"/>
              <a:t>arachnocentric</a:t>
            </a:r>
            <a:r>
              <a:rPr lang="en-US" altLang="zh-CN" b="1" dirty="0"/>
              <a:t> line”</a:t>
            </a:r>
            <a:r>
              <a:rPr lang="zh-CN" altLang="en-US" b="1" dirty="0"/>
              <a:t>中</a:t>
            </a:r>
            <a:r>
              <a:rPr lang="en-US" altLang="zh-CN" b="1" dirty="0"/>
              <a:t>, </a:t>
            </a:r>
            <a:r>
              <a:rPr lang="en-US" altLang="zh-CN" b="1" dirty="0" err="1"/>
              <a:t>idf</a:t>
            </a:r>
            <a:r>
              <a:rPr lang="zh-CN" altLang="en-US" b="1" dirty="0"/>
              <a:t>权重计算方法会增加</a:t>
            </a:r>
            <a:r>
              <a:rPr lang="en-US" altLang="zh-CN" b="1" dirty="0"/>
              <a:t>ARACHNOCENTRIC</a:t>
            </a:r>
            <a:r>
              <a:rPr lang="zh-CN" altLang="en-US" b="1" dirty="0"/>
              <a:t>的相对权重，同时降低 </a:t>
            </a:r>
            <a:r>
              <a:rPr lang="en-US" altLang="zh-CN" b="1" dirty="0"/>
              <a:t>LINE</a:t>
            </a:r>
            <a:r>
              <a:rPr lang="zh-CN" altLang="en-US" b="1" dirty="0"/>
              <a:t>的相对权重</a:t>
            </a:r>
          </a:p>
          <a:p>
            <a:pPr>
              <a:lnSpc>
                <a:spcPct val="150000"/>
              </a:lnSpc>
            </a:pPr>
            <a:r>
              <a:rPr lang="zh-CN" altLang="en-US" b="1" dirty="0"/>
              <a:t>对于单词项查询</a:t>
            </a:r>
            <a:r>
              <a:rPr lang="en-US" altLang="zh-CN" b="1" dirty="0"/>
              <a:t>,</a:t>
            </a:r>
            <a:r>
              <a:rPr lang="en-US" altLang="zh-CN" b="1" dirty="0" err="1"/>
              <a:t>idf</a:t>
            </a:r>
            <a:r>
              <a:rPr lang="zh-CN" altLang="en-US" b="1" dirty="0"/>
              <a:t>对文档排序基本没有任何影响</a:t>
            </a:r>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30</a:t>
            </a:fld>
            <a:endParaRPr lang="en-US" altLang="zh-CN"/>
          </a:p>
        </p:txBody>
      </p:sp>
    </p:spTree>
    <p:extLst>
      <p:ext uri="{BB962C8B-B14F-4D97-AF65-F5344CB8AC3E}">
        <p14:creationId xmlns:p14="http://schemas.microsoft.com/office/powerpoint/2010/main" val="3935216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文档集频率 </a:t>
            </a:r>
            <a:r>
              <a:rPr lang="en-US" altLang="zh-CN" dirty="0"/>
              <a:t>vs. </a:t>
            </a:r>
            <a:r>
              <a:rPr lang="zh-CN" altLang="en-US" dirty="0"/>
              <a:t>文档频率</a:t>
            </a:r>
          </a:p>
        </p:txBody>
      </p:sp>
      <p:sp>
        <p:nvSpPr>
          <p:cNvPr id="3" name="内容占位符 2"/>
          <p:cNvSpPr>
            <a:spLocks noGrp="1"/>
          </p:cNvSpPr>
          <p:nvPr>
            <p:ph idx="1"/>
          </p:nvPr>
        </p:nvSpPr>
        <p:spPr/>
        <p:txBody>
          <a:bodyPr/>
          <a:lstStyle/>
          <a:p>
            <a:pPr>
              <a:lnSpc>
                <a:spcPct val="110000"/>
              </a:lnSpc>
            </a:pPr>
            <a:r>
              <a:rPr lang="zh-CN" altLang="en-US" sz="2400" b="1" dirty="0"/>
              <a:t>词项</a:t>
            </a:r>
            <a:r>
              <a:rPr lang="en-US" altLang="zh-CN" sz="2400" b="1" dirty="0"/>
              <a:t>t</a:t>
            </a:r>
            <a:r>
              <a:rPr lang="zh-CN" altLang="en-US" sz="2400" b="1" dirty="0"/>
              <a:t>的文档集频率</a:t>
            </a:r>
            <a:r>
              <a:rPr lang="en-US" altLang="zh-CN" sz="2400" b="1" dirty="0"/>
              <a:t>(Collection frequency) : </a:t>
            </a:r>
            <a:r>
              <a:rPr lang="zh-CN" altLang="en-US" sz="2400" b="1" dirty="0"/>
              <a:t>文档集中出现的</a:t>
            </a:r>
            <a:r>
              <a:rPr lang="en-US" altLang="zh-CN" sz="2400" b="1" dirty="0"/>
              <a:t>t</a:t>
            </a:r>
            <a:r>
              <a:rPr lang="zh-CN" altLang="en-US" sz="2400" b="1" dirty="0"/>
              <a:t>词条的个数</a:t>
            </a:r>
          </a:p>
          <a:p>
            <a:pPr>
              <a:lnSpc>
                <a:spcPct val="110000"/>
              </a:lnSpc>
            </a:pPr>
            <a:r>
              <a:rPr lang="zh-CN" altLang="en-US" sz="2400" b="1" dirty="0"/>
              <a:t>词项</a:t>
            </a:r>
            <a:r>
              <a:rPr lang="en-US" altLang="zh-CN" sz="2400" b="1" dirty="0"/>
              <a:t>t</a:t>
            </a:r>
            <a:r>
              <a:rPr lang="zh-CN" altLang="en-US" sz="2400" b="1" dirty="0"/>
              <a:t>的文档频率</a:t>
            </a:r>
            <a:r>
              <a:rPr lang="en-US" altLang="zh-CN" sz="2400" b="1" dirty="0"/>
              <a:t>: </a:t>
            </a:r>
            <a:r>
              <a:rPr lang="zh-CN" altLang="en-US" sz="2400" b="1" dirty="0"/>
              <a:t>包含</a:t>
            </a:r>
            <a:r>
              <a:rPr lang="en-US" altLang="zh-CN" sz="2400" b="1" dirty="0"/>
              <a:t>t</a:t>
            </a:r>
            <a:r>
              <a:rPr lang="zh-CN" altLang="en-US" sz="2400" b="1" dirty="0"/>
              <a:t>的文档篇数</a:t>
            </a:r>
          </a:p>
          <a:p>
            <a:pPr>
              <a:lnSpc>
                <a:spcPct val="110000"/>
              </a:lnSpc>
            </a:pPr>
            <a:r>
              <a:rPr lang="zh-CN" altLang="en-US" sz="2400" b="1" dirty="0"/>
              <a:t>为什么会出现上述表格的情况？即文档集频率相差不大，但是文档频率相差很大</a:t>
            </a:r>
          </a:p>
          <a:p>
            <a:pPr>
              <a:lnSpc>
                <a:spcPct val="110000"/>
              </a:lnSpc>
            </a:pPr>
            <a:r>
              <a:rPr lang="zh-CN" altLang="en-US" sz="2400" b="1" dirty="0"/>
              <a:t>哪个词是更好的搜索词项？即应该赋予更高的权重</a:t>
            </a:r>
          </a:p>
          <a:p>
            <a:pPr>
              <a:lnSpc>
                <a:spcPct val="110000"/>
              </a:lnSpc>
            </a:pPr>
            <a:r>
              <a:rPr lang="zh-CN" altLang="en-US" sz="2400" b="1" dirty="0"/>
              <a:t>上例表明 </a:t>
            </a:r>
            <a:r>
              <a:rPr lang="en-US" altLang="zh-CN" sz="2400" b="1" dirty="0" err="1"/>
              <a:t>df</a:t>
            </a:r>
            <a:r>
              <a:rPr lang="en-US" altLang="zh-CN" sz="2400" b="1" dirty="0"/>
              <a:t> (</a:t>
            </a:r>
            <a:r>
              <a:rPr lang="zh-CN" altLang="en-US" sz="2400" b="1" dirty="0"/>
              <a:t>和</a:t>
            </a:r>
            <a:r>
              <a:rPr lang="en-US" altLang="zh-CN" sz="2400" b="1" dirty="0" err="1"/>
              <a:t>idf</a:t>
            </a:r>
            <a:r>
              <a:rPr lang="en-US" altLang="zh-CN" sz="2400" b="1" dirty="0"/>
              <a:t>) </a:t>
            </a:r>
            <a:r>
              <a:rPr lang="zh-CN" altLang="en-US" sz="2400" b="1" dirty="0"/>
              <a:t>比</a:t>
            </a:r>
            <a:r>
              <a:rPr lang="en-US" altLang="zh-CN" sz="2400" b="1" dirty="0" err="1"/>
              <a:t>cf</a:t>
            </a:r>
            <a:r>
              <a:rPr lang="en-US" altLang="zh-CN" sz="2400" b="1" dirty="0"/>
              <a:t> (</a:t>
            </a:r>
            <a:r>
              <a:rPr lang="zh-CN" altLang="en-US" sz="2400" b="1" dirty="0"/>
              <a:t>和“</a:t>
            </a:r>
            <a:r>
              <a:rPr lang="en-US" altLang="zh-CN" sz="2400" b="1" dirty="0" err="1"/>
              <a:t>icf</a:t>
            </a:r>
            <a:r>
              <a:rPr lang="en-US" altLang="zh-CN" sz="2400" b="1" dirty="0"/>
              <a:t>”)</a:t>
            </a:r>
            <a:r>
              <a:rPr lang="zh-CN" altLang="en-US" sz="2400" b="1" dirty="0"/>
              <a:t>更适合权重计算</a:t>
            </a:r>
          </a:p>
          <a:p>
            <a:pPr>
              <a:lnSpc>
                <a:spcPct val="110000"/>
              </a:lnSpc>
            </a:pPr>
            <a:endParaRPr lang="zh-CN" altLang="en-US" sz="2400" b="1" dirty="0"/>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31</a:t>
            </a:fld>
            <a:endParaRPr lang="en-US" altLang="zh-CN"/>
          </a:p>
        </p:txBody>
      </p:sp>
      <p:graphicFrame>
        <p:nvGraphicFramePr>
          <p:cNvPr id="6" name="Table 7"/>
          <p:cNvGraphicFramePr>
            <a:graphicFrameLocks noGrp="1"/>
          </p:cNvGraphicFramePr>
          <p:nvPr>
            <p:extLst>
              <p:ext uri="{D42A27DB-BD31-4B8C-83A1-F6EECF244321}">
                <p14:modId xmlns:p14="http://schemas.microsoft.com/office/powerpoint/2010/main" val="3195093968"/>
              </p:ext>
            </p:extLst>
          </p:nvPr>
        </p:nvGraphicFramePr>
        <p:xfrm>
          <a:off x="1896687" y="5106752"/>
          <a:ext cx="5195593" cy="1418592"/>
        </p:xfrm>
        <a:graphic>
          <a:graphicData uri="http://schemas.openxmlformats.org/drawingml/2006/table">
            <a:tbl>
              <a:tblPr firstRow="1" bandRow="1">
                <a:tableStyleId>{BDBED569-4797-4DF1-A0F4-6AAB3CD982D8}</a:tableStyleId>
              </a:tblPr>
              <a:tblGrid>
                <a:gridCol w="1667201">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tblGrid>
              <a:tr h="656592">
                <a:tc>
                  <a:txBody>
                    <a:bodyPr/>
                    <a:lstStyle/>
                    <a:p>
                      <a:pPr algn="ctr"/>
                      <a:r>
                        <a:rPr lang="zh-CN" altLang="en-US" sz="2200" dirty="0"/>
                        <a:t>单词</a:t>
                      </a:r>
                      <a:endParaRPr lang="de-DE" sz="2200" b="0" dirty="0"/>
                    </a:p>
                  </a:txBody>
                  <a:tcPr/>
                </a:tc>
                <a:tc>
                  <a:txBody>
                    <a:bodyPr/>
                    <a:lstStyle/>
                    <a:p>
                      <a:pPr algn="ctr"/>
                      <a:r>
                        <a:rPr lang="zh-CN" altLang="en-US" sz="2200" dirty="0"/>
                        <a:t>文档集频率</a:t>
                      </a:r>
                      <a:endParaRPr lang="de-DE" sz="2200" b="0" dirty="0"/>
                    </a:p>
                  </a:txBody>
                  <a:tcPr/>
                </a:tc>
                <a:tc>
                  <a:txBody>
                    <a:bodyPr/>
                    <a:lstStyle/>
                    <a:p>
                      <a:pPr algn="ctr"/>
                      <a:r>
                        <a:rPr lang="zh-CN" altLang="en-US" sz="2200" dirty="0"/>
                        <a:t>文档频率</a:t>
                      </a:r>
                      <a:endParaRPr lang="de-DE" sz="2200" b="0" dirty="0"/>
                    </a:p>
                  </a:txBody>
                  <a:tcPr/>
                </a:tc>
                <a:extLst>
                  <a:ext uri="{0D108BD9-81ED-4DB2-BD59-A6C34878D82A}">
                    <a16:rowId xmlns:a16="http://schemas.microsoft.com/office/drawing/2014/main" val="10000"/>
                  </a:ext>
                </a:extLst>
              </a:tr>
              <a:tr h="656592">
                <a:tc>
                  <a:txBody>
                    <a:bodyPr/>
                    <a:lstStyle/>
                    <a:p>
                      <a:pPr algn="ctr"/>
                      <a:r>
                        <a:rPr lang="de-DE" sz="2200" dirty="0"/>
                        <a:t>INSURANCE</a:t>
                      </a:r>
                    </a:p>
                    <a:p>
                      <a:pPr algn="ctr"/>
                      <a:r>
                        <a:rPr lang="de-DE" sz="2200" dirty="0"/>
                        <a:t>TRY</a:t>
                      </a:r>
                    </a:p>
                  </a:txBody>
                  <a:tcPr/>
                </a:tc>
                <a:tc>
                  <a:txBody>
                    <a:bodyPr/>
                    <a:lstStyle/>
                    <a:p>
                      <a:pPr algn="ctr"/>
                      <a:r>
                        <a:rPr lang="de-DE" sz="2200" dirty="0"/>
                        <a:t>10440</a:t>
                      </a:r>
                    </a:p>
                    <a:p>
                      <a:pPr algn="ctr"/>
                      <a:r>
                        <a:rPr lang="de-DE" sz="2200" dirty="0"/>
                        <a:t>10422</a:t>
                      </a:r>
                    </a:p>
                  </a:txBody>
                  <a:tcPr/>
                </a:tc>
                <a:tc>
                  <a:txBody>
                    <a:bodyPr/>
                    <a:lstStyle/>
                    <a:p>
                      <a:pPr algn="ctr"/>
                      <a:r>
                        <a:rPr lang="de-DE" sz="2200" dirty="0"/>
                        <a:t>3997</a:t>
                      </a:r>
                    </a:p>
                    <a:p>
                      <a:pPr algn="ctr"/>
                      <a:r>
                        <a:rPr lang="de-DE" sz="2200" dirty="0"/>
                        <a:t>8760</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352166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tf-idf</a:t>
            </a:r>
            <a:r>
              <a:rPr lang="zh-CN" altLang="en-US" dirty="0"/>
              <a:t>权重计算</a:t>
            </a:r>
          </a:p>
        </p:txBody>
      </p:sp>
      <p:sp>
        <p:nvSpPr>
          <p:cNvPr id="3" name="内容占位符 2"/>
          <p:cNvSpPr>
            <a:spLocks noGrp="1"/>
          </p:cNvSpPr>
          <p:nvPr>
            <p:ph idx="1"/>
          </p:nvPr>
        </p:nvSpPr>
        <p:spPr/>
        <p:txBody>
          <a:bodyPr/>
          <a:lstStyle/>
          <a:p>
            <a:r>
              <a:rPr lang="zh-CN" altLang="en-US" b="1" dirty="0"/>
              <a:t>词项的</a:t>
            </a:r>
            <a:r>
              <a:rPr lang="en-US" altLang="zh-CN" b="1" dirty="0" err="1"/>
              <a:t>tf-idf</a:t>
            </a:r>
            <a:r>
              <a:rPr lang="zh-CN" altLang="en-US" b="1" dirty="0"/>
              <a:t>权重是</a:t>
            </a:r>
            <a:r>
              <a:rPr lang="en-US" altLang="zh-CN" b="1" dirty="0" err="1"/>
              <a:t>tf</a:t>
            </a:r>
            <a:r>
              <a:rPr lang="zh-CN" altLang="en-US" b="1" dirty="0"/>
              <a:t>权重和</a:t>
            </a:r>
            <a:r>
              <a:rPr lang="en-US" altLang="zh-CN" b="1" dirty="0" err="1"/>
              <a:t>idf</a:t>
            </a:r>
            <a:r>
              <a:rPr lang="zh-CN" altLang="en-US" b="1" dirty="0"/>
              <a:t>权重的乘积</a:t>
            </a:r>
          </a:p>
          <a:p>
            <a:endParaRPr lang="zh-CN" altLang="en-US" b="1" dirty="0"/>
          </a:p>
          <a:p>
            <a:endParaRPr lang="zh-CN" altLang="en-US" b="1" dirty="0"/>
          </a:p>
          <a:p>
            <a:endParaRPr lang="zh-CN" altLang="en-US" b="1" dirty="0"/>
          </a:p>
          <a:p>
            <a:r>
              <a:rPr lang="zh-CN" altLang="en-US" b="1" dirty="0"/>
              <a:t>信息检索中最出名的权重计算方法</a:t>
            </a:r>
          </a:p>
          <a:p>
            <a:r>
              <a:rPr lang="zh-CN" altLang="en-US" b="1" dirty="0"/>
              <a:t>注意：上面的 “</a:t>
            </a:r>
            <a:r>
              <a:rPr lang="en-US" altLang="zh-CN" b="1" dirty="0"/>
              <a:t>-”</a:t>
            </a:r>
            <a:r>
              <a:rPr lang="zh-CN" altLang="en-US" b="1" dirty="0"/>
              <a:t>是连接符，不是减号</a:t>
            </a:r>
          </a:p>
          <a:p>
            <a:r>
              <a:rPr lang="zh-CN" altLang="en-US" b="1" dirty="0"/>
              <a:t>其他叫法：</a:t>
            </a:r>
            <a:r>
              <a:rPr lang="en-US" altLang="zh-CN" b="1" dirty="0" err="1"/>
              <a:t>tf.idf</a:t>
            </a:r>
            <a:r>
              <a:rPr lang="zh-CN" altLang="en-US" b="1" dirty="0"/>
              <a:t>、</a:t>
            </a:r>
            <a:r>
              <a:rPr lang="en-US" altLang="zh-CN" b="1" dirty="0" err="1"/>
              <a:t>tf</a:t>
            </a:r>
            <a:r>
              <a:rPr lang="en-US" altLang="zh-CN" b="1" dirty="0"/>
              <a:t> x </a:t>
            </a:r>
            <a:r>
              <a:rPr lang="en-US" altLang="zh-CN" b="1" dirty="0" err="1"/>
              <a:t>idf</a:t>
            </a:r>
            <a:endParaRPr lang="zh-CN" altLang="en-US" b="1" dirty="0"/>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32</a:t>
            </a:fld>
            <a:endParaRPr lang="en-US" altLang="zh-CN"/>
          </a:p>
        </p:txBody>
      </p:sp>
      <p:pic>
        <p:nvPicPr>
          <p:cNvPr id="6" name="Picture 8" descr="637.png"/>
          <p:cNvPicPr>
            <a:picLocks noChangeAspect="1"/>
          </p:cNvPicPr>
          <p:nvPr/>
        </p:nvPicPr>
        <p:blipFill>
          <a:blip r:embed="rId2" cstate="print"/>
          <a:stretch>
            <a:fillRect/>
          </a:stretch>
        </p:blipFill>
        <p:spPr>
          <a:xfrm>
            <a:off x="1763688" y="2589157"/>
            <a:ext cx="3960002" cy="792000"/>
          </a:xfrm>
          <a:prstGeom prst="rect">
            <a:avLst/>
          </a:prstGeom>
        </p:spPr>
      </p:pic>
    </p:spTree>
    <p:extLst>
      <p:ext uri="{BB962C8B-B14F-4D97-AF65-F5344CB8AC3E}">
        <p14:creationId xmlns:p14="http://schemas.microsoft.com/office/powerpoint/2010/main" val="3935216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tf-idf</a:t>
            </a:r>
            <a:r>
              <a:rPr lang="zh-CN" altLang="en-US" dirty="0"/>
              <a:t>小结</a:t>
            </a:r>
          </a:p>
        </p:txBody>
      </p:sp>
      <p:sp>
        <p:nvSpPr>
          <p:cNvPr id="3" name="内容占位符 2"/>
          <p:cNvSpPr>
            <a:spLocks noGrp="1"/>
          </p:cNvSpPr>
          <p:nvPr>
            <p:ph idx="1"/>
          </p:nvPr>
        </p:nvSpPr>
        <p:spPr/>
        <p:txBody>
          <a:bodyPr/>
          <a:lstStyle/>
          <a:p>
            <a:pPr>
              <a:lnSpc>
                <a:spcPct val="150000"/>
              </a:lnSpc>
            </a:pPr>
            <a:r>
              <a:rPr lang="zh-CN" altLang="en-US" b="1" dirty="0"/>
              <a:t>词项</a:t>
            </a:r>
            <a:r>
              <a:rPr lang="en-US" altLang="zh-CN" b="1" dirty="0"/>
              <a:t>t</a:t>
            </a:r>
            <a:r>
              <a:rPr lang="zh-CN" altLang="en-US" b="1" dirty="0"/>
              <a:t>在文档</a:t>
            </a:r>
            <a:r>
              <a:rPr lang="en-US" altLang="zh-CN" b="1" dirty="0"/>
              <a:t>d</a:t>
            </a:r>
            <a:r>
              <a:rPr lang="zh-CN" altLang="en-US" b="1" dirty="0"/>
              <a:t>中的权重可以采用下式计算</a:t>
            </a:r>
          </a:p>
          <a:p>
            <a:pPr>
              <a:lnSpc>
                <a:spcPct val="150000"/>
              </a:lnSpc>
            </a:pPr>
            <a:endParaRPr lang="en-US" altLang="zh-CN" b="1" dirty="0"/>
          </a:p>
          <a:p>
            <a:pPr>
              <a:lnSpc>
                <a:spcPct val="150000"/>
              </a:lnSpc>
            </a:pPr>
            <a:r>
              <a:rPr lang="en-US" altLang="zh-CN" b="1" dirty="0" err="1"/>
              <a:t>tf-idf</a:t>
            </a:r>
            <a:r>
              <a:rPr lang="zh-CN" altLang="en-US" b="1" dirty="0"/>
              <a:t>权重</a:t>
            </a:r>
          </a:p>
          <a:p>
            <a:pPr lvl="1">
              <a:lnSpc>
                <a:spcPct val="150000"/>
              </a:lnSpc>
            </a:pPr>
            <a:r>
              <a:rPr lang="zh-CN" altLang="en-US" b="1" dirty="0"/>
              <a:t>随着词项频率的增大而增大</a:t>
            </a:r>
          </a:p>
          <a:p>
            <a:pPr lvl="1">
              <a:lnSpc>
                <a:spcPct val="150000"/>
              </a:lnSpc>
            </a:pPr>
            <a:r>
              <a:rPr lang="zh-CN" altLang="en-US" b="1" dirty="0"/>
              <a:t>随着词项罕见度的增加而增大</a:t>
            </a:r>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33</a:t>
            </a:fld>
            <a:endParaRPr lang="en-US" altLang="zh-CN"/>
          </a:p>
        </p:txBody>
      </p:sp>
      <p:pic>
        <p:nvPicPr>
          <p:cNvPr id="6" name="Picture 7" descr="638.png"/>
          <p:cNvPicPr>
            <a:picLocks noChangeAspect="1"/>
          </p:cNvPicPr>
          <p:nvPr/>
        </p:nvPicPr>
        <p:blipFill>
          <a:blip r:embed="rId2" cstate="print"/>
          <a:stretch>
            <a:fillRect/>
          </a:stretch>
        </p:blipFill>
        <p:spPr>
          <a:xfrm>
            <a:off x="2483768" y="2445754"/>
            <a:ext cx="3647366" cy="504000"/>
          </a:xfrm>
          <a:prstGeom prst="rect">
            <a:avLst/>
          </a:prstGeom>
        </p:spPr>
      </p:pic>
    </p:spTree>
    <p:extLst>
      <p:ext uri="{BB962C8B-B14F-4D97-AF65-F5344CB8AC3E}">
        <p14:creationId xmlns:p14="http://schemas.microsoft.com/office/powerpoint/2010/main" val="39352166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 </a:t>
            </a:r>
            <a:r>
              <a:rPr lang="zh-CN" altLang="en-US" dirty="0"/>
              <a:t>词项、文档集及文档频率</a:t>
            </a:r>
          </a:p>
        </p:txBody>
      </p:sp>
      <p:sp>
        <p:nvSpPr>
          <p:cNvPr id="3" name="内容占位符 2"/>
          <p:cNvSpPr>
            <a:spLocks noGrp="1"/>
          </p:cNvSpPr>
          <p:nvPr>
            <p:ph idx="1"/>
          </p:nvPr>
        </p:nvSpPr>
        <p:spPr/>
        <p:txBody>
          <a:bodyPr/>
          <a:lstStyle/>
          <a:p>
            <a:r>
              <a:rPr lang="en-US" altLang="zh-CN" b="1" dirty="0" err="1"/>
              <a:t>df</a:t>
            </a:r>
            <a:r>
              <a:rPr lang="zh-CN" altLang="en-US" b="1" dirty="0"/>
              <a:t>和</a:t>
            </a:r>
            <a:r>
              <a:rPr lang="en-US" altLang="zh-CN" b="1" dirty="0" err="1"/>
              <a:t>cf</a:t>
            </a:r>
            <a:r>
              <a:rPr lang="zh-CN" altLang="en-US" b="1" dirty="0"/>
              <a:t>有什么关系</a:t>
            </a:r>
            <a:r>
              <a:rPr lang="en-US" altLang="zh-CN" b="1" dirty="0"/>
              <a:t>?</a:t>
            </a:r>
          </a:p>
          <a:p>
            <a:r>
              <a:rPr lang="en-US" altLang="zh-CN" b="1" dirty="0" err="1"/>
              <a:t>tf</a:t>
            </a:r>
            <a:r>
              <a:rPr lang="zh-CN" altLang="en-US" b="1" dirty="0"/>
              <a:t>和</a:t>
            </a:r>
            <a:r>
              <a:rPr lang="en-US" altLang="zh-CN" b="1" dirty="0" err="1"/>
              <a:t>cf</a:t>
            </a:r>
            <a:r>
              <a:rPr lang="zh-CN" altLang="en-US" b="1" dirty="0"/>
              <a:t>有什么关系</a:t>
            </a:r>
            <a:r>
              <a:rPr lang="en-US" altLang="zh-CN" b="1" dirty="0"/>
              <a:t>?</a:t>
            </a:r>
          </a:p>
          <a:p>
            <a:r>
              <a:rPr lang="en-US" altLang="zh-CN" b="1" dirty="0" err="1"/>
              <a:t>tf</a:t>
            </a:r>
            <a:r>
              <a:rPr lang="zh-CN" altLang="en-US" b="1" dirty="0"/>
              <a:t>和</a:t>
            </a:r>
            <a:r>
              <a:rPr lang="en-US" altLang="zh-CN" b="1" dirty="0" err="1"/>
              <a:t>df</a:t>
            </a:r>
            <a:r>
              <a:rPr lang="zh-CN" altLang="en-US" b="1" dirty="0"/>
              <a:t>有什么关系？</a:t>
            </a:r>
          </a:p>
          <a:p>
            <a:endParaRPr lang="zh-CN" altLang="en-US" b="1" dirty="0"/>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34</a:t>
            </a:fld>
            <a:endParaRPr lang="en-US" altLang="zh-CN"/>
          </a:p>
        </p:txBody>
      </p:sp>
      <p:graphicFrame>
        <p:nvGraphicFramePr>
          <p:cNvPr id="6" name="Table 7"/>
          <p:cNvGraphicFramePr>
            <a:graphicFrameLocks noGrp="1"/>
          </p:cNvGraphicFramePr>
          <p:nvPr>
            <p:extLst>
              <p:ext uri="{D42A27DB-BD31-4B8C-83A1-F6EECF244321}">
                <p14:modId xmlns:p14="http://schemas.microsoft.com/office/powerpoint/2010/main" val="2672398331"/>
              </p:ext>
            </p:extLst>
          </p:nvPr>
        </p:nvGraphicFramePr>
        <p:xfrm>
          <a:off x="642910" y="3381502"/>
          <a:ext cx="7786742" cy="3071834"/>
        </p:xfrm>
        <a:graphic>
          <a:graphicData uri="http://schemas.openxmlformats.org/drawingml/2006/table">
            <a:tbl>
              <a:tblPr firstRow="1" bandRow="1">
                <a:tableStyleId>{BDBED569-4797-4DF1-A0F4-6AAB3CD982D8}</a:tableStyleId>
              </a:tblPr>
              <a:tblGrid>
                <a:gridCol w="2571768">
                  <a:extLst>
                    <a:ext uri="{9D8B030D-6E8A-4147-A177-3AD203B41FA5}">
                      <a16:colId xmlns:a16="http://schemas.microsoft.com/office/drawing/2014/main" val="20000"/>
                    </a:ext>
                  </a:extLst>
                </a:gridCol>
                <a:gridCol w="1022112">
                  <a:extLst>
                    <a:ext uri="{9D8B030D-6E8A-4147-A177-3AD203B41FA5}">
                      <a16:colId xmlns:a16="http://schemas.microsoft.com/office/drawing/2014/main" val="20001"/>
                    </a:ext>
                  </a:extLst>
                </a:gridCol>
                <a:gridCol w="4192862">
                  <a:extLst>
                    <a:ext uri="{9D8B030D-6E8A-4147-A177-3AD203B41FA5}">
                      <a16:colId xmlns:a16="http://schemas.microsoft.com/office/drawing/2014/main" val="20002"/>
                    </a:ext>
                  </a:extLst>
                </a:gridCol>
              </a:tblGrid>
              <a:tr h="466294">
                <a:tc>
                  <a:txBody>
                    <a:bodyPr/>
                    <a:lstStyle/>
                    <a:p>
                      <a:pPr algn="ctr"/>
                      <a:r>
                        <a:rPr lang="zh-CN" altLang="en-US" sz="2200" b="1" kern="1200" baseline="0" dirty="0"/>
                        <a:t>统计量</a:t>
                      </a:r>
                      <a:endParaRPr lang="de-DE" sz="2200" b="1" dirty="0"/>
                    </a:p>
                  </a:txBody>
                  <a:tcPr/>
                </a:tc>
                <a:tc>
                  <a:txBody>
                    <a:bodyPr/>
                    <a:lstStyle/>
                    <a:p>
                      <a:pPr algn="ctr"/>
                      <a:r>
                        <a:rPr lang="zh-CN" altLang="en-US" sz="2200" b="1" dirty="0"/>
                        <a:t>符号</a:t>
                      </a:r>
                      <a:endParaRPr lang="de-DE" sz="2200" b="1" dirty="0"/>
                    </a:p>
                  </a:txBody>
                  <a:tcPr/>
                </a:tc>
                <a:tc>
                  <a:txBody>
                    <a:bodyPr/>
                    <a:lstStyle/>
                    <a:p>
                      <a:pPr algn="ctr"/>
                      <a:r>
                        <a:rPr lang="zh-CN" altLang="en-US" sz="2200" b="1" kern="1200" baseline="0" dirty="0"/>
                        <a:t>定义</a:t>
                      </a:r>
                      <a:endParaRPr lang="de-DE" sz="2200" b="1" dirty="0"/>
                    </a:p>
                  </a:txBody>
                  <a:tcPr/>
                </a:tc>
                <a:extLst>
                  <a:ext uri="{0D108BD9-81ED-4DB2-BD59-A6C34878D82A}">
                    <a16:rowId xmlns:a16="http://schemas.microsoft.com/office/drawing/2014/main" val="10000"/>
                  </a:ext>
                </a:extLst>
              </a:tr>
              <a:tr h="2605540">
                <a:tc>
                  <a:txBody>
                    <a:bodyPr/>
                    <a:lstStyle/>
                    <a:p>
                      <a:pPr algn="ctr">
                        <a:spcBef>
                          <a:spcPts val="700"/>
                        </a:spcBef>
                      </a:pPr>
                      <a:r>
                        <a:rPr lang="zh-CN" altLang="en-US" sz="2200" b="1" kern="1200" baseline="0" dirty="0"/>
                        <a:t>词项频率</a:t>
                      </a:r>
                      <a:r>
                        <a:rPr lang="en-US" sz="2200" b="1" kern="1200" baseline="0" dirty="0"/>
                        <a:t> </a:t>
                      </a:r>
                    </a:p>
                    <a:p>
                      <a:pPr algn="ctr">
                        <a:spcBef>
                          <a:spcPts val="700"/>
                        </a:spcBef>
                      </a:pPr>
                      <a:endParaRPr lang="en-US" sz="2200" b="1" kern="1200" baseline="0" dirty="0"/>
                    </a:p>
                    <a:p>
                      <a:pPr algn="ctr">
                        <a:spcBef>
                          <a:spcPts val="700"/>
                        </a:spcBef>
                      </a:pPr>
                      <a:r>
                        <a:rPr lang="zh-CN" altLang="en-US" sz="2200" b="1" kern="1200" baseline="0" dirty="0"/>
                        <a:t>文档频率</a:t>
                      </a:r>
                      <a:endParaRPr lang="en-US" altLang="zh-CN" sz="2200" b="1" kern="1200" baseline="0" dirty="0"/>
                    </a:p>
                    <a:p>
                      <a:pPr algn="ctr">
                        <a:spcBef>
                          <a:spcPts val="700"/>
                        </a:spcBef>
                      </a:pPr>
                      <a:endParaRPr lang="en-US" sz="2200" b="1" kern="1200" baseline="0" dirty="0"/>
                    </a:p>
                    <a:p>
                      <a:pPr algn="ctr">
                        <a:spcBef>
                          <a:spcPts val="700"/>
                        </a:spcBef>
                      </a:pPr>
                      <a:r>
                        <a:rPr lang="zh-CN" altLang="en-US" sz="2200" b="1" dirty="0"/>
                        <a:t>文档集频率</a:t>
                      </a:r>
                      <a:endParaRPr lang="de-DE" sz="2200" b="1" dirty="0"/>
                    </a:p>
                  </a:txBody>
                  <a:tcPr/>
                </a:tc>
                <a:tc>
                  <a:txBody>
                    <a:bodyPr/>
                    <a:lstStyle/>
                    <a:p>
                      <a:pPr algn="ctr">
                        <a:spcBef>
                          <a:spcPts val="700"/>
                        </a:spcBef>
                      </a:pPr>
                      <a:r>
                        <a:rPr lang="en-US" sz="2200" b="1" kern="1200" baseline="0" dirty="0" err="1"/>
                        <a:t>tf</a:t>
                      </a:r>
                      <a:r>
                        <a:rPr lang="en-US" sz="2200" b="1" kern="1200" baseline="-25000" dirty="0" err="1"/>
                        <a:t>t,d</a:t>
                      </a:r>
                      <a:endParaRPr lang="en-US" sz="2200" b="1" kern="1200" baseline="-25000" dirty="0"/>
                    </a:p>
                    <a:p>
                      <a:pPr algn="ctr">
                        <a:spcBef>
                          <a:spcPts val="700"/>
                        </a:spcBef>
                      </a:pPr>
                      <a:endParaRPr lang="en-US" sz="2200" b="1" kern="1200" baseline="0" dirty="0"/>
                    </a:p>
                    <a:p>
                      <a:pPr algn="ctr">
                        <a:spcBef>
                          <a:spcPts val="700"/>
                        </a:spcBef>
                      </a:pPr>
                      <a:r>
                        <a:rPr lang="en-US" sz="2200" b="1" kern="1200" baseline="0" dirty="0" err="1"/>
                        <a:t>df</a:t>
                      </a:r>
                      <a:r>
                        <a:rPr lang="en-US" sz="2200" b="1" kern="1200" baseline="-25000" dirty="0" err="1"/>
                        <a:t>t</a:t>
                      </a:r>
                      <a:endParaRPr lang="en-US" sz="2200" b="1" kern="1200" baseline="-25000" dirty="0"/>
                    </a:p>
                    <a:p>
                      <a:pPr algn="ctr">
                        <a:spcBef>
                          <a:spcPts val="700"/>
                        </a:spcBef>
                      </a:pPr>
                      <a:endParaRPr lang="en-US" sz="2200" b="1" kern="1200" baseline="0" dirty="0"/>
                    </a:p>
                    <a:p>
                      <a:pPr algn="ctr">
                        <a:spcBef>
                          <a:spcPts val="700"/>
                        </a:spcBef>
                      </a:pPr>
                      <a:r>
                        <a:rPr lang="en-US" sz="2200" b="1" kern="1200" baseline="0" dirty="0" err="1"/>
                        <a:t>cf</a:t>
                      </a:r>
                      <a:r>
                        <a:rPr lang="en-US" sz="2200" b="1" kern="1200" baseline="-25000" dirty="0" err="1"/>
                        <a:t>t</a:t>
                      </a:r>
                      <a:r>
                        <a:rPr lang="en-US" sz="2200" b="1" kern="1200" baseline="-25000" dirty="0"/>
                        <a:t> </a:t>
                      </a:r>
                      <a:endParaRPr lang="de-DE" sz="2200" b="1" i="1" baseline="-25000" dirty="0"/>
                    </a:p>
                  </a:txBody>
                  <a:tcPr/>
                </a:tc>
                <a:tc>
                  <a:txBody>
                    <a:bodyPr/>
                    <a:lstStyle/>
                    <a:p>
                      <a:pPr algn="ctr">
                        <a:spcBef>
                          <a:spcPts val="700"/>
                        </a:spcBef>
                      </a:pPr>
                      <a:r>
                        <a:rPr lang="en-US" sz="2200" b="1" kern="1200" baseline="0" dirty="0"/>
                        <a:t>t</a:t>
                      </a:r>
                      <a:r>
                        <a:rPr lang="zh-CN" altLang="en-US" sz="2200" b="1" kern="1200" baseline="0" dirty="0"/>
                        <a:t>在文档</a:t>
                      </a:r>
                      <a:r>
                        <a:rPr lang="de-DE" sz="2200" b="1" kern="1200" baseline="0" dirty="0"/>
                        <a:t>d</a:t>
                      </a:r>
                      <a:r>
                        <a:rPr lang="zh-CN" altLang="en-US" sz="2200" b="1" kern="1200" baseline="0" dirty="0"/>
                        <a:t>中出现的次数</a:t>
                      </a:r>
                      <a:endParaRPr lang="de-DE" sz="2200" b="1" kern="1200" baseline="0" dirty="0"/>
                    </a:p>
                    <a:p>
                      <a:pPr algn="ctr">
                        <a:spcBef>
                          <a:spcPts val="700"/>
                        </a:spcBef>
                      </a:pPr>
                      <a:endParaRPr lang="en-US" sz="2200" b="1" kern="1200" baseline="0" dirty="0"/>
                    </a:p>
                    <a:p>
                      <a:pPr algn="ctr">
                        <a:spcBef>
                          <a:spcPts val="700"/>
                        </a:spcBef>
                      </a:pPr>
                      <a:r>
                        <a:rPr lang="zh-CN" altLang="en-US" sz="2200" b="1" kern="1200" baseline="0" dirty="0"/>
                        <a:t>出现</a:t>
                      </a:r>
                      <a:r>
                        <a:rPr lang="en-US" altLang="zh-CN" sz="2200" b="1" kern="1200" baseline="0" dirty="0"/>
                        <a:t> t</a:t>
                      </a:r>
                      <a:r>
                        <a:rPr lang="zh-CN" altLang="en-US" sz="2200" b="1" kern="1200" baseline="0" dirty="0"/>
                        <a:t>的文档数目</a:t>
                      </a:r>
                      <a:endParaRPr lang="en-US" sz="2200" b="1" kern="1200" baseline="0" dirty="0"/>
                    </a:p>
                    <a:p>
                      <a:pPr algn="ctr">
                        <a:spcBef>
                          <a:spcPts val="700"/>
                        </a:spcBef>
                      </a:pPr>
                      <a:endParaRPr lang="en-US" sz="2200" b="1" kern="1200" baseline="0" dirty="0"/>
                    </a:p>
                    <a:p>
                      <a:pPr algn="ctr">
                        <a:spcBef>
                          <a:spcPts val="700"/>
                        </a:spcBef>
                      </a:pPr>
                      <a:r>
                        <a:rPr lang="en-US" altLang="zh-CN" sz="2200" b="1" kern="1200" baseline="0" dirty="0"/>
                        <a:t>t</a:t>
                      </a:r>
                      <a:r>
                        <a:rPr lang="zh-CN" altLang="en-US" sz="2200" b="1" kern="1200" baseline="0" dirty="0"/>
                        <a:t>在文档集中出现的总次数</a:t>
                      </a:r>
                      <a:endParaRPr lang="de-DE" sz="2200" b="1"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352166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35</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BDD3E9"/>
                </a:solidFill>
                <a:latin typeface="Calibri" charset="0"/>
                <a:ea typeface="黑体" pitchFamily="49" charset="-122"/>
              </a:rPr>
              <a:t> </a:t>
            </a:r>
            <a:r>
              <a:rPr lang="zh-CN" altLang="en-US" sz="3200" dirty="0">
                <a:solidFill>
                  <a:srgbClr val="BDD3E9"/>
                </a:solidFill>
                <a:latin typeface="Calibri" charset="0"/>
                <a:ea typeface="黑体" pitchFamily="49" charset="-122"/>
              </a:rPr>
              <a:t>上一讲回顾</a:t>
            </a:r>
            <a:r>
              <a:rPr lang="en-US" sz="3200" dirty="0">
                <a:solidFill>
                  <a:srgbClr val="BDD3E9"/>
                </a:solidFill>
                <a:latin typeface="Calibri" charset="0"/>
                <a:ea typeface="黑体" pitchFamily="49" charset="-122"/>
              </a:rPr>
              <a:t> </a:t>
            </a: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a:solidFill>
                  <a:srgbClr val="BDD3E9"/>
                </a:solidFill>
                <a:latin typeface="Calibri" charset="0"/>
                <a:ea typeface="黑体" pitchFamily="49" charset="-122"/>
              </a:rPr>
              <a:t>排序式检索</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BDD3E9"/>
                </a:solidFill>
                <a:latin typeface="Calibri" charset="0"/>
                <a:ea typeface="黑体" pitchFamily="49" charset="-122"/>
              </a:rPr>
              <a:t> </a:t>
            </a:r>
            <a:r>
              <a:rPr lang="zh-CN" altLang="en-US" sz="3200" dirty="0">
                <a:solidFill>
                  <a:srgbClr val="BDD3E9"/>
                </a:solidFill>
                <a:latin typeface="Calibri" charset="0"/>
                <a:ea typeface="黑体" pitchFamily="49" charset="-122"/>
              </a:rPr>
              <a:t>词项频率</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BDD3E9"/>
                </a:solidFill>
                <a:latin typeface="Calibri" charset="0"/>
                <a:ea typeface="黑体" pitchFamily="49" charset="-122"/>
              </a:rPr>
              <a:t> </a:t>
            </a:r>
            <a:r>
              <a:rPr lang="en-US" sz="3200" dirty="0" err="1">
                <a:solidFill>
                  <a:srgbClr val="BDD3E9"/>
                </a:solidFill>
                <a:latin typeface="Calibri" charset="0"/>
                <a:ea typeface="黑体" pitchFamily="49" charset="-122"/>
              </a:rPr>
              <a:t>tf-idf</a:t>
            </a:r>
            <a:r>
              <a:rPr lang="zh-CN" altLang="en-US" sz="3200" dirty="0">
                <a:solidFill>
                  <a:srgbClr val="BDD3E9"/>
                </a:solidFill>
                <a:latin typeface="Calibri" charset="0"/>
                <a:ea typeface="黑体" pitchFamily="49" charset="-122"/>
              </a:rPr>
              <a:t>权重计算</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33669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BDD3E9"/>
                </a:solidFill>
                <a:latin typeface="Calibri" charset="0"/>
                <a:ea typeface="黑体" pitchFamily="49" charset="-122"/>
              </a:rPr>
              <a:t> </a:t>
            </a:r>
            <a:r>
              <a:rPr lang="zh-CN" altLang="en-US" sz="3200" dirty="0">
                <a:solidFill>
                  <a:srgbClr val="336699"/>
                </a:solidFill>
                <a:latin typeface="Calibri" charset="0"/>
                <a:ea typeface="黑体" pitchFamily="49" charset="-122"/>
              </a:rPr>
              <a:t>向量空间模型</a:t>
            </a:r>
            <a:endParaRPr lang="en-US" sz="3200" dirty="0">
              <a:solidFill>
                <a:srgbClr val="336699"/>
              </a:solidFill>
              <a:latin typeface="Calibri" charset="0"/>
              <a:ea typeface="黑体" pitchFamily="49" charset="-122"/>
            </a:endParaRPr>
          </a:p>
        </p:txBody>
      </p:sp>
    </p:spTree>
    <p:extLst>
      <p:ext uri="{BB962C8B-B14F-4D97-AF65-F5344CB8AC3E}">
        <p14:creationId xmlns:p14="http://schemas.microsoft.com/office/powerpoint/2010/main" val="76367167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二值关联矩阵</a:t>
            </a:r>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36</a:t>
            </a:fld>
            <a:endParaRPr lang="en-US" altLang="zh-CN"/>
          </a:p>
        </p:txBody>
      </p:sp>
      <p:graphicFrame>
        <p:nvGraphicFramePr>
          <p:cNvPr id="6" name="Table 8"/>
          <p:cNvGraphicFramePr>
            <a:graphicFrameLocks noGrp="1"/>
          </p:cNvGraphicFramePr>
          <p:nvPr>
            <p:extLst>
              <p:ext uri="{D42A27DB-BD31-4B8C-83A1-F6EECF244321}">
                <p14:modId xmlns:p14="http://schemas.microsoft.com/office/powerpoint/2010/main" val="687694034"/>
              </p:ext>
            </p:extLst>
          </p:nvPr>
        </p:nvGraphicFramePr>
        <p:xfrm>
          <a:off x="-1" y="1617356"/>
          <a:ext cx="9144001" cy="4433320"/>
        </p:xfrm>
        <a:graphic>
          <a:graphicData uri="http://schemas.openxmlformats.org/drawingml/2006/table">
            <a:tbl>
              <a:tblPr firstRow="1" bandRow="1">
                <a:tableStyleId>{BDBED569-4797-4DF1-A0F4-6AAB3CD982D8}</a:tableStyleId>
              </a:tblPr>
              <a:tblGrid>
                <a:gridCol w="1979713">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gridCol w="1152128">
                  <a:extLst>
                    <a:ext uri="{9D8B030D-6E8A-4147-A177-3AD203B41FA5}">
                      <a16:colId xmlns:a16="http://schemas.microsoft.com/office/drawing/2014/main" val="20003"/>
                    </a:ext>
                  </a:extLst>
                </a:gridCol>
                <a:gridCol w="1152128">
                  <a:extLst>
                    <a:ext uri="{9D8B030D-6E8A-4147-A177-3AD203B41FA5}">
                      <a16:colId xmlns:a16="http://schemas.microsoft.com/office/drawing/2014/main" val="20004"/>
                    </a:ext>
                  </a:extLst>
                </a:gridCol>
                <a:gridCol w="1152128">
                  <a:extLst>
                    <a:ext uri="{9D8B030D-6E8A-4147-A177-3AD203B41FA5}">
                      <a16:colId xmlns:a16="http://schemas.microsoft.com/office/drawing/2014/main" val="20005"/>
                    </a:ext>
                  </a:extLst>
                </a:gridCol>
                <a:gridCol w="1187624">
                  <a:extLst>
                    <a:ext uri="{9D8B030D-6E8A-4147-A177-3AD203B41FA5}">
                      <a16:colId xmlns:a16="http://schemas.microsoft.com/office/drawing/2014/main" val="20006"/>
                    </a:ext>
                  </a:extLst>
                </a:gridCol>
              </a:tblGrid>
              <a:tr h="731524">
                <a:tc>
                  <a:txBody>
                    <a:bodyPr/>
                    <a:lstStyle/>
                    <a:p>
                      <a:pPr algn="ctr">
                        <a:lnSpc>
                          <a:spcPct val="150000"/>
                        </a:lnSpc>
                      </a:pPr>
                      <a:endParaRPr lang="de-DE" sz="24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baseline="0" dirty="0"/>
                        <a:t>Anthony </a:t>
                      </a:r>
                      <a:r>
                        <a:rPr lang="de-DE" sz="2000" kern="1200" baseline="0" dirty="0" err="1"/>
                        <a:t>and</a:t>
                      </a:r>
                      <a:r>
                        <a:rPr lang="de-DE" sz="2000" kern="1200" baseline="0" dirty="0"/>
                        <a:t>  Cleopatra</a:t>
                      </a:r>
                      <a:endParaRPr lang="de-DE" sz="2000" b="0" kern="1200" baseline="0" dirty="0">
                        <a:solidFill>
                          <a:schemeClr val="lt1"/>
                        </a:solidFill>
                        <a:latin typeface="+mn-lt"/>
                        <a:ea typeface="+mn-ea"/>
                        <a:cs typeface="+mn-cs"/>
                      </a:endParaRPr>
                    </a:p>
                  </a:txBody>
                  <a:tcPr/>
                </a:tc>
                <a:tc>
                  <a:txBody>
                    <a:bodyPr/>
                    <a:lstStyle/>
                    <a:p>
                      <a:pPr algn="ctr">
                        <a:lnSpc>
                          <a:spcPct val="100000"/>
                        </a:lnSpc>
                      </a:pPr>
                      <a:r>
                        <a:rPr lang="en-US" sz="2000" kern="1200" baseline="0" dirty="0"/>
                        <a:t>Julius </a:t>
                      </a:r>
                      <a:r>
                        <a:rPr lang="de-DE" sz="2000" kern="1200" baseline="0" dirty="0"/>
                        <a:t>Caesar </a:t>
                      </a:r>
                      <a:endParaRPr lang="de-DE" sz="20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baseline="0" dirty="0"/>
                        <a:t>The  </a:t>
                      </a:r>
                      <a:r>
                        <a:rPr lang="de-DE" sz="2000" kern="1200" baseline="0" dirty="0"/>
                        <a:t>Tempest</a:t>
                      </a:r>
                      <a:endParaRPr lang="de-DE" sz="2000" b="0" dirty="0"/>
                    </a:p>
                  </a:txBody>
                  <a:tcPr/>
                </a:tc>
                <a:tc>
                  <a:txBody>
                    <a:bodyPr/>
                    <a:lstStyle/>
                    <a:p>
                      <a:pPr algn="ctr">
                        <a:lnSpc>
                          <a:spcPct val="100000"/>
                        </a:lnSpc>
                      </a:pPr>
                      <a:r>
                        <a:rPr lang="en-US" sz="2000" kern="1200" baseline="0" dirty="0"/>
                        <a:t>Hamlet</a:t>
                      </a:r>
                      <a:endParaRPr lang="de-DE" sz="2000" b="0" dirty="0"/>
                    </a:p>
                  </a:txBody>
                  <a:tcPr/>
                </a:tc>
                <a:tc>
                  <a:txBody>
                    <a:bodyPr/>
                    <a:lstStyle/>
                    <a:p>
                      <a:pPr algn="ctr">
                        <a:lnSpc>
                          <a:spcPct val="100000"/>
                        </a:lnSpc>
                      </a:pPr>
                      <a:r>
                        <a:rPr lang="en-US" sz="2000" kern="1200" baseline="0" dirty="0"/>
                        <a:t>Othello</a:t>
                      </a:r>
                      <a:endParaRPr lang="de-DE" sz="20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baseline="0" dirty="0"/>
                        <a:t>Macbeth</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baseline="0" dirty="0"/>
                        <a:t> . . .</a:t>
                      </a:r>
                      <a:endParaRPr lang="de-DE" sz="2000" b="0" dirty="0"/>
                    </a:p>
                  </a:txBody>
                  <a:tcPr/>
                </a:tc>
                <a:extLst>
                  <a:ext uri="{0D108BD9-81ED-4DB2-BD59-A6C34878D82A}">
                    <a16:rowId xmlns:a16="http://schemas.microsoft.com/office/drawing/2014/main" val="10000"/>
                  </a:ext>
                </a:extLst>
              </a:tr>
              <a:tr h="370840">
                <a:tc>
                  <a:txBody>
                    <a:bodyPr/>
                    <a:lstStyle/>
                    <a:p>
                      <a:pPr algn="ctr">
                        <a:lnSpc>
                          <a:spcPct val="150000"/>
                        </a:lnSpc>
                      </a:pPr>
                      <a:r>
                        <a:rPr lang="de-DE" sz="2000" dirty="0"/>
                        <a:t>ANTHONY</a:t>
                      </a:r>
                    </a:p>
                    <a:p>
                      <a:pPr algn="ctr">
                        <a:lnSpc>
                          <a:spcPct val="150000"/>
                        </a:lnSpc>
                      </a:pPr>
                      <a:r>
                        <a:rPr lang="de-DE" sz="2000" dirty="0"/>
                        <a:t>BRUTUS</a:t>
                      </a:r>
                      <a:r>
                        <a:rPr lang="de-DE" sz="2000" baseline="0" dirty="0"/>
                        <a:t> </a:t>
                      </a:r>
                    </a:p>
                    <a:p>
                      <a:pPr algn="ctr">
                        <a:lnSpc>
                          <a:spcPct val="150000"/>
                        </a:lnSpc>
                      </a:pPr>
                      <a:r>
                        <a:rPr lang="de-DE" sz="2000" baseline="0" dirty="0"/>
                        <a:t>CAESAR</a:t>
                      </a:r>
                    </a:p>
                    <a:p>
                      <a:pPr algn="ctr">
                        <a:lnSpc>
                          <a:spcPct val="150000"/>
                        </a:lnSpc>
                      </a:pPr>
                      <a:r>
                        <a:rPr lang="de-DE" sz="2000" baseline="0" dirty="0"/>
                        <a:t>CALPURNIA</a:t>
                      </a:r>
                    </a:p>
                    <a:p>
                      <a:pPr algn="ctr">
                        <a:lnSpc>
                          <a:spcPct val="150000"/>
                        </a:lnSpc>
                      </a:pPr>
                      <a:r>
                        <a:rPr lang="de-DE" sz="2000" baseline="0" dirty="0"/>
                        <a:t>CLEOPATRA</a:t>
                      </a:r>
                    </a:p>
                    <a:p>
                      <a:pPr algn="ctr">
                        <a:lnSpc>
                          <a:spcPct val="150000"/>
                        </a:lnSpc>
                      </a:pPr>
                      <a:r>
                        <a:rPr lang="de-DE" sz="2000" baseline="0" dirty="0"/>
                        <a:t>MERCY</a:t>
                      </a:r>
                    </a:p>
                    <a:p>
                      <a:pPr algn="ctr">
                        <a:lnSpc>
                          <a:spcPct val="150000"/>
                        </a:lnSpc>
                      </a:pPr>
                      <a:r>
                        <a:rPr lang="de-DE" sz="2000" baseline="0" dirty="0"/>
                        <a:t>WORSER</a:t>
                      </a:r>
                    </a:p>
                    <a:p>
                      <a:pPr algn="ctr">
                        <a:lnSpc>
                          <a:spcPct val="150000"/>
                        </a:lnSpc>
                      </a:pPr>
                      <a:r>
                        <a:rPr lang="de-DE" sz="2000" baseline="0" dirty="0"/>
                        <a:t>. . .</a:t>
                      </a:r>
                      <a:endParaRPr lang="de-DE" sz="2000" dirty="0"/>
                    </a:p>
                  </a:txBody>
                  <a:tcPr/>
                </a:tc>
                <a:tc>
                  <a:txBody>
                    <a:bodyPr/>
                    <a:lstStyle/>
                    <a:p>
                      <a:pPr algn="ctr">
                        <a:lnSpc>
                          <a:spcPct val="150000"/>
                        </a:lnSpc>
                      </a:pPr>
                      <a:r>
                        <a:rPr lang="de-DE" sz="2000" dirty="0"/>
                        <a:t>1</a:t>
                      </a:r>
                    </a:p>
                    <a:p>
                      <a:pPr algn="ctr">
                        <a:lnSpc>
                          <a:spcPct val="150000"/>
                        </a:lnSpc>
                      </a:pPr>
                      <a:r>
                        <a:rPr lang="de-DE" sz="2000" dirty="0"/>
                        <a:t>1</a:t>
                      </a:r>
                    </a:p>
                    <a:p>
                      <a:pPr algn="ctr">
                        <a:lnSpc>
                          <a:spcPct val="150000"/>
                        </a:lnSpc>
                      </a:pPr>
                      <a:r>
                        <a:rPr lang="de-DE" sz="2000" dirty="0"/>
                        <a:t>1</a:t>
                      </a:r>
                    </a:p>
                    <a:p>
                      <a:pPr algn="ctr">
                        <a:lnSpc>
                          <a:spcPct val="150000"/>
                        </a:lnSpc>
                      </a:pPr>
                      <a:r>
                        <a:rPr lang="de-DE" sz="2000" dirty="0"/>
                        <a:t>0</a:t>
                      </a:r>
                    </a:p>
                    <a:p>
                      <a:pPr algn="ctr">
                        <a:lnSpc>
                          <a:spcPct val="150000"/>
                        </a:lnSpc>
                      </a:pPr>
                      <a:r>
                        <a:rPr lang="de-DE" sz="2000" dirty="0"/>
                        <a:t>1</a:t>
                      </a:r>
                    </a:p>
                    <a:p>
                      <a:pPr algn="ctr">
                        <a:lnSpc>
                          <a:spcPct val="150000"/>
                        </a:lnSpc>
                      </a:pPr>
                      <a:r>
                        <a:rPr lang="de-DE" sz="2000" dirty="0"/>
                        <a:t>1</a:t>
                      </a:r>
                    </a:p>
                    <a:p>
                      <a:pPr algn="ctr">
                        <a:lnSpc>
                          <a:spcPct val="150000"/>
                        </a:lnSpc>
                      </a:pPr>
                      <a:r>
                        <a:rPr lang="de-DE" sz="2000" dirty="0"/>
                        <a:t>1</a:t>
                      </a:r>
                    </a:p>
                  </a:txBody>
                  <a:tcPr/>
                </a:tc>
                <a:tc>
                  <a:txBody>
                    <a:bodyPr/>
                    <a:lstStyle/>
                    <a:p>
                      <a:pPr algn="ctr">
                        <a:lnSpc>
                          <a:spcPct val="150000"/>
                        </a:lnSpc>
                      </a:pPr>
                      <a:r>
                        <a:rPr lang="de-DE" sz="2000" dirty="0"/>
                        <a:t>1</a:t>
                      </a:r>
                    </a:p>
                    <a:p>
                      <a:pPr algn="ctr">
                        <a:lnSpc>
                          <a:spcPct val="150000"/>
                        </a:lnSpc>
                      </a:pPr>
                      <a:r>
                        <a:rPr lang="de-DE" sz="2000" dirty="0"/>
                        <a:t>1</a:t>
                      </a:r>
                    </a:p>
                    <a:p>
                      <a:pPr algn="ctr">
                        <a:lnSpc>
                          <a:spcPct val="150000"/>
                        </a:lnSpc>
                      </a:pPr>
                      <a:r>
                        <a:rPr lang="de-DE" sz="2000" dirty="0"/>
                        <a:t>1</a:t>
                      </a:r>
                    </a:p>
                    <a:p>
                      <a:pPr algn="ctr">
                        <a:lnSpc>
                          <a:spcPct val="150000"/>
                        </a:lnSpc>
                      </a:pPr>
                      <a:r>
                        <a:rPr lang="de-DE" sz="2000" dirty="0"/>
                        <a:t>1</a:t>
                      </a:r>
                    </a:p>
                    <a:p>
                      <a:pPr algn="ctr">
                        <a:lnSpc>
                          <a:spcPct val="150000"/>
                        </a:lnSpc>
                      </a:pPr>
                      <a:r>
                        <a:rPr lang="de-DE" sz="2000" dirty="0"/>
                        <a:t>0</a:t>
                      </a:r>
                    </a:p>
                    <a:p>
                      <a:pPr algn="ctr">
                        <a:lnSpc>
                          <a:spcPct val="150000"/>
                        </a:lnSpc>
                      </a:pPr>
                      <a:r>
                        <a:rPr lang="de-DE" sz="2000" dirty="0"/>
                        <a:t>0</a:t>
                      </a:r>
                    </a:p>
                    <a:p>
                      <a:pPr algn="ctr">
                        <a:lnSpc>
                          <a:spcPct val="150000"/>
                        </a:lnSpc>
                      </a:pPr>
                      <a:r>
                        <a:rPr lang="de-DE" sz="2000" dirty="0"/>
                        <a:t>0</a:t>
                      </a:r>
                    </a:p>
                    <a:p>
                      <a:pPr algn="ctr">
                        <a:lnSpc>
                          <a:spcPct val="150000"/>
                        </a:lnSpc>
                      </a:pPr>
                      <a:endParaRPr lang="de-DE" sz="2000" dirty="0"/>
                    </a:p>
                  </a:txBody>
                  <a:tcPr/>
                </a:tc>
                <a:tc>
                  <a:txBody>
                    <a:bodyPr/>
                    <a:lstStyle/>
                    <a:p>
                      <a:pPr algn="ctr">
                        <a:lnSpc>
                          <a:spcPct val="150000"/>
                        </a:lnSpc>
                      </a:pPr>
                      <a:r>
                        <a:rPr lang="de-DE" sz="2000" dirty="0"/>
                        <a:t>0</a:t>
                      </a:r>
                    </a:p>
                    <a:p>
                      <a:pPr algn="ctr">
                        <a:lnSpc>
                          <a:spcPct val="150000"/>
                        </a:lnSpc>
                      </a:pPr>
                      <a:r>
                        <a:rPr lang="de-DE" sz="2000" dirty="0"/>
                        <a:t>0</a:t>
                      </a:r>
                    </a:p>
                    <a:p>
                      <a:pPr algn="ctr">
                        <a:lnSpc>
                          <a:spcPct val="150000"/>
                        </a:lnSpc>
                      </a:pPr>
                      <a:r>
                        <a:rPr lang="de-DE" sz="2000" dirty="0"/>
                        <a:t>0</a:t>
                      </a:r>
                    </a:p>
                    <a:p>
                      <a:pPr algn="ctr">
                        <a:lnSpc>
                          <a:spcPct val="150000"/>
                        </a:lnSpc>
                      </a:pPr>
                      <a:r>
                        <a:rPr lang="de-DE" sz="2000" dirty="0"/>
                        <a:t>0</a:t>
                      </a:r>
                    </a:p>
                    <a:p>
                      <a:pPr algn="ctr">
                        <a:lnSpc>
                          <a:spcPct val="150000"/>
                        </a:lnSpc>
                      </a:pPr>
                      <a:r>
                        <a:rPr lang="de-DE" sz="2000" dirty="0"/>
                        <a:t>0</a:t>
                      </a:r>
                    </a:p>
                    <a:p>
                      <a:pPr algn="ctr">
                        <a:lnSpc>
                          <a:spcPct val="150000"/>
                        </a:lnSpc>
                      </a:pPr>
                      <a:r>
                        <a:rPr lang="de-DE" sz="2000" dirty="0"/>
                        <a:t>1</a:t>
                      </a:r>
                    </a:p>
                    <a:p>
                      <a:pPr algn="ctr">
                        <a:lnSpc>
                          <a:spcPct val="150000"/>
                        </a:lnSpc>
                      </a:pPr>
                      <a:r>
                        <a:rPr lang="de-DE" sz="2000" dirty="0"/>
                        <a:t>1</a:t>
                      </a:r>
                    </a:p>
                    <a:p>
                      <a:pPr algn="ctr">
                        <a:lnSpc>
                          <a:spcPct val="150000"/>
                        </a:lnSpc>
                      </a:pPr>
                      <a:endParaRPr lang="de-DE" sz="2000" dirty="0"/>
                    </a:p>
                  </a:txBody>
                  <a:tcPr/>
                </a:tc>
                <a:tc>
                  <a:txBody>
                    <a:bodyPr/>
                    <a:lstStyle/>
                    <a:p>
                      <a:pPr algn="ctr">
                        <a:lnSpc>
                          <a:spcPct val="150000"/>
                        </a:lnSpc>
                      </a:pPr>
                      <a:r>
                        <a:rPr lang="de-DE" sz="2000" dirty="0"/>
                        <a:t>0</a:t>
                      </a:r>
                    </a:p>
                    <a:p>
                      <a:pPr algn="ctr">
                        <a:lnSpc>
                          <a:spcPct val="150000"/>
                        </a:lnSpc>
                      </a:pPr>
                      <a:r>
                        <a:rPr lang="de-DE" sz="2000" dirty="0"/>
                        <a:t>1</a:t>
                      </a:r>
                    </a:p>
                    <a:p>
                      <a:pPr algn="ctr">
                        <a:lnSpc>
                          <a:spcPct val="150000"/>
                        </a:lnSpc>
                      </a:pPr>
                      <a:r>
                        <a:rPr lang="de-DE" sz="2000" dirty="0"/>
                        <a:t>1</a:t>
                      </a:r>
                    </a:p>
                    <a:p>
                      <a:pPr algn="ctr">
                        <a:lnSpc>
                          <a:spcPct val="150000"/>
                        </a:lnSpc>
                      </a:pPr>
                      <a:r>
                        <a:rPr lang="de-DE" sz="2000" dirty="0"/>
                        <a:t>0</a:t>
                      </a:r>
                    </a:p>
                    <a:p>
                      <a:pPr algn="ctr">
                        <a:lnSpc>
                          <a:spcPct val="150000"/>
                        </a:lnSpc>
                      </a:pPr>
                      <a:r>
                        <a:rPr lang="de-DE" sz="2000" dirty="0"/>
                        <a:t>0</a:t>
                      </a:r>
                    </a:p>
                    <a:p>
                      <a:pPr algn="ctr">
                        <a:lnSpc>
                          <a:spcPct val="150000"/>
                        </a:lnSpc>
                      </a:pPr>
                      <a:r>
                        <a:rPr lang="de-DE" sz="2000" dirty="0"/>
                        <a:t>1</a:t>
                      </a:r>
                    </a:p>
                    <a:p>
                      <a:pPr algn="ctr">
                        <a:lnSpc>
                          <a:spcPct val="150000"/>
                        </a:lnSpc>
                      </a:pPr>
                      <a:r>
                        <a:rPr lang="de-DE" sz="2000" dirty="0"/>
                        <a:t>1</a:t>
                      </a:r>
                    </a:p>
                    <a:p>
                      <a:pPr algn="ctr">
                        <a:lnSpc>
                          <a:spcPct val="150000"/>
                        </a:lnSpc>
                      </a:pPr>
                      <a:endParaRPr lang="de-DE" sz="2000" dirty="0"/>
                    </a:p>
                  </a:txBody>
                  <a:tcPr/>
                </a:tc>
                <a:tc>
                  <a:txBody>
                    <a:bodyPr/>
                    <a:lstStyle/>
                    <a:p>
                      <a:pPr algn="ctr">
                        <a:lnSpc>
                          <a:spcPct val="150000"/>
                        </a:lnSpc>
                      </a:pPr>
                      <a:r>
                        <a:rPr lang="de-DE" sz="2000" dirty="0"/>
                        <a:t>0</a:t>
                      </a:r>
                    </a:p>
                    <a:p>
                      <a:pPr algn="ctr">
                        <a:lnSpc>
                          <a:spcPct val="150000"/>
                        </a:lnSpc>
                      </a:pPr>
                      <a:r>
                        <a:rPr lang="de-DE" sz="2000" dirty="0"/>
                        <a:t>0</a:t>
                      </a:r>
                    </a:p>
                    <a:p>
                      <a:pPr algn="ctr">
                        <a:lnSpc>
                          <a:spcPct val="150000"/>
                        </a:lnSpc>
                      </a:pPr>
                      <a:r>
                        <a:rPr lang="de-DE" sz="2000" dirty="0"/>
                        <a:t>1</a:t>
                      </a:r>
                    </a:p>
                    <a:p>
                      <a:pPr algn="ctr">
                        <a:lnSpc>
                          <a:spcPct val="150000"/>
                        </a:lnSpc>
                      </a:pPr>
                      <a:r>
                        <a:rPr lang="de-DE" sz="2000" dirty="0"/>
                        <a:t>0</a:t>
                      </a:r>
                    </a:p>
                    <a:p>
                      <a:pPr algn="ctr">
                        <a:lnSpc>
                          <a:spcPct val="150000"/>
                        </a:lnSpc>
                      </a:pPr>
                      <a:r>
                        <a:rPr lang="de-DE" sz="2000" dirty="0"/>
                        <a:t>0</a:t>
                      </a:r>
                    </a:p>
                    <a:p>
                      <a:pPr algn="ctr">
                        <a:lnSpc>
                          <a:spcPct val="150000"/>
                        </a:lnSpc>
                      </a:pPr>
                      <a:r>
                        <a:rPr lang="de-DE" sz="2000" dirty="0"/>
                        <a:t>1</a:t>
                      </a:r>
                    </a:p>
                    <a:p>
                      <a:pPr algn="ctr">
                        <a:lnSpc>
                          <a:spcPct val="150000"/>
                        </a:lnSpc>
                      </a:pPr>
                      <a:r>
                        <a:rPr lang="de-DE" sz="2000" dirty="0"/>
                        <a:t>1</a:t>
                      </a:r>
                    </a:p>
                    <a:p>
                      <a:pPr algn="ctr">
                        <a:lnSpc>
                          <a:spcPct val="150000"/>
                        </a:lnSpc>
                      </a:pPr>
                      <a:endParaRPr lang="de-DE" sz="2000" dirty="0"/>
                    </a:p>
                  </a:txBody>
                  <a:tcPr/>
                </a:tc>
                <a:tc>
                  <a:txBody>
                    <a:bodyPr/>
                    <a:lstStyle/>
                    <a:p>
                      <a:pPr algn="ctr">
                        <a:lnSpc>
                          <a:spcPct val="150000"/>
                        </a:lnSpc>
                      </a:pPr>
                      <a:r>
                        <a:rPr lang="de-DE" sz="2000" dirty="0"/>
                        <a:t>1</a:t>
                      </a:r>
                    </a:p>
                    <a:p>
                      <a:pPr algn="ctr">
                        <a:lnSpc>
                          <a:spcPct val="150000"/>
                        </a:lnSpc>
                      </a:pPr>
                      <a:r>
                        <a:rPr lang="de-DE" sz="2000" dirty="0"/>
                        <a:t>0</a:t>
                      </a:r>
                    </a:p>
                    <a:p>
                      <a:pPr algn="ctr">
                        <a:lnSpc>
                          <a:spcPct val="150000"/>
                        </a:lnSpc>
                      </a:pPr>
                      <a:r>
                        <a:rPr lang="de-DE" sz="2000" dirty="0"/>
                        <a:t>1</a:t>
                      </a:r>
                    </a:p>
                    <a:p>
                      <a:pPr algn="ctr">
                        <a:lnSpc>
                          <a:spcPct val="150000"/>
                        </a:lnSpc>
                      </a:pPr>
                      <a:r>
                        <a:rPr lang="de-DE" sz="2000" dirty="0"/>
                        <a:t>0</a:t>
                      </a:r>
                    </a:p>
                    <a:p>
                      <a:pPr algn="ctr">
                        <a:lnSpc>
                          <a:spcPct val="150000"/>
                        </a:lnSpc>
                      </a:pPr>
                      <a:r>
                        <a:rPr lang="de-DE" sz="2000" dirty="0"/>
                        <a:t>0</a:t>
                      </a:r>
                    </a:p>
                    <a:p>
                      <a:pPr algn="ctr">
                        <a:lnSpc>
                          <a:spcPct val="150000"/>
                        </a:lnSpc>
                      </a:pPr>
                      <a:r>
                        <a:rPr lang="de-DE" sz="2000" dirty="0"/>
                        <a:t>1</a:t>
                      </a:r>
                    </a:p>
                    <a:p>
                      <a:pPr algn="ctr">
                        <a:lnSpc>
                          <a:spcPct val="150000"/>
                        </a:lnSpc>
                      </a:pPr>
                      <a:r>
                        <a:rPr lang="de-DE" sz="2000" dirty="0"/>
                        <a:t>0</a:t>
                      </a:r>
                    </a:p>
                    <a:p>
                      <a:pPr algn="ctr">
                        <a:lnSpc>
                          <a:spcPct val="150000"/>
                        </a:lnSpc>
                      </a:pPr>
                      <a:endParaRPr lang="de-DE" sz="2000" dirty="0"/>
                    </a:p>
                  </a:txBody>
                  <a:tcPr/>
                </a:tc>
                <a:extLst>
                  <a:ext uri="{0D108BD9-81ED-4DB2-BD59-A6C34878D82A}">
                    <a16:rowId xmlns:a16="http://schemas.microsoft.com/office/drawing/2014/main" val="10001"/>
                  </a:ext>
                </a:extLst>
              </a:tr>
            </a:tbl>
          </a:graphicData>
        </a:graphic>
      </p:graphicFrame>
      <p:sp>
        <p:nvSpPr>
          <p:cNvPr id="7" name="Text Box 3"/>
          <p:cNvSpPr txBox="1">
            <a:spLocks noChangeArrowheads="1"/>
          </p:cNvSpPr>
          <p:nvPr/>
        </p:nvSpPr>
        <p:spPr bwMode="auto">
          <a:xfrm>
            <a:off x="0" y="6237312"/>
            <a:ext cx="9144000" cy="504056"/>
          </a:xfrm>
          <a:prstGeom prst="rect">
            <a:avLst/>
          </a:prstGeom>
          <a:noFill/>
          <a:ln w="9525">
            <a:noFill/>
            <a:round/>
            <a:headEnd/>
            <a:tailEnd/>
          </a:ln>
        </p:spPr>
        <p:txBody>
          <a:bodyPr/>
          <a:lstStyle/>
          <a:p>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每篇文档可以看成是一个二值的向量</a:t>
            </a:r>
            <a:r>
              <a:rPr lang="en-US" dirty="0">
                <a:solidFill>
                  <a:schemeClr val="tx1"/>
                </a:solidFill>
                <a:latin typeface="+mj-lt"/>
                <a:ea typeface="黑体" pitchFamily="49" charset="-122"/>
              </a:rPr>
              <a:t> ∈ {0, 1}</a:t>
            </a:r>
            <a:r>
              <a:rPr lang="en-US" baseline="30000" dirty="0">
                <a:solidFill>
                  <a:schemeClr val="tx1"/>
                </a:solidFill>
                <a:latin typeface="+mj-lt"/>
                <a:ea typeface="黑体" pitchFamily="49" charset="-122"/>
              </a:rPr>
              <a:t>|V|</a:t>
            </a:r>
          </a:p>
        </p:txBody>
      </p:sp>
    </p:spTree>
    <p:extLst>
      <p:ext uri="{BB962C8B-B14F-4D97-AF65-F5344CB8AC3E}">
        <p14:creationId xmlns:p14="http://schemas.microsoft.com/office/powerpoint/2010/main" val="15923263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非二值关联矩阵</a:t>
            </a:r>
            <a:r>
              <a:rPr lang="en-US" altLang="zh-CN" dirty="0"/>
              <a:t>(</a:t>
            </a:r>
            <a:r>
              <a:rPr lang="zh-CN" altLang="en-US" dirty="0"/>
              <a:t>词频</a:t>
            </a:r>
            <a:r>
              <a:rPr lang="en-US" altLang="zh-CN" dirty="0"/>
              <a:t>)</a:t>
            </a:r>
            <a:endParaRPr lang="zh-CN" altLang="en-US" dirty="0"/>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37</a:t>
            </a:fld>
            <a:endParaRPr lang="en-US" altLang="zh-CN"/>
          </a:p>
        </p:txBody>
      </p:sp>
      <p:graphicFrame>
        <p:nvGraphicFramePr>
          <p:cNvPr id="7" name="Table 8"/>
          <p:cNvGraphicFramePr>
            <a:graphicFrameLocks noGrp="1"/>
          </p:cNvGraphicFramePr>
          <p:nvPr>
            <p:extLst>
              <p:ext uri="{D42A27DB-BD31-4B8C-83A1-F6EECF244321}">
                <p14:modId xmlns:p14="http://schemas.microsoft.com/office/powerpoint/2010/main" val="3132899537"/>
              </p:ext>
            </p:extLst>
          </p:nvPr>
        </p:nvGraphicFramePr>
        <p:xfrm>
          <a:off x="-1" y="1617356"/>
          <a:ext cx="9144001" cy="4433320"/>
        </p:xfrm>
        <a:graphic>
          <a:graphicData uri="http://schemas.openxmlformats.org/drawingml/2006/table">
            <a:tbl>
              <a:tblPr firstRow="1" bandRow="1">
                <a:tableStyleId>{BDBED569-4797-4DF1-A0F4-6AAB3CD982D8}</a:tableStyleId>
              </a:tblPr>
              <a:tblGrid>
                <a:gridCol w="1979713">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gridCol w="1152128">
                  <a:extLst>
                    <a:ext uri="{9D8B030D-6E8A-4147-A177-3AD203B41FA5}">
                      <a16:colId xmlns:a16="http://schemas.microsoft.com/office/drawing/2014/main" val="20003"/>
                    </a:ext>
                  </a:extLst>
                </a:gridCol>
                <a:gridCol w="1152128">
                  <a:extLst>
                    <a:ext uri="{9D8B030D-6E8A-4147-A177-3AD203B41FA5}">
                      <a16:colId xmlns:a16="http://schemas.microsoft.com/office/drawing/2014/main" val="20004"/>
                    </a:ext>
                  </a:extLst>
                </a:gridCol>
                <a:gridCol w="1152128">
                  <a:extLst>
                    <a:ext uri="{9D8B030D-6E8A-4147-A177-3AD203B41FA5}">
                      <a16:colId xmlns:a16="http://schemas.microsoft.com/office/drawing/2014/main" val="20005"/>
                    </a:ext>
                  </a:extLst>
                </a:gridCol>
                <a:gridCol w="1187624">
                  <a:extLst>
                    <a:ext uri="{9D8B030D-6E8A-4147-A177-3AD203B41FA5}">
                      <a16:colId xmlns:a16="http://schemas.microsoft.com/office/drawing/2014/main" val="20006"/>
                    </a:ext>
                  </a:extLst>
                </a:gridCol>
              </a:tblGrid>
              <a:tr h="731524">
                <a:tc>
                  <a:txBody>
                    <a:bodyPr/>
                    <a:lstStyle/>
                    <a:p>
                      <a:pPr algn="ctr">
                        <a:lnSpc>
                          <a:spcPct val="150000"/>
                        </a:lnSpc>
                      </a:pPr>
                      <a:endParaRPr lang="de-DE" sz="24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baseline="0" dirty="0"/>
                        <a:t>Anthony </a:t>
                      </a:r>
                      <a:r>
                        <a:rPr lang="de-DE" sz="2000" kern="1200" baseline="0" dirty="0" err="1"/>
                        <a:t>and</a:t>
                      </a:r>
                      <a:r>
                        <a:rPr lang="de-DE" sz="2000" kern="1200" baseline="0" dirty="0"/>
                        <a:t>  Cleopatra</a:t>
                      </a:r>
                      <a:endParaRPr lang="de-DE" sz="2000" b="0" kern="1200" baseline="0" dirty="0">
                        <a:solidFill>
                          <a:schemeClr val="lt1"/>
                        </a:solidFill>
                        <a:latin typeface="+mn-lt"/>
                        <a:ea typeface="+mn-ea"/>
                        <a:cs typeface="+mn-cs"/>
                      </a:endParaRPr>
                    </a:p>
                  </a:txBody>
                  <a:tcPr/>
                </a:tc>
                <a:tc>
                  <a:txBody>
                    <a:bodyPr/>
                    <a:lstStyle/>
                    <a:p>
                      <a:pPr algn="ctr">
                        <a:lnSpc>
                          <a:spcPct val="100000"/>
                        </a:lnSpc>
                      </a:pPr>
                      <a:r>
                        <a:rPr lang="en-US" sz="2000" kern="1200" baseline="0" dirty="0"/>
                        <a:t>Julius </a:t>
                      </a:r>
                      <a:r>
                        <a:rPr lang="de-DE" sz="2000" kern="1200" baseline="0" dirty="0"/>
                        <a:t>Caesar </a:t>
                      </a:r>
                      <a:endParaRPr lang="de-DE" sz="20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baseline="0" dirty="0"/>
                        <a:t>The  </a:t>
                      </a:r>
                      <a:r>
                        <a:rPr lang="de-DE" sz="2000" kern="1200" baseline="0" dirty="0"/>
                        <a:t>Tempest</a:t>
                      </a:r>
                      <a:endParaRPr lang="de-DE" sz="2000" b="0" dirty="0"/>
                    </a:p>
                  </a:txBody>
                  <a:tcPr/>
                </a:tc>
                <a:tc>
                  <a:txBody>
                    <a:bodyPr/>
                    <a:lstStyle/>
                    <a:p>
                      <a:pPr algn="ctr">
                        <a:lnSpc>
                          <a:spcPct val="100000"/>
                        </a:lnSpc>
                      </a:pPr>
                      <a:r>
                        <a:rPr lang="en-US" sz="2000" kern="1200" baseline="0" dirty="0"/>
                        <a:t>Hamlet</a:t>
                      </a:r>
                      <a:endParaRPr lang="de-DE" sz="2000" b="0" dirty="0"/>
                    </a:p>
                  </a:txBody>
                  <a:tcPr/>
                </a:tc>
                <a:tc>
                  <a:txBody>
                    <a:bodyPr/>
                    <a:lstStyle/>
                    <a:p>
                      <a:pPr algn="ctr">
                        <a:lnSpc>
                          <a:spcPct val="100000"/>
                        </a:lnSpc>
                      </a:pPr>
                      <a:r>
                        <a:rPr lang="en-US" sz="2000" kern="1200" baseline="0" dirty="0"/>
                        <a:t>Othello</a:t>
                      </a:r>
                      <a:endParaRPr lang="de-DE" sz="20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baseline="0" dirty="0"/>
                        <a:t>Macbeth</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baseline="0" dirty="0"/>
                        <a:t> . . .</a:t>
                      </a:r>
                      <a:endParaRPr lang="de-DE" sz="2000" b="0" dirty="0"/>
                    </a:p>
                  </a:txBody>
                  <a:tcPr/>
                </a:tc>
                <a:extLst>
                  <a:ext uri="{0D108BD9-81ED-4DB2-BD59-A6C34878D82A}">
                    <a16:rowId xmlns:a16="http://schemas.microsoft.com/office/drawing/2014/main" val="10000"/>
                  </a:ext>
                </a:extLst>
              </a:tr>
              <a:tr h="370840">
                <a:tc>
                  <a:txBody>
                    <a:bodyPr/>
                    <a:lstStyle/>
                    <a:p>
                      <a:pPr algn="ctr">
                        <a:lnSpc>
                          <a:spcPct val="150000"/>
                        </a:lnSpc>
                      </a:pPr>
                      <a:r>
                        <a:rPr lang="de-DE" sz="2000" dirty="0"/>
                        <a:t>ANTHONY</a:t>
                      </a:r>
                    </a:p>
                    <a:p>
                      <a:pPr algn="ctr">
                        <a:lnSpc>
                          <a:spcPct val="150000"/>
                        </a:lnSpc>
                      </a:pPr>
                      <a:r>
                        <a:rPr lang="de-DE" sz="2000" dirty="0"/>
                        <a:t>BRUTUS</a:t>
                      </a:r>
                      <a:r>
                        <a:rPr lang="de-DE" sz="2000" baseline="0" dirty="0"/>
                        <a:t> </a:t>
                      </a:r>
                    </a:p>
                    <a:p>
                      <a:pPr algn="ctr">
                        <a:lnSpc>
                          <a:spcPct val="150000"/>
                        </a:lnSpc>
                      </a:pPr>
                      <a:r>
                        <a:rPr lang="de-DE" sz="2000" baseline="0" dirty="0"/>
                        <a:t>CAESAR</a:t>
                      </a:r>
                    </a:p>
                    <a:p>
                      <a:pPr algn="ctr">
                        <a:lnSpc>
                          <a:spcPct val="150000"/>
                        </a:lnSpc>
                      </a:pPr>
                      <a:r>
                        <a:rPr lang="de-DE" sz="2000" baseline="0" dirty="0"/>
                        <a:t>CALPURNIA</a:t>
                      </a:r>
                    </a:p>
                    <a:p>
                      <a:pPr algn="ctr">
                        <a:lnSpc>
                          <a:spcPct val="150000"/>
                        </a:lnSpc>
                      </a:pPr>
                      <a:r>
                        <a:rPr lang="de-DE" sz="2000" baseline="0" dirty="0"/>
                        <a:t>CLEOPATRA</a:t>
                      </a:r>
                    </a:p>
                    <a:p>
                      <a:pPr algn="ctr">
                        <a:lnSpc>
                          <a:spcPct val="150000"/>
                        </a:lnSpc>
                      </a:pPr>
                      <a:r>
                        <a:rPr lang="de-DE" sz="2000" baseline="0" dirty="0"/>
                        <a:t>MERCY</a:t>
                      </a:r>
                    </a:p>
                    <a:p>
                      <a:pPr algn="ctr">
                        <a:lnSpc>
                          <a:spcPct val="150000"/>
                        </a:lnSpc>
                      </a:pPr>
                      <a:r>
                        <a:rPr lang="de-DE" sz="2000" baseline="0" dirty="0"/>
                        <a:t>WORSER</a:t>
                      </a:r>
                    </a:p>
                    <a:p>
                      <a:pPr algn="ctr">
                        <a:lnSpc>
                          <a:spcPct val="150000"/>
                        </a:lnSpc>
                      </a:pPr>
                      <a:r>
                        <a:rPr lang="de-DE" sz="2000" baseline="0" dirty="0"/>
                        <a:t>. . .</a:t>
                      </a:r>
                      <a:endParaRPr lang="de-DE" sz="2000" dirty="0"/>
                    </a:p>
                  </a:txBody>
                  <a:tcPr/>
                </a:tc>
                <a:tc>
                  <a:txBody>
                    <a:bodyPr/>
                    <a:lstStyle/>
                    <a:p>
                      <a:pPr algn="ctr">
                        <a:lnSpc>
                          <a:spcPct val="150000"/>
                        </a:lnSpc>
                      </a:pPr>
                      <a:r>
                        <a:rPr lang="de-DE" sz="2000" kern="1200" baseline="0" dirty="0">
                          <a:solidFill>
                            <a:schemeClr val="tx1"/>
                          </a:solidFill>
                          <a:latin typeface="+mn-lt"/>
                          <a:ea typeface="+mn-ea"/>
                          <a:cs typeface="+mn-cs"/>
                        </a:rPr>
                        <a:t>157</a:t>
                      </a:r>
                    </a:p>
                    <a:p>
                      <a:pPr algn="ctr">
                        <a:lnSpc>
                          <a:spcPct val="150000"/>
                        </a:lnSpc>
                      </a:pPr>
                      <a:r>
                        <a:rPr lang="de-DE" sz="2000" kern="1200" baseline="0" dirty="0">
                          <a:solidFill>
                            <a:schemeClr val="tx1"/>
                          </a:solidFill>
                          <a:latin typeface="+mn-lt"/>
                          <a:ea typeface="+mn-ea"/>
                          <a:cs typeface="+mn-cs"/>
                        </a:rPr>
                        <a:t>4</a:t>
                      </a:r>
                    </a:p>
                    <a:p>
                      <a:pPr algn="ctr">
                        <a:lnSpc>
                          <a:spcPct val="150000"/>
                        </a:lnSpc>
                      </a:pPr>
                      <a:r>
                        <a:rPr lang="de-DE" sz="2000" kern="1200" baseline="0" dirty="0">
                          <a:solidFill>
                            <a:schemeClr val="tx1"/>
                          </a:solidFill>
                          <a:latin typeface="+mn-lt"/>
                          <a:ea typeface="+mn-ea"/>
                          <a:cs typeface="+mn-cs"/>
                        </a:rPr>
                        <a:t>232</a:t>
                      </a:r>
                    </a:p>
                    <a:p>
                      <a:pPr algn="ctr">
                        <a:lnSpc>
                          <a:spcPct val="150000"/>
                        </a:lnSpc>
                      </a:pPr>
                      <a:r>
                        <a:rPr lang="de-DE" sz="2000" kern="1200" baseline="0" dirty="0">
                          <a:solidFill>
                            <a:schemeClr val="tx1"/>
                          </a:solidFill>
                          <a:latin typeface="+mn-lt"/>
                          <a:ea typeface="+mn-ea"/>
                          <a:cs typeface="+mn-cs"/>
                        </a:rPr>
                        <a:t>0</a:t>
                      </a:r>
                    </a:p>
                    <a:p>
                      <a:pPr algn="ctr">
                        <a:lnSpc>
                          <a:spcPct val="150000"/>
                        </a:lnSpc>
                      </a:pPr>
                      <a:r>
                        <a:rPr lang="de-DE" sz="2000" kern="1200" baseline="0" dirty="0">
                          <a:solidFill>
                            <a:schemeClr val="tx1"/>
                          </a:solidFill>
                          <a:latin typeface="+mn-lt"/>
                          <a:ea typeface="+mn-ea"/>
                          <a:cs typeface="+mn-cs"/>
                        </a:rPr>
                        <a:t>57</a:t>
                      </a:r>
                    </a:p>
                    <a:p>
                      <a:pPr algn="ctr">
                        <a:lnSpc>
                          <a:spcPct val="150000"/>
                        </a:lnSpc>
                      </a:pPr>
                      <a:r>
                        <a:rPr lang="de-DE" sz="2000" kern="1200" baseline="0" dirty="0">
                          <a:solidFill>
                            <a:schemeClr val="tx1"/>
                          </a:solidFill>
                          <a:latin typeface="+mn-lt"/>
                          <a:ea typeface="+mn-ea"/>
                          <a:cs typeface="+mn-cs"/>
                        </a:rPr>
                        <a:t>2</a:t>
                      </a:r>
                    </a:p>
                    <a:p>
                      <a:pPr algn="ctr">
                        <a:lnSpc>
                          <a:spcPct val="150000"/>
                        </a:lnSpc>
                      </a:pPr>
                      <a:r>
                        <a:rPr lang="de-DE" sz="2000" kern="1200" baseline="0" dirty="0">
                          <a:solidFill>
                            <a:schemeClr val="tx1"/>
                          </a:solidFill>
                          <a:latin typeface="+mn-lt"/>
                          <a:ea typeface="+mn-ea"/>
                          <a:cs typeface="+mn-cs"/>
                        </a:rPr>
                        <a:t>2</a:t>
                      </a:r>
                    </a:p>
                  </a:txBody>
                  <a:tcPr/>
                </a:tc>
                <a:tc>
                  <a:txBody>
                    <a:bodyPr/>
                    <a:lstStyle/>
                    <a:p>
                      <a:pPr algn="ctr">
                        <a:lnSpc>
                          <a:spcPct val="150000"/>
                        </a:lnSpc>
                      </a:pPr>
                      <a:r>
                        <a:rPr lang="de-DE" sz="2000" kern="1200" baseline="0" dirty="0">
                          <a:solidFill>
                            <a:schemeClr val="tx1"/>
                          </a:solidFill>
                          <a:latin typeface="+mn-lt"/>
                          <a:ea typeface="+mn-ea"/>
                          <a:cs typeface="+mn-cs"/>
                        </a:rPr>
                        <a:t>73</a:t>
                      </a:r>
                    </a:p>
                    <a:p>
                      <a:pPr algn="ctr">
                        <a:lnSpc>
                          <a:spcPct val="150000"/>
                        </a:lnSpc>
                      </a:pPr>
                      <a:r>
                        <a:rPr lang="de-DE" sz="2000" kern="1200" baseline="0" dirty="0">
                          <a:solidFill>
                            <a:schemeClr val="tx1"/>
                          </a:solidFill>
                          <a:latin typeface="+mn-lt"/>
                          <a:ea typeface="+mn-ea"/>
                          <a:cs typeface="+mn-cs"/>
                        </a:rPr>
                        <a:t>157</a:t>
                      </a:r>
                    </a:p>
                    <a:p>
                      <a:pPr algn="ctr">
                        <a:lnSpc>
                          <a:spcPct val="150000"/>
                        </a:lnSpc>
                      </a:pPr>
                      <a:r>
                        <a:rPr lang="de-DE" sz="2000" kern="1200" baseline="0" dirty="0">
                          <a:solidFill>
                            <a:schemeClr val="tx1"/>
                          </a:solidFill>
                          <a:latin typeface="+mn-lt"/>
                          <a:ea typeface="+mn-ea"/>
                          <a:cs typeface="+mn-cs"/>
                        </a:rPr>
                        <a:t>227</a:t>
                      </a:r>
                    </a:p>
                    <a:p>
                      <a:pPr algn="ctr">
                        <a:lnSpc>
                          <a:spcPct val="150000"/>
                        </a:lnSpc>
                      </a:pPr>
                      <a:r>
                        <a:rPr lang="de-DE" sz="2000" kern="1200" baseline="0" dirty="0">
                          <a:solidFill>
                            <a:schemeClr val="tx1"/>
                          </a:solidFill>
                          <a:latin typeface="+mn-lt"/>
                          <a:ea typeface="+mn-ea"/>
                          <a:cs typeface="+mn-cs"/>
                        </a:rPr>
                        <a:t>10</a:t>
                      </a:r>
                    </a:p>
                    <a:p>
                      <a:pPr algn="ctr">
                        <a:lnSpc>
                          <a:spcPct val="150000"/>
                        </a:lnSpc>
                      </a:pPr>
                      <a:r>
                        <a:rPr lang="de-DE" sz="2000" kern="1200" baseline="0" dirty="0">
                          <a:solidFill>
                            <a:schemeClr val="tx1"/>
                          </a:solidFill>
                          <a:latin typeface="+mn-lt"/>
                          <a:ea typeface="+mn-ea"/>
                          <a:cs typeface="+mn-cs"/>
                        </a:rPr>
                        <a:t>0</a:t>
                      </a:r>
                    </a:p>
                    <a:p>
                      <a:pPr algn="ctr">
                        <a:lnSpc>
                          <a:spcPct val="150000"/>
                        </a:lnSpc>
                      </a:pPr>
                      <a:r>
                        <a:rPr lang="de-DE" sz="2000" kern="1200" baseline="0" dirty="0">
                          <a:solidFill>
                            <a:schemeClr val="tx1"/>
                          </a:solidFill>
                          <a:latin typeface="+mn-lt"/>
                          <a:ea typeface="+mn-ea"/>
                          <a:cs typeface="+mn-cs"/>
                        </a:rPr>
                        <a:t>0</a:t>
                      </a:r>
                    </a:p>
                    <a:p>
                      <a:pPr algn="ctr">
                        <a:lnSpc>
                          <a:spcPct val="150000"/>
                        </a:lnSpc>
                      </a:pPr>
                      <a:r>
                        <a:rPr lang="de-DE" sz="2000" kern="1200" baseline="0" dirty="0">
                          <a:solidFill>
                            <a:schemeClr val="tx1"/>
                          </a:solidFill>
                          <a:latin typeface="+mn-lt"/>
                          <a:ea typeface="+mn-ea"/>
                          <a:cs typeface="+mn-cs"/>
                        </a:rPr>
                        <a:t>0</a:t>
                      </a:r>
                    </a:p>
                  </a:txBody>
                  <a:tcPr/>
                </a:tc>
                <a:tc>
                  <a:txBody>
                    <a:bodyPr/>
                    <a:lstStyle/>
                    <a:p>
                      <a:pPr algn="ctr">
                        <a:lnSpc>
                          <a:spcPct val="150000"/>
                        </a:lnSpc>
                      </a:pPr>
                      <a:r>
                        <a:rPr lang="de-DE" sz="2000" kern="1200" baseline="0" dirty="0">
                          <a:solidFill>
                            <a:schemeClr val="tx1"/>
                          </a:solidFill>
                          <a:latin typeface="+mn-lt"/>
                          <a:ea typeface="+mn-ea"/>
                          <a:cs typeface="+mn-cs"/>
                        </a:rPr>
                        <a:t>0</a:t>
                      </a:r>
                    </a:p>
                    <a:p>
                      <a:pPr algn="ctr">
                        <a:lnSpc>
                          <a:spcPct val="150000"/>
                        </a:lnSpc>
                      </a:pPr>
                      <a:r>
                        <a:rPr lang="de-DE" sz="2000" kern="1200" baseline="0" dirty="0">
                          <a:solidFill>
                            <a:schemeClr val="tx1"/>
                          </a:solidFill>
                          <a:latin typeface="+mn-lt"/>
                          <a:ea typeface="+mn-ea"/>
                          <a:cs typeface="+mn-cs"/>
                        </a:rPr>
                        <a:t>0</a:t>
                      </a:r>
                    </a:p>
                    <a:p>
                      <a:pPr algn="ctr">
                        <a:lnSpc>
                          <a:spcPct val="150000"/>
                        </a:lnSpc>
                      </a:pPr>
                      <a:r>
                        <a:rPr lang="de-DE" sz="2000" kern="1200" baseline="0" dirty="0">
                          <a:solidFill>
                            <a:schemeClr val="tx1"/>
                          </a:solidFill>
                          <a:latin typeface="+mn-lt"/>
                          <a:ea typeface="+mn-ea"/>
                          <a:cs typeface="+mn-cs"/>
                        </a:rPr>
                        <a:t>0</a:t>
                      </a:r>
                    </a:p>
                    <a:p>
                      <a:pPr algn="ctr">
                        <a:lnSpc>
                          <a:spcPct val="150000"/>
                        </a:lnSpc>
                      </a:pPr>
                      <a:r>
                        <a:rPr lang="de-DE" sz="2000" kern="1200" baseline="0" dirty="0">
                          <a:solidFill>
                            <a:schemeClr val="tx1"/>
                          </a:solidFill>
                          <a:latin typeface="+mn-lt"/>
                          <a:ea typeface="+mn-ea"/>
                          <a:cs typeface="+mn-cs"/>
                        </a:rPr>
                        <a:t>0</a:t>
                      </a:r>
                    </a:p>
                    <a:p>
                      <a:pPr algn="ctr">
                        <a:lnSpc>
                          <a:spcPct val="150000"/>
                        </a:lnSpc>
                      </a:pPr>
                      <a:r>
                        <a:rPr lang="de-DE" sz="2000" kern="1200" baseline="0" dirty="0">
                          <a:solidFill>
                            <a:schemeClr val="tx1"/>
                          </a:solidFill>
                          <a:latin typeface="+mn-lt"/>
                          <a:ea typeface="+mn-ea"/>
                          <a:cs typeface="+mn-cs"/>
                        </a:rPr>
                        <a:t>0</a:t>
                      </a:r>
                    </a:p>
                    <a:p>
                      <a:pPr algn="ctr">
                        <a:lnSpc>
                          <a:spcPct val="150000"/>
                        </a:lnSpc>
                      </a:pPr>
                      <a:r>
                        <a:rPr lang="de-DE" sz="2000" kern="1200" baseline="0" dirty="0">
                          <a:solidFill>
                            <a:schemeClr val="tx1"/>
                          </a:solidFill>
                          <a:latin typeface="+mn-lt"/>
                          <a:ea typeface="+mn-ea"/>
                          <a:cs typeface="+mn-cs"/>
                        </a:rPr>
                        <a:t>3</a:t>
                      </a:r>
                    </a:p>
                    <a:p>
                      <a:pPr algn="ctr">
                        <a:lnSpc>
                          <a:spcPct val="150000"/>
                        </a:lnSpc>
                      </a:pPr>
                      <a:r>
                        <a:rPr lang="de-DE" sz="2000" kern="1200" baseline="0" dirty="0">
                          <a:solidFill>
                            <a:schemeClr val="tx1"/>
                          </a:solidFill>
                          <a:latin typeface="+mn-lt"/>
                          <a:ea typeface="+mn-ea"/>
                          <a:cs typeface="+mn-cs"/>
                        </a:rPr>
                        <a:t>1</a:t>
                      </a:r>
                    </a:p>
                  </a:txBody>
                  <a:tcPr/>
                </a:tc>
                <a:tc>
                  <a:txBody>
                    <a:bodyPr/>
                    <a:lstStyle/>
                    <a:p>
                      <a:pPr algn="ctr">
                        <a:lnSpc>
                          <a:spcPct val="150000"/>
                        </a:lnSpc>
                      </a:pPr>
                      <a:r>
                        <a:rPr lang="de-DE" sz="2000" kern="1200" baseline="0" dirty="0">
                          <a:solidFill>
                            <a:schemeClr val="tx1"/>
                          </a:solidFill>
                          <a:latin typeface="+mn-lt"/>
                          <a:ea typeface="+mn-ea"/>
                          <a:cs typeface="+mn-cs"/>
                        </a:rPr>
                        <a:t>0</a:t>
                      </a:r>
                    </a:p>
                    <a:p>
                      <a:pPr algn="ctr">
                        <a:lnSpc>
                          <a:spcPct val="150000"/>
                        </a:lnSpc>
                      </a:pPr>
                      <a:r>
                        <a:rPr lang="de-DE" sz="2000" kern="1200" baseline="0" dirty="0">
                          <a:solidFill>
                            <a:schemeClr val="tx1"/>
                          </a:solidFill>
                          <a:latin typeface="+mn-lt"/>
                          <a:ea typeface="+mn-ea"/>
                          <a:cs typeface="+mn-cs"/>
                        </a:rPr>
                        <a:t>2</a:t>
                      </a:r>
                    </a:p>
                    <a:p>
                      <a:pPr algn="ctr">
                        <a:lnSpc>
                          <a:spcPct val="150000"/>
                        </a:lnSpc>
                      </a:pPr>
                      <a:r>
                        <a:rPr lang="de-DE" sz="2000" kern="1200" baseline="0" dirty="0">
                          <a:solidFill>
                            <a:schemeClr val="tx1"/>
                          </a:solidFill>
                          <a:latin typeface="+mn-lt"/>
                          <a:ea typeface="+mn-ea"/>
                          <a:cs typeface="+mn-cs"/>
                        </a:rPr>
                        <a:t>2</a:t>
                      </a:r>
                    </a:p>
                    <a:p>
                      <a:pPr algn="ctr">
                        <a:lnSpc>
                          <a:spcPct val="150000"/>
                        </a:lnSpc>
                      </a:pPr>
                      <a:r>
                        <a:rPr lang="de-DE" sz="2000" kern="1200" baseline="0" dirty="0">
                          <a:solidFill>
                            <a:schemeClr val="tx1"/>
                          </a:solidFill>
                          <a:latin typeface="+mn-lt"/>
                          <a:ea typeface="+mn-ea"/>
                          <a:cs typeface="+mn-cs"/>
                        </a:rPr>
                        <a:t>0</a:t>
                      </a:r>
                    </a:p>
                    <a:p>
                      <a:pPr algn="ctr">
                        <a:lnSpc>
                          <a:spcPct val="150000"/>
                        </a:lnSpc>
                      </a:pPr>
                      <a:r>
                        <a:rPr lang="de-DE" sz="2000" kern="1200" baseline="0" dirty="0">
                          <a:solidFill>
                            <a:schemeClr val="tx1"/>
                          </a:solidFill>
                          <a:latin typeface="+mn-lt"/>
                          <a:ea typeface="+mn-ea"/>
                          <a:cs typeface="+mn-cs"/>
                        </a:rPr>
                        <a:t>0</a:t>
                      </a:r>
                    </a:p>
                    <a:p>
                      <a:pPr algn="ctr">
                        <a:lnSpc>
                          <a:spcPct val="150000"/>
                        </a:lnSpc>
                      </a:pPr>
                      <a:r>
                        <a:rPr lang="de-DE" sz="2000" kern="1200" baseline="0" dirty="0">
                          <a:solidFill>
                            <a:schemeClr val="tx1"/>
                          </a:solidFill>
                          <a:latin typeface="+mn-lt"/>
                          <a:ea typeface="+mn-ea"/>
                          <a:cs typeface="+mn-cs"/>
                        </a:rPr>
                        <a:t>8</a:t>
                      </a:r>
                    </a:p>
                    <a:p>
                      <a:pPr algn="ctr">
                        <a:lnSpc>
                          <a:spcPct val="150000"/>
                        </a:lnSpc>
                      </a:pPr>
                      <a:r>
                        <a:rPr lang="de-DE" sz="2000" kern="1200" baseline="0" dirty="0">
                          <a:solidFill>
                            <a:schemeClr val="tx1"/>
                          </a:solidFill>
                          <a:latin typeface="+mn-lt"/>
                          <a:ea typeface="+mn-ea"/>
                          <a:cs typeface="+mn-cs"/>
                        </a:rPr>
                        <a:t>1</a:t>
                      </a:r>
                    </a:p>
                  </a:txBody>
                  <a:tcPr/>
                </a:tc>
                <a:tc>
                  <a:txBody>
                    <a:bodyPr/>
                    <a:lstStyle/>
                    <a:p>
                      <a:pPr algn="ctr">
                        <a:lnSpc>
                          <a:spcPct val="150000"/>
                        </a:lnSpc>
                      </a:pPr>
                      <a:r>
                        <a:rPr lang="de-DE" sz="2000" kern="1200" baseline="0" dirty="0">
                          <a:solidFill>
                            <a:schemeClr val="tx1"/>
                          </a:solidFill>
                          <a:latin typeface="+mn-lt"/>
                          <a:ea typeface="+mn-ea"/>
                          <a:cs typeface="+mn-cs"/>
                        </a:rPr>
                        <a:t>0</a:t>
                      </a:r>
                    </a:p>
                    <a:p>
                      <a:pPr algn="ctr">
                        <a:lnSpc>
                          <a:spcPct val="150000"/>
                        </a:lnSpc>
                      </a:pPr>
                      <a:r>
                        <a:rPr lang="de-DE" sz="2000" kern="1200" baseline="0" dirty="0">
                          <a:solidFill>
                            <a:schemeClr val="tx1"/>
                          </a:solidFill>
                          <a:latin typeface="+mn-lt"/>
                          <a:ea typeface="+mn-ea"/>
                          <a:cs typeface="+mn-cs"/>
                        </a:rPr>
                        <a:t>0</a:t>
                      </a:r>
                    </a:p>
                    <a:p>
                      <a:pPr algn="ctr">
                        <a:lnSpc>
                          <a:spcPct val="150000"/>
                        </a:lnSpc>
                      </a:pPr>
                      <a:r>
                        <a:rPr lang="de-DE" sz="2000" kern="1200" baseline="0" dirty="0">
                          <a:solidFill>
                            <a:schemeClr val="tx1"/>
                          </a:solidFill>
                          <a:latin typeface="+mn-lt"/>
                          <a:ea typeface="+mn-ea"/>
                          <a:cs typeface="+mn-cs"/>
                        </a:rPr>
                        <a:t>1</a:t>
                      </a:r>
                    </a:p>
                    <a:p>
                      <a:pPr algn="ctr">
                        <a:lnSpc>
                          <a:spcPct val="150000"/>
                        </a:lnSpc>
                      </a:pPr>
                      <a:r>
                        <a:rPr lang="de-DE" sz="2000" kern="1200" baseline="0" dirty="0">
                          <a:solidFill>
                            <a:schemeClr val="tx1"/>
                          </a:solidFill>
                          <a:latin typeface="+mn-lt"/>
                          <a:ea typeface="+mn-ea"/>
                          <a:cs typeface="+mn-cs"/>
                        </a:rPr>
                        <a:t>0</a:t>
                      </a:r>
                    </a:p>
                    <a:p>
                      <a:pPr algn="ctr">
                        <a:lnSpc>
                          <a:spcPct val="150000"/>
                        </a:lnSpc>
                      </a:pPr>
                      <a:r>
                        <a:rPr lang="de-DE" sz="2000" kern="1200" baseline="0" dirty="0">
                          <a:solidFill>
                            <a:schemeClr val="tx1"/>
                          </a:solidFill>
                          <a:latin typeface="+mn-lt"/>
                          <a:ea typeface="+mn-ea"/>
                          <a:cs typeface="+mn-cs"/>
                        </a:rPr>
                        <a:t>0</a:t>
                      </a:r>
                    </a:p>
                    <a:p>
                      <a:pPr algn="ctr">
                        <a:lnSpc>
                          <a:spcPct val="150000"/>
                        </a:lnSpc>
                      </a:pPr>
                      <a:r>
                        <a:rPr lang="de-DE" sz="2000" kern="1200" baseline="0" dirty="0">
                          <a:solidFill>
                            <a:schemeClr val="tx1"/>
                          </a:solidFill>
                          <a:latin typeface="+mn-lt"/>
                          <a:ea typeface="+mn-ea"/>
                          <a:cs typeface="+mn-cs"/>
                        </a:rPr>
                        <a:t>5</a:t>
                      </a:r>
                    </a:p>
                    <a:p>
                      <a:pPr algn="ctr">
                        <a:lnSpc>
                          <a:spcPct val="150000"/>
                        </a:lnSpc>
                      </a:pPr>
                      <a:r>
                        <a:rPr lang="de-DE" sz="2000" kern="1200" baseline="0" dirty="0">
                          <a:solidFill>
                            <a:schemeClr val="tx1"/>
                          </a:solidFill>
                          <a:latin typeface="+mn-lt"/>
                          <a:ea typeface="+mn-ea"/>
                          <a:cs typeface="+mn-cs"/>
                        </a:rPr>
                        <a:t>1</a:t>
                      </a:r>
                    </a:p>
                  </a:txBody>
                  <a:tcPr/>
                </a:tc>
                <a:tc>
                  <a:txBody>
                    <a:bodyPr/>
                    <a:lstStyle/>
                    <a:p>
                      <a:pPr algn="ctr">
                        <a:lnSpc>
                          <a:spcPct val="150000"/>
                        </a:lnSpc>
                      </a:pPr>
                      <a:r>
                        <a:rPr lang="de-DE" sz="2000" kern="1200" baseline="0" dirty="0">
                          <a:solidFill>
                            <a:schemeClr val="tx1"/>
                          </a:solidFill>
                          <a:latin typeface="+mn-lt"/>
                          <a:ea typeface="+mn-ea"/>
                          <a:cs typeface="+mn-cs"/>
                        </a:rPr>
                        <a:t>1</a:t>
                      </a:r>
                    </a:p>
                    <a:p>
                      <a:pPr algn="ctr">
                        <a:lnSpc>
                          <a:spcPct val="150000"/>
                        </a:lnSpc>
                      </a:pPr>
                      <a:r>
                        <a:rPr lang="de-DE" sz="2000" kern="1200" baseline="0" dirty="0">
                          <a:solidFill>
                            <a:schemeClr val="tx1"/>
                          </a:solidFill>
                          <a:latin typeface="+mn-lt"/>
                          <a:ea typeface="+mn-ea"/>
                          <a:cs typeface="+mn-cs"/>
                        </a:rPr>
                        <a:t>0</a:t>
                      </a:r>
                    </a:p>
                    <a:p>
                      <a:pPr algn="ctr">
                        <a:lnSpc>
                          <a:spcPct val="150000"/>
                        </a:lnSpc>
                      </a:pPr>
                      <a:r>
                        <a:rPr lang="de-DE" sz="2000" kern="1200" baseline="0" dirty="0">
                          <a:solidFill>
                            <a:schemeClr val="tx1"/>
                          </a:solidFill>
                          <a:latin typeface="+mn-lt"/>
                          <a:ea typeface="+mn-ea"/>
                          <a:cs typeface="+mn-cs"/>
                        </a:rPr>
                        <a:t>0</a:t>
                      </a:r>
                    </a:p>
                    <a:p>
                      <a:pPr algn="ctr">
                        <a:lnSpc>
                          <a:spcPct val="150000"/>
                        </a:lnSpc>
                      </a:pPr>
                      <a:r>
                        <a:rPr lang="de-DE" sz="2000" kern="1200" baseline="0" dirty="0">
                          <a:solidFill>
                            <a:schemeClr val="tx1"/>
                          </a:solidFill>
                          <a:latin typeface="+mn-lt"/>
                          <a:ea typeface="+mn-ea"/>
                          <a:cs typeface="+mn-cs"/>
                        </a:rPr>
                        <a:t>0</a:t>
                      </a:r>
                    </a:p>
                    <a:p>
                      <a:pPr algn="ctr">
                        <a:lnSpc>
                          <a:spcPct val="150000"/>
                        </a:lnSpc>
                      </a:pPr>
                      <a:r>
                        <a:rPr lang="de-DE" sz="2000" kern="1200" baseline="0" dirty="0">
                          <a:solidFill>
                            <a:schemeClr val="tx1"/>
                          </a:solidFill>
                          <a:latin typeface="+mn-lt"/>
                          <a:ea typeface="+mn-ea"/>
                          <a:cs typeface="+mn-cs"/>
                        </a:rPr>
                        <a:t>0</a:t>
                      </a:r>
                    </a:p>
                    <a:p>
                      <a:pPr algn="ctr">
                        <a:lnSpc>
                          <a:spcPct val="150000"/>
                        </a:lnSpc>
                      </a:pPr>
                      <a:r>
                        <a:rPr lang="de-DE" sz="2000" kern="1200" baseline="0" dirty="0">
                          <a:solidFill>
                            <a:schemeClr val="tx1"/>
                          </a:solidFill>
                          <a:latin typeface="+mn-lt"/>
                          <a:ea typeface="+mn-ea"/>
                          <a:cs typeface="+mn-cs"/>
                        </a:rPr>
                        <a:t>8</a:t>
                      </a:r>
                    </a:p>
                    <a:p>
                      <a:pPr algn="ctr">
                        <a:lnSpc>
                          <a:spcPct val="150000"/>
                        </a:lnSpc>
                      </a:pPr>
                      <a:r>
                        <a:rPr lang="de-DE" sz="2000" kern="1200" baseline="0" dirty="0">
                          <a:solidFill>
                            <a:schemeClr val="tx1"/>
                          </a:solidFill>
                          <a:latin typeface="+mn-lt"/>
                          <a:ea typeface="+mn-ea"/>
                          <a:cs typeface="+mn-cs"/>
                        </a:rPr>
                        <a:t>5</a:t>
                      </a:r>
                    </a:p>
                  </a:txBody>
                  <a:tcPr/>
                </a:tc>
                <a:extLst>
                  <a:ext uri="{0D108BD9-81ED-4DB2-BD59-A6C34878D82A}">
                    <a16:rowId xmlns:a16="http://schemas.microsoft.com/office/drawing/2014/main" val="10001"/>
                  </a:ext>
                </a:extLst>
              </a:tr>
            </a:tbl>
          </a:graphicData>
        </a:graphic>
      </p:graphicFrame>
      <p:sp>
        <p:nvSpPr>
          <p:cNvPr id="8" name="Text Box 3"/>
          <p:cNvSpPr txBox="1">
            <a:spLocks noChangeArrowheads="1"/>
          </p:cNvSpPr>
          <p:nvPr/>
        </p:nvSpPr>
        <p:spPr bwMode="auto">
          <a:xfrm>
            <a:off x="0" y="6165304"/>
            <a:ext cx="9144000" cy="504056"/>
          </a:xfrm>
          <a:prstGeom prst="rect">
            <a:avLst/>
          </a:prstGeom>
          <a:noFill/>
          <a:ln w="9525">
            <a:noFill/>
            <a:round/>
            <a:headEnd/>
            <a:tailEnd/>
          </a:ln>
        </p:spPr>
        <p:txBody>
          <a:bodyPr/>
          <a:lstStyle/>
          <a:p>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每篇文档可以表示成一个词频向量</a:t>
            </a:r>
            <a:r>
              <a:rPr lang="en-US" dirty="0">
                <a:solidFill>
                  <a:schemeClr val="tx1"/>
                </a:solidFill>
                <a:latin typeface="+mj-lt"/>
                <a:ea typeface="黑体" pitchFamily="49" charset="-122"/>
              </a:rPr>
              <a:t> ∈ N</a:t>
            </a:r>
            <a:r>
              <a:rPr lang="en-US" baseline="30000" dirty="0">
                <a:solidFill>
                  <a:schemeClr val="tx1"/>
                </a:solidFill>
                <a:latin typeface="+mj-lt"/>
                <a:ea typeface="黑体" pitchFamily="49" charset="-122"/>
              </a:rPr>
              <a:t>|</a:t>
            </a:r>
            <a:r>
              <a:rPr lang="en-US" i="1" baseline="30000" dirty="0">
                <a:solidFill>
                  <a:schemeClr val="tx1"/>
                </a:solidFill>
                <a:latin typeface="+mj-lt"/>
                <a:ea typeface="黑体" pitchFamily="49" charset="-122"/>
              </a:rPr>
              <a:t>V</a:t>
            </a:r>
            <a:r>
              <a:rPr lang="en-US" baseline="30000" dirty="0">
                <a:solidFill>
                  <a:schemeClr val="tx1"/>
                </a:solidFill>
                <a:latin typeface="+mj-lt"/>
                <a:ea typeface="黑体" pitchFamily="49" charset="-122"/>
              </a:rPr>
              <a:t>|</a:t>
            </a:r>
          </a:p>
        </p:txBody>
      </p:sp>
    </p:spTree>
    <p:extLst>
      <p:ext uri="{BB962C8B-B14F-4D97-AF65-F5344CB8AC3E}">
        <p14:creationId xmlns:p14="http://schemas.microsoft.com/office/powerpoint/2010/main" val="16101359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二值 → 词频 → 权重矩阵</a:t>
            </a:r>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38</a:t>
            </a:fld>
            <a:endParaRPr lang="en-US" altLang="zh-CN"/>
          </a:p>
        </p:txBody>
      </p:sp>
      <p:graphicFrame>
        <p:nvGraphicFramePr>
          <p:cNvPr id="6" name="Table 8"/>
          <p:cNvGraphicFramePr>
            <a:graphicFrameLocks noGrp="1"/>
          </p:cNvGraphicFramePr>
          <p:nvPr>
            <p:extLst>
              <p:ext uri="{D42A27DB-BD31-4B8C-83A1-F6EECF244321}">
                <p14:modId xmlns:p14="http://schemas.microsoft.com/office/powerpoint/2010/main" val="1580016350"/>
              </p:ext>
            </p:extLst>
          </p:nvPr>
        </p:nvGraphicFramePr>
        <p:xfrm>
          <a:off x="-1" y="1617356"/>
          <a:ext cx="9144001" cy="3960880"/>
        </p:xfrm>
        <a:graphic>
          <a:graphicData uri="http://schemas.openxmlformats.org/drawingml/2006/table">
            <a:tbl>
              <a:tblPr firstRow="1" bandRow="1">
                <a:tableStyleId>{BDBED569-4797-4DF1-A0F4-6AAB3CD982D8}</a:tableStyleId>
              </a:tblPr>
              <a:tblGrid>
                <a:gridCol w="1979713">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gridCol w="1152128">
                  <a:extLst>
                    <a:ext uri="{9D8B030D-6E8A-4147-A177-3AD203B41FA5}">
                      <a16:colId xmlns:a16="http://schemas.microsoft.com/office/drawing/2014/main" val="20003"/>
                    </a:ext>
                  </a:extLst>
                </a:gridCol>
                <a:gridCol w="1152128">
                  <a:extLst>
                    <a:ext uri="{9D8B030D-6E8A-4147-A177-3AD203B41FA5}">
                      <a16:colId xmlns:a16="http://schemas.microsoft.com/office/drawing/2014/main" val="20004"/>
                    </a:ext>
                  </a:extLst>
                </a:gridCol>
                <a:gridCol w="1152128">
                  <a:extLst>
                    <a:ext uri="{9D8B030D-6E8A-4147-A177-3AD203B41FA5}">
                      <a16:colId xmlns:a16="http://schemas.microsoft.com/office/drawing/2014/main" val="20005"/>
                    </a:ext>
                  </a:extLst>
                </a:gridCol>
                <a:gridCol w="1187624">
                  <a:extLst>
                    <a:ext uri="{9D8B030D-6E8A-4147-A177-3AD203B41FA5}">
                      <a16:colId xmlns:a16="http://schemas.microsoft.com/office/drawing/2014/main" val="20006"/>
                    </a:ext>
                  </a:extLst>
                </a:gridCol>
              </a:tblGrid>
              <a:tr h="731524">
                <a:tc>
                  <a:txBody>
                    <a:bodyPr/>
                    <a:lstStyle/>
                    <a:p>
                      <a:pPr algn="ctr">
                        <a:lnSpc>
                          <a:spcPct val="150000"/>
                        </a:lnSpc>
                      </a:pPr>
                      <a:endParaRPr lang="de-DE" sz="24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baseline="0" dirty="0"/>
                        <a:t>Anthony </a:t>
                      </a:r>
                      <a:r>
                        <a:rPr lang="de-DE" sz="2000" kern="1200" baseline="0" dirty="0" err="1"/>
                        <a:t>and</a:t>
                      </a:r>
                      <a:r>
                        <a:rPr lang="de-DE" sz="2000" kern="1200" baseline="0" dirty="0"/>
                        <a:t>  Cleopatra</a:t>
                      </a:r>
                      <a:endParaRPr lang="de-DE" sz="2000" b="0" kern="1200" baseline="0" dirty="0">
                        <a:solidFill>
                          <a:schemeClr val="lt1"/>
                        </a:solidFill>
                        <a:latin typeface="+mn-lt"/>
                        <a:ea typeface="+mn-ea"/>
                        <a:cs typeface="+mn-cs"/>
                      </a:endParaRPr>
                    </a:p>
                  </a:txBody>
                  <a:tcPr/>
                </a:tc>
                <a:tc>
                  <a:txBody>
                    <a:bodyPr/>
                    <a:lstStyle/>
                    <a:p>
                      <a:pPr algn="ctr">
                        <a:lnSpc>
                          <a:spcPct val="100000"/>
                        </a:lnSpc>
                      </a:pPr>
                      <a:r>
                        <a:rPr lang="en-US" sz="2000" kern="1200" baseline="0" dirty="0"/>
                        <a:t>Julius </a:t>
                      </a:r>
                      <a:r>
                        <a:rPr lang="de-DE" sz="2000" kern="1200" baseline="0" dirty="0"/>
                        <a:t>Caesar </a:t>
                      </a:r>
                      <a:endParaRPr lang="de-DE" sz="20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baseline="0" dirty="0"/>
                        <a:t>The  </a:t>
                      </a:r>
                      <a:r>
                        <a:rPr lang="de-DE" sz="2000" kern="1200" baseline="0" dirty="0"/>
                        <a:t>Tempest</a:t>
                      </a:r>
                      <a:endParaRPr lang="de-DE" sz="2000" b="0" dirty="0"/>
                    </a:p>
                  </a:txBody>
                  <a:tcPr/>
                </a:tc>
                <a:tc>
                  <a:txBody>
                    <a:bodyPr/>
                    <a:lstStyle/>
                    <a:p>
                      <a:pPr algn="ctr">
                        <a:lnSpc>
                          <a:spcPct val="100000"/>
                        </a:lnSpc>
                      </a:pPr>
                      <a:r>
                        <a:rPr lang="en-US" sz="2000" kern="1200" baseline="0" dirty="0"/>
                        <a:t>Hamlet</a:t>
                      </a:r>
                      <a:endParaRPr lang="de-DE" sz="2000" b="0" dirty="0"/>
                    </a:p>
                  </a:txBody>
                  <a:tcPr/>
                </a:tc>
                <a:tc>
                  <a:txBody>
                    <a:bodyPr/>
                    <a:lstStyle/>
                    <a:p>
                      <a:pPr algn="ctr">
                        <a:lnSpc>
                          <a:spcPct val="100000"/>
                        </a:lnSpc>
                      </a:pPr>
                      <a:r>
                        <a:rPr lang="en-US" sz="2000" kern="1200" baseline="0" dirty="0"/>
                        <a:t>Othello</a:t>
                      </a:r>
                      <a:endParaRPr lang="de-DE" sz="20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baseline="0" dirty="0"/>
                        <a:t>Macbeth</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baseline="0" dirty="0"/>
                        <a:t> . . .</a:t>
                      </a:r>
                      <a:endParaRPr lang="de-DE" sz="2000" b="0" dirty="0"/>
                    </a:p>
                  </a:txBody>
                  <a:tcPr/>
                </a:tc>
                <a:extLst>
                  <a:ext uri="{0D108BD9-81ED-4DB2-BD59-A6C34878D82A}">
                    <a16:rowId xmlns:a16="http://schemas.microsoft.com/office/drawing/2014/main" val="10000"/>
                  </a:ext>
                </a:extLst>
              </a:tr>
              <a:tr h="370840">
                <a:tc>
                  <a:txBody>
                    <a:bodyPr/>
                    <a:lstStyle/>
                    <a:p>
                      <a:pPr algn="ctr">
                        <a:lnSpc>
                          <a:spcPct val="130000"/>
                        </a:lnSpc>
                      </a:pPr>
                      <a:r>
                        <a:rPr lang="de-DE" sz="2000" dirty="0"/>
                        <a:t>ANTHONY</a:t>
                      </a:r>
                    </a:p>
                    <a:p>
                      <a:pPr algn="ctr">
                        <a:lnSpc>
                          <a:spcPct val="130000"/>
                        </a:lnSpc>
                      </a:pPr>
                      <a:r>
                        <a:rPr lang="de-DE" sz="2000" dirty="0"/>
                        <a:t>BRUTUS</a:t>
                      </a:r>
                      <a:r>
                        <a:rPr lang="de-DE" sz="2000" baseline="0" dirty="0"/>
                        <a:t> </a:t>
                      </a:r>
                    </a:p>
                    <a:p>
                      <a:pPr algn="ctr">
                        <a:lnSpc>
                          <a:spcPct val="130000"/>
                        </a:lnSpc>
                      </a:pPr>
                      <a:r>
                        <a:rPr lang="de-DE" sz="2000" baseline="0" dirty="0"/>
                        <a:t>CAESAR</a:t>
                      </a:r>
                    </a:p>
                    <a:p>
                      <a:pPr algn="ctr">
                        <a:lnSpc>
                          <a:spcPct val="130000"/>
                        </a:lnSpc>
                      </a:pPr>
                      <a:r>
                        <a:rPr lang="de-DE" sz="2000" baseline="0" dirty="0"/>
                        <a:t>CALPURNIA</a:t>
                      </a:r>
                    </a:p>
                    <a:p>
                      <a:pPr algn="ctr">
                        <a:lnSpc>
                          <a:spcPct val="130000"/>
                        </a:lnSpc>
                      </a:pPr>
                      <a:r>
                        <a:rPr lang="de-DE" sz="2000" baseline="0" dirty="0"/>
                        <a:t>CLEOPATRA</a:t>
                      </a:r>
                    </a:p>
                    <a:p>
                      <a:pPr algn="ctr">
                        <a:lnSpc>
                          <a:spcPct val="130000"/>
                        </a:lnSpc>
                      </a:pPr>
                      <a:r>
                        <a:rPr lang="de-DE" sz="2000" baseline="0" dirty="0"/>
                        <a:t>MERCY</a:t>
                      </a:r>
                    </a:p>
                    <a:p>
                      <a:pPr algn="ctr">
                        <a:lnSpc>
                          <a:spcPct val="130000"/>
                        </a:lnSpc>
                      </a:pPr>
                      <a:r>
                        <a:rPr lang="de-DE" sz="2000" baseline="0" dirty="0"/>
                        <a:t>WORSER</a:t>
                      </a:r>
                    </a:p>
                    <a:p>
                      <a:pPr algn="ctr">
                        <a:lnSpc>
                          <a:spcPct val="130000"/>
                        </a:lnSpc>
                      </a:pPr>
                      <a:r>
                        <a:rPr lang="de-DE" sz="2000" baseline="0" dirty="0"/>
                        <a:t>. . .</a:t>
                      </a:r>
                      <a:endParaRPr lang="de-DE" sz="2000" dirty="0"/>
                    </a:p>
                  </a:txBody>
                  <a:tcPr/>
                </a:tc>
                <a:tc>
                  <a:txBody>
                    <a:bodyPr/>
                    <a:lstStyle/>
                    <a:p>
                      <a:pPr algn="ctr">
                        <a:lnSpc>
                          <a:spcPct val="130000"/>
                        </a:lnSpc>
                      </a:pPr>
                      <a:r>
                        <a:rPr lang="de-DE" sz="2000" kern="1200" baseline="0" dirty="0">
                          <a:solidFill>
                            <a:schemeClr val="tx1"/>
                          </a:solidFill>
                          <a:latin typeface="+mn-lt"/>
                          <a:ea typeface="+mn-ea"/>
                          <a:cs typeface="+mn-cs"/>
                        </a:rPr>
                        <a:t>5.25</a:t>
                      </a:r>
                    </a:p>
                    <a:p>
                      <a:pPr algn="ctr">
                        <a:lnSpc>
                          <a:spcPct val="130000"/>
                        </a:lnSpc>
                      </a:pPr>
                      <a:r>
                        <a:rPr lang="de-DE" sz="2000" kern="1200" baseline="0" dirty="0">
                          <a:solidFill>
                            <a:schemeClr val="tx1"/>
                          </a:solidFill>
                          <a:latin typeface="+mn-lt"/>
                          <a:ea typeface="+mn-ea"/>
                          <a:cs typeface="+mn-cs"/>
                        </a:rPr>
                        <a:t>1.21</a:t>
                      </a:r>
                    </a:p>
                    <a:p>
                      <a:pPr algn="ctr">
                        <a:lnSpc>
                          <a:spcPct val="130000"/>
                        </a:lnSpc>
                      </a:pPr>
                      <a:r>
                        <a:rPr lang="de-DE" sz="2000" kern="1200" baseline="0" dirty="0">
                          <a:solidFill>
                            <a:schemeClr val="tx1"/>
                          </a:solidFill>
                          <a:latin typeface="+mn-lt"/>
                          <a:ea typeface="+mn-ea"/>
                          <a:cs typeface="+mn-cs"/>
                        </a:rPr>
                        <a:t>8.59</a:t>
                      </a:r>
                    </a:p>
                    <a:p>
                      <a:pPr algn="ctr">
                        <a:lnSpc>
                          <a:spcPct val="130000"/>
                        </a:lnSpc>
                      </a:pPr>
                      <a:r>
                        <a:rPr lang="de-DE" sz="2000" kern="1200" baseline="0" dirty="0">
                          <a:solidFill>
                            <a:schemeClr val="tx1"/>
                          </a:solidFill>
                          <a:latin typeface="+mn-lt"/>
                          <a:ea typeface="+mn-ea"/>
                          <a:cs typeface="+mn-cs"/>
                        </a:rPr>
                        <a:t>0.0</a:t>
                      </a:r>
                    </a:p>
                    <a:p>
                      <a:pPr algn="ctr">
                        <a:lnSpc>
                          <a:spcPct val="130000"/>
                        </a:lnSpc>
                      </a:pPr>
                      <a:r>
                        <a:rPr lang="de-DE" sz="2000" kern="1200" baseline="0" dirty="0">
                          <a:solidFill>
                            <a:schemeClr val="tx1"/>
                          </a:solidFill>
                          <a:latin typeface="+mn-lt"/>
                          <a:ea typeface="+mn-ea"/>
                          <a:cs typeface="+mn-cs"/>
                        </a:rPr>
                        <a:t>2.85</a:t>
                      </a:r>
                    </a:p>
                    <a:p>
                      <a:pPr algn="ctr">
                        <a:lnSpc>
                          <a:spcPct val="130000"/>
                        </a:lnSpc>
                      </a:pPr>
                      <a:r>
                        <a:rPr lang="de-DE" sz="2000" kern="1200" baseline="0" dirty="0">
                          <a:solidFill>
                            <a:schemeClr val="tx1"/>
                          </a:solidFill>
                          <a:latin typeface="+mn-lt"/>
                          <a:ea typeface="+mn-ea"/>
                          <a:cs typeface="+mn-cs"/>
                        </a:rPr>
                        <a:t>1.51</a:t>
                      </a:r>
                    </a:p>
                    <a:p>
                      <a:pPr algn="ctr">
                        <a:lnSpc>
                          <a:spcPct val="130000"/>
                        </a:lnSpc>
                      </a:pPr>
                      <a:r>
                        <a:rPr lang="de-DE" sz="2000" kern="1200" baseline="0" dirty="0">
                          <a:solidFill>
                            <a:schemeClr val="tx1"/>
                          </a:solidFill>
                          <a:latin typeface="+mn-lt"/>
                          <a:ea typeface="+mn-ea"/>
                          <a:cs typeface="+mn-cs"/>
                        </a:rPr>
                        <a:t>1.37</a:t>
                      </a:r>
                    </a:p>
                  </a:txBody>
                  <a:tcPr/>
                </a:tc>
                <a:tc>
                  <a:txBody>
                    <a:bodyPr/>
                    <a:lstStyle/>
                    <a:p>
                      <a:pPr algn="ctr">
                        <a:lnSpc>
                          <a:spcPct val="130000"/>
                        </a:lnSpc>
                      </a:pPr>
                      <a:r>
                        <a:rPr lang="de-DE" sz="2000" kern="1200" baseline="0" dirty="0">
                          <a:solidFill>
                            <a:schemeClr val="tx1"/>
                          </a:solidFill>
                          <a:latin typeface="+mn-lt"/>
                          <a:ea typeface="+mn-ea"/>
                          <a:cs typeface="+mn-cs"/>
                        </a:rPr>
                        <a:t>3.18</a:t>
                      </a:r>
                    </a:p>
                    <a:p>
                      <a:pPr algn="ctr">
                        <a:lnSpc>
                          <a:spcPct val="130000"/>
                        </a:lnSpc>
                      </a:pPr>
                      <a:r>
                        <a:rPr lang="de-DE" sz="2000" kern="1200" baseline="0" dirty="0">
                          <a:solidFill>
                            <a:schemeClr val="tx1"/>
                          </a:solidFill>
                          <a:latin typeface="+mn-lt"/>
                          <a:ea typeface="+mn-ea"/>
                          <a:cs typeface="+mn-cs"/>
                        </a:rPr>
                        <a:t>6.10</a:t>
                      </a:r>
                    </a:p>
                    <a:p>
                      <a:pPr algn="ctr">
                        <a:lnSpc>
                          <a:spcPct val="130000"/>
                        </a:lnSpc>
                      </a:pPr>
                      <a:r>
                        <a:rPr lang="de-DE" sz="2000" kern="1200" baseline="0" dirty="0">
                          <a:solidFill>
                            <a:schemeClr val="tx1"/>
                          </a:solidFill>
                          <a:latin typeface="+mn-lt"/>
                          <a:ea typeface="+mn-ea"/>
                          <a:cs typeface="+mn-cs"/>
                        </a:rPr>
                        <a:t>2.54</a:t>
                      </a:r>
                    </a:p>
                    <a:p>
                      <a:pPr algn="ctr">
                        <a:lnSpc>
                          <a:spcPct val="130000"/>
                        </a:lnSpc>
                      </a:pPr>
                      <a:r>
                        <a:rPr lang="de-DE" sz="2000" kern="1200" baseline="0" dirty="0">
                          <a:solidFill>
                            <a:schemeClr val="tx1"/>
                          </a:solidFill>
                          <a:latin typeface="+mn-lt"/>
                          <a:ea typeface="+mn-ea"/>
                          <a:cs typeface="+mn-cs"/>
                        </a:rPr>
                        <a:t>1.54</a:t>
                      </a:r>
                    </a:p>
                    <a:p>
                      <a:pPr algn="ctr">
                        <a:lnSpc>
                          <a:spcPct val="130000"/>
                        </a:lnSpc>
                      </a:pPr>
                      <a:r>
                        <a:rPr lang="de-DE" sz="2000" kern="1200" baseline="0" dirty="0">
                          <a:solidFill>
                            <a:schemeClr val="tx1"/>
                          </a:solidFill>
                          <a:latin typeface="+mn-lt"/>
                          <a:ea typeface="+mn-ea"/>
                          <a:cs typeface="+mn-cs"/>
                        </a:rPr>
                        <a:t>0.0</a:t>
                      </a:r>
                    </a:p>
                    <a:p>
                      <a:pPr algn="ctr">
                        <a:lnSpc>
                          <a:spcPct val="130000"/>
                        </a:lnSpc>
                      </a:pPr>
                      <a:r>
                        <a:rPr lang="de-DE" sz="2000" kern="1200" baseline="0" dirty="0">
                          <a:solidFill>
                            <a:schemeClr val="tx1"/>
                          </a:solidFill>
                          <a:latin typeface="+mn-lt"/>
                          <a:ea typeface="+mn-ea"/>
                          <a:cs typeface="+mn-cs"/>
                        </a:rPr>
                        <a:t>0.0</a:t>
                      </a:r>
                    </a:p>
                    <a:p>
                      <a:pPr algn="ctr">
                        <a:lnSpc>
                          <a:spcPct val="130000"/>
                        </a:lnSpc>
                      </a:pPr>
                      <a:r>
                        <a:rPr lang="de-DE" sz="2000" kern="1200" baseline="0" dirty="0">
                          <a:solidFill>
                            <a:schemeClr val="tx1"/>
                          </a:solidFill>
                          <a:latin typeface="+mn-lt"/>
                          <a:ea typeface="+mn-ea"/>
                          <a:cs typeface="+mn-cs"/>
                        </a:rPr>
                        <a:t>0.0</a:t>
                      </a:r>
                    </a:p>
                  </a:txBody>
                  <a:tcPr/>
                </a:tc>
                <a:tc>
                  <a:txBody>
                    <a:bodyPr/>
                    <a:lstStyle/>
                    <a:p>
                      <a:pPr algn="ctr">
                        <a:lnSpc>
                          <a:spcPct val="130000"/>
                        </a:lnSpc>
                      </a:pPr>
                      <a:r>
                        <a:rPr lang="de-DE" sz="2000" kern="1200" baseline="0" dirty="0">
                          <a:solidFill>
                            <a:schemeClr val="tx1"/>
                          </a:solidFill>
                          <a:latin typeface="+mn-lt"/>
                          <a:ea typeface="+mn-ea"/>
                          <a:cs typeface="+mn-cs"/>
                        </a:rPr>
                        <a:t>0.0</a:t>
                      </a:r>
                    </a:p>
                    <a:p>
                      <a:pPr algn="ctr">
                        <a:lnSpc>
                          <a:spcPct val="130000"/>
                        </a:lnSpc>
                      </a:pPr>
                      <a:r>
                        <a:rPr lang="de-DE" sz="2000" kern="1200" baseline="0" dirty="0">
                          <a:solidFill>
                            <a:schemeClr val="tx1"/>
                          </a:solidFill>
                          <a:latin typeface="+mn-lt"/>
                          <a:ea typeface="+mn-ea"/>
                          <a:cs typeface="+mn-cs"/>
                        </a:rPr>
                        <a:t>0.0</a:t>
                      </a:r>
                    </a:p>
                    <a:p>
                      <a:pPr algn="ctr">
                        <a:lnSpc>
                          <a:spcPct val="130000"/>
                        </a:lnSpc>
                      </a:pPr>
                      <a:r>
                        <a:rPr lang="de-DE" sz="2000" kern="1200" baseline="0" dirty="0">
                          <a:solidFill>
                            <a:schemeClr val="tx1"/>
                          </a:solidFill>
                          <a:latin typeface="+mn-lt"/>
                          <a:ea typeface="+mn-ea"/>
                          <a:cs typeface="+mn-cs"/>
                        </a:rPr>
                        <a:t>0.0</a:t>
                      </a:r>
                    </a:p>
                    <a:p>
                      <a:pPr algn="ctr">
                        <a:lnSpc>
                          <a:spcPct val="130000"/>
                        </a:lnSpc>
                      </a:pPr>
                      <a:r>
                        <a:rPr lang="de-DE" sz="2000" kern="1200" baseline="0" dirty="0">
                          <a:solidFill>
                            <a:schemeClr val="tx1"/>
                          </a:solidFill>
                          <a:latin typeface="+mn-lt"/>
                          <a:ea typeface="+mn-ea"/>
                          <a:cs typeface="+mn-cs"/>
                        </a:rPr>
                        <a:t>0.0</a:t>
                      </a:r>
                    </a:p>
                    <a:p>
                      <a:pPr algn="ctr">
                        <a:lnSpc>
                          <a:spcPct val="130000"/>
                        </a:lnSpc>
                      </a:pPr>
                      <a:r>
                        <a:rPr lang="de-DE" sz="2000" kern="1200" baseline="0" dirty="0">
                          <a:solidFill>
                            <a:schemeClr val="tx1"/>
                          </a:solidFill>
                          <a:latin typeface="+mn-lt"/>
                          <a:ea typeface="+mn-ea"/>
                          <a:cs typeface="+mn-cs"/>
                        </a:rPr>
                        <a:t>0.0</a:t>
                      </a:r>
                    </a:p>
                    <a:p>
                      <a:pPr algn="ctr">
                        <a:lnSpc>
                          <a:spcPct val="130000"/>
                        </a:lnSpc>
                      </a:pPr>
                      <a:r>
                        <a:rPr lang="de-DE" sz="2000" kern="1200" baseline="0" dirty="0">
                          <a:solidFill>
                            <a:schemeClr val="tx1"/>
                          </a:solidFill>
                          <a:latin typeface="+mn-lt"/>
                          <a:ea typeface="+mn-ea"/>
                          <a:cs typeface="+mn-cs"/>
                        </a:rPr>
                        <a:t>1.90</a:t>
                      </a:r>
                    </a:p>
                    <a:p>
                      <a:pPr algn="ctr">
                        <a:lnSpc>
                          <a:spcPct val="130000"/>
                        </a:lnSpc>
                      </a:pPr>
                      <a:r>
                        <a:rPr lang="de-DE" sz="2000" kern="1200" baseline="0" dirty="0">
                          <a:solidFill>
                            <a:schemeClr val="tx1"/>
                          </a:solidFill>
                          <a:latin typeface="+mn-lt"/>
                          <a:ea typeface="+mn-ea"/>
                          <a:cs typeface="+mn-cs"/>
                        </a:rPr>
                        <a:t>0.11</a:t>
                      </a:r>
                    </a:p>
                  </a:txBody>
                  <a:tcPr/>
                </a:tc>
                <a:tc>
                  <a:txBody>
                    <a:bodyPr/>
                    <a:lstStyle/>
                    <a:p>
                      <a:pPr algn="ctr">
                        <a:lnSpc>
                          <a:spcPct val="130000"/>
                        </a:lnSpc>
                      </a:pPr>
                      <a:r>
                        <a:rPr lang="de-DE" sz="2000" kern="1200" baseline="0" dirty="0">
                          <a:solidFill>
                            <a:schemeClr val="tx1"/>
                          </a:solidFill>
                          <a:latin typeface="+mn-lt"/>
                          <a:ea typeface="+mn-ea"/>
                          <a:cs typeface="+mn-cs"/>
                        </a:rPr>
                        <a:t>0.0</a:t>
                      </a:r>
                    </a:p>
                    <a:p>
                      <a:pPr algn="ctr">
                        <a:lnSpc>
                          <a:spcPct val="130000"/>
                        </a:lnSpc>
                      </a:pPr>
                      <a:r>
                        <a:rPr lang="de-DE" sz="2000" kern="1200" baseline="0" dirty="0">
                          <a:solidFill>
                            <a:schemeClr val="tx1"/>
                          </a:solidFill>
                          <a:latin typeface="+mn-lt"/>
                          <a:ea typeface="+mn-ea"/>
                          <a:cs typeface="+mn-cs"/>
                        </a:rPr>
                        <a:t>1.0</a:t>
                      </a:r>
                    </a:p>
                    <a:p>
                      <a:pPr algn="ctr">
                        <a:lnSpc>
                          <a:spcPct val="130000"/>
                        </a:lnSpc>
                      </a:pPr>
                      <a:r>
                        <a:rPr lang="de-DE" sz="2000" kern="1200" baseline="0" dirty="0">
                          <a:solidFill>
                            <a:schemeClr val="tx1"/>
                          </a:solidFill>
                          <a:latin typeface="+mn-lt"/>
                          <a:ea typeface="+mn-ea"/>
                          <a:cs typeface="+mn-cs"/>
                        </a:rPr>
                        <a:t>1.51</a:t>
                      </a:r>
                    </a:p>
                    <a:p>
                      <a:pPr algn="ctr">
                        <a:lnSpc>
                          <a:spcPct val="130000"/>
                        </a:lnSpc>
                      </a:pPr>
                      <a:r>
                        <a:rPr lang="de-DE" sz="2000" kern="1200" baseline="0" dirty="0">
                          <a:solidFill>
                            <a:schemeClr val="tx1"/>
                          </a:solidFill>
                          <a:latin typeface="+mn-lt"/>
                          <a:ea typeface="+mn-ea"/>
                          <a:cs typeface="+mn-cs"/>
                        </a:rPr>
                        <a:t>0.0</a:t>
                      </a:r>
                    </a:p>
                    <a:p>
                      <a:pPr algn="ctr">
                        <a:lnSpc>
                          <a:spcPct val="130000"/>
                        </a:lnSpc>
                      </a:pPr>
                      <a:r>
                        <a:rPr lang="de-DE" sz="2000" kern="1200" baseline="0" dirty="0">
                          <a:solidFill>
                            <a:schemeClr val="tx1"/>
                          </a:solidFill>
                          <a:latin typeface="+mn-lt"/>
                          <a:ea typeface="+mn-ea"/>
                          <a:cs typeface="+mn-cs"/>
                        </a:rPr>
                        <a:t>0.0</a:t>
                      </a:r>
                    </a:p>
                    <a:p>
                      <a:pPr algn="ctr">
                        <a:lnSpc>
                          <a:spcPct val="130000"/>
                        </a:lnSpc>
                      </a:pPr>
                      <a:r>
                        <a:rPr lang="de-DE" sz="2000" kern="1200" baseline="0" dirty="0">
                          <a:solidFill>
                            <a:schemeClr val="tx1"/>
                          </a:solidFill>
                          <a:latin typeface="+mn-lt"/>
                          <a:ea typeface="+mn-ea"/>
                          <a:cs typeface="+mn-cs"/>
                        </a:rPr>
                        <a:t>0.12</a:t>
                      </a:r>
                    </a:p>
                    <a:p>
                      <a:pPr algn="ctr">
                        <a:lnSpc>
                          <a:spcPct val="130000"/>
                        </a:lnSpc>
                      </a:pPr>
                      <a:r>
                        <a:rPr lang="de-DE" sz="2000" kern="1200" baseline="0" dirty="0">
                          <a:solidFill>
                            <a:schemeClr val="tx1"/>
                          </a:solidFill>
                          <a:latin typeface="+mn-lt"/>
                          <a:ea typeface="+mn-ea"/>
                          <a:cs typeface="+mn-cs"/>
                        </a:rPr>
                        <a:t>4.15</a:t>
                      </a:r>
                    </a:p>
                  </a:txBody>
                  <a:tcPr/>
                </a:tc>
                <a:tc>
                  <a:txBody>
                    <a:bodyPr/>
                    <a:lstStyle/>
                    <a:p>
                      <a:pPr algn="ctr">
                        <a:lnSpc>
                          <a:spcPct val="130000"/>
                        </a:lnSpc>
                      </a:pPr>
                      <a:r>
                        <a:rPr lang="de-DE" sz="2000" kern="1200" baseline="0" dirty="0">
                          <a:solidFill>
                            <a:schemeClr val="tx1"/>
                          </a:solidFill>
                          <a:latin typeface="+mn-lt"/>
                          <a:ea typeface="+mn-ea"/>
                          <a:cs typeface="+mn-cs"/>
                        </a:rPr>
                        <a:t>0.0</a:t>
                      </a:r>
                    </a:p>
                    <a:p>
                      <a:pPr algn="ctr">
                        <a:lnSpc>
                          <a:spcPct val="130000"/>
                        </a:lnSpc>
                      </a:pPr>
                      <a:r>
                        <a:rPr lang="de-DE" sz="2000" kern="1200" baseline="0" dirty="0">
                          <a:solidFill>
                            <a:schemeClr val="tx1"/>
                          </a:solidFill>
                          <a:latin typeface="+mn-lt"/>
                          <a:ea typeface="+mn-ea"/>
                          <a:cs typeface="+mn-cs"/>
                        </a:rPr>
                        <a:t>0.0</a:t>
                      </a:r>
                    </a:p>
                    <a:p>
                      <a:pPr algn="ctr">
                        <a:lnSpc>
                          <a:spcPct val="130000"/>
                        </a:lnSpc>
                      </a:pPr>
                      <a:r>
                        <a:rPr lang="de-DE" sz="2000" kern="1200" baseline="0" dirty="0">
                          <a:solidFill>
                            <a:schemeClr val="tx1"/>
                          </a:solidFill>
                          <a:latin typeface="+mn-lt"/>
                          <a:ea typeface="+mn-ea"/>
                          <a:cs typeface="+mn-cs"/>
                        </a:rPr>
                        <a:t>0.25</a:t>
                      </a:r>
                    </a:p>
                    <a:p>
                      <a:pPr algn="ctr">
                        <a:lnSpc>
                          <a:spcPct val="130000"/>
                        </a:lnSpc>
                      </a:pPr>
                      <a:r>
                        <a:rPr lang="de-DE" sz="2000" kern="1200" baseline="0" dirty="0">
                          <a:solidFill>
                            <a:schemeClr val="tx1"/>
                          </a:solidFill>
                          <a:latin typeface="+mn-lt"/>
                          <a:ea typeface="+mn-ea"/>
                          <a:cs typeface="+mn-cs"/>
                        </a:rPr>
                        <a:t>0.0</a:t>
                      </a:r>
                    </a:p>
                    <a:p>
                      <a:pPr algn="ctr">
                        <a:lnSpc>
                          <a:spcPct val="130000"/>
                        </a:lnSpc>
                      </a:pPr>
                      <a:r>
                        <a:rPr lang="de-DE" sz="2000" kern="1200" baseline="0" dirty="0">
                          <a:solidFill>
                            <a:schemeClr val="tx1"/>
                          </a:solidFill>
                          <a:latin typeface="+mn-lt"/>
                          <a:ea typeface="+mn-ea"/>
                          <a:cs typeface="+mn-cs"/>
                        </a:rPr>
                        <a:t>0.0</a:t>
                      </a:r>
                    </a:p>
                    <a:p>
                      <a:pPr algn="ctr">
                        <a:lnSpc>
                          <a:spcPct val="130000"/>
                        </a:lnSpc>
                      </a:pPr>
                      <a:r>
                        <a:rPr lang="de-DE" sz="2000" kern="1200" baseline="0" dirty="0">
                          <a:solidFill>
                            <a:schemeClr val="tx1"/>
                          </a:solidFill>
                          <a:latin typeface="+mn-lt"/>
                          <a:ea typeface="+mn-ea"/>
                          <a:cs typeface="+mn-cs"/>
                        </a:rPr>
                        <a:t>5.25</a:t>
                      </a:r>
                    </a:p>
                    <a:p>
                      <a:pPr algn="ctr">
                        <a:lnSpc>
                          <a:spcPct val="130000"/>
                        </a:lnSpc>
                      </a:pPr>
                      <a:r>
                        <a:rPr lang="de-DE" sz="2000" kern="1200" baseline="0" dirty="0">
                          <a:solidFill>
                            <a:schemeClr val="tx1"/>
                          </a:solidFill>
                          <a:latin typeface="+mn-lt"/>
                          <a:ea typeface="+mn-ea"/>
                          <a:cs typeface="+mn-cs"/>
                        </a:rPr>
                        <a:t>0.25</a:t>
                      </a:r>
                    </a:p>
                  </a:txBody>
                  <a:tcPr/>
                </a:tc>
                <a:tc>
                  <a:txBody>
                    <a:bodyPr/>
                    <a:lstStyle/>
                    <a:p>
                      <a:pPr algn="ctr">
                        <a:lnSpc>
                          <a:spcPct val="130000"/>
                        </a:lnSpc>
                      </a:pPr>
                      <a:r>
                        <a:rPr lang="de-DE" sz="2000" kern="1200" baseline="0" dirty="0">
                          <a:solidFill>
                            <a:schemeClr val="tx1"/>
                          </a:solidFill>
                          <a:latin typeface="+mn-lt"/>
                          <a:ea typeface="+mn-ea"/>
                          <a:cs typeface="+mn-cs"/>
                        </a:rPr>
                        <a:t>0.35</a:t>
                      </a:r>
                    </a:p>
                    <a:p>
                      <a:pPr algn="ctr">
                        <a:lnSpc>
                          <a:spcPct val="130000"/>
                        </a:lnSpc>
                      </a:pPr>
                      <a:r>
                        <a:rPr lang="de-DE" sz="2000" kern="1200" baseline="0" dirty="0">
                          <a:solidFill>
                            <a:schemeClr val="tx1"/>
                          </a:solidFill>
                          <a:latin typeface="+mn-lt"/>
                          <a:ea typeface="+mn-ea"/>
                          <a:cs typeface="+mn-cs"/>
                        </a:rPr>
                        <a:t>0.0</a:t>
                      </a:r>
                    </a:p>
                    <a:p>
                      <a:pPr algn="ctr">
                        <a:lnSpc>
                          <a:spcPct val="130000"/>
                        </a:lnSpc>
                      </a:pPr>
                      <a:r>
                        <a:rPr lang="de-DE" sz="2000" kern="1200" baseline="0" dirty="0">
                          <a:solidFill>
                            <a:schemeClr val="tx1"/>
                          </a:solidFill>
                          <a:latin typeface="+mn-lt"/>
                          <a:ea typeface="+mn-ea"/>
                          <a:cs typeface="+mn-cs"/>
                        </a:rPr>
                        <a:t>0.0</a:t>
                      </a:r>
                    </a:p>
                    <a:p>
                      <a:pPr algn="ctr">
                        <a:lnSpc>
                          <a:spcPct val="130000"/>
                        </a:lnSpc>
                      </a:pPr>
                      <a:r>
                        <a:rPr lang="de-DE" sz="2000" kern="1200" baseline="0" dirty="0">
                          <a:solidFill>
                            <a:schemeClr val="tx1"/>
                          </a:solidFill>
                          <a:latin typeface="+mn-lt"/>
                          <a:ea typeface="+mn-ea"/>
                          <a:cs typeface="+mn-cs"/>
                        </a:rPr>
                        <a:t>0.0</a:t>
                      </a:r>
                    </a:p>
                    <a:p>
                      <a:pPr algn="ctr">
                        <a:lnSpc>
                          <a:spcPct val="130000"/>
                        </a:lnSpc>
                      </a:pPr>
                      <a:r>
                        <a:rPr lang="de-DE" sz="2000" kern="1200" baseline="0" dirty="0">
                          <a:solidFill>
                            <a:schemeClr val="tx1"/>
                          </a:solidFill>
                          <a:latin typeface="+mn-lt"/>
                          <a:ea typeface="+mn-ea"/>
                          <a:cs typeface="+mn-cs"/>
                        </a:rPr>
                        <a:t>0.0</a:t>
                      </a:r>
                    </a:p>
                    <a:p>
                      <a:pPr algn="ctr">
                        <a:lnSpc>
                          <a:spcPct val="130000"/>
                        </a:lnSpc>
                      </a:pPr>
                      <a:r>
                        <a:rPr lang="de-DE" sz="2000" kern="1200" baseline="0" dirty="0">
                          <a:solidFill>
                            <a:schemeClr val="tx1"/>
                          </a:solidFill>
                          <a:latin typeface="+mn-lt"/>
                          <a:ea typeface="+mn-ea"/>
                          <a:cs typeface="+mn-cs"/>
                        </a:rPr>
                        <a:t>0.88</a:t>
                      </a:r>
                    </a:p>
                    <a:p>
                      <a:pPr algn="ctr">
                        <a:lnSpc>
                          <a:spcPct val="130000"/>
                        </a:lnSpc>
                      </a:pPr>
                      <a:r>
                        <a:rPr lang="de-DE" sz="2000" kern="1200" baseline="0" dirty="0">
                          <a:solidFill>
                            <a:schemeClr val="tx1"/>
                          </a:solidFill>
                          <a:latin typeface="+mn-lt"/>
                          <a:ea typeface="+mn-ea"/>
                          <a:cs typeface="+mn-cs"/>
                        </a:rPr>
                        <a:t>1.95</a:t>
                      </a:r>
                    </a:p>
                  </a:txBody>
                  <a:tcPr/>
                </a:tc>
                <a:extLst>
                  <a:ext uri="{0D108BD9-81ED-4DB2-BD59-A6C34878D82A}">
                    <a16:rowId xmlns:a16="http://schemas.microsoft.com/office/drawing/2014/main" val="10001"/>
                  </a:ext>
                </a:extLst>
              </a:tr>
            </a:tbl>
          </a:graphicData>
        </a:graphic>
      </p:graphicFrame>
      <p:sp>
        <p:nvSpPr>
          <p:cNvPr id="7" name="Text Box 3"/>
          <p:cNvSpPr txBox="1">
            <a:spLocks noChangeArrowheads="1"/>
          </p:cNvSpPr>
          <p:nvPr/>
        </p:nvSpPr>
        <p:spPr bwMode="auto">
          <a:xfrm>
            <a:off x="214282" y="5877272"/>
            <a:ext cx="8572560" cy="576064"/>
          </a:xfrm>
          <a:prstGeom prst="rect">
            <a:avLst/>
          </a:prstGeom>
          <a:noFill/>
          <a:ln w="9525">
            <a:noFill/>
            <a:round/>
            <a:headEnd/>
            <a:tailEnd/>
          </a:ln>
        </p:spPr>
        <p:txBody>
          <a:bodyPr/>
          <a:lstStyle/>
          <a:p>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每篇文档表示成一个基于</a:t>
            </a:r>
            <a:r>
              <a:rPr lang="en-US" altLang="zh-CN" dirty="0" err="1">
                <a:solidFill>
                  <a:schemeClr val="tx1"/>
                </a:solidFill>
                <a:latin typeface="+mj-lt"/>
                <a:ea typeface="黑体" pitchFamily="49" charset="-122"/>
              </a:rPr>
              <a:t>tf-idf</a:t>
            </a:r>
            <a:r>
              <a:rPr lang="zh-CN" altLang="en-US" dirty="0">
                <a:solidFill>
                  <a:schemeClr val="tx1"/>
                </a:solidFill>
                <a:latin typeface="+mj-lt"/>
                <a:ea typeface="黑体" pitchFamily="49" charset="-122"/>
              </a:rPr>
              <a:t>权重的实值向量</a:t>
            </a:r>
            <a:r>
              <a:rPr lang="de-DE" dirty="0">
                <a:solidFill>
                  <a:schemeClr val="tx1"/>
                </a:solidFill>
                <a:latin typeface="+mj-lt"/>
                <a:ea typeface="黑体" pitchFamily="49" charset="-122"/>
              </a:rPr>
              <a:t> </a:t>
            </a:r>
            <a:r>
              <a:rPr lang="en-US" dirty="0">
                <a:solidFill>
                  <a:schemeClr val="tx1"/>
                </a:solidFill>
                <a:latin typeface="+mj-lt"/>
                <a:ea typeface="黑体" pitchFamily="49" charset="-122"/>
              </a:rPr>
              <a:t>∈ R</a:t>
            </a:r>
            <a:r>
              <a:rPr lang="en-US" baseline="30000" dirty="0">
                <a:solidFill>
                  <a:schemeClr val="tx1"/>
                </a:solidFill>
                <a:latin typeface="+mj-lt"/>
                <a:ea typeface="黑体" pitchFamily="49" charset="-122"/>
              </a:rPr>
              <a:t>|</a:t>
            </a:r>
            <a:r>
              <a:rPr lang="en-US" i="1" baseline="30000" dirty="0">
                <a:solidFill>
                  <a:schemeClr val="tx1"/>
                </a:solidFill>
                <a:latin typeface="+mj-lt"/>
                <a:ea typeface="黑体" pitchFamily="49" charset="-122"/>
              </a:rPr>
              <a:t>V</a:t>
            </a:r>
            <a:r>
              <a:rPr lang="en-US" baseline="30000" dirty="0">
                <a:solidFill>
                  <a:schemeClr val="tx1"/>
                </a:solidFill>
                <a:latin typeface="+mj-lt"/>
                <a:ea typeface="黑体" pitchFamily="49" charset="-122"/>
              </a:rPr>
              <a:t>|</a:t>
            </a:r>
          </a:p>
        </p:txBody>
      </p:sp>
    </p:spTree>
    <p:extLst>
      <p:ext uri="{BB962C8B-B14F-4D97-AF65-F5344CB8AC3E}">
        <p14:creationId xmlns:p14="http://schemas.microsoft.com/office/powerpoint/2010/main" val="39352166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文档表示成向量</a:t>
            </a:r>
          </a:p>
        </p:txBody>
      </p:sp>
      <p:sp>
        <p:nvSpPr>
          <p:cNvPr id="3" name="内容占位符 2"/>
          <p:cNvSpPr>
            <a:spLocks noGrp="1"/>
          </p:cNvSpPr>
          <p:nvPr>
            <p:ph idx="1"/>
          </p:nvPr>
        </p:nvSpPr>
        <p:spPr/>
        <p:txBody>
          <a:bodyPr/>
          <a:lstStyle/>
          <a:p>
            <a:pPr>
              <a:lnSpc>
                <a:spcPct val="130000"/>
              </a:lnSpc>
            </a:pPr>
            <a:r>
              <a:rPr lang="zh-CN" altLang="en-US" b="1" dirty="0"/>
              <a:t>每篇文档表示成一个基于</a:t>
            </a:r>
            <a:r>
              <a:rPr lang="en-US" altLang="zh-CN" b="1" dirty="0" err="1"/>
              <a:t>tf-idf</a:t>
            </a:r>
            <a:r>
              <a:rPr lang="zh-CN" altLang="en-US" b="1" dirty="0"/>
              <a:t>权重的</a:t>
            </a:r>
            <a:endParaRPr lang="en-US" altLang="zh-CN" b="1" dirty="0"/>
          </a:p>
          <a:p>
            <a:pPr marL="0" indent="0">
              <a:lnSpc>
                <a:spcPct val="130000"/>
              </a:lnSpc>
              <a:buNone/>
            </a:pPr>
            <a:r>
              <a:rPr lang="zh-CN" altLang="en-US" b="1" dirty="0"/>
              <a:t>实值向量 ∈ </a:t>
            </a:r>
            <a:r>
              <a:rPr lang="en-US" altLang="zh-CN" b="1" dirty="0"/>
              <a:t>R|V|.</a:t>
            </a:r>
          </a:p>
          <a:p>
            <a:pPr>
              <a:lnSpc>
                <a:spcPct val="130000"/>
              </a:lnSpc>
            </a:pPr>
            <a:r>
              <a:rPr lang="zh-CN" altLang="en-US" b="1" dirty="0"/>
              <a:t>于是，我们有一个 </a:t>
            </a:r>
            <a:r>
              <a:rPr lang="en-US" altLang="zh-CN" b="1" dirty="0"/>
              <a:t>|V|</a:t>
            </a:r>
            <a:r>
              <a:rPr lang="zh-CN" altLang="en-US" b="1" dirty="0"/>
              <a:t>维实值空间</a:t>
            </a:r>
          </a:p>
          <a:p>
            <a:pPr>
              <a:lnSpc>
                <a:spcPct val="130000"/>
              </a:lnSpc>
            </a:pPr>
            <a:r>
              <a:rPr lang="zh-CN" altLang="en-US" b="1" dirty="0"/>
              <a:t>空间的每一维都对应词项</a:t>
            </a:r>
          </a:p>
          <a:p>
            <a:pPr>
              <a:lnSpc>
                <a:spcPct val="130000"/>
              </a:lnSpc>
            </a:pPr>
            <a:r>
              <a:rPr lang="zh-CN" altLang="en-US" b="1" dirty="0"/>
              <a:t>文档都是该空间下的一个点或者向量</a:t>
            </a:r>
          </a:p>
          <a:p>
            <a:pPr>
              <a:lnSpc>
                <a:spcPct val="130000"/>
              </a:lnSpc>
            </a:pPr>
            <a:r>
              <a:rPr lang="zh-CN" altLang="en-US" b="1" dirty="0"/>
              <a:t>极高维向量：对</a:t>
            </a:r>
            <a:r>
              <a:rPr lang="en-US" altLang="zh-CN" b="1" dirty="0"/>
              <a:t>Web</a:t>
            </a:r>
            <a:r>
              <a:rPr lang="zh-CN" altLang="en-US" b="1" dirty="0"/>
              <a:t>搜索引擎，空间会上千万维</a:t>
            </a:r>
          </a:p>
          <a:p>
            <a:pPr>
              <a:lnSpc>
                <a:spcPct val="130000"/>
              </a:lnSpc>
            </a:pPr>
            <a:r>
              <a:rPr lang="zh-CN" altLang="en-US" b="1" dirty="0"/>
              <a:t>对每个向量来说又非常稀疏，大部分都是</a:t>
            </a:r>
            <a:r>
              <a:rPr lang="en-US" altLang="zh-CN" b="1" dirty="0"/>
              <a:t>0</a:t>
            </a:r>
            <a:endParaRPr lang="zh-CN" altLang="en-US" b="1" dirty="0"/>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39</a:t>
            </a:fld>
            <a:endParaRPr lang="en-US" altLang="zh-CN"/>
          </a:p>
        </p:txBody>
      </p:sp>
    </p:spTree>
    <p:extLst>
      <p:ext uri="{BB962C8B-B14F-4D97-AF65-F5344CB8AC3E}">
        <p14:creationId xmlns:p14="http://schemas.microsoft.com/office/powerpoint/2010/main" val="3935216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本讲内容</a:t>
            </a:r>
          </a:p>
        </p:txBody>
      </p:sp>
      <p:sp>
        <p:nvSpPr>
          <p:cNvPr id="4" name="文本占位符 3"/>
          <p:cNvSpPr>
            <a:spLocks noGrp="1"/>
          </p:cNvSpPr>
          <p:nvPr>
            <p:ph type="body" sz="quarter" idx="13"/>
          </p:nvPr>
        </p:nvSpPr>
        <p:spPr/>
        <p:txBody>
          <a:bodyPr/>
          <a:lstStyle/>
          <a:p>
            <a:r>
              <a:rPr lang="zh-CN" altLang="en-US" sz="2400" dirty="0"/>
              <a:t>对搜索结果排序</a:t>
            </a:r>
            <a:r>
              <a:rPr lang="en-US" altLang="zh-CN" sz="2400" dirty="0"/>
              <a:t>(Ranking) : </a:t>
            </a:r>
            <a:r>
              <a:rPr lang="zh-CN" altLang="en-US" sz="2400" dirty="0"/>
              <a:t>为什么排序相当重要？</a:t>
            </a:r>
          </a:p>
          <a:p>
            <a:r>
              <a:rPr lang="zh-CN" altLang="en-US" sz="2400" dirty="0"/>
              <a:t>词项频率</a:t>
            </a:r>
            <a:r>
              <a:rPr lang="en-US" altLang="zh-CN" sz="2400" dirty="0"/>
              <a:t>(Term Frequency, TF): </a:t>
            </a:r>
            <a:r>
              <a:rPr lang="zh-CN" altLang="en-US" sz="2400" dirty="0"/>
              <a:t>排序中的重要因子</a:t>
            </a:r>
          </a:p>
          <a:p>
            <a:r>
              <a:rPr lang="en-US" altLang="zh-CN" sz="2400" dirty="0" err="1"/>
              <a:t>Tf-idf</a:t>
            </a:r>
            <a:r>
              <a:rPr lang="en-US" altLang="zh-CN" sz="2400" dirty="0"/>
              <a:t> </a:t>
            </a:r>
            <a:r>
              <a:rPr lang="zh-CN" altLang="en-US" sz="2400" dirty="0"/>
              <a:t>权重计算方法</a:t>
            </a:r>
            <a:r>
              <a:rPr lang="en-US" altLang="zh-CN" sz="2400" dirty="0"/>
              <a:t>: </a:t>
            </a:r>
            <a:r>
              <a:rPr lang="zh-CN" altLang="en-US" sz="2400" dirty="0"/>
              <a:t>最出名的经典排序方法</a:t>
            </a:r>
          </a:p>
          <a:p>
            <a:r>
              <a:rPr lang="zh-CN" altLang="en-US" sz="2400" dirty="0"/>
              <a:t>向量空间模型</a:t>
            </a:r>
            <a:r>
              <a:rPr lang="en-US" altLang="zh-CN" sz="2400" dirty="0"/>
              <a:t>(Vector space model): </a:t>
            </a:r>
            <a:r>
              <a:rPr lang="zh-CN" altLang="en-US" sz="2400" dirty="0"/>
              <a:t>信息检索中最重要的形式化模型之一 </a:t>
            </a:r>
            <a:r>
              <a:rPr lang="en-US" altLang="zh-CN" sz="2400" dirty="0"/>
              <a:t>(</a:t>
            </a:r>
            <a:r>
              <a:rPr lang="zh-CN" altLang="en-US" sz="2400" dirty="0"/>
              <a:t>其他模型还包括布尔模型和概率模型</a:t>
            </a:r>
            <a:r>
              <a:rPr lang="en-US" altLang="zh-CN" sz="2400" dirty="0"/>
              <a:t>)</a:t>
            </a:r>
            <a:endParaRPr lang="zh-CN" altLang="en-US" sz="2400" dirty="0"/>
          </a:p>
        </p:txBody>
      </p:sp>
      <p:sp>
        <p:nvSpPr>
          <p:cNvPr id="2" name="灯片编号占位符 1"/>
          <p:cNvSpPr>
            <a:spLocks noGrp="1"/>
          </p:cNvSpPr>
          <p:nvPr>
            <p:ph type="sldNum" sz="quarter" idx="16"/>
          </p:nvPr>
        </p:nvSpPr>
        <p:spPr/>
        <p:txBody>
          <a:bodyPr/>
          <a:lstStyle/>
          <a:p>
            <a:pPr>
              <a:defRPr/>
            </a:pPr>
            <a:fld id="{DB3EC566-48E6-4552-87D6-CB322A8F1925}" type="slidenum">
              <a:rPr lang="en-US" smtClean="0"/>
              <a:pPr>
                <a:defRPr/>
              </a:pPr>
              <a:t>4</a:t>
            </a:fld>
            <a:endParaRPr lang="en-US"/>
          </a:p>
        </p:txBody>
      </p:sp>
    </p:spTree>
    <p:extLst>
      <p:ext uri="{BB962C8B-B14F-4D97-AF65-F5344CB8AC3E}">
        <p14:creationId xmlns:p14="http://schemas.microsoft.com/office/powerpoint/2010/main" val="42419688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查询看成向量</a:t>
            </a:r>
          </a:p>
        </p:txBody>
      </p:sp>
      <p:sp>
        <p:nvSpPr>
          <p:cNvPr id="3" name="内容占位符 2"/>
          <p:cNvSpPr>
            <a:spLocks noGrp="1"/>
          </p:cNvSpPr>
          <p:nvPr>
            <p:ph idx="1"/>
          </p:nvPr>
        </p:nvSpPr>
        <p:spPr/>
        <p:txBody>
          <a:bodyPr/>
          <a:lstStyle/>
          <a:p>
            <a:pPr>
              <a:lnSpc>
                <a:spcPct val="120000"/>
              </a:lnSpc>
            </a:pPr>
            <a:r>
              <a:rPr lang="zh-CN" altLang="en-US" b="1" dirty="0"/>
              <a:t>关键思路</a:t>
            </a:r>
            <a:r>
              <a:rPr lang="en-US" altLang="zh-CN" b="1" dirty="0"/>
              <a:t>1: </a:t>
            </a:r>
            <a:r>
              <a:rPr lang="zh-CN" altLang="en-US" b="1" dirty="0"/>
              <a:t>对于查询做同样的处理，即将查询表示成同一高维空间的向量</a:t>
            </a:r>
          </a:p>
          <a:p>
            <a:pPr>
              <a:lnSpc>
                <a:spcPct val="120000"/>
              </a:lnSpc>
            </a:pPr>
            <a:r>
              <a:rPr lang="zh-CN" altLang="en-US" b="1" dirty="0"/>
              <a:t>关键思路</a:t>
            </a:r>
            <a:r>
              <a:rPr lang="en-US" altLang="zh-CN" b="1" dirty="0"/>
              <a:t>2: </a:t>
            </a:r>
            <a:r>
              <a:rPr lang="zh-CN" altLang="en-US" b="1" dirty="0"/>
              <a:t>按照文档对查询的邻近程度排序</a:t>
            </a:r>
          </a:p>
          <a:p>
            <a:pPr lvl="1">
              <a:lnSpc>
                <a:spcPct val="120000"/>
              </a:lnSpc>
            </a:pPr>
            <a:r>
              <a:rPr lang="zh-CN" altLang="en-US" b="1" dirty="0"/>
              <a:t>邻近度 </a:t>
            </a:r>
            <a:r>
              <a:rPr lang="en-US" altLang="zh-CN" b="1" dirty="0"/>
              <a:t>= </a:t>
            </a:r>
            <a:r>
              <a:rPr lang="zh-CN" altLang="en-US" b="1" dirty="0"/>
              <a:t>相似度</a:t>
            </a:r>
          </a:p>
          <a:p>
            <a:pPr lvl="1">
              <a:lnSpc>
                <a:spcPct val="120000"/>
              </a:lnSpc>
            </a:pPr>
            <a:r>
              <a:rPr lang="zh-CN" altLang="en-US" b="1" dirty="0"/>
              <a:t>邻近度≈ 距离的反面</a:t>
            </a:r>
          </a:p>
          <a:p>
            <a:pPr>
              <a:lnSpc>
                <a:spcPct val="120000"/>
              </a:lnSpc>
            </a:pPr>
            <a:r>
              <a:rPr lang="zh-CN" altLang="en-US" b="1" dirty="0"/>
              <a:t>回想一下，希望和布尔模型不同，能够得到非二值的、既不是过多或也不是过少的检索结果</a:t>
            </a:r>
          </a:p>
          <a:p>
            <a:pPr>
              <a:lnSpc>
                <a:spcPct val="120000"/>
              </a:lnSpc>
            </a:pPr>
            <a:r>
              <a:rPr lang="zh-CN" altLang="en-US" b="1" dirty="0"/>
              <a:t>这里，通过计算出相关文档的相关度高于不相关文档相关度的方法来实现</a:t>
            </a:r>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40</a:t>
            </a:fld>
            <a:endParaRPr lang="en-US" altLang="zh-CN"/>
          </a:p>
        </p:txBody>
      </p:sp>
    </p:spTree>
    <p:extLst>
      <p:ext uri="{BB962C8B-B14F-4D97-AF65-F5344CB8AC3E}">
        <p14:creationId xmlns:p14="http://schemas.microsoft.com/office/powerpoint/2010/main" val="15780988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向量空间下相似度的形式化定义</a:t>
            </a:r>
          </a:p>
        </p:txBody>
      </p:sp>
      <p:sp>
        <p:nvSpPr>
          <p:cNvPr id="3" name="内容占位符 2"/>
          <p:cNvSpPr>
            <a:spLocks noGrp="1"/>
          </p:cNvSpPr>
          <p:nvPr>
            <p:ph idx="1"/>
          </p:nvPr>
        </p:nvSpPr>
        <p:spPr/>
        <p:txBody>
          <a:bodyPr/>
          <a:lstStyle/>
          <a:p>
            <a:pPr>
              <a:lnSpc>
                <a:spcPct val="150000"/>
              </a:lnSpc>
            </a:pPr>
            <a:r>
              <a:rPr lang="zh-CN" altLang="en-US" b="1" dirty="0"/>
              <a:t>先考虑一下两个点之间的距离倒数</a:t>
            </a:r>
          </a:p>
          <a:p>
            <a:pPr>
              <a:lnSpc>
                <a:spcPct val="150000"/>
              </a:lnSpc>
            </a:pPr>
            <a:r>
              <a:rPr lang="zh-CN" altLang="en-US" b="1" dirty="0"/>
              <a:t>一种方法是采用欧氏距离</a:t>
            </a:r>
          </a:p>
          <a:p>
            <a:pPr>
              <a:lnSpc>
                <a:spcPct val="150000"/>
              </a:lnSpc>
            </a:pPr>
            <a:r>
              <a:rPr lang="zh-CN" altLang="en-US" b="1" dirty="0"/>
              <a:t>但是，欧氏距离不是一种好的选择，这是因为欧氏距离对向量长度很敏感</a:t>
            </a:r>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41</a:t>
            </a:fld>
            <a:endParaRPr lang="en-US" altLang="zh-CN"/>
          </a:p>
        </p:txBody>
      </p:sp>
    </p:spTree>
    <p:extLst>
      <p:ext uri="{BB962C8B-B14F-4D97-AF65-F5344CB8AC3E}">
        <p14:creationId xmlns:p14="http://schemas.microsoft.com/office/powerpoint/2010/main" val="28086597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欧氏距离不好的例子</a:t>
            </a:r>
          </a:p>
        </p:txBody>
      </p:sp>
      <p:sp>
        <p:nvSpPr>
          <p:cNvPr id="3" name="内容占位符 2"/>
          <p:cNvSpPr>
            <a:spLocks noGrp="1"/>
          </p:cNvSpPr>
          <p:nvPr>
            <p:ph idx="1"/>
          </p:nvPr>
        </p:nvSpPr>
        <p:spPr/>
        <p:txBody>
          <a:bodyPr/>
          <a:lstStyle/>
          <a:p>
            <a:pPr>
              <a:lnSpc>
                <a:spcPct val="120000"/>
              </a:lnSpc>
            </a:pPr>
            <a:r>
              <a:rPr lang="zh-CN" altLang="en-US" dirty="0">
                <a:ea typeface="黑体" pitchFamily="49" charset="-122"/>
              </a:rPr>
              <a:t>查询</a:t>
            </a:r>
            <a:r>
              <a:rPr lang="en-US" altLang="zh-CN" i="1" dirty="0">
                <a:ea typeface="黑体" pitchFamily="49" charset="-122"/>
              </a:rPr>
              <a:t>q</a:t>
            </a:r>
            <a:r>
              <a:rPr lang="zh-CN" altLang="en-US" dirty="0">
                <a:ea typeface="黑体" pitchFamily="49" charset="-122"/>
              </a:rPr>
              <a:t>和文档</a:t>
            </a:r>
            <a:r>
              <a:rPr lang="en-US" altLang="zh-CN" i="1" dirty="0">
                <a:ea typeface="黑体" pitchFamily="49" charset="-122"/>
              </a:rPr>
              <a:t>d</a:t>
            </a:r>
            <a:r>
              <a:rPr lang="en-US" altLang="zh-CN" baseline="-25000" dirty="0">
                <a:ea typeface="黑体" pitchFamily="49" charset="-122"/>
              </a:rPr>
              <a:t>2</a:t>
            </a:r>
            <a:r>
              <a:rPr lang="zh-CN" altLang="en-US" dirty="0">
                <a:ea typeface="黑体" pitchFamily="49" charset="-122"/>
              </a:rPr>
              <a:t>的词项      分布非常相似，但采用欧氏距离计算它们对应向量之间的距离非常大。</a:t>
            </a:r>
            <a:endParaRPr lang="zh-CN" altLang="en-US" dirty="0"/>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42</a:t>
            </a:fld>
            <a:endParaRPr lang="en-US" altLang="zh-CN"/>
          </a:p>
        </p:txBody>
      </p:sp>
      <p:pic>
        <p:nvPicPr>
          <p:cNvPr id="6" name="Picture 11" descr="2.png"/>
          <p:cNvPicPr>
            <a:picLocks noChangeAspect="1"/>
          </p:cNvPicPr>
          <p:nvPr/>
        </p:nvPicPr>
        <p:blipFill>
          <a:blip r:embed="rId2" cstate="print"/>
          <a:stretch>
            <a:fillRect/>
          </a:stretch>
        </p:blipFill>
        <p:spPr>
          <a:xfrm>
            <a:off x="4355976" y="1700848"/>
            <a:ext cx="269999" cy="360000"/>
          </a:xfrm>
          <a:prstGeom prst="rect">
            <a:avLst/>
          </a:prstGeom>
        </p:spPr>
      </p:pic>
      <p:pic>
        <p:nvPicPr>
          <p:cNvPr id="7" name="Picture 8" descr="Picture4.png"/>
          <p:cNvPicPr>
            <a:picLocks noChangeAspect="1"/>
          </p:cNvPicPr>
          <p:nvPr/>
        </p:nvPicPr>
        <p:blipFill>
          <a:blip r:embed="rId3" cstate="print"/>
          <a:stretch>
            <a:fillRect/>
          </a:stretch>
        </p:blipFill>
        <p:spPr>
          <a:xfrm>
            <a:off x="899592" y="2996952"/>
            <a:ext cx="7215238" cy="3452691"/>
          </a:xfrm>
          <a:prstGeom prst="rect">
            <a:avLst/>
          </a:prstGeom>
        </p:spPr>
      </p:pic>
    </p:spTree>
    <p:extLst>
      <p:ext uri="{BB962C8B-B14F-4D97-AF65-F5344CB8AC3E}">
        <p14:creationId xmlns:p14="http://schemas.microsoft.com/office/powerpoint/2010/main" val="28086597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采用夹角而不是距离来计算</a:t>
            </a:r>
          </a:p>
        </p:txBody>
      </p:sp>
      <p:sp>
        <p:nvSpPr>
          <p:cNvPr id="3" name="内容占位符 2"/>
          <p:cNvSpPr>
            <a:spLocks noGrp="1"/>
          </p:cNvSpPr>
          <p:nvPr>
            <p:ph idx="1"/>
          </p:nvPr>
        </p:nvSpPr>
        <p:spPr/>
        <p:txBody>
          <a:bodyPr/>
          <a:lstStyle/>
          <a:p>
            <a:pPr>
              <a:lnSpc>
                <a:spcPct val="150000"/>
              </a:lnSpc>
              <a:spcBef>
                <a:spcPts val="700"/>
              </a:spcBef>
              <a:buClr>
                <a:srgbClr val="336699"/>
              </a:buClr>
            </a:pPr>
            <a:r>
              <a:rPr lang="zh-CN" altLang="en-US" dirty="0">
                <a:ea typeface="黑体" pitchFamily="49" charset="-122"/>
              </a:rPr>
              <a:t>将文档按照其向量和查询向量的夹角大小来排序</a:t>
            </a:r>
            <a:endParaRPr lang="en-US" altLang="zh-CN" dirty="0">
              <a:ea typeface="黑体" pitchFamily="49" charset="-122"/>
            </a:endParaRPr>
          </a:p>
          <a:p>
            <a:pPr>
              <a:lnSpc>
                <a:spcPct val="150000"/>
              </a:lnSpc>
              <a:spcBef>
                <a:spcPts val="700"/>
              </a:spcBef>
              <a:buClr>
                <a:srgbClr val="336699"/>
              </a:buClr>
            </a:pPr>
            <a:r>
              <a:rPr lang="zh-CN" altLang="en-US" dirty="0">
                <a:ea typeface="黑体" pitchFamily="49" charset="-122"/>
              </a:rPr>
              <a:t>假想实验：将文档</a:t>
            </a:r>
            <a:r>
              <a:rPr lang="en-US" altLang="zh-CN" dirty="0">
                <a:ea typeface="黑体" pitchFamily="49" charset="-122"/>
              </a:rPr>
              <a:t> d </a:t>
            </a:r>
            <a:r>
              <a:rPr lang="zh-CN" altLang="en-US" dirty="0">
                <a:ea typeface="黑体" pitchFamily="49" charset="-122"/>
              </a:rPr>
              <a:t>复制一份加在自身末尾得到文档</a:t>
            </a:r>
            <a:r>
              <a:rPr lang="en-US" altLang="zh-CN" i="1" dirty="0">
                <a:ea typeface="黑体" pitchFamily="49" charset="-122"/>
              </a:rPr>
              <a:t>d′</a:t>
            </a:r>
            <a:r>
              <a:rPr lang="en-US" altLang="zh-CN" dirty="0">
                <a:ea typeface="黑体" pitchFamily="49" charset="-122"/>
              </a:rPr>
              <a:t>. </a:t>
            </a:r>
            <a:r>
              <a:rPr lang="en-US" altLang="zh-CN" i="1" dirty="0">
                <a:ea typeface="黑体" pitchFamily="49" charset="-122"/>
              </a:rPr>
              <a:t>d′ </a:t>
            </a:r>
            <a:r>
              <a:rPr lang="zh-CN" altLang="en-US" dirty="0">
                <a:ea typeface="黑体" pitchFamily="49" charset="-122"/>
              </a:rPr>
              <a:t>是</a:t>
            </a:r>
            <a:r>
              <a:rPr lang="en-US" altLang="zh-CN" i="1" dirty="0">
                <a:ea typeface="黑体" pitchFamily="49" charset="-122"/>
              </a:rPr>
              <a:t>d</a:t>
            </a:r>
            <a:r>
              <a:rPr lang="zh-CN" altLang="en-US" dirty="0">
                <a:ea typeface="黑体" pitchFamily="49" charset="-122"/>
              </a:rPr>
              <a:t>的两倍</a:t>
            </a:r>
            <a:endParaRPr lang="en-US" altLang="zh-CN" dirty="0">
              <a:ea typeface="黑体" pitchFamily="49" charset="-122"/>
            </a:endParaRPr>
          </a:p>
          <a:p>
            <a:pPr>
              <a:lnSpc>
                <a:spcPct val="150000"/>
              </a:lnSpc>
              <a:spcBef>
                <a:spcPts val="700"/>
              </a:spcBef>
              <a:buClr>
                <a:srgbClr val="336699"/>
              </a:buClr>
            </a:pPr>
            <a:r>
              <a:rPr lang="zh-CN" altLang="en-US" dirty="0">
                <a:ea typeface="黑体" pitchFamily="49" charset="-122"/>
              </a:rPr>
              <a:t>很显然，从语义上看，</a:t>
            </a:r>
            <a:r>
              <a:rPr lang="en-US" altLang="zh-CN" dirty="0">
                <a:ea typeface="黑体" pitchFamily="49" charset="-122"/>
              </a:rPr>
              <a:t> </a:t>
            </a:r>
            <a:r>
              <a:rPr lang="en-US" altLang="zh-CN" i="1" dirty="0">
                <a:ea typeface="黑体" pitchFamily="49" charset="-122"/>
              </a:rPr>
              <a:t>d</a:t>
            </a:r>
            <a:r>
              <a:rPr lang="en-US" altLang="zh-CN" dirty="0">
                <a:ea typeface="黑体" pitchFamily="49" charset="-122"/>
              </a:rPr>
              <a:t> </a:t>
            </a:r>
            <a:r>
              <a:rPr lang="zh-CN" altLang="en-US" dirty="0">
                <a:ea typeface="黑体" pitchFamily="49" charset="-122"/>
              </a:rPr>
              <a:t>和</a:t>
            </a:r>
            <a:r>
              <a:rPr lang="en-US" altLang="zh-CN" dirty="0">
                <a:ea typeface="黑体" pitchFamily="49" charset="-122"/>
              </a:rPr>
              <a:t> </a:t>
            </a:r>
            <a:r>
              <a:rPr lang="en-US" altLang="zh-CN" i="1" dirty="0">
                <a:ea typeface="黑体" pitchFamily="49" charset="-122"/>
              </a:rPr>
              <a:t>d′</a:t>
            </a:r>
            <a:r>
              <a:rPr lang="en-US" altLang="zh-CN" dirty="0">
                <a:ea typeface="黑体" pitchFamily="49" charset="-122"/>
              </a:rPr>
              <a:t> </a:t>
            </a:r>
            <a:r>
              <a:rPr lang="zh-CN" altLang="en-US" dirty="0">
                <a:ea typeface="黑体" pitchFamily="49" charset="-122"/>
              </a:rPr>
              <a:t>具有相同的内容</a:t>
            </a:r>
            <a:endParaRPr lang="en-US" altLang="zh-CN" dirty="0">
              <a:ea typeface="黑体" pitchFamily="49" charset="-122"/>
            </a:endParaRPr>
          </a:p>
          <a:p>
            <a:pPr>
              <a:lnSpc>
                <a:spcPct val="150000"/>
              </a:lnSpc>
              <a:spcBef>
                <a:spcPts val="700"/>
              </a:spcBef>
              <a:buClr>
                <a:srgbClr val="336699"/>
              </a:buClr>
            </a:pPr>
            <a:r>
              <a:rPr lang="zh-CN" altLang="en-US" dirty="0">
                <a:ea typeface="黑体" pitchFamily="49" charset="-122"/>
              </a:rPr>
              <a:t>两者之间的夹角为</a:t>
            </a:r>
            <a:r>
              <a:rPr lang="en-US" altLang="zh-CN" dirty="0">
                <a:ea typeface="黑体" pitchFamily="49" charset="-122"/>
              </a:rPr>
              <a:t>0</a:t>
            </a:r>
            <a:r>
              <a:rPr lang="zh-CN" altLang="en-US" dirty="0">
                <a:ea typeface="黑体" pitchFamily="49" charset="-122"/>
              </a:rPr>
              <a:t>，代表它们之间具有最大的相似度</a:t>
            </a:r>
            <a:endParaRPr lang="en-US" altLang="zh-CN" dirty="0">
              <a:ea typeface="黑体" pitchFamily="49" charset="-122"/>
            </a:endParaRPr>
          </a:p>
          <a:p>
            <a:pPr>
              <a:lnSpc>
                <a:spcPct val="150000"/>
              </a:lnSpc>
              <a:spcBef>
                <a:spcPts val="700"/>
              </a:spcBef>
              <a:buClr>
                <a:srgbClr val="336699"/>
              </a:buClr>
            </a:pPr>
            <a:r>
              <a:rPr lang="zh-CN" altLang="en-US" dirty="0">
                <a:ea typeface="黑体" pitchFamily="49" charset="-122"/>
              </a:rPr>
              <a:t>但是，它们的欧氏距离可能会很大</a:t>
            </a:r>
            <a:endParaRPr lang="zh-CN" altLang="en-US" dirty="0"/>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43</a:t>
            </a:fld>
            <a:endParaRPr lang="en-US" altLang="zh-CN"/>
          </a:p>
        </p:txBody>
      </p:sp>
    </p:spTree>
    <p:extLst>
      <p:ext uri="{BB962C8B-B14F-4D97-AF65-F5344CB8AC3E}">
        <p14:creationId xmlns:p14="http://schemas.microsoft.com/office/powerpoint/2010/main" val="28086597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从夹角到余弦</a:t>
            </a:r>
          </a:p>
        </p:txBody>
      </p:sp>
      <p:sp>
        <p:nvSpPr>
          <p:cNvPr id="3" name="内容占位符 2"/>
          <p:cNvSpPr>
            <a:spLocks noGrp="1"/>
          </p:cNvSpPr>
          <p:nvPr>
            <p:ph idx="1"/>
          </p:nvPr>
        </p:nvSpPr>
        <p:spPr/>
        <p:txBody>
          <a:bodyPr/>
          <a:lstStyle/>
          <a:p>
            <a:pPr>
              <a:lnSpc>
                <a:spcPct val="130000"/>
              </a:lnSpc>
              <a:spcBef>
                <a:spcPts val="700"/>
              </a:spcBef>
              <a:buClr>
                <a:srgbClr val="336699"/>
              </a:buClr>
            </a:pPr>
            <a:r>
              <a:rPr lang="zh-CN" altLang="en-US" dirty="0">
                <a:ea typeface="黑体" pitchFamily="49" charset="-122"/>
              </a:rPr>
              <a:t>下面两个说法是等价的：</a:t>
            </a:r>
            <a:endParaRPr lang="en-US" altLang="zh-CN" dirty="0">
              <a:ea typeface="黑体" pitchFamily="49" charset="-122"/>
            </a:endParaRPr>
          </a:p>
          <a:p>
            <a:pPr lvl="1">
              <a:lnSpc>
                <a:spcPct val="130000"/>
              </a:lnSpc>
              <a:spcBef>
                <a:spcPts val="700"/>
              </a:spcBef>
              <a:buClr>
                <a:srgbClr val="336699"/>
              </a:buClr>
            </a:pPr>
            <a:r>
              <a:rPr lang="zh-CN" altLang="en-US" sz="2600" dirty="0">
                <a:ea typeface="黑体" pitchFamily="49" charset="-122"/>
              </a:rPr>
              <a:t>按照夹角从小到大排列文档</a:t>
            </a:r>
            <a:endParaRPr lang="en-US" altLang="zh-CN" sz="2600" dirty="0">
              <a:ea typeface="黑体" pitchFamily="49" charset="-122"/>
            </a:endParaRPr>
          </a:p>
          <a:p>
            <a:pPr lvl="1">
              <a:lnSpc>
                <a:spcPct val="130000"/>
              </a:lnSpc>
              <a:spcBef>
                <a:spcPts val="700"/>
              </a:spcBef>
              <a:buClr>
                <a:srgbClr val="336699"/>
              </a:buClr>
            </a:pPr>
            <a:r>
              <a:rPr lang="zh-CN" altLang="en-US" sz="2600" dirty="0">
                <a:ea typeface="黑体" pitchFamily="49" charset="-122"/>
              </a:rPr>
              <a:t>按照余弦从大到小排列文档</a:t>
            </a:r>
            <a:endParaRPr lang="de-DE" altLang="zh-CN" sz="2600" dirty="0">
              <a:ea typeface="黑体" pitchFamily="49" charset="-122"/>
            </a:endParaRPr>
          </a:p>
          <a:p>
            <a:pPr>
              <a:lnSpc>
                <a:spcPct val="130000"/>
              </a:lnSpc>
              <a:spcBef>
                <a:spcPts val="700"/>
              </a:spcBef>
              <a:buClr>
                <a:srgbClr val="336699"/>
              </a:buClr>
            </a:pPr>
            <a:r>
              <a:rPr lang="zh-CN" altLang="en-US" dirty="0">
                <a:ea typeface="黑体" pitchFamily="49" charset="-122"/>
              </a:rPr>
              <a:t>这是因为在区间</a:t>
            </a:r>
            <a:r>
              <a:rPr lang="de-DE" altLang="zh-CN" dirty="0">
                <a:ea typeface="黑体" pitchFamily="49" charset="-122"/>
              </a:rPr>
              <a:t>[0</a:t>
            </a:r>
            <a:r>
              <a:rPr lang="de-DE" altLang="zh-CN" baseline="30000" dirty="0">
                <a:ea typeface="黑体" pitchFamily="49" charset="-122"/>
              </a:rPr>
              <a:t>◦</a:t>
            </a:r>
            <a:r>
              <a:rPr lang="de-DE" altLang="zh-CN" dirty="0">
                <a:ea typeface="黑体" pitchFamily="49" charset="-122"/>
              </a:rPr>
              <a:t>, 180</a:t>
            </a:r>
            <a:r>
              <a:rPr lang="de-DE" altLang="zh-CN" baseline="30000" dirty="0">
                <a:ea typeface="黑体" pitchFamily="49" charset="-122"/>
              </a:rPr>
              <a:t>◦</a:t>
            </a:r>
            <a:r>
              <a:rPr lang="de-DE" altLang="zh-CN" dirty="0">
                <a:ea typeface="黑体" pitchFamily="49" charset="-122"/>
              </a:rPr>
              <a:t>]</a:t>
            </a:r>
            <a:r>
              <a:rPr lang="zh-CN" altLang="en-US" dirty="0">
                <a:ea typeface="黑体" pitchFamily="49" charset="-122"/>
              </a:rPr>
              <a:t>上，余弦函数</a:t>
            </a:r>
            <a:r>
              <a:rPr lang="en-US" altLang="zh-CN" dirty="0">
                <a:ea typeface="黑体" pitchFamily="49" charset="-122"/>
              </a:rPr>
              <a:t>cosine</a:t>
            </a:r>
            <a:r>
              <a:rPr lang="zh-CN" altLang="en-US" dirty="0">
                <a:ea typeface="黑体" pitchFamily="49" charset="-122"/>
              </a:rPr>
              <a:t>是一个单调递减函数</a:t>
            </a:r>
            <a:endParaRPr lang="zh-CN" altLang="en-US" dirty="0"/>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44</a:t>
            </a:fld>
            <a:endParaRPr lang="en-US" altLang="zh-CN"/>
          </a:p>
        </p:txBody>
      </p:sp>
      <p:pic>
        <p:nvPicPr>
          <p:cNvPr id="6" name="Picture 7" descr="650.png"/>
          <p:cNvPicPr>
            <a:picLocks noChangeAspect="1"/>
          </p:cNvPicPr>
          <p:nvPr/>
        </p:nvPicPr>
        <p:blipFill>
          <a:blip r:embed="rId2" cstate="print"/>
          <a:stretch>
            <a:fillRect/>
          </a:stretch>
        </p:blipFill>
        <p:spPr>
          <a:xfrm>
            <a:off x="3635896" y="4077072"/>
            <a:ext cx="4204704" cy="2632946"/>
          </a:xfrm>
          <a:prstGeom prst="rect">
            <a:avLst/>
          </a:prstGeom>
        </p:spPr>
      </p:pic>
    </p:spTree>
    <p:extLst>
      <p:ext uri="{BB962C8B-B14F-4D97-AF65-F5344CB8AC3E}">
        <p14:creationId xmlns:p14="http://schemas.microsoft.com/office/powerpoint/2010/main" val="28086597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文档长度归一化</a:t>
            </a:r>
          </a:p>
        </p:txBody>
      </p:sp>
      <p:sp>
        <p:nvSpPr>
          <p:cNvPr id="3" name="内容占位符 2"/>
          <p:cNvSpPr>
            <a:spLocks noGrp="1"/>
          </p:cNvSpPr>
          <p:nvPr>
            <p:ph idx="1"/>
          </p:nvPr>
        </p:nvSpPr>
        <p:spPr/>
        <p:txBody>
          <a:bodyPr/>
          <a:lstStyle/>
          <a:p>
            <a:pPr>
              <a:spcBef>
                <a:spcPts val="700"/>
              </a:spcBef>
              <a:buClr>
                <a:srgbClr val="336699"/>
              </a:buClr>
            </a:pPr>
            <a:r>
              <a:rPr lang="zh-CN" altLang="en-US" dirty="0">
                <a:ea typeface="黑体" pitchFamily="49" charset="-122"/>
              </a:rPr>
              <a:t>如何计算余弦相似度？</a:t>
            </a:r>
            <a:endParaRPr lang="en-US" altLang="zh-CN" dirty="0">
              <a:ea typeface="黑体" pitchFamily="49" charset="-122"/>
            </a:endParaRPr>
          </a:p>
          <a:p>
            <a:pPr>
              <a:spcBef>
                <a:spcPts val="700"/>
              </a:spcBef>
              <a:buClr>
                <a:srgbClr val="336699"/>
              </a:buClr>
            </a:pPr>
            <a:r>
              <a:rPr lang="zh-CN" altLang="en-US" dirty="0">
                <a:ea typeface="黑体" pitchFamily="49" charset="-122"/>
              </a:rPr>
              <a:t>一个向量可以通过除以它的长度进行归一化处理，以下使用</a:t>
            </a:r>
            <a:r>
              <a:rPr lang="en-US" altLang="zh-CN" i="1" dirty="0">
                <a:ea typeface="黑体" pitchFamily="49" charset="-122"/>
              </a:rPr>
              <a:t>L</a:t>
            </a:r>
            <a:r>
              <a:rPr lang="en-US" altLang="zh-CN" baseline="-25000" dirty="0">
                <a:ea typeface="黑体" pitchFamily="49" charset="-122"/>
              </a:rPr>
              <a:t>2</a:t>
            </a:r>
            <a:r>
              <a:rPr lang="en-US" altLang="zh-CN" dirty="0">
                <a:ea typeface="黑体" pitchFamily="49" charset="-122"/>
              </a:rPr>
              <a:t> </a:t>
            </a:r>
            <a:r>
              <a:rPr lang="zh-CN" altLang="en-US" dirty="0">
                <a:ea typeface="黑体" pitchFamily="49" charset="-122"/>
              </a:rPr>
              <a:t>（</a:t>
            </a:r>
            <a:r>
              <a:rPr lang="en-US" altLang="zh-CN" dirty="0">
                <a:ea typeface="黑体" pitchFamily="49" charset="-122"/>
              </a:rPr>
              <a:t>2</a:t>
            </a:r>
            <a:r>
              <a:rPr lang="zh-CN" altLang="en-US" dirty="0">
                <a:ea typeface="黑体" pitchFamily="49" charset="-122"/>
              </a:rPr>
              <a:t>范数）</a:t>
            </a:r>
            <a:r>
              <a:rPr lang="en-US" altLang="zh-CN" dirty="0">
                <a:ea typeface="黑体" pitchFamily="49" charset="-122"/>
              </a:rPr>
              <a:t>:</a:t>
            </a:r>
          </a:p>
          <a:p>
            <a:pPr>
              <a:spcBef>
                <a:spcPts val="700"/>
              </a:spcBef>
              <a:buClr>
                <a:srgbClr val="336699"/>
              </a:buClr>
            </a:pPr>
            <a:endParaRPr lang="en-US" altLang="zh-CN" sz="1600" dirty="0">
              <a:ea typeface="黑体" pitchFamily="49" charset="-122"/>
            </a:endParaRPr>
          </a:p>
          <a:p>
            <a:pPr>
              <a:spcBef>
                <a:spcPts val="700"/>
              </a:spcBef>
              <a:buClr>
                <a:srgbClr val="336699"/>
              </a:buClr>
            </a:pPr>
            <a:r>
              <a:rPr lang="zh-CN" altLang="en-US" dirty="0">
                <a:ea typeface="黑体" pitchFamily="49" charset="-122"/>
              </a:rPr>
              <a:t>这相当于将向量映射到单位球面上</a:t>
            </a:r>
            <a:endParaRPr lang="en-US" altLang="zh-CN" dirty="0">
              <a:ea typeface="黑体" pitchFamily="49" charset="-122"/>
            </a:endParaRPr>
          </a:p>
          <a:p>
            <a:pPr>
              <a:spcBef>
                <a:spcPts val="700"/>
              </a:spcBef>
              <a:buClr>
                <a:srgbClr val="336699"/>
              </a:buClr>
            </a:pPr>
            <a:r>
              <a:rPr lang="zh-CN" altLang="en-US" dirty="0">
                <a:ea typeface="黑体" pitchFamily="49" charset="-122"/>
              </a:rPr>
              <a:t>这是因为归一化之后</a:t>
            </a:r>
            <a:r>
              <a:rPr lang="en-US" altLang="zh-CN" dirty="0">
                <a:ea typeface="黑体" pitchFamily="49" charset="-122"/>
              </a:rPr>
              <a:t>: </a:t>
            </a:r>
          </a:p>
          <a:p>
            <a:pPr>
              <a:spcBef>
                <a:spcPts val="700"/>
              </a:spcBef>
              <a:buClr>
                <a:srgbClr val="336699"/>
              </a:buClr>
            </a:pPr>
            <a:endParaRPr lang="en-US" altLang="zh-CN" sz="1200" dirty="0">
              <a:ea typeface="黑体" pitchFamily="49" charset="-122"/>
            </a:endParaRPr>
          </a:p>
          <a:p>
            <a:pPr>
              <a:spcBef>
                <a:spcPts val="700"/>
              </a:spcBef>
              <a:buClr>
                <a:srgbClr val="336699"/>
              </a:buClr>
            </a:pPr>
            <a:r>
              <a:rPr lang="zh-CN" altLang="en-US" dirty="0">
                <a:ea typeface="黑体" pitchFamily="49" charset="-122"/>
              </a:rPr>
              <a:t>因此，长文档和短文档的向量中的权重都处于同一数量级</a:t>
            </a:r>
            <a:endParaRPr lang="en-US" altLang="zh-CN" dirty="0">
              <a:ea typeface="黑体" pitchFamily="49" charset="-122"/>
            </a:endParaRPr>
          </a:p>
          <a:p>
            <a:pPr>
              <a:spcBef>
                <a:spcPts val="700"/>
              </a:spcBef>
              <a:buClr>
                <a:srgbClr val="336699"/>
              </a:buClr>
            </a:pPr>
            <a:r>
              <a:rPr lang="zh-CN" altLang="en-US" dirty="0">
                <a:ea typeface="黑体" pitchFamily="49" charset="-122"/>
              </a:rPr>
              <a:t>前面提到的文档</a:t>
            </a:r>
            <a:r>
              <a:rPr lang="en-US" altLang="zh-CN" dirty="0">
                <a:ea typeface="黑体" pitchFamily="49" charset="-122"/>
              </a:rPr>
              <a:t> </a:t>
            </a:r>
            <a:r>
              <a:rPr lang="en-US" altLang="zh-CN" i="1" dirty="0">
                <a:ea typeface="黑体" pitchFamily="49" charset="-122"/>
              </a:rPr>
              <a:t>d</a:t>
            </a:r>
            <a:r>
              <a:rPr lang="en-US" altLang="zh-CN" dirty="0">
                <a:ea typeface="黑体" pitchFamily="49" charset="-122"/>
              </a:rPr>
              <a:t> </a:t>
            </a:r>
            <a:r>
              <a:rPr lang="zh-CN" altLang="en-US" dirty="0">
                <a:ea typeface="黑体" pitchFamily="49" charset="-122"/>
              </a:rPr>
              <a:t>和</a:t>
            </a:r>
            <a:r>
              <a:rPr lang="en-US" altLang="zh-CN" dirty="0">
                <a:ea typeface="黑体" pitchFamily="49" charset="-122"/>
              </a:rPr>
              <a:t> </a:t>
            </a:r>
            <a:r>
              <a:rPr lang="en-US" altLang="zh-CN" i="1" dirty="0">
                <a:ea typeface="黑体" pitchFamily="49" charset="-122"/>
              </a:rPr>
              <a:t>d′ </a:t>
            </a:r>
            <a:r>
              <a:rPr lang="en-US" altLang="zh-CN" dirty="0">
                <a:ea typeface="黑体" pitchFamily="49" charset="-122"/>
              </a:rPr>
              <a:t>(</a:t>
            </a:r>
            <a:r>
              <a:rPr lang="zh-CN" altLang="en-US" dirty="0">
                <a:ea typeface="黑体" pitchFamily="49" charset="-122"/>
              </a:rPr>
              <a:t>两个</a:t>
            </a:r>
            <a:r>
              <a:rPr lang="en-US" altLang="zh-CN" i="1" dirty="0">
                <a:ea typeface="黑体" pitchFamily="49" charset="-122"/>
              </a:rPr>
              <a:t>d</a:t>
            </a:r>
            <a:r>
              <a:rPr lang="en-US" altLang="zh-CN" dirty="0">
                <a:ea typeface="黑体" pitchFamily="49" charset="-122"/>
              </a:rPr>
              <a:t> </a:t>
            </a:r>
            <a:r>
              <a:rPr lang="zh-CN" altLang="en-US" dirty="0">
                <a:ea typeface="黑体" pitchFamily="49" charset="-122"/>
              </a:rPr>
              <a:t>的叠加</a:t>
            </a:r>
            <a:r>
              <a:rPr lang="en-US" altLang="zh-CN" dirty="0">
                <a:ea typeface="黑体" pitchFamily="49" charset="-122"/>
              </a:rPr>
              <a:t>) </a:t>
            </a:r>
            <a:r>
              <a:rPr lang="zh-CN" altLang="en-US" dirty="0">
                <a:ea typeface="黑体" pitchFamily="49" charset="-122"/>
              </a:rPr>
              <a:t>经过上述归一化之后的向量相同</a:t>
            </a:r>
            <a:endParaRPr lang="zh-CN" altLang="en-US" dirty="0"/>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45</a:t>
            </a:fld>
            <a:endParaRPr lang="en-US" altLang="zh-CN"/>
          </a:p>
        </p:txBody>
      </p:sp>
      <p:pic>
        <p:nvPicPr>
          <p:cNvPr id="6" name="Picture 7" descr="651.png"/>
          <p:cNvPicPr>
            <a:picLocks noChangeAspect="1"/>
          </p:cNvPicPr>
          <p:nvPr/>
        </p:nvPicPr>
        <p:blipFill>
          <a:blip r:embed="rId2" cstate="print"/>
          <a:stretch>
            <a:fillRect/>
          </a:stretch>
        </p:blipFill>
        <p:spPr>
          <a:xfrm>
            <a:off x="4860032" y="2672984"/>
            <a:ext cx="2294999" cy="612000"/>
          </a:xfrm>
          <a:prstGeom prst="rect">
            <a:avLst/>
          </a:prstGeom>
        </p:spPr>
      </p:pic>
      <p:pic>
        <p:nvPicPr>
          <p:cNvPr id="7" name="Picture 8" descr="6512.png"/>
          <p:cNvPicPr>
            <a:picLocks noChangeAspect="1"/>
          </p:cNvPicPr>
          <p:nvPr/>
        </p:nvPicPr>
        <p:blipFill>
          <a:blip r:embed="rId3" cstate="print"/>
          <a:stretch>
            <a:fillRect/>
          </a:stretch>
        </p:blipFill>
        <p:spPr>
          <a:xfrm>
            <a:off x="4950774" y="3969128"/>
            <a:ext cx="3005602" cy="612000"/>
          </a:xfrm>
          <a:prstGeom prst="rect">
            <a:avLst/>
          </a:prstGeom>
        </p:spPr>
      </p:pic>
    </p:spTree>
    <p:extLst>
      <p:ext uri="{BB962C8B-B14F-4D97-AF65-F5344CB8AC3E}">
        <p14:creationId xmlns:p14="http://schemas.microsoft.com/office/powerpoint/2010/main" val="28086597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查询和文档之间的余弦相似度计算</a:t>
            </a:r>
          </a:p>
        </p:txBody>
      </p:sp>
      <p:sp>
        <p:nvSpPr>
          <p:cNvPr id="3" name="内容占位符 2"/>
          <p:cNvSpPr>
            <a:spLocks noGrp="1"/>
          </p:cNvSpPr>
          <p:nvPr>
            <p:ph idx="1"/>
          </p:nvPr>
        </p:nvSpPr>
        <p:spPr/>
        <p:txBody>
          <a:bodyPr/>
          <a:lstStyle/>
          <a:p>
            <a:pPr>
              <a:spcBef>
                <a:spcPts val="700"/>
              </a:spcBef>
              <a:buClr>
                <a:srgbClr val="336699"/>
              </a:buClr>
            </a:pPr>
            <a:r>
              <a:rPr lang="en-US" altLang="zh-CN" i="1" dirty="0">
                <a:ea typeface="黑体" pitchFamily="49" charset="-122"/>
              </a:rPr>
              <a:t>q</a:t>
            </a:r>
            <a:r>
              <a:rPr lang="en-US" altLang="zh-CN" i="1" baseline="-25000" dirty="0">
                <a:ea typeface="黑体" pitchFamily="49" charset="-122"/>
              </a:rPr>
              <a:t>i</a:t>
            </a:r>
            <a:r>
              <a:rPr lang="en-US" altLang="zh-CN" dirty="0">
                <a:ea typeface="黑体" pitchFamily="49" charset="-122"/>
              </a:rPr>
              <a:t> </a:t>
            </a:r>
            <a:r>
              <a:rPr lang="zh-CN" altLang="en-US" dirty="0">
                <a:ea typeface="黑体" pitchFamily="49" charset="-122"/>
              </a:rPr>
              <a:t>是第</a:t>
            </a:r>
            <a:r>
              <a:rPr lang="en-US" altLang="zh-CN" i="1" dirty="0">
                <a:ea typeface="黑体" pitchFamily="49" charset="-122"/>
              </a:rPr>
              <a:t>i</a:t>
            </a:r>
            <a:r>
              <a:rPr lang="en-US" altLang="zh-CN" dirty="0">
                <a:ea typeface="黑体" pitchFamily="49" charset="-122"/>
              </a:rPr>
              <a:t> </a:t>
            </a:r>
            <a:r>
              <a:rPr lang="zh-CN" altLang="en-US" dirty="0">
                <a:ea typeface="黑体" pitchFamily="49" charset="-122"/>
              </a:rPr>
              <a:t>个词项在查询</a:t>
            </a:r>
            <a:r>
              <a:rPr lang="en-US" altLang="zh-CN" i="1" dirty="0">
                <a:ea typeface="黑体" pitchFamily="49" charset="-122"/>
              </a:rPr>
              <a:t>q</a:t>
            </a:r>
            <a:r>
              <a:rPr lang="zh-CN" altLang="en-US" dirty="0">
                <a:ea typeface="黑体" pitchFamily="49" charset="-122"/>
              </a:rPr>
              <a:t>中的</a:t>
            </a:r>
            <a:r>
              <a:rPr lang="en-US" altLang="zh-CN" dirty="0" err="1">
                <a:ea typeface="黑体" pitchFamily="49" charset="-122"/>
              </a:rPr>
              <a:t>tf-idf</a:t>
            </a:r>
            <a:r>
              <a:rPr lang="zh-CN" altLang="en-US" dirty="0">
                <a:ea typeface="黑体" pitchFamily="49" charset="-122"/>
              </a:rPr>
              <a:t>权重</a:t>
            </a:r>
            <a:endParaRPr lang="en-US" altLang="zh-CN" dirty="0">
              <a:ea typeface="黑体" pitchFamily="49" charset="-122"/>
            </a:endParaRPr>
          </a:p>
          <a:p>
            <a:pPr>
              <a:spcBef>
                <a:spcPts val="700"/>
              </a:spcBef>
              <a:buClr>
                <a:srgbClr val="336699"/>
              </a:buClr>
            </a:pPr>
            <a:r>
              <a:rPr lang="en-US" altLang="zh-CN" i="1" dirty="0">
                <a:ea typeface="黑体" pitchFamily="49" charset="-122"/>
              </a:rPr>
              <a:t>d</a:t>
            </a:r>
            <a:r>
              <a:rPr lang="en-US" altLang="zh-CN" i="1" baseline="-25000" dirty="0">
                <a:ea typeface="黑体" pitchFamily="49" charset="-122"/>
              </a:rPr>
              <a:t>i</a:t>
            </a:r>
            <a:r>
              <a:rPr lang="zh-CN" altLang="en-US" dirty="0">
                <a:ea typeface="黑体" pitchFamily="49" charset="-122"/>
              </a:rPr>
              <a:t>是第</a:t>
            </a:r>
            <a:r>
              <a:rPr lang="en-US" altLang="zh-CN" i="1" dirty="0">
                <a:ea typeface="黑体" pitchFamily="49" charset="-122"/>
              </a:rPr>
              <a:t>i</a:t>
            </a:r>
            <a:r>
              <a:rPr lang="en-US" altLang="zh-CN" dirty="0">
                <a:ea typeface="黑体" pitchFamily="49" charset="-122"/>
              </a:rPr>
              <a:t> </a:t>
            </a:r>
            <a:r>
              <a:rPr lang="zh-CN" altLang="en-US" dirty="0">
                <a:ea typeface="黑体" pitchFamily="49" charset="-122"/>
              </a:rPr>
              <a:t>个词项在文档</a:t>
            </a:r>
            <a:r>
              <a:rPr lang="en-US" altLang="zh-CN" i="1" dirty="0">
                <a:ea typeface="黑体" pitchFamily="49" charset="-122"/>
              </a:rPr>
              <a:t>d</a:t>
            </a:r>
            <a:r>
              <a:rPr lang="zh-CN" altLang="en-US" dirty="0">
                <a:ea typeface="黑体" pitchFamily="49" charset="-122"/>
              </a:rPr>
              <a:t>中的</a:t>
            </a:r>
            <a:r>
              <a:rPr lang="en-US" altLang="zh-CN" dirty="0" err="1">
                <a:ea typeface="黑体" pitchFamily="49" charset="-122"/>
              </a:rPr>
              <a:t>tf-idf</a:t>
            </a:r>
            <a:r>
              <a:rPr lang="zh-CN" altLang="en-US" dirty="0">
                <a:ea typeface="黑体" pitchFamily="49" charset="-122"/>
              </a:rPr>
              <a:t>权重</a:t>
            </a:r>
            <a:endParaRPr lang="en-US" altLang="zh-CN" dirty="0">
              <a:ea typeface="黑体" pitchFamily="49" charset="-122"/>
            </a:endParaRPr>
          </a:p>
          <a:p>
            <a:pPr>
              <a:spcBef>
                <a:spcPts val="700"/>
              </a:spcBef>
              <a:buClr>
                <a:srgbClr val="336699"/>
              </a:buClr>
            </a:pPr>
            <a:r>
              <a:rPr lang="en-US" altLang="zh-CN" dirty="0">
                <a:ea typeface="黑体" pitchFamily="49" charset="-122"/>
              </a:rPr>
              <a:t>|    | </a:t>
            </a:r>
            <a:r>
              <a:rPr lang="zh-CN" altLang="en-US" dirty="0">
                <a:ea typeface="黑体" pitchFamily="49" charset="-122"/>
              </a:rPr>
              <a:t>和</a:t>
            </a:r>
            <a:r>
              <a:rPr lang="en-US" altLang="zh-CN" dirty="0">
                <a:ea typeface="黑体" pitchFamily="49" charset="-122"/>
              </a:rPr>
              <a:t> |    | </a:t>
            </a:r>
            <a:r>
              <a:rPr lang="zh-CN" altLang="en-US" dirty="0">
                <a:ea typeface="黑体" pitchFamily="49" charset="-122"/>
              </a:rPr>
              <a:t>分别是       和      的长度</a:t>
            </a:r>
            <a:endParaRPr lang="en-US" altLang="zh-CN" dirty="0">
              <a:ea typeface="黑体" pitchFamily="49" charset="-122"/>
            </a:endParaRPr>
          </a:p>
          <a:p>
            <a:pPr>
              <a:spcBef>
                <a:spcPts val="700"/>
              </a:spcBef>
              <a:buClr>
                <a:srgbClr val="336699"/>
              </a:buClr>
            </a:pPr>
            <a:r>
              <a:rPr lang="zh-CN" altLang="en-US" dirty="0">
                <a:ea typeface="黑体" pitchFamily="49" charset="-122"/>
              </a:rPr>
              <a:t>上述公式就是        和      的余弦相似度，</a:t>
            </a:r>
            <a:endParaRPr lang="en-US" altLang="zh-CN" dirty="0">
              <a:ea typeface="黑体" pitchFamily="49" charset="-122"/>
            </a:endParaRPr>
          </a:p>
          <a:p>
            <a:pPr marL="0" indent="0">
              <a:spcBef>
                <a:spcPts val="700"/>
              </a:spcBef>
              <a:buClr>
                <a:srgbClr val="336699"/>
              </a:buClr>
              <a:buNone/>
            </a:pPr>
            <a:r>
              <a:rPr lang="zh-CN" altLang="en-US" dirty="0">
                <a:ea typeface="黑体" pitchFamily="49" charset="-122"/>
              </a:rPr>
              <a:t>或者说向量     和      的夹角的余弦</a:t>
            </a:r>
            <a:r>
              <a:rPr lang="de-DE" altLang="zh-CN" dirty="0">
                <a:ea typeface="黑体" pitchFamily="49" charset="-122"/>
              </a:rPr>
              <a:t>  </a:t>
            </a:r>
          </a:p>
          <a:p>
            <a:endParaRPr lang="zh-CN" altLang="en-US" dirty="0"/>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46</a:t>
            </a:fld>
            <a:endParaRPr lang="en-US" altLang="zh-CN"/>
          </a:p>
        </p:txBody>
      </p:sp>
      <p:pic>
        <p:nvPicPr>
          <p:cNvPr id="6" name="Picture 11" descr="6522.png"/>
          <p:cNvPicPr>
            <a:picLocks noChangeAspect="1"/>
          </p:cNvPicPr>
          <p:nvPr/>
        </p:nvPicPr>
        <p:blipFill>
          <a:blip r:embed="rId2" cstate="print"/>
          <a:stretch>
            <a:fillRect/>
          </a:stretch>
        </p:blipFill>
        <p:spPr>
          <a:xfrm>
            <a:off x="942601" y="2701566"/>
            <a:ext cx="317031" cy="468000"/>
          </a:xfrm>
          <a:prstGeom prst="rect">
            <a:avLst/>
          </a:prstGeom>
        </p:spPr>
      </p:pic>
      <p:pic>
        <p:nvPicPr>
          <p:cNvPr id="7" name="Picture 12" descr="6522.png"/>
          <p:cNvPicPr>
            <a:picLocks noChangeAspect="1"/>
          </p:cNvPicPr>
          <p:nvPr/>
        </p:nvPicPr>
        <p:blipFill>
          <a:blip r:embed="rId2" cstate="print"/>
          <a:stretch>
            <a:fillRect/>
          </a:stretch>
        </p:blipFill>
        <p:spPr>
          <a:xfrm>
            <a:off x="3678905" y="2636968"/>
            <a:ext cx="317031" cy="468000"/>
          </a:xfrm>
          <a:prstGeom prst="rect">
            <a:avLst/>
          </a:prstGeom>
        </p:spPr>
      </p:pic>
      <p:pic>
        <p:nvPicPr>
          <p:cNvPr id="8" name="Picture 13" descr="6522.png"/>
          <p:cNvPicPr>
            <a:picLocks noChangeAspect="1"/>
          </p:cNvPicPr>
          <p:nvPr/>
        </p:nvPicPr>
        <p:blipFill>
          <a:blip r:embed="rId2" cstate="print"/>
          <a:stretch>
            <a:fillRect/>
          </a:stretch>
        </p:blipFill>
        <p:spPr>
          <a:xfrm>
            <a:off x="3174849" y="3105016"/>
            <a:ext cx="317031" cy="468000"/>
          </a:xfrm>
          <a:prstGeom prst="rect">
            <a:avLst/>
          </a:prstGeom>
        </p:spPr>
      </p:pic>
      <p:pic>
        <p:nvPicPr>
          <p:cNvPr id="9" name="Picture 14" descr="6522.png"/>
          <p:cNvPicPr>
            <a:picLocks noChangeAspect="1"/>
          </p:cNvPicPr>
          <p:nvPr/>
        </p:nvPicPr>
        <p:blipFill>
          <a:blip r:embed="rId2" cstate="print"/>
          <a:stretch>
            <a:fillRect/>
          </a:stretch>
        </p:blipFill>
        <p:spPr>
          <a:xfrm>
            <a:off x="2355851" y="3789040"/>
            <a:ext cx="317031" cy="468000"/>
          </a:xfrm>
          <a:prstGeom prst="rect">
            <a:avLst/>
          </a:prstGeom>
        </p:spPr>
      </p:pic>
      <p:pic>
        <p:nvPicPr>
          <p:cNvPr id="10" name="Picture 15" descr="6521.png"/>
          <p:cNvPicPr>
            <a:picLocks noChangeAspect="1"/>
          </p:cNvPicPr>
          <p:nvPr/>
        </p:nvPicPr>
        <p:blipFill>
          <a:blip r:embed="rId3" cstate="print"/>
          <a:stretch>
            <a:fillRect/>
          </a:stretch>
        </p:blipFill>
        <p:spPr>
          <a:xfrm>
            <a:off x="4205453" y="3068960"/>
            <a:ext cx="366547" cy="504000"/>
          </a:xfrm>
          <a:prstGeom prst="rect">
            <a:avLst/>
          </a:prstGeom>
        </p:spPr>
      </p:pic>
      <p:pic>
        <p:nvPicPr>
          <p:cNvPr id="11" name="Picture 16" descr="6521.png"/>
          <p:cNvPicPr>
            <a:picLocks noChangeAspect="1"/>
          </p:cNvPicPr>
          <p:nvPr/>
        </p:nvPicPr>
        <p:blipFill>
          <a:blip r:embed="rId3" cstate="print"/>
          <a:stretch>
            <a:fillRect/>
          </a:stretch>
        </p:blipFill>
        <p:spPr>
          <a:xfrm>
            <a:off x="4591675" y="2636968"/>
            <a:ext cx="340365" cy="468000"/>
          </a:xfrm>
          <a:prstGeom prst="rect">
            <a:avLst/>
          </a:prstGeom>
        </p:spPr>
      </p:pic>
      <p:pic>
        <p:nvPicPr>
          <p:cNvPr id="12" name="Picture 17" descr="6521.png"/>
          <p:cNvPicPr>
            <a:picLocks noChangeAspect="1"/>
          </p:cNvPicPr>
          <p:nvPr/>
        </p:nvPicPr>
        <p:blipFill>
          <a:blip r:embed="rId3" cstate="print"/>
          <a:stretch>
            <a:fillRect/>
          </a:stretch>
        </p:blipFill>
        <p:spPr>
          <a:xfrm>
            <a:off x="3150090" y="3789040"/>
            <a:ext cx="366547" cy="504000"/>
          </a:xfrm>
          <a:prstGeom prst="rect">
            <a:avLst/>
          </a:prstGeom>
        </p:spPr>
      </p:pic>
      <p:pic>
        <p:nvPicPr>
          <p:cNvPr id="13" name="Picture 18" descr="Picture1.png"/>
          <p:cNvPicPr>
            <a:picLocks noChangeAspect="1"/>
          </p:cNvPicPr>
          <p:nvPr/>
        </p:nvPicPr>
        <p:blipFill>
          <a:blip r:embed="rId4" cstate="print"/>
          <a:stretch>
            <a:fillRect/>
          </a:stretch>
        </p:blipFill>
        <p:spPr>
          <a:xfrm>
            <a:off x="1979712" y="2636968"/>
            <a:ext cx="361031" cy="468000"/>
          </a:xfrm>
          <a:prstGeom prst="rect">
            <a:avLst/>
          </a:prstGeom>
        </p:spPr>
      </p:pic>
      <p:pic>
        <p:nvPicPr>
          <p:cNvPr id="14" name="Picture 9" descr="652.png"/>
          <p:cNvPicPr>
            <a:picLocks noChangeAspect="1"/>
          </p:cNvPicPr>
          <p:nvPr/>
        </p:nvPicPr>
        <p:blipFill>
          <a:blip r:embed="rId5" cstate="print"/>
          <a:stretch>
            <a:fillRect/>
          </a:stretch>
        </p:blipFill>
        <p:spPr>
          <a:xfrm>
            <a:off x="467544" y="4725144"/>
            <a:ext cx="8417425" cy="1368032"/>
          </a:xfrm>
          <a:prstGeom prst="rect">
            <a:avLst/>
          </a:prstGeom>
        </p:spPr>
      </p:pic>
    </p:spTree>
    <p:extLst>
      <p:ext uri="{BB962C8B-B14F-4D97-AF65-F5344CB8AC3E}">
        <p14:creationId xmlns:p14="http://schemas.microsoft.com/office/powerpoint/2010/main" val="28086597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归一化向量的余弦相似度</a:t>
            </a:r>
          </a:p>
        </p:txBody>
      </p:sp>
      <p:sp>
        <p:nvSpPr>
          <p:cNvPr id="3" name="内容占位符 2"/>
          <p:cNvSpPr>
            <a:spLocks noGrp="1"/>
          </p:cNvSpPr>
          <p:nvPr>
            <p:ph idx="1"/>
          </p:nvPr>
        </p:nvSpPr>
        <p:spPr>
          <a:xfrm>
            <a:off x="179512" y="1600200"/>
            <a:ext cx="8856984" cy="4953000"/>
          </a:xfrm>
        </p:spPr>
        <p:txBody>
          <a:bodyPr/>
          <a:lstStyle/>
          <a:p>
            <a:pPr>
              <a:lnSpc>
                <a:spcPct val="150000"/>
              </a:lnSpc>
            </a:pPr>
            <a:r>
              <a:rPr lang="zh-CN" altLang="en-US" b="1" dirty="0"/>
              <a:t>归一化向量的余弦相似度等价于它们的点积</a:t>
            </a:r>
            <a:r>
              <a:rPr lang="en-US" altLang="zh-CN" b="1" dirty="0"/>
              <a:t>(</a:t>
            </a:r>
            <a:r>
              <a:rPr lang="zh-CN" altLang="en-US" b="1" dirty="0"/>
              <a:t>或内积</a:t>
            </a:r>
            <a:r>
              <a:rPr lang="en-US" altLang="zh-CN" b="1" dirty="0"/>
              <a:t>)</a:t>
            </a:r>
          </a:p>
          <a:p>
            <a:pPr>
              <a:lnSpc>
                <a:spcPct val="150000"/>
              </a:lnSpc>
            </a:pPr>
            <a:endParaRPr lang="en-US" altLang="zh-CN" b="1" dirty="0"/>
          </a:p>
          <a:p>
            <a:pPr>
              <a:lnSpc>
                <a:spcPct val="150000"/>
              </a:lnSpc>
            </a:pPr>
            <a:endParaRPr lang="en-US" altLang="zh-CN" b="1" dirty="0"/>
          </a:p>
          <a:p>
            <a:pPr>
              <a:lnSpc>
                <a:spcPct val="150000"/>
              </a:lnSpc>
            </a:pPr>
            <a:r>
              <a:rPr lang="zh-CN" altLang="en-US" b="1" dirty="0"/>
              <a:t>如果      和      都是长度归一化后的向量</a:t>
            </a:r>
          </a:p>
          <a:p>
            <a:pPr>
              <a:lnSpc>
                <a:spcPct val="150000"/>
              </a:lnSpc>
            </a:pPr>
            <a:endParaRPr lang="zh-CN" altLang="en-US" b="1" dirty="0"/>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47</a:t>
            </a:fld>
            <a:endParaRPr lang="en-US" altLang="zh-CN"/>
          </a:p>
        </p:txBody>
      </p:sp>
      <p:pic>
        <p:nvPicPr>
          <p:cNvPr id="6" name="Picture 28" descr="653.png"/>
          <p:cNvPicPr>
            <a:picLocks noChangeAspect="1"/>
          </p:cNvPicPr>
          <p:nvPr/>
        </p:nvPicPr>
        <p:blipFill>
          <a:blip r:embed="rId2" cstate="print"/>
          <a:stretch>
            <a:fillRect/>
          </a:stretch>
        </p:blipFill>
        <p:spPr>
          <a:xfrm>
            <a:off x="1979712" y="2634530"/>
            <a:ext cx="4367646" cy="540000"/>
          </a:xfrm>
          <a:prstGeom prst="rect">
            <a:avLst/>
          </a:prstGeom>
        </p:spPr>
      </p:pic>
      <p:pic>
        <p:nvPicPr>
          <p:cNvPr id="7" name="Picture 11" descr="6522.png"/>
          <p:cNvPicPr>
            <a:picLocks noChangeAspect="1"/>
          </p:cNvPicPr>
          <p:nvPr/>
        </p:nvPicPr>
        <p:blipFill>
          <a:blip r:embed="rId3" cstate="print"/>
          <a:stretch>
            <a:fillRect/>
          </a:stretch>
        </p:blipFill>
        <p:spPr>
          <a:xfrm>
            <a:off x="1427598" y="3992024"/>
            <a:ext cx="317031" cy="468000"/>
          </a:xfrm>
          <a:prstGeom prst="rect">
            <a:avLst/>
          </a:prstGeom>
        </p:spPr>
      </p:pic>
      <p:pic>
        <p:nvPicPr>
          <p:cNvPr id="8" name="Picture 18" descr="Picture1.png"/>
          <p:cNvPicPr>
            <a:picLocks noChangeAspect="1"/>
          </p:cNvPicPr>
          <p:nvPr/>
        </p:nvPicPr>
        <p:blipFill>
          <a:blip r:embed="rId4" cstate="print"/>
          <a:stretch>
            <a:fillRect/>
          </a:stretch>
        </p:blipFill>
        <p:spPr>
          <a:xfrm>
            <a:off x="2229064" y="3992024"/>
            <a:ext cx="388803" cy="504000"/>
          </a:xfrm>
          <a:prstGeom prst="rect">
            <a:avLst/>
          </a:prstGeom>
        </p:spPr>
      </p:pic>
    </p:spTree>
    <p:extLst>
      <p:ext uri="{BB962C8B-B14F-4D97-AF65-F5344CB8AC3E}">
        <p14:creationId xmlns:p14="http://schemas.microsoft.com/office/powerpoint/2010/main" val="28086597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余弦相似度的图示</a:t>
            </a:r>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48</a:t>
            </a:fld>
            <a:endParaRPr lang="en-US" altLang="zh-CN"/>
          </a:p>
        </p:txBody>
      </p:sp>
      <p:pic>
        <p:nvPicPr>
          <p:cNvPr id="6" name="Picture 7" descr="654.png"/>
          <p:cNvPicPr>
            <a:picLocks noChangeAspect="1"/>
          </p:cNvPicPr>
          <p:nvPr/>
        </p:nvPicPr>
        <p:blipFill>
          <a:blip r:embed="rId2" cstate="print"/>
          <a:stretch>
            <a:fillRect/>
          </a:stretch>
        </p:blipFill>
        <p:spPr>
          <a:xfrm>
            <a:off x="1619672" y="1844824"/>
            <a:ext cx="6185463" cy="4668550"/>
          </a:xfrm>
          <a:prstGeom prst="rect">
            <a:avLst/>
          </a:prstGeom>
        </p:spPr>
      </p:pic>
    </p:spTree>
    <p:extLst>
      <p:ext uri="{BB962C8B-B14F-4D97-AF65-F5344CB8AC3E}">
        <p14:creationId xmlns:p14="http://schemas.microsoft.com/office/powerpoint/2010/main" val="28086597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余弦相似度的计算样例</a:t>
            </a:r>
          </a:p>
        </p:txBody>
      </p:sp>
      <p:sp>
        <p:nvSpPr>
          <p:cNvPr id="6" name="内容占位符 5"/>
          <p:cNvSpPr>
            <a:spLocks noGrp="1"/>
          </p:cNvSpPr>
          <p:nvPr>
            <p:ph sz="half" idx="1"/>
          </p:nvPr>
        </p:nvSpPr>
        <p:spPr>
          <a:xfrm>
            <a:off x="457200" y="1600200"/>
            <a:ext cx="4762872" cy="5213176"/>
          </a:xfrm>
        </p:spPr>
        <p:txBody>
          <a:bodyPr/>
          <a:lstStyle/>
          <a:p>
            <a:pPr marL="0" indent="0">
              <a:lnSpc>
                <a:spcPct val="150000"/>
              </a:lnSpc>
              <a:buNone/>
            </a:pPr>
            <a:r>
              <a:rPr lang="en-US" altLang="zh-CN" b="1" dirty="0"/>
              <a:t>3</a:t>
            </a:r>
            <a:r>
              <a:rPr lang="zh-CN" altLang="en-US" b="1" dirty="0"/>
              <a:t>本小说之间的相似度</a:t>
            </a:r>
          </a:p>
          <a:p>
            <a:pPr marL="0" indent="0">
              <a:lnSpc>
                <a:spcPct val="150000"/>
              </a:lnSpc>
              <a:buNone/>
            </a:pPr>
            <a:r>
              <a:rPr lang="en-US" altLang="zh-CN" b="1" dirty="0"/>
              <a:t>(1) </a:t>
            </a:r>
            <a:r>
              <a:rPr lang="en-US" altLang="zh-CN" b="1" dirty="0" err="1"/>
              <a:t>SaS</a:t>
            </a:r>
            <a:r>
              <a:rPr lang="en-US" altLang="zh-CN" b="1" dirty="0"/>
              <a:t>(</a:t>
            </a:r>
            <a:r>
              <a:rPr lang="zh-CN" altLang="en-US" b="1" dirty="0"/>
              <a:t>理智与情感</a:t>
            </a:r>
            <a:r>
              <a:rPr lang="en-US" altLang="zh-CN" b="1" dirty="0"/>
              <a:t>):</a:t>
            </a:r>
          </a:p>
          <a:p>
            <a:pPr marL="0" indent="0">
              <a:lnSpc>
                <a:spcPct val="150000"/>
              </a:lnSpc>
              <a:buNone/>
            </a:pPr>
            <a:r>
              <a:rPr lang="en-US" altLang="zh-CN" b="1" dirty="0"/>
              <a:t>Sense and Sensibility </a:t>
            </a:r>
          </a:p>
          <a:p>
            <a:pPr marL="0" indent="0">
              <a:lnSpc>
                <a:spcPct val="150000"/>
              </a:lnSpc>
              <a:buNone/>
            </a:pPr>
            <a:r>
              <a:rPr lang="en-US" altLang="zh-CN" b="1" dirty="0"/>
              <a:t>(2) </a:t>
            </a:r>
            <a:r>
              <a:rPr lang="en-US" altLang="zh-CN" b="1" dirty="0" err="1"/>
              <a:t>PaP</a:t>
            </a:r>
            <a:r>
              <a:rPr lang="en-US" altLang="zh-CN" b="1" dirty="0"/>
              <a:t>(</a:t>
            </a:r>
            <a:r>
              <a:rPr lang="zh-CN" altLang="en-US" b="1" dirty="0"/>
              <a:t>傲慢与偏见</a:t>
            </a:r>
            <a:r>
              <a:rPr lang="en-US" altLang="zh-CN" b="1" dirty="0"/>
              <a:t>):</a:t>
            </a:r>
          </a:p>
          <a:p>
            <a:pPr marL="0" indent="0">
              <a:lnSpc>
                <a:spcPct val="150000"/>
              </a:lnSpc>
              <a:buNone/>
            </a:pPr>
            <a:r>
              <a:rPr lang="en-US" altLang="zh-CN" b="1" dirty="0"/>
              <a:t>Pride and Prejudice </a:t>
            </a:r>
          </a:p>
          <a:p>
            <a:pPr marL="0" indent="0">
              <a:lnSpc>
                <a:spcPct val="150000"/>
              </a:lnSpc>
              <a:buNone/>
            </a:pPr>
            <a:r>
              <a:rPr lang="en-US" altLang="zh-CN" b="1" dirty="0"/>
              <a:t>(3) WH(</a:t>
            </a:r>
            <a:r>
              <a:rPr lang="zh-CN" altLang="en-US" b="1" dirty="0"/>
              <a:t>呼啸山庄</a:t>
            </a:r>
            <a:r>
              <a:rPr lang="en-US" altLang="zh-CN" b="1" dirty="0"/>
              <a:t>):</a:t>
            </a:r>
          </a:p>
          <a:p>
            <a:pPr marL="0" indent="0">
              <a:lnSpc>
                <a:spcPct val="150000"/>
              </a:lnSpc>
              <a:buNone/>
            </a:pPr>
            <a:r>
              <a:rPr lang="en-US" altLang="zh-CN" b="1" dirty="0"/>
              <a:t>Wuthering Heights</a:t>
            </a:r>
            <a:endParaRPr lang="zh-CN" altLang="en-US" b="1" dirty="0"/>
          </a:p>
        </p:txBody>
      </p:sp>
      <p:sp>
        <p:nvSpPr>
          <p:cNvPr id="7" name="内容占位符 6"/>
          <p:cNvSpPr>
            <a:spLocks noGrp="1"/>
          </p:cNvSpPr>
          <p:nvPr>
            <p:ph sz="half" idx="2"/>
          </p:nvPr>
        </p:nvSpPr>
        <p:spPr/>
        <p:txBody>
          <a:bodyPr/>
          <a:lstStyle/>
          <a:p>
            <a:r>
              <a:rPr lang="zh-CN" altLang="en-US" sz="3200" dirty="0">
                <a:ea typeface="黑体" pitchFamily="49" charset="-122"/>
              </a:rPr>
              <a:t>词项频率</a:t>
            </a:r>
            <a:r>
              <a:rPr lang="en-US" altLang="zh-CN" sz="3200" dirty="0" err="1">
                <a:ea typeface="黑体" pitchFamily="49" charset="-122"/>
              </a:rPr>
              <a:t>tf</a:t>
            </a:r>
            <a:endParaRPr lang="de-DE" altLang="zh-CN" sz="3200" dirty="0">
              <a:ea typeface="黑体" pitchFamily="49" charset="-122"/>
            </a:endParaRPr>
          </a:p>
          <a:p>
            <a:endParaRPr lang="zh-CN" altLang="en-US" dirty="0"/>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49</a:t>
            </a:fld>
            <a:endParaRPr lang="en-US" altLang="zh-CN"/>
          </a:p>
        </p:txBody>
      </p:sp>
      <p:graphicFrame>
        <p:nvGraphicFramePr>
          <p:cNvPr id="8" name="Table 9"/>
          <p:cNvGraphicFramePr>
            <a:graphicFrameLocks noGrp="1"/>
          </p:cNvGraphicFramePr>
          <p:nvPr>
            <p:extLst>
              <p:ext uri="{D42A27DB-BD31-4B8C-83A1-F6EECF244321}">
                <p14:modId xmlns:p14="http://schemas.microsoft.com/office/powerpoint/2010/main" val="31064619"/>
              </p:ext>
            </p:extLst>
          </p:nvPr>
        </p:nvGraphicFramePr>
        <p:xfrm>
          <a:off x="4355976" y="3140968"/>
          <a:ext cx="4643438" cy="2812670"/>
        </p:xfrm>
        <a:graphic>
          <a:graphicData uri="http://schemas.openxmlformats.org/drawingml/2006/table">
            <a:tbl>
              <a:tblPr firstRow="1" bandRow="1">
                <a:tableStyleId>{BDBED569-4797-4DF1-A0F4-6AAB3CD982D8}</a:tableStyleId>
              </a:tblPr>
              <a:tblGrid>
                <a:gridCol w="1785950">
                  <a:extLst>
                    <a:ext uri="{9D8B030D-6E8A-4147-A177-3AD203B41FA5}">
                      <a16:colId xmlns:a16="http://schemas.microsoft.com/office/drawing/2014/main" val="20000"/>
                    </a:ext>
                  </a:extLst>
                </a:gridCol>
                <a:gridCol w="928694">
                  <a:extLst>
                    <a:ext uri="{9D8B030D-6E8A-4147-A177-3AD203B41FA5}">
                      <a16:colId xmlns:a16="http://schemas.microsoft.com/office/drawing/2014/main" val="20001"/>
                    </a:ext>
                  </a:extLst>
                </a:gridCol>
                <a:gridCol w="1071570">
                  <a:extLst>
                    <a:ext uri="{9D8B030D-6E8A-4147-A177-3AD203B41FA5}">
                      <a16:colId xmlns:a16="http://schemas.microsoft.com/office/drawing/2014/main" val="20002"/>
                    </a:ext>
                  </a:extLst>
                </a:gridCol>
                <a:gridCol w="857224">
                  <a:extLst>
                    <a:ext uri="{9D8B030D-6E8A-4147-A177-3AD203B41FA5}">
                      <a16:colId xmlns:a16="http://schemas.microsoft.com/office/drawing/2014/main" val="20003"/>
                    </a:ext>
                  </a:extLst>
                </a:gridCol>
              </a:tblGrid>
              <a:tr h="356725">
                <a:tc>
                  <a:txBody>
                    <a:bodyPr/>
                    <a:lstStyle/>
                    <a:p>
                      <a:pPr algn="ctr">
                        <a:lnSpc>
                          <a:spcPct val="150000"/>
                        </a:lnSpc>
                      </a:pPr>
                      <a:r>
                        <a:rPr lang="zh-CN" altLang="en-US" sz="2400" dirty="0"/>
                        <a:t>词项</a:t>
                      </a:r>
                      <a:endParaRPr lang="de-DE" sz="2400" b="1" dirty="0">
                        <a:solidFill>
                          <a:schemeClr val="tx1"/>
                        </a:solidFill>
                      </a:endParaRPr>
                    </a:p>
                  </a:txBody>
                  <a:tcPr/>
                </a:tc>
                <a:tc>
                  <a:txBody>
                    <a:bodyPr/>
                    <a:lstStyle/>
                    <a:p>
                      <a:pPr algn="ctr">
                        <a:lnSpc>
                          <a:spcPct val="150000"/>
                        </a:lnSpc>
                      </a:pPr>
                      <a:r>
                        <a:rPr lang="de-DE" sz="2400" dirty="0" err="1"/>
                        <a:t>SaS</a:t>
                      </a:r>
                      <a:endParaRPr lang="de-DE" sz="2400" b="1" dirty="0">
                        <a:solidFill>
                          <a:schemeClr val="tx1"/>
                        </a:solidFill>
                      </a:endParaRPr>
                    </a:p>
                  </a:txBody>
                  <a:tcPr/>
                </a:tc>
                <a:tc>
                  <a:txBody>
                    <a:bodyPr/>
                    <a:lstStyle/>
                    <a:p>
                      <a:pPr algn="ctr">
                        <a:lnSpc>
                          <a:spcPct val="150000"/>
                        </a:lnSpc>
                      </a:pPr>
                      <a:r>
                        <a:rPr lang="de-DE" sz="2400" dirty="0" err="1"/>
                        <a:t>PaP</a:t>
                      </a:r>
                      <a:endParaRPr lang="de-DE" sz="2400" b="1" dirty="0">
                        <a:solidFill>
                          <a:schemeClr val="tx1"/>
                        </a:solidFill>
                      </a:endParaRPr>
                    </a:p>
                  </a:txBody>
                  <a:tcPr/>
                </a:tc>
                <a:tc>
                  <a:txBody>
                    <a:bodyPr/>
                    <a:lstStyle/>
                    <a:p>
                      <a:pPr algn="ctr">
                        <a:lnSpc>
                          <a:spcPct val="150000"/>
                        </a:lnSpc>
                      </a:pPr>
                      <a:r>
                        <a:rPr lang="de-DE" sz="2400" dirty="0"/>
                        <a:t>WH</a:t>
                      </a:r>
                      <a:endParaRPr lang="de-DE" sz="2400" b="1" dirty="0">
                        <a:solidFill>
                          <a:schemeClr val="tx1"/>
                        </a:solidFill>
                      </a:endParaRPr>
                    </a:p>
                  </a:txBody>
                  <a:tcPr/>
                </a:tc>
                <a:extLst>
                  <a:ext uri="{0D108BD9-81ED-4DB2-BD59-A6C34878D82A}">
                    <a16:rowId xmlns:a16="http://schemas.microsoft.com/office/drawing/2014/main" val="10000"/>
                  </a:ext>
                </a:extLst>
              </a:tr>
              <a:tr h="1143473">
                <a:tc>
                  <a:txBody>
                    <a:bodyPr/>
                    <a:lstStyle/>
                    <a:p>
                      <a:pPr algn="ctr">
                        <a:lnSpc>
                          <a:spcPct val="150000"/>
                        </a:lnSpc>
                      </a:pPr>
                      <a:r>
                        <a:rPr lang="de-DE" sz="2200" dirty="0"/>
                        <a:t>AFFECTION</a:t>
                      </a:r>
                    </a:p>
                    <a:p>
                      <a:pPr algn="ctr">
                        <a:lnSpc>
                          <a:spcPct val="150000"/>
                        </a:lnSpc>
                      </a:pPr>
                      <a:r>
                        <a:rPr lang="de-DE" sz="2200" dirty="0"/>
                        <a:t>JEALOUS</a:t>
                      </a:r>
                    </a:p>
                    <a:p>
                      <a:pPr algn="ctr">
                        <a:lnSpc>
                          <a:spcPct val="150000"/>
                        </a:lnSpc>
                      </a:pPr>
                      <a:r>
                        <a:rPr lang="de-DE" sz="2200" dirty="0"/>
                        <a:t>GOSSIP</a:t>
                      </a:r>
                    </a:p>
                    <a:p>
                      <a:pPr algn="ctr">
                        <a:lnSpc>
                          <a:spcPct val="150000"/>
                        </a:lnSpc>
                      </a:pPr>
                      <a:r>
                        <a:rPr lang="de-DE" sz="2200" dirty="0"/>
                        <a:t>WUTHERING</a:t>
                      </a:r>
                      <a:endParaRPr lang="de-DE" sz="2200" b="1" dirty="0"/>
                    </a:p>
                  </a:txBody>
                  <a:tcPr/>
                </a:tc>
                <a:tc>
                  <a:txBody>
                    <a:bodyPr/>
                    <a:lstStyle/>
                    <a:p>
                      <a:pPr algn="ctr">
                        <a:lnSpc>
                          <a:spcPct val="150000"/>
                        </a:lnSpc>
                      </a:pPr>
                      <a:r>
                        <a:rPr lang="de-DE" sz="2400" dirty="0"/>
                        <a:t>115</a:t>
                      </a:r>
                    </a:p>
                    <a:p>
                      <a:pPr algn="ctr">
                        <a:lnSpc>
                          <a:spcPct val="150000"/>
                        </a:lnSpc>
                      </a:pPr>
                      <a:r>
                        <a:rPr lang="de-DE" sz="2400" dirty="0"/>
                        <a:t>10</a:t>
                      </a:r>
                    </a:p>
                    <a:p>
                      <a:pPr algn="ctr">
                        <a:lnSpc>
                          <a:spcPct val="150000"/>
                        </a:lnSpc>
                      </a:pPr>
                      <a:r>
                        <a:rPr lang="de-DE" sz="2400" dirty="0"/>
                        <a:t>2</a:t>
                      </a:r>
                    </a:p>
                    <a:p>
                      <a:pPr algn="ctr">
                        <a:lnSpc>
                          <a:spcPct val="150000"/>
                        </a:lnSpc>
                      </a:pPr>
                      <a:r>
                        <a:rPr lang="de-DE" sz="2400" dirty="0"/>
                        <a:t>0</a:t>
                      </a:r>
                      <a:endParaRPr lang="de-DE" sz="2400" b="1" dirty="0"/>
                    </a:p>
                  </a:txBody>
                  <a:tcPr/>
                </a:tc>
                <a:tc>
                  <a:txBody>
                    <a:bodyPr/>
                    <a:lstStyle/>
                    <a:p>
                      <a:pPr algn="ctr">
                        <a:lnSpc>
                          <a:spcPct val="150000"/>
                        </a:lnSpc>
                      </a:pPr>
                      <a:r>
                        <a:rPr lang="de-DE" sz="2400" dirty="0"/>
                        <a:t>58</a:t>
                      </a:r>
                    </a:p>
                    <a:p>
                      <a:pPr algn="ctr">
                        <a:lnSpc>
                          <a:spcPct val="150000"/>
                        </a:lnSpc>
                      </a:pPr>
                      <a:r>
                        <a:rPr lang="de-DE" sz="2400" dirty="0"/>
                        <a:t>7</a:t>
                      </a:r>
                    </a:p>
                    <a:p>
                      <a:pPr algn="ctr">
                        <a:lnSpc>
                          <a:spcPct val="150000"/>
                        </a:lnSpc>
                      </a:pPr>
                      <a:r>
                        <a:rPr lang="de-DE" sz="2400" dirty="0"/>
                        <a:t>0</a:t>
                      </a:r>
                    </a:p>
                    <a:p>
                      <a:pPr algn="ctr">
                        <a:lnSpc>
                          <a:spcPct val="150000"/>
                        </a:lnSpc>
                      </a:pPr>
                      <a:r>
                        <a:rPr lang="de-DE" sz="2400" dirty="0"/>
                        <a:t>0</a:t>
                      </a:r>
                      <a:endParaRPr lang="de-DE" sz="2400" b="1" dirty="0"/>
                    </a:p>
                  </a:txBody>
                  <a:tcPr/>
                </a:tc>
                <a:tc>
                  <a:txBody>
                    <a:bodyPr/>
                    <a:lstStyle/>
                    <a:p>
                      <a:pPr algn="ctr">
                        <a:lnSpc>
                          <a:spcPct val="150000"/>
                        </a:lnSpc>
                      </a:pPr>
                      <a:r>
                        <a:rPr lang="de-DE" sz="2400" dirty="0"/>
                        <a:t>20</a:t>
                      </a:r>
                    </a:p>
                    <a:p>
                      <a:pPr algn="ctr">
                        <a:lnSpc>
                          <a:spcPct val="150000"/>
                        </a:lnSpc>
                      </a:pPr>
                      <a:r>
                        <a:rPr lang="de-DE" sz="2400" dirty="0"/>
                        <a:t>11</a:t>
                      </a:r>
                    </a:p>
                    <a:p>
                      <a:pPr algn="ctr">
                        <a:lnSpc>
                          <a:spcPct val="150000"/>
                        </a:lnSpc>
                      </a:pPr>
                      <a:r>
                        <a:rPr lang="de-DE" sz="2400" dirty="0"/>
                        <a:t>6</a:t>
                      </a:r>
                    </a:p>
                    <a:p>
                      <a:pPr algn="ctr">
                        <a:lnSpc>
                          <a:spcPct val="150000"/>
                        </a:lnSpc>
                      </a:pPr>
                      <a:r>
                        <a:rPr lang="de-DE" sz="2400" dirty="0"/>
                        <a:t>38</a:t>
                      </a:r>
                      <a:endParaRPr lang="de-DE" sz="2400" b="1"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08659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5</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BDD3E9"/>
                </a:solidFill>
                <a:latin typeface="Calibri" charset="0"/>
                <a:ea typeface="黑体" pitchFamily="49" charset="-122"/>
              </a:rPr>
              <a:t> </a:t>
            </a:r>
            <a:r>
              <a:rPr lang="zh-CN" altLang="en-US" sz="3200" dirty="0">
                <a:solidFill>
                  <a:srgbClr val="BDD3E9"/>
                </a:solidFill>
                <a:latin typeface="Calibri" charset="0"/>
                <a:ea typeface="黑体" pitchFamily="49" charset="-122"/>
              </a:rPr>
              <a:t>上一讲回顾</a:t>
            </a:r>
            <a:r>
              <a:rPr lang="en-US" sz="3200" dirty="0">
                <a:solidFill>
                  <a:srgbClr val="BDD3E9"/>
                </a:solidFill>
                <a:latin typeface="Calibri" charset="0"/>
                <a:ea typeface="黑体" pitchFamily="49" charset="-122"/>
              </a:rPr>
              <a:t> </a:t>
            </a:r>
          </a:p>
          <a:p>
            <a:pPr marL="514350" indent="-514350">
              <a:lnSpc>
                <a:spcPct val="150000"/>
              </a:lnSpc>
              <a:spcBef>
                <a:spcPts val="700"/>
              </a:spcBef>
              <a:buClr>
                <a:srgbClr val="33669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a:solidFill>
                  <a:srgbClr val="336699"/>
                </a:solidFill>
                <a:latin typeface="Calibri" charset="0"/>
                <a:ea typeface="黑体" pitchFamily="49" charset="-122"/>
              </a:rPr>
              <a:t>排序式检索</a:t>
            </a: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BDD3E9"/>
                </a:solidFill>
                <a:latin typeface="Calibri" charset="0"/>
                <a:ea typeface="黑体" pitchFamily="49" charset="-122"/>
              </a:rPr>
              <a:t> </a:t>
            </a:r>
            <a:r>
              <a:rPr lang="zh-CN" altLang="en-US" sz="3200" dirty="0">
                <a:solidFill>
                  <a:srgbClr val="BDD3E9"/>
                </a:solidFill>
                <a:latin typeface="Calibri" charset="0"/>
                <a:ea typeface="黑体" pitchFamily="49" charset="-122"/>
              </a:rPr>
              <a:t>词项频率</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BDD3E9"/>
                </a:solidFill>
                <a:latin typeface="Calibri" charset="0"/>
                <a:ea typeface="黑体" pitchFamily="49" charset="-122"/>
              </a:rPr>
              <a:t> </a:t>
            </a:r>
            <a:r>
              <a:rPr lang="en-US" sz="3200" dirty="0" err="1">
                <a:solidFill>
                  <a:srgbClr val="BDD3E9"/>
                </a:solidFill>
                <a:latin typeface="Calibri" charset="0"/>
                <a:ea typeface="黑体" pitchFamily="49" charset="-122"/>
              </a:rPr>
              <a:t>tf-idf</a:t>
            </a:r>
            <a:r>
              <a:rPr lang="zh-CN" altLang="en-US" sz="3200" dirty="0">
                <a:solidFill>
                  <a:srgbClr val="BDD3E9"/>
                </a:solidFill>
                <a:latin typeface="Calibri" charset="0"/>
                <a:ea typeface="黑体" pitchFamily="49" charset="-122"/>
              </a:rPr>
              <a:t>权重计算</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BDD3E9"/>
                </a:solidFill>
                <a:latin typeface="Calibri" charset="0"/>
                <a:ea typeface="黑体" pitchFamily="49" charset="-122"/>
              </a:rPr>
              <a:t> </a:t>
            </a:r>
            <a:r>
              <a:rPr lang="zh-CN" altLang="en-US" sz="3200" dirty="0">
                <a:solidFill>
                  <a:srgbClr val="BDD3E9"/>
                </a:solidFill>
                <a:latin typeface="Calibri" charset="0"/>
                <a:ea typeface="黑体" pitchFamily="49" charset="-122"/>
              </a:rPr>
              <a:t>向量空间模型</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200" dirty="0">
              <a:solidFill>
                <a:srgbClr val="336699"/>
              </a:solidFill>
              <a:latin typeface="Calibri" charset="0"/>
              <a:ea typeface="黑体" pitchFamily="49" charset="-122"/>
            </a:endParaRPr>
          </a:p>
        </p:txBody>
      </p:sp>
    </p:spTree>
    <p:extLst>
      <p:ext uri="{BB962C8B-B14F-4D97-AF65-F5344CB8AC3E}">
        <p14:creationId xmlns:p14="http://schemas.microsoft.com/office/powerpoint/2010/main" val="3578366621"/>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余弦相似度计算</a:t>
            </a:r>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50</a:t>
            </a:fld>
            <a:endParaRPr lang="en-US" altLang="zh-CN"/>
          </a:p>
        </p:txBody>
      </p:sp>
      <p:sp>
        <p:nvSpPr>
          <p:cNvPr id="6" name="内容占位符 6"/>
          <p:cNvSpPr>
            <a:spLocks noGrp="1"/>
          </p:cNvSpPr>
          <p:nvPr>
            <p:ph sz="half" idx="4294967295"/>
          </p:nvPr>
        </p:nvSpPr>
        <p:spPr>
          <a:xfrm>
            <a:off x="580826" y="1600200"/>
            <a:ext cx="4038600" cy="4525963"/>
          </a:xfrm>
          <a:prstGeom prst="rect">
            <a:avLst/>
          </a:prstGeom>
        </p:spPr>
        <p:txBody>
          <a:bodyPr/>
          <a:lstStyle/>
          <a:p>
            <a:r>
              <a:rPr lang="zh-CN" altLang="en-US" dirty="0">
                <a:ea typeface="黑体" pitchFamily="49" charset="-122"/>
              </a:rPr>
              <a:t>词项频率</a:t>
            </a:r>
            <a:r>
              <a:rPr lang="en-US" altLang="zh-CN" dirty="0" err="1">
                <a:ea typeface="黑体" pitchFamily="49" charset="-122"/>
              </a:rPr>
              <a:t>tf</a:t>
            </a:r>
            <a:endParaRPr lang="de-DE" altLang="zh-CN" dirty="0">
              <a:ea typeface="黑体" pitchFamily="49" charset="-122"/>
            </a:endParaRPr>
          </a:p>
          <a:p>
            <a:endParaRPr lang="zh-CN" altLang="en-US" sz="2400" dirty="0"/>
          </a:p>
        </p:txBody>
      </p:sp>
      <p:graphicFrame>
        <p:nvGraphicFramePr>
          <p:cNvPr id="7" name="Table 9"/>
          <p:cNvGraphicFramePr>
            <a:graphicFrameLocks noGrp="1"/>
          </p:cNvGraphicFramePr>
          <p:nvPr>
            <p:extLst>
              <p:ext uri="{D42A27DB-BD31-4B8C-83A1-F6EECF244321}">
                <p14:modId xmlns:p14="http://schemas.microsoft.com/office/powerpoint/2010/main" val="990741484"/>
              </p:ext>
            </p:extLst>
          </p:nvPr>
        </p:nvGraphicFramePr>
        <p:xfrm>
          <a:off x="179512" y="2420888"/>
          <a:ext cx="4211389" cy="2456371"/>
        </p:xfrm>
        <a:graphic>
          <a:graphicData uri="http://schemas.openxmlformats.org/drawingml/2006/table">
            <a:tbl>
              <a:tblPr firstRow="1" bandRow="1">
                <a:tableStyleId>{BDBED569-4797-4DF1-A0F4-6AAB3CD982D8}</a:tableStyleId>
              </a:tblPr>
              <a:tblGrid>
                <a:gridCol w="1691110">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5">
                  <a:extLst>
                    <a:ext uri="{9D8B030D-6E8A-4147-A177-3AD203B41FA5}">
                      <a16:colId xmlns:a16="http://schemas.microsoft.com/office/drawing/2014/main" val="20003"/>
                    </a:ext>
                  </a:extLst>
                </a:gridCol>
              </a:tblGrid>
              <a:tr h="356725">
                <a:tc>
                  <a:txBody>
                    <a:bodyPr/>
                    <a:lstStyle/>
                    <a:p>
                      <a:pPr algn="ctr">
                        <a:lnSpc>
                          <a:spcPct val="150000"/>
                        </a:lnSpc>
                      </a:pPr>
                      <a:r>
                        <a:rPr lang="zh-CN" altLang="en-US" sz="2400" dirty="0"/>
                        <a:t>词项</a:t>
                      </a:r>
                      <a:endParaRPr lang="de-DE" sz="2400" b="1" dirty="0">
                        <a:solidFill>
                          <a:schemeClr val="tx1"/>
                        </a:solidFill>
                      </a:endParaRPr>
                    </a:p>
                  </a:txBody>
                  <a:tcPr/>
                </a:tc>
                <a:tc>
                  <a:txBody>
                    <a:bodyPr/>
                    <a:lstStyle/>
                    <a:p>
                      <a:pPr algn="ctr">
                        <a:lnSpc>
                          <a:spcPct val="150000"/>
                        </a:lnSpc>
                      </a:pPr>
                      <a:r>
                        <a:rPr lang="de-DE" sz="2400" dirty="0" err="1"/>
                        <a:t>SaS</a:t>
                      </a:r>
                      <a:endParaRPr lang="de-DE" sz="2400" b="1" dirty="0">
                        <a:solidFill>
                          <a:schemeClr val="tx1"/>
                        </a:solidFill>
                      </a:endParaRPr>
                    </a:p>
                  </a:txBody>
                  <a:tcPr/>
                </a:tc>
                <a:tc>
                  <a:txBody>
                    <a:bodyPr/>
                    <a:lstStyle/>
                    <a:p>
                      <a:pPr algn="ctr">
                        <a:lnSpc>
                          <a:spcPct val="150000"/>
                        </a:lnSpc>
                      </a:pPr>
                      <a:r>
                        <a:rPr lang="de-DE" sz="2400" dirty="0" err="1"/>
                        <a:t>PaP</a:t>
                      </a:r>
                      <a:endParaRPr lang="de-DE" sz="2400" b="1" dirty="0">
                        <a:solidFill>
                          <a:schemeClr val="tx1"/>
                        </a:solidFill>
                      </a:endParaRPr>
                    </a:p>
                  </a:txBody>
                  <a:tcPr/>
                </a:tc>
                <a:tc>
                  <a:txBody>
                    <a:bodyPr/>
                    <a:lstStyle/>
                    <a:p>
                      <a:pPr algn="ctr">
                        <a:lnSpc>
                          <a:spcPct val="150000"/>
                        </a:lnSpc>
                      </a:pPr>
                      <a:r>
                        <a:rPr lang="de-DE" sz="2400" dirty="0"/>
                        <a:t>WH</a:t>
                      </a:r>
                      <a:endParaRPr lang="de-DE" sz="2400" b="1" dirty="0">
                        <a:solidFill>
                          <a:schemeClr val="tx1"/>
                        </a:solidFill>
                      </a:endParaRPr>
                    </a:p>
                  </a:txBody>
                  <a:tcPr/>
                </a:tc>
                <a:extLst>
                  <a:ext uri="{0D108BD9-81ED-4DB2-BD59-A6C34878D82A}">
                    <a16:rowId xmlns:a16="http://schemas.microsoft.com/office/drawing/2014/main" val="10000"/>
                  </a:ext>
                </a:extLst>
              </a:tr>
              <a:tr h="1143473">
                <a:tc>
                  <a:txBody>
                    <a:bodyPr/>
                    <a:lstStyle/>
                    <a:p>
                      <a:pPr algn="ctr">
                        <a:lnSpc>
                          <a:spcPct val="150000"/>
                        </a:lnSpc>
                      </a:pPr>
                      <a:r>
                        <a:rPr lang="de-DE" sz="2000" dirty="0"/>
                        <a:t>AFFECTION</a:t>
                      </a:r>
                    </a:p>
                    <a:p>
                      <a:pPr algn="ctr">
                        <a:lnSpc>
                          <a:spcPct val="150000"/>
                        </a:lnSpc>
                      </a:pPr>
                      <a:r>
                        <a:rPr lang="de-DE" sz="2000" dirty="0"/>
                        <a:t>JEALOUS</a:t>
                      </a:r>
                    </a:p>
                    <a:p>
                      <a:pPr algn="ctr">
                        <a:lnSpc>
                          <a:spcPct val="150000"/>
                        </a:lnSpc>
                      </a:pPr>
                      <a:r>
                        <a:rPr lang="de-DE" sz="2000" dirty="0"/>
                        <a:t>GOSSIP</a:t>
                      </a:r>
                    </a:p>
                    <a:p>
                      <a:pPr algn="ctr">
                        <a:lnSpc>
                          <a:spcPct val="150000"/>
                        </a:lnSpc>
                      </a:pPr>
                      <a:r>
                        <a:rPr lang="de-DE" sz="2000" dirty="0"/>
                        <a:t>WUTHERING</a:t>
                      </a:r>
                      <a:endParaRPr lang="de-DE" sz="2000" b="1" dirty="0"/>
                    </a:p>
                  </a:txBody>
                  <a:tcPr/>
                </a:tc>
                <a:tc>
                  <a:txBody>
                    <a:bodyPr/>
                    <a:lstStyle/>
                    <a:p>
                      <a:pPr algn="ctr">
                        <a:lnSpc>
                          <a:spcPct val="150000"/>
                        </a:lnSpc>
                      </a:pPr>
                      <a:r>
                        <a:rPr lang="de-DE" sz="2000" dirty="0"/>
                        <a:t>115</a:t>
                      </a:r>
                    </a:p>
                    <a:p>
                      <a:pPr algn="ctr">
                        <a:lnSpc>
                          <a:spcPct val="150000"/>
                        </a:lnSpc>
                      </a:pPr>
                      <a:r>
                        <a:rPr lang="de-DE" sz="2000" dirty="0"/>
                        <a:t>10</a:t>
                      </a:r>
                    </a:p>
                    <a:p>
                      <a:pPr algn="ctr">
                        <a:lnSpc>
                          <a:spcPct val="150000"/>
                        </a:lnSpc>
                      </a:pPr>
                      <a:r>
                        <a:rPr lang="de-DE" sz="2000" dirty="0"/>
                        <a:t>2</a:t>
                      </a:r>
                    </a:p>
                    <a:p>
                      <a:pPr algn="ctr">
                        <a:lnSpc>
                          <a:spcPct val="150000"/>
                        </a:lnSpc>
                      </a:pPr>
                      <a:r>
                        <a:rPr lang="de-DE" sz="2000" dirty="0"/>
                        <a:t>0</a:t>
                      </a:r>
                      <a:endParaRPr lang="de-DE" sz="2000" b="1" dirty="0"/>
                    </a:p>
                  </a:txBody>
                  <a:tcPr/>
                </a:tc>
                <a:tc>
                  <a:txBody>
                    <a:bodyPr/>
                    <a:lstStyle/>
                    <a:p>
                      <a:pPr algn="ctr">
                        <a:lnSpc>
                          <a:spcPct val="150000"/>
                        </a:lnSpc>
                      </a:pPr>
                      <a:r>
                        <a:rPr lang="de-DE" sz="2000" dirty="0"/>
                        <a:t>58</a:t>
                      </a:r>
                    </a:p>
                    <a:p>
                      <a:pPr algn="ctr">
                        <a:lnSpc>
                          <a:spcPct val="150000"/>
                        </a:lnSpc>
                      </a:pPr>
                      <a:r>
                        <a:rPr lang="de-DE" sz="2000" dirty="0"/>
                        <a:t>7</a:t>
                      </a:r>
                    </a:p>
                    <a:p>
                      <a:pPr algn="ctr">
                        <a:lnSpc>
                          <a:spcPct val="150000"/>
                        </a:lnSpc>
                      </a:pPr>
                      <a:r>
                        <a:rPr lang="de-DE" sz="2000" dirty="0"/>
                        <a:t>0</a:t>
                      </a:r>
                    </a:p>
                    <a:p>
                      <a:pPr algn="ctr">
                        <a:lnSpc>
                          <a:spcPct val="150000"/>
                        </a:lnSpc>
                      </a:pPr>
                      <a:r>
                        <a:rPr lang="de-DE" sz="2000" dirty="0"/>
                        <a:t>0</a:t>
                      </a:r>
                      <a:endParaRPr lang="de-DE" sz="2000" b="1" dirty="0"/>
                    </a:p>
                  </a:txBody>
                  <a:tcPr/>
                </a:tc>
                <a:tc>
                  <a:txBody>
                    <a:bodyPr/>
                    <a:lstStyle/>
                    <a:p>
                      <a:pPr algn="ctr">
                        <a:lnSpc>
                          <a:spcPct val="150000"/>
                        </a:lnSpc>
                      </a:pPr>
                      <a:r>
                        <a:rPr lang="de-DE" sz="2000" dirty="0"/>
                        <a:t>20</a:t>
                      </a:r>
                    </a:p>
                    <a:p>
                      <a:pPr algn="ctr">
                        <a:lnSpc>
                          <a:spcPct val="150000"/>
                        </a:lnSpc>
                      </a:pPr>
                      <a:r>
                        <a:rPr lang="de-DE" sz="2000" dirty="0"/>
                        <a:t>11</a:t>
                      </a:r>
                    </a:p>
                    <a:p>
                      <a:pPr algn="ctr">
                        <a:lnSpc>
                          <a:spcPct val="150000"/>
                        </a:lnSpc>
                      </a:pPr>
                      <a:r>
                        <a:rPr lang="de-DE" sz="2000" dirty="0"/>
                        <a:t>6</a:t>
                      </a:r>
                    </a:p>
                    <a:p>
                      <a:pPr algn="ctr">
                        <a:lnSpc>
                          <a:spcPct val="150000"/>
                        </a:lnSpc>
                      </a:pPr>
                      <a:r>
                        <a:rPr lang="de-DE" sz="2000" dirty="0"/>
                        <a:t>38</a:t>
                      </a:r>
                      <a:endParaRPr lang="de-DE" sz="2000" b="1" dirty="0"/>
                    </a:p>
                  </a:txBody>
                  <a:tcPr/>
                </a:tc>
                <a:extLst>
                  <a:ext uri="{0D108BD9-81ED-4DB2-BD59-A6C34878D82A}">
                    <a16:rowId xmlns:a16="http://schemas.microsoft.com/office/drawing/2014/main" val="10001"/>
                  </a:ext>
                </a:extLst>
              </a:tr>
            </a:tbl>
          </a:graphicData>
        </a:graphic>
      </p:graphicFrame>
      <p:sp>
        <p:nvSpPr>
          <p:cNvPr id="8" name="内容占位符 6"/>
          <p:cNvSpPr>
            <a:spLocks noGrp="1"/>
          </p:cNvSpPr>
          <p:nvPr>
            <p:ph sz="half" idx="4294967295"/>
          </p:nvPr>
        </p:nvSpPr>
        <p:spPr>
          <a:xfrm>
            <a:off x="4648200" y="1600200"/>
            <a:ext cx="4038600" cy="4525963"/>
          </a:xfrm>
          <a:prstGeom prst="rect">
            <a:avLst/>
          </a:prstGeom>
        </p:spPr>
        <p:txBody>
          <a:bodyPr/>
          <a:lstStyle/>
          <a:p>
            <a:r>
              <a:rPr lang="zh-CN" altLang="en-US" dirty="0">
                <a:ea typeface="黑体" pitchFamily="49" charset="-122"/>
              </a:rPr>
              <a:t>对数词频（</a:t>
            </a:r>
            <a:r>
              <a:rPr lang="en-US" altLang="zh-CN" dirty="0">
                <a:ea typeface="黑体" pitchFamily="49" charset="-122"/>
              </a:rPr>
              <a:t>1+log</a:t>
            </a:r>
            <a:r>
              <a:rPr lang="en-US" altLang="zh-CN" baseline="-25000" dirty="0">
                <a:ea typeface="黑体" pitchFamily="49" charset="-122"/>
              </a:rPr>
              <a:t>10</a:t>
            </a:r>
            <a:r>
              <a:rPr lang="en-US" altLang="zh-CN" dirty="0">
                <a:ea typeface="黑体" pitchFamily="49" charset="-122"/>
              </a:rPr>
              <a:t>tf</a:t>
            </a:r>
            <a:r>
              <a:rPr lang="zh-CN" altLang="en-US" dirty="0">
                <a:ea typeface="黑体" pitchFamily="49" charset="-122"/>
              </a:rPr>
              <a:t>）</a:t>
            </a:r>
            <a:endParaRPr lang="de-DE" altLang="zh-CN" dirty="0">
              <a:ea typeface="黑体" pitchFamily="49" charset="-122"/>
            </a:endParaRPr>
          </a:p>
          <a:p>
            <a:endParaRPr lang="zh-CN" altLang="en-US" sz="2400" dirty="0"/>
          </a:p>
        </p:txBody>
      </p:sp>
      <p:graphicFrame>
        <p:nvGraphicFramePr>
          <p:cNvPr id="9" name="Table 9"/>
          <p:cNvGraphicFramePr>
            <a:graphicFrameLocks noGrp="1"/>
          </p:cNvGraphicFramePr>
          <p:nvPr>
            <p:extLst>
              <p:ext uri="{D42A27DB-BD31-4B8C-83A1-F6EECF244321}">
                <p14:modId xmlns:p14="http://schemas.microsoft.com/office/powerpoint/2010/main" val="130616427"/>
              </p:ext>
            </p:extLst>
          </p:nvPr>
        </p:nvGraphicFramePr>
        <p:xfrm>
          <a:off x="4681091" y="2420888"/>
          <a:ext cx="4211389" cy="2456371"/>
        </p:xfrm>
        <a:graphic>
          <a:graphicData uri="http://schemas.openxmlformats.org/drawingml/2006/table">
            <a:tbl>
              <a:tblPr firstRow="1" bandRow="1">
                <a:tableStyleId>{BDBED569-4797-4DF1-A0F4-6AAB3CD982D8}</a:tableStyleId>
              </a:tblPr>
              <a:tblGrid>
                <a:gridCol w="1691110">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5">
                  <a:extLst>
                    <a:ext uri="{9D8B030D-6E8A-4147-A177-3AD203B41FA5}">
                      <a16:colId xmlns:a16="http://schemas.microsoft.com/office/drawing/2014/main" val="20003"/>
                    </a:ext>
                  </a:extLst>
                </a:gridCol>
              </a:tblGrid>
              <a:tr h="356725">
                <a:tc>
                  <a:txBody>
                    <a:bodyPr/>
                    <a:lstStyle/>
                    <a:p>
                      <a:pPr algn="ctr">
                        <a:lnSpc>
                          <a:spcPct val="150000"/>
                        </a:lnSpc>
                      </a:pPr>
                      <a:r>
                        <a:rPr lang="zh-CN" altLang="en-US" sz="2400" dirty="0"/>
                        <a:t>词项</a:t>
                      </a:r>
                      <a:endParaRPr lang="de-DE" sz="2400" b="1" dirty="0">
                        <a:solidFill>
                          <a:schemeClr val="tx1"/>
                        </a:solidFill>
                      </a:endParaRPr>
                    </a:p>
                  </a:txBody>
                  <a:tcPr/>
                </a:tc>
                <a:tc>
                  <a:txBody>
                    <a:bodyPr/>
                    <a:lstStyle/>
                    <a:p>
                      <a:pPr algn="ctr">
                        <a:lnSpc>
                          <a:spcPct val="150000"/>
                        </a:lnSpc>
                      </a:pPr>
                      <a:r>
                        <a:rPr lang="de-DE" sz="2400" dirty="0" err="1"/>
                        <a:t>SaS</a:t>
                      </a:r>
                      <a:endParaRPr lang="de-DE" sz="2400" b="1" dirty="0">
                        <a:solidFill>
                          <a:schemeClr val="tx1"/>
                        </a:solidFill>
                      </a:endParaRPr>
                    </a:p>
                  </a:txBody>
                  <a:tcPr/>
                </a:tc>
                <a:tc>
                  <a:txBody>
                    <a:bodyPr/>
                    <a:lstStyle/>
                    <a:p>
                      <a:pPr algn="ctr">
                        <a:lnSpc>
                          <a:spcPct val="150000"/>
                        </a:lnSpc>
                      </a:pPr>
                      <a:r>
                        <a:rPr lang="de-DE" sz="2400" dirty="0" err="1"/>
                        <a:t>PaP</a:t>
                      </a:r>
                      <a:endParaRPr lang="de-DE" sz="2400" b="1" dirty="0">
                        <a:solidFill>
                          <a:schemeClr val="tx1"/>
                        </a:solidFill>
                      </a:endParaRPr>
                    </a:p>
                  </a:txBody>
                  <a:tcPr/>
                </a:tc>
                <a:tc>
                  <a:txBody>
                    <a:bodyPr/>
                    <a:lstStyle/>
                    <a:p>
                      <a:pPr algn="ctr">
                        <a:lnSpc>
                          <a:spcPct val="150000"/>
                        </a:lnSpc>
                      </a:pPr>
                      <a:r>
                        <a:rPr lang="de-DE" sz="2400" dirty="0"/>
                        <a:t>WH</a:t>
                      </a:r>
                      <a:endParaRPr lang="de-DE" sz="2400" b="1" dirty="0">
                        <a:solidFill>
                          <a:schemeClr val="tx1"/>
                        </a:solidFill>
                      </a:endParaRPr>
                    </a:p>
                  </a:txBody>
                  <a:tcPr/>
                </a:tc>
                <a:extLst>
                  <a:ext uri="{0D108BD9-81ED-4DB2-BD59-A6C34878D82A}">
                    <a16:rowId xmlns:a16="http://schemas.microsoft.com/office/drawing/2014/main" val="10000"/>
                  </a:ext>
                </a:extLst>
              </a:tr>
              <a:tr h="1143473">
                <a:tc>
                  <a:txBody>
                    <a:bodyPr/>
                    <a:lstStyle/>
                    <a:p>
                      <a:pPr algn="ctr">
                        <a:lnSpc>
                          <a:spcPct val="150000"/>
                        </a:lnSpc>
                      </a:pPr>
                      <a:r>
                        <a:rPr lang="de-DE" sz="2000" dirty="0"/>
                        <a:t>AFFECTION</a:t>
                      </a:r>
                    </a:p>
                    <a:p>
                      <a:pPr algn="ctr">
                        <a:lnSpc>
                          <a:spcPct val="150000"/>
                        </a:lnSpc>
                      </a:pPr>
                      <a:r>
                        <a:rPr lang="de-DE" sz="2000" dirty="0"/>
                        <a:t>JEALOUS</a:t>
                      </a:r>
                    </a:p>
                    <a:p>
                      <a:pPr algn="ctr">
                        <a:lnSpc>
                          <a:spcPct val="150000"/>
                        </a:lnSpc>
                      </a:pPr>
                      <a:r>
                        <a:rPr lang="de-DE" sz="2000" dirty="0"/>
                        <a:t>GOSSIP</a:t>
                      </a:r>
                    </a:p>
                    <a:p>
                      <a:pPr algn="ctr">
                        <a:lnSpc>
                          <a:spcPct val="150000"/>
                        </a:lnSpc>
                      </a:pPr>
                      <a:r>
                        <a:rPr lang="de-DE" sz="2000" dirty="0"/>
                        <a:t>WUTHERING</a:t>
                      </a:r>
                      <a:endParaRPr lang="de-DE" sz="2000" b="1" dirty="0"/>
                    </a:p>
                  </a:txBody>
                  <a:tcPr/>
                </a:tc>
                <a:tc>
                  <a:txBody>
                    <a:bodyPr/>
                    <a:lstStyle/>
                    <a:p>
                      <a:pPr algn="ctr">
                        <a:lnSpc>
                          <a:spcPct val="150000"/>
                        </a:lnSpc>
                      </a:pPr>
                      <a:r>
                        <a:rPr lang="de-DE" sz="2000" dirty="0"/>
                        <a:t>3.06</a:t>
                      </a:r>
                    </a:p>
                    <a:p>
                      <a:pPr algn="ctr">
                        <a:lnSpc>
                          <a:spcPct val="150000"/>
                        </a:lnSpc>
                      </a:pPr>
                      <a:r>
                        <a:rPr lang="de-DE" sz="2000" dirty="0"/>
                        <a:t>2.0</a:t>
                      </a:r>
                    </a:p>
                    <a:p>
                      <a:pPr algn="ctr">
                        <a:lnSpc>
                          <a:spcPct val="150000"/>
                        </a:lnSpc>
                      </a:pPr>
                      <a:r>
                        <a:rPr lang="de-DE" sz="2000" dirty="0"/>
                        <a:t>1.30</a:t>
                      </a:r>
                    </a:p>
                    <a:p>
                      <a:pPr algn="ctr">
                        <a:lnSpc>
                          <a:spcPct val="150000"/>
                        </a:lnSpc>
                      </a:pPr>
                      <a:r>
                        <a:rPr lang="de-DE" sz="2000" dirty="0"/>
                        <a:t>0</a:t>
                      </a:r>
                    </a:p>
                  </a:txBody>
                  <a:tcPr/>
                </a:tc>
                <a:tc>
                  <a:txBody>
                    <a:bodyPr/>
                    <a:lstStyle/>
                    <a:p>
                      <a:pPr algn="ctr">
                        <a:lnSpc>
                          <a:spcPct val="150000"/>
                        </a:lnSpc>
                      </a:pPr>
                      <a:r>
                        <a:rPr lang="de-DE" sz="2000" dirty="0"/>
                        <a:t>2.76</a:t>
                      </a:r>
                    </a:p>
                    <a:p>
                      <a:pPr algn="ctr">
                        <a:lnSpc>
                          <a:spcPct val="150000"/>
                        </a:lnSpc>
                      </a:pPr>
                      <a:r>
                        <a:rPr lang="de-DE" sz="2000" dirty="0"/>
                        <a:t>1.85</a:t>
                      </a:r>
                    </a:p>
                    <a:p>
                      <a:pPr algn="ctr">
                        <a:lnSpc>
                          <a:spcPct val="150000"/>
                        </a:lnSpc>
                      </a:pPr>
                      <a:r>
                        <a:rPr lang="de-DE" sz="2000" dirty="0"/>
                        <a:t>0</a:t>
                      </a:r>
                    </a:p>
                    <a:p>
                      <a:pPr algn="ctr">
                        <a:lnSpc>
                          <a:spcPct val="150000"/>
                        </a:lnSpc>
                      </a:pPr>
                      <a:r>
                        <a:rPr lang="de-DE" sz="2000" dirty="0"/>
                        <a:t>0</a:t>
                      </a:r>
                    </a:p>
                  </a:txBody>
                  <a:tcPr/>
                </a:tc>
                <a:tc>
                  <a:txBody>
                    <a:bodyPr/>
                    <a:lstStyle/>
                    <a:p>
                      <a:pPr algn="ctr">
                        <a:lnSpc>
                          <a:spcPct val="150000"/>
                        </a:lnSpc>
                      </a:pPr>
                      <a:r>
                        <a:rPr lang="de-DE" sz="2000" dirty="0"/>
                        <a:t>2.30</a:t>
                      </a:r>
                    </a:p>
                    <a:p>
                      <a:pPr algn="ctr">
                        <a:lnSpc>
                          <a:spcPct val="150000"/>
                        </a:lnSpc>
                      </a:pPr>
                      <a:r>
                        <a:rPr lang="de-DE" sz="2000" dirty="0"/>
                        <a:t>2.04</a:t>
                      </a:r>
                    </a:p>
                    <a:p>
                      <a:pPr algn="ctr">
                        <a:lnSpc>
                          <a:spcPct val="150000"/>
                        </a:lnSpc>
                      </a:pPr>
                      <a:r>
                        <a:rPr lang="de-DE" sz="2000" dirty="0"/>
                        <a:t>1.78</a:t>
                      </a:r>
                    </a:p>
                    <a:p>
                      <a:pPr algn="ctr">
                        <a:lnSpc>
                          <a:spcPct val="150000"/>
                        </a:lnSpc>
                      </a:pPr>
                      <a:r>
                        <a:rPr lang="de-DE" sz="2000" dirty="0"/>
                        <a:t>2.58</a:t>
                      </a:r>
                    </a:p>
                  </a:txBody>
                  <a:tcPr/>
                </a:tc>
                <a:extLst>
                  <a:ext uri="{0D108BD9-81ED-4DB2-BD59-A6C34878D82A}">
                    <a16:rowId xmlns:a16="http://schemas.microsoft.com/office/drawing/2014/main" val="10001"/>
                  </a:ext>
                </a:extLst>
              </a:tr>
            </a:tbl>
          </a:graphicData>
        </a:graphic>
      </p:graphicFrame>
      <p:sp>
        <p:nvSpPr>
          <p:cNvPr id="10" name="TextBox 9"/>
          <p:cNvSpPr txBox="1"/>
          <p:nvPr/>
        </p:nvSpPr>
        <p:spPr>
          <a:xfrm>
            <a:off x="323528" y="5373216"/>
            <a:ext cx="8532440" cy="461665"/>
          </a:xfrm>
          <a:prstGeom prst="rect">
            <a:avLst/>
          </a:prstGeom>
          <a:noFill/>
        </p:spPr>
        <p:txBody>
          <a:bodyPr wrap="square" rtlCol="0">
            <a:spAutoFit/>
          </a:bodyPr>
          <a:lstStyle/>
          <a:p>
            <a:pPr algn="ctr"/>
            <a:r>
              <a:rPr lang="zh-CN" altLang="en-US" b="1" dirty="0">
                <a:solidFill>
                  <a:schemeClr val="tx1"/>
                </a:solidFill>
                <a:latin typeface="+mn-ea"/>
                <a:ea typeface="+mn-ea"/>
              </a:rPr>
              <a:t>为了简化计算，上述计算过程中没有引入</a:t>
            </a:r>
            <a:r>
              <a:rPr lang="en-US" altLang="zh-CN" b="1" dirty="0" err="1">
                <a:solidFill>
                  <a:schemeClr val="tx1"/>
                </a:solidFill>
                <a:latin typeface="+mn-ea"/>
                <a:ea typeface="+mn-ea"/>
              </a:rPr>
              <a:t>idf</a:t>
            </a:r>
            <a:endParaRPr lang="zh-CN" altLang="en-US" b="1" dirty="0">
              <a:solidFill>
                <a:schemeClr val="tx1"/>
              </a:solidFill>
              <a:latin typeface="+mn-ea"/>
              <a:ea typeface="+mn-ea"/>
            </a:endParaRPr>
          </a:p>
        </p:txBody>
      </p:sp>
    </p:spTree>
    <p:extLst>
      <p:ext uri="{BB962C8B-B14F-4D97-AF65-F5344CB8AC3E}">
        <p14:creationId xmlns:p14="http://schemas.microsoft.com/office/powerpoint/2010/main" val="28086597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余弦相似度计算</a:t>
            </a:r>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51</a:t>
            </a:fld>
            <a:endParaRPr lang="en-US" altLang="zh-CN"/>
          </a:p>
        </p:txBody>
      </p:sp>
      <p:sp>
        <p:nvSpPr>
          <p:cNvPr id="6" name="内容占位符 6"/>
          <p:cNvSpPr>
            <a:spLocks noGrp="1"/>
          </p:cNvSpPr>
          <p:nvPr>
            <p:ph sz="half" idx="4294967295"/>
          </p:nvPr>
        </p:nvSpPr>
        <p:spPr>
          <a:xfrm>
            <a:off x="107504" y="1556792"/>
            <a:ext cx="4320480" cy="4525963"/>
          </a:xfrm>
          <a:prstGeom prst="rect">
            <a:avLst/>
          </a:prstGeom>
        </p:spPr>
        <p:txBody>
          <a:bodyPr/>
          <a:lstStyle/>
          <a:p>
            <a:r>
              <a:rPr lang="zh-CN" altLang="en-US" dirty="0">
                <a:ea typeface="黑体" pitchFamily="49" charset="-122"/>
              </a:rPr>
              <a:t>对数词频（</a:t>
            </a:r>
            <a:r>
              <a:rPr lang="en-US" altLang="zh-CN" dirty="0">
                <a:ea typeface="黑体" pitchFamily="49" charset="-122"/>
              </a:rPr>
              <a:t>1+log</a:t>
            </a:r>
            <a:r>
              <a:rPr lang="en-US" altLang="zh-CN" baseline="-25000" dirty="0">
                <a:ea typeface="黑体" pitchFamily="49" charset="-122"/>
              </a:rPr>
              <a:t>10</a:t>
            </a:r>
            <a:r>
              <a:rPr lang="en-US" altLang="zh-CN" dirty="0">
                <a:ea typeface="黑体" pitchFamily="49" charset="-122"/>
              </a:rPr>
              <a:t>tf</a:t>
            </a:r>
            <a:r>
              <a:rPr lang="zh-CN" altLang="en-US" dirty="0">
                <a:ea typeface="黑体" pitchFamily="49" charset="-122"/>
              </a:rPr>
              <a:t>）</a:t>
            </a:r>
            <a:endParaRPr lang="de-DE" altLang="zh-CN" dirty="0">
              <a:ea typeface="黑体" pitchFamily="49" charset="-122"/>
            </a:endParaRPr>
          </a:p>
          <a:p>
            <a:endParaRPr lang="zh-CN" altLang="en-US" sz="2400" dirty="0"/>
          </a:p>
        </p:txBody>
      </p:sp>
      <p:graphicFrame>
        <p:nvGraphicFramePr>
          <p:cNvPr id="7" name="Table 9"/>
          <p:cNvGraphicFramePr>
            <a:graphicFrameLocks noGrp="1"/>
          </p:cNvGraphicFramePr>
          <p:nvPr>
            <p:extLst>
              <p:ext uri="{D42A27DB-BD31-4B8C-83A1-F6EECF244321}">
                <p14:modId xmlns:p14="http://schemas.microsoft.com/office/powerpoint/2010/main" val="3543387922"/>
              </p:ext>
            </p:extLst>
          </p:nvPr>
        </p:nvGraphicFramePr>
        <p:xfrm>
          <a:off x="179512" y="2204864"/>
          <a:ext cx="4211389" cy="2456371"/>
        </p:xfrm>
        <a:graphic>
          <a:graphicData uri="http://schemas.openxmlformats.org/drawingml/2006/table">
            <a:tbl>
              <a:tblPr firstRow="1" bandRow="1">
                <a:tableStyleId>{BDBED569-4797-4DF1-A0F4-6AAB3CD982D8}</a:tableStyleId>
              </a:tblPr>
              <a:tblGrid>
                <a:gridCol w="1691110">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5">
                  <a:extLst>
                    <a:ext uri="{9D8B030D-6E8A-4147-A177-3AD203B41FA5}">
                      <a16:colId xmlns:a16="http://schemas.microsoft.com/office/drawing/2014/main" val="20003"/>
                    </a:ext>
                  </a:extLst>
                </a:gridCol>
              </a:tblGrid>
              <a:tr h="356725">
                <a:tc>
                  <a:txBody>
                    <a:bodyPr/>
                    <a:lstStyle/>
                    <a:p>
                      <a:pPr algn="ctr">
                        <a:lnSpc>
                          <a:spcPct val="150000"/>
                        </a:lnSpc>
                      </a:pPr>
                      <a:r>
                        <a:rPr lang="zh-CN" altLang="en-US" sz="2400" dirty="0"/>
                        <a:t>词项</a:t>
                      </a:r>
                      <a:endParaRPr lang="de-DE" sz="2400" b="1" dirty="0">
                        <a:solidFill>
                          <a:schemeClr val="tx1"/>
                        </a:solidFill>
                      </a:endParaRPr>
                    </a:p>
                  </a:txBody>
                  <a:tcPr/>
                </a:tc>
                <a:tc>
                  <a:txBody>
                    <a:bodyPr/>
                    <a:lstStyle/>
                    <a:p>
                      <a:pPr algn="ctr">
                        <a:lnSpc>
                          <a:spcPct val="150000"/>
                        </a:lnSpc>
                      </a:pPr>
                      <a:r>
                        <a:rPr lang="de-DE" sz="2400" dirty="0" err="1"/>
                        <a:t>SaS</a:t>
                      </a:r>
                      <a:endParaRPr lang="de-DE" sz="2400" b="1" dirty="0">
                        <a:solidFill>
                          <a:schemeClr val="tx1"/>
                        </a:solidFill>
                      </a:endParaRPr>
                    </a:p>
                  </a:txBody>
                  <a:tcPr/>
                </a:tc>
                <a:tc>
                  <a:txBody>
                    <a:bodyPr/>
                    <a:lstStyle/>
                    <a:p>
                      <a:pPr algn="ctr">
                        <a:lnSpc>
                          <a:spcPct val="150000"/>
                        </a:lnSpc>
                      </a:pPr>
                      <a:r>
                        <a:rPr lang="de-DE" sz="2400" dirty="0" err="1"/>
                        <a:t>PaP</a:t>
                      </a:r>
                      <a:endParaRPr lang="de-DE" sz="2400" b="1" dirty="0">
                        <a:solidFill>
                          <a:schemeClr val="tx1"/>
                        </a:solidFill>
                      </a:endParaRPr>
                    </a:p>
                  </a:txBody>
                  <a:tcPr/>
                </a:tc>
                <a:tc>
                  <a:txBody>
                    <a:bodyPr/>
                    <a:lstStyle/>
                    <a:p>
                      <a:pPr algn="ctr">
                        <a:lnSpc>
                          <a:spcPct val="150000"/>
                        </a:lnSpc>
                      </a:pPr>
                      <a:r>
                        <a:rPr lang="de-DE" sz="2400" dirty="0"/>
                        <a:t>WH</a:t>
                      </a:r>
                      <a:endParaRPr lang="de-DE" sz="2400" b="1" dirty="0">
                        <a:solidFill>
                          <a:schemeClr val="tx1"/>
                        </a:solidFill>
                      </a:endParaRPr>
                    </a:p>
                  </a:txBody>
                  <a:tcPr/>
                </a:tc>
                <a:extLst>
                  <a:ext uri="{0D108BD9-81ED-4DB2-BD59-A6C34878D82A}">
                    <a16:rowId xmlns:a16="http://schemas.microsoft.com/office/drawing/2014/main" val="10000"/>
                  </a:ext>
                </a:extLst>
              </a:tr>
              <a:tr h="1143473">
                <a:tc>
                  <a:txBody>
                    <a:bodyPr/>
                    <a:lstStyle/>
                    <a:p>
                      <a:pPr algn="ctr">
                        <a:lnSpc>
                          <a:spcPct val="150000"/>
                        </a:lnSpc>
                      </a:pPr>
                      <a:r>
                        <a:rPr lang="de-DE" sz="2000" dirty="0"/>
                        <a:t>AFFECTION</a:t>
                      </a:r>
                    </a:p>
                    <a:p>
                      <a:pPr algn="ctr">
                        <a:lnSpc>
                          <a:spcPct val="150000"/>
                        </a:lnSpc>
                      </a:pPr>
                      <a:r>
                        <a:rPr lang="de-DE" sz="2000" dirty="0"/>
                        <a:t>JEALOUS</a:t>
                      </a:r>
                    </a:p>
                    <a:p>
                      <a:pPr algn="ctr">
                        <a:lnSpc>
                          <a:spcPct val="150000"/>
                        </a:lnSpc>
                      </a:pPr>
                      <a:r>
                        <a:rPr lang="de-DE" sz="2000" dirty="0"/>
                        <a:t>GOSSIP</a:t>
                      </a:r>
                    </a:p>
                    <a:p>
                      <a:pPr algn="ctr">
                        <a:lnSpc>
                          <a:spcPct val="150000"/>
                        </a:lnSpc>
                      </a:pPr>
                      <a:r>
                        <a:rPr lang="de-DE" sz="2000" dirty="0"/>
                        <a:t>WUTHERING</a:t>
                      </a:r>
                      <a:endParaRPr lang="de-DE" sz="2000" b="1" dirty="0"/>
                    </a:p>
                  </a:txBody>
                  <a:tcPr/>
                </a:tc>
                <a:tc>
                  <a:txBody>
                    <a:bodyPr/>
                    <a:lstStyle/>
                    <a:p>
                      <a:pPr algn="ctr">
                        <a:lnSpc>
                          <a:spcPct val="150000"/>
                        </a:lnSpc>
                      </a:pPr>
                      <a:r>
                        <a:rPr lang="de-DE" sz="2000" dirty="0"/>
                        <a:t>3.06</a:t>
                      </a:r>
                    </a:p>
                    <a:p>
                      <a:pPr algn="ctr">
                        <a:lnSpc>
                          <a:spcPct val="150000"/>
                        </a:lnSpc>
                      </a:pPr>
                      <a:r>
                        <a:rPr lang="de-DE" sz="2000" dirty="0"/>
                        <a:t>2.0</a:t>
                      </a:r>
                    </a:p>
                    <a:p>
                      <a:pPr algn="ctr">
                        <a:lnSpc>
                          <a:spcPct val="150000"/>
                        </a:lnSpc>
                      </a:pPr>
                      <a:r>
                        <a:rPr lang="de-DE" sz="2000" dirty="0"/>
                        <a:t>1.30</a:t>
                      </a:r>
                    </a:p>
                    <a:p>
                      <a:pPr algn="ctr">
                        <a:lnSpc>
                          <a:spcPct val="150000"/>
                        </a:lnSpc>
                      </a:pPr>
                      <a:r>
                        <a:rPr lang="de-DE" sz="2000" dirty="0"/>
                        <a:t>0</a:t>
                      </a:r>
                    </a:p>
                  </a:txBody>
                  <a:tcPr/>
                </a:tc>
                <a:tc>
                  <a:txBody>
                    <a:bodyPr/>
                    <a:lstStyle/>
                    <a:p>
                      <a:pPr algn="ctr">
                        <a:lnSpc>
                          <a:spcPct val="150000"/>
                        </a:lnSpc>
                      </a:pPr>
                      <a:r>
                        <a:rPr lang="de-DE" sz="2000" dirty="0"/>
                        <a:t>2.76</a:t>
                      </a:r>
                    </a:p>
                    <a:p>
                      <a:pPr algn="ctr">
                        <a:lnSpc>
                          <a:spcPct val="150000"/>
                        </a:lnSpc>
                      </a:pPr>
                      <a:r>
                        <a:rPr lang="de-DE" sz="2000" dirty="0"/>
                        <a:t>1.85</a:t>
                      </a:r>
                    </a:p>
                    <a:p>
                      <a:pPr algn="ctr">
                        <a:lnSpc>
                          <a:spcPct val="150000"/>
                        </a:lnSpc>
                      </a:pPr>
                      <a:r>
                        <a:rPr lang="de-DE" sz="2000" dirty="0"/>
                        <a:t>0</a:t>
                      </a:r>
                    </a:p>
                    <a:p>
                      <a:pPr algn="ctr">
                        <a:lnSpc>
                          <a:spcPct val="150000"/>
                        </a:lnSpc>
                      </a:pPr>
                      <a:r>
                        <a:rPr lang="de-DE" sz="2000" dirty="0"/>
                        <a:t>0</a:t>
                      </a:r>
                    </a:p>
                  </a:txBody>
                  <a:tcPr/>
                </a:tc>
                <a:tc>
                  <a:txBody>
                    <a:bodyPr/>
                    <a:lstStyle/>
                    <a:p>
                      <a:pPr algn="ctr">
                        <a:lnSpc>
                          <a:spcPct val="150000"/>
                        </a:lnSpc>
                      </a:pPr>
                      <a:r>
                        <a:rPr lang="de-DE" sz="2000" dirty="0"/>
                        <a:t>2.30</a:t>
                      </a:r>
                    </a:p>
                    <a:p>
                      <a:pPr algn="ctr">
                        <a:lnSpc>
                          <a:spcPct val="150000"/>
                        </a:lnSpc>
                      </a:pPr>
                      <a:r>
                        <a:rPr lang="de-DE" sz="2000" dirty="0"/>
                        <a:t>2.04</a:t>
                      </a:r>
                    </a:p>
                    <a:p>
                      <a:pPr algn="ctr">
                        <a:lnSpc>
                          <a:spcPct val="150000"/>
                        </a:lnSpc>
                      </a:pPr>
                      <a:r>
                        <a:rPr lang="de-DE" sz="2000" dirty="0"/>
                        <a:t>1.78</a:t>
                      </a:r>
                    </a:p>
                    <a:p>
                      <a:pPr algn="ctr">
                        <a:lnSpc>
                          <a:spcPct val="150000"/>
                        </a:lnSpc>
                      </a:pPr>
                      <a:r>
                        <a:rPr lang="de-DE" sz="2000" dirty="0"/>
                        <a:t>2.58</a:t>
                      </a:r>
                    </a:p>
                  </a:txBody>
                  <a:tcPr/>
                </a:tc>
                <a:extLst>
                  <a:ext uri="{0D108BD9-81ED-4DB2-BD59-A6C34878D82A}">
                    <a16:rowId xmlns:a16="http://schemas.microsoft.com/office/drawing/2014/main" val="10001"/>
                  </a:ext>
                </a:extLst>
              </a:tr>
            </a:tbl>
          </a:graphicData>
        </a:graphic>
      </p:graphicFrame>
      <p:sp>
        <p:nvSpPr>
          <p:cNvPr id="8" name="内容占位符 6"/>
          <p:cNvSpPr>
            <a:spLocks noGrp="1"/>
          </p:cNvSpPr>
          <p:nvPr>
            <p:ph sz="half" idx="4294967295"/>
          </p:nvPr>
        </p:nvSpPr>
        <p:spPr>
          <a:xfrm>
            <a:off x="4283968" y="1556792"/>
            <a:ext cx="4860032" cy="4525963"/>
          </a:xfrm>
          <a:prstGeom prst="rect">
            <a:avLst/>
          </a:prstGeom>
        </p:spPr>
        <p:txBody>
          <a:bodyPr/>
          <a:lstStyle/>
          <a:p>
            <a:r>
              <a:rPr lang="zh-CN" altLang="en-US" dirty="0">
                <a:ea typeface="黑体" pitchFamily="49" charset="-122"/>
              </a:rPr>
              <a:t>对数词频的余弦归一化结果</a:t>
            </a:r>
            <a:endParaRPr lang="de-DE" altLang="zh-CN" dirty="0">
              <a:ea typeface="黑体" pitchFamily="49" charset="-122"/>
            </a:endParaRPr>
          </a:p>
          <a:p>
            <a:endParaRPr lang="zh-CN" altLang="en-US" sz="2400" dirty="0"/>
          </a:p>
        </p:txBody>
      </p:sp>
      <p:graphicFrame>
        <p:nvGraphicFramePr>
          <p:cNvPr id="9" name="Table 9"/>
          <p:cNvGraphicFramePr>
            <a:graphicFrameLocks noGrp="1"/>
          </p:cNvGraphicFramePr>
          <p:nvPr>
            <p:extLst>
              <p:ext uri="{D42A27DB-BD31-4B8C-83A1-F6EECF244321}">
                <p14:modId xmlns:p14="http://schemas.microsoft.com/office/powerpoint/2010/main" val="2643840943"/>
              </p:ext>
            </p:extLst>
          </p:nvPr>
        </p:nvGraphicFramePr>
        <p:xfrm>
          <a:off x="4572000" y="2204864"/>
          <a:ext cx="4462908" cy="2456371"/>
        </p:xfrm>
        <a:graphic>
          <a:graphicData uri="http://schemas.openxmlformats.org/drawingml/2006/table">
            <a:tbl>
              <a:tblPr firstRow="1" bandRow="1">
                <a:tableStyleId>{BDBED569-4797-4DF1-A0F4-6AAB3CD982D8}</a:tableStyleId>
              </a:tblPr>
              <a:tblGrid>
                <a:gridCol w="1792109">
                  <a:extLst>
                    <a:ext uri="{9D8B030D-6E8A-4147-A177-3AD203B41FA5}">
                      <a16:colId xmlns:a16="http://schemas.microsoft.com/office/drawing/2014/main" val="20000"/>
                    </a:ext>
                  </a:extLst>
                </a:gridCol>
                <a:gridCol w="839394">
                  <a:extLst>
                    <a:ext uri="{9D8B030D-6E8A-4147-A177-3AD203B41FA5}">
                      <a16:colId xmlns:a16="http://schemas.microsoft.com/office/drawing/2014/main" val="20001"/>
                    </a:ext>
                  </a:extLst>
                </a:gridCol>
                <a:gridCol w="915703">
                  <a:extLst>
                    <a:ext uri="{9D8B030D-6E8A-4147-A177-3AD203B41FA5}">
                      <a16:colId xmlns:a16="http://schemas.microsoft.com/office/drawing/2014/main" val="20002"/>
                    </a:ext>
                  </a:extLst>
                </a:gridCol>
                <a:gridCol w="915702">
                  <a:extLst>
                    <a:ext uri="{9D8B030D-6E8A-4147-A177-3AD203B41FA5}">
                      <a16:colId xmlns:a16="http://schemas.microsoft.com/office/drawing/2014/main" val="20003"/>
                    </a:ext>
                  </a:extLst>
                </a:gridCol>
              </a:tblGrid>
              <a:tr h="356725">
                <a:tc>
                  <a:txBody>
                    <a:bodyPr/>
                    <a:lstStyle/>
                    <a:p>
                      <a:pPr algn="ctr">
                        <a:lnSpc>
                          <a:spcPct val="150000"/>
                        </a:lnSpc>
                      </a:pPr>
                      <a:r>
                        <a:rPr lang="zh-CN" altLang="en-US" sz="2400" dirty="0"/>
                        <a:t>词项</a:t>
                      </a:r>
                      <a:endParaRPr lang="de-DE" sz="2400" b="1" dirty="0">
                        <a:solidFill>
                          <a:schemeClr val="tx1"/>
                        </a:solidFill>
                      </a:endParaRPr>
                    </a:p>
                  </a:txBody>
                  <a:tcPr/>
                </a:tc>
                <a:tc>
                  <a:txBody>
                    <a:bodyPr/>
                    <a:lstStyle/>
                    <a:p>
                      <a:pPr algn="ctr">
                        <a:lnSpc>
                          <a:spcPct val="150000"/>
                        </a:lnSpc>
                      </a:pPr>
                      <a:r>
                        <a:rPr lang="de-DE" sz="2400" dirty="0" err="1"/>
                        <a:t>SaS</a:t>
                      </a:r>
                      <a:endParaRPr lang="de-DE" sz="2400" b="1" dirty="0">
                        <a:solidFill>
                          <a:schemeClr val="tx1"/>
                        </a:solidFill>
                      </a:endParaRPr>
                    </a:p>
                  </a:txBody>
                  <a:tcPr/>
                </a:tc>
                <a:tc>
                  <a:txBody>
                    <a:bodyPr/>
                    <a:lstStyle/>
                    <a:p>
                      <a:pPr algn="ctr">
                        <a:lnSpc>
                          <a:spcPct val="150000"/>
                        </a:lnSpc>
                      </a:pPr>
                      <a:r>
                        <a:rPr lang="de-DE" sz="2400" dirty="0" err="1"/>
                        <a:t>PaP</a:t>
                      </a:r>
                      <a:endParaRPr lang="de-DE" sz="2400" b="1" dirty="0">
                        <a:solidFill>
                          <a:schemeClr val="tx1"/>
                        </a:solidFill>
                      </a:endParaRPr>
                    </a:p>
                  </a:txBody>
                  <a:tcPr/>
                </a:tc>
                <a:tc>
                  <a:txBody>
                    <a:bodyPr/>
                    <a:lstStyle/>
                    <a:p>
                      <a:pPr algn="ctr">
                        <a:lnSpc>
                          <a:spcPct val="150000"/>
                        </a:lnSpc>
                      </a:pPr>
                      <a:r>
                        <a:rPr lang="de-DE" sz="2400" dirty="0"/>
                        <a:t>WH</a:t>
                      </a:r>
                      <a:endParaRPr lang="de-DE" sz="2400" b="1" dirty="0">
                        <a:solidFill>
                          <a:schemeClr val="tx1"/>
                        </a:solidFill>
                      </a:endParaRPr>
                    </a:p>
                  </a:txBody>
                  <a:tcPr/>
                </a:tc>
                <a:extLst>
                  <a:ext uri="{0D108BD9-81ED-4DB2-BD59-A6C34878D82A}">
                    <a16:rowId xmlns:a16="http://schemas.microsoft.com/office/drawing/2014/main" val="10000"/>
                  </a:ext>
                </a:extLst>
              </a:tr>
              <a:tr h="1143473">
                <a:tc>
                  <a:txBody>
                    <a:bodyPr/>
                    <a:lstStyle/>
                    <a:p>
                      <a:pPr algn="ctr">
                        <a:lnSpc>
                          <a:spcPct val="150000"/>
                        </a:lnSpc>
                      </a:pPr>
                      <a:r>
                        <a:rPr lang="de-DE" sz="2000" dirty="0"/>
                        <a:t>AFFECTION</a:t>
                      </a:r>
                    </a:p>
                    <a:p>
                      <a:pPr algn="ctr">
                        <a:lnSpc>
                          <a:spcPct val="150000"/>
                        </a:lnSpc>
                      </a:pPr>
                      <a:r>
                        <a:rPr lang="de-DE" sz="2000" dirty="0"/>
                        <a:t>JEALOUS</a:t>
                      </a:r>
                    </a:p>
                    <a:p>
                      <a:pPr algn="ctr">
                        <a:lnSpc>
                          <a:spcPct val="150000"/>
                        </a:lnSpc>
                      </a:pPr>
                      <a:r>
                        <a:rPr lang="de-DE" sz="2000" dirty="0"/>
                        <a:t>GOSSIP</a:t>
                      </a:r>
                    </a:p>
                    <a:p>
                      <a:pPr algn="ctr">
                        <a:lnSpc>
                          <a:spcPct val="150000"/>
                        </a:lnSpc>
                      </a:pPr>
                      <a:r>
                        <a:rPr lang="de-DE" sz="2000" dirty="0"/>
                        <a:t>WUTHERING</a:t>
                      </a:r>
                    </a:p>
                  </a:txBody>
                  <a:tcPr/>
                </a:tc>
                <a:tc>
                  <a:txBody>
                    <a:bodyPr/>
                    <a:lstStyle/>
                    <a:p>
                      <a:pPr algn="ctr">
                        <a:lnSpc>
                          <a:spcPct val="150000"/>
                        </a:lnSpc>
                      </a:pPr>
                      <a:r>
                        <a:rPr lang="de-DE" sz="2000" dirty="0"/>
                        <a:t>0.789</a:t>
                      </a:r>
                    </a:p>
                    <a:p>
                      <a:pPr algn="ctr">
                        <a:lnSpc>
                          <a:spcPct val="150000"/>
                        </a:lnSpc>
                      </a:pPr>
                      <a:r>
                        <a:rPr lang="de-DE" sz="2000" dirty="0"/>
                        <a:t>0.515</a:t>
                      </a:r>
                    </a:p>
                    <a:p>
                      <a:pPr algn="ctr">
                        <a:lnSpc>
                          <a:spcPct val="150000"/>
                        </a:lnSpc>
                      </a:pPr>
                      <a:r>
                        <a:rPr lang="de-DE" sz="2000" dirty="0"/>
                        <a:t>0.335</a:t>
                      </a:r>
                    </a:p>
                    <a:p>
                      <a:pPr algn="ctr">
                        <a:lnSpc>
                          <a:spcPct val="150000"/>
                        </a:lnSpc>
                      </a:pPr>
                      <a:r>
                        <a:rPr lang="de-DE" sz="2000" dirty="0"/>
                        <a:t>0.0</a:t>
                      </a:r>
                    </a:p>
                  </a:txBody>
                  <a:tcPr/>
                </a:tc>
                <a:tc>
                  <a:txBody>
                    <a:bodyPr/>
                    <a:lstStyle/>
                    <a:p>
                      <a:pPr algn="ctr">
                        <a:lnSpc>
                          <a:spcPct val="150000"/>
                        </a:lnSpc>
                      </a:pPr>
                      <a:r>
                        <a:rPr lang="de-DE" sz="2000" dirty="0"/>
                        <a:t>0.832</a:t>
                      </a:r>
                    </a:p>
                    <a:p>
                      <a:pPr algn="ctr">
                        <a:lnSpc>
                          <a:spcPct val="150000"/>
                        </a:lnSpc>
                      </a:pPr>
                      <a:r>
                        <a:rPr lang="de-DE" sz="2000" dirty="0"/>
                        <a:t>0.555</a:t>
                      </a:r>
                    </a:p>
                    <a:p>
                      <a:pPr algn="ctr">
                        <a:lnSpc>
                          <a:spcPct val="150000"/>
                        </a:lnSpc>
                      </a:pPr>
                      <a:r>
                        <a:rPr lang="de-DE" sz="2000" dirty="0"/>
                        <a:t>0.0</a:t>
                      </a:r>
                    </a:p>
                    <a:p>
                      <a:pPr algn="ctr">
                        <a:lnSpc>
                          <a:spcPct val="150000"/>
                        </a:lnSpc>
                      </a:pPr>
                      <a:r>
                        <a:rPr lang="de-DE" sz="2000" dirty="0"/>
                        <a:t>0.0</a:t>
                      </a:r>
                    </a:p>
                  </a:txBody>
                  <a:tcPr/>
                </a:tc>
                <a:tc>
                  <a:txBody>
                    <a:bodyPr/>
                    <a:lstStyle/>
                    <a:p>
                      <a:pPr algn="ctr">
                        <a:lnSpc>
                          <a:spcPct val="150000"/>
                        </a:lnSpc>
                      </a:pPr>
                      <a:r>
                        <a:rPr lang="de-DE" sz="2000" dirty="0"/>
                        <a:t>0.524</a:t>
                      </a:r>
                    </a:p>
                    <a:p>
                      <a:pPr algn="ctr">
                        <a:lnSpc>
                          <a:spcPct val="150000"/>
                        </a:lnSpc>
                      </a:pPr>
                      <a:r>
                        <a:rPr lang="de-DE" sz="2000" dirty="0"/>
                        <a:t>0.465</a:t>
                      </a:r>
                    </a:p>
                    <a:p>
                      <a:pPr algn="ctr">
                        <a:lnSpc>
                          <a:spcPct val="150000"/>
                        </a:lnSpc>
                      </a:pPr>
                      <a:r>
                        <a:rPr lang="de-DE" sz="2000" dirty="0"/>
                        <a:t>0.405</a:t>
                      </a:r>
                    </a:p>
                    <a:p>
                      <a:pPr algn="ctr">
                        <a:lnSpc>
                          <a:spcPct val="150000"/>
                        </a:lnSpc>
                      </a:pPr>
                      <a:r>
                        <a:rPr lang="de-DE" sz="2000" dirty="0"/>
                        <a:t>0.588</a:t>
                      </a:r>
                    </a:p>
                  </a:txBody>
                  <a:tcPr/>
                </a:tc>
                <a:extLst>
                  <a:ext uri="{0D108BD9-81ED-4DB2-BD59-A6C34878D82A}">
                    <a16:rowId xmlns:a16="http://schemas.microsoft.com/office/drawing/2014/main" val="10001"/>
                  </a:ext>
                </a:extLst>
              </a:tr>
            </a:tbl>
          </a:graphicData>
        </a:graphic>
      </p:graphicFrame>
      <p:sp>
        <p:nvSpPr>
          <p:cNvPr id="11" name="TextBox 10"/>
          <p:cNvSpPr txBox="1"/>
          <p:nvPr/>
        </p:nvSpPr>
        <p:spPr>
          <a:xfrm>
            <a:off x="251520" y="4869160"/>
            <a:ext cx="8568952" cy="1938992"/>
          </a:xfrm>
          <a:prstGeom prst="rect">
            <a:avLst/>
          </a:prstGeom>
          <a:noFill/>
        </p:spPr>
        <p:txBody>
          <a:bodyPr wrap="square" rtlCol="0">
            <a:spAutoFit/>
          </a:bodyPr>
          <a:lstStyle/>
          <a:p>
            <a:r>
              <a:rPr lang="en-US" altLang="zh-CN" b="1" dirty="0" err="1">
                <a:solidFill>
                  <a:schemeClr val="tx1"/>
                </a:solidFill>
                <a:latin typeface="+mj-ea"/>
                <a:ea typeface="+mj-ea"/>
              </a:rPr>
              <a:t>cos</a:t>
            </a:r>
            <a:r>
              <a:rPr lang="en-US" altLang="zh-CN" b="1" dirty="0">
                <a:solidFill>
                  <a:schemeClr val="tx1"/>
                </a:solidFill>
                <a:latin typeface="+mj-ea"/>
                <a:ea typeface="+mj-ea"/>
              </a:rPr>
              <a:t>(</a:t>
            </a:r>
            <a:r>
              <a:rPr lang="en-US" altLang="zh-CN" b="1" dirty="0" err="1">
                <a:solidFill>
                  <a:schemeClr val="tx1"/>
                </a:solidFill>
                <a:latin typeface="+mj-ea"/>
                <a:ea typeface="+mj-ea"/>
              </a:rPr>
              <a:t>SaS,PaP</a:t>
            </a:r>
            <a:r>
              <a:rPr lang="en-US" altLang="zh-CN" b="1" dirty="0">
                <a:solidFill>
                  <a:schemeClr val="tx1"/>
                </a:solidFill>
                <a:latin typeface="+mj-ea"/>
                <a:ea typeface="+mj-ea"/>
              </a:rPr>
              <a:t>) ≈ 0.789 ∗ 0.832 + 0.515 ∗ 0.555 + 0.335 ∗ 0.0 + 0.0 ∗ 0.0 ≈ 0.94.</a:t>
            </a:r>
          </a:p>
          <a:p>
            <a:r>
              <a:rPr lang="en-US" altLang="zh-CN" b="1" dirty="0" err="1">
                <a:solidFill>
                  <a:schemeClr val="tx1"/>
                </a:solidFill>
                <a:latin typeface="+mj-ea"/>
                <a:ea typeface="+mj-ea"/>
              </a:rPr>
              <a:t>cos</a:t>
            </a:r>
            <a:r>
              <a:rPr lang="en-US" altLang="zh-CN" b="1" dirty="0">
                <a:solidFill>
                  <a:schemeClr val="tx1"/>
                </a:solidFill>
                <a:latin typeface="+mj-ea"/>
                <a:ea typeface="+mj-ea"/>
              </a:rPr>
              <a:t>(</a:t>
            </a:r>
            <a:r>
              <a:rPr lang="en-US" altLang="zh-CN" b="1" dirty="0" err="1">
                <a:solidFill>
                  <a:schemeClr val="tx1"/>
                </a:solidFill>
                <a:latin typeface="+mj-ea"/>
                <a:ea typeface="+mj-ea"/>
              </a:rPr>
              <a:t>SaS,WH</a:t>
            </a:r>
            <a:r>
              <a:rPr lang="en-US" altLang="zh-CN" b="1" dirty="0">
                <a:solidFill>
                  <a:schemeClr val="tx1"/>
                </a:solidFill>
                <a:latin typeface="+mj-ea"/>
                <a:ea typeface="+mj-ea"/>
              </a:rPr>
              <a:t>) ≈ 0.79</a:t>
            </a:r>
          </a:p>
          <a:p>
            <a:r>
              <a:rPr lang="en-US" altLang="zh-CN" b="1" dirty="0" err="1">
                <a:solidFill>
                  <a:schemeClr val="tx1"/>
                </a:solidFill>
                <a:latin typeface="+mj-ea"/>
                <a:ea typeface="+mj-ea"/>
              </a:rPr>
              <a:t>cos</a:t>
            </a:r>
            <a:r>
              <a:rPr lang="en-US" altLang="zh-CN" b="1" dirty="0">
                <a:solidFill>
                  <a:schemeClr val="tx1"/>
                </a:solidFill>
                <a:latin typeface="+mj-ea"/>
                <a:ea typeface="+mj-ea"/>
              </a:rPr>
              <a:t>(</a:t>
            </a:r>
            <a:r>
              <a:rPr lang="en-US" altLang="zh-CN" b="1" dirty="0" err="1">
                <a:solidFill>
                  <a:schemeClr val="tx1"/>
                </a:solidFill>
                <a:latin typeface="+mj-ea"/>
                <a:ea typeface="+mj-ea"/>
              </a:rPr>
              <a:t>PaP,WH</a:t>
            </a:r>
            <a:r>
              <a:rPr lang="en-US" altLang="zh-CN" b="1" dirty="0">
                <a:solidFill>
                  <a:schemeClr val="tx1"/>
                </a:solidFill>
                <a:latin typeface="+mj-ea"/>
                <a:ea typeface="+mj-ea"/>
              </a:rPr>
              <a:t>) ≈ 0.69</a:t>
            </a:r>
          </a:p>
          <a:p>
            <a:r>
              <a:rPr lang="en-US" altLang="zh-CN" b="1" dirty="0" err="1">
                <a:solidFill>
                  <a:schemeClr val="tx1"/>
                </a:solidFill>
                <a:latin typeface="+mj-ea"/>
                <a:ea typeface="+mj-ea"/>
              </a:rPr>
              <a:t>cos</a:t>
            </a:r>
            <a:r>
              <a:rPr lang="en-US" altLang="zh-CN" b="1" dirty="0">
                <a:solidFill>
                  <a:schemeClr val="tx1"/>
                </a:solidFill>
                <a:latin typeface="+mj-ea"/>
                <a:ea typeface="+mj-ea"/>
              </a:rPr>
              <a:t>(</a:t>
            </a:r>
            <a:r>
              <a:rPr lang="en-US" altLang="zh-CN" b="1" dirty="0" err="1">
                <a:solidFill>
                  <a:schemeClr val="tx1"/>
                </a:solidFill>
                <a:latin typeface="+mj-ea"/>
                <a:ea typeface="+mj-ea"/>
              </a:rPr>
              <a:t>SaS,PaP</a:t>
            </a:r>
            <a:r>
              <a:rPr lang="en-US" altLang="zh-CN" b="1" dirty="0">
                <a:solidFill>
                  <a:schemeClr val="tx1"/>
                </a:solidFill>
                <a:latin typeface="+mj-ea"/>
                <a:ea typeface="+mj-ea"/>
              </a:rPr>
              <a:t>) &gt; </a:t>
            </a:r>
            <a:r>
              <a:rPr lang="en-US" altLang="zh-CN" b="1" dirty="0" err="1">
                <a:solidFill>
                  <a:schemeClr val="tx1"/>
                </a:solidFill>
                <a:latin typeface="+mj-ea"/>
                <a:ea typeface="+mj-ea"/>
              </a:rPr>
              <a:t>cos</a:t>
            </a:r>
            <a:r>
              <a:rPr lang="en-US" altLang="zh-CN" b="1" dirty="0">
                <a:solidFill>
                  <a:schemeClr val="tx1"/>
                </a:solidFill>
                <a:latin typeface="+mj-ea"/>
                <a:ea typeface="+mj-ea"/>
              </a:rPr>
              <a:t>(SAS,WH) &gt; </a:t>
            </a:r>
            <a:r>
              <a:rPr lang="en-US" altLang="zh-CN" b="1" dirty="0" err="1">
                <a:solidFill>
                  <a:schemeClr val="tx1"/>
                </a:solidFill>
                <a:latin typeface="+mj-ea"/>
                <a:ea typeface="+mj-ea"/>
              </a:rPr>
              <a:t>cos</a:t>
            </a:r>
            <a:r>
              <a:rPr lang="en-US" altLang="zh-CN" b="1" dirty="0">
                <a:solidFill>
                  <a:schemeClr val="tx1"/>
                </a:solidFill>
                <a:latin typeface="+mj-ea"/>
                <a:ea typeface="+mj-ea"/>
              </a:rPr>
              <a:t>(</a:t>
            </a:r>
            <a:r>
              <a:rPr lang="en-US" altLang="zh-CN" b="1" dirty="0" err="1">
                <a:solidFill>
                  <a:schemeClr val="tx1"/>
                </a:solidFill>
                <a:latin typeface="+mj-ea"/>
                <a:ea typeface="+mj-ea"/>
              </a:rPr>
              <a:t>PaP,WH</a:t>
            </a:r>
            <a:r>
              <a:rPr lang="en-US" altLang="zh-CN" b="1" dirty="0">
                <a:solidFill>
                  <a:schemeClr val="tx1"/>
                </a:solidFill>
                <a:latin typeface="+mj-ea"/>
                <a:ea typeface="+mj-ea"/>
              </a:rPr>
              <a:t>) </a:t>
            </a:r>
            <a:endParaRPr lang="zh-CN" altLang="en-US" b="1" dirty="0">
              <a:solidFill>
                <a:schemeClr val="tx1"/>
              </a:solidFill>
              <a:latin typeface="+mj-ea"/>
              <a:ea typeface="+mj-ea"/>
            </a:endParaRPr>
          </a:p>
        </p:txBody>
      </p:sp>
    </p:spTree>
    <p:extLst>
      <p:ext uri="{BB962C8B-B14F-4D97-AF65-F5344CB8AC3E}">
        <p14:creationId xmlns:p14="http://schemas.microsoft.com/office/powerpoint/2010/main" val="3800206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余弦相似度计算算法</a:t>
            </a:r>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52</a:t>
            </a:fld>
            <a:endParaRPr lang="en-US" altLang="zh-CN"/>
          </a:p>
        </p:txBody>
      </p:sp>
      <p:pic>
        <p:nvPicPr>
          <p:cNvPr id="7" name="Content Placeholder 8" descr="cosinescore.gif"/>
          <p:cNvPicPr>
            <a:picLocks noChangeAspect="1"/>
          </p:cNvPicPr>
          <p:nvPr/>
        </p:nvPicPr>
        <p:blipFill>
          <a:blip r:embed="rId2" cstate="print"/>
          <a:stretch>
            <a:fillRect/>
          </a:stretch>
        </p:blipFill>
        <p:spPr bwMode="auto">
          <a:xfrm>
            <a:off x="546323" y="1634204"/>
            <a:ext cx="7914109" cy="5035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86597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tf-idf</a:t>
            </a:r>
            <a:r>
              <a:rPr lang="zh-CN" altLang="en-US" dirty="0"/>
              <a:t>权重机制</a:t>
            </a:r>
          </a:p>
        </p:txBody>
      </p:sp>
      <p:sp>
        <p:nvSpPr>
          <p:cNvPr id="3" name="内容占位符 2"/>
          <p:cNvSpPr>
            <a:spLocks noGrp="1"/>
          </p:cNvSpPr>
          <p:nvPr>
            <p:ph idx="1"/>
          </p:nvPr>
        </p:nvSpPr>
        <p:spPr/>
        <p:txBody>
          <a:bodyPr/>
          <a:lstStyle/>
          <a:p>
            <a:r>
              <a:rPr lang="zh-CN" altLang="en-US" b="1" dirty="0"/>
              <a:t>对于查询和文档常常采用不同的权重计算机制</a:t>
            </a:r>
          </a:p>
          <a:p>
            <a:r>
              <a:rPr lang="zh-CN" altLang="en-US" b="1" dirty="0"/>
              <a:t>记法</a:t>
            </a:r>
            <a:r>
              <a:rPr lang="en-US" altLang="zh-CN" b="1" dirty="0"/>
              <a:t>: </a:t>
            </a:r>
            <a:r>
              <a:rPr lang="en-US" altLang="zh-CN" b="1" dirty="0" err="1"/>
              <a:t>ddd.qqq</a:t>
            </a:r>
            <a:r>
              <a:rPr lang="zh-CN" altLang="en-US" b="1" dirty="0"/>
              <a:t>，例如</a:t>
            </a:r>
            <a:r>
              <a:rPr lang="en-US" altLang="zh-CN" b="1" dirty="0"/>
              <a:t>: </a:t>
            </a:r>
            <a:r>
              <a:rPr lang="en-US" altLang="zh-CN" b="1" dirty="0" err="1"/>
              <a:t>lnc.ltn</a:t>
            </a:r>
            <a:endParaRPr lang="en-US" altLang="zh-CN" b="1" dirty="0"/>
          </a:p>
          <a:p>
            <a:pPr lvl="1"/>
            <a:r>
              <a:rPr lang="zh-CN" altLang="en-US" b="1" dirty="0"/>
              <a:t>文档</a:t>
            </a:r>
            <a:r>
              <a:rPr lang="en-US" altLang="zh-CN" b="1" dirty="0"/>
              <a:t>: </a:t>
            </a:r>
            <a:r>
              <a:rPr lang="zh-CN" altLang="en-US" b="1" dirty="0"/>
              <a:t>对数</a:t>
            </a:r>
            <a:r>
              <a:rPr lang="en-US" altLang="zh-CN" b="1" dirty="0" err="1"/>
              <a:t>tf</a:t>
            </a:r>
            <a:r>
              <a:rPr lang="zh-CN" altLang="en-US" b="1" dirty="0"/>
              <a:t>，无</a:t>
            </a:r>
            <a:r>
              <a:rPr lang="en-US" altLang="zh-CN" b="1" dirty="0" err="1"/>
              <a:t>idf</a:t>
            </a:r>
            <a:r>
              <a:rPr lang="zh-CN" altLang="en-US" b="1" dirty="0"/>
              <a:t>因子，余弦长度归一化</a:t>
            </a:r>
          </a:p>
          <a:p>
            <a:pPr lvl="1"/>
            <a:r>
              <a:rPr lang="zh-CN" altLang="en-US" b="1" dirty="0"/>
              <a:t>查询</a:t>
            </a:r>
            <a:r>
              <a:rPr lang="en-US" altLang="zh-CN" b="1" dirty="0"/>
              <a:t>: </a:t>
            </a:r>
            <a:r>
              <a:rPr lang="zh-CN" altLang="en-US" b="1" dirty="0"/>
              <a:t>对数</a:t>
            </a:r>
            <a:r>
              <a:rPr lang="en-US" altLang="zh-CN" b="1" dirty="0" err="1"/>
              <a:t>tf</a:t>
            </a:r>
            <a:r>
              <a:rPr lang="zh-CN" altLang="en-US" b="1" dirty="0"/>
              <a:t>，</a:t>
            </a:r>
            <a:r>
              <a:rPr lang="en-US" altLang="zh-CN" b="1" dirty="0" err="1"/>
              <a:t>idf</a:t>
            </a:r>
            <a:r>
              <a:rPr lang="zh-CN" altLang="en-US" b="1" dirty="0"/>
              <a:t>，无归一化</a:t>
            </a:r>
          </a:p>
          <a:p>
            <a:endParaRPr lang="zh-CN" altLang="en-US" b="1" dirty="0"/>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53</a:t>
            </a:fld>
            <a:endParaRPr lang="en-US" altLang="zh-CN"/>
          </a:p>
        </p:txBody>
      </p:sp>
      <p:pic>
        <p:nvPicPr>
          <p:cNvPr id="6" name="Picture 1"/>
          <p:cNvPicPr>
            <a:picLocks noChangeAspect="1" noChangeArrowheads="1"/>
          </p:cNvPicPr>
          <p:nvPr/>
        </p:nvPicPr>
        <p:blipFill>
          <a:blip r:embed="rId2" cstate="print"/>
          <a:srcRect/>
          <a:stretch>
            <a:fillRect/>
          </a:stretch>
        </p:blipFill>
        <p:spPr bwMode="auto">
          <a:xfrm>
            <a:off x="-36228" y="3501008"/>
            <a:ext cx="9216740" cy="335699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79182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tf-idf</a:t>
            </a:r>
            <a:r>
              <a:rPr lang="en-US" altLang="zh-CN" dirty="0"/>
              <a:t> </a:t>
            </a:r>
            <a:r>
              <a:rPr lang="zh-CN" altLang="en-US" dirty="0"/>
              <a:t>计算样例</a:t>
            </a:r>
            <a:r>
              <a:rPr lang="en-US" altLang="zh-CN" dirty="0"/>
              <a:t>: </a:t>
            </a:r>
            <a:r>
              <a:rPr lang="en-US" altLang="zh-CN" dirty="0" err="1"/>
              <a:t>Inc.Itn</a:t>
            </a:r>
            <a:endParaRPr lang="zh-CN" altLang="en-US" dirty="0"/>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54</a:t>
            </a:fld>
            <a:endParaRPr lang="en-US" altLang="zh-CN"/>
          </a:p>
        </p:txBody>
      </p:sp>
      <p:sp>
        <p:nvSpPr>
          <p:cNvPr id="6" name="Text Box 3"/>
          <p:cNvSpPr txBox="1">
            <a:spLocks noChangeArrowheads="1"/>
          </p:cNvSpPr>
          <p:nvPr/>
        </p:nvSpPr>
        <p:spPr bwMode="auto">
          <a:xfrm>
            <a:off x="0" y="1556792"/>
            <a:ext cx="9144000" cy="714380"/>
          </a:xfrm>
          <a:prstGeom prst="rect">
            <a:avLst/>
          </a:prstGeom>
          <a:noFill/>
          <a:ln w="9525">
            <a:noFill/>
            <a:round/>
            <a:headEnd/>
            <a:tailEnd/>
          </a:ln>
        </p:spPr>
        <p:txBody>
          <a:bodyPr/>
          <a:lstStyle/>
          <a:p>
            <a:pPr lvl="1">
              <a:spcBef>
                <a:spcPts val="700"/>
              </a:spcBef>
              <a:buClr>
                <a:srgbClr val="336699"/>
              </a:buClr>
            </a:pPr>
            <a:r>
              <a:rPr lang="zh-CN" altLang="en-US" sz="2200" dirty="0">
                <a:solidFill>
                  <a:schemeClr val="tx1"/>
                </a:solidFill>
                <a:latin typeface="+mj-lt"/>
                <a:ea typeface="黑体" pitchFamily="49" charset="-122"/>
              </a:rPr>
              <a:t>查询</a:t>
            </a:r>
            <a:r>
              <a:rPr lang="de-DE" sz="2200" dirty="0">
                <a:solidFill>
                  <a:schemeClr val="tx1"/>
                </a:solidFill>
                <a:latin typeface="+mj-lt"/>
                <a:ea typeface="黑体" pitchFamily="49" charset="-122"/>
              </a:rPr>
              <a:t>: “best car insurance”. </a:t>
            </a:r>
            <a:r>
              <a:rPr lang="zh-CN" altLang="en-US" sz="2200" dirty="0">
                <a:solidFill>
                  <a:schemeClr val="tx1"/>
                </a:solidFill>
                <a:latin typeface="+mj-lt"/>
                <a:ea typeface="黑体" pitchFamily="49" charset="-122"/>
              </a:rPr>
              <a:t>文档</a:t>
            </a:r>
            <a:r>
              <a:rPr lang="de-DE" sz="2200" dirty="0">
                <a:solidFill>
                  <a:schemeClr val="tx1"/>
                </a:solidFill>
                <a:latin typeface="+mj-lt"/>
                <a:ea typeface="黑体" pitchFamily="49" charset="-122"/>
              </a:rPr>
              <a:t>: “car insurance auto insurance”.</a:t>
            </a:r>
          </a:p>
        </p:txBody>
      </p:sp>
      <p:pic>
        <p:nvPicPr>
          <p:cNvPr id="7" name="Picture 7" descr="661.png"/>
          <p:cNvPicPr>
            <a:picLocks noChangeAspect="1"/>
          </p:cNvPicPr>
          <p:nvPr/>
        </p:nvPicPr>
        <p:blipFill>
          <a:blip r:embed="rId2" cstate="print"/>
          <a:stretch>
            <a:fillRect/>
          </a:stretch>
        </p:blipFill>
        <p:spPr>
          <a:xfrm>
            <a:off x="214314" y="2235023"/>
            <a:ext cx="8643966" cy="1698033"/>
          </a:xfrm>
          <a:prstGeom prst="rect">
            <a:avLst/>
          </a:prstGeom>
        </p:spPr>
      </p:pic>
      <p:pic>
        <p:nvPicPr>
          <p:cNvPr id="8" name="Picture 10" descr="Picture3.png"/>
          <p:cNvPicPr>
            <a:picLocks noChangeAspect="1"/>
          </p:cNvPicPr>
          <p:nvPr/>
        </p:nvPicPr>
        <p:blipFill>
          <a:blip r:embed="rId3" cstate="print"/>
          <a:stretch>
            <a:fillRect/>
          </a:stretch>
        </p:blipFill>
        <p:spPr>
          <a:xfrm>
            <a:off x="251520" y="4365104"/>
            <a:ext cx="3182402" cy="468000"/>
          </a:xfrm>
          <a:prstGeom prst="rect">
            <a:avLst/>
          </a:prstGeom>
        </p:spPr>
      </p:pic>
      <p:sp>
        <p:nvSpPr>
          <p:cNvPr id="9" name="Rectangle 11"/>
          <p:cNvSpPr/>
          <p:nvPr/>
        </p:nvSpPr>
        <p:spPr>
          <a:xfrm>
            <a:off x="395536" y="5085184"/>
            <a:ext cx="8429684" cy="1107996"/>
          </a:xfrm>
          <a:prstGeom prst="rect">
            <a:avLst/>
          </a:prstGeom>
        </p:spPr>
        <p:txBody>
          <a:bodyPr wrap="square">
            <a:spAutoFit/>
          </a:bodyPr>
          <a:lstStyle/>
          <a:p>
            <a:r>
              <a:rPr lang="de-DE" sz="2200" dirty="0">
                <a:solidFill>
                  <a:schemeClr val="tx1"/>
                </a:solidFill>
                <a:latin typeface="+mj-lt"/>
                <a:ea typeface="黑体" pitchFamily="49" charset="-122"/>
              </a:rPr>
              <a:t>1/1.92 ≈ 0.52</a:t>
            </a:r>
          </a:p>
          <a:p>
            <a:r>
              <a:rPr lang="en-US" sz="2200" dirty="0">
                <a:solidFill>
                  <a:schemeClr val="tx1"/>
                </a:solidFill>
                <a:latin typeface="+mj-lt"/>
                <a:ea typeface="黑体" pitchFamily="49" charset="-122"/>
              </a:rPr>
              <a:t>1.3/1.92 ≈ 0.68 </a:t>
            </a:r>
          </a:p>
          <a:p>
            <a:r>
              <a:rPr lang="zh-CN" altLang="en-US" sz="2200" dirty="0">
                <a:solidFill>
                  <a:schemeClr val="tx1"/>
                </a:solidFill>
                <a:latin typeface="+mj-lt"/>
                <a:ea typeface="黑体" pitchFamily="49" charset="-122"/>
              </a:rPr>
              <a:t>最终结果     </a:t>
            </a:r>
            <a:r>
              <a:rPr lang="de-DE" sz="2200" i="1" baseline="-25000" dirty="0">
                <a:solidFill>
                  <a:schemeClr val="tx1"/>
                </a:solidFill>
                <a:latin typeface="+mj-lt"/>
                <a:ea typeface="黑体" pitchFamily="49" charset="-122"/>
              </a:rPr>
              <a:t> </a:t>
            </a:r>
            <a:r>
              <a:rPr lang="de-DE" sz="2200" i="1" dirty="0">
                <a:solidFill>
                  <a:schemeClr val="tx1"/>
                </a:solidFill>
                <a:latin typeface="+mj-lt"/>
                <a:ea typeface="黑体" pitchFamily="49" charset="-122"/>
              </a:rPr>
              <a:t>w</a:t>
            </a:r>
            <a:r>
              <a:rPr lang="de-DE" sz="2200" i="1" baseline="-25000" dirty="0">
                <a:solidFill>
                  <a:schemeClr val="tx1"/>
                </a:solidFill>
                <a:latin typeface="+mj-lt"/>
                <a:ea typeface="黑体" pitchFamily="49" charset="-122"/>
              </a:rPr>
              <a:t>qi</a:t>
            </a:r>
            <a:r>
              <a:rPr lang="de-DE" sz="2200" i="1" dirty="0">
                <a:solidFill>
                  <a:schemeClr val="tx1"/>
                </a:solidFill>
                <a:latin typeface="+mj-lt"/>
                <a:ea typeface="黑体" pitchFamily="49" charset="-122"/>
              </a:rPr>
              <a:t> · w</a:t>
            </a:r>
            <a:r>
              <a:rPr lang="de-DE" sz="2200" i="1" baseline="-25000" dirty="0">
                <a:solidFill>
                  <a:schemeClr val="tx1"/>
                </a:solidFill>
                <a:latin typeface="+mj-lt"/>
                <a:ea typeface="黑体" pitchFamily="49" charset="-122"/>
              </a:rPr>
              <a:t>di</a:t>
            </a:r>
            <a:r>
              <a:rPr lang="de-DE" sz="2200" i="1" dirty="0">
                <a:solidFill>
                  <a:schemeClr val="tx1"/>
                </a:solidFill>
                <a:latin typeface="+mj-lt"/>
                <a:ea typeface="黑体" pitchFamily="49" charset="-122"/>
              </a:rPr>
              <a:t> </a:t>
            </a:r>
            <a:r>
              <a:rPr lang="de-DE" sz="2200" dirty="0">
                <a:solidFill>
                  <a:schemeClr val="tx1"/>
                </a:solidFill>
                <a:latin typeface="+mj-lt"/>
                <a:ea typeface="黑体" pitchFamily="49" charset="-122"/>
              </a:rPr>
              <a:t>= 0 + 0 + 1.04 + 2.04 = 3.08</a:t>
            </a:r>
            <a:endParaRPr lang="de-DE" sz="2200" dirty="0">
              <a:solidFill>
                <a:srgbClr val="00B050"/>
              </a:solidFill>
              <a:latin typeface="+mj-lt"/>
              <a:ea typeface="黑体" pitchFamily="49" charset="-122"/>
            </a:endParaRPr>
          </a:p>
        </p:txBody>
      </p:sp>
    </p:spTree>
    <p:extLst>
      <p:ext uri="{BB962C8B-B14F-4D97-AF65-F5344CB8AC3E}">
        <p14:creationId xmlns:p14="http://schemas.microsoft.com/office/powerpoint/2010/main" val="28086597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向量空间模型小结</a:t>
            </a:r>
          </a:p>
        </p:txBody>
      </p:sp>
      <p:sp>
        <p:nvSpPr>
          <p:cNvPr id="3" name="内容占位符 2"/>
          <p:cNvSpPr>
            <a:spLocks noGrp="1"/>
          </p:cNvSpPr>
          <p:nvPr>
            <p:ph idx="1"/>
          </p:nvPr>
        </p:nvSpPr>
        <p:spPr/>
        <p:txBody>
          <a:bodyPr/>
          <a:lstStyle/>
          <a:p>
            <a:pPr>
              <a:lnSpc>
                <a:spcPct val="150000"/>
              </a:lnSpc>
            </a:pPr>
            <a:r>
              <a:rPr lang="zh-CN" altLang="en-US" b="1" dirty="0"/>
              <a:t>将查询表示成</a:t>
            </a:r>
            <a:r>
              <a:rPr lang="en-US" altLang="zh-CN" b="1" dirty="0" err="1"/>
              <a:t>tf-idf</a:t>
            </a:r>
            <a:r>
              <a:rPr lang="zh-CN" altLang="en-US" b="1" dirty="0"/>
              <a:t>权重向量</a:t>
            </a:r>
          </a:p>
          <a:p>
            <a:pPr>
              <a:lnSpc>
                <a:spcPct val="150000"/>
              </a:lnSpc>
            </a:pPr>
            <a:r>
              <a:rPr lang="zh-CN" altLang="en-US" b="1" dirty="0"/>
              <a:t>将每篇文档表示成同一空间下的 </a:t>
            </a:r>
            <a:r>
              <a:rPr lang="en-US" altLang="zh-CN" b="1" dirty="0" err="1"/>
              <a:t>tf-idf</a:t>
            </a:r>
            <a:r>
              <a:rPr lang="zh-CN" altLang="en-US" b="1" dirty="0"/>
              <a:t>权重向量</a:t>
            </a:r>
          </a:p>
          <a:p>
            <a:pPr>
              <a:lnSpc>
                <a:spcPct val="150000"/>
              </a:lnSpc>
            </a:pPr>
            <a:r>
              <a:rPr lang="zh-CN" altLang="en-US" b="1" dirty="0"/>
              <a:t>计算两个向量之间的某种相似度</a:t>
            </a:r>
            <a:r>
              <a:rPr lang="en-US" altLang="zh-CN" b="1" dirty="0"/>
              <a:t>(</a:t>
            </a:r>
            <a:r>
              <a:rPr lang="zh-CN" altLang="en-US" b="1" dirty="0"/>
              <a:t>如余弦相似度</a:t>
            </a:r>
            <a:r>
              <a:rPr lang="en-US" altLang="zh-CN" b="1" dirty="0"/>
              <a:t>)</a:t>
            </a:r>
          </a:p>
          <a:p>
            <a:pPr>
              <a:lnSpc>
                <a:spcPct val="150000"/>
              </a:lnSpc>
            </a:pPr>
            <a:r>
              <a:rPr lang="zh-CN" altLang="en-US" b="1" dirty="0"/>
              <a:t>按照相似度大小将文档排序</a:t>
            </a:r>
          </a:p>
          <a:p>
            <a:pPr>
              <a:lnSpc>
                <a:spcPct val="150000"/>
              </a:lnSpc>
            </a:pPr>
            <a:r>
              <a:rPr lang="zh-CN" altLang="en-US" b="1" dirty="0"/>
              <a:t>将前</a:t>
            </a:r>
            <a:r>
              <a:rPr lang="en-US" altLang="zh-CN" b="1" dirty="0"/>
              <a:t>K</a:t>
            </a:r>
            <a:r>
              <a:rPr lang="zh-CN" altLang="en-US" b="1" dirty="0"/>
              <a:t>（如</a:t>
            </a:r>
            <a:r>
              <a:rPr lang="en-US" altLang="zh-CN" b="1" dirty="0"/>
              <a:t>K =10</a:t>
            </a:r>
            <a:r>
              <a:rPr lang="zh-CN" altLang="en-US" b="1" dirty="0"/>
              <a:t>）篇文档返回给用户</a:t>
            </a:r>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55</a:t>
            </a:fld>
            <a:endParaRPr lang="en-US" altLang="zh-CN"/>
          </a:p>
        </p:txBody>
      </p:sp>
    </p:spTree>
    <p:extLst>
      <p:ext uri="{BB962C8B-B14F-4D97-AF65-F5344CB8AC3E}">
        <p14:creationId xmlns:p14="http://schemas.microsoft.com/office/powerpoint/2010/main" val="28086597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Gerard Salton(1927-1995)</a:t>
            </a:r>
            <a:endParaRPr lang="zh-CN" altLang="en-US" dirty="0"/>
          </a:p>
        </p:txBody>
      </p:sp>
      <p:sp>
        <p:nvSpPr>
          <p:cNvPr id="3" name="内容占位符 2"/>
          <p:cNvSpPr>
            <a:spLocks noGrp="1"/>
          </p:cNvSpPr>
          <p:nvPr>
            <p:ph idx="1"/>
          </p:nvPr>
        </p:nvSpPr>
        <p:spPr>
          <a:xfrm>
            <a:off x="457200" y="1600200"/>
            <a:ext cx="6347048" cy="4953000"/>
          </a:xfrm>
        </p:spPr>
        <p:txBody>
          <a:bodyPr/>
          <a:lstStyle/>
          <a:p>
            <a:pPr>
              <a:lnSpc>
                <a:spcPct val="150000"/>
              </a:lnSpc>
            </a:pPr>
            <a:r>
              <a:rPr lang="zh-CN" altLang="en-US" b="1" dirty="0"/>
              <a:t>信息检索领域的奠基人之一，向量空间模型的完善者和倡导者，</a:t>
            </a:r>
            <a:r>
              <a:rPr lang="en-US" altLang="zh-CN" b="1" dirty="0"/>
              <a:t>SMART</a:t>
            </a:r>
            <a:r>
              <a:rPr lang="zh-CN" altLang="en-US" b="1" dirty="0"/>
              <a:t>系统的主要研制者，</a:t>
            </a:r>
            <a:r>
              <a:rPr lang="en-US" altLang="zh-CN" b="1" dirty="0"/>
              <a:t>ACM Fellow</a:t>
            </a:r>
          </a:p>
          <a:p>
            <a:pPr>
              <a:lnSpc>
                <a:spcPct val="150000"/>
              </a:lnSpc>
            </a:pPr>
            <a:r>
              <a:rPr lang="en-US" altLang="zh-CN" b="1" dirty="0"/>
              <a:t>1958</a:t>
            </a:r>
            <a:r>
              <a:rPr lang="zh-CN" altLang="en-US" b="1" dirty="0"/>
              <a:t>年毕业于哈佛大学应用数学专业，是</a:t>
            </a:r>
            <a:r>
              <a:rPr lang="en-US" altLang="zh-CN" b="1" dirty="0"/>
              <a:t>Howard Aiken</a:t>
            </a:r>
            <a:r>
              <a:rPr lang="zh-CN" altLang="en-US" b="1" dirty="0"/>
              <a:t>的关门博士生。 </a:t>
            </a:r>
            <a:r>
              <a:rPr lang="en-US" altLang="zh-CN" b="1" dirty="0"/>
              <a:t>Howard Aiken</a:t>
            </a:r>
            <a:r>
              <a:rPr lang="zh-CN" altLang="en-US" b="1" dirty="0"/>
              <a:t>是</a:t>
            </a:r>
            <a:r>
              <a:rPr lang="en-US" altLang="zh-CN" b="1" dirty="0"/>
              <a:t>IBM</a:t>
            </a:r>
            <a:r>
              <a:rPr lang="zh-CN" altLang="en-US" b="1" dirty="0"/>
              <a:t>第一台大型机</a:t>
            </a:r>
            <a:r>
              <a:rPr lang="en-US" altLang="zh-CN" b="1" dirty="0"/>
              <a:t>ASCC</a:t>
            </a:r>
            <a:r>
              <a:rPr lang="zh-CN" altLang="en-US" b="1" dirty="0"/>
              <a:t>的研制负责人。</a:t>
            </a:r>
          </a:p>
          <a:p>
            <a:pPr>
              <a:lnSpc>
                <a:spcPct val="150000"/>
              </a:lnSpc>
            </a:pPr>
            <a:r>
              <a:rPr lang="zh-CN" altLang="en-US" b="1" dirty="0"/>
              <a:t>康奈尔大学计算机系的创建者之一。</a:t>
            </a:r>
          </a:p>
          <a:p>
            <a:pPr>
              <a:lnSpc>
                <a:spcPct val="150000"/>
              </a:lnSpc>
            </a:pPr>
            <a:endParaRPr lang="zh-CN" altLang="en-US" b="1" dirty="0"/>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56</a:t>
            </a:fld>
            <a:endParaRPr lang="en-US" altLang="zh-CN"/>
          </a:p>
        </p:txBody>
      </p:sp>
      <p:pic>
        <p:nvPicPr>
          <p:cNvPr id="6" name="图片 5" descr="File-Aiken.jpeg"/>
          <p:cNvPicPr>
            <a:picLocks noChangeAspect="1"/>
          </p:cNvPicPr>
          <p:nvPr/>
        </p:nvPicPr>
        <p:blipFill>
          <a:blip r:embed="rId2" cstate="print"/>
          <a:stretch>
            <a:fillRect/>
          </a:stretch>
        </p:blipFill>
        <p:spPr>
          <a:xfrm>
            <a:off x="7092280" y="4221088"/>
            <a:ext cx="1800200" cy="2170241"/>
          </a:xfrm>
          <a:prstGeom prst="rect">
            <a:avLst/>
          </a:prstGeom>
        </p:spPr>
      </p:pic>
      <p:pic>
        <p:nvPicPr>
          <p:cNvPr id="7" name="图片 6" descr="images.jpg"/>
          <p:cNvPicPr>
            <a:picLocks noChangeAspect="1"/>
          </p:cNvPicPr>
          <p:nvPr/>
        </p:nvPicPr>
        <p:blipFill>
          <a:blip r:embed="rId3" cstate="print"/>
          <a:stretch>
            <a:fillRect/>
          </a:stretch>
        </p:blipFill>
        <p:spPr>
          <a:xfrm>
            <a:off x="7092280" y="1556792"/>
            <a:ext cx="1781175" cy="2562225"/>
          </a:xfrm>
          <a:prstGeom prst="rect">
            <a:avLst/>
          </a:prstGeom>
        </p:spPr>
      </p:pic>
    </p:spTree>
    <p:extLst>
      <p:ext uri="{BB962C8B-B14F-4D97-AF65-F5344CB8AC3E}">
        <p14:creationId xmlns:p14="http://schemas.microsoft.com/office/powerpoint/2010/main" val="28086597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本讲内容</a:t>
            </a:r>
          </a:p>
        </p:txBody>
      </p:sp>
      <p:sp>
        <p:nvSpPr>
          <p:cNvPr id="3" name="内容占位符 2"/>
          <p:cNvSpPr>
            <a:spLocks noGrp="1"/>
          </p:cNvSpPr>
          <p:nvPr>
            <p:ph idx="1"/>
          </p:nvPr>
        </p:nvSpPr>
        <p:spPr/>
        <p:txBody>
          <a:bodyPr/>
          <a:lstStyle/>
          <a:p>
            <a:pPr>
              <a:lnSpc>
                <a:spcPct val="150000"/>
              </a:lnSpc>
            </a:pPr>
            <a:r>
              <a:rPr lang="zh-CN" altLang="en-US" b="1" dirty="0"/>
              <a:t>搜索结果排序</a:t>
            </a:r>
            <a:r>
              <a:rPr lang="en-US" altLang="zh-CN" b="1" dirty="0"/>
              <a:t>(Ranking) : </a:t>
            </a:r>
            <a:r>
              <a:rPr lang="zh-CN" altLang="en-US" b="1" dirty="0"/>
              <a:t>为什么排序相当重要？</a:t>
            </a:r>
          </a:p>
          <a:p>
            <a:pPr>
              <a:lnSpc>
                <a:spcPct val="150000"/>
              </a:lnSpc>
            </a:pPr>
            <a:r>
              <a:rPr lang="zh-CN" altLang="en-US" b="1" dirty="0"/>
              <a:t>词项频率</a:t>
            </a:r>
            <a:r>
              <a:rPr lang="en-US" altLang="zh-CN" b="1" dirty="0"/>
              <a:t>(Term Frequency, TF): </a:t>
            </a:r>
            <a:r>
              <a:rPr lang="zh-CN" altLang="en-US" b="1" dirty="0"/>
              <a:t>排序中重要因子</a:t>
            </a:r>
          </a:p>
          <a:p>
            <a:pPr>
              <a:lnSpc>
                <a:spcPct val="150000"/>
              </a:lnSpc>
            </a:pPr>
            <a:r>
              <a:rPr lang="en-US" altLang="zh-CN" b="1"/>
              <a:t>tf-idf</a:t>
            </a:r>
            <a:r>
              <a:rPr lang="en-US" altLang="zh-CN" b="1" dirty="0"/>
              <a:t> </a:t>
            </a:r>
            <a:r>
              <a:rPr lang="zh-CN" altLang="en-US" b="1" dirty="0"/>
              <a:t>权重计算方法</a:t>
            </a:r>
            <a:r>
              <a:rPr lang="en-US" altLang="zh-CN" b="1" dirty="0"/>
              <a:t>: </a:t>
            </a:r>
            <a:r>
              <a:rPr lang="zh-CN" altLang="en-US" b="1" dirty="0"/>
              <a:t>最出名的经典排序方法</a:t>
            </a:r>
          </a:p>
          <a:p>
            <a:pPr>
              <a:lnSpc>
                <a:spcPct val="150000"/>
              </a:lnSpc>
            </a:pPr>
            <a:r>
              <a:rPr lang="zh-CN" altLang="en-US" b="1" dirty="0"/>
              <a:t>向量空间模型</a:t>
            </a:r>
            <a:r>
              <a:rPr lang="en-US" altLang="zh-CN" b="1" dirty="0"/>
              <a:t>(Vector space model): </a:t>
            </a:r>
            <a:r>
              <a:rPr lang="zh-CN" altLang="en-US" b="1" dirty="0"/>
              <a:t>信息检索中最重要的形式化模型之一 </a:t>
            </a:r>
            <a:r>
              <a:rPr lang="en-US" altLang="zh-CN" b="1" dirty="0"/>
              <a:t>(</a:t>
            </a:r>
            <a:r>
              <a:rPr lang="zh-CN" altLang="en-US" b="1" dirty="0"/>
              <a:t>其他模型还包括布尔模型、概率模型等</a:t>
            </a:r>
            <a:r>
              <a:rPr lang="en-US" altLang="zh-CN" b="1" dirty="0"/>
              <a:t>)</a:t>
            </a:r>
            <a:endParaRPr lang="zh-CN" altLang="en-US" b="1" dirty="0"/>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57</a:t>
            </a:fld>
            <a:endParaRPr lang="en-US" altLang="zh-CN"/>
          </a:p>
        </p:txBody>
      </p:sp>
    </p:spTree>
    <p:extLst>
      <p:ext uri="{BB962C8B-B14F-4D97-AF65-F5344CB8AC3E}">
        <p14:creationId xmlns:p14="http://schemas.microsoft.com/office/powerpoint/2010/main" val="28086597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r>
              <a:rPr lang="en-US" altLang="zh-CN"/>
              <a:t>Q&amp;A</a:t>
            </a:r>
            <a:endParaRPr lang="zh-CN" altLang="en-US"/>
          </a:p>
        </p:txBody>
      </p:sp>
      <p:sp>
        <p:nvSpPr>
          <p:cNvPr id="74755"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3E474FC-F5BC-46D2-ACF3-9DF549AA5DC9}" type="slidenum">
              <a:rPr lang="en-US" altLang="zh-CN" sz="1200" smtClean="0">
                <a:solidFill>
                  <a:srgbClr val="898989"/>
                </a:solidFill>
                <a:latin typeface="Calibri" pitchFamily="34" charset="0"/>
              </a:rPr>
              <a:pPr eaLnBrk="1" hangingPunct="1"/>
              <a:t>58</a:t>
            </a:fld>
            <a:endParaRPr lang="en-US" altLang="zh-CN" sz="1200">
              <a:solidFill>
                <a:srgbClr val="898989"/>
              </a:solidFill>
              <a:latin typeface="Calibri" pitchFamily="34" charset="0"/>
            </a:endParaRPr>
          </a:p>
        </p:txBody>
      </p:sp>
      <p:pic>
        <p:nvPicPr>
          <p:cNvPr id="74756" name="图片 4" descr="目标17.jpg"/>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2778125" y="2425700"/>
            <a:ext cx="3810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排序式检索</a:t>
            </a:r>
            <a:r>
              <a:rPr lang="en-US" altLang="zh-CN" dirty="0"/>
              <a:t>(Ranked retrieval)</a:t>
            </a:r>
            <a:endParaRPr lang="zh-CN" altLang="en-US" dirty="0"/>
          </a:p>
        </p:txBody>
      </p:sp>
      <p:sp>
        <p:nvSpPr>
          <p:cNvPr id="3" name="内容占位符 2"/>
          <p:cNvSpPr>
            <a:spLocks noGrp="1"/>
          </p:cNvSpPr>
          <p:nvPr>
            <p:ph idx="1"/>
          </p:nvPr>
        </p:nvSpPr>
        <p:spPr/>
        <p:txBody>
          <a:bodyPr/>
          <a:lstStyle/>
          <a:p>
            <a:r>
              <a:rPr lang="zh-CN" altLang="en-US" b="1" dirty="0"/>
              <a:t>迄今为止，我们主要关注的是布尔查询</a:t>
            </a:r>
          </a:p>
          <a:p>
            <a:pPr lvl="1"/>
            <a:r>
              <a:rPr lang="zh-CN" altLang="en-US" b="1" dirty="0"/>
              <a:t>文档要么匹配要么不匹配</a:t>
            </a:r>
          </a:p>
          <a:p>
            <a:r>
              <a:rPr lang="zh-CN" altLang="en-US" b="1" dirty="0"/>
              <a:t>对自身需求和文档集性质非常了解的专家而言，布尔查询是不错的选择</a:t>
            </a:r>
          </a:p>
          <a:p>
            <a:r>
              <a:rPr lang="zh-CN" altLang="en-US" b="1" dirty="0"/>
              <a:t>对应用开发来说也非常简单，很容易就可以返回</a:t>
            </a:r>
            <a:r>
              <a:rPr lang="en-US" altLang="zh-CN" b="1" dirty="0"/>
              <a:t>1000</a:t>
            </a:r>
            <a:r>
              <a:rPr lang="zh-CN" altLang="en-US" b="1" dirty="0"/>
              <a:t>多条结果</a:t>
            </a:r>
          </a:p>
          <a:p>
            <a:r>
              <a:rPr lang="zh-CN" altLang="en-US" b="1" dirty="0"/>
              <a:t>然而对大多数用户来说不方便</a:t>
            </a:r>
          </a:p>
          <a:p>
            <a:r>
              <a:rPr lang="zh-CN" altLang="en-US" b="1" dirty="0"/>
              <a:t>大部分用户不能撰写布尔查询或者他们认为需要大量训练才能撰写合适的布尔查询</a:t>
            </a:r>
          </a:p>
          <a:p>
            <a:r>
              <a:rPr lang="zh-CN" altLang="en-US" b="1" dirty="0"/>
              <a:t>大部分用户不愿意逐条浏览</a:t>
            </a:r>
            <a:r>
              <a:rPr lang="en-US" altLang="zh-CN" b="1" dirty="0"/>
              <a:t>1000</a:t>
            </a:r>
            <a:r>
              <a:rPr lang="zh-CN" altLang="en-US" b="1" dirty="0"/>
              <a:t>多条结果，特别是对</a:t>
            </a:r>
            <a:r>
              <a:rPr lang="en-US" altLang="zh-CN" b="1" dirty="0"/>
              <a:t>Web</a:t>
            </a:r>
            <a:r>
              <a:rPr lang="zh-CN" altLang="en-US" b="1" dirty="0"/>
              <a:t>搜索更是如此</a:t>
            </a:r>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6</a:t>
            </a:fld>
            <a:endParaRPr lang="en-US" altLang="zh-CN"/>
          </a:p>
        </p:txBody>
      </p:sp>
    </p:spTree>
    <p:extLst>
      <p:ext uri="{BB962C8B-B14F-4D97-AF65-F5344CB8AC3E}">
        <p14:creationId xmlns:p14="http://schemas.microsoft.com/office/powerpoint/2010/main" val="3001374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布尔搜索的不足</a:t>
            </a:r>
            <a:r>
              <a:rPr lang="en-US" altLang="zh-CN" dirty="0"/>
              <a:t>: </a:t>
            </a:r>
            <a:r>
              <a:rPr lang="zh-CN" altLang="en-US" dirty="0"/>
              <a:t>结果过少或者过多</a:t>
            </a:r>
          </a:p>
        </p:txBody>
      </p:sp>
      <p:sp>
        <p:nvSpPr>
          <p:cNvPr id="3" name="内容占位符 2"/>
          <p:cNvSpPr>
            <a:spLocks noGrp="1"/>
          </p:cNvSpPr>
          <p:nvPr>
            <p:ph idx="1"/>
          </p:nvPr>
        </p:nvSpPr>
        <p:spPr/>
        <p:txBody>
          <a:bodyPr/>
          <a:lstStyle/>
          <a:p>
            <a:pPr>
              <a:lnSpc>
                <a:spcPct val="120000"/>
              </a:lnSpc>
            </a:pPr>
            <a:r>
              <a:rPr lang="zh-CN" altLang="en-US" b="1" dirty="0"/>
              <a:t>布尔查询常常会倒是过少</a:t>
            </a:r>
            <a:r>
              <a:rPr lang="en-US" altLang="zh-CN" b="1" dirty="0"/>
              <a:t>(=0)</a:t>
            </a:r>
            <a:r>
              <a:rPr lang="zh-CN" altLang="en-US" b="1" dirty="0"/>
              <a:t>或者过多</a:t>
            </a:r>
            <a:r>
              <a:rPr lang="en-US" altLang="zh-CN" b="1" dirty="0"/>
              <a:t>(&gt;1000)</a:t>
            </a:r>
            <a:r>
              <a:rPr lang="zh-CN" altLang="en-US" b="1" dirty="0"/>
              <a:t>的结果</a:t>
            </a:r>
          </a:p>
          <a:p>
            <a:pPr>
              <a:lnSpc>
                <a:spcPct val="120000"/>
              </a:lnSpc>
            </a:pPr>
            <a:r>
              <a:rPr lang="zh-CN" altLang="en-US" b="1" dirty="0"/>
              <a:t>查询 </a:t>
            </a:r>
            <a:r>
              <a:rPr lang="en-US" altLang="zh-CN" b="1" dirty="0"/>
              <a:t>1 (</a:t>
            </a:r>
            <a:r>
              <a:rPr lang="zh-CN" altLang="en-US" b="1" dirty="0"/>
              <a:t>布尔与操作</a:t>
            </a:r>
            <a:r>
              <a:rPr lang="en-US" altLang="zh-CN" b="1" dirty="0"/>
              <a:t>): [standard user </a:t>
            </a:r>
            <a:r>
              <a:rPr lang="en-US" altLang="zh-CN" b="1" dirty="0" err="1"/>
              <a:t>dlink</a:t>
            </a:r>
            <a:r>
              <a:rPr lang="en-US" altLang="zh-CN" b="1" dirty="0"/>
              <a:t> 650]</a:t>
            </a:r>
          </a:p>
          <a:p>
            <a:pPr lvl="1">
              <a:lnSpc>
                <a:spcPct val="120000"/>
              </a:lnSpc>
            </a:pPr>
            <a:r>
              <a:rPr lang="en-US" altLang="zh-CN" b="1" dirty="0"/>
              <a:t>→ 200,000 </a:t>
            </a:r>
            <a:r>
              <a:rPr lang="zh-CN" altLang="en-US" b="1" dirty="0"/>
              <a:t>个结果 </a:t>
            </a:r>
            <a:r>
              <a:rPr lang="en-US" altLang="zh-CN" b="1" dirty="0"/>
              <a:t>– </a:t>
            </a:r>
            <a:r>
              <a:rPr lang="zh-CN" altLang="en-US" b="1" dirty="0"/>
              <a:t>太多</a:t>
            </a:r>
          </a:p>
          <a:p>
            <a:pPr>
              <a:lnSpc>
                <a:spcPct val="120000"/>
              </a:lnSpc>
            </a:pPr>
            <a:r>
              <a:rPr lang="zh-CN" altLang="en-US" b="1" dirty="0"/>
              <a:t>查询</a:t>
            </a:r>
            <a:r>
              <a:rPr lang="en-US" altLang="zh-CN" b="1" dirty="0"/>
              <a:t>2 (</a:t>
            </a:r>
            <a:r>
              <a:rPr lang="zh-CN" altLang="en-US" b="1" dirty="0"/>
              <a:t>布尔与操作</a:t>
            </a:r>
            <a:r>
              <a:rPr lang="en-US" altLang="zh-CN" b="1" dirty="0"/>
              <a:t>): [standard user </a:t>
            </a:r>
            <a:r>
              <a:rPr lang="en-US" altLang="zh-CN" b="1" dirty="0" err="1"/>
              <a:t>dlink</a:t>
            </a:r>
            <a:r>
              <a:rPr lang="en-US" altLang="zh-CN" b="1" dirty="0"/>
              <a:t> 650 no card found]</a:t>
            </a:r>
          </a:p>
          <a:p>
            <a:pPr lvl="1">
              <a:lnSpc>
                <a:spcPct val="120000"/>
              </a:lnSpc>
            </a:pPr>
            <a:r>
              <a:rPr lang="en-US" altLang="zh-CN" b="1" dirty="0"/>
              <a:t>→ 0 </a:t>
            </a:r>
            <a:r>
              <a:rPr lang="zh-CN" altLang="en-US" b="1" dirty="0"/>
              <a:t>个结果 </a:t>
            </a:r>
            <a:r>
              <a:rPr lang="en-US" altLang="zh-CN" b="1" dirty="0"/>
              <a:t>– </a:t>
            </a:r>
            <a:r>
              <a:rPr lang="zh-CN" altLang="en-US" b="1" dirty="0"/>
              <a:t>太少</a:t>
            </a:r>
          </a:p>
          <a:p>
            <a:pPr>
              <a:lnSpc>
                <a:spcPct val="120000"/>
              </a:lnSpc>
            </a:pPr>
            <a:r>
              <a:rPr lang="zh-CN" altLang="en-US" b="1" dirty="0"/>
              <a:t>在布尔检索中，需要大量技巧来生成一个可以获得合适规模结果的查询</a:t>
            </a:r>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7</a:t>
            </a:fld>
            <a:endParaRPr lang="en-US" altLang="zh-CN"/>
          </a:p>
        </p:txBody>
      </p:sp>
    </p:spTree>
    <p:extLst>
      <p:ext uri="{BB962C8B-B14F-4D97-AF65-F5344CB8AC3E}">
        <p14:creationId xmlns:p14="http://schemas.microsoft.com/office/powerpoint/2010/main" val="1819755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排序式检索</a:t>
            </a:r>
          </a:p>
        </p:txBody>
      </p:sp>
      <p:sp>
        <p:nvSpPr>
          <p:cNvPr id="3" name="内容占位符 2"/>
          <p:cNvSpPr>
            <a:spLocks noGrp="1"/>
          </p:cNvSpPr>
          <p:nvPr>
            <p:ph idx="1"/>
          </p:nvPr>
        </p:nvSpPr>
        <p:spPr/>
        <p:txBody>
          <a:bodyPr/>
          <a:lstStyle/>
          <a:p>
            <a:pPr>
              <a:lnSpc>
                <a:spcPct val="150000"/>
              </a:lnSpc>
            </a:pPr>
            <a:r>
              <a:rPr lang="zh-CN" altLang="en-US" b="1" dirty="0"/>
              <a:t>排序式检索可以避免产生过多或者过少的结果</a:t>
            </a:r>
          </a:p>
          <a:p>
            <a:pPr>
              <a:lnSpc>
                <a:spcPct val="150000"/>
              </a:lnSpc>
            </a:pPr>
            <a:r>
              <a:rPr lang="zh-CN" altLang="en-US" b="1" dirty="0"/>
              <a:t>大规模的返回结果可以通过排序技术来避免</a:t>
            </a:r>
          </a:p>
          <a:p>
            <a:pPr>
              <a:lnSpc>
                <a:spcPct val="150000"/>
              </a:lnSpc>
            </a:pPr>
            <a:r>
              <a:rPr lang="zh-CN" altLang="en-US" b="1" dirty="0"/>
              <a:t>只需要显示前</a:t>
            </a:r>
            <a:r>
              <a:rPr lang="en-US" altLang="zh-CN" b="1" dirty="0"/>
              <a:t>10</a:t>
            </a:r>
            <a:r>
              <a:rPr lang="zh-CN" altLang="en-US" b="1" dirty="0"/>
              <a:t>条结果</a:t>
            </a:r>
          </a:p>
          <a:p>
            <a:pPr>
              <a:lnSpc>
                <a:spcPct val="150000"/>
              </a:lnSpc>
            </a:pPr>
            <a:r>
              <a:rPr lang="zh-CN" altLang="en-US" b="1" dirty="0"/>
              <a:t>不会让用户感觉到信息太多</a:t>
            </a:r>
          </a:p>
          <a:p>
            <a:pPr>
              <a:lnSpc>
                <a:spcPct val="150000"/>
              </a:lnSpc>
            </a:pPr>
            <a:r>
              <a:rPr lang="zh-CN" altLang="en-US" b="1" dirty="0"/>
              <a:t>前提：排序算法真的有效，即相关度大的文档结果会排在相关度小的文档结果之前</a:t>
            </a:r>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8</a:t>
            </a:fld>
            <a:endParaRPr lang="en-US" altLang="zh-CN"/>
          </a:p>
        </p:txBody>
      </p:sp>
    </p:spTree>
    <p:extLst>
      <p:ext uri="{BB962C8B-B14F-4D97-AF65-F5344CB8AC3E}">
        <p14:creationId xmlns:p14="http://schemas.microsoft.com/office/powerpoint/2010/main" val="99483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排序式检索中的评分技术</a:t>
            </a:r>
          </a:p>
        </p:txBody>
      </p:sp>
      <p:sp>
        <p:nvSpPr>
          <p:cNvPr id="3" name="内容占位符 2"/>
          <p:cNvSpPr>
            <a:spLocks noGrp="1"/>
          </p:cNvSpPr>
          <p:nvPr>
            <p:ph idx="1"/>
          </p:nvPr>
        </p:nvSpPr>
        <p:spPr/>
        <p:txBody>
          <a:bodyPr/>
          <a:lstStyle/>
          <a:p>
            <a:pPr>
              <a:lnSpc>
                <a:spcPct val="150000"/>
              </a:lnSpc>
            </a:pPr>
            <a:r>
              <a:rPr lang="zh-CN" altLang="en-US" b="1" dirty="0"/>
              <a:t>我们希望，在同一查询下，文档集中相关度高的文档排名高于相关度低的文档</a:t>
            </a:r>
          </a:p>
          <a:p>
            <a:pPr>
              <a:lnSpc>
                <a:spcPct val="150000"/>
              </a:lnSpc>
            </a:pPr>
            <a:r>
              <a:rPr lang="zh-CN" altLang="en-US" b="1" dirty="0"/>
              <a:t>如何实现？</a:t>
            </a:r>
          </a:p>
          <a:p>
            <a:pPr>
              <a:lnSpc>
                <a:spcPct val="150000"/>
              </a:lnSpc>
            </a:pPr>
            <a:r>
              <a:rPr lang="zh-CN" altLang="en-US" b="1" dirty="0"/>
              <a:t>通常做法是对每个查询</a:t>
            </a:r>
            <a:r>
              <a:rPr lang="en-US" altLang="zh-CN" b="1" dirty="0"/>
              <a:t>-</a:t>
            </a:r>
            <a:r>
              <a:rPr lang="zh-CN" altLang="en-US" b="1" dirty="0"/>
              <a:t>文档对赋一个</a:t>
            </a:r>
            <a:r>
              <a:rPr lang="en-US" altLang="zh-CN" b="1" dirty="0"/>
              <a:t>[0, 1]</a:t>
            </a:r>
            <a:r>
              <a:rPr lang="zh-CN" altLang="en-US" b="1" dirty="0"/>
              <a:t>之间的分值</a:t>
            </a:r>
          </a:p>
          <a:p>
            <a:pPr>
              <a:lnSpc>
                <a:spcPct val="150000"/>
              </a:lnSpc>
            </a:pPr>
            <a:r>
              <a:rPr lang="zh-CN" altLang="en-US" b="1" dirty="0"/>
              <a:t>该分值度量了文档和查询的匹配程度</a:t>
            </a:r>
          </a:p>
        </p:txBody>
      </p:sp>
      <p:sp>
        <p:nvSpPr>
          <p:cNvPr id="5" name="灯片编号占位符 4"/>
          <p:cNvSpPr>
            <a:spLocks noGrp="1"/>
          </p:cNvSpPr>
          <p:nvPr>
            <p:ph type="sldNum" sz="quarter" idx="12"/>
          </p:nvPr>
        </p:nvSpPr>
        <p:spPr/>
        <p:txBody>
          <a:bodyPr/>
          <a:lstStyle/>
          <a:p>
            <a:pPr>
              <a:defRPr/>
            </a:pPr>
            <a:fld id="{A76DA3B2-BCA9-4D08-8235-F7236BC83CD8}" type="slidenum">
              <a:rPr lang="en-US" altLang="zh-CN" smtClean="0"/>
              <a:pPr>
                <a:defRPr/>
              </a:pPr>
              <a:t>9</a:t>
            </a:fld>
            <a:endParaRPr lang="en-US" altLang="zh-CN"/>
          </a:p>
        </p:txBody>
      </p:sp>
    </p:spTree>
    <p:extLst>
      <p:ext uri="{BB962C8B-B14F-4D97-AF65-F5344CB8AC3E}">
        <p14:creationId xmlns:p14="http://schemas.microsoft.com/office/powerpoint/2010/main" val="3300223983"/>
      </p:ext>
    </p:extLst>
  </p:cSld>
  <p:clrMapOvr>
    <a:masterClrMapping/>
  </p:clrMapOvr>
</p:sld>
</file>

<file path=ppt/theme/theme1.xml><?xml version="1.0" encoding="utf-8"?>
<a:theme xmlns:a="http://schemas.openxmlformats.org/drawingml/2006/main" name="manning">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manning</Template>
  <TotalTime>3595</TotalTime>
  <Words>3494</Words>
  <Application>Microsoft Office PowerPoint</Application>
  <PresentationFormat>全屏显示(4:3)</PresentationFormat>
  <Paragraphs>802</Paragraphs>
  <Slides>58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58</vt:i4>
      </vt:variant>
    </vt:vector>
  </HeadingPairs>
  <TitlesOfParts>
    <vt:vector size="68" baseType="lpstr">
      <vt:lpstr>Arial Unicode MS</vt:lpstr>
      <vt:lpstr>ＭＳ Ｐゴシック</vt:lpstr>
      <vt:lpstr>黑体</vt:lpstr>
      <vt:lpstr>楷体</vt:lpstr>
      <vt:lpstr>宋体</vt:lpstr>
      <vt:lpstr>Arial</vt:lpstr>
      <vt:lpstr>Calibri</vt:lpstr>
      <vt:lpstr>Times New Roman</vt:lpstr>
      <vt:lpstr>Wingdings</vt:lpstr>
      <vt:lpstr>manning</vt:lpstr>
      <vt:lpstr>PowerPoint 演示文稿</vt:lpstr>
      <vt:lpstr>提纲</vt:lpstr>
      <vt:lpstr>提纲</vt:lpstr>
      <vt:lpstr>本讲内容</vt:lpstr>
      <vt:lpstr>提纲</vt:lpstr>
      <vt:lpstr>排序式检索(Ranked retrieval)</vt:lpstr>
      <vt:lpstr>布尔搜索的不足: 结果过少或者过多</vt:lpstr>
      <vt:lpstr>排序式检索</vt:lpstr>
      <vt:lpstr>排序式检索中的评分技术</vt:lpstr>
      <vt:lpstr>查询-文档匹配评分计算</vt:lpstr>
      <vt:lpstr>第一种方法: Jaccard系数</vt:lpstr>
      <vt:lpstr>Jaccard系数的计算样例</vt:lpstr>
      <vt:lpstr>练习</vt:lpstr>
      <vt:lpstr>Jaccard系数的不足</vt:lpstr>
      <vt:lpstr>Paul Jaccard(1868-1944)</vt:lpstr>
      <vt:lpstr>提纲</vt:lpstr>
      <vt:lpstr>二值关联矩阵</vt:lpstr>
      <vt:lpstr>非二值关联矩阵(词频)</vt:lpstr>
      <vt:lpstr>词袋(Bag of words)模型</vt:lpstr>
      <vt:lpstr>词项频率 tf</vt:lpstr>
      <vt:lpstr>一种替代原始tf的方法: 对数词频</vt:lpstr>
      <vt:lpstr>提纲</vt:lpstr>
      <vt:lpstr>作业一  邮件检索系统实现 </vt:lpstr>
      <vt:lpstr>文档中的词频 vs. 文档集中的词频</vt:lpstr>
      <vt:lpstr>罕见词项所期望的权重</vt:lpstr>
      <vt:lpstr>常见词项所期望的权重</vt:lpstr>
      <vt:lpstr>文档频率(Document frequency, df)</vt:lpstr>
      <vt:lpstr>idf 权重</vt:lpstr>
      <vt:lpstr>idf的计算样例</vt:lpstr>
      <vt:lpstr>idf对排序的影响</vt:lpstr>
      <vt:lpstr>文档集频率 vs. 文档频率</vt:lpstr>
      <vt:lpstr>tf-idf权重计算</vt:lpstr>
      <vt:lpstr>tf-idf小结</vt:lpstr>
      <vt:lpstr>练习: 词项、文档集及文档频率</vt:lpstr>
      <vt:lpstr>提纲</vt:lpstr>
      <vt:lpstr>二值关联矩阵</vt:lpstr>
      <vt:lpstr>非二值关联矩阵(词频)</vt:lpstr>
      <vt:lpstr>二值 → 词频 → 权重矩阵</vt:lpstr>
      <vt:lpstr>文档表示成向量</vt:lpstr>
      <vt:lpstr>查询看成向量</vt:lpstr>
      <vt:lpstr>向量空间下相似度的形式化定义</vt:lpstr>
      <vt:lpstr>欧氏距离不好的例子</vt:lpstr>
      <vt:lpstr>采用夹角而不是距离来计算</vt:lpstr>
      <vt:lpstr>从夹角到余弦</vt:lpstr>
      <vt:lpstr>文档长度归一化</vt:lpstr>
      <vt:lpstr>查询和文档之间的余弦相似度计算</vt:lpstr>
      <vt:lpstr>归一化向量的余弦相似度</vt:lpstr>
      <vt:lpstr>余弦相似度的图示</vt:lpstr>
      <vt:lpstr>余弦相似度的计算样例</vt:lpstr>
      <vt:lpstr>余弦相似度计算</vt:lpstr>
      <vt:lpstr>余弦相似度计算</vt:lpstr>
      <vt:lpstr>余弦相似度计算算法</vt:lpstr>
      <vt:lpstr>tf-idf权重机制</vt:lpstr>
      <vt:lpstr>tf-idf 计算样例: Inc.Itn</vt:lpstr>
      <vt:lpstr>向量空间模型小结</vt:lpstr>
      <vt:lpstr>Gerard Salton(1927-1995)</vt:lpstr>
      <vt:lpstr>本讲内容</vt:lpstr>
      <vt:lpstr>Q&amp;A</vt:lpstr>
    </vt:vector>
  </TitlesOfParts>
  <Company>ICT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现代信息检索技术</dc:title>
  <dc:creator>Wang Bin</dc:creator>
  <cp:lastModifiedBy>sun</cp:lastModifiedBy>
  <cp:revision>615</cp:revision>
  <dcterms:created xsi:type="dcterms:W3CDTF">2006-07-30T07:52:44Z</dcterms:created>
  <dcterms:modified xsi:type="dcterms:W3CDTF">2019-10-09T23:54:24Z</dcterms:modified>
</cp:coreProperties>
</file>