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52"/>
  </p:notesMasterIdLst>
  <p:handoutMasterIdLst>
    <p:handoutMasterId r:id="rId53"/>
  </p:handoutMasterIdLst>
  <p:sldIdLst>
    <p:sldId id="327" r:id="rId2"/>
    <p:sldId id="468" r:id="rId3"/>
    <p:sldId id="476" r:id="rId4"/>
    <p:sldId id="480" r:id="rId5"/>
    <p:sldId id="481" r:id="rId6"/>
    <p:sldId id="593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594" r:id="rId15"/>
    <p:sldId id="491" r:id="rId16"/>
    <p:sldId id="492" r:id="rId17"/>
    <p:sldId id="493" r:id="rId18"/>
    <p:sldId id="494" r:id="rId19"/>
    <p:sldId id="496" r:id="rId20"/>
    <p:sldId id="500" r:id="rId21"/>
    <p:sldId id="501" r:id="rId22"/>
    <p:sldId id="502" r:id="rId23"/>
    <p:sldId id="596" r:id="rId24"/>
    <p:sldId id="508" r:id="rId25"/>
    <p:sldId id="510" r:id="rId26"/>
    <p:sldId id="511" r:id="rId27"/>
    <p:sldId id="597" r:id="rId28"/>
    <p:sldId id="513" r:id="rId29"/>
    <p:sldId id="514" r:id="rId30"/>
    <p:sldId id="515" r:id="rId31"/>
    <p:sldId id="516" r:id="rId32"/>
    <p:sldId id="517" r:id="rId33"/>
    <p:sldId id="518" r:id="rId34"/>
    <p:sldId id="598" r:id="rId35"/>
    <p:sldId id="599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26" r:id="rId44"/>
    <p:sldId id="527" r:id="rId45"/>
    <p:sldId id="528" r:id="rId46"/>
    <p:sldId id="529" r:id="rId47"/>
    <p:sldId id="531" r:id="rId48"/>
    <p:sldId id="545" r:id="rId49"/>
    <p:sldId id="590" r:id="rId50"/>
    <p:sldId id="467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7F7FDF3-5B50-42A4-8552-9A7B195B1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3B9A3D7-8266-4C6F-A072-648345352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04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34F4D-79B5-4158-BAA7-4CD57C2B4B0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0F5BC-E63D-418B-8923-6AB86783745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0B2CC-BA49-42EE-A2A1-F5D048A6D3B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3E71C-153F-4D51-8B10-C000831ED05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31638-7FAC-4B2C-8DA5-C85AE32B336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B4DC1-E1C4-41DB-B435-E2EA92848A0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35B7E-A865-41D0-8749-5E66778305C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08B2B-5FB8-49D8-AF7D-8CDE6DD5E3E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7149D-F2CE-45E3-B8CA-79EA7BC877E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0B2CC-BA49-42EE-A2A1-F5D048A6D3B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491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C231C-5C03-4886-BFB3-FB801EC279F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类似于考试。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3E71C-153F-4D51-8B10-C000831ED05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404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069BB-E1DF-4188-9331-CF9AE59E106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2DFF51-CE3E-41E4-8221-55049911C2A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CB886-CD44-48E9-B308-36171C2848C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19A0E-D2DA-4DD8-AB5B-19FE0855370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7D08B-DFE7-482D-905E-D78B7CD04D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714CB-171A-4362-ADB4-0403DE03B52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51F60C-4EE2-4D15-8BCF-A3B917A29A0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E17565-9E0C-4A31-BDC5-F0E80CE7573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799C6-6605-4EB3-83F0-3AE837DDFEB7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504EB-E605-4E05-80FF-62E05C36BB3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B55F6-FDA3-4679-B6F1-BA16611EBF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37028-FF1F-46AF-B652-BB9E5049ED4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2C4BC-C1AB-499A-8A2C-2C0626041D1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基于集合的评价指标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A0177-76B0-44A0-89DF-0FB2C14F6AF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3E69E-5511-4E2C-93D9-4810825873D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D73C2-0245-45FE-AA9A-6EA58612CDC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845F2-9E1C-47AC-9CA7-602F89F498C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5650" cy="342423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76200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 i="1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Principle of Information Retrieval System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62150" y="1600200"/>
            <a:ext cx="5135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信息检索系统原理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19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81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617538"/>
            <a:ext cx="688657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514600"/>
            <a:ext cx="7772400" cy="36179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DA77D0-4873-42EE-B529-446D9DA14F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193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617538"/>
            <a:ext cx="688657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514600"/>
            <a:ext cx="3810000" cy="3617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514600"/>
            <a:ext cx="3810000" cy="1731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398963"/>
            <a:ext cx="3810000" cy="173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D8E528-EFE8-4AEF-8AC1-22BAECBEF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7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1773238"/>
            <a:ext cx="82073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1013" y="1773238"/>
            <a:ext cx="8208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circleNumDbPlain"/>
              <a:defRPr/>
            </a:pPr>
            <a:endParaRPr lang="en-US" altLang="zh-CN"/>
          </a:p>
          <a:p>
            <a:pPr eaLnBrk="1" hangingPunct="1">
              <a:buFontTx/>
              <a:buAutoNum type="circleNumDbPlain"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3781-D287-4953-8B39-293BE9BE1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22989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7583A-71EE-4DAE-B280-3983F9B4F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32687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zh-CN" sz="1600" i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DA3B2-BCA9-4D08-8235-F7236BC83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3A4CA-C93D-432E-A9CF-CE114FFD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2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E69F2-EB46-4BD3-BAE1-FB756BC4F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7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729AF-08A3-479D-A133-BA1F9D955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3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CB4C8-B055-4AF1-BE09-D6409ED0A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54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2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EBA43F-4D2A-4E95-8895-985BE03B7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17" r:id="rId3"/>
    <p:sldLayoutId id="2147484022" r:id="rId4"/>
    <p:sldLayoutId id="2147484023" r:id="rId5"/>
    <p:sldLayoutId id="2147484024" r:id="rId6"/>
    <p:sldLayoutId id="2147484025" r:id="rId7"/>
    <p:sldLayoutId id="2147484018" r:id="rId8"/>
    <p:sldLayoutId id="2147484026" r:id="rId9"/>
    <p:sldLayoutId id="2147484027" r:id="rId10"/>
    <p:sldLayoutId id="2147484029" r:id="rId11"/>
    <p:sldLayoutId id="2147484030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352800"/>
            <a:ext cx="9144000" cy="2813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</a:rPr>
              <a:t>检索评价</a:t>
            </a:r>
          </a:p>
          <a:p>
            <a:pPr eaLnBrk="1" hangingPunct="1">
              <a:defRPr/>
            </a:pPr>
            <a:r>
              <a:rPr lang="en-US" altLang="zh-CN" b="1" dirty="0">
                <a:latin typeface="+mn-lt"/>
              </a:rPr>
              <a:t>Evaluation</a:t>
            </a:r>
          </a:p>
          <a:p>
            <a:pPr eaLnBrk="1" hangingPunct="1">
              <a:defRPr/>
            </a:pPr>
            <a:endParaRPr lang="en-US" altLang="zh-CN" b="1" dirty="0">
              <a:latin typeface="+mn-lt"/>
            </a:endParaRPr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0" y="2433638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000" b="1">
                <a:solidFill>
                  <a:srgbClr val="139CB7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Principle of Information Retrieval System</a:t>
            </a:r>
          </a:p>
        </p:txBody>
      </p:sp>
      <p:sp>
        <p:nvSpPr>
          <p:cNvPr id="10244" name="日期占位符 13"/>
          <p:cNvSpPr txBox="1">
            <a:spLocks/>
          </p:cNvSpPr>
          <p:nvPr/>
        </p:nvSpPr>
        <p:spPr bwMode="auto">
          <a:xfrm>
            <a:off x="0" y="6553200"/>
            <a:ext cx="624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*改编自 王斌 网上公开的课件，</a:t>
            </a:r>
            <a:r>
              <a:rPr lang="en-US" altLang="zh-CN" sz="1200">
                <a:solidFill>
                  <a:schemeClr val="bg1"/>
                </a:solidFill>
              </a:rPr>
              <a:t>http://ir.ict.ac.cn/~wangbin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评价指标分类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7772400" cy="3617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hlink"/>
                </a:solidFill>
              </a:rPr>
              <a:t>对单个查询进行评估的指标</a:t>
            </a:r>
            <a:r>
              <a:rPr lang="zh-CN" altLang="en-US" sz="3200" b="1" dirty="0">
                <a:solidFill>
                  <a:schemeClr val="hlink"/>
                </a:solidFill>
                <a:sym typeface="Wingdings" pitchFamily="2" charset="2"/>
              </a:rPr>
              <a:t></a:t>
            </a:r>
            <a:endParaRPr lang="zh-CN" altLang="en-US" sz="3200" b="1" dirty="0">
              <a:solidFill>
                <a:schemeClr val="hlink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在单个查询上检索系统的得分</a:t>
            </a:r>
          </a:p>
          <a:p>
            <a:pPr>
              <a:lnSpc>
                <a:spcPct val="150000"/>
              </a:lnSpc>
            </a:pP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对多个查询进行评估的指标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在多个查询上检索系统的得分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C43-03FF-4454-A000-BB138A010B65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3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17538"/>
            <a:ext cx="7921129" cy="1143000"/>
          </a:xfrm>
        </p:spPr>
        <p:txBody>
          <a:bodyPr/>
          <a:lstStyle/>
          <a:p>
            <a:r>
              <a:rPr lang="zh-CN" altLang="en-US" dirty="0"/>
              <a:t>回到例子</a:t>
            </a:r>
          </a:p>
        </p:txBody>
      </p:sp>
      <p:graphicFrame>
        <p:nvGraphicFramePr>
          <p:cNvPr id="207006" name="Group 15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71805618"/>
              </p:ext>
            </p:extLst>
          </p:nvPr>
        </p:nvGraphicFramePr>
        <p:xfrm>
          <a:off x="1042988" y="2276475"/>
          <a:ext cx="7632700" cy="2590800"/>
        </p:xfrm>
        <a:graphic>
          <a:graphicData uri="http://schemas.openxmlformats.org/drawingml/2006/table">
            <a:tbl>
              <a:tblPr/>
              <a:tblGrid>
                <a:gridCol w="2789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&amp;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查询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d2 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1501-7585-4FC2-A0E1-3AC7008E333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6990" name="Text Box 142"/>
          <p:cNvSpPr txBox="1">
            <a:spLocks noChangeArrowheads="1"/>
          </p:cNvSpPr>
          <p:nvPr/>
        </p:nvSpPr>
        <p:spPr bwMode="auto">
          <a:xfrm>
            <a:off x="539552" y="5229225"/>
            <a:ext cx="8209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对于查询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的标准答案集合 </a:t>
            </a:r>
            <a:r>
              <a:rPr lang="en-US" altLang="zh-CN" sz="2800" b="1" dirty="0">
                <a:latin typeface="+mn-ea"/>
                <a:ea typeface="+mn-ea"/>
              </a:rPr>
              <a:t>{d3,d4,d6,d9}</a:t>
            </a:r>
          </a:p>
        </p:txBody>
      </p:sp>
      <p:sp>
        <p:nvSpPr>
          <p:cNvPr id="207001" name="Text Box 153"/>
          <p:cNvSpPr txBox="1">
            <a:spLocks noChangeArrowheads="1"/>
          </p:cNvSpPr>
          <p:nvPr/>
        </p:nvSpPr>
        <p:spPr bwMode="auto">
          <a:xfrm>
            <a:off x="3851275" y="494188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7002" name="Rectangle 154"/>
          <p:cNvSpPr>
            <a:spLocks noChangeArrowheads="1"/>
          </p:cNvSpPr>
          <p:nvPr/>
        </p:nvSpPr>
        <p:spPr bwMode="auto">
          <a:xfrm>
            <a:off x="4284663" y="3903439"/>
            <a:ext cx="352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√</a:t>
            </a:r>
          </a:p>
        </p:txBody>
      </p:sp>
      <p:sp>
        <p:nvSpPr>
          <p:cNvPr id="207003" name="Rectangle 155"/>
          <p:cNvSpPr>
            <a:spLocks noChangeArrowheads="1"/>
          </p:cNvSpPr>
          <p:nvPr/>
        </p:nvSpPr>
        <p:spPr bwMode="auto">
          <a:xfrm>
            <a:off x="4284663" y="2781300"/>
            <a:ext cx="352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√</a:t>
            </a:r>
          </a:p>
        </p:txBody>
      </p:sp>
      <p:sp>
        <p:nvSpPr>
          <p:cNvPr id="207004" name="Rectangle 156"/>
          <p:cNvSpPr>
            <a:spLocks noChangeArrowheads="1"/>
          </p:cNvSpPr>
          <p:nvPr/>
        </p:nvSpPr>
        <p:spPr bwMode="auto">
          <a:xfrm>
            <a:off x="6948488" y="3933056"/>
            <a:ext cx="352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√</a:t>
            </a:r>
          </a:p>
        </p:txBody>
      </p:sp>
      <p:sp>
        <p:nvSpPr>
          <p:cNvPr id="207005" name="Rectangle 157"/>
          <p:cNvSpPr>
            <a:spLocks noChangeArrowheads="1"/>
          </p:cNvSpPr>
          <p:nvPr/>
        </p:nvSpPr>
        <p:spPr bwMode="auto">
          <a:xfrm>
            <a:off x="5148263" y="2781300"/>
            <a:ext cx="352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90866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90" grpId="0"/>
      <p:bldP spid="207002" grpId="0"/>
      <p:bldP spid="207003" grpId="0"/>
      <p:bldP spid="207004" grpId="0"/>
      <p:bldP spid="2070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整个文档集合的划分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42B8-EC42-49B2-978D-9AE5A88F723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651" name="Freeform 3"/>
          <p:cNvSpPr>
            <a:spLocks/>
          </p:cNvSpPr>
          <p:nvPr/>
        </p:nvSpPr>
        <p:spPr bwMode="auto">
          <a:xfrm>
            <a:off x="2438400" y="2362200"/>
            <a:ext cx="4038600" cy="3810000"/>
          </a:xfrm>
          <a:custGeom>
            <a:avLst/>
            <a:gdLst/>
            <a:ahLst/>
            <a:cxnLst>
              <a:cxn ang="0">
                <a:pos x="96" y="408"/>
              </a:cxn>
              <a:cxn ang="0">
                <a:pos x="432" y="120"/>
              </a:cxn>
              <a:cxn ang="0">
                <a:pos x="768" y="72"/>
              </a:cxn>
              <a:cxn ang="0">
                <a:pos x="1152" y="24"/>
              </a:cxn>
              <a:cxn ang="0">
                <a:pos x="1632" y="216"/>
              </a:cxn>
              <a:cxn ang="0">
                <a:pos x="1920" y="600"/>
              </a:cxn>
              <a:cxn ang="0">
                <a:pos x="1872" y="1272"/>
              </a:cxn>
              <a:cxn ang="0">
                <a:pos x="1440" y="1560"/>
              </a:cxn>
              <a:cxn ang="0">
                <a:pos x="672" y="1416"/>
              </a:cxn>
              <a:cxn ang="0">
                <a:pos x="432" y="1176"/>
              </a:cxn>
              <a:cxn ang="0">
                <a:pos x="96" y="1032"/>
              </a:cxn>
              <a:cxn ang="0">
                <a:pos x="0" y="600"/>
              </a:cxn>
              <a:cxn ang="0">
                <a:pos x="96" y="408"/>
              </a:cxn>
            </a:cxnLst>
            <a:rect l="0" t="0" r="r" b="b"/>
            <a:pathLst>
              <a:path w="1960" h="1584">
                <a:moveTo>
                  <a:pt x="96" y="408"/>
                </a:moveTo>
                <a:cubicBezTo>
                  <a:pt x="168" y="328"/>
                  <a:pt x="320" y="176"/>
                  <a:pt x="432" y="120"/>
                </a:cubicBezTo>
                <a:cubicBezTo>
                  <a:pt x="544" y="64"/>
                  <a:pt x="648" y="88"/>
                  <a:pt x="768" y="72"/>
                </a:cubicBezTo>
                <a:cubicBezTo>
                  <a:pt x="888" y="56"/>
                  <a:pt x="1008" y="0"/>
                  <a:pt x="1152" y="24"/>
                </a:cubicBezTo>
                <a:cubicBezTo>
                  <a:pt x="1296" y="48"/>
                  <a:pt x="1504" y="120"/>
                  <a:pt x="1632" y="216"/>
                </a:cubicBezTo>
                <a:cubicBezTo>
                  <a:pt x="1760" y="312"/>
                  <a:pt x="1880" y="424"/>
                  <a:pt x="1920" y="600"/>
                </a:cubicBezTo>
                <a:cubicBezTo>
                  <a:pt x="1960" y="776"/>
                  <a:pt x="1952" y="1112"/>
                  <a:pt x="1872" y="1272"/>
                </a:cubicBezTo>
                <a:cubicBezTo>
                  <a:pt x="1792" y="1432"/>
                  <a:pt x="1640" y="1536"/>
                  <a:pt x="1440" y="1560"/>
                </a:cubicBezTo>
                <a:cubicBezTo>
                  <a:pt x="1240" y="1584"/>
                  <a:pt x="840" y="1480"/>
                  <a:pt x="672" y="1416"/>
                </a:cubicBezTo>
                <a:cubicBezTo>
                  <a:pt x="504" y="1352"/>
                  <a:pt x="528" y="1240"/>
                  <a:pt x="432" y="1176"/>
                </a:cubicBezTo>
                <a:cubicBezTo>
                  <a:pt x="336" y="1112"/>
                  <a:pt x="168" y="1128"/>
                  <a:pt x="96" y="1032"/>
                </a:cubicBezTo>
                <a:cubicBezTo>
                  <a:pt x="24" y="936"/>
                  <a:pt x="0" y="704"/>
                  <a:pt x="0" y="600"/>
                </a:cubicBezTo>
                <a:cubicBezTo>
                  <a:pt x="0" y="496"/>
                  <a:pt x="24" y="488"/>
                  <a:pt x="96" y="408"/>
                </a:cubicBez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914400" y="2057400"/>
            <a:ext cx="632460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1371600" y="2057400"/>
            <a:ext cx="60198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810000" y="4953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RR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810000" y="3048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NN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743200" y="3886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NR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724400" y="40386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RN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348038" y="1916113"/>
            <a:ext cx="17954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未检索出的不相关文档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553200" y="3733800"/>
            <a:ext cx="21955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检索出的不相关文档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339975" y="5661025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检索出的相关文档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33400" y="3733800"/>
            <a:ext cx="198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未检索出的相关文档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 rot="-1905533">
            <a:off x="6103938" y="2125018"/>
            <a:ext cx="2481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i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检索出</a:t>
            </a:r>
            <a:r>
              <a:rPr kumimoji="0" lang="en-US" altLang="zh-CN" i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(Retrieved)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 rot="-1905533">
            <a:off x="5667375" y="1434456"/>
            <a:ext cx="3348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i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未检索出</a:t>
            </a:r>
            <a:r>
              <a:rPr kumimoji="0" lang="en-US" altLang="zh-CN" i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(Not Retrieved)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 rot="2079176">
            <a:off x="755650" y="2492375"/>
            <a:ext cx="319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i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不相关</a:t>
            </a:r>
            <a:r>
              <a:rPr kumimoji="0" lang="en-US" altLang="zh-CN" i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(Not Relevant)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 rot="2065323">
            <a:off x="554038" y="2635250"/>
            <a:ext cx="235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i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相关</a:t>
            </a:r>
            <a:r>
              <a:rPr kumimoji="0" lang="en-US" altLang="zh-CN" i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(Relevant)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3276600" y="3573463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整个文档集合</a:t>
            </a:r>
          </a:p>
        </p:txBody>
      </p:sp>
    </p:spTree>
    <p:extLst>
      <p:ext uri="{BB962C8B-B14F-4D97-AF65-F5344CB8AC3E}">
        <p14:creationId xmlns:p14="http://schemas.microsoft.com/office/powerpoint/2010/main" val="196961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  <p:bldP spid="27652" grpId="0" animBg="1"/>
      <p:bldP spid="27653" grpId="0" animBg="1"/>
      <p:bldP spid="27654" grpId="0"/>
      <p:bldP spid="27655" grpId="0"/>
      <p:bldP spid="27656" grpId="0"/>
      <p:bldP spid="27657" grpId="0"/>
      <p:bldP spid="27658" grpId="0"/>
      <p:bldP spid="27659" grpId="0"/>
      <p:bldP spid="27660" grpId="0"/>
      <p:bldP spid="27661" grpId="0"/>
      <p:bldP spid="27664" grpId="0"/>
      <p:bldP spid="27665" grpId="0"/>
      <p:bldP spid="276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评价指标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628800"/>
            <a:ext cx="7772400" cy="4896543"/>
          </a:xfrm>
        </p:spPr>
        <p:txBody>
          <a:bodyPr/>
          <a:lstStyle/>
          <a:p>
            <a:r>
              <a:rPr lang="zh-CN" altLang="en-US" sz="2800" b="1" dirty="0"/>
              <a:t>召回率</a:t>
            </a:r>
            <a:r>
              <a:rPr lang="en-US" altLang="zh-CN" sz="2800" b="1" dirty="0"/>
              <a:t>(Recall): RR/(RR + NR)</a:t>
            </a:r>
            <a:r>
              <a:rPr lang="zh-CN" altLang="en-US" sz="2800" b="1" dirty="0"/>
              <a:t>，返回的相关结果数占实际相关结果总数的比率，也称为查全率，</a:t>
            </a:r>
            <a:r>
              <a:rPr lang="en-US" altLang="zh-CN" sz="2800" b="1" dirty="0"/>
              <a:t>R∈ [0,1]</a:t>
            </a:r>
          </a:p>
          <a:p>
            <a:r>
              <a:rPr lang="zh-CN" altLang="en-US" sz="2800" b="1" dirty="0"/>
              <a:t>正确率</a:t>
            </a:r>
            <a:r>
              <a:rPr lang="en-US" altLang="zh-CN" sz="2800" b="1" dirty="0"/>
              <a:t>(Precision): RR/(RR + RN)</a:t>
            </a:r>
            <a:r>
              <a:rPr lang="zh-CN" altLang="en-US" sz="2800" b="1" dirty="0"/>
              <a:t>，返回的结果中真正相关结果的比率，也称为查准率， </a:t>
            </a:r>
            <a:r>
              <a:rPr lang="en-US" altLang="zh-CN" sz="2800" b="1" dirty="0"/>
              <a:t>P∈ [0,1]</a:t>
            </a:r>
          </a:p>
          <a:p>
            <a:r>
              <a:rPr lang="zh-CN" altLang="en-US" sz="2800" b="1" dirty="0"/>
              <a:t>两个指标分别度量检索效果的某个方面，忽略任何一个方面都有失偏颇。两个极端情况：返回有把握的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篇，</a:t>
            </a:r>
            <a:r>
              <a:rPr lang="en-US" altLang="zh-CN" sz="2800" b="1" dirty="0"/>
              <a:t>P=100%</a:t>
            </a:r>
            <a:r>
              <a:rPr lang="zh-CN" altLang="en-US" sz="2800" b="1" dirty="0"/>
              <a:t>，但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极低；全部文档都返回，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＝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，但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极低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5C75-5439-4ECC-847E-2CC557689AF9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0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四种关系的矩阵表示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6" name="Group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59184"/>
              </p:ext>
            </p:extLst>
          </p:nvPr>
        </p:nvGraphicFramePr>
        <p:xfrm>
          <a:off x="2627313" y="2563961"/>
          <a:ext cx="4320951" cy="2546350"/>
        </p:xfrm>
        <a:graphic>
          <a:graphicData uri="http://schemas.openxmlformats.org/drawingml/2006/table">
            <a:tbl>
              <a:tblPr/>
              <a:tblGrid>
                <a:gridCol w="219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5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835697" y="1844824"/>
            <a:ext cx="34554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真正相关文档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RR+NR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5292228" y="1844824"/>
            <a:ext cx="3024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真正不相关文档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79388" y="2636986"/>
            <a:ext cx="2447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系统判定相关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RR+RN (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检索出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07505" y="4076849"/>
            <a:ext cx="2519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系统判定不相关</a:t>
            </a:r>
            <a:br>
              <a:rPr lang="zh-CN" altLang="en-US" dirty="0">
                <a:latin typeface="Times New Roman" pitchFamily="18" charset="0"/>
                <a:ea typeface="黑体" pitchFamily="49" charset="-122"/>
              </a:rPr>
            </a:b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未检索出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4427538" y="2781449"/>
            <a:ext cx="0" cy="2592387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3779838" y="5300811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Recall</a:t>
            </a:r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3419872" y="3213249"/>
            <a:ext cx="4176713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7596336" y="2924324"/>
            <a:ext cx="154766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Precision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2627313" y="5923954"/>
            <a:ext cx="237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latin typeface="Times New Roman" pitchFamily="18" charset="0"/>
                <a:ea typeface="黑体" pitchFamily="49" charset="-122"/>
              </a:rPr>
              <a:t>Ans</a:t>
            </a: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 = RR+NR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7092280" y="2492722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Ret = RR+RN</a:t>
            </a:r>
          </a:p>
        </p:txBody>
      </p:sp>
    </p:spTree>
    <p:extLst>
      <p:ext uri="{BB962C8B-B14F-4D97-AF65-F5344CB8AC3E}">
        <p14:creationId xmlns:p14="http://schemas.microsoft.com/office/powerpoint/2010/main" val="41712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基于集合的图表示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E00A4-5EB2-499B-8B32-7F142232D2E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0948" name="Oval 4"/>
          <p:cNvSpPr>
            <a:spLocks noChangeArrowheads="1"/>
          </p:cNvSpPr>
          <p:nvPr/>
        </p:nvSpPr>
        <p:spPr bwMode="auto">
          <a:xfrm>
            <a:off x="3852812" y="2277889"/>
            <a:ext cx="4319588" cy="2232025"/>
          </a:xfrm>
          <a:prstGeom prst="ellipse">
            <a:avLst/>
          </a:prstGeom>
          <a:noFill/>
          <a:ln w="38100"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0949" name="Oval 5"/>
          <p:cNvSpPr>
            <a:spLocks noChangeArrowheads="1"/>
          </p:cNvSpPr>
          <p:nvPr/>
        </p:nvSpPr>
        <p:spPr bwMode="auto">
          <a:xfrm>
            <a:off x="1547762" y="2204864"/>
            <a:ext cx="4103688" cy="2376488"/>
          </a:xfrm>
          <a:prstGeom prst="ellipse">
            <a:avLst/>
          </a:prstGeom>
          <a:noFill/>
          <a:ln w="38100"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-396875" y="4005263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4356050" y="3141489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RR</a:t>
            </a:r>
          </a:p>
        </p:txBody>
      </p:sp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5219650" y="4797252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itchFamily="18" charset="0"/>
                <a:ea typeface="黑体" pitchFamily="49" charset="-122"/>
              </a:rPr>
              <a:t>标准答案</a:t>
            </a:r>
            <a:r>
              <a:rPr lang="en-US" altLang="zh-CN" b="1" dirty="0" err="1">
                <a:latin typeface="Times New Roman" pitchFamily="18" charset="0"/>
                <a:ea typeface="黑体" pitchFamily="49" charset="-122"/>
              </a:rPr>
              <a:t>Ans</a:t>
            </a:r>
            <a:endParaRPr lang="en-US" altLang="zh-CN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2482800" y="4797252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itchFamily="18" charset="0"/>
                <a:ea typeface="黑体" pitchFamily="49" charset="-122"/>
              </a:rPr>
              <a:t>返回结果</a:t>
            </a: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Ret</a:t>
            </a: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2266900" y="3214514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RN</a:t>
            </a: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227712" y="3141489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NR</a:t>
            </a:r>
          </a:p>
        </p:txBody>
      </p: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2914600" y="3862214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Precision</a:t>
            </a:r>
          </a:p>
        </p:txBody>
      </p:sp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5435550" y="3862214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Recall</a:t>
            </a:r>
          </a:p>
        </p:txBody>
      </p:sp>
      <p:sp>
        <p:nvSpPr>
          <p:cNvPr id="210960" name="Line 16"/>
          <p:cNvSpPr>
            <a:spLocks noChangeShapeType="1"/>
          </p:cNvSpPr>
          <p:nvPr/>
        </p:nvSpPr>
        <p:spPr bwMode="auto">
          <a:xfrm flipH="1">
            <a:off x="3132087" y="3717752"/>
            <a:ext cx="1366838" cy="0"/>
          </a:xfrm>
          <a:prstGeom prst="line">
            <a:avLst/>
          </a:prstGeom>
          <a:noFill/>
          <a:ln w="5715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0961" name="Line 17"/>
          <p:cNvSpPr>
            <a:spLocks noChangeShapeType="1"/>
          </p:cNvSpPr>
          <p:nvPr/>
        </p:nvSpPr>
        <p:spPr bwMode="auto">
          <a:xfrm>
            <a:off x="4932312" y="3717752"/>
            <a:ext cx="1439863" cy="0"/>
          </a:xfrm>
          <a:prstGeom prst="line">
            <a:avLst/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nimBg="1"/>
      <p:bldP spid="210949" grpId="0" animBg="1"/>
      <p:bldP spid="210951" grpId="0"/>
      <p:bldP spid="210952" grpId="0"/>
      <p:bldP spid="210953" grpId="0"/>
      <p:bldP spid="210954" grpId="0"/>
      <p:bldP spid="210955" grpId="0"/>
      <p:bldP spid="210958" grpId="0"/>
      <p:bldP spid="210959" grpId="0"/>
      <p:bldP spid="210960" grpId="0" animBg="1"/>
      <p:bldP spid="2109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回到例子</a:t>
            </a:r>
          </a:p>
        </p:txBody>
      </p:sp>
      <p:graphicFrame>
        <p:nvGraphicFramePr>
          <p:cNvPr id="21197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458345215"/>
              </p:ext>
            </p:extLst>
          </p:nvPr>
        </p:nvGraphicFramePr>
        <p:xfrm>
          <a:off x="1042988" y="2276475"/>
          <a:ext cx="7632700" cy="2346960"/>
        </p:xfrm>
        <a:graphic>
          <a:graphicData uri="http://schemas.openxmlformats.org/drawingml/2006/table">
            <a:tbl>
              <a:tblPr/>
              <a:tblGrid>
                <a:gridCol w="2789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&amp;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查询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94D1-F975-4CBE-955F-1CCA649771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2015" name="Text Box 47"/>
          <p:cNvSpPr txBox="1">
            <a:spLocks noChangeArrowheads="1"/>
          </p:cNvSpPr>
          <p:nvPr/>
        </p:nvSpPr>
        <p:spPr bwMode="auto">
          <a:xfrm>
            <a:off x="1116013" y="4868863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对于查询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的标准答案集合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{d3,d4,d6,d9}</a:t>
            </a:r>
          </a:p>
        </p:txBody>
      </p:sp>
      <p:sp>
        <p:nvSpPr>
          <p:cNvPr id="212016" name="Text Box 48"/>
          <p:cNvSpPr txBox="1">
            <a:spLocks noChangeArrowheads="1"/>
          </p:cNvSpPr>
          <p:nvPr/>
        </p:nvSpPr>
        <p:spPr bwMode="auto">
          <a:xfrm>
            <a:off x="3778250" y="494188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2017" name="Rectangle 49"/>
          <p:cNvSpPr>
            <a:spLocks noChangeArrowheads="1"/>
          </p:cNvSpPr>
          <p:nvPr/>
        </p:nvSpPr>
        <p:spPr bwMode="auto">
          <a:xfrm>
            <a:off x="4284663" y="3644900"/>
            <a:ext cx="352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√</a:t>
            </a:r>
          </a:p>
        </p:txBody>
      </p:sp>
      <p:sp>
        <p:nvSpPr>
          <p:cNvPr id="212018" name="Rectangle 50"/>
          <p:cNvSpPr>
            <a:spLocks noChangeArrowheads="1"/>
          </p:cNvSpPr>
          <p:nvPr/>
        </p:nvSpPr>
        <p:spPr bwMode="auto">
          <a:xfrm>
            <a:off x="4284663" y="2781300"/>
            <a:ext cx="352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√</a:t>
            </a:r>
          </a:p>
        </p:txBody>
      </p:sp>
      <p:sp>
        <p:nvSpPr>
          <p:cNvPr id="212019" name="Rectangle 51"/>
          <p:cNvSpPr>
            <a:spLocks noChangeArrowheads="1"/>
          </p:cNvSpPr>
          <p:nvPr/>
        </p:nvSpPr>
        <p:spPr bwMode="auto">
          <a:xfrm>
            <a:off x="6948488" y="3716338"/>
            <a:ext cx="352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√</a:t>
            </a:r>
          </a:p>
        </p:txBody>
      </p:sp>
      <p:sp>
        <p:nvSpPr>
          <p:cNvPr id="212020" name="Rectangle 52"/>
          <p:cNvSpPr>
            <a:spLocks noChangeArrowheads="1"/>
          </p:cNvSpPr>
          <p:nvPr/>
        </p:nvSpPr>
        <p:spPr bwMode="auto">
          <a:xfrm>
            <a:off x="5148263" y="2781300"/>
            <a:ext cx="352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√</a:t>
            </a:r>
          </a:p>
        </p:txBody>
      </p:sp>
      <p:sp>
        <p:nvSpPr>
          <p:cNvPr id="212021" name="Line 53"/>
          <p:cNvSpPr>
            <a:spLocks noChangeShapeType="1"/>
          </p:cNvSpPr>
          <p:nvPr/>
        </p:nvSpPr>
        <p:spPr bwMode="auto">
          <a:xfrm flipH="1">
            <a:off x="7596188" y="37893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2022" name="Text Box 54"/>
          <p:cNvSpPr txBox="1">
            <a:spLocks noChangeArrowheads="1"/>
          </p:cNvSpPr>
          <p:nvPr/>
        </p:nvSpPr>
        <p:spPr bwMode="auto">
          <a:xfrm>
            <a:off x="1114425" y="53736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对于系统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，查询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，正确率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2/5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，召回率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2/4</a:t>
            </a:r>
          </a:p>
        </p:txBody>
      </p:sp>
      <p:sp>
        <p:nvSpPr>
          <p:cNvPr id="212023" name="Rectangle 55"/>
          <p:cNvSpPr>
            <a:spLocks noChangeArrowheads="1"/>
          </p:cNvSpPr>
          <p:nvPr/>
        </p:nvSpPr>
        <p:spPr bwMode="auto">
          <a:xfrm>
            <a:off x="1108075" y="5876925"/>
            <a:ext cx="5894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对于系统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，查询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，正确率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2/4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，召回率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8864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22" grpId="0"/>
      <p:bldP spid="2120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课堂提问：另一个计算例子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844825"/>
            <a:ext cx="8491860" cy="38336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一个例子：查询</a:t>
            </a:r>
            <a:r>
              <a:rPr lang="en-US" altLang="zh-CN" b="1" dirty="0"/>
              <a:t>Q</a:t>
            </a:r>
            <a:r>
              <a:rPr lang="zh-CN" altLang="en-US" b="1" dirty="0"/>
              <a:t>，本应该有</a:t>
            </a:r>
            <a:r>
              <a:rPr lang="en-US" altLang="zh-CN" b="1" dirty="0"/>
              <a:t>100</a:t>
            </a:r>
            <a:r>
              <a:rPr lang="zh-CN" altLang="en-US" b="1" dirty="0"/>
              <a:t>篇相关文档，某个系统返回</a:t>
            </a:r>
            <a:r>
              <a:rPr lang="en-US" altLang="zh-CN" b="1" dirty="0"/>
              <a:t>200</a:t>
            </a:r>
            <a:r>
              <a:rPr lang="zh-CN" altLang="en-US" b="1" dirty="0"/>
              <a:t>篇文档，其中</a:t>
            </a:r>
            <a:r>
              <a:rPr lang="en-US" altLang="zh-CN" b="1" dirty="0"/>
              <a:t>80</a:t>
            </a:r>
            <a:r>
              <a:rPr lang="zh-CN" altLang="en-US" b="1" dirty="0"/>
              <a:t>篇是真正相关的文档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Recall=80/100=0.8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Precision=80/200=0.4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结论：召回率较高，但是正确率较低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B7EE-C6A7-43DC-A4F1-CB1597C4CA91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9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正确率和召回率的应用领域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988840"/>
            <a:ext cx="7772400" cy="3617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拼写校对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中文分词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文本分类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人脸识别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/>
              </a:rPr>
              <a:t>……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8FB11-8E40-43E2-ADB3-5058A6F0A62E}" type="slidenum">
              <a:rPr lang="en-US" altLang="zh-CN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445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6886575" cy="1143000"/>
          </a:xfrm>
        </p:spPr>
        <p:txBody>
          <a:bodyPr/>
          <a:lstStyle/>
          <a:p>
            <a:r>
              <a:rPr lang="zh-CN" altLang="en-US" dirty="0"/>
              <a:t>关于正确率和召回率的讨论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28800"/>
            <a:ext cx="8420472" cy="4896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itchFamily="18" charset="0"/>
              </a:rPr>
              <a:t>虽然</a:t>
            </a:r>
            <a:r>
              <a:rPr lang="en-US" altLang="zh-CN" sz="2800" b="1" dirty="0">
                <a:latin typeface="Times New Roman" pitchFamily="18" charset="0"/>
              </a:rPr>
              <a:t>Precision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</a:rPr>
              <a:t>Recall</a:t>
            </a:r>
            <a:r>
              <a:rPr lang="zh-CN" altLang="en-US" sz="2800" b="1" dirty="0">
                <a:latin typeface="Times New Roman" pitchFamily="18" charset="0"/>
              </a:rPr>
              <a:t>都很重要，但是不同的应用、不用的用户可能会对两者的要求不一样。因此，实际应用中应该考虑这点。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</a:rPr>
              <a:t>垃圾邮件过滤：宁愿漏掉一些垃圾邮件，但是尽量少将正常邮件判定成垃圾邮件。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</a:rPr>
              <a:t>有些用户希望返回的结果全一点，他有时间挑选；有些用户希望返回结果准一点，他不需要结果很全就能完成任务。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3B6E-2943-4EB9-BF3B-6117DBE55BA2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85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有关检索评价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评价指标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41030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5683250" cy="779463"/>
          </a:xfrm>
        </p:spPr>
        <p:txBody>
          <a:bodyPr/>
          <a:lstStyle/>
          <a:p>
            <a:r>
              <a:rPr lang="zh-CN" altLang="en-US" dirty="0"/>
              <a:t>正确率和召回率的问题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712968" cy="46100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itchFamily="18" charset="0"/>
              </a:rPr>
              <a:t>召回率难以计算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Times New Roman" pitchFamily="18" charset="0"/>
              </a:rPr>
              <a:t>解决方法：</a:t>
            </a:r>
            <a:r>
              <a:rPr lang="en-US" altLang="zh-CN" sz="2000" b="1" dirty="0">
                <a:latin typeface="Times New Roman" pitchFamily="18" charset="0"/>
              </a:rPr>
              <a:t>Pooling</a:t>
            </a:r>
            <a:r>
              <a:rPr lang="zh-CN" altLang="en-US" sz="2000" b="1" dirty="0">
                <a:latin typeface="Times New Roman" pitchFamily="18" charset="0"/>
              </a:rPr>
              <a:t>方法，或者不考虑召回率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itchFamily="18" charset="0"/>
              </a:rPr>
              <a:t>两个指标分别衡量了系统的某个方面，但是也为比较带来了难度，究竟哪个系统好？大学最终排名也只有一个指标。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Times New Roman" pitchFamily="18" charset="0"/>
              </a:rPr>
              <a:t>解决方法：单一指标，将两个指标融成一个指标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itchFamily="18" charset="0"/>
              </a:rPr>
              <a:t>两个指标都是基于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zh-CN" altLang="en-US" sz="2400" b="1" dirty="0">
                <a:latin typeface="Times New Roman" pitchFamily="18" charset="0"/>
              </a:rPr>
              <a:t>无序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集合进行计算，并没有考虑序的作用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Times New Roman" pitchFamily="18" charset="0"/>
              </a:rPr>
              <a:t>举例：两个系统，对某个查询，返回的相关文档数目一样都是</a:t>
            </a:r>
            <a:r>
              <a:rPr lang="en-US" altLang="zh-CN" sz="2000" b="1" dirty="0">
                <a:latin typeface="Times New Roman" pitchFamily="18" charset="0"/>
              </a:rPr>
              <a:t>10</a:t>
            </a:r>
            <a:r>
              <a:rPr lang="zh-CN" altLang="en-US" sz="2000" b="1" dirty="0">
                <a:latin typeface="Times New Roman" pitchFamily="18" charset="0"/>
              </a:rPr>
              <a:t>，但是第一个系统是前</a:t>
            </a:r>
            <a:r>
              <a:rPr lang="en-US" altLang="zh-CN" sz="2000" b="1" dirty="0">
                <a:latin typeface="Times New Roman" pitchFamily="18" charset="0"/>
              </a:rPr>
              <a:t>10</a:t>
            </a:r>
            <a:r>
              <a:rPr lang="zh-CN" altLang="en-US" sz="2000" b="1" dirty="0">
                <a:latin typeface="Times New Roman" pitchFamily="18" charset="0"/>
              </a:rPr>
              <a:t>条结果，后一个系统是最后</a:t>
            </a:r>
            <a:r>
              <a:rPr lang="en-US" altLang="zh-CN" sz="2000" b="1" dirty="0">
                <a:latin typeface="Times New Roman" pitchFamily="18" charset="0"/>
              </a:rPr>
              <a:t>10</a:t>
            </a:r>
            <a:r>
              <a:rPr lang="zh-CN" altLang="en-US" sz="2000" b="1" dirty="0">
                <a:latin typeface="Times New Roman" pitchFamily="18" charset="0"/>
              </a:rPr>
              <a:t>条结果。显然，第一个系统优。但是根据上面基于集合的计算，显然两者指标一样。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Times New Roman" pitchFamily="18" charset="0"/>
              </a:rPr>
              <a:t>解决方法：引入序的作用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207-785F-4716-8C26-ED5C348AB9BF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1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关于召回率的计算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72816"/>
            <a:ext cx="8640960" cy="42481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对于大规模语料集合，列举每个查询的所有相关文档是不可能的事情，因此不可能准确地计算召回率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缓冲池</a:t>
            </a:r>
            <a:r>
              <a:rPr lang="en-US" altLang="zh-CN" b="1" dirty="0"/>
              <a:t>(Pooling)</a:t>
            </a:r>
            <a:r>
              <a:rPr lang="zh-CN" altLang="en-US" b="1" dirty="0"/>
              <a:t>方法：对多个检索系统的</a:t>
            </a:r>
            <a:r>
              <a:rPr lang="en-US" altLang="zh-CN" b="1" dirty="0"/>
              <a:t>Top N</a:t>
            </a:r>
            <a:r>
              <a:rPr lang="zh-CN" altLang="en-US" b="1" dirty="0"/>
              <a:t>个结果组成的集合进行人工标注，标注出的相关文档集合作为整个相关文档集合。这种做法被验证是可行的</a:t>
            </a:r>
            <a:r>
              <a:rPr lang="en-US" altLang="zh-CN" b="1" dirty="0"/>
              <a:t>(</a:t>
            </a:r>
            <a:r>
              <a:rPr lang="zh-CN" altLang="en-US" b="1" dirty="0"/>
              <a:t>可以比较不同系统的相对效果</a:t>
            </a:r>
            <a:r>
              <a:rPr lang="en-US" altLang="zh-CN" b="1" dirty="0"/>
              <a:t>)</a:t>
            </a:r>
            <a:r>
              <a:rPr lang="zh-CN" altLang="en-US" b="1" dirty="0"/>
              <a:t>，在</a:t>
            </a:r>
            <a:r>
              <a:rPr lang="en-US" altLang="zh-CN" b="1" dirty="0"/>
              <a:t>TREC</a:t>
            </a:r>
            <a:r>
              <a:rPr lang="zh-CN" altLang="en-US" b="1" dirty="0"/>
              <a:t>会议中被广泛采用。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9A41-1706-4CED-81E0-9F48894286FB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92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个系统的</a:t>
            </a:r>
            <a:r>
              <a:rPr lang="en-US" altLang="zh-CN">
                <a:latin typeface="Times New Roman" pitchFamily="18" charset="0"/>
              </a:rPr>
              <a:t>Pooling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4244-CBC9-4DB5-BCEB-3520BAF81F6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24264" name="Freeform 8"/>
          <p:cNvSpPr>
            <a:spLocks/>
          </p:cNvSpPr>
          <p:nvPr/>
        </p:nvSpPr>
        <p:spPr bwMode="auto">
          <a:xfrm>
            <a:off x="2568575" y="2641600"/>
            <a:ext cx="1974850" cy="1492250"/>
          </a:xfrm>
          <a:custGeom>
            <a:avLst/>
            <a:gdLst/>
            <a:ahLst/>
            <a:cxnLst>
              <a:cxn ang="0">
                <a:pos x="0" y="329"/>
              </a:cxn>
              <a:cxn ang="0">
                <a:pos x="147" y="174"/>
              </a:cxn>
              <a:cxn ang="0">
                <a:pos x="284" y="137"/>
              </a:cxn>
              <a:cxn ang="0">
                <a:pos x="357" y="91"/>
              </a:cxn>
              <a:cxn ang="0">
                <a:pos x="384" y="64"/>
              </a:cxn>
              <a:cxn ang="0">
                <a:pos x="467" y="37"/>
              </a:cxn>
              <a:cxn ang="0">
                <a:pos x="531" y="0"/>
              </a:cxn>
              <a:cxn ang="0">
                <a:pos x="796" y="18"/>
              </a:cxn>
              <a:cxn ang="0">
                <a:pos x="814" y="37"/>
              </a:cxn>
              <a:cxn ang="0">
                <a:pos x="823" y="73"/>
              </a:cxn>
              <a:cxn ang="0">
                <a:pos x="1061" y="165"/>
              </a:cxn>
              <a:cxn ang="0">
                <a:pos x="1107" y="448"/>
              </a:cxn>
              <a:cxn ang="0">
                <a:pos x="1235" y="622"/>
              </a:cxn>
              <a:cxn ang="0">
                <a:pos x="1225" y="777"/>
              </a:cxn>
              <a:cxn ang="0">
                <a:pos x="1134" y="795"/>
              </a:cxn>
              <a:cxn ang="0">
                <a:pos x="841" y="805"/>
              </a:cxn>
              <a:cxn ang="0">
                <a:pos x="357" y="814"/>
              </a:cxn>
              <a:cxn ang="0">
                <a:pos x="211" y="887"/>
              </a:cxn>
              <a:cxn ang="0">
                <a:pos x="137" y="859"/>
              </a:cxn>
              <a:cxn ang="0">
                <a:pos x="110" y="850"/>
              </a:cxn>
              <a:cxn ang="0">
                <a:pos x="55" y="741"/>
              </a:cxn>
              <a:cxn ang="0">
                <a:pos x="0" y="338"/>
              </a:cxn>
              <a:cxn ang="0">
                <a:pos x="73" y="283"/>
              </a:cxn>
            </a:cxnLst>
            <a:rect l="0" t="0" r="r" b="b"/>
            <a:pathLst>
              <a:path w="1244" h="940">
                <a:moveTo>
                  <a:pt x="0" y="329"/>
                </a:moveTo>
                <a:cubicBezTo>
                  <a:pt x="22" y="287"/>
                  <a:pt x="102" y="201"/>
                  <a:pt x="147" y="174"/>
                </a:cubicBezTo>
                <a:cubicBezTo>
                  <a:pt x="188" y="149"/>
                  <a:pt x="240" y="151"/>
                  <a:pt x="284" y="137"/>
                </a:cubicBezTo>
                <a:cubicBezTo>
                  <a:pt x="341" y="61"/>
                  <a:pt x="275" y="133"/>
                  <a:pt x="357" y="91"/>
                </a:cubicBezTo>
                <a:cubicBezTo>
                  <a:pt x="368" y="85"/>
                  <a:pt x="373" y="71"/>
                  <a:pt x="384" y="64"/>
                </a:cubicBezTo>
                <a:cubicBezTo>
                  <a:pt x="407" y="50"/>
                  <a:pt x="441" y="43"/>
                  <a:pt x="467" y="37"/>
                </a:cubicBezTo>
                <a:cubicBezTo>
                  <a:pt x="489" y="25"/>
                  <a:pt x="506" y="0"/>
                  <a:pt x="531" y="0"/>
                </a:cubicBezTo>
                <a:cubicBezTo>
                  <a:pt x="620" y="0"/>
                  <a:pt x="796" y="18"/>
                  <a:pt x="796" y="18"/>
                </a:cubicBezTo>
                <a:cubicBezTo>
                  <a:pt x="802" y="24"/>
                  <a:pt x="810" y="29"/>
                  <a:pt x="814" y="37"/>
                </a:cubicBezTo>
                <a:cubicBezTo>
                  <a:pt x="819" y="48"/>
                  <a:pt x="816" y="63"/>
                  <a:pt x="823" y="73"/>
                </a:cubicBezTo>
                <a:cubicBezTo>
                  <a:pt x="882" y="152"/>
                  <a:pt x="975" y="149"/>
                  <a:pt x="1061" y="165"/>
                </a:cubicBezTo>
                <a:cubicBezTo>
                  <a:pt x="1028" y="263"/>
                  <a:pt x="1029" y="374"/>
                  <a:pt x="1107" y="448"/>
                </a:cubicBezTo>
                <a:cubicBezTo>
                  <a:pt x="1134" y="517"/>
                  <a:pt x="1191" y="563"/>
                  <a:pt x="1235" y="622"/>
                </a:cubicBezTo>
                <a:cubicBezTo>
                  <a:pt x="1232" y="674"/>
                  <a:pt x="1244" y="729"/>
                  <a:pt x="1225" y="777"/>
                </a:cubicBezTo>
                <a:cubicBezTo>
                  <a:pt x="1214" y="806"/>
                  <a:pt x="1165" y="793"/>
                  <a:pt x="1134" y="795"/>
                </a:cubicBezTo>
                <a:cubicBezTo>
                  <a:pt x="1036" y="801"/>
                  <a:pt x="939" y="803"/>
                  <a:pt x="841" y="805"/>
                </a:cubicBezTo>
                <a:cubicBezTo>
                  <a:pt x="680" y="809"/>
                  <a:pt x="518" y="811"/>
                  <a:pt x="357" y="814"/>
                </a:cubicBezTo>
                <a:cubicBezTo>
                  <a:pt x="283" y="864"/>
                  <a:pt x="282" y="863"/>
                  <a:pt x="211" y="887"/>
                </a:cubicBezTo>
                <a:cubicBezTo>
                  <a:pt x="155" y="940"/>
                  <a:pt x="164" y="886"/>
                  <a:pt x="137" y="859"/>
                </a:cubicBezTo>
                <a:cubicBezTo>
                  <a:pt x="130" y="852"/>
                  <a:pt x="119" y="853"/>
                  <a:pt x="110" y="850"/>
                </a:cubicBezTo>
                <a:cubicBezTo>
                  <a:pt x="87" y="816"/>
                  <a:pt x="73" y="778"/>
                  <a:pt x="55" y="741"/>
                </a:cubicBezTo>
                <a:cubicBezTo>
                  <a:pt x="60" y="521"/>
                  <a:pt x="174" y="372"/>
                  <a:pt x="0" y="338"/>
                </a:cubicBezTo>
                <a:cubicBezTo>
                  <a:pt x="34" y="306"/>
                  <a:pt x="13" y="283"/>
                  <a:pt x="73" y="283"/>
                </a:cubicBezTo>
              </a:path>
            </a:pathLst>
          </a:custGeom>
          <a:solidFill>
            <a:schemeClr val="accent2">
              <a:alpha val="50999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2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4265" name="Freeform 9"/>
          <p:cNvSpPr>
            <a:spLocks/>
          </p:cNvSpPr>
          <p:nvPr/>
        </p:nvSpPr>
        <p:spPr bwMode="auto">
          <a:xfrm>
            <a:off x="3629025" y="2336800"/>
            <a:ext cx="2306638" cy="2376488"/>
          </a:xfrm>
          <a:custGeom>
            <a:avLst/>
            <a:gdLst/>
            <a:ahLst/>
            <a:cxnLst>
              <a:cxn ang="0">
                <a:pos x="978" y="274"/>
              </a:cxn>
              <a:cxn ang="0">
                <a:pos x="795" y="247"/>
              </a:cxn>
              <a:cxn ang="0">
                <a:pos x="548" y="128"/>
              </a:cxn>
              <a:cxn ang="0">
                <a:pos x="320" y="0"/>
              </a:cxn>
              <a:cxn ang="0">
                <a:pos x="192" y="46"/>
              </a:cxn>
              <a:cxn ang="0">
                <a:pos x="109" y="155"/>
              </a:cxn>
              <a:cxn ang="0">
                <a:pos x="55" y="283"/>
              </a:cxn>
              <a:cxn ang="0">
                <a:pos x="18" y="357"/>
              </a:cxn>
              <a:cxn ang="0">
                <a:pos x="0" y="421"/>
              </a:cxn>
              <a:cxn ang="0">
                <a:pos x="73" y="695"/>
              </a:cxn>
              <a:cxn ang="0">
                <a:pos x="155" y="777"/>
              </a:cxn>
              <a:cxn ang="0">
                <a:pos x="119" y="850"/>
              </a:cxn>
              <a:cxn ang="0">
                <a:pos x="82" y="978"/>
              </a:cxn>
              <a:cxn ang="0">
                <a:pos x="91" y="1289"/>
              </a:cxn>
              <a:cxn ang="0">
                <a:pos x="283" y="1490"/>
              </a:cxn>
              <a:cxn ang="0">
                <a:pos x="640" y="1463"/>
              </a:cxn>
              <a:cxn ang="0">
                <a:pos x="823" y="1399"/>
              </a:cxn>
              <a:cxn ang="0">
                <a:pos x="850" y="1390"/>
              </a:cxn>
              <a:cxn ang="0">
                <a:pos x="914" y="1353"/>
              </a:cxn>
              <a:cxn ang="0">
                <a:pos x="941" y="1317"/>
              </a:cxn>
              <a:cxn ang="0">
                <a:pos x="1005" y="1253"/>
              </a:cxn>
              <a:cxn ang="0">
                <a:pos x="1115" y="1143"/>
              </a:cxn>
              <a:cxn ang="0">
                <a:pos x="1197" y="1006"/>
              </a:cxn>
              <a:cxn ang="0">
                <a:pos x="1243" y="942"/>
              </a:cxn>
              <a:cxn ang="0">
                <a:pos x="1316" y="850"/>
              </a:cxn>
              <a:cxn ang="0">
                <a:pos x="1380" y="768"/>
              </a:cxn>
              <a:cxn ang="0">
                <a:pos x="1408" y="741"/>
              </a:cxn>
              <a:cxn ang="0">
                <a:pos x="1453" y="667"/>
              </a:cxn>
              <a:cxn ang="0">
                <a:pos x="1243" y="439"/>
              </a:cxn>
              <a:cxn ang="0">
                <a:pos x="1179" y="384"/>
              </a:cxn>
              <a:cxn ang="0">
                <a:pos x="1015" y="274"/>
              </a:cxn>
              <a:cxn ang="0">
                <a:pos x="905" y="302"/>
              </a:cxn>
              <a:cxn ang="0">
                <a:pos x="978" y="274"/>
              </a:cxn>
            </a:cxnLst>
            <a:rect l="0" t="0" r="r" b="b"/>
            <a:pathLst>
              <a:path w="1453" h="1497">
                <a:moveTo>
                  <a:pt x="978" y="274"/>
                </a:moveTo>
                <a:cubicBezTo>
                  <a:pt x="930" y="270"/>
                  <a:pt x="843" y="266"/>
                  <a:pt x="795" y="247"/>
                </a:cubicBezTo>
                <a:cubicBezTo>
                  <a:pt x="710" y="213"/>
                  <a:pt x="637" y="157"/>
                  <a:pt x="548" y="128"/>
                </a:cubicBezTo>
                <a:cubicBezTo>
                  <a:pt x="475" y="77"/>
                  <a:pt x="405" y="28"/>
                  <a:pt x="320" y="0"/>
                </a:cubicBezTo>
                <a:cubicBezTo>
                  <a:pt x="274" y="13"/>
                  <a:pt x="236" y="31"/>
                  <a:pt x="192" y="46"/>
                </a:cubicBezTo>
                <a:cubicBezTo>
                  <a:pt x="126" y="112"/>
                  <a:pt x="153" y="93"/>
                  <a:pt x="109" y="155"/>
                </a:cubicBezTo>
                <a:cubicBezTo>
                  <a:pt x="95" y="200"/>
                  <a:pt x="76" y="241"/>
                  <a:pt x="55" y="283"/>
                </a:cubicBezTo>
                <a:cubicBezTo>
                  <a:pt x="24" y="425"/>
                  <a:pt x="71" y="249"/>
                  <a:pt x="18" y="357"/>
                </a:cubicBezTo>
                <a:cubicBezTo>
                  <a:pt x="8" y="377"/>
                  <a:pt x="6" y="400"/>
                  <a:pt x="0" y="421"/>
                </a:cubicBezTo>
                <a:cubicBezTo>
                  <a:pt x="14" y="549"/>
                  <a:pt x="8" y="598"/>
                  <a:pt x="73" y="695"/>
                </a:cubicBezTo>
                <a:cubicBezTo>
                  <a:pt x="89" y="742"/>
                  <a:pt x="108" y="761"/>
                  <a:pt x="155" y="777"/>
                </a:cubicBezTo>
                <a:cubicBezTo>
                  <a:pt x="130" y="880"/>
                  <a:pt x="168" y="743"/>
                  <a:pt x="119" y="850"/>
                </a:cubicBezTo>
                <a:cubicBezTo>
                  <a:pt x="95" y="901"/>
                  <a:pt x="92" y="929"/>
                  <a:pt x="82" y="978"/>
                </a:cubicBezTo>
                <a:cubicBezTo>
                  <a:pt x="85" y="1082"/>
                  <a:pt x="86" y="1185"/>
                  <a:pt x="91" y="1289"/>
                </a:cubicBezTo>
                <a:cubicBezTo>
                  <a:pt x="95" y="1367"/>
                  <a:pt x="222" y="1460"/>
                  <a:pt x="283" y="1490"/>
                </a:cubicBezTo>
                <a:cubicBezTo>
                  <a:pt x="402" y="1483"/>
                  <a:pt x="526" y="1497"/>
                  <a:pt x="640" y="1463"/>
                </a:cubicBezTo>
                <a:cubicBezTo>
                  <a:pt x="702" y="1445"/>
                  <a:pt x="762" y="1420"/>
                  <a:pt x="823" y="1399"/>
                </a:cubicBezTo>
                <a:cubicBezTo>
                  <a:pt x="832" y="1396"/>
                  <a:pt x="850" y="1390"/>
                  <a:pt x="850" y="1390"/>
                </a:cubicBezTo>
                <a:cubicBezTo>
                  <a:pt x="870" y="1376"/>
                  <a:pt x="895" y="1369"/>
                  <a:pt x="914" y="1353"/>
                </a:cubicBezTo>
                <a:cubicBezTo>
                  <a:pt x="925" y="1343"/>
                  <a:pt x="931" y="1328"/>
                  <a:pt x="941" y="1317"/>
                </a:cubicBezTo>
                <a:cubicBezTo>
                  <a:pt x="961" y="1295"/>
                  <a:pt x="980" y="1270"/>
                  <a:pt x="1005" y="1253"/>
                </a:cubicBezTo>
                <a:cubicBezTo>
                  <a:pt x="1046" y="1225"/>
                  <a:pt x="1084" y="1181"/>
                  <a:pt x="1115" y="1143"/>
                </a:cubicBezTo>
                <a:cubicBezTo>
                  <a:pt x="1150" y="1101"/>
                  <a:pt x="1168" y="1051"/>
                  <a:pt x="1197" y="1006"/>
                </a:cubicBezTo>
                <a:cubicBezTo>
                  <a:pt x="1211" y="984"/>
                  <a:pt x="1243" y="942"/>
                  <a:pt x="1243" y="942"/>
                </a:cubicBezTo>
                <a:cubicBezTo>
                  <a:pt x="1260" y="888"/>
                  <a:pt x="1285" y="889"/>
                  <a:pt x="1316" y="850"/>
                </a:cubicBezTo>
                <a:cubicBezTo>
                  <a:pt x="1338" y="823"/>
                  <a:pt x="1358" y="794"/>
                  <a:pt x="1380" y="768"/>
                </a:cubicBezTo>
                <a:cubicBezTo>
                  <a:pt x="1388" y="758"/>
                  <a:pt x="1400" y="752"/>
                  <a:pt x="1408" y="741"/>
                </a:cubicBezTo>
                <a:cubicBezTo>
                  <a:pt x="1425" y="718"/>
                  <a:pt x="1453" y="667"/>
                  <a:pt x="1453" y="667"/>
                </a:cubicBezTo>
                <a:cubicBezTo>
                  <a:pt x="1420" y="569"/>
                  <a:pt x="1312" y="508"/>
                  <a:pt x="1243" y="439"/>
                </a:cubicBezTo>
                <a:cubicBezTo>
                  <a:pt x="1184" y="379"/>
                  <a:pt x="1251" y="419"/>
                  <a:pt x="1179" y="384"/>
                </a:cubicBezTo>
                <a:cubicBezTo>
                  <a:pt x="1130" y="335"/>
                  <a:pt x="1082" y="296"/>
                  <a:pt x="1015" y="274"/>
                </a:cubicBezTo>
                <a:cubicBezTo>
                  <a:pt x="954" y="294"/>
                  <a:pt x="982" y="302"/>
                  <a:pt x="905" y="302"/>
                </a:cubicBezTo>
                <a:lnTo>
                  <a:pt x="978" y="274"/>
                </a:lnTo>
                <a:close/>
              </a:path>
            </a:pathLst>
          </a:custGeom>
          <a:solidFill>
            <a:schemeClr val="accent1">
              <a:alpha val="53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2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4266" name="Freeform 10"/>
          <p:cNvSpPr>
            <a:spLocks/>
          </p:cNvSpPr>
          <p:nvPr/>
        </p:nvSpPr>
        <p:spPr bwMode="auto">
          <a:xfrm>
            <a:off x="2987675" y="3500438"/>
            <a:ext cx="1770063" cy="2192337"/>
          </a:xfrm>
          <a:custGeom>
            <a:avLst/>
            <a:gdLst/>
            <a:ahLst/>
            <a:cxnLst>
              <a:cxn ang="0">
                <a:pos x="18" y="175"/>
              </a:cxn>
              <a:cxn ang="0">
                <a:pos x="119" y="74"/>
              </a:cxn>
              <a:cxn ang="0">
                <a:pos x="384" y="1"/>
              </a:cxn>
              <a:cxn ang="0">
                <a:pos x="631" y="56"/>
              </a:cxn>
              <a:cxn ang="0">
                <a:pos x="649" y="92"/>
              </a:cxn>
              <a:cxn ang="0">
                <a:pos x="667" y="111"/>
              </a:cxn>
              <a:cxn ang="0">
                <a:pos x="713" y="175"/>
              </a:cxn>
              <a:cxn ang="0">
                <a:pos x="832" y="303"/>
              </a:cxn>
              <a:cxn ang="0">
                <a:pos x="942" y="394"/>
              </a:cxn>
              <a:cxn ang="0">
                <a:pos x="951" y="549"/>
              </a:cxn>
              <a:cxn ang="0">
                <a:pos x="1115" y="760"/>
              </a:cxn>
              <a:cxn ang="0">
                <a:pos x="1106" y="979"/>
              </a:cxn>
              <a:cxn ang="0">
                <a:pos x="1097" y="1034"/>
              </a:cxn>
              <a:cxn ang="0">
                <a:pos x="1033" y="1336"/>
              </a:cxn>
              <a:cxn ang="0">
                <a:pos x="960" y="1363"/>
              </a:cxn>
              <a:cxn ang="0">
                <a:pos x="457" y="1290"/>
              </a:cxn>
              <a:cxn ang="0">
                <a:pos x="384" y="1226"/>
              </a:cxn>
              <a:cxn ang="0">
                <a:pos x="366" y="1189"/>
              </a:cxn>
              <a:cxn ang="0">
                <a:pos x="302" y="1116"/>
              </a:cxn>
              <a:cxn ang="0">
                <a:pos x="256" y="1007"/>
              </a:cxn>
              <a:cxn ang="0">
                <a:pos x="192" y="751"/>
              </a:cxn>
              <a:cxn ang="0">
                <a:pos x="82" y="549"/>
              </a:cxn>
              <a:cxn ang="0">
                <a:pos x="55" y="485"/>
              </a:cxn>
              <a:cxn ang="0">
                <a:pos x="18" y="376"/>
              </a:cxn>
              <a:cxn ang="0">
                <a:pos x="0" y="321"/>
              </a:cxn>
              <a:cxn ang="0">
                <a:pos x="18" y="175"/>
              </a:cxn>
            </a:cxnLst>
            <a:rect l="0" t="0" r="r" b="b"/>
            <a:pathLst>
              <a:path w="1115" h="1381">
                <a:moveTo>
                  <a:pt x="18" y="175"/>
                </a:moveTo>
                <a:cubicBezTo>
                  <a:pt x="46" y="145"/>
                  <a:pt x="83" y="92"/>
                  <a:pt x="119" y="74"/>
                </a:cubicBezTo>
                <a:cubicBezTo>
                  <a:pt x="211" y="28"/>
                  <a:pt x="281" y="16"/>
                  <a:pt x="384" y="1"/>
                </a:cubicBezTo>
                <a:cubicBezTo>
                  <a:pt x="525" y="16"/>
                  <a:pt x="538" y="0"/>
                  <a:pt x="631" y="56"/>
                </a:cubicBezTo>
                <a:cubicBezTo>
                  <a:pt x="637" y="68"/>
                  <a:pt x="642" y="81"/>
                  <a:pt x="649" y="92"/>
                </a:cubicBezTo>
                <a:cubicBezTo>
                  <a:pt x="654" y="99"/>
                  <a:pt x="663" y="103"/>
                  <a:pt x="667" y="111"/>
                </a:cubicBezTo>
                <a:cubicBezTo>
                  <a:pt x="701" y="179"/>
                  <a:pt x="662" y="156"/>
                  <a:pt x="713" y="175"/>
                </a:cubicBezTo>
                <a:cubicBezTo>
                  <a:pt x="749" y="211"/>
                  <a:pt x="792" y="270"/>
                  <a:pt x="832" y="303"/>
                </a:cubicBezTo>
                <a:cubicBezTo>
                  <a:pt x="869" y="334"/>
                  <a:pt x="907" y="361"/>
                  <a:pt x="942" y="394"/>
                </a:cubicBezTo>
                <a:cubicBezTo>
                  <a:pt x="945" y="446"/>
                  <a:pt x="942" y="498"/>
                  <a:pt x="951" y="549"/>
                </a:cubicBezTo>
                <a:cubicBezTo>
                  <a:pt x="967" y="642"/>
                  <a:pt x="1069" y="688"/>
                  <a:pt x="1115" y="760"/>
                </a:cubicBezTo>
                <a:cubicBezTo>
                  <a:pt x="1112" y="833"/>
                  <a:pt x="1111" y="906"/>
                  <a:pt x="1106" y="979"/>
                </a:cubicBezTo>
                <a:cubicBezTo>
                  <a:pt x="1105" y="998"/>
                  <a:pt x="1099" y="1015"/>
                  <a:pt x="1097" y="1034"/>
                </a:cubicBezTo>
                <a:cubicBezTo>
                  <a:pt x="1091" y="1106"/>
                  <a:pt x="1110" y="1278"/>
                  <a:pt x="1033" y="1336"/>
                </a:cubicBezTo>
                <a:cubicBezTo>
                  <a:pt x="1025" y="1342"/>
                  <a:pt x="975" y="1358"/>
                  <a:pt x="960" y="1363"/>
                </a:cubicBezTo>
                <a:cubicBezTo>
                  <a:pt x="663" y="1349"/>
                  <a:pt x="642" y="1381"/>
                  <a:pt x="457" y="1290"/>
                </a:cubicBezTo>
                <a:cubicBezTo>
                  <a:pt x="434" y="1267"/>
                  <a:pt x="405" y="1251"/>
                  <a:pt x="384" y="1226"/>
                </a:cubicBezTo>
                <a:cubicBezTo>
                  <a:pt x="375" y="1216"/>
                  <a:pt x="374" y="1200"/>
                  <a:pt x="366" y="1189"/>
                </a:cubicBezTo>
                <a:cubicBezTo>
                  <a:pt x="349" y="1164"/>
                  <a:pt x="323" y="1138"/>
                  <a:pt x="302" y="1116"/>
                </a:cubicBezTo>
                <a:cubicBezTo>
                  <a:pt x="288" y="1077"/>
                  <a:pt x="269" y="1047"/>
                  <a:pt x="256" y="1007"/>
                </a:cubicBezTo>
                <a:cubicBezTo>
                  <a:pt x="250" y="931"/>
                  <a:pt x="251" y="810"/>
                  <a:pt x="192" y="751"/>
                </a:cubicBezTo>
                <a:cubicBezTo>
                  <a:pt x="172" y="670"/>
                  <a:pt x="126" y="617"/>
                  <a:pt x="82" y="549"/>
                </a:cubicBezTo>
                <a:cubicBezTo>
                  <a:pt x="60" y="461"/>
                  <a:pt x="89" y="560"/>
                  <a:pt x="55" y="485"/>
                </a:cubicBezTo>
                <a:cubicBezTo>
                  <a:pt x="49" y="471"/>
                  <a:pt x="23" y="390"/>
                  <a:pt x="18" y="376"/>
                </a:cubicBezTo>
                <a:cubicBezTo>
                  <a:pt x="12" y="358"/>
                  <a:pt x="0" y="321"/>
                  <a:pt x="0" y="321"/>
                </a:cubicBezTo>
                <a:cubicBezTo>
                  <a:pt x="12" y="272"/>
                  <a:pt x="18" y="225"/>
                  <a:pt x="18" y="175"/>
                </a:cubicBezTo>
                <a:close/>
              </a:path>
            </a:pathLst>
          </a:custGeom>
          <a:solidFill>
            <a:srgbClr val="993366">
              <a:alpha val="50999"/>
            </a:srgb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2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4267" name="Freeform 11"/>
          <p:cNvSpPr>
            <a:spLocks/>
          </p:cNvSpPr>
          <p:nvPr/>
        </p:nvSpPr>
        <p:spPr bwMode="auto">
          <a:xfrm>
            <a:off x="4005263" y="3532188"/>
            <a:ext cx="2281237" cy="1649412"/>
          </a:xfrm>
          <a:custGeom>
            <a:avLst/>
            <a:gdLst/>
            <a:ahLst/>
            <a:cxnLst>
              <a:cxn ang="0">
                <a:pos x="1235" y="865"/>
              </a:cxn>
              <a:cxn ang="0">
                <a:pos x="988" y="920"/>
              </a:cxn>
              <a:cxn ang="0">
                <a:pos x="906" y="957"/>
              </a:cxn>
              <a:cxn ang="0">
                <a:pos x="823" y="1002"/>
              </a:cxn>
              <a:cxn ang="0">
                <a:pos x="375" y="1039"/>
              </a:cxn>
              <a:cxn ang="0">
                <a:pos x="247" y="1030"/>
              </a:cxn>
              <a:cxn ang="0">
                <a:pos x="183" y="975"/>
              </a:cxn>
              <a:cxn ang="0">
                <a:pos x="55" y="847"/>
              </a:cxn>
              <a:cxn ang="0">
                <a:pos x="0" y="618"/>
              </a:cxn>
              <a:cxn ang="0">
                <a:pos x="19" y="353"/>
              </a:cxn>
              <a:cxn ang="0">
                <a:pos x="138" y="61"/>
              </a:cxn>
              <a:cxn ang="0">
                <a:pos x="211" y="15"/>
              </a:cxn>
              <a:cxn ang="0">
                <a:pos x="860" y="42"/>
              </a:cxn>
              <a:cxn ang="0">
                <a:pos x="906" y="97"/>
              </a:cxn>
              <a:cxn ang="0">
                <a:pos x="924" y="125"/>
              </a:cxn>
              <a:cxn ang="0">
                <a:pos x="1098" y="225"/>
              </a:cxn>
              <a:cxn ang="0">
                <a:pos x="1226" y="289"/>
              </a:cxn>
              <a:cxn ang="0">
                <a:pos x="1262" y="518"/>
              </a:cxn>
              <a:cxn ang="0">
                <a:pos x="1317" y="600"/>
              </a:cxn>
              <a:cxn ang="0">
                <a:pos x="1372" y="719"/>
              </a:cxn>
              <a:cxn ang="0">
                <a:pos x="1381" y="756"/>
              </a:cxn>
              <a:cxn ang="0">
                <a:pos x="1427" y="792"/>
              </a:cxn>
              <a:cxn ang="0">
                <a:pos x="1399" y="902"/>
              </a:cxn>
              <a:cxn ang="0">
                <a:pos x="1363" y="911"/>
              </a:cxn>
              <a:cxn ang="0">
                <a:pos x="1216" y="902"/>
              </a:cxn>
              <a:cxn ang="0">
                <a:pos x="1180" y="893"/>
              </a:cxn>
              <a:cxn ang="0">
                <a:pos x="1235" y="865"/>
              </a:cxn>
            </a:cxnLst>
            <a:rect l="0" t="0" r="r" b="b"/>
            <a:pathLst>
              <a:path w="1437" h="1039">
                <a:moveTo>
                  <a:pt x="1235" y="865"/>
                </a:moveTo>
                <a:cubicBezTo>
                  <a:pt x="1151" y="881"/>
                  <a:pt x="1072" y="906"/>
                  <a:pt x="988" y="920"/>
                </a:cubicBezTo>
                <a:cubicBezTo>
                  <a:pt x="961" y="934"/>
                  <a:pt x="932" y="943"/>
                  <a:pt x="906" y="957"/>
                </a:cubicBezTo>
                <a:cubicBezTo>
                  <a:pt x="873" y="975"/>
                  <a:pt x="858" y="997"/>
                  <a:pt x="823" y="1002"/>
                </a:cubicBezTo>
                <a:cubicBezTo>
                  <a:pt x="675" y="1024"/>
                  <a:pt x="524" y="1032"/>
                  <a:pt x="375" y="1039"/>
                </a:cubicBezTo>
                <a:cubicBezTo>
                  <a:pt x="332" y="1036"/>
                  <a:pt x="289" y="1039"/>
                  <a:pt x="247" y="1030"/>
                </a:cubicBezTo>
                <a:cubicBezTo>
                  <a:pt x="233" y="1027"/>
                  <a:pt x="194" y="985"/>
                  <a:pt x="183" y="975"/>
                </a:cubicBezTo>
                <a:cubicBezTo>
                  <a:pt x="135" y="935"/>
                  <a:pt x="99" y="890"/>
                  <a:pt x="55" y="847"/>
                </a:cubicBezTo>
                <a:cubicBezTo>
                  <a:pt x="14" y="763"/>
                  <a:pt x="19" y="707"/>
                  <a:pt x="0" y="618"/>
                </a:cubicBezTo>
                <a:cubicBezTo>
                  <a:pt x="6" y="530"/>
                  <a:pt x="10" y="441"/>
                  <a:pt x="19" y="353"/>
                </a:cubicBezTo>
                <a:cubicBezTo>
                  <a:pt x="26" y="282"/>
                  <a:pt x="60" y="86"/>
                  <a:pt x="138" y="61"/>
                </a:cubicBezTo>
                <a:cubicBezTo>
                  <a:pt x="164" y="43"/>
                  <a:pt x="188" y="36"/>
                  <a:pt x="211" y="15"/>
                </a:cubicBezTo>
                <a:cubicBezTo>
                  <a:pt x="305" y="17"/>
                  <a:pt x="731" y="0"/>
                  <a:pt x="860" y="42"/>
                </a:cubicBezTo>
                <a:cubicBezTo>
                  <a:pt x="877" y="96"/>
                  <a:pt x="855" y="46"/>
                  <a:pt x="906" y="97"/>
                </a:cubicBezTo>
                <a:cubicBezTo>
                  <a:pt x="914" y="105"/>
                  <a:pt x="916" y="117"/>
                  <a:pt x="924" y="125"/>
                </a:cubicBezTo>
                <a:cubicBezTo>
                  <a:pt x="976" y="177"/>
                  <a:pt x="1029" y="205"/>
                  <a:pt x="1098" y="225"/>
                </a:cubicBezTo>
                <a:cubicBezTo>
                  <a:pt x="1142" y="255"/>
                  <a:pt x="1176" y="273"/>
                  <a:pt x="1226" y="289"/>
                </a:cubicBezTo>
                <a:cubicBezTo>
                  <a:pt x="1236" y="359"/>
                  <a:pt x="1233" y="454"/>
                  <a:pt x="1262" y="518"/>
                </a:cubicBezTo>
                <a:cubicBezTo>
                  <a:pt x="1308" y="622"/>
                  <a:pt x="1271" y="512"/>
                  <a:pt x="1317" y="600"/>
                </a:cubicBezTo>
                <a:cubicBezTo>
                  <a:pt x="1337" y="639"/>
                  <a:pt x="1354" y="679"/>
                  <a:pt x="1372" y="719"/>
                </a:cubicBezTo>
                <a:cubicBezTo>
                  <a:pt x="1377" y="731"/>
                  <a:pt x="1373" y="746"/>
                  <a:pt x="1381" y="756"/>
                </a:cubicBezTo>
                <a:cubicBezTo>
                  <a:pt x="1393" y="772"/>
                  <a:pt x="1412" y="780"/>
                  <a:pt x="1427" y="792"/>
                </a:cubicBezTo>
                <a:cubicBezTo>
                  <a:pt x="1437" y="823"/>
                  <a:pt x="1432" y="880"/>
                  <a:pt x="1399" y="902"/>
                </a:cubicBezTo>
                <a:cubicBezTo>
                  <a:pt x="1389" y="909"/>
                  <a:pt x="1375" y="908"/>
                  <a:pt x="1363" y="911"/>
                </a:cubicBezTo>
                <a:cubicBezTo>
                  <a:pt x="1314" y="908"/>
                  <a:pt x="1265" y="907"/>
                  <a:pt x="1216" y="902"/>
                </a:cubicBezTo>
                <a:cubicBezTo>
                  <a:pt x="1120" y="892"/>
                  <a:pt x="1219" y="893"/>
                  <a:pt x="1180" y="893"/>
                </a:cubicBezTo>
                <a:lnTo>
                  <a:pt x="1235" y="865"/>
                </a:lnTo>
                <a:close/>
              </a:path>
            </a:pathLst>
          </a:custGeom>
          <a:solidFill>
            <a:srgbClr val="FF00FF">
              <a:alpha val="50999"/>
            </a:srgb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 sz="2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2843213" y="3141663"/>
            <a:ext cx="1079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1 TOP N</a:t>
            </a:r>
          </a:p>
        </p:txBody>
      </p:sp>
      <p:sp>
        <p:nvSpPr>
          <p:cNvPr id="224269" name="Text Box 13"/>
          <p:cNvSpPr txBox="1">
            <a:spLocks noChangeArrowheads="1"/>
          </p:cNvSpPr>
          <p:nvPr/>
        </p:nvSpPr>
        <p:spPr bwMode="auto">
          <a:xfrm>
            <a:off x="4356100" y="3141663"/>
            <a:ext cx="1079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2 TOP N</a:t>
            </a:r>
          </a:p>
        </p:txBody>
      </p:sp>
      <p:sp>
        <p:nvSpPr>
          <p:cNvPr id="224270" name="Text Box 14"/>
          <p:cNvSpPr txBox="1">
            <a:spLocks noChangeArrowheads="1"/>
          </p:cNvSpPr>
          <p:nvPr/>
        </p:nvSpPr>
        <p:spPr bwMode="auto">
          <a:xfrm>
            <a:off x="4427538" y="4221163"/>
            <a:ext cx="1079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3 TOP N</a:t>
            </a:r>
          </a:p>
        </p:txBody>
      </p:sp>
      <p:sp>
        <p:nvSpPr>
          <p:cNvPr id="224271" name="Text Box 15"/>
          <p:cNvSpPr txBox="1">
            <a:spLocks noChangeArrowheads="1"/>
          </p:cNvSpPr>
          <p:nvPr/>
        </p:nvSpPr>
        <p:spPr bwMode="auto">
          <a:xfrm>
            <a:off x="3348038" y="4365625"/>
            <a:ext cx="1079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4 TOP N</a:t>
            </a:r>
          </a:p>
        </p:txBody>
      </p:sp>
      <p:sp>
        <p:nvSpPr>
          <p:cNvPr id="224272" name="Rectangle 16"/>
          <p:cNvSpPr>
            <a:spLocks noChangeArrowheads="1"/>
          </p:cNvSpPr>
          <p:nvPr/>
        </p:nvSpPr>
        <p:spPr bwMode="auto">
          <a:xfrm>
            <a:off x="1619250" y="2205038"/>
            <a:ext cx="6049963" cy="4032250"/>
          </a:xfrm>
          <a:prstGeom prst="rect">
            <a:avLst/>
          </a:prstGeom>
          <a:solidFill>
            <a:srgbClr val="CCCCFF">
              <a:alpha val="42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4273" name="Text Box 17"/>
          <p:cNvSpPr txBox="1">
            <a:spLocks noChangeArrowheads="1"/>
          </p:cNvSpPr>
          <p:nvPr/>
        </p:nvSpPr>
        <p:spPr bwMode="auto">
          <a:xfrm>
            <a:off x="5867400" y="2420938"/>
            <a:ext cx="1441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全部文档</a:t>
            </a: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3851275" y="3500438"/>
            <a:ext cx="1439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  <a:ea typeface="黑体" pitchFamily="49" charset="-122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306486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4" grpId="0" animBg="1"/>
      <p:bldP spid="224265" grpId="0" animBg="1"/>
      <p:bldP spid="224266" grpId="0" animBg="1"/>
      <p:bldP spid="224267" grpId="0" animBg="1"/>
      <p:bldP spid="224268" grpId="0"/>
      <p:bldP spid="224269" grpId="0"/>
      <p:bldP spid="224270" grpId="0"/>
      <p:bldP spid="224271" grpId="0"/>
      <p:bldP spid="2242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融合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556792"/>
            <a:ext cx="86409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Char char="§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/>
              <a:t>F</a:t>
            </a:r>
            <a:r>
              <a:rPr lang="zh-CN" altLang="en-US" sz="2400" b="1" dirty="0"/>
              <a:t>值</a:t>
            </a:r>
            <a:r>
              <a:rPr lang="en-US" altLang="zh-CN" sz="2400" b="1" dirty="0"/>
              <a:t>(F-measure)</a:t>
            </a:r>
            <a:r>
              <a:rPr lang="zh-CN" altLang="en-US" sz="2400" b="1" dirty="0"/>
              <a:t>：召回率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和正确率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的调和平均值，</a:t>
            </a:r>
            <a:r>
              <a:rPr lang="en-US" altLang="zh-CN" sz="2400" b="1" dirty="0"/>
              <a:t>if P=0 or R=0, then F=0, else </a:t>
            </a:r>
            <a:r>
              <a:rPr lang="zh-CN" altLang="en-US" sz="2400" b="1" dirty="0"/>
              <a:t>：</a:t>
            </a:r>
          </a:p>
          <a:p>
            <a:pPr lvl="1"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400" b="1" i="1" dirty="0"/>
              <a:t>F</a:t>
            </a:r>
            <a:r>
              <a:rPr lang="en-US" altLang="zh-CN" sz="2400" b="1" i="1" baseline="-25000" dirty="0"/>
              <a:t>β</a:t>
            </a:r>
            <a:r>
              <a:rPr lang="zh-CN" altLang="en-US" sz="2400" b="1" dirty="0"/>
              <a:t>：表示召回率的重要程度是正确率的</a:t>
            </a:r>
            <a:r>
              <a:rPr lang="en-US" altLang="zh-CN" sz="2400" b="1" i="1" dirty="0"/>
              <a:t>β</a:t>
            </a:r>
            <a:r>
              <a:rPr lang="en-US" altLang="zh-CN" sz="2400" b="1" dirty="0"/>
              <a:t>(&gt;=0)</a:t>
            </a:r>
            <a:r>
              <a:rPr lang="zh-CN" altLang="en-US" sz="2400" b="1" dirty="0"/>
              <a:t>倍， </a:t>
            </a:r>
            <a:r>
              <a:rPr lang="en-US" altLang="zh-CN" sz="2400" b="1" i="1" dirty="0"/>
              <a:t>β&gt;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更重视召回率，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β&lt;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更重视正确率</a:t>
            </a:r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E(Effectiveness)</a:t>
            </a:r>
            <a:r>
              <a:rPr lang="zh-CN" altLang="en-US" sz="2400" b="1" dirty="0"/>
              <a:t>值：召回率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和正确率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的加权平均值，</a:t>
            </a:r>
            <a:r>
              <a:rPr lang="en-US" altLang="zh-CN" sz="2400" b="1" dirty="0"/>
              <a:t>b&gt;1</a:t>
            </a:r>
            <a:r>
              <a:rPr lang="zh-CN" altLang="en-US" sz="2400" b="1" dirty="0"/>
              <a:t>表示更重视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E=1- </a:t>
            </a:r>
            <a:r>
              <a:rPr lang="en-US" altLang="zh-CN" sz="2400" b="1" i="1" dirty="0"/>
              <a:t>F</a:t>
            </a:r>
            <a:r>
              <a:rPr lang="en-US" altLang="zh-CN" sz="2400" b="1" i="1" baseline="-25000" dirty="0"/>
              <a:t>β,</a:t>
            </a:r>
            <a:r>
              <a:rPr lang="en-US" altLang="zh-CN" sz="2400" b="1" i="1" dirty="0"/>
              <a:t> , b</a:t>
            </a:r>
            <a:r>
              <a:rPr lang="en-US" altLang="zh-CN" sz="2400" b="1" i="1" baseline="30000" dirty="0"/>
              <a:t>2</a:t>
            </a:r>
            <a:r>
              <a:rPr lang="en-US" altLang="zh-CN" sz="2400" b="1" i="1" dirty="0"/>
              <a:t>=1/β</a:t>
            </a:r>
            <a:r>
              <a:rPr lang="en-US" altLang="zh-CN" sz="2400" b="1" i="1" baseline="30000" dirty="0"/>
              <a:t>2</a:t>
            </a:r>
            <a:endParaRPr lang="en-US" altLang="zh-CN" sz="2400" b="1" baseline="30000" dirty="0"/>
          </a:p>
          <a:p>
            <a:pPr lvl="1">
              <a:lnSpc>
                <a:spcPct val="150000"/>
              </a:lnSpc>
            </a:pPr>
            <a:endParaRPr lang="en-US" altLang="zh-CN" sz="2000" b="1" dirty="0"/>
          </a:p>
          <a:p>
            <a:pPr lvl="1">
              <a:lnSpc>
                <a:spcPct val="150000"/>
              </a:lnSpc>
            </a:pPr>
            <a:endParaRPr lang="en-US" altLang="zh-CN" sz="2000" b="1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844234"/>
              </p:ext>
            </p:extLst>
          </p:nvPr>
        </p:nvGraphicFramePr>
        <p:xfrm>
          <a:off x="4355976" y="2132856"/>
          <a:ext cx="4392488" cy="12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3" imgW="2095200" imgH="583920" progId="">
                  <p:embed/>
                </p:oleObj>
              </mc:Choice>
              <mc:Fallback>
                <p:oleObj name="Equation" r:id="rId3" imgW="2095200" imgH="5839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132856"/>
                        <a:ext cx="4392488" cy="122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055725"/>
              </p:ext>
            </p:extLst>
          </p:nvPr>
        </p:nvGraphicFramePr>
        <p:xfrm>
          <a:off x="5151037" y="5517232"/>
          <a:ext cx="3717035" cy="12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5" imgW="1828800" imgH="622080" progId="">
                  <p:embed/>
                </p:oleObj>
              </mc:Choice>
              <mc:Fallback>
                <p:oleObj name="Equation" r:id="rId5" imgW="1828800" imgH="622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037" y="5517232"/>
                        <a:ext cx="3717035" cy="1265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648205"/>
              </p:ext>
            </p:extLst>
          </p:nvPr>
        </p:nvGraphicFramePr>
        <p:xfrm>
          <a:off x="4397865" y="4077072"/>
          <a:ext cx="474613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7" imgW="1981080" imgH="444240" progId="">
                  <p:embed/>
                </p:oleObj>
              </mc:Choice>
              <mc:Fallback>
                <p:oleObj name="Equation" r:id="rId7" imgW="198108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865" y="4077072"/>
                        <a:ext cx="4746135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83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课堂练习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96646" y="1844824"/>
            <a:ext cx="8643998" cy="4437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计算</a:t>
            </a:r>
            <a:r>
              <a:rPr lang="en-US" altLang="zh-CN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F1</a:t>
            </a:r>
            <a:endParaRPr lang="en-US" sz="2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2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2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sz="2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de-DE" sz="2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46613"/>
              </p:ext>
            </p:extLst>
          </p:nvPr>
        </p:nvGraphicFramePr>
        <p:xfrm>
          <a:off x="1043608" y="2996952"/>
          <a:ext cx="6096000" cy="1554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相关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不相关</a:t>
                      </a:r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返回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未返回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kern="1200" dirty="0"/>
                        <a:t>1,000,000,000</a:t>
                      </a:r>
                      <a:endParaRPr lang="de-DE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06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6618288" cy="995363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引入序的作用</a:t>
            </a:r>
            <a:r>
              <a:rPr lang="en-US" altLang="zh-CN" dirty="0">
                <a:latin typeface="Times New Roman" pitchFamily="18" charset="0"/>
              </a:rPr>
              <a:t>(1)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568630" cy="36179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R-Precision</a:t>
            </a:r>
            <a:r>
              <a:rPr lang="zh-CN" altLang="en-US" sz="2800" b="1" dirty="0">
                <a:latin typeface="Times New Roman" pitchFamily="18" charset="0"/>
              </a:rPr>
              <a:t>：检索结果中，在所有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相关文档总数位置</a:t>
            </a:r>
            <a:r>
              <a:rPr lang="zh-CN" altLang="en-US" sz="2800" b="1" dirty="0">
                <a:latin typeface="Times New Roman" pitchFamily="18" charset="0"/>
              </a:rPr>
              <a:t>上的准确率，如某个查询的相关文档总数为</a:t>
            </a:r>
            <a:r>
              <a:rPr lang="en-US" altLang="zh-CN" sz="2800" b="1" dirty="0">
                <a:latin typeface="Times New Roman" pitchFamily="18" charset="0"/>
              </a:rPr>
              <a:t>80</a:t>
            </a:r>
            <a:r>
              <a:rPr lang="zh-CN" altLang="en-US" sz="2800" b="1" dirty="0">
                <a:latin typeface="Times New Roman" pitchFamily="18" charset="0"/>
              </a:rPr>
              <a:t>，则计算检索结果中在前</a:t>
            </a:r>
            <a:r>
              <a:rPr lang="en-US" altLang="zh-CN" sz="2800" b="1" dirty="0">
                <a:latin typeface="Times New Roman" pitchFamily="18" charset="0"/>
              </a:rPr>
              <a:t>80</a:t>
            </a:r>
            <a:r>
              <a:rPr lang="zh-CN" altLang="en-US" sz="2800" b="1" dirty="0">
                <a:latin typeface="Times New Roman" pitchFamily="18" charset="0"/>
              </a:rPr>
              <a:t>篇文档的正确率。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5F59-CB79-4B52-BC2F-57D8B7FFB91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2261" name="Rectangle 101"/>
          <p:cNvSpPr>
            <a:spLocks noChangeArrowheads="1"/>
          </p:cNvSpPr>
          <p:nvPr/>
        </p:nvSpPr>
        <p:spPr bwMode="auto">
          <a:xfrm>
            <a:off x="755576" y="3501008"/>
            <a:ext cx="7343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，查询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	d3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	d6 √ 	d8	d10	d11</a:t>
            </a: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，查询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	d6 √ 	d7	d2 	d9 √ 	</a:t>
            </a:r>
          </a:p>
        </p:txBody>
      </p:sp>
      <p:sp>
        <p:nvSpPr>
          <p:cNvPr id="92263" name="Text Box 103"/>
          <p:cNvSpPr txBox="1">
            <a:spLocks noChangeArrowheads="1"/>
          </p:cNvSpPr>
          <p:nvPr/>
        </p:nvSpPr>
        <p:spPr bwMode="auto">
          <a:xfrm>
            <a:off x="755576" y="4509071"/>
            <a:ext cx="734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对于查询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的标准答案集合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{d3,d4,d6,d9}</a:t>
            </a:r>
          </a:p>
        </p:txBody>
      </p:sp>
      <p:sp>
        <p:nvSpPr>
          <p:cNvPr id="92264" name="Text Box 104"/>
          <p:cNvSpPr txBox="1">
            <a:spLocks noChangeArrowheads="1"/>
          </p:cNvSpPr>
          <p:nvPr/>
        </p:nvSpPr>
        <p:spPr bwMode="auto">
          <a:xfrm>
            <a:off x="755576" y="5429250"/>
            <a:ext cx="734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R-P1=2/4    R-P2=2/4</a:t>
            </a:r>
          </a:p>
        </p:txBody>
      </p:sp>
    </p:spTree>
    <p:extLst>
      <p:ext uri="{BB962C8B-B14F-4D97-AF65-F5344CB8AC3E}">
        <p14:creationId xmlns:p14="http://schemas.microsoft.com/office/powerpoint/2010/main" val="425611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1" grpId="0"/>
      <p:bldP spid="92263" grpId="0"/>
      <p:bldP spid="922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引入序的作用</a:t>
            </a:r>
            <a:r>
              <a:rPr lang="en-US" altLang="zh-CN">
                <a:latin typeface="Times New Roman" pitchFamily="18" charset="0"/>
              </a:rPr>
              <a:t>(2)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00808"/>
            <a:ext cx="8640960" cy="4752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正确率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召回率 </a:t>
            </a:r>
            <a:r>
              <a:rPr lang="zh-CN" altLang="en-US" b="1" dirty="0">
                <a:latin typeface="Times New Roman" pitchFamily="18" charset="0"/>
              </a:rPr>
              <a:t>曲线</a:t>
            </a:r>
            <a:r>
              <a:rPr lang="en-US" altLang="zh-CN" b="1" dirty="0">
                <a:latin typeface="Times New Roman" pitchFamily="18" charset="0"/>
              </a:rPr>
              <a:t>(precision versus recall curve)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检索结果以排序方式排列，用户不可能马上看到全部文档，因此，在用户观察的过程中，正确率和召回率在不断变化</a:t>
            </a:r>
            <a:r>
              <a:rPr lang="en-US" altLang="zh-CN" b="1" dirty="0">
                <a:latin typeface="Times New Roman" pitchFamily="18" charset="0"/>
              </a:rPr>
              <a:t>(vary)</a:t>
            </a:r>
            <a:r>
              <a:rPr lang="zh-CN" altLang="en-US" b="1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可以求出在召回率分别为</a:t>
            </a:r>
            <a:r>
              <a:rPr lang="en-US" altLang="zh-CN" b="1" dirty="0">
                <a:latin typeface="Times New Roman" pitchFamily="18" charset="0"/>
              </a:rPr>
              <a:t>0%,10%,20%,30%,…, 90%,100%</a:t>
            </a:r>
            <a:r>
              <a:rPr lang="zh-CN" altLang="en-US" b="1" dirty="0">
                <a:latin typeface="Times New Roman" pitchFamily="18" charset="0"/>
              </a:rPr>
              <a:t>上对应的正确率，然后描出图像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在上面的曲线对应的系统结果更好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141-171B-4738-95B5-CF4579836F58}" type="slidenum">
              <a:rPr lang="en-US" altLang="zh-CN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34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P-R</a:t>
            </a:r>
            <a:r>
              <a:rPr lang="zh-CN" altLang="en-US" dirty="0"/>
              <a:t>曲线的例子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某个查询</a:t>
            </a:r>
            <a:r>
              <a:rPr lang="en-US" altLang="zh-CN" b="1" dirty="0"/>
              <a:t>q</a:t>
            </a:r>
            <a:r>
              <a:rPr lang="zh-CN" altLang="en-US" b="1" dirty="0"/>
              <a:t>的标准答案集合为：</a:t>
            </a:r>
            <a:r>
              <a:rPr lang="en-US" altLang="zh-CN" b="1" dirty="0" err="1"/>
              <a:t>Rq</a:t>
            </a:r>
            <a:r>
              <a:rPr lang="en-US" altLang="zh-CN" b="1" dirty="0"/>
              <a:t>={d3,d5,d9,d25,d39,d44,d56,d71,d89,d123}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某个</a:t>
            </a:r>
            <a:r>
              <a:rPr lang="en-US" altLang="zh-CN" b="1" dirty="0"/>
              <a:t>IR</a:t>
            </a:r>
            <a:r>
              <a:rPr lang="zh-CN" altLang="en-US" b="1" dirty="0"/>
              <a:t>系统对</a:t>
            </a:r>
            <a:r>
              <a:rPr lang="en-US" altLang="zh-CN" b="1" dirty="0"/>
              <a:t>q</a:t>
            </a:r>
            <a:r>
              <a:rPr lang="zh-CN" altLang="en-US" b="1" dirty="0"/>
              <a:t>的检索结果如下：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6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690684"/>
              </p:ext>
            </p:extLst>
          </p:nvPr>
        </p:nvGraphicFramePr>
        <p:xfrm>
          <a:off x="179513" y="3861048"/>
          <a:ext cx="8712967" cy="2597470"/>
        </p:xfrm>
        <a:graphic>
          <a:graphicData uri="http://schemas.openxmlformats.org/drawingml/2006/table">
            <a:tbl>
              <a:tblPr/>
              <a:tblGrid>
                <a:gridCol w="290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 d123 R=0.1,P=1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6.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d9 R=0.3,P=0.5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11. d38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2. d84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7. d511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12. d48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 d56 R=0.2,P=0.67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8. d129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13. d250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4. 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9. d187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14. d113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5. d8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10.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d25 R=0.4,P=0.4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15.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d3 R=0.5,P=0.33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631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P-R</a:t>
            </a:r>
            <a:r>
              <a:rPr lang="zh-CN" altLang="en-US">
                <a:latin typeface="Times New Roman" pitchFamily="18" charset="0"/>
              </a:rPr>
              <a:t>曲线</a:t>
            </a:r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645639"/>
              </p:ext>
            </p:extLst>
          </p:nvPr>
        </p:nvGraphicFramePr>
        <p:xfrm>
          <a:off x="1331640" y="1556792"/>
          <a:ext cx="6480720" cy="522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SPW 9.0 Graph" r:id="rId4" imgW="5541120" imgH="4465800" progId="">
                  <p:embed/>
                </p:oleObj>
              </mc:Choice>
              <mc:Fallback>
                <p:oleObj name="SPW 9.0 Graph" r:id="rId4" imgW="5541120" imgH="446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556792"/>
                        <a:ext cx="6480720" cy="5222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7B2B-0532-42DD-B8E5-0F559A83536B}" type="slidenum">
              <a:rPr lang="en-US" altLang="zh-CN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972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8038703" cy="852488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P-R </a:t>
            </a:r>
            <a:r>
              <a:rPr lang="zh-CN" altLang="en-US" dirty="0">
                <a:latin typeface="Times New Roman" pitchFamily="18" charset="0"/>
              </a:rPr>
              <a:t>曲线的插值问题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00808"/>
            <a:ext cx="8640960" cy="4680520"/>
          </a:xfrm>
        </p:spPr>
        <p:txBody>
          <a:bodyPr/>
          <a:lstStyle/>
          <a:p>
            <a:r>
              <a:rPr lang="zh-CN" altLang="en-US" sz="2400" b="1" dirty="0">
                <a:latin typeface="Times New Roman" pitchFamily="18" charset="0"/>
              </a:rPr>
              <a:t>对于前面的例子，假设</a:t>
            </a:r>
            <a:r>
              <a:rPr lang="en-US" altLang="zh-CN" sz="2400" b="1" dirty="0" err="1">
                <a:latin typeface="Times New Roman" pitchFamily="18" charset="0"/>
              </a:rPr>
              <a:t>Rq</a:t>
            </a:r>
            <a:r>
              <a:rPr lang="en-US" altLang="zh-CN" sz="2400" b="1" dirty="0">
                <a:latin typeface="Times New Roman" pitchFamily="18" charset="0"/>
              </a:rPr>
              <a:t>={d3,d56,d129}</a:t>
            </a:r>
          </a:p>
          <a:p>
            <a:pPr lvl="1"/>
            <a:r>
              <a:rPr lang="en-US" altLang="zh-CN" b="1" dirty="0">
                <a:latin typeface="Times New Roman" pitchFamily="18" charset="0"/>
              </a:rPr>
              <a:t>3. d56 R=0.33,P=0.33;</a:t>
            </a: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8. d129 R=0.66, P=0.25; 15. d3 R=1,P=0.2</a:t>
            </a:r>
          </a:p>
          <a:p>
            <a:r>
              <a:rPr lang="zh-CN" altLang="en-US" sz="2400" b="1" dirty="0">
                <a:latin typeface="Times New Roman" pitchFamily="18" charset="0"/>
              </a:rPr>
              <a:t>不存在</a:t>
            </a:r>
            <a:r>
              <a:rPr lang="en-US" altLang="zh-CN" sz="2400" b="1" dirty="0">
                <a:latin typeface="Times New Roman" pitchFamily="18" charset="0"/>
              </a:rPr>
              <a:t>10%, 20%,…,90%</a:t>
            </a:r>
            <a:r>
              <a:rPr lang="zh-CN" altLang="en-US" sz="2400" b="1" dirty="0">
                <a:latin typeface="Times New Roman" pitchFamily="18" charset="0"/>
              </a:rPr>
              <a:t>的召回率点，而只存在 </a:t>
            </a:r>
            <a:r>
              <a:rPr lang="en-US" altLang="zh-CN" sz="2400" b="1" dirty="0">
                <a:latin typeface="Times New Roman" pitchFamily="18" charset="0"/>
              </a:rPr>
              <a:t>33.3%, 66.7%, 100%</a:t>
            </a:r>
            <a:r>
              <a:rPr lang="zh-CN" altLang="en-US" sz="2400" b="1" dirty="0">
                <a:latin typeface="Times New Roman" pitchFamily="18" charset="0"/>
              </a:rPr>
              <a:t>三个召回率点</a:t>
            </a:r>
          </a:p>
          <a:p>
            <a:r>
              <a:rPr lang="zh-CN" altLang="en-US" sz="2400" b="1" dirty="0">
                <a:latin typeface="Times New Roman" pitchFamily="18" charset="0"/>
              </a:rPr>
              <a:t>在这种情况下，需要利用存在的召回率点对不存在的召回率点进行插值</a:t>
            </a:r>
            <a:r>
              <a:rPr lang="en-US" altLang="zh-CN" sz="2400" b="1" dirty="0">
                <a:latin typeface="Times New Roman" pitchFamily="18" charset="0"/>
              </a:rPr>
              <a:t>(interpolate)</a:t>
            </a:r>
          </a:p>
          <a:p>
            <a:r>
              <a:rPr lang="zh-CN" altLang="en-US" sz="2400" b="1" dirty="0">
                <a:latin typeface="Times New Roman" pitchFamily="18" charset="0"/>
              </a:rPr>
              <a:t>对于</a:t>
            </a:r>
            <a:r>
              <a:rPr lang="en-US" altLang="zh-CN" sz="2400" b="1" dirty="0">
                <a:latin typeface="Times New Roman" pitchFamily="18" charset="0"/>
              </a:rPr>
              <a:t>t%</a:t>
            </a:r>
            <a:r>
              <a:rPr lang="zh-CN" altLang="en-US" sz="2400" b="1" dirty="0">
                <a:latin typeface="Times New Roman" pitchFamily="18" charset="0"/>
              </a:rPr>
              <a:t>，如果不存在该召回率点，则定义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t%</a:t>
            </a:r>
            <a:r>
              <a:rPr lang="zh-CN" altLang="en-US" sz="2400" b="1" dirty="0">
                <a:latin typeface="Times New Roman" pitchFamily="18" charset="0"/>
              </a:rPr>
              <a:t>为从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t%</a:t>
            </a:r>
            <a:r>
              <a:rPr lang="zh-CN" altLang="en-US" sz="2400" b="1" dirty="0">
                <a:latin typeface="Times New Roman" pitchFamily="18" charset="0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(t+10)%</a:t>
            </a:r>
            <a:r>
              <a:rPr lang="zh-CN" altLang="en-US" sz="2400" b="1" dirty="0">
                <a:latin typeface="Times New Roman" pitchFamily="18" charset="0"/>
              </a:rPr>
              <a:t>中最大的正确率值。</a:t>
            </a:r>
          </a:p>
          <a:p>
            <a:r>
              <a:rPr lang="zh-CN" altLang="en-US" sz="2400" b="1" dirty="0">
                <a:latin typeface="Times New Roman" pitchFamily="18" charset="0"/>
              </a:rPr>
              <a:t>对于上例，</a:t>
            </a:r>
            <a:r>
              <a:rPr lang="en-US" altLang="zh-CN" sz="2400" b="1" dirty="0">
                <a:latin typeface="Times New Roman" pitchFamily="18" charset="0"/>
              </a:rPr>
              <a:t>0%,10%,20%,30%</a:t>
            </a:r>
            <a:r>
              <a:rPr lang="zh-CN" altLang="en-US" sz="2400" b="1" dirty="0">
                <a:latin typeface="Times New Roman" pitchFamily="18" charset="0"/>
              </a:rPr>
              <a:t>上正确率为</a:t>
            </a:r>
            <a:r>
              <a:rPr lang="en-US" altLang="zh-CN" sz="2400" b="1" dirty="0">
                <a:latin typeface="Times New Roman" pitchFamily="18" charset="0"/>
              </a:rPr>
              <a:t>0.33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</a:rPr>
              <a:t>40%~60%</a:t>
            </a:r>
            <a:r>
              <a:rPr lang="zh-CN" altLang="en-US" sz="2400" b="1" dirty="0">
                <a:latin typeface="Times New Roman" pitchFamily="18" charset="0"/>
              </a:rPr>
              <a:t>对应</a:t>
            </a:r>
            <a:r>
              <a:rPr lang="en-US" altLang="zh-CN" sz="2400" b="1" dirty="0">
                <a:latin typeface="Times New Roman" pitchFamily="18" charset="0"/>
              </a:rPr>
              <a:t>0.25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</a:rPr>
              <a:t>70%</a:t>
            </a:r>
            <a:r>
              <a:rPr lang="zh-CN" altLang="en-US" sz="2400" b="1" dirty="0">
                <a:latin typeface="Times New Roman" pitchFamily="18" charset="0"/>
              </a:rPr>
              <a:t>以上对应</a:t>
            </a:r>
            <a:r>
              <a:rPr lang="en-US" altLang="zh-CN" sz="2400" b="1" dirty="0">
                <a:latin typeface="Times New Roman" pitchFamily="18" charset="0"/>
              </a:rPr>
              <a:t>0.2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6BD7-2872-4D00-9133-CBF4877A189C}" type="slidenum">
              <a:rPr lang="en-US" altLang="zh-CN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有关检索评价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评价指标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54740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P-R</a:t>
            </a:r>
            <a:r>
              <a:rPr lang="zh-CN" altLang="en-US">
                <a:latin typeface="Times New Roman" pitchFamily="18" charset="0"/>
              </a:rPr>
              <a:t>曲线图</a:t>
            </a:r>
          </a:p>
        </p:txBody>
      </p:sp>
      <p:graphicFrame>
        <p:nvGraphicFramePr>
          <p:cNvPr id="2170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456257"/>
              </p:ext>
            </p:extLst>
          </p:nvPr>
        </p:nvGraphicFramePr>
        <p:xfrm>
          <a:off x="1403648" y="1511838"/>
          <a:ext cx="6120680" cy="537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SPW 9.0 Graph" r:id="rId3" imgW="5554800" imgH="4876200" progId="">
                  <p:embed/>
                </p:oleObj>
              </mc:Choice>
              <mc:Fallback>
                <p:oleObj name="SPW 9.0 Graph" r:id="rId3" imgW="5554800" imgH="4876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511838"/>
                        <a:ext cx="6120680" cy="5373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9708-2D9E-4C21-9CDC-C0CB60712C90}" type="slidenum">
              <a:rPr lang="en-US" altLang="zh-CN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91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P-R</a:t>
            </a:r>
            <a:r>
              <a:rPr lang="zh-CN" altLang="en-US">
                <a:latin typeface="Times New Roman" pitchFamily="18" charset="0"/>
              </a:rPr>
              <a:t>的优缺点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916832"/>
            <a:ext cx="8784976" cy="3617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优点：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简单直观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既考虑检索结果的覆盖度，又考虑检索结果的排序情况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缺点：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单个查询的</a:t>
            </a:r>
            <a:r>
              <a:rPr lang="en-US" altLang="zh-CN" b="1" dirty="0">
                <a:latin typeface="Times New Roman" pitchFamily="18" charset="0"/>
              </a:rPr>
              <a:t>P-R</a:t>
            </a:r>
            <a:r>
              <a:rPr lang="zh-CN" altLang="en-US" b="1" dirty="0">
                <a:latin typeface="Times New Roman" pitchFamily="18" charset="0"/>
              </a:rPr>
              <a:t>曲线虽然直观，但是难以明确表示两个查询的检索结果的优劣</a:t>
            </a:r>
          </a:p>
          <a:p>
            <a:pPr lvl="1">
              <a:lnSpc>
                <a:spcPct val="150000"/>
              </a:lnSpc>
            </a:pP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BD35-9E17-4FED-BA30-AF253AAF020D}" type="slidenum">
              <a:rPr lang="en-US" altLang="zh-CN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849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76672"/>
            <a:ext cx="7180262" cy="852488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基于</a:t>
            </a:r>
            <a:r>
              <a:rPr lang="en-US" altLang="zh-CN" dirty="0">
                <a:latin typeface="Times New Roman" pitchFamily="18" charset="0"/>
              </a:rPr>
              <a:t>P-R</a:t>
            </a:r>
            <a:r>
              <a:rPr lang="zh-CN" altLang="en-US" dirty="0">
                <a:latin typeface="Times New Roman" pitchFamily="18" charset="0"/>
              </a:rPr>
              <a:t>曲线的单一指标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00809"/>
            <a:ext cx="8636893" cy="3977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Break Point</a:t>
            </a:r>
            <a:r>
              <a:rPr lang="zh-CN" altLang="en-US" b="1" dirty="0"/>
              <a:t>：</a:t>
            </a:r>
            <a:r>
              <a:rPr lang="en-US" altLang="zh-CN" b="1" dirty="0"/>
              <a:t>P-R</a:t>
            </a:r>
            <a:r>
              <a:rPr lang="zh-CN" altLang="en-US" b="1" dirty="0"/>
              <a:t>曲线上 </a:t>
            </a:r>
            <a:r>
              <a:rPr lang="en-US" altLang="zh-CN" b="1" dirty="0"/>
              <a:t>P=R</a:t>
            </a:r>
            <a:r>
              <a:rPr lang="zh-CN" altLang="en-US" b="1" dirty="0"/>
              <a:t>的那个点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这样可以直接进行单值比较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11</a:t>
            </a:r>
            <a:r>
              <a:rPr lang="zh-CN" altLang="en-US" b="1" dirty="0"/>
              <a:t>点平均正确率</a:t>
            </a:r>
            <a:r>
              <a:rPr lang="en-US" altLang="zh-CN" b="1" dirty="0"/>
              <a:t>(11 point average precision)</a:t>
            </a:r>
            <a:r>
              <a:rPr lang="zh-CN" altLang="en-US" b="1" dirty="0"/>
              <a:t>：在召回率分别为</a:t>
            </a:r>
            <a:r>
              <a:rPr lang="en-US" altLang="zh-CN" b="1" dirty="0"/>
              <a:t>0,0.1,0.2,…,1.0</a:t>
            </a:r>
            <a:r>
              <a:rPr lang="zh-CN" altLang="en-US" b="1" dirty="0"/>
              <a:t>的十一个点上的正确率求平均，等价于插值的</a:t>
            </a:r>
            <a:r>
              <a:rPr lang="en-US" altLang="zh-CN" b="1" dirty="0"/>
              <a:t>AP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3D6A-870E-4E1C-9CED-F671804095E2}" type="slidenum">
              <a:rPr lang="en-US" altLang="zh-CN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886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P-R</a:t>
            </a:r>
            <a:r>
              <a:rPr lang="zh-CN" altLang="en-US">
                <a:latin typeface="Times New Roman" pitchFamily="18" charset="0"/>
              </a:rPr>
              <a:t>曲线中的</a:t>
            </a:r>
            <a:r>
              <a:rPr lang="en-US" altLang="zh-CN">
                <a:latin typeface="Times New Roman" pitchFamily="18" charset="0"/>
              </a:rPr>
              <a:t>break point</a:t>
            </a:r>
          </a:p>
        </p:txBody>
      </p:sp>
      <p:graphicFrame>
        <p:nvGraphicFramePr>
          <p:cNvPr id="12493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522779" y="1628800"/>
          <a:ext cx="4849421" cy="461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SPW 9.0 Graph" r:id="rId4" imgW="5541120" imgH="4465800" progId="">
                  <p:embed/>
                </p:oleObj>
              </mc:Choice>
              <mc:Fallback>
                <p:oleObj name="SPW 9.0 Graph" r:id="rId4" imgW="5541120" imgH="446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779" y="1628800"/>
                        <a:ext cx="4849421" cy="46165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0F8-460D-48D1-8082-E8093ED98A3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 flipV="1">
            <a:off x="2051720" y="2348880"/>
            <a:ext cx="3960440" cy="333965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3203848" y="4437112"/>
            <a:ext cx="287337" cy="2159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6372225" y="2349500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y=x</a:t>
            </a: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3923928" y="4221088"/>
            <a:ext cx="1223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Break  point</a:t>
            </a:r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 flipV="1">
            <a:off x="3491880" y="4365104"/>
            <a:ext cx="360363" cy="142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6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249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 animBg="1"/>
      <p:bldP spid="124939" grpId="0" animBg="1"/>
      <p:bldP spid="124939" grpId="1" animBg="1"/>
      <p:bldP spid="124940" grpId="0"/>
      <p:bldP spid="124941" grpId="0"/>
      <p:bldP spid="1249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6618288" cy="995363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引入序的作用</a:t>
            </a:r>
            <a:r>
              <a:rPr lang="en-US" altLang="zh-CN" dirty="0">
                <a:latin typeface="Times New Roman" pitchFamily="18" charset="0"/>
              </a:rPr>
              <a:t>(1)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568630" cy="36179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R-Precision</a:t>
            </a:r>
            <a:r>
              <a:rPr lang="zh-CN" altLang="en-US" sz="2800" b="1" dirty="0">
                <a:latin typeface="Times New Roman" pitchFamily="18" charset="0"/>
              </a:rPr>
              <a:t>：检索结果中，在所有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相关文档总数位置</a:t>
            </a:r>
            <a:r>
              <a:rPr lang="zh-CN" altLang="en-US" sz="2800" b="1" dirty="0">
                <a:latin typeface="Times New Roman" pitchFamily="18" charset="0"/>
              </a:rPr>
              <a:t>上的准确率，如某个查询的相关文档总数为</a:t>
            </a:r>
            <a:r>
              <a:rPr lang="en-US" altLang="zh-CN" sz="2800" b="1" dirty="0">
                <a:latin typeface="Times New Roman" pitchFamily="18" charset="0"/>
              </a:rPr>
              <a:t>80</a:t>
            </a:r>
            <a:r>
              <a:rPr lang="zh-CN" altLang="en-US" sz="2800" b="1" dirty="0">
                <a:latin typeface="Times New Roman" pitchFamily="18" charset="0"/>
              </a:rPr>
              <a:t>，则计算检索结果中在前</a:t>
            </a:r>
            <a:r>
              <a:rPr lang="en-US" altLang="zh-CN" sz="2800" b="1" dirty="0">
                <a:latin typeface="Times New Roman" pitchFamily="18" charset="0"/>
              </a:rPr>
              <a:t>80</a:t>
            </a:r>
            <a:r>
              <a:rPr lang="zh-CN" altLang="en-US" sz="2800" b="1" dirty="0">
                <a:latin typeface="Times New Roman" pitchFamily="18" charset="0"/>
              </a:rPr>
              <a:t>篇文档的正确率。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5F59-CB79-4B52-BC2F-57D8B7FFB91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2261" name="Rectangle 101"/>
          <p:cNvSpPr>
            <a:spLocks noChangeArrowheads="1"/>
          </p:cNvSpPr>
          <p:nvPr/>
        </p:nvSpPr>
        <p:spPr bwMode="auto">
          <a:xfrm>
            <a:off x="755576" y="3501008"/>
            <a:ext cx="7343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，查询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	d3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	d6 √ 	d8	d10	d11</a:t>
            </a: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，查询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	d6 √ 	d7	d2 	d9 √ 	</a:t>
            </a:r>
          </a:p>
        </p:txBody>
      </p:sp>
      <p:sp>
        <p:nvSpPr>
          <p:cNvPr id="92263" name="Text Box 103"/>
          <p:cNvSpPr txBox="1">
            <a:spLocks noChangeArrowheads="1"/>
          </p:cNvSpPr>
          <p:nvPr/>
        </p:nvSpPr>
        <p:spPr bwMode="auto">
          <a:xfrm>
            <a:off x="755576" y="4509071"/>
            <a:ext cx="734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对于查询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的标准答案集合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{d3,d4,d6,d9}</a:t>
            </a:r>
          </a:p>
        </p:txBody>
      </p:sp>
      <p:sp>
        <p:nvSpPr>
          <p:cNvPr id="92264" name="Text Box 104"/>
          <p:cNvSpPr txBox="1">
            <a:spLocks noChangeArrowheads="1"/>
          </p:cNvSpPr>
          <p:nvPr/>
        </p:nvSpPr>
        <p:spPr bwMode="auto">
          <a:xfrm>
            <a:off x="755576" y="5429250"/>
            <a:ext cx="734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R-P1=2/4    R-P2=2/4</a:t>
            </a:r>
          </a:p>
        </p:txBody>
      </p:sp>
    </p:spTree>
    <p:extLst>
      <p:ext uri="{BB962C8B-B14F-4D97-AF65-F5344CB8AC3E}">
        <p14:creationId xmlns:p14="http://schemas.microsoft.com/office/powerpoint/2010/main" val="176089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1" grpId="0"/>
      <p:bldP spid="92263" grpId="0"/>
      <p:bldP spid="922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引入序的作用</a:t>
            </a:r>
            <a:r>
              <a:rPr lang="en-US" altLang="zh-CN">
                <a:latin typeface="Times New Roman" pitchFamily="18" charset="0"/>
              </a:rPr>
              <a:t>(2)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00808"/>
            <a:ext cx="8640960" cy="4752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正确率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召回率 </a:t>
            </a:r>
            <a:r>
              <a:rPr lang="zh-CN" altLang="en-US" b="1" dirty="0">
                <a:latin typeface="Times New Roman" pitchFamily="18" charset="0"/>
              </a:rPr>
              <a:t>曲线</a:t>
            </a:r>
            <a:r>
              <a:rPr lang="en-US" altLang="zh-CN" b="1" dirty="0">
                <a:latin typeface="Times New Roman" pitchFamily="18" charset="0"/>
              </a:rPr>
              <a:t>(precision versus recall curve)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检索结果以排序方式排列，用户不可能马上看到全部文档，因此，在用户观察的过程中，正确率和召回率在不断变化</a:t>
            </a:r>
            <a:r>
              <a:rPr lang="en-US" altLang="zh-CN" b="1" dirty="0">
                <a:latin typeface="Times New Roman" pitchFamily="18" charset="0"/>
              </a:rPr>
              <a:t>(vary)</a:t>
            </a:r>
            <a:r>
              <a:rPr lang="zh-CN" altLang="en-US" b="1" dirty="0">
                <a:latin typeface="Times New Roman" pitchFamily="18" charset="0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可以求出在召回率分别为</a:t>
            </a:r>
            <a:r>
              <a:rPr lang="en-US" altLang="zh-CN" b="1" dirty="0">
                <a:latin typeface="Times New Roman" pitchFamily="18" charset="0"/>
              </a:rPr>
              <a:t>0%,10%,20%,30%,…, 90%,100%</a:t>
            </a:r>
            <a:r>
              <a:rPr lang="zh-CN" altLang="en-US" b="1" dirty="0">
                <a:latin typeface="Times New Roman" pitchFamily="18" charset="0"/>
              </a:rPr>
              <a:t>上对应的正确率，然后描出图像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在上面的曲线对应的系统结果更好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141-171B-4738-95B5-CF4579836F58}" type="slidenum">
              <a:rPr lang="en-US" altLang="zh-CN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894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9050" y="332656"/>
            <a:ext cx="9144000" cy="864096"/>
          </a:xfrm>
        </p:spPr>
        <p:txBody>
          <a:bodyPr/>
          <a:lstStyle/>
          <a:p>
            <a:pPr algn="ctr"/>
            <a:r>
              <a:rPr lang="zh-CN" altLang="en-US" dirty="0">
                <a:latin typeface="Times New Roman" pitchFamily="18" charset="0"/>
              </a:rPr>
              <a:t>引入序的作用</a:t>
            </a:r>
            <a:r>
              <a:rPr lang="en-US" altLang="zh-CN" dirty="0">
                <a:latin typeface="Times New Roman" pitchFamily="18" charset="0"/>
              </a:rPr>
              <a:t>(3)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484784"/>
            <a:ext cx="8712968" cy="50405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</a:rPr>
              <a:t>平均正确率</a:t>
            </a:r>
            <a:r>
              <a:rPr lang="en-US" altLang="zh-CN" sz="2800" b="1" dirty="0">
                <a:latin typeface="Times New Roman" pitchFamily="18" charset="0"/>
              </a:rPr>
              <a:t>(Average Precision, AP)</a:t>
            </a:r>
            <a:r>
              <a:rPr lang="zh-CN" altLang="en-US" sz="2800" b="1" dirty="0">
                <a:latin typeface="Times New Roman" pitchFamily="18" charset="0"/>
              </a:rPr>
              <a:t>：对不同召回率点上的正确率进行平均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</a:rPr>
              <a:t>未插值的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</a:rPr>
              <a:t>: </a:t>
            </a:r>
            <a:r>
              <a:rPr lang="zh-CN" altLang="en-US" sz="2400" b="1" dirty="0">
                <a:latin typeface="Times New Roman" pitchFamily="18" charset="0"/>
              </a:rPr>
              <a:t>某个查询</a:t>
            </a:r>
            <a:r>
              <a:rPr lang="en-US" altLang="zh-CN" sz="2400" b="1" dirty="0">
                <a:latin typeface="Times New Roman" pitchFamily="18" charset="0"/>
              </a:rPr>
              <a:t>Q</a:t>
            </a:r>
            <a:r>
              <a:rPr lang="zh-CN" altLang="en-US" sz="2400" b="1" dirty="0">
                <a:latin typeface="Times New Roman" pitchFamily="18" charset="0"/>
              </a:rPr>
              <a:t>共有</a:t>
            </a:r>
            <a:r>
              <a:rPr lang="en-US" altLang="zh-CN" sz="2400" b="1" dirty="0">
                <a:latin typeface="Times New Roman" pitchFamily="18" charset="0"/>
              </a:rPr>
              <a:t>6</a:t>
            </a:r>
            <a:r>
              <a:rPr lang="zh-CN" altLang="en-US" sz="2400" b="1" dirty="0">
                <a:latin typeface="Times New Roman" pitchFamily="18" charset="0"/>
              </a:rPr>
              <a:t>个相关结果，某系统排序返回了</a:t>
            </a:r>
            <a:r>
              <a:rPr lang="en-US" altLang="zh-CN" sz="2400" b="1" dirty="0">
                <a:latin typeface="Times New Roman" pitchFamily="18" charset="0"/>
              </a:rPr>
              <a:t>5</a:t>
            </a:r>
            <a:r>
              <a:rPr lang="zh-CN" altLang="en-US" sz="2400" b="1" dirty="0">
                <a:latin typeface="Times New Roman" pitchFamily="18" charset="0"/>
              </a:rPr>
              <a:t>篇相关文档，其位置分别是第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，第</a:t>
            </a: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，第</a:t>
            </a:r>
            <a:r>
              <a:rPr lang="en-US" altLang="zh-CN" sz="2400" b="1" dirty="0">
                <a:latin typeface="Times New Roman" pitchFamily="18" charset="0"/>
              </a:rPr>
              <a:t>5</a:t>
            </a:r>
            <a:r>
              <a:rPr lang="zh-CN" altLang="en-US" sz="2400" b="1" dirty="0">
                <a:latin typeface="Times New Roman" pitchFamily="18" charset="0"/>
              </a:rPr>
              <a:t>，第</a:t>
            </a:r>
            <a:r>
              <a:rPr lang="en-US" altLang="zh-CN" sz="2400" b="1" dirty="0">
                <a:latin typeface="Times New Roman" pitchFamily="18" charset="0"/>
              </a:rPr>
              <a:t>10</a:t>
            </a:r>
            <a:r>
              <a:rPr lang="zh-CN" altLang="en-US" sz="2400" b="1" dirty="0">
                <a:latin typeface="Times New Roman" pitchFamily="18" charset="0"/>
              </a:rPr>
              <a:t>，第</a:t>
            </a:r>
            <a:r>
              <a:rPr lang="en-US" altLang="zh-CN" sz="2400" b="1" dirty="0">
                <a:latin typeface="Times New Roman" pitchFamily="18" charset="0"/>
              </a:rPr>
              <a:t>20</a:t>
            </a:r>
            <a:r>
              <a:rPr lang="zh-CN" altLang="en-US" sz="2400" b="1" dirty="0">
                <a:latin typeface="Times New Roman" pitchFamily="18" charset="0"/>
              </a:rPr>
              <a:t>位，则</a:t>
            </a:r>
            <a:r>
              <a:rPr lang="en-US" altLang="zh-CN" sz="2400" b="1" dirty="0">
                <a:latin typeface="Times New Roman" pitchFamily="18" charset="0"/>
              </a:rPr>
              <a:t>AP=(1/1+2/2+3/5+4/10+5/20+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400" b="1" dirty="0">
                <a:latin typeface="Times New Roman" pitchFamily="18" charset="0"/>
              </a:rPr>
              <a:t>)/6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</a:rPr>
              <a:t>插值的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zh-CN" altLang="en-US" sz="2400" b="1" dirty="0">
                <a:latin typeface="Times New Roman" pitchFamily="18" charset="0"/>
              </a:rPr>
              <a:t>在召回率分别为</a:t>
            </a:r>
            <a:r>
              <a:rPr lang="en-US" altLang="zh-CN" sz="2400" b="1" dirty="0">
                <a:latin typeface="Times New Roman" pitchFamily="18" charset="0"/>
              </a:rPr>
              <a:t>0,0.1,0.2,…,1.0</a:t>
            </a:r>
            <a:r>
              <a:rPr lang="zh-CN" altLang="en-US" sz="2400" b="1" dirty="0">
                <a:latin typeface="Times New Roman" pitchFamily="18" charset="0"/>
              </a:rPr>
              <a:t>的十一个点上的正确率求平均，等价于</a:t>
            </a:r>
            <a:r>
              <a:rPr lang="en-US" altLang="zh-CN" sz="2400" b="1" dirty="0">
                <a:latin typeface="Times New Roman" pitchFamily="18" charset="0"/>
              </a:rPr>
              <a:t>11</a:t>
            </a:r>
            <a:r>
              <a:rPr lang="zh-CN" altLang="en-US" sz="2400" b="1" dirty="0">
                <a:latin typeface="Times New Roman" pitchFamily="18" charset="0"/>
              </a:rPr>
              <a:t>点平均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</a:rPr>
              <a:t>只对返回的相关文档进行计算的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</a:rPr>
              <a:t>, AP=(1/1+2/2+3/5+4/10+5/20)/5</a:t>
            </a:r>
            <a:r>
              <a:rPr lang="zh-CN" altLang="en-US" sz="2400" b="1" dirty="0">
                <a:latin typeface="Times New Roman" pitchFamily="18" charset="0"/>
              </a:rPr>
              <a:t>，倾向那些快速返回结果的系统，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没有考虑召回率</a:t>
            </a:r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707-B2DF-48F3-9897-8C5524D28F16}" type="slidenum">
              <a:rPr lang="en-US" altLang="zh-CN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62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920" y="269776"/>
            <a:ext cx="5709320" cy="1143000"/>
          </a:xfrm>
        </p:spPr>
        <p:txBody>
          <a:bodyPr/>
          <a:lstStyle/>
          <a:p>
            <a:r>
              <a:rPr lang="zh-CN" altLang="en-US" dirty="0"/>
              <a:t>不考虑召回率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72816"/>
            <a:ext cx="7772400" cy="3617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FF0000"/>
                </a:solidFill>
              </a:rPr>
              <a:t>Precision@N</a:t>
            </a:r>
            <a:r>
              <a:rPr lang="zh-CN" altLang="en-US" b="1" dirty="0"/>
              <a:t>：在第</a:t>
            </a:r>
            <a:r>
              <a:rPr lang="en-US" altLang="zh-CN" b="1" dirty="0"/>
              <a:t>N</a:t>
            </a:r>
            <a:r>
              <a:rPr lang="zh-CN" altLang="en-US" b="1" dirty="0"/>
              <a:t>个位置上的正确率，对于搜索引擎，大量统计数据表明，大部分搜索引擎用户只关注前一、两页的结果，因此，</a:t>
            </a:r>
            <a:r>
              <a:rPr lang="en-US" altLang="zh-CN" b="1" dirty="0"/>
              <a:t>P@10, P@20</a:t>
            </a:r>
            <a:r>
              <a:rPr lang="zh-CN" altLang="en-US" b="1" dirty="0"/>
              <a:t>对大规模搜索引擎来说是很好的评价指标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E60-B802-4239-A82D-2AD695150542}" type="slidenum">
              <a:rPr lang="en-US" altLang="zh-CN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734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2"/>
            <a:ext cx="8943975" cy="723230"/>
          </a:xfrm>
        </p:spPr>
        <p:txBody>
          <a:bodyPr/>
          <a:lstStyle/>
          <a:p>
            <a:pPr algn="ctr"/>
            <a:r>
              <a:rPr lang="zh-CN" altLang="en-US" dirty="0"/>
              <a:t>例子</a:t>
            </a:r>
          </a:p>
        </p:txBody>
      </p:sp>
      <p:graphicFrame>
        <p:nvGraphicFramePr>
          <p:cNvPr id="222211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53342665"/>
              </p:ext>
            </p:extLst>
          </p:nvPr>
        </p:nvGraphicFramePr>
        <p:xfrm>
          <a:off x="755576" y="1556792"/>
          <a:ext cx="7632700" cy="2590800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&amp;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查询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d3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d6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d13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d6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d2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d9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d2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d13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936F-2DFC-47C7-9A72-E188E0EF132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22255" name="Text Box 47"/>
          <p:cNvSpPr txBox="1">
            <a:spLocks noChangeArrowheads="1"/>
          </p:cNvSpPr>
          <p:nvPr/>
        </p:nvSpPr>
        <p:spPr bwMode="auto">
          <a:xfrm>
            <a:off x="179512" y="4509120"/>
            <a:ext cx="8748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查询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</a:rPr>
              <a:t>及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查询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</a:rPr>
              <a:t>的标准答案集合分别为 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{d3,d4,d6,d9}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{d1,d2,d13}</a:t>
            </a:r>
          </a:p>
        </p:txBody>
      </p:sp>
      <p:sp>
        <p:nvSpPr>
          <p:cNvPr id="222256" name="Line 48"/>
          <p:cNvSpPr>
            <a:spLocks noChangeShapeType="1"/>
          </p:cNvSpPr>
          <p:nvPr/>
        </p:nvSpPr>
        <p:spPr bwMode="auto">
          <a:xfrm flipH="1">
            <a:off x="7380164" y="3140968"/>
            <a:ext cx="431800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sz="32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2257" name="Text Box 49"/>
          <p:cNvSpPr txBox="1">
            <a:spLocks noChangeArrowheads="1"/>
          </p:cNvSpPr>
          <p:nvPr/>
        </p:nvSpPr>
        <p:spPr bwMode="auto">
          <a:xfrm>
            <a:off x="0" y="5301208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查询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1: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P@2=1, P@5=2/5; 	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查询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2: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P@2=1/2, P@5=2/5;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查询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1: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P@2=1/2, P@5=2/5;	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查询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黑体" pitchFamily="49" charset="-122"/>
              </a:rPr>
              <a:t>1: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P@2=1, P@5=3/5</a:t>
            </a:r>
          </a:p>
        </p:txBody>
      </p:sp>
    </p:spTree>
    <p:extLst>
      <p:ext uri="{BB962C8B-B14F-4D97-AF65-F5344CB8AC3E}">
        <p14:creationId xmlns:p14="http://schemas.microsoft.com/office/powerpoint/2010/main" val="18636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评价指标分类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2133600"/>
            <a:ext cx="7772400" cy="3617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对单个查询进行评估的指标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对单个查询得到一个结果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hlink"/>
                </a:solidFill>
              </a:rPr>
              <a:t>对多个查询进行评估的指标 </a:t>
            </a:r>
            <a:r>
              <a:rPr lang="zh-CN" altLang="en-US" b="1" dirty="0">
                <a:solidFill>
                  <a:schemeClr val="hlink"/>
                </a:solidFill>
                <a:sym typeface="Wingdings" pitchFamily="2" charset="2"/>
              </a:rPr>
              <a:t></a:t>
            </a:r>
            <a:endParaRPr lang="zh-CN" altLang="en-US" b="1" dirty="0">
              <a:solidFill>
                <a:schemeClr val="hlink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在多个查询上检索系统的得分求平均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E2B4-C3D9-4723-ABCF-AA01573D822A}" type="slidenum">
              <a:rPr lang="en-US" altLang="zh-CN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51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IR</a:t>
            </a:r>
            <a:r>
              <a:rPr lang="zh-CN" altLang="en-US">
                <a:latin typeface="Times New Roman" pitchFamily="18" charset="0"/>
              </a:rPr>
              <a:t>中评价什么？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7848600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效率 </a:t>
            </a:r>
            <a:r>
              <a:rPr lang="en-US" altLang="zh-CN" b="1" dirty="0">
                <a:latin typeface="Times New Roman" pitchFamily="18" charset="0"/>
              </a:rPr>
              <a:t>(Efficiency)—</a:t>
            </a:r>
            <a:r>
              <a:rPr lang="zh-CN" altLang="en-US" b="1" dirty="0">
                <a:latin typeface="Times New Roman" pitchFamily="18" charset="0"/>
              </a:rPr>
              <a:t>可以采用通常的评价方法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时间开销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空间开销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响应速度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效果 </a:t>
            </a:r>
            <a:r>
              <a:rPr lang="en-US" altLang="zh-CN" b="1" dirty="0">
                <a:latin typeface="Times New Roman" pitchFamily="18" charset="0"/>
              </a:rPr>
              <a:t>(Effectiveness)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返回的文档中有多少相关文档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所有相关文档中返回了多少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返回得靠不靠前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其他指标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覆盖率</a:t>
            </a:r>
            <a:r>
              <a:rPr lang="en-US" altLang="zh-CN" b="1" dirty="0">
                <a:latin typeface="Times New Roman" pitchFamily="18" charset="0"/>
              </a:rPr>
              <a:t>(Coverage)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访问量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数据更新速度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C03C-B0EE-42C0-869C-FF25DE0D5A02}" type="slidenum">
              <a:rPr lang="en-US" altLang="zh-CN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954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评价指标</a:t>
            </a:r>
            <a:r>
              <a:rPr lang="en-US" altLang="zh-CN">
                <a:latin typeface="Times New Roman" pitchFamily="18" charset="0"/>
              </a:rPr>
              <a:t>(9)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28800"/>
            <a:ext cx="8784976" cy="5229200"/>
          </a:xfrm>
        </p:spPr>
        <p:txBody>
          <a:bodyPr/>
          <a:lstStyle/>
          <a:p>
            <a:r>
              <a:rPr lang="zh-CN" altLang="en-US" sz="3200" b="1" dirty="0">
                <a:latin typeface="Times New Roman" pitchFamily="18" charset="0"/>
              </a:rPr>
              <a:t>平均的求法：</a:t>
            </a:r>
          </a:p>
          <a:p>
            <a:pPr lvl="1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宏平均</a:t>
            </a:r>
            <a:r>
              <a:rPr lang="en-US" altLang="zh-CN" sz="2800" b="1" dirty="0">
                <a:latin typeface="Times New Roman" pitchFamily="18" charset="0"/>
              </a:rPr>
              <a:t>(Macro Average): </a:t>
            </a:r>
            <a:r>
              <a:rPr lang="zh-CN" altLang="en-US" sz="2800" b="1" dirty="0">
                <a:latin typeface="Times New Roman" pitchFamily="18" charset="0"/>
              </a:rPr>
              <a:t>对每个查询求出某个指标，然后对这些指标进行算术平均</a:t>
            </a:r>
          </a:p>
          <a:p>
            <a:pPr lvl="1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微平均</a:t>
            </a:r>
            <a:r>
              <a:rPr lang="en-US" altLang="zh-CN" sz="2800" b="1" dirty="0">
                <a:latin typeface="Times New Roman" pitchFamily="18" charset="0"/>
              </a:rPr>
              <a:t>(Micro Average): </a:t>
            </a:r>
            <a:r>
              <a:rPr lang="zh-CN" altLang="en-US" sz="2800" b="1" dirty="0">
                <a:latin typeface="Times New Roman" pitchFamily="18" charset="0"/>
              </a:rPr>
              <a:t>将所有查询视为一个查询，将各种情况的文档总数求和，然后进行指标的计算</a:t>
            </a:r>
          </a:p>
          <a:p>
            <a:pPr lvl="2"/>
            <a:r>
              <a:rPr lang="zh-CN" altLang="en-US" sz="2400" b="1" dirty="0">
                <a:latin typeface="Times New Roman" pitchFamily="18" charset="0"/>
              </a:rPr>
              <a:t>如</a:t>
            </a:r>
            <a:r>
              <a:rPr lang="en-US" altLang="zh-CN" sz="2400" b="1" dirty="0">
                <a:latin typeface="Times New Roman" pitchFamily="18" charset="0"/>
              </a:rPr>
              <a:t>:Micro Precision=(</a:t>
            </a:r>
            <a:r>
              <a:rPr lang="zh-CN" altLang="en-US" sz="2400" b="1" dirty="0">
                <a:latin typeface="Times New Roman" pitchFamily="18" charset="0"/>
              </a:rPr>
              <a:t>对所有查询检出的相关文档总数</a:t>
            </a:r>
            <a:r>
              <a:rPr lang="en-US" altLang="zh-CN" sz="2400" b="1" dirty="0">
                <a:latin typeface="Times New Roman" pitchFamily="18" charset="0"/>
              </a:rPr>
              <a:t>) / (</a:t>
            </a:r>
            <a:r>
              <a:rPr lang="zh-CN" altLang="en-US" sz="2400" b="1" dirty="0">
                <a:latin typeface="Times New Roman" pitchFamily="18" charset="0"/>
              </a:rPr>
              <a:t>对所有查询检出的文档总数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 lvl="1"/>
            <a:r>
              <a:rPr lang="zh-CN" altLang="en-US" sz="2800" b="1" dirty="0">
                <a:latin typeface="Times New Roman" pitchFamily="18" charset="0"/>
              </a:rPr>
              <a:t>宏平均对所有查询一视同仁，微平均受返回相关文档数目比较大的查询影响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宏平均保护弱者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MAP</a:t>
            </a:r>
            <a:r>
              <a:rPr lang="en-US" altLang="zh-CN" sz="3200" b="1" dirty="0">
                <a:latin typeface="Times New Roman" pitchFamily="18" charset="0"/>
              </a:rPr>
              <a:t>(Mean AP)</a:t>
            </a:r>
            <a:r>
              <a:rPr lang="zh-CN" altLang="en-US" sz="3200" b="1" dirty="0">
                <a:latin typeface="Times New Roman" pitchFamily="18" charset="0"/>
              </a:rPr>
              <a:t>：对所有查询的</a:t>
            </a:r>
            <a:r>
              <a:rPr lang="en-US" altLang="zh-CN" sz="3200" b="1" dirty="0">
                <a:latin typeface="Times New Roman" pitchFamily="18" charset="0"/>
              </a:rPr>
              <a:t>AP</a:t>
            </a:r>
            <a:r>
              <a:rPr lang="zh-CN" altLang="en-US" sz="3200" b="1" dirty="0">
                <a:latin typeface="Times New Roman" pitchFamily="18" charset="0"/>
              </a:rPr>
              <a:t>求宏平均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6D47-F6C1-46A2-BEE2-38053CCBCDE9}" type="slidenum">
              <a:rPr lang="en-US" altLang="zh-CN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317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8" y="476672"/>
            <a:ext cx="1115616" cy="648072"/>
          </a:xfrm>
        </p:spPr>
        <p:txBody>
          <a:bodyPr/>
          <a:lstStyle/>
          <a:p>
            <a:r>
              <a:rPr lang="zh-CN" altLang="en-US" sz="3600" dirty="0"/>
              <a:t>例子</a:t>
            </a:r>
          </a:p>
        </p:txBody>
      </p: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6E0E-374D-49DD-B1F0-731AEFE2E398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20237" name="Text Box 77"/>
          <p:cNvSpPr txBox="1">
            <a:spLocks noChangeArrowheads="1"/>
          </p:cNvSpPr>
          <p:nvPr/>
        </p:nvSpPr>
        <p:spPr bwMode="auto">
          <a:xfrm>
            <a:off x="297843" y="3863370"/>
            <a:ext cx="8549902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S1Q1: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P=2/5, R=2/4, F=4/9,AP=1/2;   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S1Q2: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P=2/5, R=2/3, F=1/2,AP= 7/15;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S2Q1: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P=2/4, R=2/4, F=1/2,AP=3/8;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S2Q2: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P=3/5, R=3/3. F=3/4,AP=11/12;</a:t>
            </a:r>
          </a:p>
        </p:txBody>
      </p:sp>
      <p:sp>
        <p:nvSpPr>
          <p:cNvPr id="220257" name="Text Box 97"/>
          <p:cNvSpPr txBox="1">
            <a:spLocks noChangeArrowheads="1"/>
          </p:cNvSpPr>
          <p:nvPr/>
        </p:nvSpPr>
        <p:spPr bwMode="auto">
          <a:xfrm>
            <a:off x="54546" y="4956264"/>
            <a:ext cx="9036496" cy="17851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S1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MacroP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=2/5, 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MacroR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=7/12,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MacroF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=17/36,		MAP=29/60,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MicroP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=4/10,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MicroR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=4/7,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MicroF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=8/17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S2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MacroP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=11/20,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MacroR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=3/4,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MacroF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=5/8,		MAP=31/48, 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MicroP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=5/9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,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MicroR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=5/7,	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MicroF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=40/73</a:t>
            </a:r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609060"/>
              </p:ext>
            </p:extLst>
          </p:nvPr>
        </p:nvGraphicFramePr>
        <p:xfrm>
          <a:off x="1331788" y="476672"/>
          <a:ext cx="7632700" cy="2590800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&amp;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查询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d3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d6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d13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d6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d2 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d9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d2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d13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0" y="328498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查询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</a:rPr>
              <a:t>及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查询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</a:rPr>
              <a:t>的标准答案集合分别为 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{d3,d4,d6,d9} </a:t>
            </a:r>
            <a:r>
              <a:rPr lang="en-US" altLang="zh-CN" b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{d1,d2,d13}</a:t>
            </a:r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 flipH="1">
            <a:off x="7956376" y="2060848"/>
            <a:ext cx="431800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sz="3200" b="1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93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37" grpId="0" animBg="1"/>
      <p:bldP spid="2202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6792"/>
            <a:ext cx="8640960" cy="2520950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zh-CN" altLang="en-US" b="1" dirty="0">
                <a:latin typeface="Times New Roman" pitchFamily="18" charset="0"/>
              </a:rPr>
              <a:t>两个查询</a:t>
            </a:r>
            <a:r>
              <a:rPr lang="en-US" altLang="zh-CN" b="1" dirty="0">
                <a:latin typeface="Times New Roman" pitchFamily="18" charset="0"/>
              </a:rPr>
              <a:t>q1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q2</a:t>
            </a:r>
            <a:r>
              <a:rPr lang="zh-CN" altLang="en-US" b="1" dirty="0">
                <a:latin typeface="Times New Roman" pitchFamily="18" charset="0"/>
              </a:rPr>
              <a:t>的标准答案数目分别为</a:t>
            </a:r>
            <a:r>
              <a:rPr lang="en-US" altLang="zh-CN" b="1" dirty="0">
                <a:latin typeface="Times New Roman" pitchFamily="18" charset="0"/>
              </a:rPr>
              <a:t>100</a:t>
            </a:r>
            <a:r>
              <a:rPr lang="zh-CN" altLang="en-US" b="1" dirty="0">
                <a:latin typeface="Times New Roman" pitchFamily="18" charset="0"/>
              </a:rPr>
              <a:t>个和</a:t>
            </a:r>
            <a:r>
              <a:rPr lang="en-US" altLang="zh-CN" b="1" dirty="0">
                <a:latin typeface="Times New Roman" pitchFamily="18" charset="0"/>
              </a:rPr>
              <a:t>50</a:t>
            </a:r>
            <a:r>
              <a:rPr lang="zh-CN" altLang="en-US" b="1" dirty="0">
                <a:latin typeface="Times New Roman" pitchFamily="18" charset="0"/>
              </a:rPr>
              <a:t>个，某系统对</a:t>
            </a:r>
            <a:r>
              <a:rPr lang="en-US" altLang="zh-CN" b="1" dirty="0">
                <a:latin typeface="Times New Roman" pitchFamily="18" charset="0"/>
              </a:rPr>
              <a:t>q1</a:t>
            </a:r>
            <a:r>
              <a:rPr lang="zh-CN" altLang="en-US" b="1" dirty="0">
                <a:latin typeface="Times New Roman" pitchFamily="18" charset="0"/>
              </a:rPr>
              <a:t>检索出</a:t>
            </a:r>
            <a:r>
              <a:rPr lang="en-US" altLang="zh-CN" b="1" dirty="0">
                <a:latin typeface="Times New Roman" pitchFamily="18" charset="0"/>
              </a:rPr>
              <a:t>80</a:t>
            </a:r>
            <a:r>
              <a:rPr lang="zh-CN" altLang="en-US" b="1" dirty="0">
                <a:latin typeface="Times New Roman" pitchFamily="18" charset="0"/>
              </a:rPr>
              <a:t>个结果，其中正确数目为</a:t>
            </a:r>
            <a:r>
              <a:rPr lang="en-US" altLang="zh-CN" b="1" dirty="0">
                <a:latin typeface="Times New Roman" pitchFamily="18" charset="0"/>
              </a:rPr>
              <a:t>40</a:t>
            </a:r>
            <a:r>
              <a:rPr lang="zh-CN" altLang="en-US" b="1" dirty="0">
                <a:latin typeface="Times New Roman" pitchFamily="18" charset="0"/>
              </a:rPr>
              <a:t>，系统对</a:t>
            </a:r>
            <a:r>
              <a:rPr lang="en-US" altLang="zh-CN" b="1" dirty="0">
                <a:latin typeface="Times New Roman" pitchFamily="18" charset="0"/>
              </a:rPr>
              <a:t>q2</a:t>
            </a:r>
            <a:r>
              <a:rPr lang="zh-CN" altLang="en-US" b="1" dirty="0">
                <a:latin typeface="Times New Roman" pitchFamily="18" charset="0"/>
              </a:rPr>
              <a:t>检索出</a:t>
            </a:r>
            <a:r>
              <a:rPr lang="en-US" altLang="zh-CN" b="1" dirty="0">
                <a:latin typeface="Times New Roman" pitchFamily="18" charset="0"/>
              </a:rPr>
              <a:t>30</a:t>
            </a:r>
            <a:r>
              <a:rPr lang="zh-CN" altLang="en-US" b="1" dirty="0">
                <a:latin typeface="Times New Roman" pitchFamily="18" charset="0"/>
              </a:rPr>
              <a:t>个结果，其中正确数目为</a:t>
            </a:r>
            <a:r>
              <a:rPr lang="en-US" altLang="zh-CN" b="1" dirty="0">
                <a:latin typeface="Times New Roman" pitchFamily="18" charset="0"/>
              </a:rPr>
              <a:t>24</a:t>
            </a:r>
            <a:r>
              <a:rPr lang="zh-CN" altLang="en-US" b="1" dirty="0">
                <a:latin typeface="Times New Roman" pitchFamily="18" charset="0"/>
              </a:rPr>
              <a:t>，求</a:t>
            </a:r>
            <a:r>
              <a:rPr lang="en-US" altLang="zh-CN" b="1" dirty="0" err="1">
                <a:latin typeface="Times New Roman" pitchFamily="18" charset="0"/>
              </a:rPr>
              <a:t>MacroP</a:t>
            </a:r>
            <a:r>
              <a:rPr lang="en-US" altLang="zh-CN" b="1" dirty="0">
                <a:latin typeface="Times New Roman" pitchFamily="18" charset="0"/>
              </a:rPr>
              <a:t> / </a:t>
            </a:r>
            <a:r>
              <a:rPr lang="en-US" altLang="zh-CN" b="1" dirty="0" err="1">
                <a:latin typeface="Times New Roman" pitchFamily="18" charset="0"/>
              </a:rPr>
              <a:t>MacroR</a:t>
            </a:r>
            <a:r>
              <a:rPr lang="en-US" altLang="zh-CN" b="1" dirty="0">
                <a:latin typeface="Times New Roman" pitchFamily="18" charset="0"/>
              </a:rPr>
              <a:t> / </a:t>
            </a:r>
            <a:r>
              <a:rPr lang="en-US" altLang="zh-CN" b="1" dirty="0" err="1">
                <a:latin typeface="Times New Roman" pitchFamily="18" charset="0"/>
              </a:rPr>
              <a:t>MicroP</a:t>
            </a:r>
            <a:r>
              <a:rPr lang="en-US" altLang="zh-CN" b="1" dirty="0">
                <a:latin typeface="Times New Roman" pitchFamily="18" charset="0"/>
              </a:rPr>
              <a:t> / </a:t>
            </a:r>
            <a:r>
              <a:rPr lang="en-US" altLang="zh-CN" b="1" dirty="0" err="1">
                <a:latin typeface="Times New Roman" pitchFamily="18" charset="0"/>
              </a:rPr>
              <a:t>MicroR</a:t>
            </a:r>
            <a:r>
              <a:rPr lang="zh-CN" altLang="en-US" b="1" dirty="0">
                <a:latin typeface="Times New Roman" pitchFamily="18" charset="0"/>
              </a:rPr>
              <a:t>：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83BB-5D81-4C5D-BF1F-95055B26F61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7504" y="3933056"/>
            <a:ext cx="8928992" cy="22419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P1=40/80=0.5, 			R1=40/100=0.4</a:t>
            </a:r>
          </a:p>
          <a:p>
            <a:pPr marL="0" lvl="1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P2=24/30=0.8, 			R2=24/50=0.48</a:t>
            </a:r>
          </a:p>
          <a:p>
            <a:pPr marL="0" lvl="1"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MacroP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=(P1+P2)/2=0.65 		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MacroR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=(R1+R2)/2=0.44</a:t>
            </a:r>
          </a:p>
          <a:p>
            <a:pPr marL="0" lvl="1"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MicroP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=(40+24)/(80+30)=0.58	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MicroR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=(40+24)/(100+50)=0.43</a:t>
            </a:r>
          </a:p>
        </p:txBody>
      </p:sp>
    </p:spTree>
    <p:extLst>
      <p:ext uri="{BB962C8B-B14F-4D97-AF65-F5344CB8AC3E}">
        <p14:creationId xmlns:p14="http://schemas.microsoft.com/office/powerpoint/2010/main" val="13376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整个</a:t>
            </a:r>
            <a:r>
              <a:rPr lang="en-US" altLang="zh-CN">
                <a:latin typeface="Times New Roman" pitchFamily="18" charset="0"/>
              </a:rPr>
              <a:t>IR</a:t>
            </a:r>
            <a:r>
              <a:rPr lang="zh-CN" altLang="en-US">
                <a:latin typeface="Times New Roman" pitchFamily="18" charset="0"/>
              </a:rPr>
              <a:t>系统的</a:t>
            </a:r>
            <a:r>
              <a:rPr lang="en-US" altLang="zh-CN">
                <a:latin typeface="Times New Roman" pitchFamily="18" charset="0"/>
              </a:rPr>
              <a:t>P-R</a:t>
            </a:r>
            <a:r>
              <a:rPr lang="zh-CN" altLang="en-US">
                <a:latin typeface="Times New Roman" pitchFamily="18" charset="0"/>
              </a:rPr>
              <a:t>曲线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133600"/>
            <a:ext cx="8636893" cy="3617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在每个召回率点上，对所有的查询在此点上的正确率进行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算术平均</a:t>
            </a:r>
            <a:r>
              <a:rPr lang="zh-CN" altLang="en-US" b="1" dirty="0">
                <a:latin typeface="Times New Roman" pitchFamily="18" charset="0"/>
              </a:rPr>
              <a:t>，得到系统在该点上的正确率的平均值。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</a:rPr>
              <a:t>两个检索系统可以通过</a:t>
            </a:r>
            <a:r>
              <a:rPr lang="en-US" altLang="zh-CN" b="1" dirty="0">
                <a:latin typeface="Times New Roman" pitchFamily="18" charset="0"/>
              </a:rPr>
              <a:t>P-R</a:t>
            </a:r>
            <a:r>
              <a:rPr lang="zh-CN" altLang="en-US" b="1" dirty="0">
                <a:latin typeface="Times New Roman" pitchFamily="18" charset="0"/>
              </a:rPr>
              <a:t>曲线进行比较。位置在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上面</a:t>
            </a:r>
            <a:r>
              <a:rPr lang="zh-CN" altLang="en-US" b="1" dirty="0">
                <a:latin typeface="Times New Roman" pitchFamily="18" charset="0"/>
              </a:rPr>
              <a:t>的曲线代表的系统性能占优。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085D-64CD-47F0-9E8B-F4AE65D03D0E}" type="slidenum">
              <a:rPr lang="en-US" altLang="zh-CN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80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608" y="476672"/>
            <a:ext cx="6330950" cy="779463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几个</a:t>
            </a:r>
            <a:r>
              <a:rPr lang="en-US" altLang="zh-CN" dirty="0">
                <a:latin typeface="Times New Roman" pitchFamily="18" charset="0"/>
              </a:rPr>
              <a:t>IR</a:t>
            </a:r>
            <a:r>
              <a:rPr lang="zh-CN" altLang="en-US" dirty="0">
                <a:latin typeface="Times New Roman" pitchFamily="18" charset="0"/>
              </a:rPr>
              <a:t>系统的</a:t>
            </a:r>
            <a:r>
              <a:rPr lang="en-US" altLang="zh-CN" dirty="0">
                <a:latin typeface="Times New Roman" pitchFamily="18" charset="0"/>
              </a:rPr>
              <a:t>P-R</a:t>
            </a:r>
            <a:r>
              <a:rPr lang="zh-CN" altLang="en-US" dirty="0">
                <a:latin typeface="Times New Roman" pitchFamily="18" charset="0"/>
              </a:rPr>
              <a:t>曲线比较</a:t>
            </a:r>
          </a:p>
        </p:txBody>
      </p:sp>
      <p:graphicFrame>
        <p:nvGraphicFramePr>
          <p:cNvPr id="4813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78151"/>
              </p:ext>
            </p:extLst>
          </p:nvPr>
        </p:nvGraphicFramePr>
        <p:xfrm>
          <a:off x="1187625" y="1628800"/>
          <a:ext cx="7056784" cy="504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SPW 9.0 Graph" r:id="rId4" imgW="5541120" imgH="4465800" progId="">
                  <p:embed/>
                </p:oleObj>
              </mc:Choice>
              <mc:Fallback>
                <p:oleObj name="SPW 9.0 Graph" r:id="rId4" imgW="5541120" imgH="446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1628800"/>
                        <a:ext cx="7056784" cy="50405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6AE2-3CC2-40D6-9D62-283169F907FD}" type="slidenum">
              <a:rPr lang="en-US" altLang="zh-CN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221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面向用户的评价指标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00809"/>
            <a:ext cx="8856984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</a:rPr>
              <a:t>前面的指标都没有考虑用户因素。而相关不相关由用户判定。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</a:rPr>
              <a:t>假定用户已知的相关文档集合为</a:t>
            </a:r>
            <a:r>
              <a:rPr lang="en-US" altLang="zh-CN" sz="2400" b="1" dirty="0">
                <a:latin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</a:rPr>
              <a:t>，检索结果和</a:t>
            </a:r>
            <a:r>
              <a:rPr lang="en-US" altLang="zh-CN" sz="2400" b="1" dirty="0">
                <a:latin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</a:rPr>
              <a:t>的交集为</a:t>
            </a:r>
            <a:r>
              <a:rPr lang="en-US" altLang="zh-CN" sz="2400" b="1" dirty="0" err="1">
                <a:latin typeface="Times New Roman" pitchFamily="18" charset="0"/>
              </a:rPr>
              <a:t>Ru</a:t>
            </a:r>
            <a:r>
              <a:rPr lang="zh-CN" altLang="en-US" sz="2400" b="1" dirty="0">
                <a:latin typeface="Times New Roman" pitchFamily="18" charset="0"/>
              </a:rPr>
              <a:t>，则可以定义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覆盖率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Coverage</a:t>
            </a:r>
            <a:r>
              <a:rPr lang="en-US" altLang="zh-CN" sz="2400" b="1" dirty="0">
                <a:latin typeface="Times New Roman" pitchFamily="18" charset="0"/>
              </a:rPr>
              <a:t>)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C = |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Ru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| / |U|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，表示系统找到的用户已知的相关文档比例。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</a:rPr>
              <a:t>假定检索结果中返回一些用户以前未知的相关文档</a:t>
            </a:r>
            <a:r>
              <a:rPr lang="en-US" altLang="zh-CN" sz="2400" b="1" dirty="0" err="1">
                <a:latin typeface="Times New Roman" pitchFamily="18" charset="0"/>
              </a:rPr>
              <a:t>Rk</a:t>
            </a:r>
            <a:r>
              <a:rPr lang="zh-CN" altLang="en-US" sz="2400" b="1" dirty="0">
                <a:latin typeface="Times New Roman" pitchFamily="18" charset="0"/>
              </a:rPr>
              <a:t>，则可以定义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出新率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Novelty Ratio</a:t>
            </a:r>
            <a:r>
              <a:rPr lang="en-US" altLang="zh-CN" sz="2400" b="1" dirty="0">
                <a:latin typeface="Times New Roman" pitchFamily="18" charset="0"/>
              </a:rPr>
              <a:t>)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N = |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Rk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| / ( |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Ru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| + |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Rk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| )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，表示系统返回的新相关文档的比例。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3423-F324-44EE-A506-27D67BE1F242}" type="slidenum">
              <a:rPr lang="en-US" altLang="zh-CN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854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其他评价指标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636893" cy="4824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</a:rPr>
              <a:t>不同的信息检索应用或者任务还会采用不同的评价指标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MRR</a:t>
            </a:r>
            <a:r>
              <a:rPr lang="en-US" altLang="zh-CN" sz="2400" b="1" dirty="0">
                <a:latin typeface="Times New Roman" pitchFamily="18" charset="0"/>
              </a:rPr>
              <a:t> (Mean Reciprocal Rank): </a:t>
            </a:r>
            <a:r>
              <a:rPr lang="zh-CN" altLang="en-US" sz="2400" b="1" dirty="0">
                <a:latin typeface="Times New Roman" pitchFamily="18" charset="0"/>
              </a:rPr>
              <a:t>对于某些</a:t>
            </a:r>
            <a:r>
              <a:rPr lang="en-US" altLang="zh-CN" sz="2400" b="1" dirty="0">
                <a:latin typeface="Times New Roman" pitchFamily="18" charset="0"/>
              </a:rPr>
              <a:t>IR</a:t>
            </a:r>
            <a:r>
              <a:rPr lang="zh-CN" altLang="en-US" sz="2400" b="1" dirty="0">
                <a:latin typeface="Times New Roman" pitchFamily="18" charset="0"/>
              </a:rPr>
              <a:t>系统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zh-CN" altLang="en-US" sz="2400" b="1" dirty="0">
                <a:latin typeface="Times New Roman" pitchFamily="18" charset="0"/>
              </a:rPr>
              <a:t>如问答系统或主页发现系统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，只关心第一个标准答案返回的位置</a:t>
            </a:r>
            <a:r>
              <a:rPr lang="en-US" altLang="zh-CN" sz="2400" b="1" dirty="0">
                <a:latin typeface="Times New Roman" pitchFamily="18" charset="0"/>
              </a:rPr>
              <a:t>(Rank)</a:t>
            </a:r>
            <a:r>
              <a:rPr lang="zh-CN" altLang="en-US" sz="2400" b="1" dirty="0">
                <a:latin typeface="Times New Roman" pitchFamily="18" charset="0"/>
              </a:rPr>
              <a:t>，越前越好，这个位置的倒数称为</a:t>
            </a:r>
            <a:r>
              <a:rPr lang="en-US" altLang="zh-CN" sz="2400" b="1" dirty="0">
                <a:latin typeface="Times New Roman" pitchFamily="18" charset="0"/>
              </a:rPr>
              <a:t>RR</a:t>
            </a:r>
            <a:r>
              <a:rPr lang="zh-CN" altLang="en-US" sz="2400" b="1" dirty="0">
                <a:latin typeface="Times New Roman" pitchFamily="18" charset="0"/>
              </a:rPr>
              <a:t>，对问题集合求平均，则得到</a:t>
            </a:r>
            <a:r>
              <a:rPr lang="en-US" altLang="zh-CN" sz="2400" b="1" dirty="0">
                <a:latin typeface="Times New Roman" pitchFamily="18" charset="0"/>
              </a:rPr>
              <a:t>MRR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</a:rPr>
              <a:t>例子：两个问题，系统对第一个问题返回的标准答案的</a:t>
            </a:r>
            <a:r>
              <a:rPr lang="en-US" altLang="zh-CN" sz="2000" b="1" dirty="0">
                <a:latin typeface="Times New Roman" pitchFamily="18" charset="0"/>
              </a:rPr>
              <a:t>Rank</a:t>
            </a:r>
            <a:r>
              <a:rPr lang="zh-CN" altLang="en-US" sz="2000" b="1" dirty="0">
                <a:latin typeface="Times New Roman" pitchFamily="18" charset="0"/>
              </a:rPr>
              <a:t>是</a:t>
            </a:r>
            <a:r>
              <a:rPr lang="en-US" altLang="zh-CN" sz="2000" b="1" dirty="0">
                <a:latin typeface="Times New Roman" pitchFamily="18" charset="0"/>
              </a:rPr>
              <a:t>2</a:t>
            </a:r>
            <a:r>
              <a:rPr lang="zh-CN" altLang="en-US" sz="2000" b="1" dirty="0">
                <a:latin typeface="Times New Roman" pitchFamily="18" charset="0"/>
              </a:rPr>
              <a:t>，对第二个问题返回的标准答案的</a:t>
            </a:r>
            <a:r>
              <a:rPr lang="en-US" altLang="zh-CN" sz="2000" b="1" dirty="0">
                <a:latin typeface="Times New Roman" pitchFamily="18" charset="0"/>
              </a:rPr>
              <a:t>Rank</a:t>
            </a:r>
            <a:r>
              <a:rPr lang="zh-CN" altLang="en-US" sz="2000" b="1" dirty="0">
                <a:latin typeface="Times New Roman" pitchFamily="18" charset="0"/>
              </a:rPr>
              <a:t>是</a:t>
            </a:r>
            <a:r>
              <a:rPr lang="en-US" altLang="zh-CN" sz="2000" b="1" dirty="0">
                <a:latin typeface="Times New Roman" pitchFamily="18" charset="0"/>
              </a:rPr>
              <a:t>4</a:t>
            </a:r>
            <a:r>
              <a:rPr lang="zh-CN" altLang="en-US" sz="2000" b="1" dirty="0">
                <a:latin typeface="Times New Roman" pitchFamily="18" charset="0"/>
              </a:rPr>
              <a:t>，则系统的</a:t>
            </a:r>
            <a:r>
              <a:rPr lang="en-US" altLang="zh-CN" sz="2000" b="1" dirty="0">
                <a:latin typeface="Times New Roman" pitchFamily="18" charset="0"/>
              </a:rPr>
              <a:t>MRR</a:t>
            </a:r>
            <a:r>
              <a:rPr lang="zh-CN" altLang="en-US" sz="2000" b="1" dirty="0">
                <a:latin typeface="Times New Roman" pitchFamily="18" charset="0"/>
              </a:rPr>
              <a:t>为</a:t>
            </a:r>
            <a:endParaRPr lang="en-US" altLang="zh-CN" sz="2000" b="1" dirty="0">
              <a:latin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</a:rPr>
              <a:t>(1/2+1/4)/2=3/8</a:t>
            </a:r>
          </a:p>
          <a:p>
            <a:pPr lvl="1">
              <a:lnSpc>
                <a:spcPct val="150000"/>
              </a:lnSpc>
            </a:pP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DBE-BB30-4A82-807F-158D10B189C6}" type="slidenum">
              <a:rPr lang="en-US" altLang="zh-CN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6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其他评价指标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349500"/>
            <a:ext cx="8060258" cy="3617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Times New Roman" pitchFamily="18" charset="0"/>
              </a:rPr>
              <a:t>Bpref</a:t>
            </a:r>
            <a:endParaRPr lang="en-US" altLang="zh-CN" b="1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itchFamily="18" charset="0"/>
              </a:rPr>
              <a:t>GMAP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itchFamily="18" charset="0"/>
              </a:rPr>
              <a:t>NDCG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972-B9DC-46F6-988C-3FA45D463E8B}" type="slidenum">
              <a:rPr lang="en-US" altLang="zh-CN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531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关于评价方面的研究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916832"/>
            <a:ext cx="7772400" cy="3617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现有评价体系远没有达到完美程度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对评价的评价研究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指标的相关属性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公正性、敏感性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的研究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新的指标的提出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新特点、新领域</a:t>
            </a:r>
            <a:r>
              <a:rPr lang="en-US" altLang="zh-CN" sz="2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指标的计算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比如</a:t>
            </a:r>
            <a:r>
              <a:rPr lang="en-US" altLang="zh-CN" sz="2800" b="1" dirty="0"/>
              <a:t>Pooling</a:t>
            </a:r>
            <a:r>
              <a:rPr lang="zh-CN" altLang="en-US" sz="2800" b="1" dirty="0"/>
              <a:t>方法中如何降低人工代价？</a:t>
            </a:r>
            <a:r>
              <a:rPr lang="en-US" altLang="zh-CN" sz="28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9A1-7C4A-424E-B1ED-A9D7B85E65B6}" type="slidenum">
              <a:rPr lang="en-US" altLang="zh-CN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246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信息检索的评价方法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不考虑序的评价指标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即基于集合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F</a:t>
            </a:r>
          </a:p>
          <a:p>
            <a:pPr lvl="1">
              <a:lnSpc>
                <a:spcPct val="150000"/>
              </a:lnSpc>
            </a:pP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考虑序的评价指标：</a:t>
            </a:r>
            <a:r>
              <a:rPr lang="en-US" altLang="zh-CN" sz="2800" b="1" dirty="0"/>
              <a:t>P/R</a:t>
            </a:r>
            <a:r>
              <a:rPr lang="zh-CN" altLang="en-US" sz="2800" b="1" dirty="0"/>
              <a:t>曲线、</a:t>
            </a:r>
            <a:r>
              <a:rPr lang="en-US" altLang="zh-CN" sz="2800" b="1" dirty="0"/>
              <a:t>MAP</a:t>
            </a:r>
            <a:r>
              <a:rPr lang="zh-CN" altLang="en-US" sz="2800" b="1"/>
              <a:t>等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48680"/>
            <a:ext cx="3954462" cy="779462"/>
          </a:xfrm>
        </p:spPr>
        <p:txBody>
          <a:bodyPr/>
          <a:lstStyle/>
          <a:p>
            <a:r>
              <a:rPr lang="zh-CN" altLang="en-US" dirty="0"/>
              <a:t>如何评价效果？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844824"/>
            <a:ext cx="8137525" cy="43910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itchFamily="18" charset="0"/>
              </a:rPr>
              <a:t>相同的文档集合，相同的查询主题集合，相同的评价指标，不同的检索系统进行比较。</a:t>
            </a:r>
          </a:p>
          <a:p>
            <a:pPr lvl="1">
              <a:lnSpc>
                <a:spcPct val="130000"/>
              </a:lnSpc>
            </a:pPr>
            <a:r>
              <a:rPr lang="en-US" altLang="zh-CN" b="1" dirty="0">
                <a:latin typeface="Times New Roman" pitchFamily="18" charset="0"/>
              </a:rPr>
              <a:t>The </a:t>
            </a:r>
            <a:r>
              <a:rPr lang="en-US" altLang="zh-CN" b="1" dirty="0" err="1">
                <a:latin typeface="Times New Roman" pitchFamily="18" charset="0"/>
              </a:rPr>
              <a:t>Cranfield</a:t>
            </a:r>
            <a:r>
              <a:rPr lang="en-US" altLang="zh-CN" b="1" dirty="0">
                <a:latin typeface="Times New Roman" pitchFamily="18" charset="0"/>
              </a:rPr>
              <a:t> Experiments, Cyril W. </a:t>
            </a:r>
            <a:r>
              <a:rPr lang="en-US" altLang="zh-CN" b="1" dirty="0" err="1">
                <a:latin typeface="Times New Roman" pitchFamily="18" charset="0"/>
              </a:rPr>
              <a:t>Cleverdon</a:t>
            </a:r>
            <a:r>
              <a:rPr lang="en-US" altLang="zh-CN" b="1" dirty="0">
                <a:latin typeface="Times New Roman" pitchFamily="18" charset="0"/>
              </a:rPr>
              <a:t>,  1957 –1968 (</a:t>
            </a:r>
            <a:r>
              <a:rPr lang="zh-CN" altLang="en-US" b="1" dirty="0">
                <a:latin typeface="Times New Roman" pitchFamily="18" charset="0"/>
              </a:rPr>
              <a:t>上百篇文档集合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b="1" dirty="0">
                <a:latin typeface="Times New Roman" pitchFamily="18" charset="0"/>
              </a:rPr>
              <a:t> SMART System,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Gerald Salton, 1964-1988 (</a:t>
            </a:r>
            <a:r>
              <a:rPr lang="zh-CN" altLang="en-US" b="1" dirty="0">
                <a:latin typeface="Times New Roman" pitchFamily="18" charset="0"/>
              </a:rPr>
              <a:t>数千篇文档集合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b="1" dirty="0">
                <a:latin typeface="Times New Roman" pitchFamily="18" charset="0"/>
              </a:rPr>
              <a:t>TREC(Text </a:t>
            </a:r>
            <a:r>
              <a:rPr lang="en-US" altLang="zh-CN" b="1" dirty="0" err="1">
                <a:latin typeface="Times New Roman" pitchFamily="18" charset="0"/>
              </a:rPr>
              <a:t>REtrieval</a:t>
            </a:r>
            <a:r>
              <a:rPr lang="en-US" altLang="zh-CN" b="1" dirty="0">
                <a:latin typeface="Times New Roman" pitchFamily="18" charset="0"/>
              </a:rPr>
              <a:t> Conference), Donna Harman, </a:t>
            </a:r>
            <a:r>
              <a:rPr lang="zh-CN" altLang="en-US" b="1" dirty="0">
                <a:latin typeface="Times New Roman" pitchFamily="18" charset="0"/>
              </a:rPr>
              <a:t>美国标准技术研究所</a:t>
            </a:r>
            <a:r>
              <a:rPr lang="en-US" altLang="zh-CN" b="1" dirty="0">
                <a:latin typeface="Times New Roman" pitchFamily="18" charset="0"/>
              </a:rPr>
              <a:t>, 1992 -  (</a:t>
            </a:r>
            <a:r>
              <a:rPr lang="zh-CN" altLang="en-US" b="1" dirty="0">
                <a:latin typeface="Times New Roman" pitchFamily="18" charset="0"/>
              </a:rPr>
              <a:t>上百万篇文档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</a:rPr>
              <a:t>，信息检索的“奥运会”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CEE2-EA09-4530-9401-87F81C1E35A6}" type="slidenum">
              <a:rPr lang="en-US" altLang="zh-CN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000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7475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3E474FC-F5BC-46D2-ACF3-9DF549AA5DC9}" type="slidenum">
              <a:rPr lang="en-US" altLang="zh-CN" sz="1200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50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4756" name="图片 4" descr="目标17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24257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评价任务的例子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两个系统，一批查询，对每个查询每个系统分别得到一些结果。目标：哪个系统好？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Group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60021"/>
              </p:ext>
            </p:extLst>
          </p:nvPr>
        </p:nvGraphicFramePr>
        <p:xfrm>
          <a:off x="1258888" y="3500438"/>
          <a:ext cx="7092950" cy="2590800"/>
        </p:xfrm>
        <a:graphic>
          <a:graphicData uri="http://schemas.openxmlformats.org/drawingml/2006/table">
            <a:tbl>
              <a:tblPr/>
              <a:tblGrid>
                <a:gridCol w="259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&amp;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查询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系统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，查询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83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评价的几部分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评价指标：某个或某几个可衡量、可比较的值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评价过程：设计上保证公平、合理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6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charset="0"/>
                <a:ea typeface="黑体" pitchFamily="49" charset="-122"/>
              </a:rPr>
              <a:t>上一讲回顾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charset="0"/>
                <a:ea typeface="黑体" pitchFamily="49" charset="-122"/>
              </a:rPr>
              <a:t>有关检索评价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2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评价指标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252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评价指标分类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844824"/>
            <a:ext cx="7772400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对单个查询进行评估的指标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在单个查询上检索系统的得分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对多个查询进行评估的指标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在多个查询上检索系统的得分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808C-D22C-479F-A412-96E6AE52E9BE}" type="slidenum">
              <a:rPr lang="en-US" altLang="zh-CN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479281"/>
      </p:ext>
    </p:extLst>
  </p:cSld>
  <p:clrMapOvr>
    <a:masterClrMapping/>
  </p:clrMapOvr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3736</TotalTime>
  <Words>3152</Words>
  <Application>Microsoft Office PowerPoint</Application>
  <PresentationFormat>全屏显示(4:3)</PresentationFormat>
  <Paragraphs>507</Paragraphs>
  <Slides>50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 Unicode MS</vt:lpstr>
      <vt:lpstr>ＭＳ Ｐゴシック</vt:lpstr>
      <vt:lpstr>黑体</vt:lpstr>
      <vt:lpstr>楷体</vt:lpstr>
      <vt:lpstr>宋体</vt:lpstr>
      <vt:lpstr>Arial</vt:lpstr>
      <vt:lpstr>Calibri</vt:lpstr>
      <vt:lpstr>Tahoma</vt:lpstr>
      <vt:lpstr>Times New Roman</vt:lpstr>
      <vt:lpstr>Wingdings</vt:lpstr>
      <vt:lpstr>manning</vt:lpstr>
      <vt:lpstr>Equation</vt:lpstr>
      <vt:lpstr>SPW 9.0 Graph</vt:lpstr>
      <vt:lpstr>PowerPoint 演示文稿</vt:lpstr>
      <vt:lpstr>提纲</vt:lpstr>
      <vt:lpstr>提纲</vt:lpstr>
      <vt:lpstr>IR中评价什么？</vt:lpstr>
      <vt:lpstr>如何评价效果？</vt:lpstr>
      <vt:lpstr>评价任务的例子</vt:lpstr>
      <vt:lpstr>评价的几部分</vt:lpstr>
      <vt:lpstr>提纲</vt:lpstr>
      <vt:lpstr>评价指标分类</vt:lpstr>
      <vt:lpstr>评价指标分类</vt:lpstr>
      <vt:lpstr>回到例子</vt:lpstr>
      <vt:lpstr>整个文档集合的划分</vt:lpstr>
      <vt:lpstr>评价指标</vt:lpstr>
      <vt:lpstr>四种关系的矩阵表示</vt:lpstr>
      <vt:lpstr>基于集合的图表示</vt:lpstr>
      <vt:lpstr>回到例子</vt:lpstr>
      <vt:lpstr>课堂提问：另一个计算例子</vt:lpstr>
      <vt:lpstr>正确率和召回率的应用领域</vt:lpstr>
      <vt:lpstr>关于正确率和召回率的讨论</vt:lpstr>
      <vt:lpstr>正确率和召回率的问题</vt:lpstr>
      <vt:lpstr>关于召回率的计算</vt:lpstr>
      <vt:lpstr>4个系统的Pooling</vt:lpstr>
      <vt:lpstr>P和R融合</vt:lpstr>
      <vt:lpstr>PowerPoint 演示文稿</vt:lpstr>
      <vt:lpstr>引入序的作用(1)</vt:lpstr>
      <vt:lpstr>引入序的作用(2)</vt:lpstr>
      <vt:lpstr>P-R曲线的例子</vt:lpstr>
      <vt:lpstr>P-R曲线</vt:lpstr>
      <vt:lpstr>P-R 曲线的插值问题</vt:lpstr>
      <vt:lpstr>P-R曲线图</vt:lpstr>
      <vt:lpstr>P-R的优缺点</vt:lpstr>
      <vt:lpstr>基于P-R曲线的单一指标</vt:lpstr>
      <vt:lpstr>P-R曲线中的break point</vt:lpstr>
      <vt:lpstr>引入序的作用(1)</vt:lpstr>
      <vt:lpstr>引入序的作用(2)</vt:lpstr>
      <vt:lpstr>引入序的作用(3)</vt:lpstr>
      <vt:lpstr>不考虑召回率</vt:lpstr>
      <vt:lpstr>例子</vt:lpstr>
      <vt:lpstr>评价指标分类</vt:lpstr>
      <vt:lpstr>评价指标(9)</vt:lpstr>
      <vt:lpstr>例子</vt:lpstr>
      <vt:lpstr>练习</vt:lpstr>
      <vt:lpstr>整个IR系统的P-R曲线</vt:lpstr>
      <vt:lpstr>几个IR系统的P-R曲线比较</vt:lpstr>
      <vt:lpstr>面向用户的评价指标</vt:lpstr>
      <vt:lpstr>其他评价指标</vt:lpstr>
      <vt:lpstr>其他评价指标</vt:lpstr>
      <vt:lpstr>关于评价方面的研究</vt:lpstr>
      <vt:lpstr>本讲小结</vt:lpstr>
      <vt:lpstr>Q&amp;A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现代信息检索技术</dc:title>
  <dc:creator>Wang Bin</dc:creator>
  <cp:lastModifiedBy>sun</cp:lastModifiedBy>
  <cp:revision>649</cp:revision>
  <dcterms:created xsi:type="dcterms:W3CDTF">2006-07-30T07:52:44Z</dcterms:created>
  <dcterms:modified xsi:type="dcterms:W3CDTF">2019-10-09T23:54:34Z</dcterms:modified>
</cp:coreProperties>
</file>