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49"/>
  </p:notesMasterIdLst>
  <p:handoutMasterIdLst>
    <p:handoutMasterId r:id="rId50"/>
  </p:handoutMasterIdLst>
  <p:sldIdLst>
    <p:sldId id="327" r:id="rId2"/>
    <p:sldId id="511" r:id="rId3"/>
    <p:sldId id="512" r:id="rId4"/>
    <p:sldId id="468" r:id="rId5"/>
    <p:sldId id="513" r:id="rId6"/>
    <p:sldId id="515" r:id="rId7"/>
    <p:sldId id="472" r:id="rId8"/>
    <p:sldId id="516" r:id="rId9"/>
    <p:sldId id="517" r:id="rId10"/>
    <p:sldId id="521" r:id="rId11"/>
    <p:sldId id="561" r:id="rId12"/>
    <p:sldId id="571" r:id="rId13"/>
    <p:sldId id="569" r:id="rId14"/>
    <p:sldId id="519" r:id="rId15"/>
    <p:sldId id="562" r:id="rId16"/>
    <p:sldId id="563" r:id="rId17"/>
    <p:sldId id="522" r:id="rId18"/>
    <p:sldId id="572" r:id="rId19"/>
    <p:sldId id="573" r:id="rId20"/>
    <p:sldId id="574" r:id="rId21"/>
    <p:sldId id="575" r:id="rId22"/>
    <p:sldId id="576" r:id="rId23"/>
    <p:sldId id="525" r:id="rId24"/>
    <p:sldId id="520" r:id="rId25"/>
    <p:sldId id="528" r:id="rId26"/>
    <p:sldId id="529" r:id="rId27"/>
    <p:sldId id="527" r:id="rId28"/>
    <p:sldId id="526" r:id="rId29"/>
    <p:sldId id="524" r:id="rId30"/>
    <p:sldId id="533" r:id="rId31"/>
    <p:sldId id="532" r:id="rId32"/>
    <p:sldId id="534" r:id="rId33"/>
    <p:sldId id="535" r:id="rId34"/>
    <p:sldId id="539" r:id="rId35"/>
    <p:sldId id="536" r:id="rId36"/>
    <p:sldId id="537" r:id="rId37"/>
    <p:sldId id="538" r:id="rId38"/>
    <p:sldId id="540" r:id="rId39"/>
    <p:sldId id="541" r:id="rId40"/>
    <p:sldId id="551" r:id="rId41"/>
    <p:sldId id="543" r:id="rId42"/>
    <p:sldId id="544" r:id="rId43"/>
    <p:sldId id="545" r:id="rId44"/>
    <p:sldId id="505" r:id="rId45"/>
    <p:sldId id="546" r:id="rId46"/>
    <p:sldId id="552" r:id="rId47"/>
    <p:sldId id="454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8DEF8CE-F3C5-4FFC-B53C-0C094D3EC3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90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9053B79-90FD-43B9-AB4E-B792B02EA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141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7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2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419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3"/>
            <a:ext cx="5025926" cy="4110869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475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76200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i="1" dirty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Principle</a:t>
            </a:r>
            <a:r>
              <a:rPr lang="en-US" altLang="zh-CN" sz="1600" i="1" baseline="0" dirty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of </a:t>
            </a:r>
            <a:r>
              <a:rPr lang="en-US" altLang="zh-CN" sz="1600" i="1" dirty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Information Retrieval System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962561" y="1600200"/>
            <a:ext cx="51347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信息检索系统原理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715853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327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68313" y="1773238"/>
            <a:ext cx="820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481013" y="1773238"/>
            <a:ext cx="8208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circleNumDbPlain"/>
            </a:pPr>
            <a:endParaRPr lang="en-US" altLang="zh-CN"/>
          </a:p>
          <a:p>
            <a:pPr eaLnBrk="1" hangingPunct="1">
              <a:buFontTx/>
              <a:buAutoNum type="circleNumDbPlain"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9E5B8-3AC3-4F20-802E-86ACEACFA9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7014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DBB8-24E5-4E7E-8ABE-72380156D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04531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zh-CN" sz="1600" i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FEF1A-AA8D-4783-88D0-A29CC2B46E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61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C8C1E-DEAB-4EB5-8160-53FF5DC4E8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5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FB065-B4B9-4529-A9BF-B14426EA4E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54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E198E-D071-4BBA-95D7-7D7FE4CA85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CAFE-E1FD-4661-8B8E-AE98A57209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55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588A7-BCBF-406C-AA35-04E5F83081F7}" type="datetimeFigureOut">
              <a:rPr lang="zh-CN" altLang="en-US" smtClean="0"/>
              <a:pPr/>
              <a:t>2019/9/26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47562-BC5D-4E82-BE47-99A2C5FD5B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2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F854A74-C082-42CB-A244-58108E952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 dirty="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3996" r:id="rId3"/>
    <p:sldLayoutId id="2147484001" r:id="rId4"/>
    <p:sldLayoutId id="2147484002" r:id="rId5"/>
    <p:sldLayoutId id="2147484003" r:id="rId6"/>
    <p:sldLayoutId id="2147484004" r:id="rId7"/>
    <p:sldLayoutId id="2147483997" r:id="rId8"/>
    <p:sldLayoutId id="2147484005" r:id="rId9"/>
    <p:sldLayoutId id="2147484007" r:id="rId10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7404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+mn-lt"/>
              </a:rPr>
              <a:t>索引构建</a:t>
            </a:r>
          </a:p>
          <a:p>
            <a:pPr eaLnBrk="1" hangingPunct="1">
              <a:defRPr/>
            </a:pPr>
            <a:r>
              <a:rPr lang="en-US" altLang="zh-CN" b="1" dirty="0">
                <a:latin typeface="+mn-lt"/>
              </a:rPr>
              <a:t>Index construction</a:t>
            </a:r>
          </a:p>
          <a:p>
            <a:pPr eaLnBrk="1" hangingPunct="1">
              <a:defRPr/>
            </a:pPr>
            <a:endParaRPr lang="en-US" altLang="zh-CN" dirty="0">
              <a:latin typeface="+mn-lt"/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0" y="2433082"/>
            <a:ext cx="9144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rgbClr val="139CB7"/>
                </a:solidFill>
                <a:latin typeface="Calibri" charset="0"/>
                <a:ea typeface="Arial Unicode MS" charset="0"/>
                <a:cs typeface="Arial Unicode MS" charset="0"/>
              </a:rPr>
              <a:t>Principle of Information Retrieval System</a:t>
            </a:r>
          </a:p>
        </p:txBody>
      </p:sp>
      <p:sp>
        <p:nvSpPr>
          <p:cNvPr id="4" name="日期占位符 13"/>
          <p:cNvSpPr txBox="1">
            <a:spLocks/>
          </p:cNvSpPr>
          <p:nvPr/>
        </p:nvSpPr>
        <p:spPr>
          <a:xfrm>
            <a:off x="0" y="6553200"/>
            <a:ext cx="62484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>
                <a:latin typeface="+mn-lt"/>
              </a:rPr>
              <a:t>*改编自 王斌 网上公开的课件 </a:t>
            </a:r>
            <a:r>
              <a:rPr lang="en-US" altLang="zh-CN" sz="1200" dirty="0">
                <a:latin typeface="+mn-lt"/>
              </a:rPr>
              <a:t>( http://ir.ict.ac.cn/~wangbin </a:t>
            </a:r>
            <a:r>
              <a:rPr lang="zh-CN" altLang="en-US" sz="1200" dirty="0">
                <a:latin typeface="+mn-lt"/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上一讲回顾 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简介</a:t>
            </a:r>
          </a:p>
          <a:p>
            <a:r>
              <a:rPr lang="en-US" altLang="zh-CN" dirty="0"/>
              <a:t>BSBI</a:t>
            </a:r>
            <a:r>
              <a:rPr lang="zh-CN" altLang="en-US" dirty="0"/>
              <a:t>算法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SPIMI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分布式索引构建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动态索引构建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7E9E5B8-3AC3-4F20-802E-86ACEACFA9C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图片 2" descr="www_tuweimei_comComp_23646421_TIs7BJFdjqM20EMSbAGswIJgtTdDLwUe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422446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4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构建倒排索引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3419923" y="32258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3419923" y="4699324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3419923" y="597091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5" y="5218435"/>
            <a:ext cx="8500690" cy="1604963"/>
            <a:chOff x="611560" y="5172075"/>
            <a:chExt cx="8500690" cy="1604963"/>
          </a:xfrm>
        </p:grpSpPr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3059113" y="5307013"/>
              <a:ext cx="1349375" cy="498475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ea typeface="宋体" pitchFamily="2" charset="-122"/>
                </a:rPr>
                <a:t>Indexer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611560" y="5837238"/>
              <a:ext cx="1724024" cy="400050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ea typeface="宋体" pitchFamily="2" charset="-122"/>
                </a:rPr>
                <a:t>倒排索引</a:t>
              </a:r>
              <a:endParaRPr lang="en-US" altLang="zh-CN" sz="2000" b="1" dirty="0">
                <a:ea typeface="宋体" pitchFamily="2" charset="-122"/>
              </a:endParaRPr>
            </a:p>
          </p:txBody>
        </p:sp>
        <p:grpSp>
          <p:nvGrpSpPr>
            <p:cNvPr id="12" name="Group 71"/>
            <p:cNvGrpSpPr>
              <a:grpSpLocks/>
            </p:cNvGrpSpPr>
            <p:nvPr/>
          </p:nvGrpSpPr>
          <p:grpSpPr bwMode="auto">
            <a:xfrm>
              <a:off x="4800600" y="5172075"/>
              <a:ext cx="4311650" cy="1604963"/>
              <a:chOff x="3024" y="3258"/>
              <a:chExt cx="2716" cy="1011"/>
            </a:xfrm>
          </p:grpSpPr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30" cy="963"/>
                <a:chOff x="528" y="2634"/>
                <a:chExt cx="1730" cy="963"/>
              </a:xfrm>
            </p:grpSpPr>
            <p:sp>
              <p:nvSpPr>
                <p:cNvPr id="2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580" cy="29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i="1" dirty="0">
                      <a:latin typeface="+mn-lt"/>
                      <a:ea typeface="Arial Unicode MS" charset="0"/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2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36" cy="29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i="1" dirty="0">
                      <a:latin typeface="+mn-lt"/>
                      <a:ea typeface="Arial Unicode MS" charset="0"/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066" cy="29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i="1" dirty="0">
                      <a:latin typeface="+mn-lt"/>
                      <a:ea typeface="Arial Unicode MS" charset="0"/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28" name="AutoShape 36"/>
                <p:cNvSpPr>
                  <a:spLocks noChangeArrowheads="1"/>
                </p:cNvSpPr>
                <p:nvPr/>
              </p:nvSpPr>
              <p:spPr bwMode="auto">
                <a:xfrm>
                  <a:off x="1699" y="2682"/>
                  <a:ext cx="559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AutoShape 37"/>
                <p:cNvSpPr>
                  <a:spLocks noChangeArrowheads="1"/>
                </p:cNvSpPr>
                <p:nvPr/>
              </p:nvSpPr>
              <p:spPr bwMode="auto">
                <a:xfrm>
                  <a:off x="1699" y="3018"/>
                  <a:ext cx="559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AutoShape 38"/>
                <p:cNvSpPr>
                  <a:spLocks noChangeArrowheads="1"/>
                </p:cNvSpPr>
                <p:nvPr/>
              </p:nvSpPr>
              <p:spPr bwMode="auto">
                <a:xfrm>
                  <a:off x="1699" y="3354"/>
                  <a:ext cx="559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4848" y="3258"/>
                <a:ext cx="278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5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6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pitchFamily="2" charset="-122"/>
                  </a:rPr>
                  <a:t>13</a:t>
                </a:r>
              </a:p>
            </p:txBody>
          </p:sp>
          <p:sp>
            <p:nvSpPr>
              <p:cNvPr id="18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pitchFamily="2" charset="-122"/>
                  </a:rPr>
                  <a:t>16</a:t>
                </a:r>
              </a:p>
            </p:txBody>
          </p:sp>
          <p:cxnSp>
            <p:nvCxnSpPr>
              <p:cNvPr id="19" name="AutoShape 44"/>
              <p:cNvCxnSpPr>
                <a:cxnSpLocks noChangeShapeType="1"/>
                <a:stCxn id="14" idx="3"/>
                <a:endCxn id="15" idx="1"/>
              </p:cNvCxnSpPr>
              <p:nvPr/>
            </p:nvCxnSpPr>
            <p:spPr bwMode="auto">
              <a:xfrm>
                <a:off x="5126" y="3405"/>
                <a:ext cx="16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45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" name="Text Box 46"/>
              <p:cNvSpPr txBox="1">
                <a:spLocks noChangeArrowheads="1"/>
              </p:cNvSpPr>
              <p:nvPr/>
            </p:nvSpPr>
            <p:spPr bwMode="auto">
              <a:xfrm>
                <a:off x="4848" y="3594"/>
                <a:ext cx="291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pitchFamily="2" charset="-122"/>
                  </a:rPr>
                  <a:t>1</a:t>
                </a:r>
              </a:p>
            </p:txBody>
          </p:sp>
          <p:cxnSp>
            <p:nvCxnSpPr>
              <p:cNvPr id="22" name="AutoShape 47"/>
              <p:cNvCxnSpPr>
                <a:cxnSpLocks noChangeShapeType="1"/>
                <a:stCxn id="21" idx="3"/>
                <a:endCxn id="16" idx="1"/>
              </p:cNvCxnSpPr>
              <p:nvPr/>
            </p:nvCxnSpPr>
            <p:spPr bwMode="auto">
              <a:xfrm>
                <a:off x="5139" y="3741"/>
                <a:ext cx="16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48"/>
              <p:cNvCxnSpPr>
                <a:cxnSpLocks noChangeShapeType="1"/>
                <a:stCxn id="16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49"/>
              <p:cNvCxnSpPr>
                <a:cxnSpLocks noChangeShapeType="1"/>
                <a:stCxn id="17" idx="3"/>
                <a:endCxn id="18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2" name="组合 31"/>
          <p:cNvGrpSpPr/>
          <p:nvPr/>
        </p:nvGrpSpPr>
        <p:grpSpPr>
          <a:xfrm>
            <a:off x="467544" y="1462624"/>
            <a:ext cx="8270504" cy="1097592"/>
            <a:chOff x="611559" y="1416264"/>
            <a:chExt cx="8270504" cy="1097592"/>
          </a:xfrm>
        </p:grpSpPr>
        <p:grpSp>
          <p:nvGrpSpPr>
            <p:cNvPr id="33" name="Group 4"/>
            <p:cNvGrpSpPr>
              <a:grpSpLocks/>
            </p:cNvGrpSpPr>
            <p:nvPr/>
          </p:nvGrpSpPr>
          <p:grpSpPr bwMode="auto">
            <a:xfrm>
              <a:off x="2810010" y="1416264"/>
              <a:ext cx="1761820" cy="598178"/>
              <a:chOff x="383" y="1512"/>
              <a:chExt cx="849" cy="288"/>
            </a:xfrm>
          </p:grpSpPr>
          <p:pic>
            <p:nvPicPr>
              <p:cNvPr id="3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" y="1512"/>
                <a:ext cx="225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pic>
            <p:nvPicPr>
              <p:cNvPr id="40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" y="1560"/>
                <a:ext cx="225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" y="1608"/>
                <a:ext cx="225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pic>
            <p:nvPicPr>
              <p:cNvPr id="4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" y="1560"/>
                <a:ext cx="225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pic>
            <p:nvPicPr>
              <p:cNvPr id="43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2" y="1512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</p:grp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611559" y="1484784"/>
              <a:ext cx="1724025" cy="40005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ea typeface="宋体" pitchFamily="2" charset="-122"/>
                </a:rPr>
                <a:t>待索引文档</a:t>
              </a:r>
              <a:endParaRPr lang="en-US" altLang="zh-CN" sz="2000" b="1" dirty="0">
                <a:ea typeface="宋体" pitchFamily="2" charset="-122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4940300" y="1484784"/>
              <a:ext cx="3941763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Friends, Romans, countrymen.</a:t>
              </a:r>
            </a:p>
          </p:txBody>
        </p:sp>
        <p:sp>
          <p:nvSpPr>
            <p:cNvPr id="36" name="Oval 62"/>
            <p:cNvSpPr>
              <a:spLocks noChangeArrowheads="1"/>
            </p:cNvSpPr>
            <p:nvPr/>
          </p:nvSpPr>
          <p:spPr bwMode="auto">
            <a:xfrm>
              <a:off x="6858000" y="213285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7" name="Oval 63"/>
            <p:cNvSpPr>
              <a:spLocks noChangeArrowheads="1"/>
            </p:cNvSpPr>
            <p:nvPr/>
          </p:nvSpPr>
          <p:spPr bwMode="auto">
            <a:xfrm>
              <a:off x="6858000" y="228525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Oval 64"/>
            <p:cNvSpPr>
              <a:spLocks noChangeArrowheads="1"/>
            </p:cNvSpPr>
            <p:nvPr/>
          </p:nvSpPr>
          <p:spPr bwMode="auto">
            <a:xfrm>
              <a:off x="6858000" y="243765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7544" y="2611761"/>
            <a:ext cx="8419729" cy="1052513"/>
            <a:chOff x="611559" y="2565401"/>
            <a:chExt cx="8419729" cy="1052513"/>
          </a:xfrm>
        </p:grpSpPr>
        <p:sp>
          <p:nvSpPr>
            <p:cNvPr id="45" name="AutoShape 13"/>
            <p:cNvSpPr>
              <a:spLocks noChangeArrowheads="1"/>
            </p:cNvSpPr>
            <p:nvPr/>
          </p:nvSpPr>
          <p:spPr bwMode="auto">
            <a:xfrm>
              <a:off x="2843213" y="2565401"/>
              <a:ext cx="1706563" cy="498475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 err="1">
                  <a:ea typeface="宋体" pitchFamily="2" charset="-122"/>
                </a:rPr>
                <a:t>Tokenizer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611559" y="3141664"/>
              <a:ext cx="1724025" cy="400050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ea typeface="宋体" pitchFamily="2" charset="-122"/>
                </a:rPr>
                <a:t>词条流</a:t>
              </a:r>
              <a:endParaRPr lang="en-US" altLang="zh-CN" sz="2000" b="1" dirty="0">
                <a:ea typeface="宋体" pitchFamily="2" charset="-122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776788" y="3141664"/>
              <a:ext cx="1108075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Friends</a:t>
              </a: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5970588" y="3151189"/>
              <a:ext cx="1192213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Romans</a:t>
              </a:r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7315200" y="3151189"/>
              <a:ext cx="1716088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Countrymen</a:t>
              </a: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5192589" y="2609528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 dirty="0"/>
                <a:t>词条化工具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7545" y="3951809"/>
            <a:ext cx="8344569" cy="1123752"/>
            <a:chOff x="611560" y="3905449"/>
            <a:chExt cx="8344569" cy="1123752"/>
          </a:xfrm>
        </p:grpSpPr>
        <p:sp>
          <p:nvSpPr>
            <p:cNvPr id="52" name="AutoShape 14"/>
            <p:cNvSpPr>
              <a:spLocks noChangeArrowheads="1"/>
            </p:cNvSpPr>
            <p:nvPr/>
          </p:nvSpPr>
          <p:spPr bwMode="auto">
            <a:xfrm>
              <a:off x="2268538" y="3905449"/>
              <a:ext cx="2895600" cy="510778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Linguistic modules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611560" y="4613126"/>
              <a:ext cx="1724025" cy="400050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ea typeface="宋体" pitchFamily="2" charset="-122"/>
                </a:rPr>
                <a:t>修改后的词条</a:t>
              </a:r>
              <a:endParaRPr lang="en-US" altLang="zh-CN" sz="2000" b="1" dirty="0">
                <a:ea typeface="宋体" pitchFamily="2" charset="-122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4788024" y="4552951"/>
              <a:ext cx="920750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friend</a:t>
              </a:r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012160" y="4562476"/>
              <a:ext cx="971550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roman</a:t>
              </a:r>
            </a:p>
          </p:txBody>
        </p:sp>
        <p:sp>
          <p:nvSpPr>
            <p:cNvPr id="56" name="Rectangle 31"/>
            <p:cNvSpPr>
              <a:spLocks noChangeArrowheads="1"/>
            </p:cNvSpPr>
            <p:nvPr/>
          </p:nvSpPr>
          <p:spPr bwMode="auto">
            <a:xfrm>
              <a:off x="7308304" y="4562476"/>
              <a:ext cx="1647825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countryman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204296" y="3960813"/>
              <a:ext cx="203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 dirty="0"/>
                <a:t>语言分析工具</a:t>
              </a:r>
            </a:p>
          </p:txBody>
        </p:sp>
      </p:grp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3419873" y="2035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78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中文处理工具包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" y="404664"/>
            <a:ext cx="5211156" cy="495300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50" y="1096440"/>
            <a:ext cx="5212800" cy="5041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096187"/>
            <a:ext cx="5212800" cy="45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构建倒排索引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1" y="2132856"/>
            <a:ext cx="856803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第一讲中的索引构建</a:t>
            </a:r>
            <a:r>
              <a:rPr lang="en-US" altLang="zh-CN" sz="3200" dirty="0"/>
              <a:t>: </a:t>
            </a:r>
            <a:r>
              <a:rPr lang="zh-CN" altLang="en-US" sz="3200" dirty="0"/>
              <a:t>在内存中对倒排记录表进行排序</a:t>
            </a:r>
            <a:r>
              <a:rPr lang="en-US" altLang="zh-CN" sz="3200" dirty="0"/>
              <a:t>(</a:t>
            </a:r>
            <a:r>
              <a:rPr lang="zh-CN" altLang="en-US" sz="3200" dirty="0"/>
              <a:t>基于排序的索引构建方法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0072" y="3657600"/>
            <a:ext cx="685800" cy="0"/>
          </a:xfrm>
          <a:prstGeom prst="line">
            <a:avLst/>
          </a:prstGeom>
          <a:ln w="76200">
            <a:headEnd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115029"/>
              </p:ext>
            </p:extLst>
          </p:nvPr>
        </p:nvGraphicFramePr>
        <p:xfrm>
          <a:off x="3563888" y="1523839"/>
          <a:ext cx="1323975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Worksheet" r:id="rId3" imgW="1358850" imgH="5422700" progId="Excel.Sheet.8">
                  <p:embed/>
                </p:oleObj>
              </mc:Choice>
              <mc:Fallback>
                <p:oleObj name="Worksheet" r:id="rId3" imgW="1358850" imgH="5422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523839"/>
                        <a:ext cx="1323975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32" y="1646076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2627784" y="3657600"/>
            <a:ext cx="576262" cy="0"/>
          </a:xfrm>
          <a:prstGeom prst="line">
            <a:avLst/>
          </a:prstGeom>
          <a:ln w="76200">
            <a:headEnd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095966"/>
              </p:ext>
            </p:extLst>
          </p:nvPr>
        </p:nvGraphicFramePr>
        <p:xfrm>
          <a:off x="755576" y="1512168"/>
          <a:ext cx="1439916" cy="537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Worksheet" r:id="rId6" imgW="1358850" imgH="5041714" progId="Excel.Sheet.8">
                  <p:embed/>
                </p:oleObj>
              </mc:Choice>
              <mc:Fallback>
                <p:oleObj name="Worksheet" r:id="rId6" imgW="1358850" imgH="50417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12168"/>
                        <a:ext cx="1439916" cy="537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79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基于排序的索引构建方法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953000"/>
          </a:xfrm>
        </p:spPr>
        <p:txBody>
          <a:bodyPr/>
          <a:lstStyle/>
          <a:p>
            <a:r>
              <a:rPr lang="zh-CN" altLang="en-US" b="1" dirty="0"/>
              <a:t>在构建索引时，每次分析一篇文档；对于每个词项而言，其倒排记录表不到最后一篇文档都是不完整的。</a:t>
            </a:r>
          </a:p>
          <a:p>
            <a:r>
              <a:rPr lang="zh-CN" altLang="en-US" b="1" dirty="0"/>
              <a:t>那么能否在最后排序之前将前面产生的倒排记录表全部放在内存中？</a:t>
            </a:r>
          </a:p>
          <a:p>
            <a:r>
              <a:rPr lang="zh-CN" altLang="en-US" b="1" dirty="0"/>
              <a:t>答案显然是</a:t>
            </a:r>
            <a:r>
              <a:rPr lang="zh-CN" altLang="en-US" b="1" dirty="0">
                <a:solidFill>
                  <a:srgbClr val="FF0000"/>
                </a:solidFill>
              </a:rPr>
              <a:t>否定</a:t>
            </a:r>
            <a:r>
              <a:rPr lang="zh-CN" altLang="en-US" b="1" dirty="0"/>
              <a:t>的，特别是对</a:t>
            </a:r>
            <a:r>
              <a:rPr lang="zh-CN" altLang="en-US" b="1" dirty="0">
                <a:solidFill>
                  <a:srgbClr val="FF0000"/>
                </a:solidFill>
              </a:rPr>
              <a:t>大规模</a:t>
            </a:r>
            <a:r>
              <a:rPr lang="zh-CN" altLang="en-US" b="1" dirty="0"/>
              <a:t>的文档集来说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649753"/>
              </p:ext>
            </p:extLst>
          </p:nvPr>
        </p:nvGraphicFramePr>
        <p:xfrm>
          <a:off x="7812360" y="1557511"/>
          <a:ext cx="1280643" cy="517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Worksheet" r:id="rId3" imgW="1358850" imgH="5422700" progId="Excel.Sheet.8">
                  <p:embed/>
                </p:oleObj>
              </mc:Choice>
              <mc:Fallback>
                <p:oleObj name="Worksheet" r:id="rId3" imgW="1358850" imgH="5422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1557511"/>
                        <a:ext cx="1280643" cy="517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327354" y="3886200"/>
            <a:ext cx="432047" cy="0"/>
          </a:xfrm>
          <a:prstGeom prst="line">
            <a:avLst/>
          </a:prstGeom>
          <a:ln w="76200">
            <a:headEnd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145013"/>
              </p:ext>
            </p:extLst>
          </p:nvPr>
        </p:nvGraphicFramePr>
        <p:xfrm>
          <a:off x="5919132" y="1557511"/>
          <a:ext cx="1389172" cy="518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Worksheet" r:id="rId5" imgW="1358850" imgH="5041714" progId="Excel.Sheet.8">
                  <p:embed/>
                </p:oleObj>
              </mc:Choice>
              <mc:Fallback>
                <p:oleObj name="Worksheet" r:id="rId5" imgW="1358850" imgH="504171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132" y="1557511"/>
                        <a:ext cx="1389172" cy="5183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6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基于排序的索引构建方法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如果每条倒排记录占</a:t>
            </a:r>
            <a:r>
              <a:rPr lang="en-US" altLang="zh-CN" sz="2400" b="1" dirty="0"/>
              <a:t>10~12</a:t>
            </a:r>
            <a:r>
              <a:rPr lang="zh-CN" altLang="en-US" sz="2400" b="1" dirty="0"/>
              <a:t>个字节</a:t>
            </a:r>
            <a:r>
              <a:rPr lang="en-US" altLang="zh-CN" sz="2400" b="1" dirty="0"/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为什么？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，那么对于大规模语料，需要更大的存储空间</a:t>
            </a:r>
          </a:p>
          <a:p>
            <a:r>
              <a:rPr lang="zh-CN" altLang="en-US" sz="2400" b="1" dirty="0"/>
              <a:t>以</a:t>
            </a:r>
            <a:r>
              <a:rPr lang="en-US" altLang="zh-CN" sz="2400" b="1" dirty="0"/>
              <a:t>RCV1</a:t>
            </a:r>
            <a:r>
              <a:rPr lang="zh-CN" altLang="en-US" sz="2400" b="1" dirty="0"/>
              <a:t>为例，</a:t>
            </a:r>
            <a:r>
              <a:rPr lang="en-US" altLang="zh-CN" sz="2400" b="1" dirty="0"/>
              <a:t>T = 100,000,000</a:t>
            </a:r>
            <a:r>
              <a:rPr lang="zh-CN" altLang="en-US" sz="2400" b="1" dirty="0"/>
              <a:t>，这些倒排记录表倒是可以放在</a:t>
            </a:r>
            <a:r>
              <a:rPr lang="en-US" altLang="zh-CN" sz="2400" b="1" dirty="0"/>
              <a:t>2010</a:t>
            </a:r>
            <a:r>
              <a:rPr lang="zh-CN" altLang="en-US" sz="2400" b="1" dirty="0"/>
              <a:t>年的一台典型配置的计算机的内存中</a:t>
            </a:r>
          </a:p>
          <a:p>
            <a:r>
              <a:rPr lang="zh-CN" altLang="en-US" sz="2400" b="1" dirty="0"/>
              <a:t>但是这种基于内存的索引构建方法显然无法扩展到大规模文档集上</a:t>
            </a:r>
          </a:p>
          <a:p>
            <a:r>
              <a:rPr lang="zh-CN" altLang="en-US" sz="2400" b="1" dirty="0"/>
              <a:t>因此，需要</a:t>
            </a:r>
            <a:r>
              <a:rPr lang="zh-CN" altLang="en-US" sz="2400" b="1" dirty="0">
                <a:solidFill>
                  <a:srgbClr val="FF0000"/>
                </a:solidFill>
              </a:rPr>
              <a:t>在磁盘上存储中间结果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" y="626"/>
            <a:ext cx="9144000" cy="5318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23902" cy="4435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2218765"/>
            <a:ext cx="9144000" cy="46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7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是否在磁盘上采用同样的算法？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能否使用前面同样的算法，但是在磁盘而不是内存中完成排序</a:t>
            </a:r>
            <a:r>
              <a:rPr lang="en-US" altLang="zh-CN" b="1" dirty="0"/>
              <a:t>?</a:t>
            </a:r>
          </a:p>
          <a:p>
            <a:r>
              <a:rPr lang="zh-CN" altLang="en-US" b="1" dirty="0"/>
              <a:t>不可能，这是因为对 </a:t>
            </a:r>
            <a:r>
              <a:rPr lang="en-US" altLang="zh-CN" b="1" dirty="0"/>
              <a:t>T = 100,000,000</a:t>
            </a:r>
            <a:r>
              <a:rPr lang="zh-CN" altLang="en-US" b="1" dirty="0"/>
              <a:t>条记录在磁盘上进行那个排序需要</a:t>
            </a:r>
            <a:r>
              <a:rPr lang="zh-CN" altLang="en-US" b="1" dirty="0">
                <a:solidFill>
                  <a:srgbClr val="FF0000"/>
                </a:solidFill>
              </a:rPr>
              <a:t>太多的磁盘寻道过程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需要一个</a:t>
            </a:r>
            <a:r>
              <a:rPr lang="zh-CN" altLang="en-US" b="1" dirty="0">
                <a:solidFill>
                  <a:srgbClr val="FF0000"/>
                </a:solidFill>
              </a:rPr>
              <a:t>外部排序</a:t>
            </a:r>
            <a:r>
              <a:rPr lang="zh-CN" altLang="en-US" b="1" dirty="0"/>
              <a:t>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31" descr="800px-Hard_disk_platters_and_he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535" y="4149080"/>
            <a:ext cx="4042465" cy="26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构建倒排索引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3419923" y="32258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3419923" y="4699324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3419923" y="597091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5" y="5218435"/>
            <a:ext cx="8500690" cy="1604963"/>
            <a:chOff x="611560" y="5172075"/>
            <a:chExt cx="8500690" cy="1604963"/>
          </a:xfrm>
        </p:grpSpPr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>
              <a:off x="3059113" y="5307013"/>
              <a:ext cx="1349375" cy="498475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ea typeface="宋体" pitchFamily="2" charset="-122"/>
                </a:rPr>
                <a:t>Indexer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611560" y="5837238"/>
              <a:ext cx="1724024" cy="400050"/>
            </a:xfrm>
            <a:prstGeom prst="rect">
              <a:avLst/>
            </a:prstGeom>
            <a:ln/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ea typeface="宋体" pitchFamily="2" charset="-122"/>
                </a:rPr>
                <a:t>倒排索引</a:t>
              </a:r>
              <a:endParaRPr lang="en-US" altLang="zh-CN" sz="2000" b="1" dirty="0">
                <a:ea typeface="宋体" pitchFamily="2" charset="-122"/>
              </a:endParaRPr>
            </a:p>
          </p:txBody>
        </p:sp>
        <p:grpSp>
          <p:nvGrpSpPr>
            <p:cNvPr id="12" name="Group 71"/>
            <p:cNvGrpSpPr>
              <a:grpSpLocks/>
            </p:cNvGrpSpPr>
            <p:nvPr/>
          </p:nvGrpSpPr>
          <p:grpSpPr bwMode="auto">
            <a:xfrm>
              <a:off x="4800600" y="5172075"/>
              <a:ext cx="4311650" cy="1604963"/>
              <a:chOff x="3024" y="3258"/>
              <a:chExt cx="2716" cy="1011"/>
            </a:xfrm>
          </p:grpSpPr>
          <p:grpSp>
            <p:nvGrpSpPr>
              <p:cNvPr id="13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30" cy="963"/>
                <a:chOff x="528" y="2634"/>
                <a:chExt cx="1730" cy="963"/>
              </a:xfrm>
            </p:grpSpPr>
            <p:sp>
              <p:nvSpPr>
                <p:cNvPr id="2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580" cy="29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i="1" dirty="0">
                      <a:latin typeface="+mn-lt"/>
                      <a:ea typeface="Arial Unicode MS" charset="0"/>
                      <a:cs typeface="Arial Unicode MS" charset="0"/>
                    </a:rPr>
                    <a:t>friend</a:t>
                  </a:r>
                </a:p>
              </p:txBody>
            </p:sp>
            <p:sp>
              <p:nvSpPr>
                <p:cNvPr id="2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36" cy="29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i="1" dirty="0">
                      <a:latin typeface="+mn-lt"/>
                      <a:ea typeface="Arial Unicode MS" charset="0"/>
                      <a:cs typeface="Arial Unicode MS" charset="0"/>
                    </a:rPr>
                    <a:t>roman</a:t>
                  </a:r>
                </a:p>
              </p:txBody>
            </p:sp>
            <p:sp>
              <p:nvSpPr>
                <p:cNvPr id="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066" cy="291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i="1" dirty="0">
                      <a:latin typeface="+mn-lt"/>
                      <a:ea typeface="Arial Unicode MS" charset="0"/>
                      <a:cs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28" name="AutoShape 36"/>
                <p:cNvSpPr>
                  <a:spLocks noChangeArrowheads="1"/>
                </p:cNvSpPr>
                <p:nvPr/>
              </p:nvSpPr>
              <p:spPr bwMode="auto">
                <a:xfrm>
                  <a:off x="1699" y="2682"/>
                  <a:ext cx="559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AutoShape 37"/>
                <p:cNvSpPr>
                  <a:spLocks noChangeArrowheads="1"/>
                </p:cNvSpPr>
                <p:nvPr/>
              </p:nvSpPr>
              <p:spPr bwMode="auto">
                <a:xfrm>
                  <a:off x="1699" y="3018"/>
                  <a:ext cx="559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AutoShape 38"/>
                <p:cNvSpPr>
                  <a:spLocks noChangeArrowheads="1"/>
                </p:cNvSpPr>
                <p:nvPr/>
              </p:nvSpPr>
              <p:spPr bwMode="auto">
                <a:xfrm>
                  <a:off x="1699" y="3354"/>
                  <a:ext cx="559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" name="Text Box 39"/>
              <p:cNvSpPr txBox="1">
                <a:spLocks noChangeArrowheads="1"/>
              </p:cNvSpPr>
              <p:nvPr/>
            </p:nvSpPr>
            <p:spPr bwMode="auto">
              <a:xfrm>
                <a:off x="4848" y="3258"/>
                <a:ext cx="278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5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16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pitchFamily="2" charset="-122"/>
                  </a:rPr>
                  <a:t>13</a:t>
                </a:r>
              </a:p>
            </p:txBody>
          </p:sp>
          <p:sp>
            <p:nvSpPr>
              <p:cNvPr id="18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pitchFamily="2" charset="-122"/>
                  </a:rPr>
                  <a:t>16</a:t>
                </a:r>
              </a:p>
            </p:txBody>
          </p:sp>
          <p:cxnSp>
            <p:nvCxnSpPr>
              <p:cNvPr id="19" name="AutoShape 44"/>
              <p:cNvCxnSpPr>
                <a:cxnSpLocks noChangeShapeType="1"/>
                <a:stCxn id="14" idx="3"/>
                <a:endCxn id="15" idx="1"/>
              </p:cNvCxnSpPr>
              <p:nvPr/>
            </p:nvCxnSpPr>
            <p:spPr bwMode="auto">
              <a:xfrm>
                <a:off x="5126" y="3405"/>
                <a:ext cx="16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45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" name="Text Box 46"/>
              <p:cNvSpPr txBox="1">
                <a:spLocks noChangeArrowheads="1"/>
              </p:cNvSpPr>
              <p:nvPr/>
            </p:nvSpPr>
            <p:spPr bwMode="auto">
              <a:xfrm>
                <a:off x="4848" y="3594"/>
                <a:ext cx="291" cy="294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pitchFamily="34" charset="0"/>
                    <a:ea typeface="Arial Unicode MS" pitchFamily="34" charset="-122"/>
                    <a:cs typeface="Arial Unicode MS" pitchFamily="34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宋体" pitchFamily="2" charset="-122"/>
                  </a:rPr>
                  <a:t>1</a:t>
                </a:r>
              </a:p>
            </p:txBody>
          </p:sp>
          <p:cxnSp>
            <p:nvCxnSpPr>
              <p:cNvPr id="22" name="AutoShape 47"/>
              <p:cNvCxnSpPr>
                <a:cxnSpLocks noChangeShapeType="1"/>
                <a:stCxn id="21" idx="3"/>
                <a:endCxn id="16" idx="1"/>
              </p:cNvCxnSpPr>
              <p:nvPr/>
            </p:nvCxnSpPr>
            <p:spPr bwMode="auto">
              <a:xfrm>
                <a:off x="5139" y="3741"/>
                <a:ext cx="16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48"/>
              <p:cNvCxnSpPr>
                <a:cxnSpLocks noChangeShapeType="1"/>
                <a:stCxn id="16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49"/>
              <p:cNvCxnSpPr>
                <a:cxnSpLocks noChangeShapeType="1"/>
                <a:stCxn id="17" idx="3"/>
                <a:endCxn id="18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2" name="组合 31"/>
          <p:cNvGrpSpPr/>
          <p:nvPr/>
        </p:nvGrpSpPr>
        <p:grpSpPr>
          <a:xfrm>
            <a:off x="467544" y="1462624"/>
            <a:ext cx="8270504" cy="1097592"/>
            <a:chOff x="611559" y="1416264"/>
            <a:chExt cx="8270504" cy="1097592"/>
          </a:xfrm>
        </p:grpSpPr>
        <p:grpSp>
          <p:nvGrpSpPr>
            <p:cNvPr id="33" name="Group 4"/>
            <p:cNvGrpSpPr>
              <a:grpSpLocks/>
            </p:cNvGrpSpPr>
            <p:nvPr/>
          </p:nvGrpSpPr>
          <p:grpSpPr bwMode="auto">
            <a:xfrm>
              <a:off x="2810010" y="1416264"/>
              <a:ext cx="1761820" cy="598178"/>
              <a:chOff x="383" y="1512"/>
              <a:chExt cx="849" cy="288"/>
            </a:xfrm>
          </p:grpSpPr>
          <p:pic>
            <p:nvPicPr>
              <p:cNvPr id="3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" y="1512"/>
                <a:ext cx="225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pic>
            <p:nvPicPr>
              <p:cNvPr id="40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" y="1560"/>
                <a:ext cx="225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pic>
            <p:nvPicPr>
              <p:cNvPr id="41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9" y="1608"/>
                <a:ext cx="225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pic>
            <p:nvPicPr>
              <p:cNvPr id="42" name="Picture 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" y="1560"/>
                <a:ext cx="225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  <p:pic>
            <p:nvPicPr>
              <p:cNvPr id="43" name="Picture 9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2" y="1512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</p:pic>
        </p:grp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611559" y="1484784"/>
              <a:ext cx="1724025" cy="400050"/>
            </a:xfrm>
            <a:prstGeom prst="rect">
              <a:avLst/>
            </a:prstGeom>
            <a:ln/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ea typeface="宋体" pitchFamily="2" charset="-122"/>
                </a:rPr>
                <a:t>待索引文档</a:t>
              </a:r>
              <a:endParaRPr lang="en-US" altLang="zh-CN" sz="2000" b="1" dirty="0">
                <a:ea typeface="宋体" pitchFamily="2" charset="-122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4940300" y="1484784"/>
              <a:ext cx="3941763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Friends, Romans, countrymen.</a:t>
              </a:r>
            </a:p>
          </p:txBody>
        </p:sp>
        <p:sp>
          <p:nvSpPr>
            <p:cNvPr id="36" name="Oval 62"/>
            <p:cNvSpPr>
              <a:spLocks noChangeArrowheads="1"/>
            </p:cNvSpPr>
            <p:nvPr/>
          </p:nvSpPr>
          <p:spPr bwMode="auto">
            <a:xfrm>
              <a:off x="6858000" y="213285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7" name="Oval 63"/>
            <p:cNvSpPr>
              <a:spLocks noChangeArrowheads="1"/>
            </p:cNvSpPr>
            <p:nvPr/>
          </p:nvSpPr>
          <p:spPr bwMode="auto">
            <a:xfrm>
              <a:off x="6858000" y="228525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8" name="Oval 64"/>
            <p:cNvSpPr>
              <a:spLocks noChangeArrowheads="1"/>
            </p:cNvSpPr>
            <p:nvPr/>
          </p:nvSpPr>
          <p:spPr bwMode="auto">
            <a:xfrm>
              <a:off x="6858000" y="243765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67544" y="2611761"/>
            <a:ext cx="8419729" cy="1052513"/>
            <a:chOff x="611559" y="2565401"/>
            <a:chExt cx="8419729" cy="1052513"/>
          </a:xfrm>
        </p:grpSpPr>
        <p:sp>
          <p:nvSpPr>
            <p:cNvPr id="45" name="AutoShape 13"/>
            <p:cNvSpPr>
              <a:spLocks noChangeArrowheads="1"/>
            </p:cNvSpPr>
            <p:nvPr/>
          </p:nvSpPr>
          <p:spPr bwMode="auto">
            <a:xfrm>
              <a:off x="2843213" y="2565401"/>
              <a:ext cx="1706563" cy="498475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 err="1">
                  <a:ea typeface="宋体" pitchFamily="2" charset="-122"/>
                </a:rPr>
                <a:t>Tokenizer</a:t>
              </a:r>
              <a:endParaRPr lang="en-US" altLang="zh-CN" dirty="0">
                <a:ea typeface="宋体" pitchFamily="2" charset="-122"/>
              </a:endParaRP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611559" y="3141664"/>
              <a:ext cx="1724025" cy="400050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ea typeface="宋体" pitchFamily="2" charset="-122"/>
                </a:rPr>
                <a:t>词条流</a:t>
              </a:r>
              <a:endParaRPr lang="en-US" altLang="zh-CN" sz="2000" b="1" dirty="0">
                <a:ea typeface="宋体" pitchFamily="2" charset="-122"/>
              </a:endParaRPr>
            </a:p>
          </p:txBody>
        </p:sp>
        <p:sp>
          <p:nvSpPr>
            <p:cNvPr id="47" name="Rectangle 26"/>
            <p:cNvSpPr>
              <a:spLocks noChangeArrowheads="1"/>
            </p:cNvSpPr>
            <p:nvPr/>
          </p:nvSpPr>
          <p:spPr bwMode="auto">
            <a:xfrm>
              <a:off x="4776788" y="3141664"/>
              <a:ext cx="1108075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ea typeface="宋体" pitchFamily="2" charset="-122"/>
                </a:rPr>
                <a:t>Friends</a:t>
              </a:r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5970588" y="3151189"/>
              <a:ext cx="1192213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Romans</a:t>
              </a:r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7315200" y="3151189"/>
              <a:ext cx="1716088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ea typeface="宋体" pitchFamily="2" charset="-122"/>
                </a:rPr>
                <a:t>Countrymen</a:t>
              </a:r>
            </a:p>
          </p:txBody>
        </p:sp>
        <p:sp>
          <p:nvSpPr>
            <p:cNvPr id="50" name="Rectangle 54"/>
            <p:cNvSpPr>
              <a:spLocks noChangeArrowheads="1"/>
            </p:cNvSpPr>
            <p:nvPr/>
          </p:nvSpPr>
          <p:spPr bwMode="auto">
            <a:xfrm>
              <a:off x="5192589" y="2609528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 dirty="0"/>
                <a:t>词条化工具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7545" y="3951809"/>
            <a:ext cx="8344569" cy="1123752"/>
            <a:chOff x="611560" y="3905449"/>
            <a:chExt cx="8344569" cy="1123752"/>
          </a:xfrm>
        </p:grpSpPr>
        <p:sp>
          <p:nvSpPr>
            <p:cNvPr id="52" name="AutoShape 14"/>
            <p:cNvSpPr>
              <a:spLocks noChangeArrowheads="1"/>
            </p:cNvSpPr>
            <p:nvPr/>
          </p:nvSpPr>
          <p:spPr bwMode="auto">
            <a:xfrm>
              <a:off x="2268538" y="3905449"/>
              <a:ext cx="2895600" cy="510778"/>
            </a:xfrm>
            <a:prstGeom prst="flowChartAlternateProcess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a typeface="宋体" pitchFamily="2" charset="-122"/>
                </a:rPr>
                <a:t>Linguistic modules</a:t>
              </a:r>
            </a:p>
          </p:txBody>
        </p:sp>
        <p:sp>
          <p:nvSpPr>
            <p:cNvPr id="53" name="Text Box 21"/>
            <p:cNvSpPr txBox="1">
              <a:spLocks noChangeArrowheads="1"/>
            </p:cNvSpPr>
            <p:nvPr/>
          </p:nvSpPr>
          <p:spPr bwMode="auto">
            <a:xfrm>
              <a:off x="611560" y="4613126"/>
              <a:ext cx="1724025" cy="400050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itchFamily="34" charset="0"/>
                  <a:ea typeface="Arial Unicode MS" pitchFamily="34" charset="-122"/>
                  <a:cs typeface="Arial Unicode MS" pitchFamily="34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ea typeface="宋体" pitchFamily="2" charset="-122"/>
                </a:rPr>
                <a:t>修改后的词条</a:t>
              </a:r>
              <a:endParaRPr lang="en-US" altLang="zh-CN" sz="2000" b="1" dirty="0">
                <a:ea typeface="宋体" pitchFamily="2" charset="-122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4788024" y="4552951"/>
              <a:ext cx="920750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friend</a:t>
              </a:r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6012160" y="4562476"/>
              <a:ext cx="971550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roman</a:t>
              </a:r>
            </a:p>
          </p:txBody>
        </p:sp>
        <p:sp>
          <p:nvSpPr>
            <p:cNvPr id="56" name="Rectangle 31"/>
            <p:cNvSpPr>
              <a:spLocks noChangeArrowheads="1"/>
            </p:cNvSpPr>
            <p:nvPr/>
          </p:nvSpPr>
          <p:spPr bwMode="auto">
            <a:xfrm>
              <a:off x="7308304" y="4562476"/>
              <a:ext cx="1647825" cy="4667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countryman</a:t>
              </a: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204296" y="3960813"/>
              <a:ext cx="20320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 dirty="0"/>
                <a:t>语言分析工具</a:t>
              </a:r>
            </a:p>
          </p:txBody>
        </p:sp>
      </p:grp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3419873" y="2035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594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构建倒排索引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41" y="2132856"/>
            <a:ext cx="856803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教程\PPT\PPT素材\3D小人\目标\目标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23531" b="11765"/>
          <a:stretch>
            <a:fillRect/>
          </a:stretch>
        </p:blipFill>
        <p:spPr bwMode="auto">
          <a:xfrm>
            <a:off x="3995936" y="2916555"/>
            <a:ext cx="5544616" cy="29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上一讲回顾 </a:t>
            </a:r>
          </a:p>
          <a:p>
            <a:r>
              <a:rPr lang="zh-CN" altLang="en-US" dirty="0"/>
              <a:t>简介</a:t>
            </a:r>
          </a:p>
          <a:p>
            <a:r>
              <a:rPr lang="en-US" altLang="zh-CN" dirty="0"/>
              <a:t>BSBI</a:t>
            </a:r>
            <a:r>
              <a:rPr lang="zh-CN" altLang="en-US" dirty="0"/>
              <a:t>算法</a:t>
            </a:r>
          </a:p>
          <a:p>
            <a:r>
              <a:rPr lang="en-US" altLang="zh-CN" dirty="0"/>
              <a:t>SPIMI</a:t>
            </a:r>
            <a:r>
              <a:rPr lang="zh-CN" altLang="en-US" dirty="0"/>
              <a:t>算法</a:t>
            </a:r>
          </a:p>
          <a:p>
            <a:r>
              <a:rPr lang="zh-CN" altLang="en-US" dirty="0"/>
              <a:t>分布式索引构建</a:t>
            </a:r>
          </a:p>
          <a:p>
            <a:r>
              <a:rPr lang="zh-CN" altLang="en-US" dirty="0"/>
              <a:t>动态索引构建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7E9E5B8-3AC3-4F20-802E-86ACEACFA9C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012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第一讲中的索引构建</a:t>
            </a:r>
            <a:r>
              <a:rPr lang="en-US" altLang="zh-CN" sz="3200" dirty="0"/>
              <a:t>: </a:t>
            </a:r>
            <a:r>
              <a:rPr lang="zh-CN" altLang="en-US" sz="3200" dirty="0"/>
              <a:t>在内存中对倒排记录表进行排序</a:t>
            </a:r>
            <a:r>
              <a:rPr lang="en-US" altLang="zh-CN" sz="3200" dirty="0"/>
              <a:t>(</a:t>
            </a:r>
            <a:r>
              <a:rPr lang="zh-CN" altLang="en-US" sz="3200" dirty="0"/>
              <a:t>基于排序的索引构建方法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0072" y="3657600"/>
            <a:ext cx="685800" cy="0"/>
          </a:xfrm>
          <a:prstGeom prst="line">
            <a:avLst/>
          </a:prstGeom>
          <a:ln w="76200">
            <a:headEnd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8" name="Object 35"/>
          <p:cNvGraphicFramePr>
            <a:graphicFrameLocks noChangeAspect="1"/>
          </p:cNvGraphicFramePr>
          <p:nvPr>
            <p:extLst/>
          </p:nvPr>
        </p:nvGraphicFramePr>
        <p:xfrm>
          <a:off x="3563888" y="1523839"/>
          <a:ext cx="1323975" cy="534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3" imgW="1358850" imgH="5422700" progId="Excel.Sheet.8">
                  <p:embed/>
                </p:oleObj>
              </mc:Choice>
              <mc:Fallback>
                <p:oleObj name="Worksheet" r:id="rId3" imgW="1358850" imgH="5422700" progId="Excel.Sheet.8">
                  <p:embed/>
                  <p:pic>
                    <p:nvPicPr>
                      <p:cNvPr id="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523839"/>
                        <a:ext cx="1323975" cy="534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32" y="1646076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2627784" y="3657600"/>
            <a:ext cx="576262" cy="0"/>
          </a:xfrm>
          <a:prstGeom prst="line">
            <a:avLst/>
          </a:prstGeom>
          <a:ln w="76200">
            <a:headEnd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755576" y="1512168"/>
          <a:ext cx="1439916" cy="537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6" imgW="1358850" imgH="5041714" progId="Excel.Sheet.8">
                  <p:embed/>
                </p:oleObj>
              </mc:Choice>
              <mc:Fallback>
                <p:oleObj name="Worksheet" r:id="rId6" imgW="1358850" imgH="5041714" progId="Excel.Sheet.8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12168"/>
                        <a:ext cx="1439916" cy="537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349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基于排序的索引构建方法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4953000"/>
          </a:xfrm>
        </p:spPr>
        <p:txBody>
          <a:bodyPr/>
          <a:lstStyle/>
          <a:p>
            <a:r>
              <a:rPr lang="zh-CN" altLang="en-US" b="1" dirty="0"/>
              <a:t>在构建索引时，每次分析一篇文档；对于每个词项而言，其倒排记录表不到最后一篇文档都是不完整的。</a:t>
            </a:r>
          </a:p>
          <a:p>
            <a:r>
              <a:rPr lang="zh-CN" altLang="en-US" b="1" dirty="0"/>
              <a:t>那么能否在最后排序之前将前面产生的倒排记录表全部放在内存中？</a:t>
            </a:r>
          </a:p>
          <a:p>
            <a:r>
              <a:rPr lang="zh-CN" altLang="en-US" b="1" dirty="0"/>
              <a:t>答案显然是</a:t>
            </a:r>
            <a:r>
              <a:rPr lang="zh-CN" altLang="en-US" b="1" dirty="0">
                <a:solidFill>
                  <a:srgbClr val="FF0000"/>
                </a:solidFill>
              </a:rPr>
              <a:t>否定</a:t>
            </a:r>
            <a:r>
              <a:rPr lang="zh-CN" altLang="en-US" b="1" dirty="0"/>
              <a:t>的，特别是对</a:t>
            </a:r>
            <a:r>
              <a:rPr lang="zh-CN" altLang="en-US" b="1" dirty="0">
                <a:solidFill>
                  <a:srgbClr val="FF0000"/>
                </a:solidFill>
              </a:rPr>
              <a:t>大规模</a:t>
            </a:r>
            <a:r>
              <a:rPr lang="zh-CN" altLang="en-US" b="1" dirty="0"/>
              <a:t>的文档集来说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7812360" y="1557511"/>
          <a:ext cx="1280643" cy="517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Worksheet" r:id="rId3" imgW="1358850" imgH="5422700" progId="Excel.Sheet.8">
                  <p:embed/>
                </p:oleObj>
              </mc:Choice>
              <mc:Fallback>
                <p:oleObj name="Worksheet" r:id="rId3" imgW="1358850" imgH="5422700" progId="Excel.Sheet.8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1557511"/>
                        <a:ext cx="1280643" cy="517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327354" y="3886200"/>
            <a:ext cx="432047" cy="0"/>
          </a:xfrm>
          <a:prstGeom prst="line">
            <a:avLst/>
          </a:prstGeom>
          <a:ln w="76200">
            <a:headEnd/>
            <a:tailEnd type="triangle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5919132" y="1557511"/>
          <a:ext cx="1389172" cy="5183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5" imgW="1358850" imgH="5041714" progId="Excel.Sheet.8">
                  <p:embed/>
                </p:oleObj>
              </mc:Choice>
              <mc:Fallback>
                <p:oleObj name="Worksheet" r:id="rId5" imgW="1358850" imgH="5041714" progId="Excel.Sheet.8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132" y="1557511"/>
                        <a:ext cx="1389172" cy="5183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38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是否在磁盘上采用同样的算法？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能否使用前面同样的算法，但是在磁盘而不是内存中完成排序</a:t>
            </a:r>
            <a:r>
              <a:rPr lang="en-US" altLang="zh-CN" b="1" dirty="0"/>
              <a:t>?</a:t>
            </a:r>
          </a:p>
          <a:p>
            <a:r>
              <a:rPr lang="zh-CN" altLang="en-US" b="1" dirty="0"/>
              <a:t>不可能，这是因为对 </a:t>
            </a:r>
            <a:r>
              <a:rPr lang="en-US" altLang="zh-CN" b="1" dirty="0"/>
              <a:t>T = 100,000,000</a:t>
            </a:r>
            <a:r>
              <a:rPr lang="zh-CN" altLang="en-US" b="1" dirty="0"/>
              <a:t>条记录在磁盘上进行那个排序需要</a:t>
            </a:r>
            <a:r>
              <a:rPr lang="zh-CN" altLang="en-US" b="1" dirty="0">
                <a:solidFill>
                  <a:srgbClr val="FF0000"/>
                </a:solidFill>
              </a:rPr>
              <a:t>太多的磁盘寻道过程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需要一个</a:t>
            </a:r>
            <a:r>
              <a:rPr lang="zh-CN" altLang="en-US" b="1" dirty="0">
                <a:solidFill>
                  <a:srgbClr val="FF0000"/>
                </a:solidFill>
              </a:rPr>
              <a:t>外部排序</a:t>
            </a:r>
            <a:r>
              <a:rPr lang="zh-CN" altLang="en-US" b="1" dirty="0"/>
              <a:t>算法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Picture 31" descr="800px-Hard_disk_platters_and_he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1535" y="4149080"/>
            <a:ext cx="4042465" cy="26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6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外部排序算法中磁盘寻道次数很少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需要对</a:t>
            </a:r>
            <a:r>
              <a:rPr lang="en-US" altLang="zh-CN" b="1" dirty="0"/>
              <a:t>T = 100,000,000</a:t>
            </a:r>
            <a:r>
              <a:rPr lang="zh-CN" altLang="en-US" b="1" dirty="0"/>
              <a:t>条无位置信息的倒排记录进行排序</a:t>
            </a:r>
          </a:p>
          <a:p>
            <a:pPr lvl="1"/>
            <a:r>
              <a:rPr lang="zh-CN" altLang="en-US" b="1" dirty="0"/>
              <a:t>每条倒排记录需要</a:t>
            </a:r>
            <a:r>
              <a:rPr lang="en-US" altLang="zh-CN" b="1" dirty="0"/>
              <a:t>12</a:t>
            </a:r>
            <a:r>
              <a:rPr lang="zh-CN" altLang="en-US" b="1" dirty="0"/>
              <a:t>字节 </a:t>
            </a:r>
            <a:r>
              <a:rPr lang="en-US" altLang="zh-CN" b="1" dirty="0"/>
              <a:t>(4+4+4: </a:t>
            </a:r>
            <a:r>
              <a:rPr lang="en-US" altLang="zh-CN" b="1" dirty="0" err="1">
                <a:solidFill>
                  <a:srgbClr val="FF0000"/>
                </a:solidFill>
              </a:rPr>
              <a:t>termID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FF0000"/>
                </a:solidFill>
              </a:rPr>
              <a:t>docID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FF0000"/>
                </a:solidFill>
              </a:rPr>
              <a:t>tf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定义一个能包含</a:t>
            </a:r>
            <a:r>
              <a:rPr lang="en-US" altLang="zh-CN" b="1" dirty="0"/>
              <a:t>10,000,000</a:t>
            </a:r>
            <a:r>
              <a:rPr lang="zh-CN" altLang="en-US" b="1" dirty="0"/>
              <a:t>条倒排记录的数据块</a:t>
            </a:r>
          </a:p>
          <a:p>
            <a:pPr lvl="1"/>
            <a:r>
              <a:rPr lang="zh-CN" altLang="en-US" b="1" dirty="0"/>
              <a:t>这个数据块很容易放入内存中</a:t>
            </a:r>
            <a:r>
              <a:rPr lang="en-US" altLang="zh-CN" b="1" dirty="0"/>
              <a:t>(12*10M=120M)</a:t>
            </a:r>
          </a:p>
          <a:p>
            <a:pPr lvl="1"/>
            <a:r>
              <a:rPr lang="zh-CN" altLang="en-US" b="1" dirty="0"/>
              <a:t>对于</a:t>
            </a:r>
            <a:r>
              <a:rPr lang="en-US" altLang="zh-CN" b="1" dirty="0"/>
              <a:t>RCV1</a:t>
            </a:r>
            <a:r>
              <a:rPr lang="zh-CN" altLang="en-US" b="1" dirty="0"/>
              <a:t>有</a:t>
            </a:r>
            <a:r>
              <a:rPr lang="en-US" altLang="zh-CN" b="1" dirty="0"/>
              <a:t>10</a:t>
            </a:r>
            <a:r>
              <a:rPr lang="zh-CN" altLang="en-US" b="1" dirty="0"/>
              <a:t>个数据块</a:t>
            </a:r>
          </a:p>
          <a:p>
            <a:r>
              <a:rPr lang="zh-CN" altLang="en-US" b="1" dirty="0"/>
              <a:t>算法的</a:t>
            </a:r>
            <a:r>
              <a:rPr lang="zh-CN" altLang="en-US" b="1" dirty="0">
                <a:solidFill>
                  <a:srgbClr val="FF0000"/>
                </a:solidFill>
              </a:rPr>
              <a:t>基本思路</a:t>
            </a:r>
            <a:r>
              <a:rPr lang="en-US" altLang="zh-CN" b="1" dirty="0"/>
              <a:t>:</a:t>
            </a:r>
          </a:p>
          <a:p>
            <a:pPr lvl="1"/>
            <a:r>
              <a:rPr lang="zh-CN" altLang="en-US" b="1" dirty="0"/>
              <a:t>对每个块</a:t>
            </a:r>
            <a:r>
              <a:rPr lang="en-US" altLang="zh-CN" b="1" dirty="0"/>
              <a:t>: (i) </a:t>
            </a:r>
            <a:r>
              <a:rPr lang="zh-CN" altLang="en-US" b="1" dirty="0"/>
              <a:t>倒排记录</a:t>
            </a:r>
            <a:r>
              <a:rPr lang="zh-CN" altLang="en-US" b="1" dirty="0">
                <a:solidFill>
                  <a:srgbClr val="FF0000"/>
                </a:solidFill>
              </a:rPr>
              <a:t>累积</a:t>
            </a:r>
            <a:r>
              <a:rPr lang="zh-CN" altLang="en-US" b="1" dirty="0"/>
              <a:t>到</a:t>
            </a:r>
            <a:r>
              <a:rPr lang="en-US" altLang="zh-CN" b="1" dirty="0"/>
              <a:t>10,000,000</a:t>
            </a:r>
            <a:r>
              <a:rPr lang="zh-CN" altLang="en-US" b="1" dirty="0"/>
              <a:t>条</a:t>
            </a:r>
            <a:r>
              <a:rPr lang="en-US" altLang="zh-CN" b="1" dirty="0"/>
              <a:t>, (ii) </a:t>
            </a:r>
            <a:r>
              <a:rPr lang="zh-CN" altLang="en-US" b="1" dirty="0"/>
              <a:t>在内存中</a:t>
            </a:r>
            <a:r>
              <a:rPr lang="zh-CN" altLang="en-US" b="1" dirty="0">
                <a:solidFill>
                  <a:srgbClr val="FF0000"/>
                </a:solidFill>
              </a:rPr>
              <a:t>排序</a:t>
            </a:r>
            <a:r>
              <a:rPr lang="en-US" altLang="zh-CN" b="1" dirty="0"/>
              <a:t>, (iii) </a:t>
            </a:r>
            <a:r>
              <a:rPr lang="zh-CN" altLang="en-US" b="1" dirty="0">
                <a:solidFill>
                  <a:srgbClr val="FF0000"/>
                </a:solidFill>
              </a:rPr>
              <a:t>写</a:t>
            </a:r>
            <a:r>
              <a:rPr lang="zh-CN" altLang="en-US" b="1" dirty="0"/>
              <a:t>回磁盘</a:t>
            </a:r>
          </a:p>
          <a:p>
            <a:pPr lvl="1"/>
            <a:r>
              <a:rPr lang="zh-CN" altLang="en-US" b="1" dirty="0"/>
              <a:t>最后将所有的</a:t>
            </a:r>
            <a:r>
              <a:rPr lang="zh-CN" altLang="en-US" b="1" dirty="0">
                <a:solidFill>
                  <a:srgbClr val="FF0000"/>
                </a:solidFill>
              </a:rPr>
              <a:t>块合并</a:t>
            </a:r>
            <a:r>
              <a:rPr lang="zh-CN" altLang="en-US" b="1" dirty="0"/>
              <a:t>成一个大的有序的倒排索引</a:t>
            </a:r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55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两个块的合并过程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3" y="1600200"/>
            <a:ext cx="7435193" cy="495300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079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基于块的排序索引构建算法</a:t>
            </a:r>
            <a:r>
              <a:rPr lang="en-US" altLang="zh-CN" sz="3600" dirty="0"/>
              <a:t>BSBI(Blocked Sort-Based Indexing)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该算法中有一个关键决策就是确定块的大小</a:t>
            </a:r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7970148" cy="36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2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上一讲回顾 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简介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BSBI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en-US" altLang="zh-CN" dirty="0"/>
              <a:t>SPIMI</a:t>
            </a:r>
            <a:r>
              <a:rPr lang="zh-CN" altLang="en-US" dirty="0"/>
              <a:t>算法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分布式索引构建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动态索引构建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7E9E5B8-3AC3-4F20-802E-86ACEACFA9C1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7" name="图片 2" descr="www_tuweimei_comComp_23646421_TIs7BJFdjqM20EMSbAGswIJgtTdDLwUe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422446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446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基于排序的索引构建算法的问题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假定词典可以在内存中放下</a:t>
            </a:r>
          </a:p>
          <a:p>
            <a:r>
              <a:rPr lang="zh-CN" altLang="en-US" b="1" dirty="0"/>
              <a:t>通常需要一部词典</a:t>
            </a:r>
            <a:r>
              <a:rPr lang="en-US" altLang="zh-CN" b="1" dirty="0"/>
              <a:t>(</a:t>
            </a:r>
            <a:r>
              <a:rPr lang="zh-CN" altLang="en-US" b="1" dirty="0"/>
              <a:t>动态增长</a:t>
            </a:r>
            <a:r>
              <a:rPr lang="en-US" altLang="zh-CN" b="1" dirty="0"/>
              <a:t>)</a:t>
            </a:r>
            <a:r>
              <a:rPr lang="zh-CN" altLang="en-US" b="1" dirty="0"/>
              <a:t>来将</a:t>
            </a:r>
            <a:r>
              <a:rPr lang="en-US" altLang="zh-CN" b="1" dirty="0"/>
              <a:t>term</a:t>
            </a:r>
            <a:r>
              <a:rPr lang="zh-CN" altLang="en-US" b="1" dirty="0"/>
              <a:t>映射成</a:t>
            </a:r>
            <a:r>
              <a:rPr lang="en-US" altLang="zh-CN" b="1" dirty="0" err="1"/>
              <a:t>termID</a:t>
            </a:r>
            <a:endParaRPr lang="en-US" altLang="zh-CN" b="1" dirty="0"/>
          </a:p>
          <a:p>
            <a:r>
              <a:rPr lang="zh-CN" altLang="en-US" b="1" dirty="0"/>
              <a:t>实际上，倒排记录表可以直接采用 </a:t>
            </a:r>
            <a:r>
              <a:rPr lang="en-US" altLang="zh-CN" b="1" dirty="0" err="1"/>
              <a:t>term,docID</a:t>
            </a:r>
            <a:r>
              <a:rPr lang="en-US" altLang="zh-CN" b="1" dirty="0"/>
              <a:t> </a:t>
            </a:r>
            <a:r>
              <a:rPr lang="zh-CN" altLang="en-US" b="1" dirty="0"/>
              <a:t>方式而不是 </a:t>
            </a:r>
            <a:r>
              <a:rPr lang="en-US" altLang="zh-CN" b="1" dirty="0" err="1"/>
              <a:t>termID,docID</a:t>
            </a:r>
            <a:r>
              <a:rPr lang="zh-CN" altLang="en-US" b="1" dirty="0"/>
              <a:t>方式</a:t>
            </a:r>
            <a:r>
              <a:rPr lang="en-US" altLang="zh-CN" b="1" dirty="0"/>
              <a:t>. . .</a:t>
            </a:r>
          </a:p>
          <a:p>
            <a:r>
              <a:rPr lang="en-US" altLang="zh-CN" b="1" dirty="0"/>
              <a:t>. . . </a:t>
            </a:r>
            <a:r>
              <a:rPr lang="zh-CN" altLang="en-US" b="1" dirty="0"/>
              <a:t>但是此时中间文件将会变得很大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5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内存式单遍扫描索引构建算法</a:t>
            </a:r>
            <a:br>
              <a:rPr lang="en-US" altLang="zh-CN" sz="3600" dirty="0"/>
            </a:br>
            <a:r>
              <a:rPr lang="en-US" altLang="zh-CN" sz="3600" dirty="0"/>
              <a:t>SPIMI(Single-pass in-memory indexing)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关键思想 </a:t>
            </a:r>
            <a:r>
              <a:rPr lang="en-US" altLang="zh-CN" b="1" dirty="0"/>
              <a:t>1: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 </a:t>
            </a:r>
            <a:r>
              <a:rPr lang="zh-CN" altLang="en-US" b="1" dirty="0"/>
              <a:t>对每个块都产生一个独立的词典 ，不需要在块之间进行</a:t>
            </a:r>
            <a:r>
              <a:rPr lang="en-US" altLang="zh-CN" b="1" dirty="0"/>
              <a:t>term-</a:t>
            </a:r>
            <a:r>
              <a:rPr lang="en-US" altLang="zh-CN" b="1" dirty="0" err="1"/>
              <a:t>termID</a:t>
            </a:r>
            <a:r>
              <a:rPr lang="zh-CN" altLang="en-US" b="1" dirty="0"/>
              <a:t>的映射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关键思想</a:t>
            </a:r>
            <a:r>
              <a:rPr lang="en-US" altLang="zh-CN" b="1" dirty="0"/>
              <a:t>2: 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对倒排记录表不排序，按照他们出现的先后顺序排列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基础上述思想可对每个块生成一个完整倒排索引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这些独立的索引最后合并一个大索引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52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SPIMI-Invert</a:t>
            </a:r>
            <a:r>
              <a:rPr lang="zh-CN" altLang="en-US" dirty="0"/>
              <a:t>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26" y="1772816"/>
            <a:ext cx="8652754" cy="4392936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5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上一讲回顾 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简介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BSBI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SPIMI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分布式索引构建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动态索引构建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7E9E5B8-3AC3-4F20-802E-86ACEACFA9C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图片 2" descr="www_tuweimei_comComp_23646421_TIs7BJFdjqM20EMSbAGswIJgtTdDLwUe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422446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44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上一讲回顾 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简介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BSBI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SPIMI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zh-CN" altLang="en-US" dirty="0"/>
              <a:t>分布式索引构建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动态索引构建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7E9E5B8-3AC3-4F20-802E-86ACEACFA9C1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7" name="图片 2" descr="www_tuweimei_comComp_23646421_TIs7BJFdjqM20EMSbAGswIJgtTdDLwUe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422446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1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分布式索引构建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68416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/>
              <a:t>对于</a:t>
            </a:r>
            <a:r>
              <a:rPr lang="en-US" altLang="zh-CN" b="1" dirty="0"/>
              <a:t>Web</a:t>
            </a:r>
            <a:r>
              <a:rPr lang="zh-CN" altLang="en-US" b="1" dirty="0"/>
              <a:t>数据级别的数据建立索引</a:t>
            </a:r>
            <a:r>
              <a:rPr lang="en-US" altLang="zh-CN" b="1" dirty="0"/>
              <a:t>: </a:t>
            </a:r>
            <a:r>
              <a:rPr lang="zh-CN" altLang="en-US" b="1" dirty="0"/>
              <a:t>必须使用分布式计算机集群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单台机器都是有可能出现故障的</a:t>
            </a:r>
          </a:p>
          <a:p>
            <a:pPr lvl="1">
              <a:lnSpc>
                <a:spcPct val="130000"/>
              </a:lnSpc>
            </a:pPr>
            <a:r>
              <a:rPr lang="zh-CN" altLang="en-US" b="1" dirty="0"/>
              <a:t>可能突然慢下来或者失效，不可事先预知</a:t>
            </a:r>
          </a:p>
          <a:p>
            <a:pPr>
              <a:lnSpc>
                <a:spcPct val="130000"/>
              </a:lnSpc>
            </a:pPr>
            <a:r>
              <a:rPr lang="zh-CN" altLang="en-US" b="1" dirty="0"/>
              <a:t>如何使用一批机器</a:t>
            </a:r>
            <a:r>
              <a:rPr lang="en-US" altLang="zh-CN" b="1" dirty="0"/>
              <a:t>?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52" y="3798287"/>
            <a:ext cx="4876398" cy="30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24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04" y="2201859"/>
            <a:ext cx="3541792" cy="14431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Google </a:t>
            </a:r>
            <a:r>
              <a:rPr lang="zh-CN" altLang="en-US" sz="3600" dirty="0"/>
              <a:t>数据中心</a:t>
            </a:r>
            <a:r>
              <a:rPr lang="en-US" altLang="zh-CN" sz="3600" dirty="0"/>
              <a:t>(2007 estimates; Gartner)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141168"/>
          </a:xfrm>
        </p:spPr>
        <p:txBody>
          <a:bodyPr/>
          <a:lstStyle/>
          <a:p>
            <a:r>
              <a:rPr lang="zh-CN" altLang="en-US" sz="2400" b="1" dirty="0"/>
              <a:t>采用分布式架构，主要都是普通机器，分布在世界各地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100</a:t>
            </a:r>
            <a:r>
              <a:rPr lang="zh-CN" altLang="en-US" sz="2400" b="1" dirty="0"/>
              <a:t>万台服务器，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300</a:t>
            </a:r>
            <a:r>
              <a:rPr lang="zh-CN" altLang="en-US" sz="2400" b="1" dirty="0"/>
              <a:t>万个处理器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核</a:t>
            </a:r>
          </a:p>
          <a:p>
            <a:r>
              <a:rPr lang="zh-CN" altLang="en-US" sz="2400" b="1" dirty="0"/>
              <a:t>每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zh-CN" altLang="en-US" sz="2400" b="1" dirty="0"/>
              <a:t>分钟装入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100,000</a:t>
            </a:r>
            <a:r>
              <a:rPr lang="zh-CN" altLang="en-US" sz="2400" b="1" dirty="0"/>
              <a:t>个服务器</a:t>
            </a:r>
            <a:endParaRPr lang="en-US" altLang="zh-CN" sz="2400" b="1" dirty="0"/>
          </a:p>
          <a:p>
            <a:r>
              <a:rPr lang="zh-CN" altLang="en-US" sz="2400" b="1" dirty="0"/>
              <a:t>支出大概是每年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2~2.5</a:t>
            </a:r>
            <a:r>
              <a:rPr lang="zh-CN" altLang="en-US" sz="2400" b="1" dirty="0"/>
              <a:t>亿美元</a:t>
            </a:r>
          </a:p>
          <a:p>
            <a:r>
              <a:rPr lang="zh-CN" altLang="en-US" sz="2400" b="1" dirty="0"/>
              <a:t>这可能是世界上计算能力的</a:t>
            </a:r>
            <a:r>
              <a:rPr lang="en-US" altLang="zh-CN" sz="2400" b="1" dirty="0">
                <a:solidFill>
                  <a:srgbClr val="FF0000"/>
                </a:solidFill>
              </a:rPr>
              <a:t>10</a:t>
            </a:r>
            <a:r>
              <a:rPr lang="en-US" altLang="zh-CN" sz="2400" b="1" dirty="0"/>
              <a:t>%!</a:t>
            </a:r>
          </a:p>
          <a:p>
            <a:r>
              <a:rPr lang="zh-CN" altLang="en-US" sz="2400" b="1" dirty="0"/>
              <a:t>在一个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1000</a:t>
            </a:r>
            <a:r>
              <a:rPr lang="zh-CN" altLang="en-US" sz="2400" b="1" dirty="0"/>
              <a:t>个节点组成的无容错系统中，每个节点的正常运行概率为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99.9</a:t>
            </a:r>
            <a:r>
              <a:rPr lang="en-US" altLang="zh-CN" sz="2400" b="1" dirty="0"/>
              <a:t>%</a:t>
            </a:r>
            <a:r>
              <a:rPr lang="zh-CN" altLang="en-US" sz="2400" b="1" dirty="0"/>
              <a:t>，那么整个系统的正常运行概率是多少？</a:t>
            </a:r>
          </a:p>
          <a:p>
            <a:r>
              <a:rPr lang="zh-CN" altLang="en-US" sz="2400" b="1" dirty="0"/>
              <a:t>答案</a:t>
            </a:r>
            <a:r>
              <a:rPr lang="en-US" altLang="zh-CN" sz="2400" b="1" dirty="0"/>
              <a:t>: </a:t>
            </a:r>
            <a:r>
              <a:rPr lang="en-US" altLang="zh-CN" sz="2400" b="1" dirty="0">
                <a:solidFill>
                  <a:srgbClr val="FF0000"/>
                </a:solidFill>
              </a:rPr>
              <a:t>37</a:t>
            </a:r>
            <a:r>
              <a:rPr lang="en-US" altLang="zh-CN" sz="2400" b="1" dirty="0"/>
              <a:t>%</a:t>
            </a:r>
          </a:p>
          <a:p>
            <a:r>
              <a:rPr lang="zh-CN" altLang="en-US" sz="2400" b="1" dirty="0"/>
              <a:t>假定一台服务器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zh-CN" altLang="en-US" sz="2400" b="1" dirty="0"/>
              <a:t>年后会失效，那么对于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100</a:t>
            </a:r>
            <a:r>
              <a:rPr lang="zh-CN" altLang="en-US" sz="2400" b="1" dirty="0"/>
              <a:t>万台服务器，机器失效的平均间隔大概是多少？</a:t>
            </a:r>
          </a:p>
          <a:p>
            <a:r>
              <a:rPr lang="zh-CN" altLang="en-US" sz="2400" b="1" dirty="0"/>
              <a:t>答案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不到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/>
              <a:t>分钟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1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分布式索引构建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维持一台主机</a:t>
            </a:r>
            <a:r>
              <a:rPr lang="en-US" altLang="zh-CN" b="1" dirty="0"/>
              <a:t>(Master)</a:t>
            </a:r>
            <a:r>
              <a:rPr lang="zh-CN" altLang="en-US" b="1" dirty="0"/>
              <a:t>来指挥索引构建任务</a:t>
            </a:r>
            <a:r>
              <a:rPr lang="en-US" altLang="zh-CN" b="1" dirty="0"/>
              <a:t>-</a:t>
            </a:r>
            <a:r>
              <a:rPr lang="zh-CN" altLang="en-US" b="1" dirty="0"/>
              <a:t>这台主机被认为是安全的</a:t>
            </a:r>
          </a:p>
          <a:p>
            <a:r>
              <a:rPr lang="zh-CN" altLang="en-US" b="1" dirty="0"/>
              <a:t>将索引划分成多组并行任务</a:t>
            </a:r>
          </a:p>
          <a:p>
            <a:r>
              <a:rPr lang="zh-CN" altLang="en-US" b="1" dirty="0"/>
              <a:t>主机将把每个任务分配给某个缓冲池中的空闲机器来执行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108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" y="1760220"/>
            <a:ext cx="7993380" cy="463296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两类并行任务分配给两类机器：</a:t>
            </a:r>
          </a:p>
          <a:p>
            <a:pPr lvl="1"/>
            <a:r>
              <a:rPr lang="zh-CN" altLang="en-US" b="1" dirty="0"/>
              <a:t>分析器</a:t>
            </a:r>
            <a:r>
              <a:rPr lang="en-US" altLang="zh-CN" b="1" dirty="0"/>
              <a:t>(Parser)</a:t>
            </a:r>
          </a:p>
          <a:p>
            <a:pPr lvl="1"/>
            <a:r>
              <a:rPr lang="zh-CN" altLang="en-US" b="1" dirty="0"/>
              <a:t>倒排器</a:t>
            </a:r>
            <a:r>
              <a:rPr lang="en-US" altLang="zh-CN" b="1" dirty="0"/>
              <a:t>(Inverter)</a:t>
            </a:r>
          </a:p>
          <a:p>
            <a:r>
              <a:rPr lang="zh-CN" altLang="en-US" b="1" dirty="0"/>
              <a:t>将输入的文档集分片</a:t>
            </a:r>
            <a:r>
              <a:rPr lang="en-US" altLang="zh-CN" b="1" dirty="0"/>
              <a:t>(split)</a:t>
            </a:r>
          </a:p>
          <a:p>
            <a:pPr lvl="1"/>
            <a:r>
              <a:rPr lang="zh-CN" altLang="en-US" b="1" dirty="0"/>
              <a:t>对应于</a:t>
            </a:r>
            <a:r>
              <a:rPr lang="en-US" altLang="zh-CN" b="1" dirty="0"/>
              <a:t>BSBI/SPIMI</a:t>
            </a:r>
            <a:r>
              <a:rPr lang="zh-CN" altLang="en-US" b="1" dirty="0"/>
              <a:t>算法中的块</a:t>
            </a:r>
            <a:endParaRPr lang="en-US" altLang="zh-CN" b="1" dirty="0"/>
          </a:p>
          <a:p>
            <a:r>
              <a:rPr lang="zh-CN" altLang="en-US" b="1" dirty="0"/>
              <a:t>每个数据片都是一个文档子集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644" y="4365104"/>
            <a:ext cx="4101149" cy="2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分析器（</a:t>
            </a:r>
            <a:r>
              <a:rPr lang="en-US" altLang="zh-CN" dirty="0"/>
              <a:t>Parser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主节点将一个数据片分配给一台空闲的分析器</a:t>
            </a:r>
          </a:p>
          <a:p>
            <a:r>
              <a:rPr lang="zh-CN" altLang="en-US" b="1" dirty="0"/>
              <a:t>分析器一次读一篇文档然后输出 </a:t>
            </a:r>
            <a:r>
              <a:rPr lang="en-US" altLang="zh-CN" b="1" dirty="0"/>
              <a:t>(</a:t>
            </a:r>
            <a:r>
              <a:rPr lang="en-US" altLang="zh-CN" b="1" dirty="0" err="1"/>
              <a:t>term,docID</a:t>
            </a:r>
            <a:r>
              <a:rPr lang="en-US" altLang="zh-CN" b="1"/>
              <a:t>)</a:t>
            </a:r>
            <a:r>
              <a:rPr lang="zh-CN" altLang="en-US" b="1"/>
              <a:t>对</a:t>
            </a:r>
            <a:endParaRPr lang="zh-CN" altLang="en-US" b="1" dirty="0"/>
          </a:p>
          <a:p>
            <a:r>
              <a:rPr lang="zh-CN" altLang="en-US" b="1" dirty="0"/>
              <a:t>分析器将这些对又分成</a:t>
            </a:r>
            <a:r>
              <a:rPr lang="en-US" altLang="zh-CN" b="1" dirty="0"/>
              <a:t>j </a:t>
            </a:r>
            <a:r>
              <a:rPr lang="zh-CN" altLang="en-US" b="1" dirty="0"/>
              <a:t>个词项分区</a:t>
            </a:r>
          </a:p>
          <a:p>
            <a:r>
              <a:rPr lang="zh-CN" altLang="en-US" b="1" dirty="0"/>
              <a:t>每个分区按照词项首字母进行划分</a:t>
            </a:r>
          </a:p>
          <a:p>
            <a:pPr lvl="1"/>
            <a:r>
              <a:rPr lang="en-US" altLang="zh-CN" b="1" dirty="0"/>
              <a:t>E.g., a-f, g-p, q-z (</a:t>
            </a:r>
            <a:r>
              <a:rPr lang="zh-CN" altLang="en-US" b="1" dirty="0"/>
              <a:t>这里 </a:t>
            </a:r>
            <a:r>
              <a:rPr lang="en-US" altLang="zh-CN" b="1" dirty="0"/>
              <a:t>j = 3)</a:t>
            </a:r>
          </a:p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644" y="4365104"/>
            <a:ext cx="4101149" cy="2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倒排器</a:t>
            </a:r>
            <a:r>
              <a:rPr lang="en-US" altLang="zh-CN" dirty="0"/>
              <a:t>(Inverter)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倒排器收集对应某一</a:t>
            </a:r>
            <a:r>
              <a:rPr lang="en-US" altLang="zh-CN" b="1" dirty="0"/>
              <a:t>term</a:t>
            </a:r>
            <a:r>
              <a:rPr lang="zh-CN" altLang="en-US" b="1" dirty="0"/>
              <a:t>分区</a:t>
            </a:r>
            <a:r>
              <a:rPr lang="en-US" altLang="zh-CN" b="1" dirty="0"/>
              <a:t>(e.g., a-f</a:t>
            </a:r>
            <a:r>
              <a:rPr lang="zh-CN" altLang="en-US" b="1" dirty="0"/>
              <a:t>分区</a:t>
            </a:r>
            <a:r>
              <a:rPr lang="en-US" altLang="zh-CN" b="1" dirty="0"/>
              <a:t>)</a:t>
            </a:r>
            <a:r>
              <a:rPr lang="zh-CN" altLang="en-US" b="1" dirty="0"/>
              <a:t>所有的 </a:t>
            </a:r>
            <a:r>
              <a:rPr lang="en-US" altLang="zh-CN" b="1" dirty="0"/>
              <a:t>(</a:t>
            </a:r>
            <a:r>
              <a:rPr lang="en-US" altLang="zh-CN" b="1" dirty="0" err="1"/>
              <a:t>term,docID</a:t>
            </a:r>
            <a:r>
              <a:rPr lang="en-US" altLang="zh-CN" b="1" dirty="0"/>
              <a:t>) </a:t>
            </a:r>
            <a:r>
              <a:rPr lang="zh-CN" altLang="en-US" b="1" dirty="0"/>
              <a:t>对 </a:t>
            </a:r>
            <a:r>
              <a:rPr lang="en-US" altLang="zh-CN" b="1" dirty="0"/>
              <a:t>(</a:t>
            </a:r>
            <a:r>
              <a:rPr lang="zh-CN" altLang="en-US" b="1" dirty="0"/>
              <a:t>即倒排记录表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排序并写进倒排记录表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644" y="4365104"/>
            <a:ext cx="4101149" cy="237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刚才介绍的索引构建过程实际上是</a:t>
            </a:r>
            <a:r>
              <a:rPr lang="en-US" altLang="zh-CN" b="1" dirty="0" err="1"/>
              <a:t>MapReduce</a:t>
            </a:r>
            <a:r>
              <a:rPr lang="zh-CN" altLang="en-US" b="1" dirty="0"/>
              <a:t>的一个实例</a:t>
            </a:r>
          </a:p>
          <a:p>
            <a:r>
              <a:rPr lang="en-US" altLang="zh-CN" b="1" dirty="0" err="1"/>
              <a:t>MapReduce</a:t>
            </a:r>
            <a:r>
              <a:rPr lang="zh-CN" altLang="en-US" b="1" dirty="0"/>
              <a:t>是一个鲁棒的简单分布式计算框架</a:t>
            </a:r>
            <a:r>
              <a:rPr lang="en-US" altLang="zh-CN" b="1" dirty="0"/>
              <a:t>. . .</a:t>
            </a:r>
          </a:p>
          <a:p>
            <a:r>
              <a:rPr lang="en-US" altLang="zh-CN" b="1" dirty="0"/>
              <a:t>. . .</a:t>
            </a:r>
            <a:r>
              <a:rPr lang="zh-CN" altLang="en-US" b="1" dirty="0"/>
              <a:t>不一定需要在分布式处理的部分编写代码</a:t>
            </a:r>
          </a:p>
          <a:p>
            <a:r>
              <a:rPr lang="en-US" altLang="zh-CN" b="1" dirty="0"/>
              <a:t>Google</a:t>
            </a:r>
            <a:r>
              <a:rPr lang="zh-CN" altLang="en-US" b="1" dirty="0"/>
              <a:t>索引构建系统 </a:t>
            </a:r>
            <a:r>
              <a:rPr lang="en-US" altLang="zh-CN" b="1" dirty="0"/>
              <a:t>(ca. 2002) </a:t>
            </a:r>
            <a:r>
              <a:rPr lang="zh-CN" altLang="en-US" b="1" dirty="0"/>
              <a:t>由多个步骤组成，每个步骤都采用 </a:t>
            </a:r>
            <a:r>
              <a:rPr lang="en-US" altLang="zh-CN" b="1" dirty="0" err="1"/>
              <a:t>MapReduce</a:t>
            </a:r>
            <a:r>
              <a:rPr lang="zh-CN" altLang="en-US" b="1" dirty="0"/>
              <a:t>实现</a:t>
            </a:r>
          </a:p>
          <a:p>
            <a:r>
              <a:rPr lang="zh-CN" altLang="en-US" b="1" dirty="0"/>
              <a:t>索引构建只是一个步骤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s-ES" dirty="0"/>
              <a:t>基于</a:t>
            </a:r>
            <a:r>
              <a:rPr lang="es-ES" altLang="zh-CN" dirty="0"/>
              <a:t>MapReduce</a:t>
            </a:r>
            <a:r>
              <a:rPr lang="zh-CN" altLang="es-ES" dirty="0"/>
              <a:t>的索引构建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2863" y="2257425"/>
            <a:ext cx="9229726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27784" y="3501008"/>
            <a:ext cx="633507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楷体" panose="02010609060101010101" pitchFamily="49" charset="-122"/>
                <a:ea typeface="楷体" panose="02010609060101010101" pitchFamily="49" charset="-122"/>
              </a:rPr>
              <a:t>词项</a:t>
            </a:r>
            <a:r>
              <a:rPr lang="en-US" altLang="zh-CN" sz="1000" b="1" dirty="0">
                <a:latin typeface="楷体" panose="02010609060101010101" pitchFamily="49" charset="-122"/>
                <a:ea typeface="楷体" panose="02010609060101010101" pitchFamily="49" charset="-122"/>
              </a:rPr>
              <a:t>ID2</a:t>
            </a:r>
            <a:endParaRPr lang="zh-CN" altLang="en-US" sz="1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8985" y="3501007"/>
            <a:ext cx="633507" cy="2462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000" b="1" dirty="0">
                <a:latin typeface="楷体" panose="02010609060101010101" pitchFamily="49" charset="-122"/>
                <a:ea typeface="楷体" panose="02010609060101010101" pitchFamily="49" charset="-122"/>
              </a:rPr>
              <a:t>词项</a:t>
            </a:r>
            <a:r>
              <a:rPr lang="en-US" altLang="zh-CN" sz="1000" b="1" dirty="0">
                <a:latin typeface="楷体" panose="02010609060101010101" pitchFamily="49" charset="-122"/>
                <a:ea typeface="楷体" panose="02010609060101010101" pitchFamily="49" charset="-122"/>
              </a:rPr>
              <a:t>ID1</a:t>
            </a:r>
            <a:endParaRPr lang="zh-CN" altLang="en-US" sz="1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两种索引构建算法：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BSBI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b="1" dirty="0"/>
              <a:t>和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SPIMI </a:t>
            </a:r>
          </a:p>
          <a:p>
            <a:pPr>
              <a:lnSpc>
                <a:spcPct val="150000"/>
              </a:lnSpc>
            </a:pPr>
            <a:r>
              <a:rPr lang="zh-CN" altLang="es-ES" b="1" dirty="0">
                <a:solidFill>
                  <a:schemeClr val="accent5">
                    <a:lumMod val="50000"/>
                  </a:schemeClr>
                </a:solidFill>
              </a:rPr>
              <a:t>分布式索引构建</a:t>
            </a:r>
            <a:r>
              <a:rPr lang="zh-CN" altLang="en-US" b="1" dirty="0"/>
              <a:t>：</a:t>
            </a:r>
            <a:r>
              <a:rPr lang="es-ES" altLang="zh-CN" b="1" dirty="0"/>
              <a:t>MapReduce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动态索引构建</a:t>
            </a:r>
            <a:r>
              <a:rPr lang="zh-CN" altLang="en-US" b="1" dirty="0"/>
              <a:t>：如何随着文档集变化更新索引</a:t>
            </a:r>
          </a:p>
          <a:p>
            <a:pPr>
              <a:lnSpc>
                <a:spcPct val="150000"/>
              </a:lnSpc>
            </a:pPr>
            <a:endParaRPr lang="es-E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2" descr="D:\教程\PPT\PPT素材\3D小人\目标\目标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23531" b="11765"/>
          <a:stretch>
            <a:fillRect/>
          </a:stretch>
        </p:blipFill>
        <p:spPr bwMode="auto">
          <a:xfrm>
            <a:off x="1763688" y="3861048"/>
            <a:ext cx="5544616" cy="29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573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上一讲回顾 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简介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BSBI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SPIMI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分布式索引构建</a:t>
            </a:r>
          </a:p>
          <a:p>
            <a:r>
              <a:rPr lang="zh-CN" altLang="en-US" dirty="0"/>
              <a:t>动态索引构建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7E9E5B8-3AC3-4F20-802E-86ACEACFA9C1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7" name="图片 2" descr="www_tuweimei_comComp_23646421_TIs7BJFdjqM20EMSbAGswIJgtTdDLwUe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422446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5876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动态索引构建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53000"/>
          </a:xfrm>
        </p:spPr>
        <p:txBody>
          <a:bodyPr/>
          <a:lstStyle/>
          <a:p>
            <a:r>
              <a:rPr lang="zh-CN" altLang="en-US" b="1" dirty="0"/>
              <a:t>到目前为止，我们都假定文档集是静态的。</a:t>
            </a:r>
          </a:p>
          <a:p>
            <a:r>
              <a:rPr lang="zh-CN" altLang="en-US" b="1" dirty="0"/>
              <a:t>实际中假设很少成立：文档会增加、删除和修改。</a:t>
            </a:r>
          </a:p>
          <a:p>
            <a:r>
              <a:rPr lang="zh-CN" altLang="en-US" b="1" dirty="0"/>
              <a:t>这也意味着词典和倒排记录表必须要动态更新。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动态索引构建</a:t>
            </a:r>
            <a:r>
              <a:rPr lang="en-US" altLang="zh-CN" dirty="0"/>
              <a:t>: </a:t>
            </a:r>
            <a:r>
              <a:rPr lang="zh-CN" altLang="en-US" dirty="0"/>
              <a:t>最简单的方法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在磁盘上维护一个大的主索引</a:t>
            </a:r>
            <a:r>
              <a:rPr lang="en-US" altLang="zh-CN" b="1" dirty="0"/>
              <a:t>(Main index)</a:t>
            </a:r>
          </a:p>
          <a:p>
            <a:r>
              <a:rPr lang="zh-CN" altLang="en-US" b="1" dirty="0"/>
              <a:t>新文档放入内存中较小的辅助索引</a:t>
            </a:r>
            <a:r>
              <a:rPr lang="en-US" altLang="zh-CN" b="1" dirty="0"/>
              <a:t>(Auxiliary index)</a:t>
            </a:r>
            <a:r>
              <a:rPr lang="zh-CN" altLang="en-US" b="1" dirty="0"/>
              <a:t>中</a:t>
            </a:r>
          </a:p>
          <a:p>
            <a:r>
              <a:rPr lang="zh-CN" altLang="en-US" b="1" dirty="0"/>
              <a:t>同时搜索两个索引，然后合并结果</a:t>
            </a:r>
          </a:p>
          <a:p>
            <a:r>
              <a:rPr lang="zh-CN" altLang="en-US" b="1" dirty="0"/>
              <a:t>定期将辅助索引合并到主索引中</a:t>
            </a:r>
          </a:p>
          <a:p>
            <a:r>
              <a:rPr lang="zh-CN" altLang="en-US" b="1" dirty="0"/>
              <a:t>删除的处理：</a:t>
            </a:r>
          </a:p>
          <a:p>
            <a:pPr lvl="1"/>
            <a:r>
              <a:rPr lang="zh-CN" altLang="en-US" b="1" dirty="0"/>
              <a:t>采用无效位向量</a:t>
            </a:r>
            <a:r>
              <a:rPr lang="en-US" altLang="zh-CN" b="1" dirty="0"/>
              <a:t>(Invalidation bit-vector)</a:t>
            </a:r>
            <a:r>
              <a:rPr lang="zh-CN" altLang="en-US" b="1" dirty="0"/>
              <a:t>来表示删除的文档</a:t>
            </a:r>
          </a:p>
          <a:p>
            <a:pPr lvl="1"/>
            <a:r>
              <a:rPr lang="zh-CN" altLang="en-US" b="1" dirty="0"/>
              <a:t>利用该维向量过滤返回的结果，以去掉已删除文档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主辅索引合并中的问题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合并过于频繁</a:t>
            </a:r>
          </a:p>
          <a:p>
            <a:r>
              <a:rPr lang="zh-CN" altLang="en-US" sz="2400" b="1" dirty="0"/>
              <a:t>合并时如果正好在搜索，那么搜索的性能将很低</a:t>
            </a:r>
          </a:p>
          <a:p>
            <a:r>
              <a:rPr lang="zh-CN" altLang="en-US" sz="2400" b="1" dirty="0"/>
              <a:t>实际上</a:t>
            </a:r>
            <a:r>
              <a:rPr lang="en-US" altLang="zh-CN" sz="2400" b="1" dirty="0"/>
              <a:t>:</a:t>
            </a:r>
          </a:p>
          <a:p>
            <a:pPr lvl="1"/>
            <a:r>
              <a:rPr lang="zh-CN" altLang="en-US" sz="2000" b="1" dirty="0"/>
              <a:t>如果每个倒排记录表都采用一个单独的文件来存储的话，那么将辅助索引合并到主索引的代价并没有那么高</a:t>
            </a:r>
          </a:p>
          <a:p>
            <a:pPr lvl="1"/>
            <a:r>
              <a:rPr lang="zh-CN" altLang="en-US" sz="2000" b="1" dirty="0"/>
              <a:t>此时合并等同于一个简单的添加操作</a:t>
            </a:r>
          </a:p>
          <a:p>
            <a:pPr lvl="1"/>
            <a:r>
              <a:rPr lang="zh-CN" altLang="en-US" sz="2000" b="1" dirty="0"/>
              <a:t>但是这样做将需要大量的文件，效率显然不高</a:t>
            </a:r>
          </a:p>
          <a:p>
            <a:r>
              <a:rPr lang="zh-CN" altLang="en-US" sz="2400" b="1" dirty="0"/>
              <a:t>如果没有特别说明，本讲后面都假定索引是一个大文件</a:t>
            </a:r>
          </a:p>
          <a:p>
            <a:r>
              <a:rPr lang="zh-CN" altLang="en-US" sz="2400" b="1" dirty="0"/>
              <a:t>现实当中常常介于上述两者之间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例如：将大的倒排记录表分割成多个独立的文件，将多个小倒排记录表存放在一个文件当中</a:t>
            </a:r>
            <a:r>
              <a:rPr lang="en-US" altLang="zh-CN" sz="2400" b="1" dirty="0"/>
              <a:t>……)</a:t>
            </a:r>
          </a:p>
          <a:p>
            <a:endParaRPr lang="zh-CN" altLang="en-US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对数合并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Logarithmic merge)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714488"/>
            <a:ext cx="8786874" cy="47388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对数合并算法能够缓解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随时间增长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索引合并的开销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→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用户并不感觉到响应时间上有明显延迟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维护一系列索引，其中每个索引是前一个索引的两倍大小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将最小的索引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置于内存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其他更大的索引 </a:t>
            </a:r>
            <a:r>
              <a:rPr lang="nb-NO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nb-NO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nb-NO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nb-NO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nb-NO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nb-NO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  <a:r>
              <a:rPr lang="nb-NO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. . . 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置于磁盘</a:t>
            </a:r>
            <a:endParaRPr lang="nb-NO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变得太大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(&gt;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n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则将它作为 </a:t>
            </a:r>
            <a:r>
              <a:rPr lang="en-US" altLang="zh-CN" i="1" dirty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a typeface="黑体" pitchFamily="49" charset="-122"/>
              </a:rPr>
              <a:t>0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写到磁盘中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a typeface="黑体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不存在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)</a:t>
            </a:r>
            <a:endParaRPr lang="en-US" baseline="-250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或者和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合并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已经存在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，并将合并结果作为</a:t>
            </a:r>
            <a:r>
              <a:rPr lang="de-DE" altLang="zh-CN" i="1" dirty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de-DE" altLang="zh-CN" baseline="-25000" dirty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写到磁盘中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不存在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，或者和</a:t>
            </a:r>
            <a:r>
              <a:rPr lang="de-DE" altLang="zh-CN" i="1" dirty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de-DE" altLang="zh-CN" baseline="-25000" dirty="0">
                <a:solidFill>
                  <a:schemeClr val="tx1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合并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如果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a typeface="黑体" pitchFamily="49" charset="-122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ea typeface="黑体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已经存在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依此类推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……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39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对数合并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79" y="1600200"/>
            <a:ext cx="7100642" cy="495300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837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两种索引构建算法：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BSBI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b="1" dirty="0"/>
              <a:t>和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SPIMI </a:t>
            </a:r>
          </a:p>
          <a:p>
            <a:pPr>
              <a:lnSpc>
                <a:spcPct val="150000"/>
              </a:lnSpc>
            </a:pPr>
            <a:r>
              <a:rPr lang="zh-CN" altLang="es-ES" b="1" dirty="0">
                <a:solidFill>
                  <a:schemeClr val="accent5">
                    <a:lumMod val="50000"/>
                  </a:schemeClr>
                </a:solidFill>
              </a:rPr>
              <a:t>分布式索引构建</a:t>
            </a:r>
            <a:r>
              <a:rPr lang="zh-CN" altLang="en-US" b="1" dirty="0"/>
              <a:t>：</a:t>
            </a:r>
            <a:r>
              <a:rPr lang="es-ES" altLang="zh-CN" b="1" dirty="0"/>
              <a:t>MapReduce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动态索引构建</a:t>
            </a:r>
            <a:r>
              <a:rPr lang="zh-CN" altLang="en-US" b="1" dirty="0"/>
              <a:t>：如何随着文档集变化更新索引</a:t>
            </a:r>
          </a:p>
          <a:p>
            <a:pPr>
              <a:lnSpc>
                <a:spcPct val="150000"/>
              </a:lnSpc>
            </a:pPr>
            <a:endParaRPr lang="es-E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6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6" name="图片 4" descr="目标17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24" y="2425452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51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上一讲回顾 </a:t>
            </a:r>
          </a:p>
          <a:p>
            <a:r>
              <a:rPr lang="zh-CN" altLang="en-US" dirty="0"/>
              <a:t>简介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BSBI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SPIMI</a:t>
            </a: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算法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分布式索引构建</a:t>
            </a:r>
          </a:p>
          <a:p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动态索引构建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7E9E5B8-3AC3-4F20-802E-86ACEACFA9C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图片 2" descr="www_tuweimei_comComp_23646421_TIs7BJFdjqM20EMSbAGswIJgtTdDLwUe.jp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422446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63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/>
          <a:lstStyle/>
          <a:p>
            <a:r>
              <a:rPr lang="zh-CN" altLang="en-US" sz="3600" dirty="0"/>
              <a:t>硬件基础知识</a:t>
            </a:r>
            <a:br>
              <a:rPr lang="en-US" altLang="zh-CN" sz="3600" dirty="0"/>
            </a:br>
            <a:r>
              <a:rPr lang="en-US" altLang="zh-CN" sz="3600" dirty="0"/>
              <a:t>(IR</a:t>
            </a:r>
            <a:r>
              <a:rPr lang="zh-CN" altLang="en-US" sz="3600" dirty="0"/>
              <a:t>系统很多设计的决策取决于硬件限制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68416"/>
          </a:xfrm>
        </p:spPr>
        <p:txBody>
          <a:bodyPr/>
          <a:lstStyle/>
          <a:p>
            <a:r>
              <a:rPr lang="zh-CN" altLang="en-US" sz="2400" b="1" dirty="0"/>
              <a:t>高速缓存</a:t>
            </a:r>
            <a:r>
              <a:rPr lang="en-US" altLang="zh-CN" sz="2400" b="1" dirty="0"/>
              <a:t>(caching)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在内存中访问数据会比从硬盘访问数据快很多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约</a:t>
            </a:r>
            <a:r>
              <a:rPr lang="en-US" altLang="zh-CN" sz="2000" b="1" dirty="0">
                <a:solidFill>
                  <a:srgbClr val="FF0000"/>
                </a:solidFill>
              </a:rPr>
              <a:t>10</a:t>
            </a:r>
            <a:r>
              <a:rPr lang="zh-CN" altLang="en-US" sz="2000" b="1" dirty="0"/>
              <a:t>倍左右差距</a:t>
            </a:r>
            <a:r>
              <a:rPr lang="en-US" altLang="zh-CN" sz="2000" b="1" dirty="0"/>
              <a:t>)</a:t>
            </a:r>
          </a:p>
          <a:p>
            <a:r>
              <a:rPr lang="zh-CN" altLang="en-US" sz="2400" b="1" dirty="0"/>
              <a:t>硬盘寻道时间是闲置时间：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磁头在定位时不发生数据传输</a:t>
            </a:r>
          </a:p>
          <a:p>
            <a:r>
              <a:rPr lang="zh-CN" altLang="en-US" sz="2400" b="1" dirty="0"/>
              <a:t>优化从磁盘到内存的传送时间：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一个大</a:t>
            </a:r>
            <a:r>
              <a:rPr lang="en-US" altLang="zh-CN" sz="2000" b="1" dirty="0"/>
              <a:t>(</a:t>
            </a:r>
            <a:r>
              <a:rPr lang="zh-CN" altLang="en-US" sz="2000" b="1" dirty="0">
                <a:solidFill>
                  <a:srgbClr val="FF0000"/>
                </a:solidFill>
              </a:rPr>
              <a:t>连续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块的传输会比多个小块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非连续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的传输速度快</a:t>
            </a:r>
          </a:p>
          <a:p>
            <a:r>
              <a:rPr lang="zh-CN" altLang="en-US" sz="2400" b="1" dirty="0"/>
              <a:t>硬盘 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基于块</a:t>
            </a:r>
            <a:r>
              <a:rPr lang="en-US" altLang="zh-CN" sz="2400" b="1" dirty="0"/>
              <a:t>:</a:t>
            </a:r>
          </a:p>
          <a:p>
            <a:pPr lvl="1"/>
            <a:r>
              <a:rPr lang="zh-CN" altLang="en-US" sz="2000" b="1" dirty="0"/>
              <a:t>读写按</a:t>
            </a:r>
            <a:r>
              <a:rPr lang="zh-CN" altLang="en-US" sz="2000" b="1" dirty="0">
                <a:solidFill>
                  <a:srgbClr val="FF0000"/>
                </a:solidFill>
              </a:rPr>
              <a:t>块</a:t>
            </a:r>
            <a:r>
              <a:rPr lang="en-US" altLang="zh-CN" sz="2000" b="1" dirty="0">
                <a:solidFill>
                  <a:srgbClr val="FF0000"/>
                </a:solidFill>
              </a:rPr>
              <a:t>(8KB</a:t>
            </a:r>
            <a:r>
              <a:rPr lang="zh-CN" altLang="en-US" sz="2000" b="1" dirty="0">
                <a:solidFill>
                  <a:srgbClr val="FF0000"/>
                </a:solidFill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</a:rPr>
              <a:t>256 KB</a:t>
            </a:r>
            <a:r>
              <a:rPr lang="zh-CN" altLang="en-US" sz="2000" b="1" dirty="0">
                <a:solidFill>
                  <a:srgbClr val="FF0000"/>
                </a:solidFill>
              </a:rPr>
              <a:t>不等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b="1" dirty="0"/>
              <a:t>进行</a:t>
            </a:r>
            <a:endParaRPr lang="en-US" altLang="zh-CN" sz="2000" b="1" dirty="0"/>
          </a:p>
          <a:p>
            <a:r>
              <a:rPr lang="en-US" altLang="zh-CN" sz="2400" b="1" dirty="0"/>
              <a:t>IR</a:t>
            </a:r>
            <a:r>
              <a:rPr lang="zh-CN" altLang="en-US" sz="2400" b="1" dirty="0"/>
              <a:t>系统服务器的典型配置：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几个</a:t>
            </a:r>
            <a:r>
              <a:rPr lang="en-US" altLang="zh-CN" sz="2000" b="1" dirty="0">
                <a:solidFill>
                  <a:srgbClr val="FF0000"/>
                </a:solidFill>
              </a:rPr>
              <a:t>GB</a:t>
            </a:r>
            <a:r>
              <a:rPr lang="zh-CN" altLang="en-US" sz="2000" b="1" dirty="0"/>
              <a:t>的内存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可能达到几十</a:t>
            </a:r>
            <a:r>
              <a:rPr lang="en-US" altLang="zh-CN" sz="2000" b="1" dirty="0"/>
              <a:t>GB)</a:t>
            </a:r>
          </a:p>
          <a:p>
            <a:pPr lvl="1"/>
            <a:r>
              <a:rPr lang="zh-CN" altLang="en-US" sz="2000" b="1" dirty="0"/>
              <a:t>数百</a:t>
            </a:r>
            <a:r>
              <a:rPr lang="en-US" altLang="zh-CN" sz="2000" b="1" dirty="0"/>
              <a:t>GB</a:t>
            </a:r>
            <a:r>
              <a:rPr lang="zh-CN" altLang="en-US" sz="2000" b="1" dirty="0"/>
              <a:t>或者</a:t>
            </a:r>
            <a:r>
              <a:rPr lang="en-US" altLang="zh-CN" sz="2000" b="1" dirty="0">
                <a:solidFill>
                  <a:srgbClr val="FF0000"/>
                </a:solidFill>
              </a:rPr>
              <a:t>TB</a:t>
            </a:r>
            <a:r>
              <a:rPr lang="zh-CN" altLang="en-US" sz="2000" b="1" dirty="0"/>
              <a:t>以上的硬盘</a:t>
            </a:r>
          </a:p>
          <a:p>
            <a:r>
              <a:rPr lang="zh-CN" altLang="en-US" sz="2400" b="1" dirty="0"/>
              <a:t>容错处理的代价非常昂贵：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采用</a:t>
            </a:r>
            <a:r>
              <a:rPr lang="zh-CN" altLang="en-US" sz="2000" b="1" dirty="0">
                <a:solidFill>
                  <a:srgbClr val="FF0000"/>
                </a:solidFill>
              </a:rPr>
              <a:t>多台</a:t>
            </a:r>
            <a:r>
              <a:rPr lang="zh-CN" altLang="en-US" sz="2000" b="1" dirty="0"/>
              <a:t>普通机器更便宜</a:t>
            </a:r>
          </a:p>
          <a:p>
            <a:endParaRPr lang="zh-CN" altLang="en-US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Picture 31" descr="800px-Hard_disk_platters_and_he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4005064"/>
            <a:ext cx="4042465" cy="26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5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一些统计数据</a:t>
            </a:r>
            <a:r>
              <a:rPr lang="en-US" altLang="zh-CN" sz="3600" dirty="0"/>
              <a:t>(ca. 2008)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2007</a:t>
            </a:r>
            <a:r>
              <a:rPr lang="zh-CN" altLang="en-US" b="1" dirty="0"/>
              <a:t>典型计算机硬件性能参数</a:t>
            </a:r>
            <a:endParaRPr lang="en-US" altLang="zh-CN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读取</a:t>
            </a:r>
            <a:r>
              <a:rPr lang="en-US" altLang="zh-CN" b="1" dirty="0"/>
              <a:t>10MB</a:t>
            </a:r>
            <a:r>
              <a:rPr lang="zh-CN" altLang="en-US" b="1" dirty="0"/>
              <a:t>硬盘数据，大致需要多少时间？</a:t>
            </a:r>
            <a:endParaRPr lang="en-US" altLang="zh-CN" b="1" dirty="0"/>
          </a:p>
          <a:p>
            <a:pPr lvl="1"/>
            <a:r>
              <a:rPr lang="en-US" altLang="zh-CN" b="1" dirty="0"/>
              <a:t>(1) </a:t>
            </a:r>
            <a:r>
              <a:rPr lang="zh-CN" altLang="en-US" b="1" dirty="0"/>
              <a:t>存放在连续硬盘块中</a:t>
            </a:r>
            <a:endParaRPr lang="en-US" altLang="zh-CN" b="1" dirty="0"/>
          </a:p>
          <a:p>
            <a:pPr lvl="1"/>
            <a:r>
              <a:rPr lang="en-US" altLang="zh-CN" b="1" dirty="0"/>
              <a:t>(2) </a:t>
            </a:r>
            <a:r>
              <a:rPr lang="zh-CN" altLang="en-US" b="1" dirty="0"/>
              <a:t>存放在</a:t>
            </a:r>
            <a:r>
              <a:rPr lang="en-US" altLang="zh-CN" b="1" dirty="0"/>
              <a:t>100</a:t>
            </a:r>
            <a:r>
              <a:rPr lang="zh-CN" altLang="en-US" b="1" dirty="0"/>
              <a:t>个非连续块磁盘块中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71176"/>
              </p:ext>
            </p:extLst>
          </p:nvPr>
        </p:nvGraphicFramePr>
        <p:xfrm>
          <a:off x="380990" y="2132856"/>
          <a:ext cx="8405852" cy="318565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6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dirty="0"/>
                        <a:t>值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4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de-DE" sz="2000" b="1" dirty="0"/>
                        <a:t>s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de-DE" sz="2000" b="1" dirty="0"/>
                        <a:t>b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de-DE" sz="2000" b="1" dirty="0"/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de-DE" sz="2000" b="1" dirty="0"/>
                        <a:t>P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de-DE" sz="2000" b="1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kern="1200" baseline="0" dirty="0"/>
                        <a:t>平均寻道时间</a:t>
                      </a:r>
                      <a:endParaRPr lang="en-US" altLang="zh-CN" sz="2000" b="1" kern="1200" baseline="0" dirty="0"/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kern="1200" baseline="0" dirty="0"/>
                        <a:t>每个字节的传输时间</a:t>
                      </a:r>
                      <a:endParaRPr lang="en-US" sz="2000" b="1" kern="1200" baseline="0" dirty="0"/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kern="1200" baseline="0" dirty="0"/>
                        <a:t>处理器时钟频率</a:t>
                      </a:r>
                      <a:endParaRPr lang="en-US" sz="2000" b="1" kern="1200" baseline="0" dirty="0"/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kern="1200" baseline="0" dirty="0"/>
                        <a:t>底层操作时间</a:t>
                      </a:r>
                      <a:r>
                        <a:rPr lang="en-US" sz="2000" b="1" kern="1200" baseline="0" dirty="0"/>
                        <a:t> (e.g., </a:t>
                      </a:r>
                      <a:r>
                        <a:rPr lang="zh-CN" altLang="en-US" sz="2000" b="1" kern="1200" baseline="0" dirty="0"/>
                        <a:t>如</a:t>
                      </a:r>
                      <a:r>
                        <a:rPr lang="en-US" altLang="zh-CN" sz="2000" b="1" kern="1200" baseline="0" dirty="0"/>
                        <a:t>word</a:t>
                      </a:r>
                      <a:r>
                        <a:rPr lang="zh-CN" altLang="en-US" sz="2000" b="1" kern="1200" baseline="0" dirty="0"/>
                        <a:t>的比较和交换</a:t>
                      </a:r>
                      <a:r>
                        <a:rPr lang="en-US" sz="2000" b="1" kern="1200" baseline="0" dirty="0"/>
                        <a:t>)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sz="2000" b="1" kern="1200" baseline="0" dirty="0"/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kern="1200" baseline="0" dirty="0"/>
                        <a:t>内存大小</a:t>
                      </a:r>
                      <a:endParaRPr lang="en-US" altLang="zh-CN" sz="2000" b="1" kern="1200" baseline="0" dirty="0"/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zh-CN" altLang="en-US" sz="2000" b="1" kern="1200" baseline="0" dirty="0"/>
                        <a:t>磁盘大小</a:t>
                      </a:r>
                      <a:endParaRPr lang="en-US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kern="1200" baseline="0" dirty="0"/>
                        <a:t>5 ms = 5 × 10</a:t>
                      </a:r>
                      <a:r>
                        <a:rPr lang="en-US" sz="2000" b="1" kern="1200" baseline="30000" dirty="0"/>
                        <a:t>−3 </a:t>
                      </a:r>
                      <a:r>
                        <a:rPr lang="en-US" sz="2000" b="1" kern="1200" baseline="0" dirty="0"/>
                        <a:t>s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kern="1200" baseline="0" dirty="0"/>
                        <a:t>0.02 </a:t>
                      </a:r>
                      <a:r>
                        <a:rPr lang="en-US" sz="2000" b="1" kern="1200" baseline="0" dirty="0" err="1"/>
                        <a:t>μs</a:t>
                      </a:r>
                      <a:r>
                        <a:rPr lang="en-US" sz="2000" b="1" kern="1200" baseline="0" dirty="0"/>
                        <a:t> = 2 × 10</a:t>
                      </a:r>
                      <a:r>
                        <a:rPr lang="en-US" sz="2000" b="1" kern="1200" baseline="30000" dirty="0"/>
                        <a:t>−8 </a:t>
                      </a:r>
                      <a:r>
                        <a:rPr lang="en-US" sz="2000" b="1" kern="1200" baseline="0" dirty="0"/>
                        <a:t>s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kern="1200" baseline="0" dirty="0"/>
                        <a:t>10</a:t>
                      </a:r>
                      <a:r>
                        <a:rPr lang="en-US" sz="2000" b="1" kern="1200" baseline="30000" dirty="0"/>
                        <a:t>9</a:t>
                      </a:r>
                      <a:r>
                        <a:rPr lang="en-US" sz="2000" b="1" kern="1200" baseline="0" dirty="0"/>
                        <a:t> s</a:t>
                      </a:r>
                      <a:r>
                        <a:rPr lang="en-US" sz="2000" b="1" kern="1200" baseline="30000" dirty="0"/>
                        <a:t>−1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kern="1200" baseline="0" dirty="0"/>
                        <a:t>0.01 </a:t>
                      </a:r>
                      <a:r>
                        <a:rPr lang="en-US" sz="2000" b="1" kern="1200" baseline="0" dirty="0" err="1"/>
                        <a:t>μs</a:t>
                      </a:r>
                      <a:r>
                        <a:rPr lang="en-US" sz="2000" b="1" kern="1200" baseline="0" dirty="0"/>
                        <a:t> = 10</a:t>
                      </a:r>
                      <a:r>
                        <a:rPr lang="en-US" sz="2000" b="1" kern="1200" baseline="30000" dirty="0"/>
                        <a:t>−8 </a:t>
                      </a:r>
                      <a:r>
                        <a:rPr lang="en-US" sz="2000" b="1" kern="1200" baseline="0" dirty="0"/>
                        <a:t>s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endParaRPr lang="en-US" sz="2000" b="1" kern="1200" baseline="0" dirty="0"/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kern="1200" baseline="0" dirty="0"/>
                        <a:t>GB</a:t>
                      </a:r>
                      <a:r>
                        <a:rPr lang="zh-CN" altLang="en-US" sz="2000" b="1" kern="1200" baseline="0" dirty="0"/>
                        <a:t>级别</a:t>
                      </a:r>
                      <a:endParaRPr lang="en-US" sz="2000" b="1" kern="1200" baseline="0" dirty="0"/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US" sz="2000" b="1" kern="1200" baseline="0" dirty="0"/>
                        <a:t>TB</a:t>
                      </a:r>
                      <a:r>
                        <a:rPr lang="zh-CN" altLang="en-US" sz="2000" b="1" kern="1200" baseline="0" dirty="0"/>
                        <a:t>级别</a:t>
                      </a:r>
                      <a:endParaRPr lang="en-US"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0152" y="5877272"/>
            <a:ext cx="1000595" cy="46166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约</a:t>
            </a:r>
            <a:r>
              <a:rPr lang="en-US" altLang="zh-CN" b="1" dirty="0">
                <a:solidFill>
                  <a:srgbClr val="FF0000"/>
                </a:solidFill>
              </a:rPr>
              <a:t>0.2s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0152" y="6351711"/>
            <a:ext cx="3289683" cy="46166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约</a:t>
            </a:r>
            <a:r>
              <a:rPr lang="en-US" altLang="zh-CN" b="1" dirty="0">
                <a:solidFill>
                  <a:srgbClr val="FF0000"/>
                </a:solidFill>
              </a:rPr>
              <a:t>0.7s=0.2+100*(5*10</a:t>
            </a:r>
            <a:r>
              <a:rPr lang="en-US" altLang="zh-CN" b="1" baseline="30000" dirty="0">
                <a:solidFill>
                  <a:srgbClr val="FF0000"/>
                </a:solidFill>
              </a:rPr>
              <a:t>-3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01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Reuters RCV1 </a:t>
            </a:r>
            <a:r>
              <a:rPr lang="zh-CN" altLang="en-US" dirty="0"/>
              <a:t>语料库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5079752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《</a:t>
            </a:r>
            <a:r>
              <a:rPr lang="zh-CN" altLang="en-US" sz="2400" b="1" dirty="0"/>
              <a:t>莎士比亚全集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规模较小，用来构建索引不能说明问题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本讲使用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Reuters RCV1</a:t>
            </a:r>
            <a:r>
              <a:rPr lang="zh-CN" altLang="en-US" sz="2400" b="1" dirty="0"/>
              <a:t>文档集来介绍可扩展的索引构建技术</a:t>
            </a:r>
          </a:p>
          <a:p>
            <a:pPr lvl="1">
              <a:lnSpc>
                <a:spcPct val="150000"/>
              </a:lnSpc>
            </a:pPr>
            <a:r>
              <a:rPr lang="zh-CN" altLang="en-US" sz="2000" b="1" dirty="0"/>
              <a:t>路透社 </a:t>
            </a:r>
            <a:r>
              <a:rPr lang="en-US" altLang="zh-CN" sz="2000" b="1" dirty="0"/>
              <a:t>1995</a:t>
            </a:r>
            <a:r>
              <a:rPr lang="zh-CN" altLang="en-US" sz="2000" b="1" dirty="0"/>
              <a:t>到</a:t>
            </a:r>
            <a:r>
              <a:rPr lang="en-US" altLang="zh-CN" sz="2000" b="1" dirty="0"/>
              <a:t>1996</a:t>
            </a:r>
            <a:r>
              <a:rPr lang="zh-CN" altLang="en-US" sz="2000" b="1" dirty="0"/>
              <a:t>年一年的英语新闻报道</a:t>
            </a:r>
            <a:endParaRPr lang="en-US" altLang="zh-CN" sz="2000" b="1" dirty="0"/>
          </a:p>
          <a:p>
            <a:pPr lvl="1">
              <a:lnSpc>
                <a:spcPct val="150000"/>
              </a:lnSpc>
            </a:pPr>
            <a:r>
              <a:rPr lang="zh-CN" altLang="en-US" sz="2000" b="1" dirty="0"/>
              <a:t>大概</a:t>
            </a:r>
            <a:r>
              <a:rPr lang="en-US" altLang="zh-CN" sz="2000" b="1" dirty="0">
                <a:solidFill>
                  <a:srgbClr val="FF0000"/>
                </a:solidFill>
              </a:rPr>
              <a:t>1GB</a:t>
            </a:r>
            <a:r>
              <a:rPr lang="zh-CN" altLang="en-US" sz="2000" b="1" dirty="0"/>
              <a:t>文本数据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73099"/>
            <a:ext cx="3319016" cy="1871925"/>
          </a:xfrm>
          <a:prstGeom prst="rect">
            <a:avLst/>
          </a:prstGeom>
        </p:spPr>
      </p:pic>
      <p:pic>
        <p:nvPicPr>
          <p:cNvPr id="6" name="Picture 7" descr="4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5318" y="4474238"/>
            <a:ext cx="4577162" cy="23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6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Reuters RCV1</a:t>
            </a:r>
            <a:r>
              <a:rPr lang="zh-CN" altLang="en-US" dirty="0"/>
              <a:t>语料库的统计信息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r>
              <a:rPr lang="zh-CN" altLang="en-US" b="1" dirty="0"/>
              <a:t>思考</a:t>
            </a:r>
            <a:r>
              <a:rPr lang="en-US" altLang="zh-CN" b="1" dirty="0"/>
              <a:t>: </a:t>
            </a:r>
          </a:p>
          <a:p>
            <a:pPr lvl="1"/>
            <a:r>
              <a:rPr lang="en-US" altLang="zh-CN" b="1" dirty="0"/>
              <a:t>(1) </a:t>
            </a:r>
            <a:r>
              <a:rPr lang="zh-CN" altLang="en-US" b="1" dirty="0"/>
              <a:t>一个词项的平均出现次数是多少？即一个词项平均对应几个词条？</a:t>
            </a:r>
          </a:p>
          <a:p>
            <a:pPr lvl="1"/>
            <a:r>
              <a:rPr lang="en-US" altLang="zh-CN" b="1" dirty="0"/>
              <a:t>(2) </a:t>
            </a:r>
            <a:r>
              <a:rPr lang="zh-CN" altLang="en-US" b="1" dirty="0"/>
              <a:t>每个词条字节数为</a:t>
            </a:r>
            <a:r>
              <a:rPr lang="en-US" altLang="zh-CN" b="1" dirty="0">
                <a:solidFill>
                  <a:srgbClr val="FF0000"/>
                </a:solidFill>
              </a:rPr>
              <a:t>4.5</a:t>
            </a:r>
            <a:r>
              <a:rPr lang="en-US" altLang="zh-CN" b="1" dirty="0"/>
              <a:t> vs. </a:t>
            </a:r>
            <a:r>
              <a:rPr lang="zh-CN" altLang="en-US" b="1" dirty="0"/>
              <a:t>每个词项平均字节数 </a:t>
            </a:r>
            <a:r>
              <a:rPr lang="en-US" altLang="zh-CN" b="1" dirty="0">
                <a:solidFill>
                  <a:srgbClr val="FF0000"/>
                </a:solidFill>
              </a:rPr>
              <a:t>7.5</a:t>
            </a:r>
            <a:r>
              <a:rPr lang="zh-CN" altLang="en-US" b="1" dirty="0"/>
              <a:t>，为什么有这样的区别？</a:t>
            </a:r>
          </a:p>
          <a:p>
            <a:pPr lvl="1"/>
            <a:r>
              <a:rPr lang="en-US" altLang="zh-CN" b="1" dirty="0"/>
              <a:t>(3) </a:t>
            </a:r>
            <a:r>
              <a:rPr lang="zh-CN" altLang="en-US" b="1" dirty="0"/>
              <a:t>带</a:t>
            </a:r>
            <a:r>
              <a:rPr lang="zh-CN" altLang="en-US" b="1" dirty="0">
                <a:solidFill>
                  <a:srgbClr val="FF0000"/>
                </a:solidFill>
              </a:rPr>
              <a:t>位置</a:t>
            </a:r>
            <a:r>
              <a:rPr lang="zh-CN" altLang="en-US" b="1" dirty="0"/>
              <a:t>信息索引的倒排记录数目是多少？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FEF1A-AA8D-4783-88D0-A29CC2B46E0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506569"/>
              </p:ext>
            </p:extLst>
          </p:nvPr>
        </p:nvGraphicFramePr>
        <p:xfrm>
          <a:off x="467544" y="1575032"/>
          <a:ext cx="8143932" cy="228601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1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16">
                <a:tc>
                  <a:txBody>
                    <a:bodyPr/>
                    <a:lstStyle/>
                    <a:p>
                      <a:r>
                        <a:rPr lang="de-DE" sz="2000" b="1" i="1" kern="1200" baseline="0" dirty="0"/>
                        <a:t>N</a:t>
                      </a:r>
                    </a:p>
                    <a:p>
                      <a:r>
                        <a:rPr lang="nl-NL" sz="2000" b="1" i="1" kern="1200" baseline="0" dirty="0"/>
                        <a:t>L </a:t>
                      </a:r>
                    </a:p>
                    <a:p>
                      <a:r>
                        <a:rPr lang="en-US" sz="2000" b="1" i="1" kern="1200" baseline="0" dirty="0"/>
                        <a:t>M</a:t>
                      </a:r>
                    </a:p>
                    <a:p>
                      <a:endParaRPr lang="en-US" sz="2000" b="1" i="1" kern="1200" baseline="0" dirty="0"/>
                    </a:p>
                    <a:p>
                      <a:endParaRPr lang="en-US" sz="2000" b="1" i="1" kern="1200" baseline="0" dirty="0"/>
                    </a:p>
                    <a:p>
                      <a:endParaRPr lang="en-US" sz="2000" b="1" i="1" kern="1200" baseline="0" dirty="0"/>
                    </a:p>
                    <a:p>
                      <a:r>
                        <a:rPr lang="de-DE" sz="2000" b="1" i="1" kern="1200" baseline="0" dirty="0"/>
                        <a:t>T</a:t>
                      </a:r>
                      <a:endParaRPr lang="de-DE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kern="1200" baseline="0" dirty="0"/>
                        <a:t>文档数目</a:t>
                      </a:r>
                      <a:endParaRPr lang="de-DE" sz="2000" b="1" kern="1200" baseline="0" dirty="0"/>
                    </a:p>
                    <a:p>
                      <a:r>
                        <a:rPr lang="zh-CN" altLang="en-US" sz="2000" b="1" kern="1200" baseline="0" dirty="0"/>
                        <a:t>每篇文档的词条数目</a:t>
                      </a:r>
                      <a:endParaRPr lang="nl-NL" sz="2000" b="1" kern="1200" baseline="0" dirty="0"/>
                    </a:p>
                    <a:p>
                      <a:r>
                        <a:rPr lang="zh-CN" altLang="en-US" sz="2000" b="1" kern="1200" baseline="0" dirty="0"/>
                        <a:t>词项数目</a:t>
                      </a:r>
                      <a:r>
                        <a:rPr lang="en-US" sz="2000" b="1" kern="1200" baseline="0" dirty="0"/>
                        <a:t>(= </a:t>
                      </a:r>
                      <a:r>
                        <a:rPr lang="zh-CN" altLang="en-US" sz="2000" b="1" kern="1200" baseline="0" dirty="0"/>
                        <a:t>词类数目</a:t>
                      </a:r>
                      <a:r>
                        <a:rPr lang="en-US" sz="2000" b="1" kern="1200" baseline="0" dirty="0"/>
                        <a:t>)</a:t>
                      </a:r>
                    </a:p>
                    <a:p>
                      <a:r>
                        <a:rPr lang="zh-CN" altLang="en-US" sz="2000" b="1" kern="1200" baseline="0" dirty="0"/>
                        <a:t>每个词条的字节数</a:t>
                      </a:r>
                      <a:r>
                        <a:rPr lang="en-US" sz="2000" b="1" kern="1200" baseline="0" dirty="0"/>
                        <a:t> (</a:t>
                      </a:r>
                      <a:r>
                        <a:rPr lang="zh-CN" altLang="en-US" sz="2000" b="1" kern="1200" baseline="0" dirty="0"/>
                        <a:t>含空格和标点</a:t>
                      </a:r>
                      <a:r>
                        <a:rPr lang="en-US" sz="2000" b="1" kern="1200" baseline="0" dirty="0"/>
                        <a:t>)</a:t>
                      </a:r>
                    </a:p>
                    <a:p>
                      <a:r>
                        <a:rPr lang="zh-CN" altLang="en-US" sz="2000" b="1" kern="1200" baseline="0" dirty="0"/>
                        <a:t>每个词条的字节数</a:t>
                      </a:r>
                      <a:r>
                        <a:rPr lang="en-US" sz="2000" b="1" kern="1200" baseline="0" dirty="0"/>
                        <a:t> (</a:t>
                      </a:r>
                      <a:r>
                        <a:rPr lang="zh-CN" altLang="en-US" sz="2000" b="1" kern="1200" baseline="0" dirty="0"/>
                        <a:t>不含空格和标点</a:t>
                      </a:r>
                      <a:r>
                        <a:rPr lang="en-US" sz="2000" b="1" kern="1200" baseline="0" dirty="0"/>
                        <a:t>)</a:t>
                      </a:r>
                    </a:p>
                    <a:p>
                      <a:r>
                        <a:rPr lang="zh-CN" altLang="en-US" sz="2000" b="1" kern="1200" baseline="0" dirty="0"/>
                        <a:t>每个词项的字节数</a:t>
                      </a:r>
                      <a:endParaRPr lang="en-US" sz="2000" b="1" kern="1200" baseline="0" dirty="0"/>
                    </a:p>
                    <a:p>
                      <a:r>
                        <a:rPr lang="zh-CN" altLang="en-US" sz="2000" b="1" kern="1200" baseline="0" dirty="0"/>
                        <a:t>无位置信息索引中的倒排记录数目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1" kern="1200" baseline="0" dirty="0"/>
                        <a:t>800,000</a:t>
                      </a:r>
                    </a:p>
                    <a:p>
                      <a:r>
                        <a:rPr lang="nl-NL" sz="2000" b="1" kern="1200" baseline="0" dirty="0"/>
                        <a:t>200</a:t>
                      </a:r>
                    </a:p>
                    <a:p>
                      <a:r>
                        <a:rPr lang="en-US" sz="2000" b="1" kern="1200" baseline="0" dirty="0"/>
                        <a:t>400,000</a:t>
                      </a:r>
                    </a:p>
                    <a:p>
                      <a:r>
                        <a:rPr lang="en-US" sz="2000" b="1" kern="1200" baseline="0" dirty="0"/>
                        <a:t> 6</a:t>
                      </a:r>
                    </a:p>
                    <a:p>
                      <a:r>
                        <a:rPr lang="en-US" sz="2000" b="1" kern="1200" baseline="0" dirty="0"/>
                        <a:t>4.5</a:t>
                      </a:r>
                    </a:p>
                    <a:p>
                      <a:r>
                        <a:rPr lang="en-US" sz="2000" b="1" kern="1200" baseline="0" dirty="0"/>
                        <a:t>7.5</a:t>
                      </a:r>
                    </a:p>
                    <a:p>
                      <a:r>
                        <a:rPr lang="de-DE" sz="2000" b="1" kern="1200" baseline="0" dirty="0"/>
                        <a:t>100,000,000</a:t>
                      </a:r>
                      <a:endParaRPr lang="de-DE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3583</TotalTime>
  <Words>2315</Words>
  <Application>Microsoft Office PowerPoint</Application>
  <PresentationFormat>全屏显示(4:3)</PresentationFormat>
  <Paragraphs>379</Paragraphs>
  <Slides>47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Arial Unicode MS</vt:lpstr>
      <vt:lpstr>ＭＳ Ｐゴシック</vt:lpstr>
      <vt:lpstr>黑体</vt:lpstr>
      <vt:lpstr>楷体</vt:lpstr>
      <vt:lpstr>宋体</vt:lpstr>
      <vt:lpstr>Arial</vt:lpstr>
      <vt:lpstr>Calibri</vt:lpstr>
      <vt:lpstr>Lucida Sans</vt:lpstr>
      <vt:lpstr>Times New Roman</vt:lpstr>
      <vt:lpstr>Wingdings</vt:lpstr>
      <vt:lpstr>manning</vt:lpstr>
      <vt:lpstr>Worksheet</vt:lpstr>
      <vt:lpstr>PowerPoint 演示文稿</vt:lpstr>
      <vt:lpstr>内容提要</vt:lpstr>
      <vt:lpstr>内容提要</vt:lpstr>
      <vt:lpstr>本讲内容</vt:lpstr>
      <vt:lpstr>内容提要</vt:lpstr>
      <vt:lpstr>硬件基础知识 (IR系统很多设计的决策取决于硬件限制)</vt:lpstr>
      <vt:lpstr>一些统计数据(ca. 2008)</vt:lpstr>
      <vt:lpstr>Reuters RCV1 语料库</vt:lpstr>
      <vt:lpstr>Reuters RCV1语料库的统计信息</vt:lpstr>
      <vt:lpstr>内容提要</vt:lpstr>
      <vt:lpstr>目标: 构建倒排索引</vt:lpstr>
      <vt:lpstr>中文处理工具包</vt:lpstr>
      <vt:lpstr>目标: 构建倒排索引</vt:lpstr>
      <vt:lpstr>第一讲中的索引构建: 在内存中对倒排记录表进行排序(基于排序的索引构建方法)</vt:lpstr>
      <vt:lpstr>基于排序的索引构建方法</vt:lpstr>
      <vt:lpstr>基于排序的索引构建方法</vt:lpstr>
      <vt:lpstr>是否在磁盘上采用同样的算法？</vt:lpstr>
      <vt:lpstr>目标: 构建倒排索引</vt:lpstr>
      <vt:lpstr>目标: 构建倒排索引</vt:lpstr>
      <vt:lpstr>第一讲中的索引构建: 在内存中对倒排记录表进行排序(基于排序的索引构建方法)</vt:lpstr>
      <vt:lpstr>基于排序的索引构建方法</vt:lpstr>
      <vt:lpstr>是否在磁盘上采用同样的算法？</vt:lpstr>
      <vt:lpstr>外部排序算法中磁盘寻道次数很少</vt:lpstr>
      <vt:lpstr>两个块的合并过程</vt:lpstr>
      <vt:lpstr>基于块的排序索引构建算法BSBI(Blocked Sort-Based Indexing)</vt:lpstr>
      <vt:lpstr>内容提要</vt:lpstr>
      <vt:lpstr>基于排序的索引构建算法的问题</vt:lpstr>
      <vt:lpstr>内存式单遍扫描索引构建算法 SPIMI(Single-pass in-memory indexing)</vt:lpstr>
      <vt:lpstr>SPIMI-Invert算法</vt:lpstr>
      <vt:lpstr>内容提要</vt:lpstr>
      <vt:lpstr>分布式索引构建</vt:lpstr>
      <vt:lpstr>Google 数据中心(2007 estimates; Gartner)</vt:lpstr>
      <vt:lpstr>分布式索引构建</vt:lpstr>
      <vt:lpstr>数据流</vt:lpstr>
      <vt:lpstr>并行任务</vt:lpstr>
      <vt:lpstr>分析器（Parser）</vt:lpstr>
      <vt:lpstr>倒排器(Inverter)</vt:lpstr>
      <vt:lpstr>MapReduce</vt:lpstr>
      <vt:lpstr>基于MapReduce的索引构建</vt:lpstr>
      <vt:lpstr>内容提要</vt:lpstr>
      <vt:lpstr>动态索引构建</vt:lpstr>
      <vt:lpstr>动态索引构建: 最简单的方法</vt:lpstr>
      <vt:lpstr>主辅索引合并中的问题</vt:lpstr>
      <vt:lpstr>PowerPoint 演示文稿</vt:lpstr>
      <vt:lpstr>对数合并</vt:lpstr>
      <vt:lpstr>本讲内容</vt:lpstr>
      <vt:lpstr>Q&amp;A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现代信息检索技术</dc:title>
  <dc:creator>Sun</dc:creator>
  <cp:lastModifiedBy>sun</cp:lastModifiedBy>
  <cp:revision>693</cp:revision>
  <dcterms:created xsi:type="dcterms:W3CDTF">2006-07-30T07:52:44Z</dcterms:created>
  <dcterms:modified xsi:type="dcterms:W3CDTF">2019-09-26T00:10:25Z</dcterms:modified>
</cp:coreProperties>
</file>