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Lst>
  <p:notesMasterIdLst>
    <p:notesMasterId r:id="rId56"/>
  </p:notesMasterIdLst>
  <p:handoutMasterIdLst>
    <p:handoutMasterId r:id="rId57"/>
  </p:handoutMasterIdLst>
  <p:sldIdLst>
    <p:sldId id="327" r:id="rId2"/>
    <p:sldId id="475" r:id="rId3"/>
    <p:sldId id="476" r:id="rId4"/>
    <p:sldId id="485" r:id="rId5"/>
    <p:sldId id="486" r:id="rId6"/>
    <p:sldId id="544" r:id="rId7"/>
    <p:sldId id="488" r:id="rId8"/>
    <p:sldId id="489" r:id="rId9"/>
    <p:sldId id="490" r:id="rId10"/>
    <p:sldId id="491" r:id="rId11"/>
    <p:sldId id="492" r:id="rId12"/>
    <p:sldId id="493" r:id="rId13"/>
    <p:sldId id="494" r:id="rId14"/>
    <p:sldId id="495" r:id="rId15"/>
    <p:sldId id="496" r:id="rId16"/>
    <p:sldId id="497" r:id="rId17"/>
    <p:sldId id="499" r:id="rId18"/>
    <p:sldId id="500" r:id="rId19"/>
    <p:sldId id="501" r:id="rId20"/>
    <p:sldId id="502" r:id="rId21"/>
    <p:sldId id="503" r:id="rId22"/>
    <p:sldId id="504" r:id="rId23"/>
    <p:sldId id="505" r:id="rId24"/>
    <p:sldId id="506" r:id="rId25"/>
    <p:sldId id="507" r:id="rId26"/>
    <p:sldId id="508" r:id="rId27"/>
    <p:sldId id="509" r:id="rId28"/>
    <p:sldId id="510" r:id="rId29"/>
    <p:sldId id="511" r:id="rId30"/>
    <p:sldId id="512" r:id="rId31"/>
    <p:sldId id="516" r:id="rId32"/>
    <p:sldId id="517" r:id="rId33"/>
    <p:sldId id="518" r:id="rId34"/>
    <p:sldId id="519" r:id="rId35"/>
    <p:sldId id="520" r:id="rId36"/>
    <p:sldId id="521" r:id="rId37"/>
    <p:sldId id="522" r:id="rId38"/>
    <p:sldId id="523" r:id="rId39"/>
    <p:sldId id="524" r:id="rId40"/>
    <p:sldId id="525" r:id="rId41"/>
    <p:sldId id="526" r:id="rId42"/>
    <p:sldId id="527" r:id="rId43"/>
    <p:sldId id="528" r:id="rId44"/>
    <p:sldId id="529" r:id="rId45"/>
    <p:sldId id="530" r:id="rId46"/>
    <p:sldId id="531" r:id="rId47"/>
    <p:sldId id="532" r:id="rId48"/>
    <p:sldId id="533" r:id="rId49"/>
    <p:sldId id="534" r:id="rId50"/>
    <p:sldId id="535" r:id="rId51"/>
    <p:sldId id="536" r:id="rId52"/>
    <p:sldId id="537" r:id="rId53"/>
    <p:sldId id="538" r:id="rId54"/>
    <p:sldId id="467" r:id="rId55"/>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1540"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94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a:latin typeface="Arial" charset="0"/>
                <a:ea typeface="宋体" pitchFamily="2" charset="-122"/>
              </a:defRPr>
            </a:lvl1pPr>
          </a:lstStyle>
          <a:p>
            <a:pPr>
              <a:defRPr/>
            </a:pPr>
            <a:endParaRPr lang="en-US" altLang="zh-CN"/>
          </a:p>
        </p:txBody>
      </p:sp>
      <p:sp>
        <p:nvSpPr>
          <p:cNvPr id="624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latin typeface="Arial" charset="0"/>
                <a:ea typeface="宋体" pitchFamily="2" charset="-122"/>
              </a:defRPr>
            </a:lvl1pPr>
          </a:lstStyle>
          <a:p>
            <a:pPr>
              <a:defRPr/>
            </a:pPr>
            <a:endParaRPr lang="en-US" altLang="zh-CN"/>
          </a:p>
        </p:txBody>
      </p:sp>
      <p:sp>
        <p:nvSpPr>
          <p:cNvPr id="624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latin typeface="Arial" charset="0"/>
                <a:ea typeface="宋体" pitchFamily="2" charset="-122"/>
              </a:defRPr>
            </a:lvl1pPr>
          </a:lstStyle>
          <a:p>
            <a:pPr>
              <a:defRPr/>
            </a:pPr>
            <a:endParaRPr lang="en-US" altLang="zh-CN"/>
          </a:p>
        </p:txBody>
      </p:sp>
      <p:sp>
        <p:nvSpPr>
          <p:cNvPr id="624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Arial" charset="0"/>
                <a:ea typeface="宋体" pitchFamily="2" charset="-122"/>
              </a:defRPr>
            </a:lvl1pPr>
          </a:lstStyle>
          <a:p>
            <a:pPr>
              <a:defRPr/>
            </a:pPr>
            <a:fld id="{47F7FDF3-5B50-42A4-8552-9A7B195B16B6}" type="slidenum">
              <a:rPr lang="en-US" altLang="zh-CN"/>
              <a:pPr>
                <a:defRPr/>
              </a:pPr>
              <a:t>‹#›</a:t>
            </a:fld>
            <a:endParaRPr lang="en-US" altLang="zh-CN"/>
          </a:p>
        </p:txBody>
      </p:sp>
    </p:spTree>
    <p:extLst>
      <p:ext uri="{BB962C8B-B14F-4D97-AF65-F5344CB8AC3E}">
        <p14:creationId xmlns:p14="http://schemas.microsoft.com/office/powerpoint/2010/main" val="2532080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a:latin typeface="Arial" charset="0"/>
                <a:ea typeface="宋体" pitchFamily="2" charset="-122"/>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latin typeface="Arial" charset="0"/>
                <a:ea typeface="宋体" pitchFamily="2" charset="-122"/>
              </a:defRPr>
            </a:lvl1pPr>
          </a:lstStyle>
          <a:p>
            <a:pPr>
              <a:defRPr/>
            </a:pPr>
            <a:endParaRPr lang="en-US" altLang="zh-CN"/>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latin typeface="Arial" charset="0"/>
                <a:ea typeface="宋体"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Arial" charset="0"/>
                <a:ea typeface="宋体" pitchFamily="2" charset="-122"/>
              </a:defRPr>
            </a:lvl1pPr>
          </a:lstStyle>
          <a:p>
            <a:pPr>
              <a:defRPr/>
            </a:pPr>
            <a:fld id="{13B9A3D7-8266-4C6F-A072-648345352726}" type="slidenum">
              <a:rPr lang="en-US" altLang="zh-CN"/>
              <a:pPr>
                <a:defRPr/>
              </a:pPr>
              <a:t>‹#›</a:t>
            </a:fld>
            <a:endParaRPr lang="en-US" altLang="zh-CN"/>
          </a:p>
        </p:txBody>
      </p:sp>
    </p:spTree>
    <p:extLst>
      <p:ext uri="{BB962C8B-B14F-4D97-AF65-F5344CB8AC3E}">
        <p14:creationId xmlns:p14="http://schemas.microsoft.com/office/powerpoint/2010/main" val="2223042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itchFamily="34" charset="0"/>
              </a:rPr>
              <a:t>Nontrivial issues.  Requires some design decisions.</a:t>
            </a: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93EA136-1FC0-42FB-98EC-FD54A0F3F339}" type="slidenum">
              <a:rPr kumimoji="0" lang="zh-CN" altLang="en-US" sz="1100" smtClean="0">
                <a:ea typeface="Arial Unicode MS" pitchFamily="34" charset="-122"/>
                <a:cs typeface="Arial Unicode MS" pitchFamily="34" charset="-122"/>
              </a:rPr>
              <a:pPr eaLnBrk="1" hangingPunct="1"/>
              <a:t>8</a:t>
            </a:fld>
            <a:endParaRPr kumimoji="0" lang="en-US" altLang="zh-CN" sz="1100">
              <a:ea typeface="Arial Unicode MS" pitchFamily="34" charset="-122"/>
              <a:cs typeface="Arial Unicode MS"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DEBE794-4C46-434C-9F57-D47AFAC763BA}" type="slidenum">
              <a:rPr kumimoji="0" lang="en-US" altLang="zh-CN" sz="1100" smtClean="0">
                <a:ea typeface="Arial Unicode MS" pitchFamily="34" charset="-122"/>
                <a:cs typeface="Arial Unicode MS" pitchFamily="34" charset="-122"/>
              </a:rPr>
              <a:pPr eaLnBrk="1" hangingPunct="1"/>
              <a:t>16</a:t>
            </a:fld>
            <a:endParaRPr kumimoji="0" lang="en-US" altLang="zh-CN" sz="1100">
              <a:ea typeface="Arial Unicode MS" pitchFamily="34" charset="-122"/>
              <a:cs typeface="Arial Unicode MS" pitchFamily="34" charset="-122"/>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itchFamily="34" charset="0"/>
              </a:rPr>
              <a:t>并非精度高的分词系统检索效果也好</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itchFamily="34" charset="0"/>
              </a:rPr>
              <a:t>Nevertheless: “Google ignores common words and characters such as where, the, how, and other digits and letters which slow down your search without improving the results.” (Though you can explicitly ask for them to remain.)</a:t>
            </a: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C65E38C-6622-4992-BA6F-6569A2AF240B}" type="slidenum">
              <a:rPr kumimoji="0" lang="zh-CN" altLang="en-US" sz="1100" smtClean="0">
                <a:ea typeface="Arial Unicode MS" pitchFamily="34" charset="-122"/>
                <a:cs typeface="Arial Unicode MS" pitchFamily="34" charset="-122"/>
              </a:rPr>
              <a:pPr eaLnBrk="1" hangingPunct="1"/>
              <a:t>18</a:t>
            </a:fld>
            <a:endParaRPr kumimoji="0" lang="en-US" altLang="zh-CN" sz="1100">
              <a:ea typeface="Arial Unicode MS" pitchFamily="34" charset="-122"/>
              <a:cs typeface="Arial Unicode MS"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itchFamily="34" charset="0"/>
              </a:rPr>
              <a:t>Why not the reverse?</a:t>
            </a: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A0E7BF9-44A1-4969-B80B-A9A19D3092BF}" type="slidenum">
              <a:rPr kumimoji="0" lang="zh-CN" altLang="en-US" sz="1100" smtClean="0">
                <a:ea typeface="Arial Unicode MS" pitchFamily="34" charset="-122"/>
                <a:cs typeface="Arial Unicode MS" pitchFamily="34" charset="-122"/>
              </a:rPr>
              <a:pPr eaLnBrk="1" hangingPunct="1"/>
              <a:t>24</a:t>
            </a:fld>
            <a:endParaRPr kumimoji="0" lang="en-US" altLang="zh-CN" sz="1100">
              <a:ea typeface="Arial Unicode MS" pitchFamily="34" charset="-122"/>
              <a:cs typeface="Arial Unicode MS"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76200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600" i="1">
                <a:solidFill>
                  <a:srgbClr val="FFFFFF"/>
                </a:solidFill>
                <a:latin typeface="Calibri" pitchFamily="34" charset="0"/>
                <a:ea typeface="ＭＳ Ｐゴシック" pitchFamily="34" charset="-128"/>
              </a:rPr>
              <a:t>Principle of Information Retrieval System</a:t>
            </a:r>
          </a:p>
        </p:txBody>
      </p:sp>
      <p:sp>
        <p:nvSpPr>
          <p:cNvPr id="5"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
        <p:nvSpPr>
          <p:cNvPr id="6" name="TextBox 5"/>
          <p:cNvSpPr txBox="1">
            <a:spLocks noChangeArrowheads="1"/>
          </p:cNvSpPr>
          <p:nvPr/>
        </p:nvSpPr>
        <p:spPr bwMode="auto">
          <a:xfrm>
            <a:off x="1962150" y="1600200"/>
            <a:ext cx="51355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r>
              <a:rPr lang="zh-CN" altLang="en-US" sz="4800" b="1" dirty="0">
                <a:solidFill>
                  <a:srgbClr val="FBFCFF"/>
                </a:solidFill>
                <a:latin typeface="黑体" pitchFamily="49" charset="-122"/>
                <a:ea typeface="黑体" pitchFamily="49" charset="-122"/>
                <a:cs typeface="Arial Unicode MS" pitchFamily="34" charset="-122"/>
              </a:rPr>
              <a:t>信息检索系统原理</a:t>
            </a:r>
            <a:endParaRPr lang="en-US" sz="4800" b="1" dirty="0">
              <a:solidFill>
                <a:srgbClr val="FBFCFF"/>
              </a:solidFill>
              <a:latin typeface="黑体" pitchFamily="49" charset="-122"/>
              <a:ea typeface="黑体" pitchFamily="49" charset="-122"/>
              <a:cs typeface="Arial Unicode MS" pitchFamily="34" charset="-122"/>
            </a:endParaRPr>
          </a:p>
        </p:txBody>
      </p:sp>
      <p:sp>
        <p:nvSpPr>
          <p:cNvPr id="7" name="Rectangle 8"/>
          <p:cNvSpPr>
            <a:spLocks noChangeArrowheads="1"/>
          </p:cNvSpPr>
          <p:nvPr userDrawn="1"/>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132537319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E1024B1-4916-49EA-B150-F281A0012164}" type="slidenum">
              <a:rPr lang="zh-CN" altLang="en-US"/>
              <a:pPr>
                <a:defRPr/>
              </a:pPr>
              <a:t>‹#›</a:t>
            </a:fld>
            <a:endParaRPr lang="en-US" altLang="zh-CN" dirty="0"/>
          </a:p>
        </p:txBody>
      </p:sp>
    </p:spTree>
    <p:extLst>
      <p:ext uri="{BB962C8B-B14F-4D97-AF65-F5344CB8AC3E}">
        <p14:creationId xmlns:p14="http://schemas.microsoft.com/office/powerpoint/2010/main" val="120287190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C564254-A15A-4D01-905A-B3596BB9BF02}" type="slidenum">
              <a:rPr lang="en-US" altLang="zh-CN"/>
              <a:pPr>
                <a:defRPr/>
              </a:pPr>
              <a:t>‹#›</a:t>
            </a:fld>
            <a:endParaRPr lang="en-US" altLang="zh-CN"/>
          </a:p>
        </p:txBody>
      </p:sp>
    </p:spTree>
    <p:extLst>
      <p:ext uri="{BB962C8B-B14F-4D97-AF65-F5344CB8AC3E}">
        <p14:creationId xmlns:p14="http://schemas.microsoft.com/office/powerpoint/2010/main" val="284209862"/>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68313" y="1773238"/>
            <a:ext cx="820737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zh-CN" altLang="en-US"/>
          </a:p>
        </p:txBody>
      </p:sp>
      <p:sp>
        <p:nvSpPr>
          <p:cNvPr id="5" name="TextBox 4"/>
          <p:cNvSpPr txBox="1">
            <a:spLocks noChangeArrowheads="1"/>
          </p:cNvSpPr>
          <p:nvPr/>
        </p:nvSpPr>
        <p:spPr bwMode="auto">
          <a:xfrm>
            <a:off x="481013" y="1773238"/>
            <a:ext cx="82089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buFontTx/>
              <a:buAutoNum type="circleNumDbPlain"/>
              <a:defRPr/>
            </a:pPr>
            <a:endParaRPr lang="en-US" altLang="zh-CN"/>
          </a:p>
          <a:p>
            <a:pPr eaLnBrk="1" hangingPunct="1">
              <a:buFontTx/>
              <a:buAutoNum type="circleNumDbPlain"/>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a:t>单击此处编辑母版文本样式</a:t>
            </a:r>
          </a:p>
          <a:p>
            <a:pPr lvl="1"/>
            <a:r>
              <a:rPr lang="zh-CN" altLang="en-US"/>
              <a:t>第二级</a:t>
            </a:r>
          </a:p>
        </p:txBody>
      </p:sp>
      <p:sp>
        <p:nvSpPr>
          <p:cNvPr id="6" name="Date Placeholder 3"/>
          <p:cNvSpPr>
            <a:spLocks noGrp="1"/>
          </p:cNvSpPr>
          <p:nvPr>
            <p:ph type="dt" sz="half" idx="14"/>
          </p:nvPr>
        </p:nvSpPr>
        <p:spPr/>
        <p:txBody>
          <a:bodyPr/>
          <a:lstStyle>
            <a:lvl1pPr>
              <a:defRPr/>
            </a:lvl1pPr>
          </a:lstStyle>
          <a:p>
            <a:pPr>
              <a:defRPr/>
            </a:pPr>
            <a:endParaRPr lang="en-US" altLang="zh-CN"/>
          </a:p>
        </p:txBody>
      </p:sp>
      <p:sp>
        <p:nvSpPr>
          <p:cNvPr id="7" name="Footer Placeholder 4"/>
          <p:cNvSpPr>
            <a:spLocks noGrp="1"/>
          </p:cNvSpPr>
          <p:nvPr>
            <p:ph type="ftr" sz="quarter" idx="15"/>
          </p:nvPr>
        </p:nvSpPr>
        <p:spPr/>
        <p:txBody>
          <a:bodyPr/>
          <a:lstStyle>
            <a:lvl1pPr>
              <a:defRPr dirty="0"/>
            </a:lvl1pPr>
          </a:lstStyle>
          <a:p>
            <a:pPr>
              <a:defRPr/>
            </a:pPr>
            <a:endParaRPr lang="en-US" altLang="zh-CN"/>
          </a:p>
        </p:txBody>
      </p:sp>
      <p:sp>
        <p:nvSpPr>
          <p:cNvPr id="8" name="Slide Number Placeholder 5"/>
          <p:cNvSpPr>
            <a:spLocks noGrp="1"/>
          </p:cNvSpPr>
          <p:nvPr>
            <p:ph type="sldNum" sz="quarter" idx="16"/>
          </p:nvPr>
        </p:nvSpPr>
        <p:spPr/>
        <p:txBody>
          <a:bodyPr/>
          <a:lstStyle>
            <a:lvl1pPr>
              <a:defRPr/>
            </a:lvl1pPr>
          </a:lstStyle>
          <a:p>
            <a:pPr>
              <a:defRPr/>
            </a:pPr>
            <a:fld id="{93A23781-D287-4953-8B39-293BE9BE148D}" type="slidenum">
              <a:rPr lang="en-US" altLang="zh-CN"/>
              <a:pPr>
                <a:defRPr/>
              </a:pPr>
              <a:t>‹#›</a:t>
            </a:fld>
            <a:endParaRPr lang="en-US" altLang="zh-CN"/>
          </a:p>
        </p:txBody>
      </p:sp>
    </p:spTree>
    <p:extLst>
      <p:ext uri="{BB962C8B-B14F-4D97-AF65-F5344CB8AC3E}">
        <p14:creationId xmlns:p14="http://schemas.microsoft.com/office/powerpoint/2010/main" val="81522989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B287583A-71EE-4DAE-B280-3983F9B4FFCF}" type="slidenum">
              <a:rPr lang="en-US" altLang="zh-CN"/>
              <a:pPr>
                <a:defRPr/>
              </a:pPr>
              <a:t>‹#›</a:t>
            </a:fld>
            <a:endParaRPr lang="en-US" altLang="zh-CN"/>
          </a:p>
        </p:txBody>
      </p:sp>
    </p:spTree>
    <p:extLst>
      <p:ext uri="{BB962C8B-B14F-4D97-AF65-F5344CB8AC3E}">
        <p14:creationId xmlns:p14="http://schemas.microsoft.com/office/powerpoint/2010/main" val="319232687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ltLang="zh-CN" sz="1600" i="1">
              <a:solidFill>
                <a:srgbClr val="FFFFFF"/>
              </a:solidFill>
              <a:latin typeface="Calibri" pitchFamily="34" charset="0"/>
              <a:ea typeface="ＭＳ Ｐゴシック" pitchFamily="34"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8" name="Rectangle 6"/>
          <p:cNvSpPr>
            <a:spLocks noChangeArrowheads="1"/>
          </p:cNvSpPr>
          <p:nvPr/>
        </p:nvSpPr>
        <p:spPr bwMode="auto">
          <a:xfrm>
            <a:off x="3175"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楷体" pitchFamily="49" charset="-122"/>
                <a:ea typeface="楷体" pitchFamily="49" charset="-122"/>
                <a:cs typeface="ＭＳ Ｐゴシック" pitchFamily="34" charset="-128"/>
              </a:rPr>
              <a:t>信息检索系统原理</a:t>
            </a:r>
            <a:endParaRPr lang="en-US" sz="1600">
              <a:solidFill>
                <a:srgbClr val="FFFFFF"/>
              </a:solidFill>
              <a:latin typeface="楷体" pitchFamily="49" charset="-122"/>
              <a:ea typeface="楷体" pitchFamily="49" charset="-122"/>
              <a:cs typeface="ＭＳ Ｐゴシック" pitchFamily="34"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dirty="0"/>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pPr>
              <a:defRPr/>
            </a:pPr>
            <a:fld id="{A76DA3B2-BCA9-4D08-8235-F7236BC83CD8}" type="slidenum">
              <a:rPr lang="en-US" altLang="zh-CN"/>
              <a:pPr>
                <a:defRPr/>
              </a:pPr>
              <a:t>‹#›</a:t>
            </a:fld>
            <a:endParaRPr lang="en-US" altLang="zh-CN"/>
          </a:p>
        </p:txBody>
      </p:sp>
    </p:spTree>
    <p:extLst>
      <p:ext uri="{BB962C8B-B14F-4D97-AF65-F5344CB8AC3E}">
        <p14:creationId xmlns:p14="http://schemas.microsoft.com/office/powerpoint/2010/main" val="215193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楷体" pitchFamily="49" charset="-122"/>
                <a:ea typeface="楷体" pitchFamily="49" charset="-122"/>
                <a:cs typeface="ＭＳ Ｐゴシック" pitchFamily="34" charset="-128"/>
              </a:rPr>
              <a:t>信息检索系统原理</a:t>
            </a:r>
            <a:endParaRPr lang="en-US" sz="1600">
              <a:solidFill>
                <a:srgbClr val="FFFFFF"/>
              </a:solidFill>
              <a:latin typeface="楷体" pitchFamily="49" charset="-122"/>
              <a:ea typeface="楷体" pitchFamily="49" charset="-122"/>
              <a:cs typeface="ＭＳ Ｐゴシック" pitchFamily="34"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en-US" altLang="zh-CN"/>
          </a:p>
        </p:txBody>
      </p:sp>
      <p:sp>
        <p:nvSpPr>
          <p:cNvPr id="10" name="Footer Placeholder 5"/>
          <p:cNvSpPr>
            <a:spLocks noGrp="1"/>
          </p:cNvSpPr>
          <p:nvPr>
            <p:ph type="ftr" sz="quarter" idx="11"/>
          </p:nvPr>
        </p:nvSpPr>
        <p:spPr/>
        <p:txBody>
          <a:bodyPr/>
          <a:lstStyle>
            <a:lvl1pPr>
              <a:defRPr dirty="0"/>
            </a:lvl1pPr>
          </a:lstStyle>
          <a:p>
            <a:pPr>
              <a:defRPr/>
            </a:pPr>
            <a:endParaRPr lang="en-US" altLang="zh-CN"/>
          </a:p>
        </p:txBody>
      </p:sp>
      <p:sp>
        <p:nvSpPr>
          <p:cNvPr id="11" name="Slide Number Placeholder 6"/>
          <p:cNvSpPr>
            <a:spLocks noGrp="1"/>
          </p:cNvSpPr>
          <p:nvPr>
            <p:ph type="sldNum" sz="quarter" idx="12"/>
          </p:nvPr>
        </p:nvSpPr>
        <p:spPr/>
        <p:txBody>
          <a:bodyPr/>
          <a:lstStyle>
            <a:lvl1pPr>
              <a:defRPr/>
            </a:lvl1pPr>
          </a:lstStyle>
          <a:p>
            <a:pPr>
              <a:defRPr/>
            </a:pPr>
            <a:fld id="{1553A4CA-C93D-432E-A9CF-CE114FFD5C1B}" type="slidenum">
              <a:rPr lang="en-US" altLang="zh-CN"/>
              <a:pPr>
                <a:defRPr/>
              </a:pPr>
              <a:t>‹#›</a:t>
            </a:fld>
            <a:endParaRPr lang="en-US" altLang="zh-CN"/>
          </a:p>
        </p:txBody>
      </p:sp>
    </p:spTree>
    <p:extLst>
      <p:ext uri="{BB962C8B-B14F-4D97-AF65-F5344CB8AC3E}">
        <p14:creationId xmlns:p14="http://schemas.microsoft.com/office/powerpoint/2010/main" val="375523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楷体" pitchFamily="49" charset="-122"/>
                <a:ea typeface="楷体" pitchFamily="49" charset="-122"/>
                <a:cs typeface="ＭＳ Ｐゴシック" pitchFamily="34" charset="-128"/>
              </a:rPr>
              <a:t>信息检索系统原理</a:t>
            </a:r>
            <a:endParaRPr lang="en-US" sz="1600">
              <a:solidFill>
                <a:srgbClr val="FFFFFF"/>
              </a:solidFill>
              <a:latin typeface="楷体" pitchFamily="49" charset="-122"/>
              <a:ea typeface="楷体" pitchFamily="49" charset="-122"/>
              <a:cs typeface="ＭＳ Ｐゴシック" pitchFamily="34"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en-US" altLang="zh-CN"/>
          </a:p>
        </p:txBody>
      </p:sp>
      <p:sp>
        <p:nvSpPr>
          <p:cNvPr id="12" name="Footer Placeholder 7"/>
          <p:cNvSpPr>
            <a:spLocks noGrp="1"/>
          </p:cNvSpPr>
          <p:nvPr>
            <p:ph type="ftr" sz="quarter" idx="11"/>
          </p:nvPr>
        </p:nvSpPr>
        <p:spPr/>
        <p:txBody>
          <a:bodyPr/>
          <a:lstStyle>
            <a:lvl1pPr>
              <a:defRPr dirty="0"/>
            </a:lvl1pPr>
          </a:lstStyle>
          <a:p>
            <a:pPr>
              <a:defRPr/>
            </a:pPr>
            <a:endParaRPr lang="en-US" altLang="zh-CN"/>
          </a:p>
        </p:txBody>
      </p:sp>
      <p:sp>
        <p:nvSpPr>
          <p:cNvPr id="13" name="Slide Number Placeholder 8"/>
          <p:cNvSpPr>
            <a:spLocks noGrp="1"/>
          </p:cNvSpPr>
          <p:nvPr>
            <p:ph type="sldNum" sz="quarter" idx="12"/>
          </p:nvPr>
        </p:nvSpPr>
        <p:spPr/>
        <p:txBody>
          <a:bodyPr/>
          <a:lstStyle>
            <a:lvl1pPr>
              <a:defRPr/>
            </a:lvl1pPr>
          </a:lstStyle>
          <a:p>
            <a:pPr>
              <a:defRPr/>
            </a:pPr>
            <a:fld id="{9CFE69F2-EB46-4BD3-BAE1-FB756BC4F87A}" type="slidenum">
              <a:rPr lang="en-US" altLang="zh-CN"/>
              <a:pPr>
                <a:defRPr/>
              </a:pPr>
              <a:t>‹#›</a:t>
            </a:fld>
            <a:endParaRPr lang="en-US" altLang="zh-CN"/>
          </a:p>
        </p:txBody>
      </p:sp>
    </p:spTree>
    <p:extLst>
      <p:ext uri="{BB962C8B-B14F-4D97-AF65-F5344CB8AC3E}">
        <p14:creationId xmlns:p14="http://schemas.microsoft.com/office/powerpoint/2010/main" val="2607776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dirty="0"/>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B1E729AF-08A3-479D-A133-BA1F9D955144}" type="slidenum">
              <a:rPr lang="en-US" altLang="zh-CN"/>
              <a:pPr>
                <a:defRPr/>
              </a:pPr>
              <a:t>‹#›</a:t>
            </a:fld>
            <a:endParaRPr lang="en-US" altLang="zh-CN"/>
          </a:p>
        </p:txBody>
      </p:sp>
    </p:spTree>
    <p:extLst>
      <p:ext uri="{BB962C8B-B14F-4D97-AF65-F5344CB8AC3E}">
        <p14:creationId xmlns:p14="http://schemas.microsoft.com/office/powerpoint/2010/main" val="302437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C39CB4C8-B055-4AF1-BE09-D6409ED0A8E2}" type="slidenum">
              <a:rPr lang="en-US" altLang="zh-CN"/>
              <a:pPr>
                <a:defRPr/>
              </a:pPr>
              <a:t>‹#›</a:t>
            </a:fld>
            <a:endParaRPr lang="en-US" altLang="zh-CN"/>
          </a:p>
        </p:txBody>
      </p:sp>
    </p:spTree>
    <p:extLst>
      <p:ext uri="{BB962C8B-B14F-4D97-AF65-F5344CB8AC3E}">
        <p14:creationId xmlns:p14="http://schemas.microsoft.com/office/powerpoint/2010/main" val="3010542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lvl1pPr>
              <a:defRPr/>
            </a:lvl1pPr>
          </a:lstStyle>
          <a:p>
            <a:pPr>
              <a:defRPr/>
            </a:pPr>
            <a:endParaRPr lang="zh-CN" altLang="en-US"/>
          </a:p>
        </p:txBody>
      </p:sp>
      <p:sp>
        <p:nvSpPr>
          <p:cNvPr id="4" name="Footer Placeholder 3"/>
          <p:cNvSpPr>
            <a:spLocks noGrp="1"/>
          </p:cNvSpPr>
          <p:nvPr>
            <p:ph type="ftr" sz="quarter" idx="11"/>
          </p:nvPr>
        </p:nvSpPr>
        <p:spPr/>
        <p:txBody>
          <a:bodyPr/>
          <a:lstStyle>
            <a:lvl1pPr>
              <a:defRPr/>
            </a:lvl1pPr>
          </a:lstStyle>
          <a:p>
            <a:pPr>
              <a:defRPr/>
            </a:pPr>
            <a:endParaRPr lang="zh-CN" altLang="en-US"/>
          </a:p>
        </p:txBody>
      </p:sp>
      <p:sp>
        <p:nvSpPr>
          <p:cNvPr id="5" name="Slide Number Placeholder 4"/>
          <p:cNvSpPr>
            <a:spLocks noGrp="1"/>
          </p:cNvSpPr>
          <p:nvPr>
            <p:ph type="sldNum" sz="quarter" idx="12"/>
          </p:nvPr>
        </p:nvSpPr>
        <p:spPr/>
        <p:txBody>
          <a:bodyPr/>
          <a:lstStyle>
            <a:lvl1pPr>
              <a:defRPr/>
            </a:lvl1pPr>
          </a:lstStyle>
          <a:p>
            <a:pPr>
              <a:defRPr/>
            </a:pPr>
            <a:fld id="{E446E703-08CF-4E42-A391-7E588905AA3B}" type="slidenum">
              <a:rPr lang="zh-CN" altLang="en-US"/>
              <a:pPr>
                <a:defRPr/>
              </a:pPr>
              <a:t>‹#›</a:t>
            </a:fld>
            <a:endParaRPr lang="en-US" altLang="zh-CN"/>
          </a:p>
        </p:txBody>
      </p:sp>
    </p:spTree>
    <p:extLst>
      <p:ext uri="{BB962C8B-B14F-4D97-AF65-F5344CB8AC3E}">
        <p14:creationId xmlns:p14="http://schemas.microsoft.com/office/powerpoint/2010/main" val="91095152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en-US" altLang="zh-CN"/>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dirty="0">
                <a:solidFill>
                  <a:srgbClr val="898989"/>
                </a:solidFill>
                <a:latin typeface="Calibri" pitchFamily="34" charset="0"/>
                <a:ea typeface="宋体" pitchFamily="2" charset="-122"/>
              </a:defRPr>
            </a:lvl1pPr>
          </a:lstStyle>
          <a:p>
            <a:pPr>
              <a:defRPr/>
            </a:pPr>
            <a:endParaRPr lang="en-US" altLang="zh-CN"/>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98EBA43F-4D2A-4E95-8895-985BE03B7995}" type="slidenum">
              <a:rPr lang="en-US" altLang="zh-CN"/>
              <a:pPr>
                <a:defRPr/>
              </a:pPr>
              <a:t>‹#›</a:t>
            </a:fld>
            <a:endParaRPr lang="en-US" altLang="zh-CN"/>
          </a:p>
        </p:txBody>
      </p:sp>
      <p:sp>
        <p:nvSpPr>
          <p:cNvPr id="1031" name="Rectangle 6"/>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楷体" pitchFamily="49" charset="-122"/>
                <a:ea typeface="楷体" pitchFamily="49" charset="-122"/>
                <a:cs typeface="ＭＳ Ｐゴシック" pitchFamily="34" charset="-128"/>
              </a:rPr>
              <a:t>信息检索系统原理</a:t>
            </a:r>
            <a:endParaRPr lang="en-US" sz="1600">
              <a:solidFill>
                <a:srgbClr val="FFFFFF"/>
              </a:solidFill>
              <a:latin typeface="楷体" pitchFamily="49" charset="-122"/>
              <a:ea typeface="楷体" pitchFamily="49" charset="-122"/>
              <a:cs typeface="ＭＳ Ｐゴシック" pitchFamily="34" charset="-128"/>
            </a:endParaRPr>
          </a:p>
        </p:txBody>
      </p:sp>
      <p:sp>
        <p:nvSpPr>
          <p:cNvPr id="1032"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600">
                <a:solidFill>
                  <a:srgbClr val="FFFFFF"/>
                </a:solidFill>
                <a:latin typeface="Calibri" pitchFamily="34" charset="0"/>
                <a:ea typeface="ＭＳ Ｐゴシック" pitchFamily="34" charset="-128"/>
              </a:rPr>
              <a:t> </a:t>
            </a:r>
          </a:p>
        </p:txBody>
      </p:sp>
      <p:sp>
        <p:nvSpPr>
          <p:cNvPr id="1033" name="Rectangle 8"/>
          <p:cNvSpPr>
            <a:spLocks noChangeArrowheads="1"/>
          </p:cNvSpPr>
          <p:nvPr/>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Tree>
  </p:cSld>
  <p:clrMap bg1="lt1" tx1="dk1" bg2="lt2" tx2="dk2" accent1="accent1" accent2="accent2" accent3="accent3" accent4="accent4" accent5="accent5" accent6="accent6" hlink="hlink" folHlink="folHlink"/>
  <p:sldLayoutIdLst>
    <p:sldLayoutId id="2147484020" r:id="rId1"/>
    <p:sldLayoutId id="2147484021" r:id="rId2"/>
    <p:sldLayoutId id="2147484017" r:id="rId3"/>
    <p:sldLayoutId id="2147484022" r:id="rId4"/>
    <p:sldLayoutId id="2147484023" r:id="rId5"/>
    <p:sldLayoutId id="2147484024" r:id="rId6"/>
    <p:sldLayoutId id="2147484025" r:id="rId7"/>
    <p:sldLayoutId id="2147484018" r:id="rId8"/>
    <p:sldLayoutId id="2147484026" r:id="rId9"/>
    <p:sldLayoutId id="2147484027" r:id="rId10"/>
    <p:sldLayoutId id="2147484019" r:id="rId11"/>
  </p:sldLayoutIdLst>
  <p:hf hdr="0" dt="0"/>
  <p:txStyles>
    <p:titleStyle>
      <a:lvl1pPr algn="l" defTabSz="457200" rtl="0" eaLnBrk="0" fontAlgn="base" hangingPunct="0">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0" fontAlgn="base" hangingPunct="0">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0" fontAlgn="base" hangingPunct="0">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0" fontAlgn="base" hangingPunct="0">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0" fontAlgn="base" hangingPunct="0">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mn-ea"/>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mn-ea"/>
          <a:cs typeface="+mn-cs"/>
        </a:defRPr>
      </a:lvl2pPr>
      <a:lvl3pPr marL="1143000" indent="-228600" algn="l" defTabSz="457200" rtl="0" eaLnBrk="0" fontAlgn="base" hangingPunct="0">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mn-ea"/>
          <a:cs typeface="+mn-cs"/>
        </a:defRPr>
      </a:lvl3pPr>
      <a:lvl4pPr marL="1600200" indent="-228600" algn="l" defTabSz="457200" rtl="0" eaLnBrk="0" fontAlgn="base" hangingPunct="0">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mn-ea"/>
          <a:cs typeface="+mn-cs"/>
        </a:defRPr>
      </a:lvl4pPr>
      <a:lvl5pPr marL="2057400" indent="-228600" algn="l" defTabSz="457200" rtl="0" eaLnBrk="0" fontAlgn="base" hangingPunct="0">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7"/>
          <p:cNvSpPr>
            <a:spLocks noGrp="1" noChangeArrowheads="1"/>
          </p:cNvSpPr>
          <p:nvPr>
            <p:ph type="subTitle" idx="1"/>
          </p:nvPr>
        </p:nvSpPr>
        <p:spPr>
          <a:xfrm>
            <a:off x="1371600" y="3352800"/>
            <a:ext cx="6400800" cy="2813050"/>
          </a:xfrm>
        </p:spPr>
        <p:txBody>
          <a:bodyPr/>
          <a:lstStyle/>
          <a:p>
            <a:pPr eaLnBrk="1" hangingPunct="1">
              <a:defRPr/>
            </a:pPr>
            <a:r>
              <a:rPr lang="zh-CN" altLang="en-US" b="1" dirty="0">
                <a:latin typeface="+mn-lt"/>
              </a:rPr>
              <a:t>词汇表和倒排记录表</a:t>
            </a:r>
            <a:endParaRPr lang="en-US" altLang="zh-CN" b="1" dirty="0">
              <a:latin typeface="+mn-lt"/>
            </a:endParaRPr>
          </a:p>
          <a:p>
            <a:pPr eaLnBrk="1" hangingPunct="1">
              <a:defRPr/>
            </a:pPr>
            <a:r>
              <a:rPr lang="en-US" altLang="zh-CN" b="1" dirty="0">
                <a:latin typeface="+mn-lt"/>
              </a:rPr>
              <a:t>Term Vocabulary and </a:t>
            </a:r>
            <a:r>
              <a:rPr lang="en-US" altLang="zh-CN" b="1">
                <a:latin typeface="+mn-lt"/>
              </a:rPr>
              <a:t>Postings Lists</a:t>
            </a:r>
            <a:endParaRPr lang="en-US" altLang="zh-CN" b="1" dirty="0">
              <a:latin typeface="+mn-lt"/>
            </a:endParaRPr>
          </a:p>
        </p:txBody>
      </p:sp>
      <p:sp>
        <p:nvSpPr>
          <p:cNvPr id="10243" name="Rectangle 11"/>
          <p:cNvSpPr>
            <a:spLocks noChangeArrowheads="1"/>
          </p:cNvSpPr>
          <p:nvPr/>
        </p:nvSpPr>
        <p:spPr bwMode="auto">
          <a:xfrm>
            <a:off x="0" y="2433638"/>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4000" b="1">
                <a:solidFill>
                  <a:srgbClr val="139CB7"/>
                </a:solidFill>
                <a:latin typeface="Calibri" pitchFamily="34" charset="0"/>
                <a:ea typeface="Arial Unicode MS" pitchFamily="34" charset="-122"/>
                <a:cs typeface="Arial Unicode MS" pitchFamily="34" charset="-122"/>
              </a:rPr>
              <a:t>Principle of Information Retrieval System</a:t>
            </a:r>
          </a:p>
        </p:txBody>
      </p:sp>
      <p:sp>
        <p:nvSpPr>
          <p:cNvPr id="10244" name="日期占位符 13"/>
          <p:cNvSpPr txBox="1">
            <a:spLocks/>
          </p:cNvSpPr>
          <p:nvPr/>
        </p:nvSpPr>
        <p:spPr bwMode="auto">
          <a:xfrm>
            <a:off x="0" y="6553200"/>
            <a:ext cx="6248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a:solidFill>
                  <a:schemeClr val="bg1"/>
                </a:solidFill>
                <a:latin typeface="Calibri" pitchFamily="34" charset="0"/>
              </a:rPr>
              <a:t>*改编自 王斌 网上公开的课件，</a:t>
            </a:r>
            <a:r>
              <a:rPr lang="en-US" altLang="zh-CN" sz="1200">
                <a:solidFill>
                  <a:schemeClr val="bg1"/>
                </a:solidFill>
              </a:rPr>
              <a:t>http://ir.ict.ac.cn/~wangbin</a:t>
            </a:r>
            <a:endParaRPr lang="zh-CN" altLang="en-US" sz="1200">
              <a:solidFill>
                <a:schemeClr val="bg1"/>
              </a:solidFill>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p:txBody>
          <a:bodyPr/>
          <a:lstStyle/>
          <a:p>
            <a:pPr eaLnBrk="1" hangingPunct="1">
              <a:defRPr/>
            </a:pPr>
            <a:r>
              <a:rPr lang="en-US" dirty="0"/>
              <a:t>Tokens and Terms</a:t>
            </a:r>
          </a:p>
        </p:txBody>
      </p:sp>
      <p:sp>
        <p:nvSpPr>
          <p:cNvPr id="27651" name="Text Placeholder 3"/>
          <p:cNvSpPr>
            <a:spLocks noGrp="1"/>
          </p:cNvSpPr>
          <p:nvPr>
            <p:ph type="body" idx="1"/>
          </p:nvPr>
        </p:nvSpPr>
        <p:spPr/>
        <p:txBody>
          <a:bodyPr/>
          <a:lstStyle/>
          <a:p>
            <a:pPr eaLnBrk="1" hangingPunct="1">
              <a:defRPr/>
            </a:pPr>
            <a:r>
              <a:rPr lang="zh-CN" altLang="en-US"/>
              <a:t>词条和词项</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a:t>词条化</a:t>
            </a:r>
            <a:r>
              <a:rPr lang="en-US" altLang="zh-CN"/>
              <a:t>(Tokenization)</a:t>
            </a:r>
            <a:endParaRPr lang="zh-CN" altLang="en-US"/>
          </a:p>
        </p:txBody>
      </p:sp>
      <p:sp>
        <p:nvSpPr>
          <p:cNvPr id="28675" name="Rectangle 3"/>
          <p:cNvSpPr>
            <a:spLocks noGrp="1" noChangeArrowheads="1"/>
          </p:cNvSpPr>
          <p:nvPr>
            <p:ph idx="1"/>
          </p:nvPr>
        </p:nvSpPr>
        <p:spPr/>
        <p:txBody>
          <a:bodyPr/>
          <a:lstStyle/>
          <a:p>
            <a:pPr eaLnBrk="1" hangingPunct="1"/>
            <a:r>
              <a:rPr lang="zh-CN" altLang="en-US" b="1">
                <a:cs typeface="ＭＳ Ｐゴシック" pitchFamily="34" charset="-128"/>
              </a:rPr>
              <a:t>输入</a:t>
            </a:r>
            <a:r>
              <a:rPr lang="en-US" altLang="zh-CN" b="1">
                <a:cs typeface="ＭＳ Ｐゴシック" pitchFamily="34" charset="-128"/>
              </a:rPr>
              <a:t>: “Friends, Romans and Countrymen”</a:t>
            </a:r>
          </a:p>
          <a:p>
            <a:pPr eaLnBrk="1" hangingPunct="1"/>
            <a:r>
              <a:rPr lang="zh-CN" altLang="en-US" b="1">
                <a:cs typeface="ＭＳ Ｐゴシック" pitchFamily="34" charset="-128"/>
              </a:rPr>
              <a:t>输出</a:t>
            </a:r>
            <a:r>
              <a:rPr lang="en-US" altLang="zh-CN" b="1">
                <a:cs typeface="ＭＳ Ｐゴシック" pitchFamily="34" charset="-128"/>
              </a:rPr>
              <a:t>: </a:t>
            </a:r>
            <a:r>
              <a:rPr lang="zh-CN" altLang="en-US" b="1">
                <a:cs typeface="ＭＳ Ｐゴシック" pitchFamily="34" charset="-128"/>
              </a:rPr>
              <a:t>词条</a:t>
            </a:r>
            <a:r>
              <a:rPr lang="en-US" altLang="zh-CN" b="1">
                <a:cs typeface="ＭＳ Ｐゴシック" pitchFamily="34" charset="-128"/>
              </a:rPr>
              <a:t>(Token)</a:t>
            </a:r>
          </a:p>
          <a:p>
            <a:pPr lvl="1" eaLnBrk="1" hangingPunct="1"/>
            <a:r>
              <a:rPr lang="en-US" altLang="zh-CN" b="1"/>
              <a:t>Friends</a:t>
            </a:r>
          </a:p>
          <a:p>
            <a:pPr lvl="1" eaLnBrk="1" hangingPunct="1"/>
            <a:r>
              <a:rPr lang="en-US" altLang="zh-CN" b="1"/>
              <a:t>Romans</a:t>
            </a:r>
          </a:p>
          <a:p>
            <a:pPr lvl="1" eaLnBrk="1" hangingPunct="1"/>
            <a:r>
              <a:rPr lang="en-US" altLang="zh-CN" b="1"/>
              <a:t>Countrymen</a:t>
            </a:r>
          </a:p>
          <a:p>
            <a:pPr eaLnBrk="1" hangingPunct="1"/>
            <a:r>
              <a:rPr lang="zh-CN" altLang="en-US" b="1">
                <a:cs typeface="ＭＳ Ｐゴシック" pitchFamily="34" charset="-128"/>
              </a:rPr>
              <a:t>词条就是一个字符串实例</a:t>
            </a:r>
            <a:endParaRPr lang="en-US" altLang="zh-CN" b="1">
              <a:cs typeface="ＭＳ Ｐゴシック" pitchFamily="34" charset="-128"/>
            </a:endParaRPr>
          </a:p>
          <a:p>
            <a:pPr eaLnBrk="1" hangingPunct="1"/>
            <a:r>
              <a:rPr lang="zh-CN" altLang="en-US" b="1">
                <a:cs typeface="ＭＳ Ｐゴシック" pitchFamily="34" charset="-128"/>
              </a:rPr>
              <a:t>词条在经过进一步处理之后将放入倒排索引中的词典中</a:t>
            </a:r>
            <a:endParaRPr lang="en-US" altLang="zh-CN" b="1">
              <a:cs typeface="ＭＳ Ｐゴシック" pitchFamily="34" charset="-128"/>
            </a:endParaRPr>
          </a:p>
          <a:p>
            <a:pPr eaLnBrk="1" hangingPunct="1"/>
            <a:r>
              <a:rPr lang="zh-CN" altLang="en-US" b="1">
                <a:cs typeface="ＭＳ Ｐゴシック" pitchFamily="34" charset="-128"/>
              </a:rPr>
              <a:t>词条化中的问题</a:t>
            </a:r>
            <a:r>
              <a:rPr lang="en-US" altLang="zh-CN" b="1">
                <a:cs typeface="ＭＳ Ｐゴシック" pitchFamily="34" charset="-128"/>
              </a:rPr>
              <a:t>-</a:t>
            </a:r>
            <a:r>
              <a:rPr lang="zh-CN" altLang="en-US" b="1">
                <a:solidFill>
                  <a:srgbClr val="FF0000"/>
                </a:solidFill>
                <a:cs typeface="ＭＳ Ｐゴシック" pitchFamily="34" charset="-128"/>
              </a:rPr>
              <a:t>词条</a:t>
            </a:r>
            <a:r>
              <a:rPr lang="zh-CN" altLang="en-US" b="1">
                <a:cs typeface="ＭＳ Ｐゴシック" pitchFamily="34" charset="-128"/>
              </a:rPr>
              <a:t>如何界定</a:t>
            </a:r>
            <a:r>
              <a:rPr lang="en-US" altLang="zh-CN" b="1">
                <a:cs typeface="ＭＳ Ｐゴシック" pitchFamily="34" charset="-128"/>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050"/>
          <p:cNvSpPr>
            <a:spLocks noGrp="1" noChangeArrowheads="1"/>
          </p:cNvSpPr>
          <p:nvPr>
            <p:ph type="title"/>
          </p:nvPr>
        </p:nvSpPr>
        <p:spPr/>
        <p:txBody>
          <a:bodyPr/>
          <a:lstStyle/>
          <a:p>
            <a:pPr eaLnBrk="1" hangingPunct="1"/>
            <a:r>
              <a:rPr lang="zh-CN" altLang="en-US"/>
              <a:t>词条化</a:t>
            </a:r>
            <a:endParaRPr lang="en-US" altLang="zh-CN"/>
          </a:p>
        </p:txBody>
      </p:sp>
      <p:sp>
        <p:nvSpPr>
          <p:cNvPr id="28675" name="Rectangle 2051"/>
          <p:cNvSpPr>
            <a:spLocks noGrp="1" noChangeArrowheads="1"/>
          </p:cNvSpPr>
          <p:nvPr>
            <p:ph idx="1"/>
          </p:nvPr>
        </p:nvSpPr>
        <p:spPr/>
        <p:txBody>
          <a:bodyPr/>
          <a:lstStyle/>
          <a:p>
            <a:pPr eaLnBrk="1" hangingPunct="1">
              <a:lnSpc>
                <a:spcPct val="130000"/>
              </a:lnSpc>
            </a:pPr>
            <a:r>
              <a:rPr lang="zh-CN" altLang="en-US" b="1">
                <a:cs typeface="ＭＳ Ｐゴシック" pitchFamily="34" charset="-128"/>
              </a:rPr>
              <a:t>一系列问题</a:t>
            </a:r>
            <a:r>
              <a:rPr lang="en-US" altLang="zh-CN" b="1">
                <a:cs typeface="ＭＳ Ｐゴシック" pitchFamily="34" charset="-128"/>
              </a:rPr>
              <a:t>:</a:t>
            </a:r>
          </a:p>
          <a:p>
            <a:pPr lvl="1" eaLnBrk="1" hangingPunct="1">
              <a:lnSpc>
                <a:spcPct val="130000"/>
              </a:lnSpc>
            </a:pPr>
            <a:r>
              <a:rPr lang="en-US" altLang="zh-CN" b="1"/>
              <a:t>Finland’s capital </a:t>
            </a:r>
            <a:r>
              <a:rPr lang="en-US" altLang="zh-CN" b="1">
                <a:sym typeface="Symbol" pitchFamily="18" charset="2"/>
              </a:rPr>
              <a:t> </a:t>
            </a:r>
          </a:p>
          <a:p>
            <a:pPr lvl="1" eaLnBrk="1" hangingPunct="1">
              <a:lnSpc>
                <a:spcPct val="130000"/>
              </a:lnSpc>
            </a:pPr>
            <a:r>
              <a:rPr lang="en-US" altLang="zh-CN" b="1">
                <a:sym typeface="Symbol" pitchFamily="18" charset="2"/>
              </a:rPr>
              <a:t>     Finland? Finlands? Finland’s?</a:t>
            </a:r>
          </a:p>
          <a:p>
            <a:pPr lvl="1" eaLnBrk="1" hangingPunct="1">
              <a:lnSpc>
                <a:spcPct val="130000"/>
              </a:lnSpc>
            </a:pPr>
            <a:r>
              <a:rPr lang="en-US" altLang="zh-CN" b="1">
                <a:sym typeface="Symbol" pitchFamily="18" charset="2"/>
              </a:rPr>
              <a:t>Hewlett-Packard  </a:t>
            </a:r>
            <a:r>
              <a:rPr lang="zh-CN" altLang="en-US" b="1">
                <a:sym typeface="Symbol" pitchFamily="18" charset="2"/>
              </a:rPr>
              <a:t>看成</a:t>
            </a:r>
            <a:r>
              <a:rPr lang="en-US" altLang="zh-CN" b="1">
                <a:sym typeface="Symbol" pitchFamily="18" charset="2"/>
              </a:rPr>
              <a:t>Hewlett </a:t>
            </a:r>
            <a:r>
              <a:rPr lang="zh-CN" altLang="en-US" b="1">
                <a:sym typeface="Symbol" pitchFamily="18" charset="2"/>
              </a:rPr>
              <a:t>和</a:t>
            </a:r>
            <a:r>
              <a:rPr lang="en-US" altLang="zh-CN" b="1">
                <a:sym typeface="Symbol" pitchFamily="18" charset="2"/>
              </a:rPr>
              <a:t> Packard </a:t>
            </a:r>
            <a:r>
              <a:rPr lang="zh-CN" altLang="en-US" b="1">
                <a:sym typeface="Symbol" pitchFamily="18" charset="2"/>
              </a:rPr>
              <a:t>两个词条</a:t>
            </a:r>
            <a:r>
              <a:rPr lang="en-US" altLang="zh-CN" b="1">
                <a:sym typeface="Symbol" pitchFamily="18" charset="2"/>
              </a:rPr>
              <a:t>?</a:t>
            </a:r>
          </a:p>
          <a:p>
            <a:pPr lvl="2" eaLnBrk="1" hangingPunct="1">
              <a:lnSpc>
                <a:spcPct val="130000"/>
              </a:lnSpc>
            </a:pPr>
            <a:r>
              <a:rPr lang="en-US" altLang="zh-CN" b="1"/>
              <a:t>state-of-the-art:</a:t>
            </a:r>
          </a:p>
          <a:p>
            <a:pPr lvl="2" eaLnBrk="1" hangingPunct="1">
              <a:lnSpc>
                <a:spcPct val="130000"/>
              </a:lnSpc>
            </a:pPr>
            <a:r>
              <a:rPr lang="en-US" altLang="zh-CN" b="1">
                <a:sym typeface="Symbol" pitchFamily="18" charset="2"/>
              </a:rPr>
              <a:t>co-education</a:t>
            </a:r>
          </a:p>
          <a:p>
            <a:pPr lvl="2" eaLnBrk="1" hangingPunct="1">
              <a:lnSpc>
                <a:spcPct val="130000"/>
              </a:lnSpc>
            </a:pPr>
            <a:r>
              <a:rPr lang="en-US" altLang="zh-CN" b="1">
                <a:sym typeface="Symbol" pitchFamily="18" charset="2"/>
              </a:rPr>
              <a:t>lowercase, lower-case, lower case ?</a:t>
            </a:r>
          </a:p>
          <a:p>
            <a:pPr lvl="1" eaLnBrk="1" hangingPunct="1">
              <a:lnSpc>
                <a:spcPct val="130000"/>
              </a:lnSpc>
            </a:pPr>
            <a:r>
              <a:rPr lang="en-US" altLang="zh-CN" b="1">
                <a:sym typeface="Symbol" pitchFamily="18" charset="2"/>
              </a:rPr>
              <a:t>San Francisco: </a:t>
            </a:r>
            <a:r>
              <a:rPr lang="zh-CN" altLang="en-US" b="1">
                <a:sym typeface="Symbol" pitchFamily="18" charset="2"/>
              </a:rPr>
              <a:t>到底是一个还是两个词条？</a:t>
            </a:r>
            <a:endParaRPr lang="en-US" altLang="zh-CN" b="1">
              <a:sym typeface="Symbol" pitchFamily="18" charset="2"/>
            </a:endParaRPr>
          </a:p>
          <a:p>
            <a:pPr lvl="2" eaLnBrk="1" hangingPunct="1">
              <a:lnSpc>
                <a:spcPct val="130000"/>
              </a:lnSpc>
            </a:pPr>
            <a:r>
              <a:rPr lang="zh-CN" altLang="en-US" b="1">
                <a:sym typeface="Symbol" pitchFamily="18" charset="2"/>
              </a:rPr>
              <a:t>如何判断是一个词条？</a:t>
            </a:r>
            <a:endParaRPr lang="en-US" altLang="zh-CN" b="1">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anim calcmode="lin" valueType="num">
                                      <p:cBhvr additive="base">
                                        <p:cTn id="7"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anim calcmode="lin" valueType="num">
                                      <p:cBhvr additive="base">
                                        <p:cTn id="13"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anim calcmode="lin" valueType="num">
                                      <p:cBhvr additive="base">
                                        <p:cTn id="19"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8675">
                                            <p:txEl>
                                              <p:pRg st="5" end="5"/>
                                            </p:txEl>
                                          </p:spTgt>
                                        </p:tgtEl>
                                        <p:attrNameLst>
                                          <p:attrName>style.visibility</p:attrName>
                                        </p:attrNameLst>
                                      </p:cBhvr>
                                      <p:to>
                                        <p:strVal val="visible"/>
                                      </p:to>
                                    </p:set>
                                    <p:anim calcmode="lin" valueType="num">
                                      <p:cBhvr additive="base">
                                        <p:cTn id="23"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867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8675">
                                            <p:txEl>
                                              <p:pRg st="6" end="6"/>
                                            </p:txEl>
                                          </p:spTgt>
                                        </p:tgtEl>
                                        <p:attrNameLst>
                                          <p:attrName>style.visibility</p:attrName>
                                        </p:attrNameLst>
                                      </p:cBhvr>
                                      <p:to>
                                        <p:strVal val="visible"/>
                                      </p:to>
                                    </p:set>
                                    <p:anim calcmode="lin" valueType="num">
                                      <p:cBhvr additive="base">
                                        <p:cTn id="27"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86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8675">
                                            <p:txEl>
                                              <p:pRg st="7" end="7"/>
                                            </p:txEl>
                                          </p:spTgt>
                                        </p:tgtEl>
                                        <p:attrNameLst>
                                          <p:attrName>style.visibility</p:attrName>
                                        </p:attrNameLst>
                                      </p:cBhvr>
                                      <p:to>
                                        <p:strVal val="visible"/>
                                      </p:to>
                                    </p:set>
                                    <p:anim calcmode="lin" valueType="num">
                                      <p:cBhvr additive="base">
                                        <p:cTn id="33" dur="500" fill="hold"/>
                                        <p:tgtEl>
                                          <p:spTgt spid="2867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86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28675">
                                            <p:txEl>
                                              <p:pRg st="8" end="8"/>
                                            </p:txEl>
                                          </p:spTgt>
                                        </p:tgtEl>
                                        <p:attrNameLst>
                                          <p:attrName>style.visibility</p:attrName>
                                        </p:attrNameLst>
                                      </p:cBhvr>
                                      <p:to>
                                        <p:strVal val="visible"/>
                                      </p:to>
                                    </p:set>
                                    <p:anim calcmode="lin" valueType="num">
                                      <p:cBhvr additive="base">
                                        <p:cTn id="39" dur="500" fill="hold"/>
                                        <p:tgtEl>
                                          <p:spTgt spid="2867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867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t>词条化中数字的处理</a:t>
            </a:r>
            <a:endParaRPr lang="en-US" altLang="zh-CN"/>
          </a:p>
        </p:txBody>
      </p:sp>
      <p:sp>
        <p:nvSpPr>
          <p:cNvPr id="30723" name="Rectangle 3"/>
          <p:cNvSpPr>
            <a:spLocks noGrp="1" noChangeArrowheads="1"/>
          </p:cNvSpPr>
          <p:nvPr>
            <p:ph idx="1"/>
          </p:nvPr>
        </p:nvSpPr>
        <p:spPr/>
        <p:txBody>
          <a:bodyPr/>
          <a:lstStyle/>
          <a:p>
            <a:pPr eaLnBrk="1" hangingPunct="1"/>
            <a:r>
              <a:rPr lang="en-US" altLang="zh-CN" b="1" dirty="0">
                <a:cs typeface="ＭＳ Ｐゴシック" pitchFamily="34" charset="-128"/>
              </a:rPr>
              <a:t>3/20/91			 Mar. 12, 1991				20/3/91</a:t>
            </a:r>
          </a:p>
          <a:p>
            <a:pPr eaLnBrk="1" hangingPunct="1"/>
            <a:r>
              <a:rPr lang="en-US" altLang="zh-CN" b="1" dirty="0">
                <a:cs typeface="ＭＳ Ｐゴシック" pitchFamily="34" charset="-128"/>
              </a:rPr>
              <a:t>55 B.C.</a:t>
            </a:r>
          </a:p>
          <a:p>
            <a:pPr eaLnBrk="1" hangingPunct="1"/>
            <a:r>
              <a:rPr lang="en-US" altLang="zh-CN" b="1" dirty="0">
                <a:cs typeface="ＭＳ Ｐゴシック" pitchFamily="34" charset="-128"/>
              </a:rPr>
              <a:t>B-52</a:t>
            </a:r>
          </a:p>
          <a:p>
            <a:pPr eaLnBrk="1" hangingPunct="1"/>
            <a:r>
              <a:rPr lang="en-US" altLang="zh-CN" b="1" dirty="0">
                <a:cs typeface="ＭＳ Ｐゴシック" pitchFamily="34" charset="-128"/>
              </a:rPr>
              <a:t>PGP </a:t>
            </a:r>
            <a:r>
              <a:rPr lang="zh-CN" altLang="en-US" b="1" dirty="0">
                <a:cs typeface="ＭＳ Ｐゴシック" pitchFamily="34" charset="-128"/>
              </a:rPr>
              <a:t>密钥：</a:t>
            </a:r>
            <a:r>
              <a:rPr lang="en-US" altLang="zh-CN" b="1" dirty="0">
                <a:cs typeface="ＭＳ Ｐゴシック" pitchFamily="34" charset="-128"/>
              </a:rPr>
              <a:t>324a3df234cb23e</a:t>
            </a:r>
          </a:p>
          <a:p>
            <a:pPr eaLnBrk="1" hangingPunct="1"/>
            <a:r>
              <a:rPr lang="en-US" altLang="zh-CN" b="1" dirty="0">
                <a:cs typeface="ＭＳ Ｐゴシック" pitchFamily="34" charset="-128"/>
              </a:rPr>
              <a:t>(800) 234-2333</a:t>
            </a:r>
          </a:p>
          <a:p>
            <a:pPr lvl="1" eaLnBrk="1" hangingPunct="1"/>
            <a:r>
              <a:rPr lang="zh-CN" altLang="en-US" b="1" dirty="0"/>
              <a:t>通常中间有空格</a:t>
            </a:r>
            <a:endParaRPr lang="en-US" altLang="zh-CN" b="1" dirty="0"/>
          </a:p>
          <a:p>
            <a:pPr lvl="1" eaLnBrk="1" hangingPunct="1"/>
            <a:r>
              <a:rPr lang="zh-CN" altLang="en-US" b="1" dirty="0"/>
              <a:t>早期的</a:t>
            </a:r>
            <a:r>
              <a:rPr lang="en-US" altLang="zh-CN" b="1" dirty="0"/>
              <a:t>IR</a:t>
            </a:r>
            <a:r>
              <a:rPr lang="zh-CN" altLang="en-US" b="1" dirty="0"/>
              <a:t>系统可能不索引数字</a:t>
            </a:r>
            <a:endParaRPr lang="en-US" altLang="zh-CN" b="1" dirty="0"/>
          </a:p>
          <a:p>
            <a:pPr lvl="2" eaLnBrk="1" hangingPunct="1"/>
            <a:r>
              <a:rPr lang="zh-CN" altLang="en-US" b="1" dirty="0"/>
              <a:t>但是数字却常常很有用：比如在</a:t>
            </a:r>
            <a:r>
              <a:rPr lang="en-US" altLang="zh-CN" b="1" dirty="0"/>
              <a:t>Web</a:t>
            </a:r>
            <a:r>
              <a:rPr lang="zh-CN" altLang="en-US" b="1" dirty="0"/>
              <a:t>上查找错误代码</a:t>
            </a:r>
            <a:endParaRPr lang="en-US" altLang="zh-CN" b="1" dirty="0"/>
          </a:p>
          <a:p>
            <a:pPr lvl="2" eaLnBrk="1" hangingPunct="1"/>
            <a:r>
              <a:rPr lang="en-US" altLang="zh-CN" b="1" dirty="0"/>
              <a:t>(</a:t>
            </a:r>
            <a:r>
              <a:rPr lang="zh-CN" altLang="en-US" b="1" dirty="0"/>
              <a:t>一种处理方法是采用</a:t>
            </a:r>
            <a:r>
              <a:rPr lang="en-US" altLang="zh-CN" b="1" dirty="0"/>
              <a:t>n-gram)</a:t>
            </a:r>
          </a:p>
          <a:p>
            <a:pPr lvl="1" eaLnBrk="1" hangingPunct="1"/>
            <a:r>
              <a:rPr lang="zh-CN" altLang="en-US" b="1" dirty="0"/>
              <a:t>元数据是分开还是一起索引</a:t>
            </a:r>
            <a:endParaRPr lang="en-US" altLang="zh-CN" b="1" dirty="0"/>
          </a:p>
          <a:p>
            <a:pPr lvl="2" eaLnBrk="1" hangingPunct="1"/>
            <a:r>
              <a:rPr lang="zh-CN" altLang="en-US" b="1" dirty="0"/>
              <a:t>创建日期、格式等等</a:t>
            </a:r>
            <a:endParaRPr lang="en-US" altLang="zh-CN"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pPr eaLnBrk="1" hangingPunct="1"/>
            <a:r>
              <a:rPr lang="zh-CN" altLang="en-US"/>
              <a:t>语言问题：法语和德语</a:t>
            </a:r>
            <a:endParaRPr lang="en-US" altLang="zh-CN"/>
          </a:p>
        </p:txBody>
      </p:sp>
      <p:sp>
        <p:nvSpPr>
          <p:cNvPr id="30723" name="Rectangle 1027"/>
          <p:cNvSpPr>
            <a:spLocks noGrp="1" noChangeArrowheads="1"/>
          </p:cNvSpPr>
          <p:nvPr>
            <p:ph idx="1"/>
          </p:nvPr>
        </p:nvSpPr>
        <p:spPr/>
        <p:txBody>
          <a:bodyPr/>
          <a:lstStyle/>
          <a:p>
            <a:pPr eaLnBrk="1" hangingPunct="1"/>
            <a:r>
              <a:rPr lang="zh-CN" altLang="en-US" b="1">
                <a:cs typeface="ＭＳ Ｐゴシック" pitchFamily="34" charset="-128"/>
              </a:rPr>
              <a:t>法语</a:t>
            </a:r>
            <a:endParaRPr lang="en-US" altLang="zh-CN" b="1">
              <a:cs typeface="ＭＳ Ｐゴシック" pitchFamily="34" charset="-128"/>
            </a:endParaRPr>
          </a:p>
          <a:p>
            <a:pPr lvl="1" eaLnBrk="1" hangingPunct="1"/>
            <a:r>
              <a:rPr lang="en-US" altLang="zh-CN" b="1"/>
              <a:t>L‘ensemble </a:t>
            </a:r>
            <a:r>
              <a:rPr lang="en-US" altLang="zh-CN" b="1">
                <a:sym typeface="Symbol" pitchFamily="18" charset="2"/>
              </a:rPr>
              <a:t> </a:t>
            </a:r>
            <a:r>
              <a:rPr lang="zh-CN" altLang="en-US" b="1">
                <a:sym typeface="Symbol" pitchFamily="18" charset="2"/>
              </a:rPr>
              <a:t>到底是一个还是两个词条</a:t>
            </a:r>
            <a:r>
              <a:rPr lang="en-US" altLang="zh-CN" b="1">
                <a:sym typeface="Symbol" pitchFamily="18" charset="2"/>
              </a:rPr>
              <a:t>?</a:t>
            </a:r>
          </a:p>
          <a:p>
            <a:pPr lvl="2" eaLnBrk="1" hangingPunct="1"/>
            <a:r>
              <a:rPr lang="en-US" altLang="zh-CN" b="1">
                <a:sym typeface="Symbol" pitchFamily="18" charset="2"/>
              </a:rPr>
              <a:t>L ? L’ ? Le ?</a:t>
            </a:r>
          </a:p>
          <a:p>
            <a:pPr lvl="2" eaLnBrk="1" hangingPunct="1"/>
            <a:r>
              <a:rPr lang="zh-CN" altLang="en-US" b="1">
                <a:sym typeface="Symbol" pitchFamily="18" charset="2"/>
              </a:rPr>
              <a:t>但是常常希望</a:t>
            </a:r>
            <a:r>
              <a:rPr lang="en-US" altLang="zh-CN" b="1">
                <a:sym typeface="Symbol" pitchFamily="18" charset="2"/>
              </a:rPr>
              <a:t> l’ensemble </a:t>
            </a:r>
            <a:r>
              <a:rPr lang="zh-CN" altLang="en-US" b="1">
                <a:sym typeface="Symbol" pitchFamily="18" charset="2"/>
              </a:rPr>
              <a:t>能和</a:t>
            </a:r>
            <a:r>
              <a:rPr lang="en-US" altLang="zh-CN" b="1">
                <a:sym typeface="Symbol" pitchFamily="18" charset="2"/>
              </a:rPr>
              <a:t>un ensemble</a:t>
            </a:r>
            <a:r>
              <a:rPr lang="zh-CN" altLang="en-US" b="1">
                <a:sym typeface="Symbol" pitchFamily="18" charset="2"/>
              </a:rPr>
              <a:t>匹配</a:t>
            </a:r>
            <a:endParaRPr lang="en-US" altLang="zh-CN" b="1">
              <a:sym typeface="Symbol" pitchFamily="18" charset="2"/>
            </a:endParaRPr>
          </a:p>
          <a:p>
            <a:pPr lvl="3" eaLnBrk="1" hangingPunct="1"/>
            <a:r>
              <a:rPr lang="zh-CN" altLang="en-US" b="1">
                <a:sym typeface="Symbol" pitchFamily="18" charset="2"/>
              </a:rPr>
              <a:t>至少在</a:t>
            </a:r>
            <a:r>
              <a:rPr lang="en-US" altLang="zh-CN" b="1">
                <a:sym typeface="Symbol" pitchFamily="18" charset="2"/>
              </a:rPr>
              <a:t>2003</a:t>
            </a:r>
            <a:r>
              <a:rPr lang="zh-CN" altLang="en-US" b="1">
                <a:sym typeface="Symbol" pitchFamily="18" charset="2"/>
              </a:rPr>
              <a:t>年以前，</a:t>
            </a:r>
            <a:r>
              <a:rPr lang="en-US" altLang="zh-CN" b="1">
                <a:sym typeface="Symbol" pitchFamily="18" charset="2"/>
              </a:rPr>
              <a:t>Google</a:t>
            </a:r>
            <a:r>
              <a:rPr lang="zh-CN" altLang="en-US" b="1">
                <a:sym typeface="Symbol" pitchFamily="18" charset="2"/>
              </a:rPr>
              <a:t>没有这样处理</a:t>
            </a:r>
            <a:endParaRPr lang="en-US" altLang="zh-CN" b="1">
              <a:sym typeface="Symbol" pitchFamily="18" charset="2"/>
            </a:endParaRPr>
          </a:p>
          <a:p>
            <a:pPr lvl="4" eaLnBrk="1" hangingPunct="1"/>
            <a:r>
              <a:rPr lang="zh-CN" altLang="en-US" b="1">
                <a:sym typeface="Symbol" pitchFamily="18" charset="2"/>
              </a:rPr>
              <a:t>国际化问题</a:t>
            </a:r>
            <a:r>
              <a:rPr lang="en-US" altLang="zh-CN" b="1">
                <a:sym typeface="Symbol" pitchFamily="18" charset="2"/>
              </a:rPr>
              <a:t>!</a:t>
            </a:r>
          </a:p>
          <a:p>
            <a:pPr eaLnBrk="1" hangingPunct="1"/>
            <a:r>
              <a:rPr lang="zh-CN" altLang="en-US" b="1">
                <a:cs typeface="ＭＳ Ｐゴシック" pitchFamily="34" charset="-128"/>
                <a:sym typeface="Symbol" pitchFamily="18" charset="2"/>
              </a:rPr>
              <a:t>德语中复合名词连写</a:t>
            </a:r>
            <a:endParaRPr lang="en-US" altLang="zh-CN" b="1">
              <a:cs typeface="ＭＳ Ｐゴシック" pitchFamily="34" charset="-128"/>
              <a:sym typeface="Symbol" pitchFamily="18" charset="2"/>
            </a:endParaRPr>
          </a:p>
          <a:p>
            <a:pPr lvl="1" eaLnBrk="1" hangingPunct="1"/>
            <a:r>
              <a:rPr lang="en-US" altLang="zh-CN" b="1">
                <a:sym typeface="Symbol" pitchFamily="18" charset="2"/>
              </a:rPr>
              <a:t>Lebensversicherungsgesellschaftsangestellter</a:t>
            </a:r>
          </a:p>
          <a:p>
            <a:pPr lvl="1" eaLnBrk="1" hangingPunct="1"/>
            <a:r>
              <a:rPr lang="en-US" altLang="zh-CN" b="1">
                <a:sym typeface="Symbol" pitchFamily="18" charset="2"/>
              </a:rPr>
              <a:t>‘life insurance company employee’</a:t>
            </a:r>
          </a:p>
          <a:p>
            <a:pPr lvl="1" eaLnBrk="1" hangingPunct="1"/>
            <a:r>
              <a:rPr lang="zh-CN" altLang="en-US" b="1">
                <a:sym typeface="Symbol" pitchFamily="18" charset="2"/>
              </a:rPr>
              <a:t>德语检索系统往往要使用一个复合词拆分的模块，而且该模块对检索结果的提高有很大帮助</a:t>
            </a:r>
            <a:r>
              <a:rPr lang="en-US" altLang="zh-CN" b="1">
                <a:sym typeface="Symbol" pitchFamily="18" charset="2"/>
              </a:rPr>
              <a:t>(</a:t>
            </a:r>
            <a:r>
              <a:rPr lang="zh-CN" altLang="en-US" b="1">
                <a:sym typeface="Symbol" pitchFamily="18" charset="2"/>
              </a:rPr>
              <a:t>可以提高</a:t>
            </a:r>
            <a:r>
              <a:rPr lang="en-US" altLang="zh-CN" b="1">
                <a:sym typeface="Symbol" pitchFamily="18" charset="2"/>
              </a:rPr>
              <a:t>15%)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 calcmode="lin" valueType="num">
                                      <p:cBhvr additive="base">
                                        <p:cTn id="7"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anim calcmode="lin" valueType="num">
                                      <p:cBhvr additive="base">
                                        <p:cTn id="13"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 calcmode="lin" valueType="num">
                                      <p:cBhvr additive="base">
                                        <p:cTn id="19" dur="5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0723">
                                            <p:txEl>
                                              <p:pRg st="5" end="5"/>
                                            </p:txEl>
                                          </p:spTgt>
                                        </p:tgtEl>
                                        <p:attrNameLst>
                                          <p:attrName>style.visibility</p:attrName>
                                        </p:attrNameLst>
                                      </p:cBhvr>
                                      <p:to>
                                        <p:strVal val="visible"/>
                                      </p:to>
                                    </p:set>
                                    <p:anim calcmode="lin" valueType="num">
                                      <p:cBhvr additive="base">
                                        <p:cTn id="23" dur="5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0723">
                                            <p:txEl>
                                              <p:pRg st="6" end="6"/>
                                            </p:txEl>
                                          </p:spTgt>
                                        </p:tgtEl>
                                        <p:attrNameLst>
                                          <p:attrName>style.visibility</p:attrName>
                                        </p:attrNameLst>
                                      </p:cBhvr>
                                      <p:to>
                                        <p:strVal val="visible"/>
                                      </p:to>
                                    </p:set>
                                    <p:anim calcmode="lin" valueType="num">
                                      <p:cBhvr additive="base">
                                        <p:cTn id="29" dur="5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7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30723">
                                            <p:txEl>
                                              <p:pRg st="7" end="7"/>
                                            </p:txEl>
                                          </p:spTgt>
                                        </p:tgtEl>
                                        <p:attrNameLst>
                                          <p:attrName>style.visibility</p:attrName>
                                        </p:attrNameLst>
                                      </p:cBhvr>
                                      <p:to>
                                        <p:strVal val="visible"/>
                                      </p:to>
                                    </p:set>
                                    <p:animEffect transition="in" filter="fade">
                                      <p:cBhvr>
                                        <p:cTn id="35" dur="1000"/>
                                        <p:tgtEl>
                                          <p:spTgt spid="30723">
                                            <p:txEl>
                                              <p:pRg st="7" end="7"/>
                                            </p:txEl>
                                          </p:spTgt>
                                        </p:tgtEl>
                                      </p:cBhvr>
                                    </p:animEffect>
                                    <p:anim calcmode="lin" valueType="num">
                                      <p:cBhvr>
                                        <p:cTn id="36" dur="10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072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0723">
                                            <p:txEl>
                                              <p:pRg st="8" end="8"/>
                                            </p:txEl>
                                          </p:spTgt>
                                        </p:tgtEl>
                                        <p:attrNameLst>
                                          <p:attrName>style.visibility</p:attrName>
                                        </p:attrNameLst>
                                      </p:cBhvr>
                                      <p:to>
                                        <p:strVal val="visible"/>
                                      </p:to>
                                    </p:set>
                                    <p:anim calcmode="lin" valueType="num">
                                      <p:cBhvr additive="base">
                                        <p:cTn id="42" dur="500" fill="hold"/>
                                        <p:tgtEl>
                                          <p:spTgt spid="3072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072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30723">
                                            <p:txEl>
                                              <p:pRg st="9" end="9"/>
                                            </p:txEl>
                                          </p:spTgt>
                                        </p:tgtEl>
                                        <p:attrNameLst>
                                          <p:attrName>style.visibility</p:attrName>
                                        </p:attrNameLst>
                                      </p:cBhvr>
                                      <p:to>
                                        <p:strVal val="visible"/>
                                      </p:to>
                                    </p:set>
                                    <p:anim calcmode="lin" valueType="num">
                                      <p:cBhvr additive="base">
                                        <p:cTn id="48" dur="500" fill="hold"/>
                                        <p:tgtEl>
                                          <p:spTgt spid="30723">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072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p:txBody>
          <a:bodyPr/>
          <a:lstStyle/>
          <a:p>
            <a:pPr eaLnBrk="1" hangingPunct="1"/>
            <a:r>
              <a:rPr lang="zh-CN" altLang="en-US"/>
              <a:t>语言问题：中文和日文</a:t>
            </a:r>
            <a:endParaRPr lang="en-US" altLang="zh-CN"/>
          </a:p>
        </p:txBody>
      </p:sp>
      <p:sp>
        <p:nvSpPr>
          <p:cNvPr id="31747" name="Rectangle 1027"/>
          <p:cNvSpPr>
            <a:spLocks noGrp="1" noChangeArrowheads="1"/>
          </p:cNvSpPr>
          <p:nvPr>
            <p:ph idx="1"/>
          </p:nvPr>
        </p:nvSpPr>
        <p:spPr/>
        <p:txBody>
          <a:bodyPr/>
          <a:lstStyle/>
          <a:p>
            <a:pPr eaLnBrk="1" hangingPunct="1"/>
            <a:r>
              <a:rPr lang="zh-CN" altLang="en-US" dirty="0">
                <a:cs typeface="ＭＳ Ｐゴシック" pitchFamily="34" charset="-128"/>
                <a:sym typeface="Symbol" pitchFamily="18" charset="2"/>
              </a:rPr>
              <a:t>中文和日文词之间没有</a:t>
            </a:r>
            <a:r>
              <a:rPr lang="zh-CN" altLang="en-US" b="1" dirty="0">
                <a:solidFill>
                  <a:srgbClr val="FF0000"/>
                </a:solidFill>
                <a:cs typeface="ＭＳ Ｐゴシック" pitchFamily="34" charset="-128"/>
                <a:sym typeface="Symbol" pitchFamily="18" charset="2"/>
              </a:rPr>
              <a:t>间隔</a:t>
            </a:r>
            <a:r>
              <a:rPr lang="en-US" altLang="zh-CN" dirty="0">
                <a:cs typeface="ＭＳ Ｐゴシック" pitchFamily="34" charset="-128"/>
                <a:sym typeface="Symbol" pitchFamily="18" charset="2"/>
              </a:rPr>
              <a:t>:</a:t>
            </a:r>
          </a:p>
          <a:p>
            <a:pPr lvl="1" eaLnBrk="1" hangingPunct="1"/>
            <a:r>
              <a:rPr lang="ja-JP" altLang="en-US" dirty="0">
                <a:latin typeface="宋体" pitchFamily="2" charset="-122"/>
                <a:ea typeface="宋体" pitchFamily="2" charset="-122"/>
                <a:sym typeface="Symbol" pitchFamily="18" charset="2"/>
              </a:rPr>
              <a:t>莎拉波娃现在居住在美国东南部的佛罗里达。</a:t>
            </a:r>
          </a:p>
          <a:p>
            <a:pPr lvl="1" eaLnBrk="1" hangingPunct="1"/>
            <a:r>
              <a:rPr lang="zh-CN" altLang="en-US" dirty="0">
                <a:sym typeface="Symbol" pitchFamily="18" charset="2"/>
              </a:rPr>
              <a:t>分词结果无法保证百分百正确， “和尚”</a:t>
            </a:r>
            <a:endParaRPr lang="en-US" altLang="zh-CN" dirty="0">
              <a:sym typeface="Symbol" pitchFamily="18" charset="2"/>
            </a:endParaRPr>
          </a:p>
          <a:p>
            <a:pPr eaLnBrk="1" hangingPunct="1"/>
            <a:r>
              <a:rPr lang="zh-CN" altLang="en-US" dirty="0">
                <a:cs typeface="ＭＳ Ｐゴシック" pitchFamily="34" charset="-128"/>
                <a:sym typeface="Symbol" pitchFamily="18" charset="2"/>
              </a:rPr>
              <a:t>日文中可以</a:t>
            </a:r>
            <a:r>
              <a:rPr lang="zh-CN" altLang="en-US" b="1" dirty="0">
                <a:solidFill>
                  <a:srgbClr val="FF0000"/>
                </a:solidFill>
                <a:cs typeface="ＭＳ Ｐゴシック" pitchFamily="34" charset="-128"/>
                <a:sym typeface="Symbol" pitchFamily="18" charset="2"/>
              </a:rPr>
              <a:t>同时</a:t>
            </a:r>
            <a:r>
              <a:rPr lang="zh-CN" altLang="en-US" dirty="0">
                <a:cs typeface="ＭＳ Ｐゴシック" pitchFamily="34" charset="-128"/>
                <a:sym typeface="Symbol" pitchFamily="18" charset="2"/>
              </a:rPr>
              <a:t>使用</a:t>
            </a:r>
            <a:r>
              <a:rPr lang="zh-CN" altLang="en-US" b="1" dirty="0">
                <a:solidFill>
                  <a:srgbClr val="FF0000"/>
                </a:solidFill>
                <a:cs typeface="ＭＳ Ｐゴシック" pitchFamily="34" charset="-128"/>
                <a:sym typeface="Symbol" pitchFamily="18" charset="2"/>
              </a:rPr>
              <a:t>多种类型</a:t>
            </a:r>
            <a:r>
              <a:rPr lang="zh-CN" altLang="en-US" dirty="0">
                <a:cs typeface="ＭＳ Ｐゴシック" pitchFamily="34" charset="-128"/>
                <a:sym typeface="Symbol" pitchFamily="18" charset="2"/>
              </a:rPr>
              <a:t>的字母表</a:t>
            </a:r>
            <a:endParaRPr lang="en-US" altLang="zh-CN" dirty="0">
              <a:cs typeface="ＭＳ Ｐゴシック" pitchFamily="34" charset="-128"/>
              <a:sym typeface="Symbol" pitchFamily="18" charset="2"/>
            </a:endParaRPr>
          </a:p>
          <a:p>
            <a:pPr lvl="1" eaLnBrk="1" hangingPunct="1"/>
            <a:r>
              <a:rPr lang="zh-CN" altLang="en-US" dirty="0">
                <a:sym typeface="Symbol" pitchFamily="18" charset="2"/>
              </a:rPr>
              <a:t>日期</a:t>
            </a:r>
            <a:r>
              <a:rPr lang="en-US" altLang="zh-CN" dirty="0">
                <a:sym typeface="Symbol" pitchFamily="18" charset="2"/>
              </a:rPr>
              <a:t>/</a:t>
            </a:r>
            <a:r>
              <a:rPr lang="zh-CN" altLang="en-US" dirty="0">
                <a:sym typeface="Symbol" pitchFamily="18" charset="2"/>
              </a:rPr>
              <a:t>数字可以采用不同的格式</a:t>
            </a:r>
            <a:endParaRPr lang="en-US" altLang="zh-CN" dirty="0">
              <a:sym typeface="Symbol" pitchFamily="18" charset="2"/>
            </a:endParaRPr>
          </a:p>
        </p:txBody>
      </p:sp>
      <p:sp>
        <p:nvSpPr>
          <p:cNvPr id="31758" name="Text Box 1051"/>
          <p:cNvSpPr txBox="1">
            <a:spLocks noChangeArrowheads="1"/>
          </p:cNvSpPr>
          <p:nvPr/>
        </p:nvSpPr>
        <p:spPr bwMode="auto">
          <a:xfrm>
            <a:off x="1066800" y="5943600"/>
            <a:ext cx="6340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latin typeface="宋体" pitchFamily="2" charset="-122"/>
                <a:cs typeface="Arial Unicode MS" pitchFamily="34" charset="-122"/>
              </a:rPr>
              <a:t>而终端用户可能完全用平假名方式输入查询！</a:t>
            </a:r>
            <a:endParaRPr lang="en-US" altLang="zh-CN" b="1" dirty="0">
              <a:latin typeface="宋体" pitchFamily="2" charset="-122"/>
              <a:cs typeface="Arial Unicode MS" pitchFamily="34" charset="-122"/>
            </a:endParaRPr>
          </a:p>
        </p:txBody>
      </p:sp>
      <p:grpSp>
        <p:nvGrpSpPr>
          <p:cNvPr id="3" name="组合 2"/>
          <p:cNvGrpSpPr>
            <a:grpSpLocks/>
          </p:cNvGrpSpPr>
          <p:nvPr/>
        </p:nvGrpSpPr>
        <p:grpSpPr bwMode="auto">
          <a:xfrm>
            <a:off x="76200" y="4114800"/>
            <a:ext cx="8545513" cy="1223963"/>
            <a:chOff x="76200" y="4114800"/>
            <a:chExt cx="8545513" cy="1223963"/>
          </a:xfrm>
        </p:grpSpPr>
        <p:sp>
          <p:nvSpPr>
            <p:cNvPr id="32774" name="Text Box 1037"/>
            <p:cNvSpPr txBox="1">
              <a:spLocks noChangeArrowheads="1"/>
            </p:cNvSpPr>
            <p:nvPr/>
          </p:nvSpPr>
          <p:spPr bwMode="auto">
            <a:xfrm>
              <a:off x="76200" y="4267200"/>
              <a:ext cx="854551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itchFamily="18" charset="0"/>
                  <a:ea typeface="宋体" pitchFamily="2" charset="-122"/>
                </a:defRPr>
              </a:lvl1pPr>
              <a:lvl2pPr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lvl="1" eaLnBrk="1" hangingPunct="1">
                <a:spcBef>
                  <a:spcPct val="20000"/>
                </a:spcBef>
                <a:buClr>
                  <a:schemeClr val="tx1"/>
                </a:buClr>
                <a:buSzPct val="55000"/>
                <a:buFont typeface="Wingdings" pitchFamily="2" charset="2"/>
                <a:buNone/>
              </a:pPr>
              <a:r>
                <a:rPr lang="ja-JP" altLang="en-US" sz="2100" b="1" i="1" dirty="0">
                  <a:ea typeface="黑体" pitchFamily="49" charset="-122"/>
                  <a:cs typeface="Arial Unicode MS" pitchFamily="34" charset="-122"/>
                </a:rPr>
                <a:t>フォーチュン</a:t>
              </a:r>
              <a:r>
                <a:rPr lang="en-US" altLang="ja-JP" sz="2100" b="1" i="1" dirty="0">
                  <a:ea typeface="黑体" pitchFamily="49" charset="-122"/>
                  <a:cs typeface="Arial Unicode MS" pitchFamily="34" charset="-122"/>
                </a:rPr>
                <a:t>500</a:t>
              </a:r>
              <a:r>
                <a:rPr lang="ja-JP" altLang="en-US" sz="2100" b="1" i="1" dirty="0">
                  <a:ea typeface="黑体" pitchFamily="49" charset="-122"/>
                  <a:cs typeface="Arial Unicode MS" pitchFamily="34" charset="-122"/>
                </a:rPr>
                <a:t>社は情報不足のため時間あた</a:t>
              </a:r>
              <a:r>
                <a:rPr lang="en-US" altLang="ja-JP" sz="2100" b="1" i="1" dirty="0">
                  <a:ea typeface="黑体" pitchFamily="49" charset="-122"/>
                  <a:cs typeface="Arial Unicode MS" pitchFamily="34" charset="-122"/>
                </a:rPr>
                <a:t>$500K(</a:t>
              </a:r>
              <a:r>
                <a:rPr lang="ja-JP" altLang="en-US" sz="2100" b="1" i="1" dirty="0">
                  <a:ea typeface="黑体" pitchFamily="49" charset="-122"/>
                  <a:cs typeface="Arial Unicode MS" pitchFamily="34" charset="-122"/>
                </a:rPr>
                <a:t>約</a:t>
              </a:r>
              <a:r>
                <a:rPr lang="en-US" altLang="ja-JP" sz="2100" b="1" i="1" dirty="0">
                  <a:ea typeface="黑体" pitchFamily="49" charset="-122"/>
                  <a:cs typeface="Arial Unicode MS" pitchFamily="34" charset="-122"/>
                </a:rPr>
                <a:t>6,000</a:t>
              </a:r>
              <a:r>
                <a:rPr lang="ja-JP" altLang="en-US" sz="2100" b="1" i="1" dirty="0">
                  <a:ea typeface="黑体" pitchFamily="49" charset="-122"/>
                  <a:cs typeface="Arial Unicode MS" pitchFamily="34" charset="-122"/>
                </a:rPr>
                <a:t>万円</a:t>
              </a:r>
              <a:r>
                <a:rPr lang="en-US" altLang="ja-JP" sz="2100" b="1" i="1" dirty="0">
                  <a:ea typeface="黑体" pitchFamily="49" charset="-122"/>
                  <a:cs typeface="Arial Unicode MS" pitchFamily="34" charset="-122"/>
                </a:rPr>
                <a:t>)</a:t>
              </a:r>
              <a:endParaRPr lang="en-US" altLang="zh-CN" b="1" i="1" dirty="0">
                <a:ea typeface="黑体" pitchFamily="49" charset="-122"/>
                <a:cs typeface="Arial Unicode MS" pitchFamily="34" charset="-122"/>
              </a:endParaRPr>
            </a:p>
          </p:txBody>
        </p:sp>
        <p:grpSp>
          <p:nvGrpSpPr>
            <p:cNvPr id="32775" name="Group 1032"/>
            <p:cNvGrpSpPr>
              <a:grpSpLocks/>
            </p:cNvGrpSpPr>
            <p:nvPr/>
          </p:nvGrpSpPr>
          <p:grpSpPr bwMode="auto">
            <a:xfrm>
              <a:off x="1371600" y="4876800"/>
              <a:ext cx="5945188" cy="461963"/>
              <a:chOff x="422" y="3792"/>
              <a:chExt cx="3745" cy="291"/>
            </a:xfrm>
          </p:grpSpPr>
          <p:sp>
            <p:nvSpPr>
              <p:cNvPr id="32787" name="Text Box 1028"/>
              <p:cNvSpPr txBox="1">
                <a:spLocks noChangeArrowheads="1"/>
              </p:cNvSpPr>
              <p:nvPr/>
            </p:nvSpPr>
            <p:spPr bwMode="auto">
              <a:xfrm>
                <a:off x="422" y="3792"/>
                <a:ext cx="698" cy="291"/>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latin typeface="宋体" pitchFamily="2" charset="-122"/>
                    <a:cs typeface="Arial Unicode MS" pitchFamily="34" charset="-122"/>
                  </a:rPr>
                  <a:t>片假名</a:t>
                </a:r>
                <a:endParaRPr lang="en-US" altLang="zh-CN" b="1" dirty="0">
                  <a:latin typeface="宋体" pitchFamily="2" charset="-122"/>
                  <a:cs typeface="Arial Unicode MS" pitchFamily="34" charset="-122"/>
                </a:endParaRPr>
              </a:p>
            </p:txBody>
          </p:sp>
          <p:sp>
            <p:nvSpPr>
              <p:cNvPr id="32788" name="Text Box 1029"/>
              <p:cNvSpPr txBox="1">
                <a:spLocks noChangeArrowheads="1"/>
              </p:cNvSpPr>
              <p:nvPr/>
            </p:nvSpPr>
            <p:spPr bwMode="auto">
              <a:xfrm>
                <a:off x="1499" y="3792"/>
                <a:ext cx="698" cy="291"/>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latin typeface="宋体" pitchFamily="2" charset="-122"/>
                    <a:cs typeface="Arial Unicode MS" pitchFamily="34" charset="-122"/>
                  </a:rPr>
                  <a:t>平假名</a:t>
                </a:r>
                <a:endParaRPr lang="en-US" altLang="zh-CN" b="1" dirty="0">
                  <a:latin typeface="宋体" pitchFamily="2" charset="-122"/>
                  <a:cs typeface="Arial Unicode MS" pitchFamily="34" charset="-122"/>
                </a:endParaRPr>
              </a:p>
            </p:txBody>
          </p:sp>
          <p:sp>
            <p:nvSpPr>
              <p:cNvPr id="32789" name="Text Box 1030"/>
              <p:cNvSpPr txBox="1">
                <a:spLocks noChangeArrowheads="1"/>
              </p:cNvSpPr>
              <p:nvPr/>
            </p:nvSpPr>
            <p:spPr bwMode="auto">
              <a:xfrm>
                <a:off x="2603" y="3792"/>
                <a:ext cx="504" cy="291"/>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latin typeface="宋体" pitchFamily="2" charset="-122"/>
                    <a:cs typeface="Arial Unicode MS" pitchFamily="34" charset="-122"/>
                  </a:rPr>
                  <a:t>汉字</a:t>
                </a:r>
                <a:endParaRPr lang="en-US" altLang="zh-CN" b="1" dirty="0">
                  <a:latin typeface="宋体" pitchFamily="2" charset="-122"/>
                  <a:cs typeface="Arial Unicode MS" pitchFamily="34" charset="-122"/>
                </a:endParaRPr>
              </a:p>
            </p:txBody>
          </p:sp>
          <p:sp>
            <p:nvSpPr>
              <p:cNvPr id="32790" name="Text Box 1031"/>
              <p:cNvSpPr txBox="1">
                <a:spLocks noChangeArrowheads="1"/>
              </p:cNvSpPr>
              <p:nvPr/>
            </p:nvSpPr>
            <p:spPr bwMode="auto">
              <a:xfrm>
                <a:off x="3275" y="3792"/>
                <a:ext cx="892" cy="291"/>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latin typeface="宋体" pitchFamily="2" charset="-122"/>
                    <a:cs typeface="Arial Unicode MS" pitchFamily="34" charset="-122"/>
                  </a:rPr>
                  <a:t>罗马字母</a:t>
                </a:r>
                <a:endParaRPr lang="en-US" altLang="zh-CN" b="1" dirty="0">
                  <a:latin typeface="宋体" pitchFamily="2" charset="-122"/>
                  <a:cs typeface="Arial Unicode MS" pitchFamily="34" charset="-122"/>
                </a:endParaRPr>
              </a:p>
            </p:txBody>
          </p:sp>
        </p:grpSp>
        <p:sp>
          <p:nvSpPr>
            <p:cNvPr id="32776" name="Rectangle 1040"/>
            <p:cNvSpPr>
              <a:spLocks noChangeArrowheads="1"/>
            </p:cNvSpPr>
            <p:nvPr/>
          </p:nvSpPr>
          <p:spPr bwMode="auto">
            <a:xfrm>
              <a:off x="609600" y="4267200"/>
              <a:ext cx="144780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cxnSp>
          <p:nvCxnSpPr>
            <p:cNvPr id="32777" name="AutoShape 1041"/>
            <p:cNvCxnSpPr>
              <a:cxnSpLocks noChangeShapeType="1"/>
              <a:endCxn id="32776" idx="2"/>
            </p:cNvCxnSpPr>
            <p:nvPr/>
          </p:nvCxnSpPr>
          <p:spPr bwMode="auto">
            <a:xfrm rot="16200000" flipV="1">
              <a:off x="1662906" y="4399757"/>
              <a:ext cx="147637" cy="8064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2778" name="Rectangle 1044"/>
            <p:cNvSpPr>
              <a:spLocks noChangeArrowheads="1"/>
            </p:cNvSpPr>
            <p:nvPr/>
          </p:nvSpPr>
          <p:spPr bwMode="auto">
            <a:xfrm>
              <a:off x="4343400" y="4267200"/>
              <a:ext cx="53340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cxnSp>
          <p:nvCxnSpPr>
            <p:cNvPr id="32779" name="AutoShape 1045"/>
            <p:cNvCxnSpPr>
              <a:cxnSpLocks noChangeShapeType="1"/>
              <a:endCxn id="32778" idx="2"/>
            </p:cNvCxnSpPr>
            <p:nvPr/>
          </p:nvCxnSpPr>
          <p:spPr bwMode="auto">
            <a:xfrm rot="5400000" flipH="1" flipV="1">
              <a:off x="4148138" y="4414838"/>
              <a:ext cx="147637" cy="77628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2780" name="Rectangle 1046"/>
            <p:cNvSpPr>
              <a:spLocks noChangeArrowheads="1"/>
            </p:cNvSpPr>
            <p:nvPr/>
          </p:nvSpPr>
          <p:spPr bwMode="auto">
            <a:xfrm>
              <a:off x="5114528" y="4267200"/>
              <a:ext cx="60960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cxnSp>
          <p:nvCxnSpPr>
            <p:cNvPr id="32781" name="AutoShape 1047"/>
            <p:cNvCxnSpPr>
              <a:cxnSpLocks noChangeShapeType="1"/>
              <a:endCxn id="32780" idx="2"/>
            </p:cNvCxnSpPr>
            <p:nvPr/>
          </p:nvCxnSpPr>
          <p:spPr bwMode="auto">
            <a:xfrm rot="16200000" flipV="1">
              <a:off x="5401866" y="4746625"/>
              <a:ext cx="147637" cy="112713"/>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2782" name="Rectangle 1048"/>
            <p:cNvSpPr>
              <a:spLocks noChangeArrowheads="1"/>
            </p:cNvSpPr>
            <p:nvPr/>
          </p:nvSpPr>
          <p:spPr bwMode="auto">
            <a:xfrm>
              <a:off x="6372200" y="4227513"/>
              <a:ext cx="228600" cy="460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cxnSp>
          <p:nvCxnSpPr>
            <p:cNvPr id="32783" name="AutoShape 1049"/>
            <p:cNvCxnSpPr>
              <a:cxnSpLocks noChangeShapeType="1"/>
              <a:endCxn id="32782" idx="2"/>
            </p:cNvCxnSpPr>
            <p:nvPr/>
          </p:nvCxnSpPr>
          <p:spPr bwMode="auto">
            <a:xfrm flipV="1">
              <a:off x="6242025" y="4687888"/>
              <a:ext cx="244475" cy="18891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32784" name="Group 1055"/>
            <p:cNvGrpSpPr>
              <a:grpSpLocks/>
            </p:cNvGrpSpPr>
            <p:nvPr/>
          </p:nvGrpSpPr>
          <p:grpSpPr bwMode="auto">
            <a:xfrm>
              <a:off x="6629400" y="4114800"/>
              <a:ext cx="895350" cy="228600"/>
              <a:chOff x="4176" y="3168"/>
              <a:chExt cx="564" cy="144"/>
            </a:xfrm>
          </p:grpSpPr>
          <p:sp>
            <p:nvSpPr>
              <p:cNvPr id="32785" name="Line 1053"/>
              <p:cNvSpPr>
                <a:spLocks noChangeShapeType="1"/>
              </p:cNvSpPr>
              <p:nvPr/>
            </p:nvSpPr>
            <p:spPr bwMode="auto">
              <a:xfrm>
                <a:off x="4176" y="3168"/>
                <a:ext cx="0" cy="1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2786" name="Line 1054"/>
              <p:cNvSpPr>
                <a:spLocks noChangeShapeType="1"/>
              </p:cNvSpPr>
              <p:nvPr/>
            </p:nvSpPr>
            <p:spPr bwMode="auto">
              <a:xfrm>
                <a:off x="4176" y="3168"/>
                <a:ext cx="564" cy="1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2" end="2"/>
                                            </p:txEl>
                                          </p:spTgt>
                                        </p:tgtEl>
                                        <p:attrNameLst>
                                          <p:attrName>style.visibility</p:attrName>
                                        </p:attrNameLst>
                                      </p:cBhvr>
                                      <p:to>
                                        <p:strVal val="visible"/>
                                      </p:to>
                                    </p:set>
                                    <p:anim calcmode="lin" valueType="num">
                                      <p:cBhvr additive="base">
                                        <p:cTn id="7"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anim calcmode="lin" valueType="num">
                                      <p:cBhvr additive="base">
                                        <p:cTn id="13" dur="5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anim calcmode="lin" valueType="num">
                                      <p:cBhvr additive="base">
                                        <p:cTn id="19" dur="5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1758"/>
                                        </p:tgtEl>
                                        <p:attrNameLst>
                                          <p:attrName>style.visibility</p:attrName>
                                        </p:attrNameLst>
                                      </p:cBhvr>
                                      <p:to>
                                        <p:strVal val="visible"/>
                                      </p:to>
                                    </p:set>
                                    <p:anim calcmode="lin" valueType="num">
                                      <p:cBhvr additive="base">
                                        <p:cTn id="31" dur="500" fill="hold"/>
                                        <p:tgtEl>
                                          <p:spTgt spid="31758"/>
                                        </p:tgtEl>
                                        <p:attrNameLst>
                                          <p:attrName>ppt_x</p:attrName>
                                        </p:attrNameLst>
                                      </p:cBhvr>
                                      <p:tavLst>
                                        <p:tav tm="0">
                                          <p:val>
                                            <p:strVal val="#ppt_x"/>
                                          </p:val>
                                        </p:tav>
                                        <p:tav tm="100000">
                                          <p:val>
                                            <p:strVal val="#ppt_x"/>
                                          </p:val>
                                        </p:tav>
                                      </p:tavLst>
                                    </p:anim>
                                    <p:anim calcmode="lin" valueType="num">
                                      <p:cBhvr additive="base">
                                        <p:cTn id="32" dur="500" fill="hold"/>
                                        <p:tgtEl>
                                          <p:spTgt spid="317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a:t>中文分词</a:t>
            </a:r>
            <a:r>
              <a:rPr lang="en-US" altLang="zh-CN"/>
              <a:t>(Chinese Word Segmentation)</a:t>
            </a:r>
          </a:p>
        </p:txBody>
      </p:sp>
      <p:sp>
        <p:nvSpPr>
          <p:cNvPr id="32771" name="Rectangle 3"/>
          <p:cNvSpPr>
            <a:spLocks noGrp="1" noChangeArrowheads="1"/>
          </p:cNvSpPr>
          <p:nvPr>
            <p:ph idx="1"/>
          </p:nvPr>
        </p:nvSpPr>
        <p:spPr>
          <a:xfrm>
            <a:off x="457200" y="1484313"/>
            <a:ext cx="8229600" cy="5068887"/>
          </a:xfrm>
        </p:spPr>
        <p:txBody>
          <a:bodyPr/>
          <a:lstStyle/>
          <a:p>
            <a:pPr eaLnBrk="1" hangingPunct="1"/>
            <a:r>
              <a:rPr lang="zh-CN" altLang="en-US" b="1">
                <a:cs typeface="ＭＳ Ｐゴシック" pitchFamily="34" charset="-128"/>
              </a:rPr>
              <a:t>对于中文，分词的作用实际上是要找出一个个的索引单位</a:t>
            </a:r>
          </a:p>
          <a:p>
            <a:pPr eaLnBrk="1" hangingPunct="1"/>
            <a:r>
              <a:rPr lang="zh-CN" altLang="en-US" b="1">
                <a:cs typeface="ＭＳ Ｐゴシック" pitchFamily="34" charset="-128"/>
              </a:rPr>
              <a:t>例子：李明天天都准时上班</a:t>
            </a:r>
          </a:p>
          <a:p>
            <a:pPr eaLnBrk="1" hangingPunct="1"/>
            <a:r>
              <a:rPr lang="zh-CN" altLang="en-US" b="1">
                <a:cs typeface="ＭＳ Ｐゴシック" pitchFamily="34" charset="-128"/>
              </a:rPr>
              <a:t>索引单位</a:t>
            </a:r>
          </a:p>
          <a:p>
            <a:pPr lvl="1" eaLnBrk="1" hangingPunct="1"/>
            <a:r>
              <a:rPr lang="zh-CN" altLang="en-US" b="1"/>
              <a:t>字：李 明 天 天 都 准 时 上 班</a:t>
            </a:r>
          </a:p>
          <a:p>
            <a:pPr lvl="2" eaLnBrk="1" hangingPunct="1"/>
            <a:r>
              <a:rPr lang="zh-CN" altLang="en-US" b="1"/>
              <a:t>索引量太大，查全率百分百，但是查准率低，比如查“明天” 这句话也会出来</a:t>
            </a:r>
          </a:p>
          <a:p>
            <a:pPr lvl="1" eaLnBrk="1" hangingPunct="1"/>
            <a:r>
              <a:rPr lang="zh-CN" altLang="en-US" b="1"/>
              <a:t>词：</a:t>
            </a:r>
            <a:r>
              <a:rPr lang="zh-CN" altLang="en-US" b="1">
                <a:solidFill>
                  <a:srgbClr val="0070C0"/>
                </a:solidFill>
              </a:rPr>
              <a:t>李明</a:t>
            </a:r>
            <a:r>
              <a:rPr lang="zh-CN" altLang="en-US" b="1"/>
              <a:t> </a:t>
            </a:r>
            <a:r>
              <a:rPr lang="zh-CN" altLang="en-US" b="1">
                <a:solidFill>
                  <a:srgbClr val="7030A0"/>
                </a:solidFill>
              </a:rPr>
              <a:t>天天</a:t>
            </a:r>
            <a:r>
              <a:rPr lang="zh-CN" altLang="en-US" b="1"/>
              <a:t> </a:t>
            </a:r>
            <a:r>
              <a:rPr lang="zh-CN" altLang="en-US" b="1">
                <a:solidFill>
                  <a:srgbClr val="FFC000"/>
                </a:solidFill>
              </a:rPr>
              <a:t>都</a:t>
            </a:r>
            <a:r>
              <a:rPr lang="zh-CN" altLang="en-US" b="1"/>
              <a:t> </a:t>
            </a:r>
            <a:r>
              <a:rPr lang="zh-CN" altLang="en-US" b="1">
                <a:solidFill>
                  <a:srgbClr val="C00000"/>
                </a:solidFill>
              </a:rPr>
              <a:t>准时</a:t>
            </a:r>
            <a:r>
              <a:rPr lang="zh-CN" altLang="en-US" b="1"/>
              <a:t> </a:t>
            </a:r>
            <a:r>
              <a:rPr lang="zh-CN" altLang="en-US" b="1">
                <a:solidFill>
                  <a:srgbClr val="00B050"/>
                </a:solidFill>
              </a:rPr>
              <a:t>上班</a:t>
            </a:r>
          </a:p>
          <a:p>
            <a:pPr lvl="2" eaLnBrk="1" hangingPunct="1"/>
            <a:r>
              <a:rPr lang="zh-CN" altLang="en-US" b="1"/>
              <a:t>索引量大大降低，查准率较高，查全率不是百分百，而且还会受分词错误的影响，比如上面可能会切分成：李 明天 天都 准时 上班，还有： 他和服务人员照相</a:t>
            </a:r>
          </a:p>
          <a:p>
            <a:pPr lvl="1" eaLnBrk="1" hangingPunct="1"/>
            <a:r>
              <a:rPr lang="zh-CN" altLang="en-US" b="1"/>
              <a:t>字词混合方式</a:t>
            </a:r>
            <a:r>
              <a:rPr lang="en-US" altLang="zh-CN" b="1"/>
              <a:t>/k-gram/</a:t>
            </a:r>
            <a:r>
              <a:rPr lang="zh-CN" altLang="en-US" b="1"/>
              <a:t>多</a:t>
            </a:r>
            <a:r>
              <a:rPr lang="en-US" altLang="zh-CN" b="1"/>
              <a:t>k-gram</a:t>
            </a:r>
            <a:r>
              <a:rPr lang="zh-CN" altLang="en-US" b="1"/>
              <a:t>混合</a:t>
            </a:r>
            <a:endParaRPr lang="en-US" altLang="zh-CN" b="1"/>
          </a:p>
          <a:p>
            <a:pPr lvl="1" eaLnBrk="1" hangingPunct="1"/>
            <a:r>
              <a:rPr lang="zh-CN" altLang="en-US" b="1"/>
              <a:t>一般原则，没把握的情况下细粒度优先</a:t>
            </a:r>
          </a:p>
        </p:txBody>
      </p:sp>
      <p:sp>
        <p:nvSpPr>
          <p:cNvPr id="3379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96FA7AA-2E46-42E4-A304-94E30D0672B7}" type="slidenum">
              <a:rPr lang="en-US" altLang="zh-CN" sz="1200" smtClean="0">
                <a:solidFill>
                  <a:srgbClr val="898989"/>
                </a:solidFill>
                <a:ea typeface="Arial Unicode MS" pitchFamily="34" charset="-122"/>
                <a:cs typeface="Arial Unicode MS" pitchFamily="34" charset="-122"/>
              </a:rPr>
              <a:pPr eaLnBrk="1" hangingPunct="1"/>
              <a:t>16</a:t>
            </a:fld>
            <a:endParaRPr lang="en-US" altLang="zh-CN" sz="1200">
              <a:solidFill>
                <a:srgbClr val="898989"/>
              </a:solidFill>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 calcmode="lin" valueType="num">
                                      <p:cBhvr additive="base">
                                        <p:cTn id="7"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anim calcmode="lin" valueType="num">
                                      <p:cBhvr additive="base">
                                        <p:cTn id="13"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anim calcmode="lin" valueType="num">
                                      <p:cBhvr additive="base">
                                        <p:cTn id="19"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2771">
                                            <p:txEl>
                                              <p:pRg st="4" end="4"/>
                                            </p:txEl>
                                          </p:spTgt>
                                        </p:tgtEl>
                                        <p:attrNameLst>
                                          <p:attrName>style.visibility</p:attrName>
                                        </p:attrNameLst>
                                      </p:cBhvr>
                                      <p:to>
                                        <p:strVal val="visible"/>
                                      </p:to>
                                    </p:set>
                                    <p:anim calcmode="lin" valueType="num">
                                      <p:cBhvr additive="base">
                                        <p:cTn id="25"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2771">
                                            <p:txEl>
                                              <p:pRg st="5" end="5"/>
                                            </p:txEl>
                                          </p:spTgt>
                                        </p:tgtEl>
                                        <p:attrNameLst>
                                          <p:attrName>style.visibility</p:attrName>
                                        </p:attrNameLst>
                                      </p:cBhvr>
                                      <p:to>
                                        <p:strVal val="visible"/>
                                      </p:to>
                                    </p:set>
                                    <p:anim calcmode="lin" valueType="num">
                                      <p:cBhvr additive="base">
                                        <p:cTn id="31" dur="5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2771">
                                            <p:txEl>
                                              <p:pRg st="6" end="6"/>
                                            </p:txEl>
                                          </p:spTgt>
                                        </p:tgtEl>
                                        <p:attrNameLst>
                                          <p:attrName>style.visibility</p:attrName>
                                        </p:attrNameLst>
                                      </p:cBhvr>
                                      <p:to>
                                        <p:strVal val="visible"/>
                                      </p:to>
                                    </p:set>
                                    <p:anim calcmode="lin" valueType="num">
                                      <p:cBhvr additive="base">
                                        <p:cTn id="37" dur="500" fill="hold"/>
                                        <p:tgtEl>
                                          <p:spTgt spid="3277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27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2771">
                                            <p:txEl>
                                              <p:pRg st="7" end="7"/>
                                            </p:txEl>
                                          </p:spTgt>
                                        </p:tgtEl>
                                        <p:attrNameLst>
                                          <p:attrName>style.visibility</p:attrName>
                                        </p:attrNameLst>
                                      </p:cBhvr>
                                      <p:to>
                                        <p:strVal val="visible"/>
                                      </p:to>
                                    </p:set>
                                    <p:anim calcmode="lin" valueType="num">
                                      <p:cBhvr additive="base">
                                        <p:cTn id="43" dur="500" fill="hold"/>
                                        <p:tgtEl>
                                          <p:spTgt spid="3277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27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2771">
                                            <p:txEl>
                                              <p:pRg st="8" end="8"/>
                                            </p:txEl>
                                          </p:spTgt>
                                        </p:tgtEl>
                                        <p:attrNameLst>
                                          <p:attrName>style.visibility</p:attrName>
                                        </p:attrNameLst>
                                      </p:cBhvr>
                                      <p:to>
                                        <p:strVal val="visible"/>
                                      </p:to>
                                    </p:set>
                                    <p:anim calcmode="lin" valueType="num">
                                      <p:cBhvr additive="base">
                                        <p:cTn id="49" dur="500" fill="hold"/>
                                        <p:tgtEl>
                                          <p:spTgt spid="3277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277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p:txBody>
          <a:bodyPr/>
          <a:lstStyle/>
          <a:p>
            <a:pPr eaLnBrk="1" hangingPunct="1"/>
            <a:r>
              <a:rPr lang="zh-CN" altLang="en-US" b="1" dirty="0">
                <a:cs typeface="ＭＳ Ｐゴシック" pitchFamily="34" charset="-128"/>
              </a:rPr>
              <a:t>阿拉伯文</a:t>
            </a:r>
            <a:r>
              <a:rPr lang="en-US" altLang="zh-CN" b="1" dirty="0">
                <a:cs typeface="ＭＳ Ｐゴシック" pitchFamily="34" charset="-128"/>
              </a:rPr>
              <a:t> (</a:t>
            </a:r>
            <a:r>
              <a:rPr lang="zh-CN" altLang="en-US" b="1" dirty="0">
                <a:cs typeface="ＭＳ Ｐゴシック" pitchFamily="34" charset="-128"/>
              </a:rPr>
              <a:t>或希伯来文</a:t>
            </a:r>
            <a:r>
              <a:rPr lang="en-US" altLang="zh-CN" b="1" dirty="0">
                <a:cs typeface="ＭＳ Ｐゴシック" pitchFamily="34" charset="-128"/>
              </a:rPr>
              <a:t>) </a:t>
            </a:r>
            <a:r>
              <a:rPr lang="zh-CN" altLang="en-US" b="1" dirty="0">
                <a:cs typeface="ＭＳ Ｐゴシック" pitchFamily="34" charset="-128"/>
              </a:rPr>
              <a:t>通常从右到左书写，但是某些部分</a:t>
            </a:r>
            <a:r>
              <a:rPr lang="en-US" altLang="zh-CN" b="1" dirty="0">
                <a:cs typeface="ＭＳ Ｐゴシック" pitchFamily="34" charset="-128"/>
              </a:rPr>
              <a:t>(</a:t>
            </a:r>
            <a:r>
              <a:rPr lang="zh-CN" altLang="en-US" b="1" dirty="0">
                <a:cs typeface="ＭＳ Ｐゴシック" pitchFamily="34" charset="-128"/>
              </a:rPr>
              <a:t>如数字</a:t>
            </a:r>
            <a:r>
              <a:rPr lang="en-US" altLang="zh-CN" b="1" dirty="0">
                <a:cs typeface="ＭＳ Ｐゴシック" pitchFamily="34" charset="-128"/>
              </a:rPr>
              <a:t>)</a:t>
            </a:r>
            <a:r>
              <a:rPr lang="zh-CN" altLang="en-US" b="1" dirty="0">
                <a:cs typeface="ＭＳ Ｐゴシック" pitchFamily="34" charset="-128"/>
              </a:rPr>
              <a:t>是从左到右书写</a:t>
            </a:r>
            <a:endParaRPr lang="en-US" altLang="zh-CN" b="1" dirty="0">
              <a:cs typeface="ＭＳ Ｐゴシック" pitchFamily="34" charset="-128"/>
            </a:endParaRPr>
          </a:p>
          <a:p>
            <a:pPr eaLnBrk="1" hangingPunct="1"/>
            <a:r>
              <a:rPr lang="zh-CN" altLang="en-US" b="1" dirty="0">
                <a:cs typeface="ＭＳ Ｐゴシック" pitchFamily="34" charset="-128"/>
              </a:rPr>
              <a:t>词之间是分开的，但是单词中的字母形式会构成复杂的连接方式</a:t>
            </a:r>
            <a:endParaRPr lang="en-US" altLang="zh-CN" b="1" dirty="0">
              <a:cs typeface="ＭＳ Ｐゴシック" pitchFamily="34" charset="-128"/>
            </a:endParaRPr>
          </a:p>
          <a:p>
            <a:pPr eaLnBrk="1" hangingPunct="1"/>
            <a:endParaRPr lang="en-US" altLang="zh-CN" b="1" dirty="0">
              <a:cs typeface="ＭＳ Ｐゴシック" pitchFamily="34" charset="-128"/>
            </a:endParaRPr>
          </a:p>
          <a:p>
            <a:pPr eaLnBrk="1" hangingPunct="1"/>
            <a:r>
              <a:rPr lang="en-US" altLang="zh-CN" b="1">
                <a:cs typeface="ＭＳ Ｐゴシック" pitchFamily="34" charset="-128"/>
              </a:rPr>
              <a:t>                		         ←  →  ← →                     ← </a:t>
            </a:r>
            <a:r>
              <a:rPr lang="zh-CN" altLang="en-US" b="1" dirty="0">
                <a:cs typeface="ＭＳ Ｐゴシック" pitchFamily="34" charset="-128"/>
              </a:rPr>
              <a:t>开始</a:t>
            </a:r>
            <a:endParaRPr lang="en-US" altLang="zh-CN" b="1" dirty="0">
              <a:cs typeface="ＭＳ Ｐゴシック" pitchFamily="34" charset="-128"/>
            </a:endParaRPr>
          </a:p>
          <a:p>
            <a:pPr eaLnBrk="1" hangingPunct="1"/>
            <a:r>
              <a:rPr lang="en-US" altLang="zh-CN" b="1" dirty="0">
                <a:cs typeface="ＭＳ Ｐゴシック" pitchFamily="34" charset="-128"/>
              </a:rPr>
              <a:t>‘Algeria achieved its independence in </a:t>
            </a:r>
            <a:r>
              <a:rPr lang="en-US" altLang="zh-CN" b="1" dirty="0">
                <a:solidFill>
                  <a:srgbClr val="FF0000"/>
                </a:solidFill>
                <a:cs typeface="ＭＳ Ｐゴシック" pitchFamily="34" charset="-128"/>
              </a:rPr>
              <a:t>1962</a:t>
            </a:r>
            <a:r>
              <a:rPr lang="en-US" altLang="zh-CN" b="1" dirty="0">
                <a:cs typeface="ＭＳ Ｐゴシック" pitchFamily="34" charset="-128"/>
              </a:rPr>
              <a:t> after </a:t>
            </a:r>
            <a:r>
              <a:rPr lang="en-US" altLang="zh-CN" b="1" dirty="0">
                <a:solidFill>
                  <a:srgbClr val="FF0000"/>
                </a:solidFill>
                <a:cs typeface="ＭＳ Ｐゴシック" pitchFamily="34" charset="-128"/>
              </a:rPr>
              <a:t>132</a:t>
            </a:r>
            <a:r>
              <a:rPr lang="en-US" altLang="zh-CN" b="1" dirty="0">
                <a:cs typeface="ＭＳ Ｐゴシック" pitchFamily="34" charset="-128"/>
              </a:rPr>
              <a:t> years of French occupation.’</a:t>
            </a:r>
          </a:p>
          <a:p>
            <a:pPr eaLnBrk="1" hangingPunct="1"/>
            <a:r>
              <a:rPr lang="zh-CN" altLang="en-US" b="1" dirty="0">
                <a:cs typeface="ＭＳ Ｐゴシック" pitchFamily="34" charset="-128"/>
              </a:rPr>
              <a:t>在</a:t>
            </a:r>
            <a:r>
              <a:rPr lang="en-US" altLang="zh-CN" b="1" dirty="0">
                <a:cs typeface="ＭＳ Ｐゴシック" pitchFamily="34" charset="-128"/>
              </a:rPr>
              <a:t>Unicode</a:t>
            </a:r>
            <a:r>
              <a:rPr lang="zh-CN" altLang="en-US" b="1" dirty="0">
                <a:cs typeface="ＭＳ Ｐゴシック" pitchFamily="34" charset="-128"/>
              </a:rPr>
              <a:t>编码方式下，表面的表示方式很复杂，但是存储上倒是十分直接</a:t>
            </a:r>
          </a:p>
        </p:txBody>
      </p:sp>
      <p:sp>
        <p:nvSpPr>
          <p:cNvPr id="2" name="Title 1"/>
          <p:cNvSpPr>
            <a:spLocks noGrp="1"/>
          </p:cNvSpPr>
          <p:nvPr>
            <p:ph type="title"/>
          </p:nvPr>
        </p:nvSpPr>
        <p:spPr/>
        <p:txBody>
          <a:bodyPr/>
          <a:lstStyle/>
          <a:p>
            <a:pPr eaLnBrk="1" hangingPunct="1"/>
            <a:r>
              <a:rPr lang="zh-CN" altLang="en-US"/>
              <a:t>语言问题：阿拉伯文</a:t>
            </a:r>
            <a:endParaRPr lang="en-US" altLang="zh-CN"/>
          </a:p>
        </p:txBody>
      </p:sp>
      <p:pic>
        <p:nvPicPr>
          <p:cNvPr id="3482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657600"/>
            <a:ext cx="76200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 calcmode="lin" valueType="num">
                                      <p:cBhvr additive="base">
                                        <p:cTn id="7" dur="500" fill="hold"/>
                                        <p:tgtEl>
                                          <p:spTgt spid="34820"/>
                                        </p:tgtEl>
                                        <p:attrNameLst>
                                          <p:attrName>ppt_x</p:attrName>
                                        </p:attrNameLst>
                                      </p:cBhvr>
                                      <p:tavLst>
                                        <p:tav tm="0">
                                          <p:val>
                                            <p:strVal val="#ppt_x"/>
                                          </p:val>
                                        </p:tav>
                                        <p:tav tm="100000">
                                          <p:val>
                                            <p:strVal val="#ppt_x"/>
                                          </p:val>
                                        </p:tav>
                                      </p:tavLst>
                                    </p:anim>
                                    <p:anim calcmode="lin" valueType="num">
                                      <p:cBhvr additive="base">
                                        <p:cTn id="8" dur="500" fill="hold"/>
                                        <p:tgtEl>
                                          <p:spTgt spid="348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xEl>
                                              <p:pRg st="3" end="3"/>
                                            </p:txEl>
                                          </p:spTgt>
                                        </p:tgtEl>
                                        <p:attrNameLst>
                                          <p:attrName>style.visibility</p:attrName>
                                        </p:attrNameLst>
                                      </p:cBhvr>
                                      <p:to>
                                        <p:strVal val="visible"/>
                                      </p:to>
                                    </p:set>
                                    <p:anim calcmode="lin" valueType="num">
                                      <p:cBhvr additive="base">
                                        <p:cTn id="13" dur="5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anim calcmode="lin" valueType="num">
                                      <p:cBhvr additive="base">
                                        <p:cTn id="19"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4819">
                                            <p:txEl>
                                              <p:pRg st="5" end="5"/>
                                            </p:txEl>
                                          </p:spTgt>
                                        </p:tgtEl>
                                        <p:attrNameLst>
                                          <p:attrName>style.visibility</p:attrName>
                                        </p:attrNameLst>
                                      </p:cBhvr>
                                      <p:to>
                                        <p:strVal val="visible"/>
                                      </p:to>
                                    </p:set>
                                    <p:anim calcmode="lin" valueType="num">
                                      <p:cBhvr additive="base">
                                        <p:cTn id="25" dur="5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a:latin typeface="黑体" pitchFamily="49" charset="-122"/>
              </a:rPr>
              <a:t>停用词</a:t>
            </a:r>
          </a:p>
        </p:txBody>
      </p:sp>
      <p:sp>
        <p:nvSpPr>
          <p:cNvPr id="35843" name="Rectangle 3"/>
          <p:cNvSpPr>
            <a:spLocks noGrp="1" noChangeArrowheads="1"/>
          </p:cNvSpPr>
          <p:nvPr>
            <p:ph idx="1"/>
          </p:nvPr>
        </p:nvSpPr>
        <p:spPr/>
        <p:txBody>
          <a:bodyPr/>
          <a:lstStyle/>
          <a:p>
            <a:pPr eaLnBrk="1" hangingPunct="1"/>
            <a:r>
              <a:rPr lang="zh-CN" altLang="en-US" sz="2400" b="1" dirty="0">
                <a:cs typeface="ＭＳ Ｐゴシック" pitchFamily="34" charset="-128"/>
              </a:rPr>
              <a:t>根据停用词表</a:t>
            </a:r>
            <a:r>
              <a:rPr lang="en-US" altLang="zh-CN" sz="2400" b="1" dirty="0">
                <a:cs typeface="ＭＳ Ｐゴシック" pitchFamily="34" charset="-128"/>
              </a:rPr>
              <a:t>(stop list), </a:t>
            </a:r>
            <a:r>
              <a:rPr lang="zh-CN" altLang="en-US" sz="2400" b="1" dirty="0">
                <a:cs typeface="ＭＳ Ｐゴシック" pitchFamily="34" charset="-128"/>
              </a:rPr>
              <a:t>将那些最常见的词从词典中去掉。比如直观上可以去掉：</a:t>
            </a:r>
            <a:endParaRPr lang="en-US" altLang="zh-CN" sz="2400" b="1" dirty="0">
              <a:cs typeface="ＭＳ Ｐゴシック" pitchFamily="34" charset="-128"/>
            </a:endParaRPr>
          </a:p>
          <a:p>
            <a:pPr lvl="1" eaLnBrk="1" hangingPunct="1"/>
            <a:r>
              <a:rPr lang="zh-CN" altLang="en-US" sz="2000" b="1" dirty="0"/>
              <a:t>一般不包含语义信息的词</a:t>
            </a:r>
            <a:r>
              <a:rPr lang="en-US" altLang="zh-CN" sz="2000" b="1" dirty="0"/>
              <a:t>: the, a, and, to, be</a:t>
            </a:r>
          </a:p>
          <a:p>
            <a:pPr lvl="1" eaLnBrk="1" hangingPunct="1"/>
            <a:r>
              <a:rPr lang="zh-CN" altLang="en-US" sz="2000" b="1" dirty="0"/>
              <a:t>汉语中的 “的”、“得”、“地”等等。</a:t>
            </a:r>
          </a:p>
          <a:p>
            <a:pPr lvl="1" eaLnBrk="1" hangingPunct="1"/>
            <a:r>
              <a:rPr lang="zh-CN" altLang="en-US" sz="2000" b="1" dirty="0"/>
              <a:t>这些词都是高频词</a:t>
            </a:r>
            <a:r>
              <a:rPr lang="en-US" altLang="zh-CN" sz="2000" b="1" dirty="0"/>
              <a:t>: </a:t>
            </a:r>
            <a:r>
              <a:rPr lang="zh-CN" altLang="en-US" sz="2000" b="1" dirty="0"/>
              <a:t>前</a:t>
            </a:r>
            <a:r>
              <a:rPr lang="en-US" altLang="zh-CN" sz="2000" b="1" dirty="0">
                <a:solidFill>
                  <a:srgbClr val="FF0000"/>
                </a:solidFill>
              </a:rPr>
              <a:t>30</a:t>
            </a:r>
            <a:r>
              <a:rPr lang="zh-CN" altLang="en-US" sz="2000" b="1" dirty="0"/>
              <a:t>个词就占了</a:t>
            </a:r>
            <a:r>
              <a:rPr lang="en-US" altLang="zh-CN" sz="2000" b="1" dirty="0"/>
              <a:t> ~</a:t>
            </a:r>
            <a:r>
              <a:rPr lang="en-US" altLang="zh-CN" sz="2000" b="1" dirty="0">
                <a:solidFill>
                  <a:srgbClr val="FF0000"/>
                </a:solidFill>
              </a:rPr>
              <a:t>30%</a:t>
            </a:r>
            <a:r>
              <a:rPr lang="en-US" altLang="zh-CN" sz="2000" b="1" dirty="0"/>
              <a:t> </a:t>
            </a:r>
            <a:r>
              <a:rPr lang="zh-CN" altLang="en-US" sz="2000" b="1" dirty="0"/>
              <a:t>的倒排记录表空间</a:t>
            </a:r>
            <a:endParaRPr lang="en-US" altLang="zh-CN" sz="2000" b="1" dirty="0"/>
          </a:p>
          <a:p>
            <a:pPr eaLnBrk="1" hangingPunct="1"/>
            <a:endParaRPr lang="en-US" altLang="zh-CN" sz="2400" b="1" dirty="0">
              <a:cs typeface="ＭＳ Ｐゴシック" pitchFamily="34" charset="-128"/>
            </a:endParaRPr>
          </a:p>
          <a:p>
            <a:pPr eaLnBrk="1" hangingPunct="1"/>
            <a:r>
              <a:rPr lang="zh-CN" altLang="en-US" sz="2400" b="1" dirty="0">
                <a:solidFill>
                  <a:srgbClr val="FF0000"/>
                </a:solidFill>
                <a:cs typeface="ＭＳ Ｐゴシック" pitchFamily="34" charset="-128"/>
              </a:rPr>
              <a:t>现代信息检索系统中倾向于不去掉停用词</a:t>
            </a:r>
            <a:r>
              <a:rPr lang="en-US" altLang="zh-CN" sz="2400" b="1" dirty="0">
                <a:cs typeface="ＭＳ Ｐゴシック" pitchFamily="34" charset="-128"/>
              </a:rPr>
              <a:t>:</a:t>
            </a:r>
          </a:p>
          <a:p>
            <a:pPr lvl="1" eaLnBrk="1" hangingPunct="1"/>
            <a:r>
              <a:rPr lang="zh-CN" altLang="en-US" sz="2000" b="1" dirty="0"/>
              <a:t>在保留停用词的情况下，采用良好的</a:t>
            </a:r>
            <a:r>
              <a:rPr lang="zh-CN" altLang="en-US" sz="2000" b="1" dirty="0">
                <a:solidFill>
                  <a:srgbClr val="FF0000"/>
                </a:solidFill>
              </a:rPr>
              <a:t>压缩</a:t>
            </a:r>
            <a:r>
              <a:rPr lang="zh-CN" altLang="en-US" sz="2000" b="1" dirty="0"/>
              <a:t>技术</a:t>
            </a:r>
            <a:r>
              <a:rPr lang="en-US" altLang="zh-CN" sz="2000" b="1" dirty="0"/>
              <a:t>(</a:t>
            </a:r>
            <a:r>
              <a:rPr lang="zh-CN" altLang="en-US" sz="2000" b="1" dirty="0"/>
              <a:t>第五章</a:t>
            </a:r>
            <a:r>
              <a:rPr lang="en-US" altLang="zh-CN" sz="2000" b="1" dirty="0"/>
              <a:t>)</a:t>
            </a:r>
            <a:r>
              <a:rPr lang="zh-CN" altLang="en-US" sz="2000" b="1" dirty="0"/>
              <a:t>后，停用词所占用的空间可以大大压缩，最终它们在整个倒排记录表中所占的空间比例很小</a:t>
            </a:r>
            <a:endParaRPr lang="en-US" altLang="zh-CN" sz="2000" b="1" dirty="0"/>
          </a:p>
          <a:p>
            <a:pPr lvl="1" eaLnBrk="1" hangingPunct="1"/>
            <a:r>
              <a:rPr lang="zh-CN" altLang="en-US" sz="2000" b="1" dirty="0"/>
              <a:t>采用良好的查询</a:t>
            </a:r>
            <a:r>
              <a:rPr lang="zh-CN" altLang="en-US" sz="2000" b="1" dirty="0">
                <a:solidFill>
                  <a:srgbClr val="FF0000"/>
                </a:solidFill>
              </a:rPr>
              <a:t>优化</a:t>
            </a:r>
            <a:r>
              <a:rPr lang="zh-CN" altLang="en-US" sz="2000" b="1" dirty="0"/>
              <a:t>技术基本不会增加查询处理的开销</a:t>
            </a:r>
            <a:endParaRPr lang="en-US" altLang="zh-CN" sz="2000" b="1" dirty="0"/>
          </a:p>
          <a:p>
            <a:pPr lvl="1" eaLnBrk="1" hangingPunct="1"/>
            <a:r>
              <a:rPr lang="zh-CN" altLang="en-US" sz="2000" b="1" dirty="0"/>
              <a:t>所谓的停用词并不一定没用，比如：短语查询</a:t>
            </a:r>
            <a:r>
              <a:rPr lang="en-US" altLang="zh-CN" sz="2000" b="1" dirty="0"/>
              <a:t>: “King of Denmark”</a:t>
            </a:r>
            <a:r>
              <a:rPr lang="zh-CN" altLang="en-US" sz="2000" b="1" dirty="0"/>
              <a:t>、歌曲名或者台词等等</a:t>
            </a:r>
            <a:r>
              <a:rPr lang="en-US" altLang="zh-CN" sz="2000" b="1" dirty="0"/>
              <a:t>: “Let it be”, “To be or not to be”</a:t>
            </a:r>
            <a:r>
              <a:rPr lang="zh-CN" altLang="en-US" sz="2000" b="1" dirty="0"/>
              <a:t>、</a:t>
            </a:r>
            <a:r>
              <a:rPr lang="en-US" altLang="zh-CN" sz="2000" b="1" dirty="0"/>
              <a:t>“</a:t>
            </a:r>
            <a:r>
              <a:rPr lang="zh-CN" altLang="en-US" sz="2000" b="1" dirty="0"/>
              <a:t>关系型</a:t>
            </a:r>
            <a:r>
              <a:rPr lang="en-US" altLang="zh-CN" sz="2000" b="1" dirty="0"/>
              <a:t>” </a:t>
            </a:r>
            <a:r>
              <a:rPr lang="zh-CN" altLang="en-US" sz="2000" b="1" dirty="0"/>
              <a:t>查询</a:t>
            </a:r>
            <a:r>
              <a:rPr lang="en-US" altLang="zh-CN" sz="2000" b="1" dirty="0"/>
              <a:t> “flights to London”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 calcmode="lin" valueType="num">
                                      <p:cBhvr additive="base">
                                        <p:cTn id="7"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anim calcmode="lin" valueType="num">
                                      <p:cBhvr additive="base">
                                        <p:cTn id="13"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anim calcmode="lin" valueType="num">
                                      <p:cBhvr additive="base">
                                        <p:cTn id="19"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5843">
                                            <p:txEl>
                                              <p:pRg st="5" end="5"/>
                                            </p:txEl>
                                          </p:spTgt>
                                        </p:tgtEl>
                                        <p:attrNameLst>
                                          <p:attrName>style.visibility</p:attrName>
                                        </p:attrNameLst>
                                      </p:cBhvr>
                                      <p:to>
                                        <p:strVal val="visible"/>
                                      </p:to>
                                    </p:set>
                                    <p:anim calcmode="lin" valueType="num">
                                      <p:cBhvr additive="base">
                                        <p:cTn id="25"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5843">
                                            <p:txEl>
                                              <p:pRg st="6" end="6"/>
                                            </p:txEl>
                                          </p:spTgt>
                                        </p:tgtEl>
                                        <p:attrNameLst>
                                          <p:attrName>style.visibility</p:attrName>
                                        </p:attrNameLst>
                                      </p:cBhvr>
                                      <p:to>
                                        <p:strVal val="visible"/>
                                      </p:to>
                                    </p:set>
                                    <p:anim calcmode="lin" valueType="num">
                                      <p:cBhvr additive="base">
                                        <p:cTn id="31"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5843">
                                            <p:txEl>
                                              <p:pRg st="7" end="7"/>
                                            </p:txEl>
                                          </p:spTgt>
                                        </p:tgtEl>
                                        <p:attrNameLst>
                                          <p:attrName>style.visibility</p:attrName>
                                        </p:attrNameLst>
                                      </p:cBhvr>
                                      <p:to>
                                        <p:strVal val="visible"/>
                                      </p:to>
                                    </p:set>
                                    <p:anim calcmode="lin" valueType="num">
                                      <p:cBhvr additive="base">
                                        <p:cTn id="37"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5843">
                                            <p:txEl>
                                              <p:pRg st="8" end="8"/>
                                            </p:txEl>
                                          </p:spTgt>
                                        </p:tgtEl>
                                        <p:attrNameLst>
                                          <p:attrName>style.visibility</p:attrName>
                                        </p:attrNameLst>
                                      </p:cBhvr>
                                      <p:to>
                                        <p:strVal val="visible"/>
                                      </p:to>
                                    </p:set>
                                    <p:anim calcmode="lin" valueType="num">
                                      <p:cBhvr additive="base">
                                        <p:cTn id="43"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050"/>
          <p:cNvSpPr>
            <a:spLocks noGrp="1" noChangeArrowheads="1"/>
          </p:cNvSpPr>
          <p:nvPr>
            <p:ph type="title"/>
          </p:nvPr>
        </p:nvSpPr>
        <p:spPr/>
        <p:txBody>
          <a:bodyPr/>
          <a:lstStyle/>
          <a:p>
            <a:pPr eaLnBrk="1" hangingPunct="1"/>
            <a:r>
              <a:rPr lang="zh-CN" altLang="en-US"/>
              <a:t>词条归一化</a:t>
            </a:r>
            <a:r>
              <a:rPr lang="en-US" altLang="zh-CN"/>
              <a:t>(Normalization)</a:t>
            </a:r>
            <a:r>
              <a:rPr lang="zh-CN" altLang="en-US"/>
              <a:t>成词项</a:t>
            </a:r>
            <a:endParaRPr lang="en-US" altLang="zh-CN"/>
          </a:p>
        </p:txBody>
      </p:sp>
      <p:sp>
        <p:nvSpPr>
          <p:cNvPr id="36867" name="Rectangle 2051"/>
          <p:cNvSpPr>
            <a:spLocks noGrp="1" noChangeArrowheads="1"/>
          </p:cNvSpPr>
          <p:nvPr>
            <p:ph idx="1"/>
          </p:nvPr>
        </p:nvSpPr>
        <p:spPr/>
        <p:txBody>
          <a:bodyPr/>
          <a:lstStyle/>
          <a:p>
            <a:pPr eaLnBrk="1" hangingPunct="1"/>
            <a:r>
              <a:rPr lang="zh-CN" altLang="en-US" b="1">
                <a:cs typeface="ＭＳ Ｐゴシック" pitchFamily="34" charset="-128"/>
                <a:sym typeface="Symbol" pitchFamily="18" charset="2"/>
              </a:rPr>
              <a:t>将文档和查询中的词归一化成同一形式：</a:t>
            </a:r>
            <a:endParaRPr lang="en-US" altLang="zh-CN" b="1">
              <a:cs typeface="ＭＳ Ｐゴシック" pitchFamily="34" charset="-128"/>
              <a:sym typeface="Symbol" pitchFamily="18" charset="2"/>
            </a:endParaRPr>
          </a:p>
          <a:p>
            <a:pPr lvl="1" eaLnBrk="1" hangingPunct="1"/>
            <a:r>
              <a:rPr lang="en-US" altLang="zh-CN" b="1">
                <a:sym typeface="Symbol" pitchFamily="18" charset="2"/>
              </a:rPr>
              <a:t>U.S.A. </a:t>
            </a:r>
            <a:r>
              <a:rPr lang="zh-CN" altLang="en-US" b="1">
                <a:sym typeface="Symbol" pitchFamily="18" charset="2"/>
              </a:rPr>
              <a:t>和 </a:t>
            </a:r>
            <a:r>
              <a:rPr lang="en-US" altLang="zh-CN" b="1">
                <a:sym typeface="Symbol" pitchFamily="18" charset="2"/>
              </a:rPr>
              <a:t>USA</a:t>
            </a:r>
          </a:p>
          <a:p>
            <a:pPr eaLnBrk="1" hangingPunct="1"/>
            <a:r>
              <a:rPr lang="zh-CN" altLang="en-US" b="1">
                <a:cs typeface="ＭＳ Ｐゴシック" pitchFamily="34" charset="-128"/>
                <a:sym typeface="Symbol" pitchFamily="18" charset="2"/>
              </a:rPr>
              <a:t>归一化的结果就是</a:t>
            </a:r>
            <a:r>
              <a:rPr lang="zh-CN" altLang="en-US" b="1">
                <a:solidFill>
                  <a:srgbClr val="FF0000"/>
                </a:solidFill>
                <a:cs typeface="ＭＳ Ｐゴシック" pitchFamily="34" charset="-128"/>
                <a:sym typeface="Symbol" pitchFamily="18" charset="2"/>
              </a:rPr>
              <a:t>词项</a:t>
            </a:r>
            <a:r>
              <a:rPr lang="zh-CN" altLang="en-US" b="1">
                <a:cs typeface="ＭＳ Ｐゴシック" pitchFamily="34" charset="-128"/>
                <a:sym typeface="Symbol" pitchFamily="18" charset="2"/>
              </a:rPr>
              <a:t>，而词项就是最终要索引的对象</a:t>
            </a:r>
            <a:endParaRPr lang="en-US" altLang="zh-CN" b="1">
              <a:cs typeface="ＭＳ Ｐゴシック" pitchFamily="34" charset="-128"/>
              <a:sym typeface="Symbol" pitchFamily="18" charset="2"/>
            </a:endParaRPr>
          </a:p>
          <a:p>
            <a:pPr eaLnBrk="1" hangingPunct="1"/>
            <a:r>
              <a:rPr lang="zh-CN" altLang="en-US" b="1">
                <a:cs typeface="ＭＳ Ｐゴシック" pitchFamily="34" charset="-128"/>
                <a:sym typeface="Symbol" pitchFamily="18" charset="2"/>
              </a:rPr>
              <a:t>可采用隐式规则的方法来表示多个词条可以</a:t>
            </a:r>
            <a:r>
              <a:rPr lang="zh-CN" altLang="en-US" b="1">
                <a:solidFill>
                  <a:srgbClr val="FF0000"/>
                </a:solidFill>
                <a:cs typeface="ＭＳ Ｐゴシック" pitchFamily="34" charset="-128"/>
                <a:sym typeface="Symbol" pitchFamily="18" charset="2"/>
              </a:rPr>
              <a:t>归一</a:t>
            </a:r>
            <a:r>
              <a:rPr lang="zh-CN" altLang="en-US" b="1">
                <a:cs typeface="ＭＳ Ｐゴシック" pitchFamily="34" charset="-128"/>
                <a:sym typeface="Symbol" pitchFamily="18" charset="2"/>
              </a:rPr>
              <a:t>成同一词项，比如</a:t>
            </a:r>
            <a:endParaRPr lang="en-US" altLang="zh-CN" b="1">
              <a:cs typeface="ＭＳ Ｐゴシック" pitchFamily="34" charset="-128"/>
              <a:sym typeface="Symbol" pitchFamily="18" charset="2"/>
            </a:endParaRPr>
          </a:p>
          <a:p>
            <a:pPr lvl="1" eaLnBrk="1" hangingPunct="1"/>
            <a:r>
              <a:rPr lang="zh-CN" altLang="en-US" b="1">
                <a:sym typeface="Symbol" pitchFamily="18" charset="2"/>
              </a:rPr>
              <a:t>剔除句点</a:t>
            </a:r>
            <a:endParaRPr lang="en-US" altLang="zh-CN" b="1">
              <a:sym typeface="Symbol" pitchFamily="18" charset="2"/>
            </a:endParaRPr>
          </a:p>
          <a:p>
            <a:pPr lvl="2" eaLnBrk="1" hangingPunct="1"/>
            <a:r>
              <a:rPr lang="en-US" altLang="zh-CN" b="1">
                <a:sym typeface="Symbol" pitchFamily="18" charset="2"/>
              </a:rPr>
              <a:t>U.S.A., USA    USA</a:t>
            </a:r>
          </a:p>
          <a:p>
            <a:pPr lvl="1" eaLnBrk="1" hangingPunct="1"/>
            <a:r>
              <a:rPr lang="zh-CN" altLang="en-US" b="1">
                <a:sym typeface="Symbol" pitchFamily="18" charset="2"/>
              </a:rPr>
              <a:t>剔除连接符</a:t>
            </a:r>
            <a:endParaRPr lang="en-US" altLang="zh-CN" b="1">
              <a:sym typeface="Symbol" pitchFamily="18" charset="2"/>
            </a:endParaRPr>
          </a:p>
          <a:p>
            <a:pPr lvl="2" eaLnBrk="1" hangingPunct="1"/>
            <a:r>
              <a:rPr lang="en-US" altLang="zh-CN" b="1">
                <a:sym typeface="Symbol" pitchFamily="18" charset="2"/>
              </a:rPr>
              <a:t>anti-discriminatory, antidiscriminatory    antidiscriminatory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 calcmode="lin" valueType="num">
                                      <p:cBhvr additive="base">
                                        <p:cTn id="7"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 calcmode="lin" valueType="num">
                                      <p:cBhvr additive="base">
                                        <p:cTn id="13"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anim calcmode="lin" valueType="num">
                                      <p:cBhvr additive="base">
                                        <p:cTn id="19"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4" end="4"/>
                                            </p:txEl>
                                          </p:spTgt>
                                        </p:tgtEl>
                                        <p:attrNameLst>
                                          <p:attrName>style.visibility</p:attrName>
                                        </p:attrNameLst>
                                      </p:cBhvr>
                                      <p:to>
                                        <p:strVal val="visible"/>
                                      </p:to>
                                    </p:set>
                                    <p:anim calcmode="lin" valueType="num">
                                      <p:cBhvr additive="base">
                                        <p:cTn id="25"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6867">
                                            <p:txEl>
                                              <p:pRg st="5" end="5"/>
                                            </p:txEl>
                                          </p:spTgt>
                                        </p:tgtEl>
                                        <p:attrNameLst>
                                          <p:attrName>style.visibility</p:attrName>
                                        </p:attrNameLst>
                                      </p:cBhvr>
                                      <p:to>
                                        <p:strVal val="visible"/>
                                      </p:to>
                                    </p:set>
                                    <p:anim calcmode="lin" valueType="num">
                                      <p:cBhvr additive="base">
                                        <p:cTn id="29"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6867">
                                            <p:txEl>
                                              <p:pRg st="6" end="6"/>
                                            </p:txEl>
                                          </p:spTgt>
                                        </p:tgtEl>
                                        <p:attrNameLst>
                                          <p:attrName>style.visibility</p:attrName>
                                        </p:attrNameLst>
                                      </p:cBhvr>
                                      <p:to>
                                        <p:strVal val="visible"/>
                                      </p:to>
                                    </p:set>
                                    <p:anim calcmode="lin" valueType="num">
                                      <p:cBhvr additive="base">
                                        <p:cTn id="35"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686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6867">
                                            <p:txEl>
                                              <p:pRg st="7" end="7"/>
                                            </p:txEl>
                                          </p:spTgt>
                                        </p:tgtEl>
                                        <p:attrNameLst>
                                          <p:attrName>style.visibility</p:attrName>
                                        </p:attrNameLst>
                                      </p:cBhvr>
                                      <p:to>
                                        <p:strVal val="visible"/>
                                      </p:to>
                                    </p:set>
                                    <p:anim calcmode="lin" valueType="num">
                                      <p:cBhvr additive="base">
                                        <p:cTn id="39" dur="500" fill="hold"/>
                                        <p:tgtEl>
                                          <p:spTgt spid="3686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68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zh-CN" altLang="en-US"/>
              <a:t>提纲</a:t>
            </a:r>
            <a:endParaRPr lang="de-DE"/>
          </a:p>
        </p:txBody>
      </p:sp>
      <p:sp>
        <p:nvSpPr>
          <p:cNvPr id="11267" name="Slide Number Placeholder 3"/>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6F7609E-2032-49C5-B3E2-13FB39888E9A}" type="slidenum">
              <a:rPr lang="en-US" altLang="zh-CN" sz="1200" smtClean="0">
                <a:solidFill>
                  <a:srgbClr val="898989"/>
                </a:solidFill>
                <a:ea typeface="Arial Unicode MS" pitchFamily="34" charset="-122"/>
                <a:cs typeface="Arial Unicode MS" pitchFamily="34" charset="-122"/>
              </a:rPr>
              <a:pPr eaLnBrk="1" hangingPunct="1"/>
              <a:t>2</a:t>
            </a:fld>
            <a:endParaRPr lang="en-US" altLang="zh-CN" sz="1200">
              <a:solidFill>
                <a:srgbClr val="898989"/>
              </a:solidFill>
              <a:ea typeface="Arial Unicode MS" pitchFamily="34" charset="-122"/>
              <a:cs typeface="Arial Unicode MS" pitchFamily="34" charset="-122"/>
            </a:endParaRPr>
          </a:p>
        </p:txBody>
      </p:sp>
      <p:sp>
        <p:nvSpPr>
          <p:cNvPr id="7" name="文本占位符 6"/>
          <p:cNvSpPr>
            <a:spLocks noGrp="1"/>
          </p:cNvSpPr>
          <p:nvPr>
            <p:ph type="body" sz="quarter" idx="13"/>
          </p:nvPr>
        </p:nvSpPr>
        <p:spPr>
          <a:xfrm>
            <a:off x="457200" y="1447800"/>
            <a:ext cx="8208963" cy="5410200"/>
          </a:xfrm>
        </p:spPr>
        <p:txBody>
          <a:bodyPr/>
          <a:lstStyle/>
          <a:p>
            <a:pPr eaLnBrk="1" hangingPunct="1">
              <a:spcBef>
                <a:spcPts val="700"/>
              </a:spcBef>
              <a:buClr>
                <a:srgbClr val="336699"/>
              </a:buClr>
              <a:buSzPct val="70000"/>
              <a:buFont typeface="Calibri" pitchFamily="34"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336699"/>
                </a:solidFill>
              </a:rPr>
              <a:t>上一讲回顾 </a:t>
            </a:r>
          </a:p>
          <a:p>
            <a:pPr eaLnBrk="1" hangingPunct="1">
              <a:spcBef>
                <a:spcPts val="700"/>
              </a:spcBef>
              <a:buClr>
                <a:srgbClr val="336699"/>
              </a:buClr>
              <a:buSzPct val="7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336699"/>
                </a:solidFill>
              </a:rPr>
              <a:t>文档</a:t>
            </a:r>
            <a:endParaRPr lang="zh-CN" altLang="en-US" sz="3200" dirty="0">
              <a:solidFill>
                <a:srgbClr val="BDD3E9"/>
              </a:solidFill>
            </a:endParaRPr>
          </a:p>
          <a:p>
            <a:pPr eaLnBrk="1" hangingPunct="1">
              <a:spcBef>
                <a:spcPts val="700"/>
              </a:spcBef>
              <a:buClr>
                <a:srgbClr val="336699"/>
              </a:buClr>
              <a:buSzPct val="7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336699"/>
                </a:solidFill>
              </a:rPr>
              <a:t>词项</a:t>
            </a:r>
          </a:p>
          <a:p>
            <a:pPr marL="1257300" lvl="1" indent="-514350" eaLnBrk="1" hangingPunct="1">
              <a:lnSpc>
                <a:spcPct val="150000"/>
              </a:lnSpc>
              <a:spcBef>
                <a:spcPts val="700"/>
              </a:spcBef>
              <a:buClr>
                <a:srgbClr val="336699"/>
              </a:buClr>
              <a:buSzPct val="70000"/>
              <a:buFont typeface="Wingdings"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b="1" dirty="0"/>
              <a:t>通常做法</a:t>
            </a:r>
            <a:r>
              <a:rPr lang="en-US" altLang="zh-CN" b="1" dirty="0"/>
              <a:t>+</a:t>
            </a:r>
            <a:r>
              <a:rPr lang="zh-CN" altLang="en-US" b="1" dirty="0"/>
              <a:t>非英语处理</a:t>
            </a:r>
          </a:p>
          <a:p>
            <a:pPr marL="1257300" lvl="1" indent="-514350" eaLnBrk="1" hangingPunct="1">
              <a:lnSpc>
                <a:spcPct val="150000"/>
              </a:lnSpc>
              <a:spcBef>
                <a:spcPts val="700"/>
              </a:spcBef>
              <a:buClr>
                <a:srgbClr val="336699"/>
              </a:buClr>
              <a:buSzPct val="70000"/>
              <a:buFont typeface="Wingdings"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b="1" dirty="0"/>
              <a:t>英语</a:t>
            </a:r>
          </a:p>
          <a:p>
            <a:pPr eaLnBrk="1" hangingPunct="1">
              <a:spcBef>
                <a:spcPts val="700"/>
              </a:spcBef>
              <a:buClr>
                <a:srgbClr val="336699"/>
              </a:buClr>
              <a:buSzPct val="7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336699"/>
                </a:solidFill>
              </a:rPr>
              <a:t>跳表指针</a:t>
            </a:r>
          </a:p>
          <a:p>
            <a:pPr eaLnBrk="1" hangingPunct="1">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336699"/>
                </a:solidFill>
              </a:rPr>
              <a:t>短语查询</a:t>
            </a:r>
          </a:p>
          <a:p>
            <a:pPr eaLnBrk="1" hangingPunct="1">
              <a:defRPr/>
            </a:pPr>
            <a:endParaRPr lang="zh-CN"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a:t>归一化中的语言问题</a:t>
            </a:r>
            <a:endParaRPr lang="en-US" altLang="zh-CN"/>
          </a:p>
        </p:txBody>
      </p:sp>
      <p:sp>
        <p:nvSpPr>
          <p:cNvPr id="37891" name="Rectangle 3"/>
          <p:cNvSpPr>
            <a:spLocks noGrp="1" noChangeArrowheads="1"/>
          </p:cNvSpPr>
          <p:nvPr>
            <p:ph idx="1"/>
          </p:nvPr>
        </p:nvSpPr>
        <p:spPr/>
        <p:txBody>
          <a:bodyPr/>
          <a:lstStyle/>
          <a:p>
            <a:pPr eaLnBrk="1" hangingPunct="1"/>
            <a:r>
              <a:rPr lang="zh-CN" altLang="en-US" b="1" dirty="0">
                <a:solidFill>
                  <a:srgbClr val="FF0000"/>
                </a:solidFill>
                <a:cs typeface="ＭＳ Ｐゴシック" pitchFamily="34" charset="-128"/>
              </a:rPr>
              <a:t>重音符</a:t>
            </a:r>
            <a:r>
              <a:rPr lang="en-US" altLang="zh-CN" b="1" dirty="0">
                <a:cs typeface="ＭＳ Ｐゴシック" pitchFamily="34" charset="-128"/>
              </a:rPr>
              <a:t>: </a:t>
            </a:r>
            <a:r>
              <a:rPr lang="zh-CN" altLang="en-US" b="1" dirty="0">
                <a:cs typeface="ＭＳ Ｐゴシック" pitchFamily="34" charset="-128"/>
              </a:rPr>
              <a:t>如法语中 </a:t>
            </a:r>
            <a:r>
              <a:rPr lang="en-US" altLang="zh-CN" b="1" dirty="0">
                <a:cs typeface="ＭＳ Ｐゴシック" pitchFamily="34" charset="-128"/>
              </a:rPr>
              <a:t>résumé vs. resume.</a:t>
            </a:r>
          </a:p>
          <a:p>
            <a:pPr eaLnBrk="1" hangingPunct="1"/>
            <a:r>
              <a:rPr lang="zh-CN" altLang="en-US" b="1" dirty="0">
                <a:cs typeface="ＭＳ Ｐゴシック" pitchFamily="34" charset="-128"/>
                <a:sym typeface="Symbol" pitchFamily="18" charset="2"/>
              </a:rPr>
              <a:t>日耳曼语系中的</a:t>
            </a:r>
            <a:r>
              <a:rPr lang="zh-CN" altLang="en-US" b="1" dirty="0">
                <a:solidFill>
                  <a:srgbClr val="FF0000"/>
                </a:solidFill>
                <a:cs typeface="ＭＳ Ｐゴシック" pitchFamily="34" charset="-128"/>
                <a:sym typeface="Symbol" pitchFamily="18" charset="2"/>
              </a:rPr>
              <a:t>元音变化</a:t>
            </a:r>
            <a:r>
              <a:rPr lang="en-US" altLang="zh-CN" b="1" dirty="0">
                <a:cs typeface="ＭＳ Ｐゴシック" pitchFamily="34" charset="-128"/>
                <a:sym typeface="Symbol" pitchFamily="18" charset="2"/>
              </a:rPr>
              <a:t>: </a:t>
            </a:r>
            <a:r>
              <a:rPr lang="zh-CN" altLang="en-US" b="1" dirty="0">
                <a:cs typeface="ＭＳ Ｐゴシック" pitchFamily="34" charset="-128"/>
                <a:sym typeface="Symbol" pitchFamily="18" charset="2"/>
              </a:rPr>
              <a:t>如德语中的</a:t>
            </a:r>
            <a:r>
              <a:rPr lang="en-US" altLang="zh-CN" b="1" dirty="0">
                <a:cs typeface="ＭＳ Ｐゴシック" pitchFamily="34" charset="-128"/>
                <a:sym typeface="Symbol" pitchFamily="18" charset="2"/>
              </a:rPr>
              <a:t> </a:t>
            </a:r>
            <a:r>
              <a:rPr lang="en-US" altLang="zh-CN" b="1" dirty="0" err="1">
                <a:cs typeface="ＭＳ Ｐゴシック" pitchFamily="34" charset="-128"/>
                <a:sym typeface="Symbol" pitchFamily="18" charset="2"/>
              </a:rPr>
              <a:t>Tuebingen</a:t>
            </a:r>
            <a:r>
              <a:rPr lang="en-US" altLang="zh-CN" b="1" dirty="0">
                <a:cs typeface="ＭＳ Ｐゴシック" pitchFamily="34" charset="-128"/>
                <a:sym typeface="Symbol" pitchFamily="18" charset="2"/>
              </a:rPr>
              <a:t> vs. </a:t>
            </a:r>
            <a:r>
              <a:rPr lang="en-US" altLang="zh-CN" b="1" dirty="0" err="1">
                <a:cs typeface="ＭＳ Ｐゴシック" pitchFamily="34" charset="-128"/>
                <a:sym typeface="Symbol" pitchFamily="18" charset="2"/>
              </a:rPr>
              <a:t>Tübingen</a:t>
            </a:r>
            <a:endParaRPr lang="en-US" altLang="zh-CN" b="1" dirty="0">
              <a:cs typeface="ＭＳ Ｐゴシック" pitchFamily="34" charset="-128"/>
              <a:sym typeface="Symbol" pitchFamily="18" charset="2"/>
            </a:endParaRPr>
          </a:p>
          <a:p>
            <a:pPr lvl="1" eaLnBrk="1" hangingPunct="1"/>
            <a:r>
              <a:rPr lang="zh-CN" altLang="en-US" b="1" dirty="0">
                <a:sym typeface="Symbol" pitchFamily="18" charset="2"/>
              </a:rPr>
              <a:t>应该是一致的</a:t>
            </a:r>
            <a:endParaRPr lang="en-US" altLang="zh-CN" b="1" dirty="0">
              <a:sym typeface="Symbol" pitchFamily="18" charset="2"/>
            </a:endParaRPr>
          </a:p>
          <a:p>
            <a:pPr eaLnBrk="1" hangingPunct="1"/>
            <a:r>
              <a:rPr lang="zh-CN" altLang="en-US" b="1" dirty="0">
                <a:cs typeface="ＭＳ Ｐゴシック" pitchFamily="34" charset="-128"/>
                <a:sym typeface="Symbol" pitchFamily="18" charset="2"/>
              </a:rPr>
              <a:t>最重要的准则</a:t>
            </a:r>
            <a:r>
              <a:rPr lang="en-US" altLang="zh-CN" b="1" dirty="0">
                <a:cs typeface="ＭＳ Ｐゴシック" pitchFamily="34" charset="-128"/>
                <a:sym typeface="Symbol" pitchFamily="18" charset="2"/>
              </a:rPr>
              <a:t>:</a:t>
            </a:r>
          </a:p>
          <a:p>
            <a:pPr lvl="1" eaLnBrk="1" hangingPunct="1"/>
            <a:r>
              <a:rPr lang="zh-CN" altLang="en-US" b="1" dirty="0">
                <a:sym typeface="Symbol" pitchFamily="18" charset="2"/>
              </a:rPr>
              <a:t>用户在输入查询时遇到这些词如何输入</a:t>
            </a:r>
            <a:r>
              <a:rPr lang="en-US" altLang="zh-CN" b="1" dirty="0">
                <a:sym typeface="Symbol" pitchFamily="18" charset="2"/>
              </a:rPr>
              <a:t>?</a:t>
            </a:r>
          </a:p>
          <a:p>
            <a:pPr lvl="1" eaLnBrk="1" hangingPunct="1"/>
            <a:endParaRPr lang="en-US" altLang="zh-CN" b="1" dirty="0">
              <a:sym typeface="Symbol" pitchFamily="18" charset="2"/>
            </a:endParaRPr>
          </a:p>
          <a:p>
            <a:pPr eaLnBrk="1" hangingPunct="1"/>
            <a:r>
              <a:rPr lang="zh-CN" altLang="en-US" b="1" dirty="0">
                <a:cs typeface="ＭＳ Ｐゴシック" pitchFamily="34" charset="-128"/>
                <a:sym typeface="Symbol" pitchFamily="18" charset="2"/>
              </a:rPr>
              <a:t>即使在有重音符号的语言中，用户也往往不输入这些符号</a:t>
            </a:r>
            <a:endParaRPr lang="en-US" altLang="zh-CN" b="1" dirty="0">
              <a:cs typeface="ＭＳ Ｐゴシック" pitchFamily="34" charset="-128"/>
              <a:sym typeface="Symbol" pitchFamily="18" charset="2"/>
            </a:endParaRPr>
          </a:p>
          <a:p>
            <a:pPr lvl="1" eaLnBrk="1" hangingPunct="1"/>
            <a:r>
              <a:rPr lang="zh-CN" altLang="en-US" b="1" dirty="0">
                <a:sym typeface="Symbol" pitchFamily="18" charset="2"/>
              </a:rPr>
              <a:t>常常归一化成</a:t>
            </a:r>
            <a:r>
              <a:rPr lang="zh-CN" altLang="en-US" b="1" dirty="0">
                <a:solidFill>
                  <a:srgbClr val="FF0000"/>
                </a:solidFill>
                <a:sym typeface="Symbol" pitchFamily="18" charset="2"/>
              </a:rPr>
              <a:t>不带重音符号</a:t>
            </a:r>
            <a:r>
              <a:rPr lang="zh-CN" altLang="en-US" b="1" dirty="0">
                <a:sym typeface="Symbol" pitchFamily="18" charset="2"/>
              </a:rPr>
              <a:t>的形式</a:t>
            </a:r>
            <a:endParaRPr lang="en-US" altLang="zh-CN" b="1" dirty="0">
              <a:sym typeface="Symbol" pitchFamily="18" charset="2"/>
            </a:endParaRPr>
          </a:p>
          <a:p>
            <a:pPr lvl="2" eaLnBrk="1" hangingPunct="1"/>
            <a:r>
              <a:rPr lang="en-US" altLang="zh-CN" b="1" dirty="0" err="1">
                <a:sym typeface="Symbol" pitchFamily="18" charset="2"/>
              </a:rPr>
              <a:t>Tuebingen</a:t>
            </a:r>
            <a:r>
              <a:rPr lang="en-US" altLang="zh-CN" b="1" dirty="0">
                <a:sym typeface="Symbol" pitchFamily="18" charset="2"/>
              </a:rPr>
              <a:t>, </a:t>
            </a:r>
            <a:r>
              <a:rPr lang="en-US" altLang="zh-CN" b="1" dirty="0" err="1">
                <a:sym typeface="Symbol" pitchFamily="18" charset="2"/>
              </a:rPr>
              <a:t>Tübingen</a:t>
            </a:r>
            <a:r>
              <a:rPr lang="en-US" altLang="zh-CN" b="1" dirty="0">
                <a:sym typeface="Symbol" pitchFamily="18" charset="2"/>
              </a:rPr>
              <a:t>  Tubingen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anim calcmode="lin" valueType="num">
                                      <p:cBhvr additive="base">
                                        <p:cTn id="17"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7891">
                                            <p:txEl>
                                              <p:pRg st="3" end="3"/>
                                            </p:txEl>
                                          </p:spTgt>
                                        </p:tgtEl>
                                        <p:attrNameLst>
                                          <p:attrName>style.visibility</p:attrName>
                                        </p:attrNameLst>
                                      </p:cBhvr>
                                      <p:to>
                                        <p:strVal val="visible"/>
                                      </p:to>
                                    </p:set>
                                    <p:anim calcmode="lin" valueType="num">
                                      <p:cBhvr additive="base">
                                        <p:cTn id="23" dur="5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8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7891">
                                            <p:txEl>
                                              <p:pRg st="4" end="4"/>
                                            </p:txEl>
                                          </p:spTgt>
                                        </p:tgtEl>
                                        <p:attrNameLst>
                                          <p:attrName>style.visibility</p:attrName>
                                        </p:attrNameLst>
                                      </p:cBhvr>
                                      <p:to>
                                        <p:strVal val="visible"/>
                                      </p:to>
                                    </p:set>
                                    <p:anim calcmode="lin" valueType="num">
                                      <p:cBhvr additive="base">
                                        <p:cTn id="29" dur="5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8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7891">
                                            <p:txEl>
                                              <p:pRg st="6" end="6"/>
                                            </p:txEl>
                                          </p:spTgt>
                                        </p:tgtEl>
                                        <p:attrNameLst>
                                          <p:attrName>style.visibility</p:attrName>
                                        </p:attrNameLst>
                                      </p:cBhvr>
                                      <p:to>
                                        <p:strVal val="visible"/>
                                      </p:to>
                                    </p:set>
                                    <p:anim calcmode="lin" valueType="num">
                                      <p:cBhvr additive="base">
                                        <p:cTn id="35" dur="500" fill="hold"/>
                                        <p:tgtEl>
                                          <p:spTgt spid="3789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78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7891">
                                            <p:txEl>
                                              <p:pRg st="7" end="7"/>
                                            </p:txEl>
                                          </p:spTgt>
                                        </p:tgtEl>
                                        <p:attrNameLst>
                                          <p:attrName>style.visibility</p:attrName>
                                        </p:attrNameLst>
                                      </p:cBhvr>
                                      <p:to>
                                        <p:strVal val="visible"/>
                                      </p:to>
                                    </p:set>
                                    <p:anim calcmode="lin" valueType="num">
                                      <p:cBhvr additive="base">
                                        <p:cTn id="41" dur="500" fill="hold"/>
                                        <p:tgtEl>
                                          <p:spTgt spid="3789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7891">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7891">
                                            <p:txEl>
                                              <p:pRg st="8" end="8"/>
                                            </p:txEl>
                                          </p:spTgt>
                                        </p:tgtEl>
                                        <p:attrNameLst>
                                          <p:attrName>style.visibility</p:attrName>
                                        </p:attrNameLst>
                                      </p:cBhvr>
                                      <p:to>
                                        <p:strVal val="visible"/>
                                      </p:to>
                                    </p:set>
                                    <p:anim calcmode="lin" valueType="num">
                                      <p:cBhvr additive="base">
                                        <p:cTn id="45" dur="500" fill="hold"/>
                                        <p:tgtEl>
                                          <p:spTgt spid="37891">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789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a:t>归一化中的语言问题</a:t>
            </a:r>
            <a:endParaRPr lang="en-US" altLang="zh-CN"/>
          </a:p>
        </p:txBody>
      </p:sp>
      <p:sp>
        <p:nvSpPr>
          <p:cNvPr id="38915" name="Rectangle 3"/>
          <p:cNvSpPr>
            <a:spLocks noGrp="1" noChangeArrowheads="1"/>
          </p:cNvSpPr>
          <p:nvPr>
            <p:ph idx="1"/>
          </p:nvPr>
        </p:nvSpPr>
        <p:spPr/>
        <p:txBody>
          <a:bodyPr/>
          <a:lstStyle/>
          <a:p>
            <a:pPr eaLnBrk="1" hangingPunct="1"/>
            <a:r>
              <a:rPr lang="zh-CN" altLang="en-US" b="1">
                <a:cs typeface="ＭＳ Ｐゴシック" pitchFamily="34" charset="-128"/>
                <a:sym typeface="Symbol" pitchFamily="18" charset="2"/>
              </a:rPr>
              <a:t>时间格式</a:t>
            </a:r>
            <a:endParaRPr lang="en-US" altLang="zh-CN" b="1">
              <a:cs typeface="ＭＳ Ｐゴシック" pitchFamily="34" charset="-128"/>
              <a:sym typeface="Symbol" pitchFamily="18" charset="2"/>
            </a:endParaRPr>
          </a:p>
          <a:p>
            <a:pPr lvl="1" eaLnBrk="1" hangingPunct="1"/>
            <a:r>
              <a:rPr lang="en-US" altLang="zh-CN" b="1"/>
              <a:t>7</a:t>
            </a:r>
            <a:r>
              <a:rPr lang="ja-JP" altLang="en-US" b="1"/>
              <a:t>月</a:t>
            </a:r>
            <a:r>
              <a:rPr lang="en-US" altLang="ja-JP" b="1"/>
              <a:t>30</a:t>
            </a:r>
            <a:r>
              <a:rPr lang="ja-JP" altLang="en-US" b="1"/>
              <a:t>日</a:t>
            </a:r>
            <a:r>
              <a:rPr lang="en-US" altLang="ja-JP" b="1"/>
              <a:t> vs. 7/30</a:t>
            </a:r>
          </a:p>
          <a:p>
            <a:pPr lvl="1" eaLnBrk="1" hangingPunct="1"/>
            <a:r>
              <a:rPr lang="zh-CN" altLang="en-US" b="1">
                <a:sym typeface="Symbol" pitchFamily="18" charset="2"/>
              </a:rPr>
              <a:t>日语中用假名或者汉字表示日期</a:t>
            </a:r>
            <a:endParaRPr lang="en-US" altLang="zh-CN" b="1">
              <a:sym typeface="Symbol" pitchFamily="18" charset="2"/>
            </a:endParaRPr>
          </a:p>
          <a:p>
            <a:pPr eaLnBrk="1" hangingPunct="1"/>
            <a:endParaRPr lang="en-US" altLang="zh-CN" b="1">
              <a:cs typeface="ＭＳ Ｐゴシック" pitchFamily="34" charset="-128"/>
              <a:sym typeface="Symbol" pitchFamily="18" charset="2"/>
            </a:endParaRPr>
          </a:p>
          <a:p>
            <a:pPr eaLnBrk="1" hangingPunct="1"/>
            <a:r>
              <a:rPr lang="zh-CN" altLang="en-US" b="1">
                <a:cs typeface="ＭＳ Ｐゴシック" pitchFamily="34" charset="-128"/>
                <a:sym typeface="Symbol" pitchFamily="18" charset="2"/>
              </a:rPr>
              <a:t>词条化和归一化都可能与语言相关，因此必须要做</a:t>
            </a:r>
            <a:r>
              <a:rPr lang="zh-CN" altLang="en-US" b="1">
                <a:solidFill>
                  <a:srgbClr val="FF0000"/>
                </a:solidFill>
                <a:cs typeface="ＭＳ Ｐゴシック" pitchFamily="34" charset="-128"/>
                <a:sym typeface="Symbol" pitchFamily="18" charset="2"/>
              </a:rPr>
              <a:t>语言识别</a:t>
            </a:r>
            <a:endParaRPr lang="en-US" altLang="zh-CN" b="1">
              <a:solidFill>
                <a:srgbClr val="FF0000"/>
              </a:solidFill>
              <a:cs typeface="ＭＳ Ｐゴシック" pitchFamily="34" charset="-128"/>
              <a:sym typeface="Symbol" pitchFamily="18" charset="2"/>
            </a:endParaRPr>
          </a:p>
          <a:p>
            <a:pPr eaLnBrk="1" hangingPunct="1"/>
            <a:endParaRPr lang="en-US" altLang="zh-CN" b="1">
              <a:cs typeface="ＭＳ Ｐゴシック" pitchFamily="34" charset="-128"/>
              <a:sym typeface="Symbol" pitchFamily="18" charset="2"/>
            </a:endParaRPr>
          </a:p>
          <a:p>
            <a:pPr eaLnBrk="1" hangingPunct="1"/>
            <a:endParaRPr lang="en-US" altLang="zh-CN" b="1">
              <a:cs typeface="ＭＳ Ｐゴシック" pitchFamily="34" charset="-128"/>
              <a:sym typeface="Symbol" pitchFamily="18" charset="2"/>
            </a:endParaRPr>
          </a:p>
          <a:p>
            <a:pPr eaLnBrk="1" hangingPunct="1"/>
            <a:r>
              <a:rPr lang="zh-CN" altLang="en-US" b="1">
                <a:cs typeface="ＭＳ Ｐゴシック" pitchFamily="34" charset="-128"/>
                <a:sym typeface="Symbol" pitchFamily="18" charset="2"/>
              </a:rPr>
              <a:t>另外，谨记要将文档和查询中的同义词归一化成</a:t>
            </a:r>
            <a:r>
              <a:rPr lang="zh-CN" altLang="en-US" b="1">
                <a:solidFill>
                  <a:srgbClr val="FF0000"/>
                </a:solidFill>
                <a:cs typeface="ＭＳ Ｐゴシック" pitchFamily="34" charset="-128"/>
                <a:sym typeface="Symbol" pitchFamily="18" charset="2"/>
              </a:rPr>
              <a:t>同一形式</a:t>
            </a:r>
            <a:endParaRPr lang="en-US" altLang="zh-CN" b="1">
              <a:solidFill>
                <a:srgbClr val="FF0000"/>
              </a:solidFill>
              <a:cs typeface="ＭＳ Ｐゴシック" pitchFamily="34" charset="-128"/>
              <a:sym typeface="Symbol" pitchFamily="18" charset="2"/>
            </a:endParaRPr>
          </a:p>
        </p:txBody>
      </p:sp>
      <p:sp>
        <p:nvSpPr>
          <p:cNvPr id="38916" name="Text Box 6"/>
          <p:cNvSpPr txBox="1">
            <a:spLocks noChangeArrowheads="1"/>
          </p:cNvSpPr>
          <p:nvPr/>
        </p:nvSpPr>
        <p:spPr bwMode="auto">
          <a:xfrm>
            <a:off x="2209800" y="4648200"/>
            <a:ext cx="3697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Arial Unicode MS" pitchFamily="34" charset="-122"/>
                <a:cs typeface="Arial Unicode MS" pitchFamily="34" charset="-122"/>
              </a:rPr>
              <a:t>Morgen will ich in MIT</a:t>
            </a:r>
            <a:r>
              <a:rPr lang="en-US" altLang="zh-CN">
                <a:ea typeface="Arial Unicode MS" pitchFamily="34" charset="-122"/>
                <a:cs typeface="Arial Unicode MS" pitchFamily="34" charset="-122"/>
              </a:rPr>
              <a:t> … </a:t>
            </a:r>
          </a:p>
        </p:txBody>
      </p:sp>
      <p:grpSp>
        <p:nvGrpSpPr>
          <p:cNvPr id="38917" name="组合 1"/>
          <p:cNvGrpSpPr>
            <a:grpSpLocks/>
          </p:cNvGrpSpPr>
          <p:nvPr/>
        </p:nvGrpSpPr>
        <p:grpSpPr bwMode="auto">
          <a:xfrm>
            <a:off x="4643438" y="4211638"/>
            <a:ext cx="4321175" cy="873125"/>
            <a:chOff x="6948264" y="4267200"/>
            <a:chExt cx="4320480" cy="873126"/>
          </a:xfrm>
        </p:grpSpPr>
        <p:sp>
          <p:nvSpPr>
            <p:cNvPr id="38918" name="Rectangle 8"/>
            <p:cNvSpPr>
              <a:spLocks noChangeArrowheads="1"/>
            </p:cNvSpPr>
            <p:nvPr/>
          </p:nvSpPr>
          <p:spPr bwMode="auto">
            <a:xfrm>
              <a:off x="6948264" y="4678363"/>
              <a:ext cx="700878"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38919" name="AutoShape 9"/>
            <p:cNvSpPr>
              <a:spLocks/>
            </p:cNvSpPr>
            <p:nvPr/>
          </p:nvSpPr>
          <p:spPr bwMode="auto">
            <a:xfrm>
              <a:off x="8581106" y="4267200"/>
              <a:ext cx="2687638" cy="461963"/>
            </a:xfrm>
            <a:prstGeom prst="borderCallout2">
              <a:avLst>
                <a:gd name="adj1" fmla="val 18750"/>
                <a:gd name="adj2" fmla="val -3083"/>
                <a:gd name="adj3" fmla="val 18750"/>
                <a:gd name="adj4" fmla="val -10218"/>
                <a:gd name="adj5" fmla="val 72917"/>
                <a:gd name="adj6" fmla="val -3605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ctr"/>
              <a:r>
                <a:rPr lang="zh-CN" altLang="en-US"/>
                <a:t>是德语的</a:t>
              </a:r>
              <a:r>
                <a:rPr lang="en-US" altLang="zh-CN"/>
                <a:t> “mit”</a:t>
              </a:r>
              <a:r>
                <a:rPr lang="zh-CN" altLang="en-US"/>
                <a:t>吗</a:t>
              </a:r>
              <a:r>
                <a:rPr lang="en-US" altLang="zh-CN"/>
                <a:t>?</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zh-CN" altLang="en-US"/>
              <a:t>提纲</a:t>
            </a:r>
            <a:endParaRPr lang="de-DE"/>
          </a:p>
        </p:txBody>
      </p:sp>
      <p:sp>
        <p:nvSpPr>
          <p:cNvPr id="3993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7477820-B49D-46F2-87F2-C58923B0DDC8}" type="slidenum">
              <a:rPr lang="en-US" altLang="zh-CN" sz="1200" smtClean="0">
                <a:solidFill>
                  <a:srgbClr val="898989"/>
                </a:solidFill>
                <a:ea typeface="Arial Unicode MS" pitchFamily="34" charset="-122"/>
                <a:cs typeface="Arial Unicode MS" pitchFamily="34" charset="-122"/>
              </a:rPr>
              <a:pPr eaLnBrk="1" hangingPunct="1"/>
              <a:t>22</a:t>
            </a:fld>
            <a:endParaRPr lang="en-US" altLang="zh-CN" sz="1200">
              <a:solidFill>
                <a:srgbClr val="898989"/>
              </a:solidFill>
              <a:ea typeface="Arial Unicode MS" pitchFamily="34" charset="-122"/>
              <a:cs typeface="Arial Unicode MS" pitchFamily="34" charset="-122"/>
            </a:endParaRPr>
          </a:p>
        </p:txBody>
      </p:sp>
      <p:sp>
        <p:nvSpPr>
          <p:cNvPr id="80899" name="Text Box 3"/>
          <p:cNvSpPr txBox="1">
            <a:spLocks noChangeArrowheads="1"/>
          </p:cNvSpPr>
          <p:nvPr/>
        </p:nvSpPr>
        <p:spPr bwMode="auto">
          <a:xfrm>
            <a:off x="357188" y="1428750"/>
            <a:ext cx="8286750"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BDD3E9"/>
                </a:solidFill>
              </a:rPr>
              <a:t>上一讲回顾</a:t>
            </a:r>
            <a:r>
              <a:rPr lang="en-US" sz="3200" dirty="0">
                <a:solidFill>
                  <a:srgbClr val="BDD3E9"/>
                </a:solidFill>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BDD3E9"/>
                </a:solidFill>
              </a:rPr>
              <a:t>文档</a:t>
            </a:r>
            <a:endParaRPr lang="en-US" sz="3200" dirty="0">
              <a:solidFill>
                <a:srgbClr val="BDD3E9"/>
              </a:solidFill>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336699"/>
                </a:solidFill>
              </a:rPr>
              <a:t>词项</a:t>
            </a:r>
            <a:endParaRPr lang="en-US" sz="3200" dirty="0">
              <a:solidFill>
                <a:srgbClr val="336699"/>
              </a:solidFill>
            </a:endParaRPr>
          </a:p>
          <a:p>
            <a:pPr marL="1257300" lvl="1" indent="-514350">
              <a:lnSpc>
                <a:spcPct val="150000"/>
              </a:lnSpc>
              <a:spcBef>
                <a:spcPts val="700"/>
              </a:spcBef>
              <a:buClr>
                <a:srgbClr val="BDD3E9"/>
              </a:buClr>
              <a:buSzPct val="70000"/>
              <a:buFont typeface="Wingdings"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dirty="0">
                <a:solidFill>
                  <a:schemeClr val="bg2">
                    <a:lumMod val="60000"/>
                    <a:lumOff val="40000"/>
                  </a:schemeClr>
                </a:solidFill>
              </a:rPr>
              <a:t>通常做法</a:t>
            </a:r>
            <a:r>
              <a:rPr lang="en-US" altLang="zh-CN" dirty="0">
                <a:solidFill>
                  <a:schemeClr val="bg2">
                    <a:lumMod val="60000"/>
                    <a:lumOff val="40000"/>
                  </a:schemeClr>
                </a:solidFill>
              </a:rPr>
              <a:t>+</a:t>
            </a:r>
            <a:r>
              <a:rPr lang="zh-CN" altLang="en-US" dirty="0">
                <a:solidFill>
                  <a:schemeClr val="bg2">
                    <a:lumMod val="60000"/>
                    <a:lumOff val="40000"/>
                  </a:schemeClr>
                </a:solidFill>
              </a:rPr>
              <a:t>非英语处理</a:t>
            </a:r>
            <a:endParaRPr lang="en-US" dirty="0">
              <a:solidFill>
                <a:schemeClr val="bg2">
                  <a:lumMod val="60000"/>
                  <a:lumOff val="40000"/>
                </a:schemeClr>
              </a:solidFill>
            </a:endParaRPr>
          </a:p>
          <a:p>
            <a:pPr marL="1257300" lvl="1" indent="-514350">
              <a:lnSpc>
                <a:spcPct val="150000"/>
              </a:lnSpc>
              <a:spcBef>
                <a:spcPts val="700"/>
              </a:spcBef>
              <a:buClr>
                <a:srgbClr val="336699"/>
              </a:buClr>
              <a:buSzPct val="70000"/>
              <a:buFont typeface="Wingdings"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dirty="0"/>
              <a:t>英语</a:t>
            </a:r>
            <a:endParaRPr lang="en-US" dirty="0"/>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BDD3E9"/>
                </a:solidFill>
              </a:rPr>
              <a:t>跳表指针</a:t>
            </a:r>
            <a:endParaRPr lang="en-US" sz="3200" dirty="0">
              <a:solidFill>
                <a:srgbClr val="BDD3E9"/>
              </a:solidFill>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BDD3E9"/>
                </a:solidFill>
              </a:rPr>
              <a:t>短语查询</a:t>
            </a:r>
            <a:endParaRPr lang="en-US" sz="3200" dirty="0">
              <a:solidFill>
                <a:srgbClr val="336699"/>
              </a:solidFill>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title"/>
          </p:nvPr>
        </p:nvSpPr>
        <p:spPr/>
        <p:txBody>
          <a:bodyPr/>
          <a:lstStyle/>
          <a:p>
            <a:pPr eaLnBrk="1" hangingPunct="1"/>
            <a:r>
              <a:rPr lang="zh-CN" altLang="en-US"/>
              <a:t>大小写问题</a:t>
            </a:r>
          </a:p>
        </p:txBody>
      </p:sp>
      <p:sp>
        <p:nvSpPr>
          <p:cNvPr id="40963" name="Rectangle 7"/>
          <p:cNvSpPr>
            <a:spLocks noGrp="1" noChangeArrowheads="1"/>
          </p:cNvSpPr>
          <p:nvPr>
            <p:ph idx="1"/>
          </p:nvPr>
        </p:nvSpPr>
        <p:spPr/>
        <p:txBody>
          <a:bodyPr/>
          <a:lstStyle/>
          <a:p>
            <a:pPr eaLnBrk="1" hangingPunct="1"/>
            <a:r>
              <a:rPr lang="zh-CN" altLang="en-US" b="1">
                <a:cs typeface="ＭＳ Ｐゴシック" pitchFamily="34" charset="-128"/>
              </a:rPr>
              <a:t>可以将所有字母转换成小写形式</a:t>
            </a:r>
            <a:endParaRPr lang="en-US" altLang="zh-CN" b="1">
              <a:cs typeface="ＭＳ Ｐゴシック" pitchFamily="34" charset="-128"/>
            </a:endParaRPr>
          </a:p>
          <a:p>
            <a:pPr lvl="1" eaLnBrk="1" hangingPunct="1"/>
            <a:r>
              <a:rPr lang="zh-CN" altLang="en-US" b="1"/>
              <a:t>例外</a:t>
            </a:r>
            <a:r>
              <a:rPr lang="en-US" altLang="zh-CN" b="1"/>
              <a:t>: </a:t>
            </a:r>
            <a:r>
              <a:rPr lang="zh-CN" altLang="en-US" b="1"/>
              <a:t>句中的大写单词？</a:t>
            </a:r>
            <a:endParaRPr lang="en-US" altLang="zh-CN" b="1"/>
          </a:p>
          <a:p>
            <a:pPr lvl="2" eaLnBrk="1" hangingPunct="1"/>
            <a:r>
              <a:rPr lang="en-US" altLang="zh-CN" b="1"/>
              <a:t>e.g., General Motors</a:t>
            </a:r>
            <a:r>
              <a:rPr lang="zh-CN" altLang="en-US" b="1"/>
              <a:t>（</a:t>
            </a:r>
            <a:r>
              <a:rPr lang="en-US" altLang="zh-CN" b="1"/>
              <a:t>GM</a:t>
            </a:r>
            <a:r>
              <a:rPr lang="zh-CN" altLang="en-US" b="1"/>
              <a:t>，通用公司）</a:t>
            </a:r>
            <a:endParaRPr lang="en-US" altLang="zh-CN" b="1"/>
          </a:p>
          <a:p>
            <a:pPr lvl="2" eaLnBrk="1" hangingPunct="1"/>
            <a:r>
              <a:rPr lang="en-US" altLang="zh-CN" b="1"/>
              <a:t>Fed (</a:t>
            </a:r>
            <a:r>
              <a:rPr lang="zh-CN" altLang="en-US" b="1"/>
              <a:t>美联储</a:t>
            </a:r>
            <a:r>
              <a:rPr lang="en-US" altLang="zh-CN" b="1"/>
              <a:t>)vs. fed(</a:t>
            </a:r>
            <a:r>
              <a:rPr lang="zh-CN" altLang="en-US" b="1"/>
              <a:t>饲养</a:t>
            </a:r>
            <a:r>
              <a:rPr lang="en-US" altLang="zh-CN" b="1"/>
              <a:t>)</a:t>
            </a:r>
          </a:p>
          <a:p>
            <a:pPr lvl="2" eaLnBrk="1" hangingPunct="1"/>
            <a:r>
              <a:rPr lang="en-US" altLang="zh-CN" b="1"/>
              <a:t>SAIL (</a:t>
            </a:r>
            <a:r>
              <a:rPr lang="zh-CN" altLang="en-US" b="1"/>
              <a:t>印度钢铁管理局</a:t>
            </a:r>
            <a:r>
              <a:rPr lang="en-US" altLang="zh-CN" b="1"/>
              <a:t>) vs. sail(</a:t>
            </a:r>
            <a:r>
              <a:rPr lang="zh-CN" altLang="en-US" b="1"/>
              <a:t>航行</a:t>
            </a:r>
            <a:r>
              <a:rPr lang="en-US" altLang="zh-CN" b="1"/>
              <a:t>)</a:t>
            </a:r>
          </a:p>
          <a:p>
            <a:pPr lvl="1" eaLnBrk="1" hangingPunct="1"/>
            <a:r>
              <a:rPr lang="zh-CN" altLang="en-US" b="1"/>
              <a:t>通常情况下将所有字母转成小写是一种很合适的方式，因为用户倾向于用小写方式输入</a:t>
            </a:r>
            <a:endParaRPr lang="en-US" altLang="zh-CN" b="1"/>
          </a:p>
          <a:p>
            <a:pPr lvl="1" eaLnBrk="1" hangingPunct="1"/>
            <a:endParaRPr lang="en-US" altLang="zh-CN" b="1"/>
          </a:p>
          <a:p>
            <a:pPr eaLnBrk="1" hangingPunct="1"/>
            <a:r>
              <a:rPr lang="en-US" altLang="zh-CN" b="1">
                <a:cs typeface="ＭＳ Ｐゴシック" pitchFamily="34" charset="-128"/>
              </a:rPr>
              <a:t>Google</a:t>
            </a:r>
            <a:r>
              <a:rPr lang="zh-CN" altLang="en-US" b="1">
                <a:cs typeface="ＭＳ Ｐゴシック" pitchFamily="34" charset="-128"/>
              </a:rPr>
              <a:t>的例子</a:t>
            </a:r>
            <a:r>
              <a:rPr lang="en-US" altLang="zh-CN" b="1">
                <a:cs typeface="ＭＳ Ｐゴシック" pitchFamily="34" charset="-128"/>
              </a:rPr>
              <a:t>:</a:t>
            </a:r>
          </a:p>
          <a:p>
            <a:pPr lvl="1" eaLnBrk="1" hangingPunct="1"/>
            <a:r>
              <a:rPr lang="zh-CN" altLang="en-US" b="1"/>
              <a:t>查询</a:t>
            </a:r>
            <a:r>
              <a:rPr lang="en-US" altLang="zh-CN" b="1"/>
              <a:t> C.A.T.  </a:t>
            </a:r>
          </a:p>
          <a:p>
            <a:pPr lvl="1" eaLnBrk="1" hangingPunct="1"/>
            <a:r>
              <a:rPr lang="zh-CN" altLang="en-US" b="1"/>
              <a:t>排名第一的结果是</a:t>
            </a:r>
            <a:r>
              <a:rPr lang="en-US" altLang="zh-CN" b="1"/>
              <a:t>“cat”</a:t>
            </a:r>
            <a:r>
              <a:rPr lang="zh-CN" altLang="en-US" b="1"/>
              <a:t>而不是</a:t>
            </a:r>
            <a:r>
              <a:rPr lang="en-US" altLang="zh-CN" b="1"/>
              <a:t> </a:t>
            </a:r>
            <a:r>
              <a:rPr lang="en-US" altLang="zh-CN" b="1">
                <a:sym typeface="Wingdings" pitchFamily="2" charset="2"/>
              </a:rPr>
              <a:t>Caterpillar Inc.</a:t>
            </a:r>
            <a:endParaRPr lang="en-US" altLang="zh-CN" b="1"/>
          </a:p>
        </p:txBody>
      </p:sp>
      <p:pic>
        <p:nvPicPr>
          <p:cNvPr id="4096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24750" y="4405313"/>
            <a:ext cx="16637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 calcmode="lin" valueType="num">
                                      <p:cBhvr additive="base">
                                        <p:cTn id="7" dur="5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anim calcmode="lin" valueType="num">
                                      <p:cBhvr additive="base">
                                        <p:cTn id="13"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0963">
                                            <p:txEl>
                                              <p:pRg st="3" end="3"/>
                                            </p:txEl>
                                          </p:spTgt>
                                        </p:tgtEl>
                                        <p:attrNameLst>
                                          <p:attrName>style.visibility</p:attrName>
                                        </p:attrNameLst>
                                      </p:cBhvr>
                                      <p:to>
                                        <p:strVal val="visible"/>
                                      </p:to>
                                    </p:set>
                                    <p:anim calcmode="lin" valueType="num">
                                      <p:cBhvr additive="base">
                                        <p:cTn id="17" dur="5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96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 calcmode="lin" valueType="num">
                                      <p:cBhvr additive="base">
                                        <p:cTn id="21" dur="5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09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anim calcmode="lin" valueType="num">
                                      <p:cBhvr additive="base">
                                        <p:cTn id="27" dur="5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9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40963">
                                            <p:txEl>
                                              <p:pRg st="7" end="7"/>
                                            </p:txEl>
                                          </p:spTgt>
                                        </p:tgtEl>
                                        <p:attrNameLst>
                                          <p:attrName>style.visibility</p:attrName>
                                        </p:attrNameLst>
                                      </p:cBhvr>
                                      <p:to>
                                        <p:strVal val="visible"/>
                                      </p:to>
                                    </p:set>
                                    <p:anim calcmode="lin" valueType="num">
                                      <p:cBhvr additive="base">
                                        <p:cTn id="33" dur="500" fill="hold"/>
                                        <p:tgtEl>
                                          <p:spTgt spid="4096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96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40963">
                                            <p:txEl>
                                              <p:pRg st="8" end="8"/>
                                            </p:txEl>
                                          </p:spTgt>
                                        </p:tgtEl>
                                        <p:attrNameLst>
                                          <p:attrName>style.visibility</p:attrName>
                                        </p:attrNameLst>
                                      </p:cBhvr>
                                      <p:to>
                                        <p:strVal val="visible"/>
                                      </p:to>
                                    </p:set>
                                    <p:anim calcmode="lin" valueType="num">
                                      <p:cBhvr additive="base">
                                        <p:cTn id="39" dur="500" fill="hold"/>
                                        <p:tgtEl>
                                          <p:spTgt spid="4096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096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40963">
                                            <p:txEl>
                                              <p:pRg st="9" end="9"/>
                                            </p:txEl>
                                          </p:spTgt>
                                        </p:tgtEl>
                                        <p:attrNameLst>
                                          <p:attrName>style.visibility</p:attrName>
                                        </p:attrNameLst>
                                      </p:cBhvr>
                                      <p:to>
                                        <p:strVal val="visible"/>
                                      </p:to>
                                    </p:set>
                                    <p:anim calcmode="lin" valueType="num">
                                      <p:cBhvr additive="base">
                                        <p:cTn id="45" dur="500" fill="hold"/>
                                        <p:tgtEl>
                                          <p:spTgt spid="4096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096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050"/>
          <p:cNvSpPr>
            <a:spLocks noGrp="1" noChangeArrowheads="1"/>
          </p:cNvSpPr>
          <p:nvPr>
            <p:ph type="title"/>
          </p:nvPr>
        </p:nvSpPr>
        <p:spPr/>
        <p:txBody>
          <a:bodyPr/>
          <a:lstStyle/>
          <a:p>
            <a:pPr eaLnBrk="1" hangingPunct="1"/>
            <a:r>
              <a:rPr lang="zh-CN" altLang="en-US"/>
              <a:t>归一化成词项</a:t>
            </a:r>
            <a:endParaRPr lang="en-US" altLang="zh-CN"/>
          </a:p>
        </p:txBody>
      </p:sp>
      <p:sp>
        <p:nvSpPr>
          <p:cNvPr id="41987" name="Rectangle 2051"/>
          <p:cNvSpPr>
            <a:spLocks noGrp="1" noChangeArrowheads="1"/>
          </p:cNvSpPr>
          <p:nvPr>
            <p:ph idx="1"/>
          </p:nvPr>
        </p:nvSpPr>
        <p:spPr/>
        <p:txBody>
          <a:bodyPr/>
          <a:lstStyle/>
          <a:p>
            <a:pPr eaLnBrk="1" hangingPunct="1">
              <a:lnSpc>
                <a:spcPct val="125000"/>
              </a:lnSpc>
            </a:pPr>
            <a:r>
              <a:rPr lang="zh-CN" altLang="en-US" b="1" dirty="0">
                <a:cs typeface="ＭＳ Ｐゴシック" pitchFamily="34" charset="-128"/>
                <a:sym typeface="Symbol" pitchFamily="18" charset="2"/>
              </a:rPr>
              <a:t>除了前面互换方式</a:t>
            </a:r>
            <a:r>
              <a:rPr lang="en-US" altLang="zh-CN" b="1" dirty="0">
                <a:cs typeface="ＭＳ Ｐゴシック" pitchFamily="34" charset="-128"/>
                <a:sym typeface="Symbol" pitchFamily="18" charset="2"/>
              </a:rPr>
              <a:t>(</a:t>
            </a:r>
            <a:r>
              <a:rPr lang="zh-CN" altLang="en-US" b="1" dirty="0">
                <a:cs typeface="ＭＳ Ｐゴシック" pitchFamily="34" charset="-128"/>
                <a:sym typeface="Symbol" pitchFamily="18" charset="2"/>
              </a:rPr>
              <a:t>即能够归一化成同一词项的词条之间完全平等，可以互换</a:t>
            </a:r>
            <a:r>
              <a:rPr lang="en-US" altLang="zh-CN" b="1" dirty="0">
                <a:cs typeface="ＭＳ Ｐゴシック" pitchFamily="34" charset="-128"/>
                <a:sym typeface="Symbol" pitchFamily="18" charset="2"/>
              </a:rPr>
              <a:t>)</a:t>
            </a:r>
            <a:r>
              <a:rPr lang="zh-CN" altLang="en-US" b="1" dirty="0">
                <a:cs typeface="ＭＳ Ｐゴシック" pitchFamily="34" charset="-128"/>
                <a:sym typeface="Symbol" pitchFamily="18" charset="2"/>
              </a:rPr>
              <a:t>之外，另一种方式是</a:t>
            </a:r>
            <a:r>
              <a:rPr lang="zh-CN" altLang="en-US" b="1" dirty="0">
                <a:solidFill>
                  <a:srgbClr val="FF0000"/>
                </a:solidFill>
                <a:cs typeface="ＭＳ Ｐゴシック" pitchFamily="34" charset="-128"/>
                <a:sym typeface="Symbol" pitchFamily="18" charset="2"/>
              </a:rPr>
              <a:t>非对称扩展</a:t>
            </a:r>
            <a:r>
              <a:rPr lang="en-US" altLang="zh-CN" b="1" dirty="0">
                <a:solidFill>
                  <a:srgbClr val="FF0000"/>
                </a:solidFill>
                <a:cs typeface="ＭＳ Ｐゴシック" pitchFamily="34" charset="-128"/>
                <a:sym typeface="Symbol" pitchFamily="18" charset="2"/>
              </a:rPr>
              <a:t> </a:t>
            </a:r>
            <a:r>
              <a:rPr lang="en-US" altLang="zh-CN" b="1" dirty="0">
                <a:cs typeface="ＭＳ Ｐゴシック" pitchFamily="34" charset="-128"/>
                <a:sym typeface="Symbol" pitchFamily="18" charset="2"/>
              </a:rPr>
              <a:t>(asymmetric expansion)</a:t>
            </a:r>
          </a:p>
          <a:p>
            <a:pPr eaLnBrk="1" hangingPunct="1">
              <a:lnSpc>
                <a:spcPct val="125000"/>
              </a:lnSpc>
            </a:pPr>
            <a:r>
              <a:rPr lang="zh-CN" altLang="en-US" b="1" dirty="0">
                <a:cs typeface="ＭＳ Ｐゴシック" pitchFamily="34" charset="-128"/>
                <a:sym typeface="Symbol" pitchFamily="18" charset="2"/>
              </a:rPr>
              <a:t>一个非对称扩展更适合的的例子</a:t>
            </a:r>
            <a:endParaRPr lang="en-US" altLang="zh-CN" b="1" dirty="0">
              <a:cs typeface="ＭＳ Ｐゴシック" pitchFamily="34" charset="-128"/>
              <a:sym typeface="Symbol" pitchFamily="18" charset="2"/>
            </a:endParaRPr>
          </a:p>
          <a:p>
            <a:pPr lvl="1" eaLnBrk="1" hangingPunct="1">
              <a:lnSpc>
                <a:spcPct val="125000"/>
              </a:lnSpc>
            </a:pPr>
            <a:r>
              <a:rPr lang="zh-CN" altLang="en-US" b="1" dirty="0">
                <a:sym typeface="Symbol" pitchFamily="18" charset="2"/>
              </a:rPr>
              <a:t>输入</a:t>
            </a:r>
            <a:r>
              <a:rPr lang="en-US" altLang="zh-CN" b="1" dirty="0">
                <a:sym typeface="Symbol" pitchFamily="18" charset="2"/>
              </a:rPr>
              <a:t>: window		</a:t>
            </a:r>
            <a:r>
              <a:rPr lang="zh-CN" altLang="en-US" b="1" dirty="0">
                <a:sym typeface="Symbol" pitchFamily="18" charset="2"/>
              </a:rPr>
              <a:t>搜索</a:t>
            </a:r>
            <a:r>
              <a:rPr lang="en-US" altLang="zh-CN" b="1" dirty="0">
                <a:sym typeface="Symbol" pitchFamily="18" charset="2"/>
              </a:rPr>
              <a:t>: window, windows</a:t>
            </a:r>
          </a:p>
          <a:p>
            <a:pPr lvl="1" eaLnBrk="1" hangingPunct="1">
              <a:lnSpc>
                <a:spcPct val="125000"/>
              </a:lnSpc>
            </a:pPr>
            <a:r>
              <a:rPr lang="zh-CN" altLang="en-US" b="1" dirty="0">
                <a:sym typeface="Symbol" pitchFamily="18" charset="2"/>
              </a:rPr>
              <a:t>输入</a:t>
            </a:r>
            <a:r>
              <a:rPr lang="en-US" altLang="zh-CN" b="1" dirty="0">
                <a:sym typeface="Symbol" pitchFamily="18" charset="2"/>
              </a:rPr>
              <a:t>: windows	</a:t>
            </a:r>
            <a:r>
              <a:rPr lang="zh-CN" altLang="en-US" b="1" dirty="0">
                <a:sym typeface="Symbol" pitchFamily="18" charset="2"/>
              </a:rPr>
              <a:t>搜索</a:t>
            </a:r>
            <a:r>
              <a:rPr lang="en-US" altLang="zh-CN" b="1" dirty="0">
                <a:sym typeface="Symbol" pitchFamily="18" charset="2"/>
              </a:rPr>
              <a:t>: Windows, windows, window</a:t>
            </a:r>
          </a:p>
          <a:p>
            <a:pPr lvl="1" eaLnBrk="1" hangingPunct="1">
              <a:lnSpc>
                <a:spcPct val="125000"/>
              </a:lnSpc>
            </a:pPr>
            <a:r>
              <a:rPr lang="zh-CN" altLang="en-US" b="1" dirty="0">
                <a:sym typeface="Symbol" pitchFamily="18" charset="2"/>
              </a:rPr>
              <a:t>输入</a:t>
            </a:r>
            <a:r>
              <a:rPr lang="en-US" altLang="zh-CN" b="1" dirty="0">
                <a:sym typeface="Symbol" pitchFamily="18" charset="2"/>
              </a:rPr>
              <a:t>: Windows	</a:t>
            </a:r>
            <a:r>
              <a:rPr lang="zh-CN" altLang="en-US" b="1" dirty="0">
                <a:sym typeface="Symbol" pitchFamily="18" charset="2"/>
              </a:rPr>
              <a:t>搜索</a:t>
            </a:r>
            <a:r>
              <a:rPr lang="en-US" altLang="zh-CN" b="1" dirty="0">
                <a:sym typeface="Symbol" pitchFamily="18" charset="2"/>
              </a:rPr>
              <a:t>: Windows</a:t>
            </a:r>
          </a:p>
          <a:p>
            <a:pPr eaLnBrk="1" hangingPunct="1">
              <a:lnSpc>
                <a:spcPct val="125000"/>
              </a:lnSpc>
            </a:pPr>
            <a:r>
              <a:rPr lang="zh-CN" altLang="en-US" b="1" dirty="0">
                <a:cs typeface="ＭＳ Ｐゴシック" pitchFamily="34" charset="-128"/>
                <a:sym typeface="Symbol" pitchFamily="18" charset="2"/>
              </a:rPr>
              <a:t>这种方法可能更强大，但是效率低一些</a:t>
            </a:r>
            <a:endParaRPr lang="en-US" altLang="zh-CN" b="1" dirty="0">
              <a:cs typeface="ＭＳ Ｐゴシック" pitchFamily="34" charset="-128"/>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 calcmode="lin" valueType="num">
                                      <p:cBhvr additive="base">
                                        <p:cTn id="7"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anim calcmode="lin" valueType="num">
                                      <p:cBhvr additive="base">
                                        <p:cTn id="13"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anim calcmode="lin" valueType="num">
                                      <p:cBhvr additive="base">
                                        <p:cTn id="19"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1987">
                                            <p:txEl>
                                              <p:pRg st="4" end="4"/>
                                            </p:txEl>
                                          </p:spTgt>
                                        </p:tgtEl>
                                        <p:attrNameLst>
                                          <p:attrName>style.visibility</p:attrName>
                                        </p:attrNameLst>
                                      </p:cBhvr>
                                      <p:to>
                                        <p:strVal val="visible"/>
                                      </p:to>
                                    </p:set>
                                    <p:anim calcmode="lin" valueType="num">
                                      <p:cBhvr additive="base">
                                        <p:cTn id="25"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1987">
                                            <p:txEl>
                                              <p:pRg st="5" end="5"/>
                                            </p:txEl>
                                          </p:spTgt>
                                        </p:tgtEl>
                                        <p:attrNameLst>
                                          <p:attrName>style.visibility</p:attrName>
                                        </p:attrNameLst>
                                      </p:cBhvr>
                                      <p:to>
                                        <p:strVal val="visible"/>
                                      </p:to>
                                    </p:set>
                                    <p:anim calcmode="lin" valueType="num">
                                      <p:cBhvr additive="base">
                                        <p:cTn id="31" dur="5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a:t>同义词词典</a:t>
            </a:r>
            <a:r>
              <a:rPr lang="en-US" altLang="zh-CN"/>
              <a:t>(Thesauri)</a:t>
            </a:r>
            <a:r>
              <a:rPr lang="zh-CN" altLang="en-US"/>
              <a:t>及</a:t>
            </a:r>
            <a:r>
              <a:rPr lang="en-US" altLang="zh-CN"/>
              <a:t>soundex</a:t>
            </a:r>
            <a:r>
              <a:rPr lang="zh-CN" altLang="en-US"/>
              <a:t>方法</a:t>
            </a:r>
            <a:endParaRPr lang="en-US" altLang="zh-CN"/>
          </a:p>
        </p:txBody>
      </p:sp>
      <p:sp>
        <p:nvSpPr>
          <p:cNvPr id="43011" name="Rectangle 3"/>
          <p:cNvSpPr>
            <a:spLocks noGrp="1" noChangeArrowheads="1"/>
          </p:cNvSpPr>
          <p:nvPr>
            <p:ph idx="1"/>
          </p:nvPr>
        </p:nvSpPr>
        <p:spPr/>
        <p:txBody>
          <a:bodyPr/>
          <a:lstStyle/>
          <a:p>
            <a:pPr eaLnBrk="1" hangingPunct="1">
              <a:lnSpc>
                <a:spcPct val="120000"/>
              </a:lnSpc>
            </a:pPr>
            <a:r>
              <a:rPr lang="zh-CN" altLang="en-US" b="1" dirty="0">
                <a:cs typeface="ＭＳ Ｐゴシック" pitchFamily="34" charset="-128"/>
              </a:rPr>
              <a:t>同义词和同音</a:t>
            </a:r>
            <a:r>
              <a:rPr lang="en-US" altLang="zh-CN" b="1" dirty="0">
                <a:cs typeface="ＭＳ Ｐゴシック" pitchFamily="34" charset="-128"/>
              </a:rPr>
              <a:t>/</a:t>
            </a:r>
            <a:r>
              <a:rPr lang="zh-CN" altLang="en-US" b="1" dirty="0">
                <a:cs typeface="ＭＳ Ｐゴシック" pitchFamily="34" charset="-128"/>
              </a:rPr>
              <a:t>同形异义词的处理</a:t>
            </a:r>
            <a:endParaRPr lang="en-US" altLang="zh-CN" b="1" dirty="0">
              <a:cs typeface="ＭＳ Ｐゴシック" pitchFamily="34" charset="-128"/>
            </a:endParaRPr>
          </a:p>
          <a:p>
            <a:pPr lvl="1" eaLnBrk="1" hangingPunct="1">
              <a:lnSpc>
                <a:spcPct val="120000"/>
              </a:lnSpc>
            </a:pPr>
            <a:r>
              <a:rPr lang="en-US" altLang="zh-CN" b="1" dirty="0"/>
              <a:t>E.g., </a:t>
            </a:r>
            <a:r>
              <a:rPr lang="zh-CN" altLang="en-US" b="1" dirty="0"/>
              <a:t>手动建立</a:t>
            </a:r>
            <a:r>
              <a:rPr lang="zh-CN" altLang="en-US" b="1" dirty="0">
                <a:solidFill>
                  <a:srgbClr val="FF0000"/>
                </a:solidFill>
              </a:rPr>
              <a:t>词典</a:t>
            </a:r>
            <a:r>
              <a:rPr lang="zh-CN" altLang="en-US" b="1" dirty="0"/>
              <a:t>，记录这些词对</a:t>
            </a:r>
            <a:endParaRPr lang="en-US" altLang="zh-CN" b="1" dirty="0"/>
          </a:p>
          <a:p>
            <a:pPr lvl="2" eaLnBrk="1" hangingPunct="1">
              <a:lnSpc>
                <a:spcPct val="120000"/>
              </a:lnSpc>
            </a:pPr>
            <a:r>
              <a:rPr lang="en-US" altLang="zh-CN" b="1" dirty="0"/>
              <a:t>car = automobile	 color = </a:t>
            </a:r>
            <a:r>
              <a:rPr lang="en-US" altLang="zh-CN" b="1" dirty="0" err="1"/>
              <a:t>colour</a:t>
            </a:r>
            <a:endParaRPr lang="en-US" altLang="zh-CN" b="1" dirty="0"/>
          </a:p>
          <a:p>
            <a:pPr lvl="1" eaLnBrk="1" hangingPunct="1">
              <a:lnSpc>
                <a:spcPct val="120000"/>
              </a:lnSpc>
            </a:pPr>
            <a:r>
              <a:rPr lang="zh-CN" altLang="en-US" b="1" dirty="0"/>
              <a:t>利用上述词典进行索引</a:t>
            </a:r>
            <a:endParaRPr lang="en-US" altLang="zh-CN" b="1" dirty="0"/>
          </a:p>
          <a:p>
            <a:pPr lvl="2" eaLnBrk="1" hangingPunct="1">
              <a:lnSpc>
                <a:spcPct val="120000"/>
              </a:lnSpc>
            </a:pPr>
            <a:r>
              <a:rPr lang="zh-CN" altLang="en-US" b="1" dirty="0"/>
              <a:t>当文档包含</a:t>
            </a:r>
            <a:r>
              <a:rPr lang="en-US" altLang="zh-CN" b="1" dirty="0"/>
              <a:t> automobile</a:t>
            </a:r>
            <a:r>
              <a:rPr lang="zh-CN" altLang="en-US" b="1" dirty="0"/>
              <a:t>时</a:t>
            </a:r>
            <a:r>
              <a:rPr lang="en-US" altLang="zh-CN" b="1" dirty="0"/>
              <a:t>, </a:t>
            </a:r>
            <a:r>
              <a:rPr lang="zh-CN" altLang="en-US" b="1" dirty="0"/>
              <a:t>利用</a:t>
            </a:r>
            <a:r>
              <a:rPr lang="en-US" altLang="zh-CN" b="1" dirty="0"/>
              <a:t>car-automobile</a:t>
            </a:r>
            <a:r>
              <a:rPr lang="zh-CN" altLang="en-US" b="1" dirty="0"/>
              <a:t>进行索引</a:t>
            </a:r>
            <a:endParaRPr lang="en-US" altLang="zh-CN" b="1" dirty="0"/>
          </a:p>
          <a:p>
            <a:pPr lvl="1" eaLnBrk="1" hangingPunct="1">
              <a:lnSpc>
                <a:spcPct val="120000"/>
              </a:lnSpc>
            </a:pPr>
            <a:r>
              <a:rPr lang="zh-CN" altLang="en-US" b="1" dirty="0"/>
              <a:t>或者对查询进行扩展</a:t>
            </a:r>
            <a:endParaRPr lang="en-US" altLang="zh-CN" b="1" dirty="0"/>
          </a:p>
          <a:p>
            <a:pPr lvl="2" eaLnBrk="1" hangingPunct="1">
              <a:lnSpc>
                <a:spcPct val="120000"/>
              </a:lnSpc>
            </a:pPr>
            <a:r>
              <a:rPr lang="zh-CN" altLang="en-US" b="1" dirty="0"/>
              <a:t>当查询包含</a:t>
            </a:r>
            <a:r>
              <a:rPr lang="en-US" altLang="zh-CN" b="1" dirty="0"/>
              <a:t> automobile</a:t>
            </a:r>
            <a:r>
              <a:rPr lang="zh-CN" altLang="en-US" b="1" dirty="0"/>
              <a:t>时，同时也查</a:t>
            </a:r>
            <a:r>
              <a:rPr lang="en-US" altLang="zh-CN" b="1" dirty="0"/>
              <a:t>car</a:t>
            </a:r>
          </a:p>
          <a:p>
            <a:pPr eaLnBrk="1" hangingPunct="1">
              <a:lnSpc>
                <a:spcPct val="120000"/>
              </a:lnSpc>
            </a:pPr>
            <a:r>
              <a:rPr lang="zh-CN" altLang="en-US" b="1" dirty="0">
                <a:cs typeface="ＭＳ Ｐゴシック" pitchFamily="34" charset="-128"/>
              </a:rPr>
              <a:t>拼写错误的处理</a:t>
            </a:r>
            <a:r>
              <a:rPr lang="en-US" altLang="zh-CN" b="1" dirty="0">
                <a:cs typeface="ＭＳ Ｐゴシック" pitchFamily="34" charset="-128"/>
              </a:rPr>
              <a:t>(</a:t>
            </a:r>
            <a:r>
              <a:rPr lang="en-US" altLang="zh-CN" b="1" dirty="0" err="1">
                <a:cs typeface="ＭＳ Ｐゴシック" pitchFamily="34" charset="-128"/>
              </a:rPr>
              <a:t>Clinton</a:t>
            </a:r>
            <a:r>
              <a:rPr lang="en-US" altLang="zh-CN" b="1" dirty="0" err="1">
                <a:cs typeface="ＭＳ Ｐゴシック" pitchFamily="34" charset="-128"/>
                <a:sym typeface="Wingdings" pitchFamily="2" charset="2"/>
              </a:rPr>
              <a:t></a:t>
            </a:r>
            <a:r>
              <a:rPr lang="en-US" altLang="zh-CN" b="1" dirty="0" err="1">
                <a:cs typeface="ＭＳ Ｐゴシック" pitchFamily="34" charset="-128"/>
              </a:rPr>
              <a:t>Klinten</a:t>
            </a:r>
            <a:r>
              <a:rPr lang="en-US" altLang="zh-CN" b="1" dirty="0">
                <a:cs typeface="ＭＳ Ｐゴシック" pitchFamily="34" charset="-128"/>
              </a:rPr>
              <a:t>)</a:t>
            </a:r>
          </a:p>
          <a:p>
            <a:pPr lvl="1" eaLnBrk="1" hangingPunct="1">
              <a:lnSpc>
                <a:spcPct val="120000"/>
              </a:lnSpc>
            </a:pPr>
            <a:r>
              <a:rPr lang="zh-CN" altLang="en-US" b="1" dirty="0"/>
              <a:t>一种解决方法是</a:t>
            </a:r>
            <a:r>
              <a:rPr lang="en-US" altLang="zh-CN" b="1" dirty="0" err="1">
                <a:solidFill>
                  <a:srgbClr val="FF0000"/>
                </a:solidFill>
              </a:rPr>
              <a:t>soundex</a:t>
            </a:r>
            <a:r>
              <a:rPr lang="zh-CN" altLang="en-US" b="1" dirty="0"/>
              <a:t>方法，基于发音建立词之间的关系</a:t>
            </a:r>
            <a:r>
              <a:rPr lang="en-US" altLang="zh-CN" b="1" dirty="0"/>
              <a:t>(Soundex</a:t>
            </a:r>
            <a:r>
              <a:rPr lang="zh-CN" altLang="en-US" b="1" dirty="0"/>
              <a:t>方法将在后面介绍</a:t>
            </a:r>
            <a:r>
              <a:rPr lang="en-US" altLang="zh-CN" b="1"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anim calcmode="lin" valueType="num">
                                      <p:cBhvr additive="base">
                                        <p:cTn id="7"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anim calcmode="lin" valueType="num">
                                      <p:cBhvr additive="base">
                                        <p:cTn id="11"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3011">
                                            <p:txEl>
                                              <p:pRg st="3" end="3"/>
                                            </p:txEl>
                                          </p:spTgt>
                                        </p:tgtEl>
                                        <p:attrNameLst>
                                          <p:attrName>style.visibility</p:attrName>
                                        </p:attrNameLst>
                                      </p:cBhvr>
                                      <p:to>
                                        <p:strVal val="visible"/>
                                      </p:to>
                                    </p:set>
                                    <p:anim calcmode="lin" valueType="num">
                                      <p:cBhvr additive="base">
                                        <p:cTn id="17" dur="5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01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3011">
                                            <p:txEl>
                                              <p:pRg st="4" end="4"/>
                                            </p:txEl>
                                          </p:spTgt>
                                        </p:tgtEl>
                                        <p:attrNameLst>
                                          <p:attrName>style.visibility</p:attrName>
                                        </p:attrNameLst>
                                      </p:cBhvr>
                                      <p:to>
                                        <p:strVal val="visible"/>
                                      </p:to>
                                    </p:set>
                                    <p:anim calcmode="lin" valueType="num">
                                      <p:cBhvr additive="base">
                                        <p:cTn id="21" dur="5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30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3011">
                                            <p:txEl>
                                              <p:pRg st="5" end="5"/>
                                            </p:txEl>
                                          </p:spTgt>
                                        </p:tgtEl>
                                        <p:attrNameLst>
                                          <p:attrName>style.visibility</p:attrName>
                                        </p:attrNameLst>
                                      </p:cBhvr>
                                      <p:to>
                                        <p:strVal val="visible"/>
                                      </p:to>
                                    </p:set>
                                    <p:anim calcmode="lin" valueType="num">
                                      <p:cBhvr additive="base">
                                        <p:cTn id="27" dur="500" fill="hold"/>
                                        <p:tgtEl>
                                          <p:spTgt spid="4301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301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3011">
                                            <p:txEl>
                                              <p:pRg st="6" end="6"/>
                                            </p:txEl>
                                          </p:spTgt>
                                        </p:tgtEl>
                                        <p:attrNameLst>
                                          <p:attrName>style.visibility</p:attrName>
                                        </p:attrNameLst>
                                      </p:cBhvr>
                                      <p:to>
                                        <p:strVal val="visible"/>
                                      </p:to>
                                    </p:set>
                                    <p:anim calcmode="lin" valueType="num">
                                      <p:cBhvr additive="base">
                                        <p:cTn id="31" dur="500" fill="hold"/>
                                        <p:tgtEl>
                                          <p:spTgt spid="4301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3011">
                                            <p:txEl>
                                              <p:pRg st="7" end="7"/>
                                            </p:txEl>
                                          </p:spTgt>
                                        </p:tgtEl>
                                        <p:attrNameLst>
                                          <p:attrName>style.visibility</p:attrName>
                                        </p:attrNameLst>
                                      </p:cBhvr>
                                      <p:to>
                                        <p:strVal val="visible"/>
                                      </p:to>
                                    </p:set>
                                    <p:anim calcmode="lin" valueType="num">
                                      <p:cBhvr additive="base">
                                        <p:cTn id="37" dur="500" fill="hold"/>
                                        <p:tgtEl>
                                          <p:spTgt spid="4301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30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3011">
                                            <p:txEl>
                                              <p:pRg st="8" end="8"/>
                                            </p:txEl>
                                          </p:spTgt>
                                        </p:tgtEl>
                                        <p:attrNameLst>
                                          <p:attrName>style.visibility</p:attrName>
                                        </p:attrNameLst>
                                      </p:cBhvr>
                                      <p:to>
                                        <p:strVal val="visible"/>
                                      </p:to>
                                    </p:set>
                                    <p:anim calcmode="lin" valueType="num">
                                      <p:cBhvr additive="base">
                                        <p:cTn id="43" dur="500" fill="hold"/>
                                        <p:tgtEl>
                                          <p:spTgt spid="4301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30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a:t>词形归并</a:t>
            </a:r>
            <a:r>
              <a:rPr lang="en-US" altLang="zh-CN"/>
              <a:t>(Lemmatization)</a:t>
            </a:r>
            <a:endParaRPr lang="zh-CN" altLang="en-US"/>
          </a:p>
        </p:txBody>
      </p:sp>
      <p:sp>
        <p:nvSpPr>
          <p:cNvPr id="44035" name="Rectangle 3"/>
          <p:cNvSpPr>
            <a:spLocks noGrp="1" noChangeArrowheads="1"/>
          </p:cNvSpPr>
          <p:nvPr>
            <p:ph idx="1"/>
          </p:nvPr>
        </p:nvSpPr>
        <p:spPr/>
        <p:txBody>
          <a:bodyPr/>
          <a:lstStyle/>
          <a:p>
            <a:pPr eaLnBrk="1" hangingPunct="1"/>
            <a:r>
              <a:rPr lang="zh-CN" altLang="en-US" b="1">
                <a:cs typeface="ＭＳ Ｐゴシック" pitchFamily="34" charset="-128"/>
              </a:rPr>
              <a:t>将单词的屈折变体形式还原为原形</a:t>
            </a:r>
            <a:endParaRPr lang="en-US" altLang="zh-CN" b="1">
              <a:cs typeface="ＭＳ Ｐゴシック" pitchFamily="34" charset="-128"/>
            </a:endParaRPr>
          </a:p>
          <a:p>
            <a:pPr eaLnBrk="1" hangingPunct="1"/>
            <a:r>
              <a:rPr lang="zh-CN" altLang="en-US" b="1">
                <a:cs typeface="ＭＳ Ｐゴシック" pitchFamily="34" charset="-128"/>
              </a:rPr>
              <a:t>例子：</a:t>
            </a:r>
            <a:endParaRPr lang="en-US" altLang="zh-CN" b="1">
              <a:cs typeface="ＭＳ Ｐゴシック" pitchFamily="34" charset="-128"/>
            </a:endParaRPr>
          </a:p>
          <a:p>
            <a:pPr lvl="1" eaLnBrk="1" hangingPunct="1"/>
            <a:r>
              <a:rPr lang="en-US" altLang="zh-CN" b="1"/>
              <a:t>am, are, is </a:t>
            </a:r>
            <a:r>
              <a:rPr lang="en-US" altLang="zh-CN" b="1">
                <a:sym typeface="Symbol" pitchFamily="18" charset="2"/>
              </a:rPr>
              <a:t></a:t>
            </a:r>
            <a:r>
              <a:rPr lang="en-US" altLang="zh-CN" b="1"/>
              <a:t> be</a:t>
            </a:r>
          </a:p>
          <a:p>
            <a:pPr lvl="1" eaLnBrk="1" hangingPunct="1"/>
            <a:r>
              <a:rPr lang="en-US" altLang="zh-CN" b="1"/>
              <a:t>car, cars, car's, cars' </a:t>
            </a:r>
            <a:r>
              <a:rPr lang="en-US" altLang="zh-CN" b="1">
                <a:sym typeface="Symbol" pitchFamily="18" charset="2"/>
              </a:rPr>
              <a:t></a:t>
            </a:r>
            <a:r>
              <a:rPr lang="en-US" altLang="zh-CN" b="1"/>
              <a:t> car</a:t>
            </a:r>
          </a:p>
          <a:p>
            <a:pPr lvl="1" eaLnBrk="1" hangingPunct="1"/>
            <a:r>
              <a:rPr lang="en-US" altLang="zh-CN" b="1"/>
              <a:t>the boy's cars are different colors </a:t>
            </a:r>
            <a:r>
              <a:rPr lang="en-US" altLang="zh-CN" b="1">
                <a:sym typeface="Symbol" pitchFamily="18" charset="2"/>
              </a:rPr>
              <a:t></a:t>
            </a:r>
            <a:r>
              <a:rPr lang="en-US" altLang="zh-CN" b="1"/>
              <a:t> the boy car be different color</a:t>
            </a:r>
          </a:p>
          <a:p>
            <a:pPr eaLnBrk="1" hangingPunct="1"/>
            <a:r>
              <a:rPr lang="zh-CN" altLang="en-US" b="1">
                <a:cs typeface="ＭＳ Ｐゴシック" pitchFamily="34" charset="-128"/>
              </a:rPr>
              <a:t>词性归并意味中将单词的变形形式“适当”还原成一般词典中的单词形式</a:t>
            </a:r>
            <a:endParaRPr lang="en-US" altLang="zh-CN" b="1">
              <a:cs typeface="ＭＳ Ｐゴシック" pitchFamily="34" charset="-128"/>
            </a:endParaRPr>
          </a:p>
          <a:p>
            <a:pPr lvl="1" eaLnBrk="1" hangingPunct="1"/>
            <a:r>
              <a:rPr lang="en-US" altLang="zh-CN" b="1"/>
              <a:t>found </a:t>
            </a:r>
            <a:r>
              <a:rPr lang="en-US" altLang="zh-CN" b="1">
                <a:sym typeface="Symbol" pitchFamily="18" charset="2"/>
              </a:rPr>
              <a:t></a:t>
            </a:r>
            <a:r>
              <a:rPr lang="en-US" altLang="zh-CN" b="1"/>
              <a:t>  find? found?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 calcmode="lin" valueType="num">
                                      <p:cBhvr additive="base">
                                        <p:cTn id="7"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anim calcmode="lin" valueType="num">
                                      <p:cBhvr additive="base">
                                        <p:cTn id="11"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03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4035">
                                            <p:txEl>
                                              <p:pRg st="3" end="3"/>
                                            </p:txEl>
                                          </p:spTgt>
                                        </p:tgtEl>
                                        <p:attrNameLst>
                                          <p:attrName>style.visibility</p:attrName>
                                        </p:attrNameLst>
                                      </p:cBhvr>
                                      <p:to>
                                        <p:strVal val="visible"/>
                                      </p:to>
                                    </p:set>
                                    <p:anim calcmode="lin" valueType="num">
                                      <p:cBhvr additive="base">
                                        <p:cTn id="15" dur="500" fill="hold"/>
                                        <p:tgtEl>
                                          <p:spTgt spid="4403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40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4035">
                                            <p:txEl>
                                              <p:pRg st="4" end="4"/>
                                            </p:txEl>
                                          </p:spTgt>
                                        </p:tgtEl>
                                        <p:attrNameLst>
                                          <p:attrName>style.visibility</p:attrName>
                                        </p:attrNameLst>
                                      </p:cBhvr>
                                      <p:to>
                                        <p:strVal val="visible"/>
                                      </p:to>
                                    </p:set>
                                    <p:anim calcmode="lin" valueType="num">
                                      <p:cBhvr additive="base">
                                        <p:cTn id="21" dur="500" fill="hold"/>
                                        <p:tgtEl>
                                          <p:spTgt spid="4403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40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4035">
                                            <p:txEl>
                                              <p:pRg st="5" end="5"/>
                                            </p:txEl>
                                          </p:spTgt>
                                        </p:tgtEl>
                                        <p:attrNameLst>
                                          <p:attrName>style.visibility</p:attrName>
                                        </p:attrNameLst>
                                      </p:cBhvr>
                                      <p:to>
                                        <p:strVal val="visible"/>
                                      </p:to>
                                    </p:set>
                                    <p:anim calcmode="lin" valueType="num">
                                      <p:cBhvr additive="base">
                                        <p:cTn id="27" dur="500" fill="hold"/>
                                        <p:tgtEl>
                                          <p:spTgt spid="4403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40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44035">
                                            <p:txEl>
                                              <p:pRg st="6" end="6"/>
                                            </p:txEl>
                                          </p:spTgt>
                                        </p:tgtEl>
                                        <p:attrNameLst>
                                          <p:attrName>style.visibility</p:attrName>
                                        </p:attrNameLst>
                                      </p:cBhvr>
                                      <p:to>
                                        <p:strVal val="visible"/>
                                      </p:to>
                                    </p:set>
                                    <p:anim calcmode="lin" valueType="num">
                                      <p:cBhvr additive="base">
                                        <p:cTn id="33" dur="500" fill="hold"/>
                                        <p:tgtEl>
                                          <p:spTgt spid="4403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40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a:t>词干还原（</a:t>
            </a:r>
            <a:r>
              <a:rPr lang="en-US" altLang="zh-CN"/>
              <a:t>Stemming</a:t>
            </a:r>
            <a:r>
              <a:rPr lang="zh-CN" altLang="en-US"/>
              <a:t>）</a:t>
            </a:r>
          </a:p>
        </p:txBody>
      </p:sp>
      <p:sp>
        <p:nvSpPr>
          <p:cNvPr id="45059" name="Rectangle 3"/>
          <p:cNvSpPr>
            <a:spLocks noGrp="1" noChangeArrowheads="1"/>
          </p:cNvSpPr>
          <p:nvPr>
            <p:ph idx="1"/>
          </p:nvPr>
        </p:nvSpPr>
        <p:spPr/>
        <p:txBody>
          <a:bodyPr/>
          <a:lstStyle/>
          <a:p>
            <a:pPr eaLnBrk="1" hangingPunct="1">
              <a:lnSpc>
                <a:spcPct val="120000"/>
              </a:lnSpc>
            </a:pPr>
            <a:r>
              <a:rPr lang="zh-CN" altLang="en-US" b="1">
                <a:cs typeface="ＭＳ Ｐゴシック" pitchFamily="34" charset="-128"/>
              </a:rPr>
              <a:t>将词项归约</a:t>
            </a:r>
            <a:r>
              <a:rPr lang="en-US" altLang="zh-CN" b="1">
                <a:cs typeface="ＭＳ Ｐゴシック" pitchFamily="34" charset="-128"/>
              </a:rPr>
              <a:t>(reduce)</a:t>
            </a:r>
            <a:r>
              <a:rPr lang="zh-CN" altLang="en-US" b="1">
                <a:cs typeface="ＭＳ Ｐゴシック" pitchFamily="34" charset="-128"/>
              </a:rPr>
              <a:t>成其</a:t>
            </a:r>
            <a:r>
              <a:rPr lang="zh-CN" altLang="en-US" b="1">
                <a:solidFill>
                  <a:srgbClr val="FF0000"/>
                </a:solidFill>
                <a:cs typeface="ＭＳ Ｐゴシック" pitchFamily="34" charset="-128"/>
              </a:rPr>
              <a:t>词干</a:t>
            </a:r>
            <a:r>
              <a:rPr lang="en-US" altLang="zh-CN" b="1">
                <a:cs typeface="ＭＳ Ｐゴシック" pitchFamily="34" charset="-128"/>
              </a:rPr>
              <a:t>(stem)</a:t>
            </a:r>
            <a:r>
              <a:rPr lang="zh-CN" altLang="en-US" b="1">
                <a:cs typeface="ＭＳ Ｐゴシック" pitchFamily="34" charset="-128"/>
              </a:rPr>
              <a:t>，然后再索引</a:t>
            </a:r>
            <a:endParaRPr lang="en-US" altLang="zh-CN" b="1">
              <a:cs typeface="ＭＳ Ｐゴシック" pitchFamily="34" charset="-128"/>
            </a:endParaRPr>
          </a:p>
          <a:p>
            <a:pPr eaLnBrk="1" hangingPunct="1">
              <a:lnSpc>
                <a:spcPct val="120000"/>
              </a:lnSpc>
            </a:pPr>
            <a:r>
              <a:rPr lang="en-US" altLang="zh-CN" b="1">
                <a:cs typeface="ＭＳ Ｐゴシック" pitchFamily="34" charset="-128"/>
              </a:rPr>
              <a:t>“</a:t>
            </a:r>
            <a:r>
              <a:rPr lang="zh-CN" altLang="en-US" b="1">
                <a:cs typeface="ＭＳ Ｐゴシック" pitchFamily="34" charset="-128"/>
              </a:rPr>
              <a:t>词干还原</a:t>
            </a:r>
            <a:r>
              <a:rPr lang="en-US" altLang="zh-CN" b="1">
                <a:cs typeface="ＭＳ Ｐゴシック" pitchFamily="34" charset="-128"/>
              </a:rPr>
              <a:t>” </a:t>
            </a:r>
            <a:r>
              <a:rPr lang="zh-CN" altLang="en-US" b="1">
                <a:cs typeface="ＭＳ Ｐゴシック" pitchFamily="34" charset="-128"/>
              </a:rPr>
              <a:t>意味着</a:t>
            </a:r>
            <a:r>
              <a:rPr lang="zh-CN" altLang="en-US" b="1">
                <a:solidFill>
                  <a:srgbClr val="FF0000"/>
                </a:solidFill>
                <a:cs typeface="ＭＳ Ｐゴシック" pitchFamily="34" charset="-128"/>
              </a:rPr>
              <a:t>词缀的截除</a:t>
            </a:r>
            <a:endParaRPr lang="en-US" altLang="zh-CN" b="1">
              <a:solidFill>
                <a:srgbClr val="FF0000"/>
              </a:solidFill>
              <a:cs typeface="ＭＳ Ｐゴシック" pitchFamily="34" charset="-128"/>
            </a:endParaRPr>
          </a:p>
          <a:p>
            <a:pPr lvl="1" eaLnBrk="1" hangingPunct="1">
              <a:lnSpc>
                <a:spcPct val="120000"/>
              </a:lnSpc>
            </a:pPr>
            <a:r>
              <a:rPr lang="zh-CN" altLang="en-US" b="1"/>
              <a:t>与语言相关</a:t>
            </a:r>
            <a:endParaRPr lang="en-US" altLang="zh-CN" b="1"/>
          </a:p>
          <a:p>
            <a:pPr lvl="1" eaLnBrk="1" hangingPunct="1">
              <a:lnSpc>
                <a:spcPct val="120000"/>
              </a:lnSpc>
            </a:pPr>
            <a:r>
              <a:rPr lang="zh-CN" altLang="en-US" b="1"/>
              <a:t>比如，将</a:t>
            </a:r>
            <a:r>
              <a:rPr lang="en-US" altLang="zh-CN" b="1"/>
              <a:t> automate(s), automatic, automation</a:t>
            </a:r>
            <a:r>
              <a:rPr lang="zh-CN" altLang="en-US" b="1"/>
              <a:t>都还原成</a:t>
            </a:r>
            <a:r>
              <a:rPr lang="en-US" altLang="zh-CN" b="1"/>
              <a:t> automat</a:t>
            </a:r>
          </a:p>
        </p:txBody>
      </p:sp>
      <p:sp>
        <p:nvSpPr>
          <p:cNvPr id="45060" name="Rectangle 4"/>
          <p:cNvSpPr>
            <a:spLocks noChangeArrowheads="1"/>
          </p:cNvSpPr>
          <p:nvPr/>
        </p:nvSpPr>
        <p:spPr bwMode="auto">
          <a:xfrm>
            <a:off x="777875" y="1671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a:latin typeface="Arial" pitchFamily="34" charset="0"/>
            </a:endParaRPr>
          </a:p>
        </p:txBody>
      </p:sp>
      <p:sp>
        <p:nvSpPr>
          <p:cNvPr id="45061" name="Rectangle 5"/>
          <p:cNvSpPr>
            <a:spLocks noChangeArrowheads="1"/>
          </p:cNvSpPr>
          <p:nvPr/>
        </p:nvSpPr>
        <p:spPr bwMode="auto">
          <a:xfrm>
            <a:off x="381000" y="4644420"/>
            <a:ext cx="3831498" cy="15696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pPr>
              <a:defRPr/>
            </a:pPr>
            <a:r>
              <a:rPr lang="en-US" altLang="zh-CN" dirty="0">
                <a:latin typeface="Arial" charset="0"/>
              </a:rPr>
              <a:t>for example compressed </a:t>
            </a:r>
          </a:p>
          <a:p>
            <a:pPr>
              <a:defRPr/>
            </a:pPr>
            <a:r>
              <a:rPr lang="en-US" altLang="zh-CN" dirty="0">
                <a:latin typeface="Arial" charset="0"/>
              </a:rPr>
              <a:t>and compression are both </a:t>
            </a:r>
          </a:p>
          <a:p>
            <a:pPr>
              <a:defRPr/>
            </a:pPr>
            <a:r>
              <a:rPr lang="en-US" altLang="zh-CN" dirty="0">
                <a:latin typeface="Arial" charset="0"/>
              </a:rPr>
              <a:t>accepted as equivalent to </a:t>
            </a:r>
          </a:p>
          <a:p>
            <a:pPr>
              <a:defRPr/>
            </a:pPr>
            <a:r>
              <a:rPr lang="en-US" altLang="zh-CN" dirty="0">
                <a:latin typeface="Arial" charset="0"/>
              </a:rPr>
              <a:t>compress.</a:t>
            </a:r>
          </a:p>
        </p:txBody>
      </p:sp>
      <p:sp>
        <p:nvSpPr>
          <p:cNvPr id="45062" name="Rectangle 6"/>
          <p:cNvSpPr>
            <a:spLocks noChangeArrowheads="1"/>
          </p:cNvSpPr>
          <p:nvPr/>
        </p:nvSpPr>
        <p:spPr bwMode="auto">
          <a:xfrm>
            <a:off x="5000625" y="4572000"/>
            <a:ext cx="3609975" cy="1676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lstStyle/>
          <a:p>
            <a:pPr>
              <a:defRPr/>
            </a:pPr>
            <a:r>
              <a:rPr lang="en-US" altLang="zh-CN" dirty="0">
                <a:latin typeface="Arial" charset="0"/>
              </a:rPr>
              <a:t>for </a:t>
            </a:r>
            <a:r>
              <a:rPr lang="en-US" altLang="zh-CN" dirty="0" err="1">
                <a:latin typeface="Arial" charset="0"/>
              </a:rPr>
              <a:t>exampl</a:t>
            </a:r>
            <a:r>
              <a:rPr lang="en-US" altLang="zh-CN" dirty="0">
                <a:latin typeface="Arial" charset="0"/>
              </a:rPr>
              <a:t> compress and</a:t>
            </a:r>
          </a:p>
          <a:p>
            <a:pPr>
              <a:defRPr/>
            </a:pPr>
            <a:r>
              <a:rPr lang="en-US" altLang="zh-CN" dirty="0">
                <a:latin typeface="Arial" charset="0"/>
              </a:rPr>
              <a:t>compress </a:t>
            </a:r>
            <a:r>
              <a:rPr lang="en-US" altLang="zh-CN" dirty="0" err="1">
                <a:latin typeface="Arial" charset="0"/>
              </a:rPr>
              <a:t>ar</a:t>
            </a:r>
            <a:r>
              <a:rPr lang="en-US" altLang="zh-CN" dirty="0">
                <a:latin typeface="Arial" charset="0"/>
              </a:rPr>
              <a:t> both accept</a:t>
            </a:r>
          </a:p>
          <a:p>
            <a:pPr>
              <a:defRPr/>
            </a:pPr>
            <a:r>
              <a:rPr lang="en-US" altLang="zh-CN" dirty="0">
                <a:latin typeface="Arial" charset="0"/>
              </a:rPr>
              <a:t>as </a:t>
            </a:r>
            <a:r>
              <a:rPr lang="en-US" altLang="zh-CN" dirty="0" err="1">
                <a:latin typeface="Arial" charset="0"/>
              </a:rPr>
              <a:t>equival</a:t>
            </a:r>
            <a:r>
              <a:rPr lang="en-US" altLang="zh-CN" dirty="0">
                <a:latin typeface="Arial" charset="0"/>
              </a:rPr>
              <a:t> to compress</a:t>
            </a:r>
          </a:p>
        </p:txBody>
      </p:sp>
      <p:sp>
        <p:nvSpPr>
          <p:cNvPr id="45063" name="AutoShape 7"/>
          <p:cNvSpPr>
            <a:spLocks noChangeArrowheads="1"/>
          </p:cNvSpPr>
          <p:nvPr/>
        </p:nvSpPr>
        <p:spPr bwMode="auto">
          <a:xfrm>
            <a:off x="4572000" y="5181600"/>
            <a:ext cx="304800" cy="485775"/>
          </a:xfrm>
          <a:prstGeom prst="rightArrow">
            <a:avLst>
              <a:gd name="adj1" fmla="val 50000"/>
              <a:gd name="adj2" fmla="val 25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defRPr/>
            </a:pPr>
            <a:endParaRPr lang="zh-CN" alt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 calcmode="lin" valueType="num">
                                      <p:cBhvr additive="base">
                                        <p:cTn id="7"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anim calcmode="lin" valueType="num">
                                      <p:cBhvr additive="base">
                                        <p:cTn id="13"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5059">
                                            <p:txEl>
                                              <p:pRg st="3" end="3"/>
                                            </p:txEl>
                                          </p:spTgt>
                                        </p:tgtEl>
                                        <p:attrNameLst>
                                          <p:attrName>style.visibility</p:attrName>
                                        </p:attrNameLst>
                                      </p:cBhvr>
                                      <p:to>
                                        <p:strVal val="visible"/>
                                      </p:to>
                                    </p:set>
                                    <p:anim calcmode="lin" valueType="num">
                                      <p:cBhvr additive="base">
                                        <p:cTn id="17" dur="5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50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5061"/>
                                        </p:tgtEl>
                                        <p:attrNameLst>
                                          <p:attrName>style.visibility</p:attrName>
                                        </p:attrNameLst>
                                      </p:cBhvr>
                                      <p:to>
                                        <p:strVal val="visible"/>
                                      </p:to>
                                    </p:set>
                                    <p:animEffect transition="in" filter="wipe(left)">
                                      <p:cBhvr>
                                        <p:cTn id="23" dur="500"/>
                                        <p:tgtEl>
                                          <p:spTgt spid="450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5063"/>
                                        </p:tgtEl>
                                        <p:attrNameLst>
                                          <p:attrName>style.visibility</p:attrName>
                                        </p:attrNameLst>
                                      </p:cBhvr>
                                      <p:to>
                                        <p:strVal val="visible"/>
                                      </p:to>
                                    </p:set>
                                    <p:animEffect transition="in" filter="wipe(left)">
                                      <p:cBhvr>
                                        <p:cTn id="28" dur="500"/>
                                        <p:tgtEl>
                                          <p:spTgt spid="4506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5062"/>
                                        </p:tgtEl>
                                        <p:attrNameLst>
                                          <p:attrName>style.visibility</p:attrName>
                                        </p:attrNameLst>
                                      </p:cBhvr>
                                      <p:to>
                                        <p:strVal val="visible"/>
                                      </p:to>
                                    </p:set>
                                    <p:animEffect transition="in" filter="wipe(left)">
                                      <p:cBhvr>
                                        <p:cTn id="33" dur="500"/>
                                        <p:tgtEl>
                                          <p:spTgt spid="4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animBg="1"/>
      <p:bldP spid="45062" grpId="0" animBg="1"/>
      <p:bldP spid="4506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a:t>Porter</a:t>
            </a:r>
            <a:r>
              <a:rPr lang="zh-CN" altLang="en-US"/>
              <a:t>算法</a:t>
            </a:r>
            <a:endParaRPr lang="en-US" altLang="zh-CN"/>
          </a:p>
        </p:txBody>
      </p:sp>
      <p:sp>
        <p:nvSpPr>
          <p:cNvPr id="46083" name="Rectangle 3"/>
          <p:cNvSpPr>
            <a:spLocks noGrp="1" noChangeArrowheads="1"/>
          </p:cNvSpPr>
          <p:nvPr>
            <p:ph idx="1"/>
          </p:nvPr>
        </p:nvSpPr>
        <p:spPr/>
        <p:txBody>
          <a:bodyPr/>
          <a:lstStyle/>
          <a:p>
            <a:pPr eaLnBrk="1" hangingPunct="1">
              <a:lnSpc>
                <a:spcPct val="120000"/>
              </a:lnSpc>
            </a:pPr>
            <a:r>
              <a:rPr lang="zh-CN" altLang="en-US" b="1">
                <a:cs typeface="ＭＳ Ｐゴシック" pitchFamily="34" charset="-128"/>
              </a:rPr>
              <a:t>英语词干还原中最常用的算法</a:t>
            </a:r>
            <a:endParaRPr lang="en-US" altLang="zh-CN" b="1">
              <a:cs typeface="ＭＳ Ｐゴシック" pitchFamily="34" charset="-128"/>
            </a:endParaRPr>
          </a:p>
          <a:p>
            <a:pPr lvl="1" eaLnBrk="1" hangingPunct="1">
              <a:lnSpc>
                <a:spcPct val="120000"/>
              </a:lnSpc>
            </a:pPr>
            <a:r>
              <a:rPr lang="zh-CN" altLang="en-US" b="1"/>
              <a:t>结果表明该方法不差于其他的词干还原方法</a:t>
            </a:r>
            <a:endParaRPr lang="en-US" altLang="zh-CN" b="1"/>
          </a:p>
          <a:p>
            <a:pPr eaLnBrk="1" hangingPunct="1">
              <a:lnSpc>
                <a:spcPct val="120000"/>
              </a:lnSpc>
            </a:pPr>
            <a:r>
              <a:rPr lang="zh-CN" altLang="en-US" b="1">
                <a:cs typeface="ＭＳ Ｐゴシック" pitchFamily="34" charset="-128"/>
              </a:rPr>
              <a:t>一些规定</a:t>
            </a:r>
            <a:r>
              <a:rPr lang="en-US" altLang="zh-CN" b="1">
                <a:cs typeface="ＭＳ Ｐゴシック" pitchFamily="34" charset="-128"/>
              </a:rPr>
              <a:t>+ 5 </a:t>
            </a:r>
            <a:r>
              <a:rPr lang="zh-CN" altLang="en-US" b="1">
                <a:cs typeface="ＭＳ Ｐゴシック" pitchFamily="34" charset="-128"/>
              </a:rPr>
              <a:t>步骤的归约过程</a:t>
            </a:r>
            <a:endParaRPr lang="en-US" altLang="zh-CN" b="1">
              <a:cs typeface="ＭＳ Ｐゴシック" pitchFamily="34" charset="-128"/>
            </a:endParaRPr>
          </a:p>
          <a:p>
            <a:pPr lvl="1" eaLnBrk="1" hangingPunct="1">
              <a:lnSpc>
                <a:spcPct val="120000"/>
              </a:lnSpc>
            </a:pPr>
            <a:r>
              <a:rPr lang="zh-CN" altLang="en-US" b="1"/>
              <a:t>这些步骤有先后顺序</a:t>
            </a:r>
            <a:endParaRPr lang="en-US" altLang="zh-CN" b="1"/>
          </a:p>
          <a:p>
            <a:pPr lvl="1" eaLnBrk="1" hangingPunct="1">
              <a:lnSpc>
                <a:spcPct val="120000"/>
              </a:lnSpc>
            </a:pPr>
            <a:r>
              <a:rPr lang="zh-CN" altLang="en-US" b="1"/>
              <a:t>每一步都包含一系列命令</a:t>
            </a:r>
            <a:endParaRPr lang="en-US" altLang="zh-CN" b="1"/>
          </a:p>
          <a:p>
            <a:pPr eaLnBrk="1" hangingPunct="1">
              <a:lnSpc>
                <a:spcPct val="120000"/>
              </a:lnSpc>
            </a:pPr>
            <a:r>
              <a:rPr lang="zh-CN" altLang="en-US" b="1">
                <a:cs typeface="ＭＳ Ｐゴシック" pitchFamily="34" charset="-128"/>
              </a:rPr>
              <a:t>一些规定，比如</a:t>
            </a:r>
            <a:r>
              <a:rPr lang="en-US" altLang="zh-CN" b="1">
                <a:cs typeface="ＭＳ Ｐゴシック" pitchFamily="34" charset="-128"/>
              </a:rPr>
              <a:t>: </a:t>
            </a:r>
            <a:r>
              <a:rPr lang="zh-CN" altLang="zh-CN" b="1">
                <a:cs typeface="ＭＳ Ｐゴシック" pitchFamily="34" charset="-128"/>
              </a:rPr>
              <a:t>选择可应用规则组中包含最长词缀的规则</a:t>
            </a:r>
            <a:endParaRPr lang="en-US" altLang="zh-CN" b="1">
              <a:cs typeface="ＭＳ Ｐゴシック" pitchFamily="34" charset="-128"/>
            </a:endParaRPr>
          </a:p>
          <a:p>
            <a:pPr lvl="1" eaLnBrk="1" hangingPunct="1">
              <a:lnSpc>
                <a:spcPct val="120000"/>
              </a:lnSpc>
            </a:pPr>
            <a:r>
              <a:rPr lang="en-US" altLang="zh-CN" b="1"/>
              <a:t>	SSES	</a:t>
            </a:r>
            <a:r>
              <a:rPr lang="zh-CN" altLang="zh-CN" b="1"/>
              <a:t>→</a:t>
            </a:r>
            <a:r>
              <a:rPr lang="en-US" altLang="zh-CN" b="1"/>
              <a:t>SS		caresses	</a:t>
            </a:r>
            <a:r>
              <a:rPr lang="zh-CN" altLang="zh-CN" b="1"/>
              <a:t>→</a:t>
            </a:r>
            <a:r>
              <a:rPr lang="en-US" altLang="zh-CN" b="1"/>
              <a:t>caress</a:t>
            </a:r>
            <a:endParaRPr lang="zh-CN" altLang="zh-CN" b="1"/>
          </a:p>
          <a:p>
            <a:pPr lvl="1" eaLnBrk="1" hangingPunct="1">
              <a:lnSpc>
                <a:spcPct val="120000"/>
              </a:lnSpc>
            </a:pPr>
            <a:r>
              <a:rPr lang="en-US" altLang="zh-CN" b="1"/>
              <a:t>	S		</a:t>
            </a:r>
            <a:r>
              <a:rPr lang="zh-CN" altLang="zh-CN" b="1"/>
              <a:t>→</a:t>
            </a:r>
            <a:r>
              <a:rPr lang="en-US" altLang="zh-CN" b="1"/>
              <a:t>			cats		</a:t>
            </a:r>
            <a:r>
              <a:rPr lang="zh-CN" altLang="zh-CN" b="1"/>
              <a:t>→</a:t>
            </a:r>
            <a:r>
              <a:rPr lang="en-US" altLang="zh-CN" b="1"/>
              <a:t>cat</a:t>
            </a:r>
            <a:endParaRPr lang="zh-CN" altLang="zh-CN" b="1"/>
          </a:p>
          <a:p>
            <a:pPr eaLnBrk="1" hangingPunct="1">
              <a:lnSpc>
                <a:spcPct val="120000"/>
              </a:lnSpc>
            </a:pPr>
            <a:endParaRPr lang="zh-CN" altLang="en-US" b="1">
              <a:cs typeface="ＭＳ Ｐゴシック" pitchFamily="34"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a:t>Porter</a:t>
            </a:r>
            <a:r>
              <a:rPr lang="zh-CN" altLang="en-US"/>
              <a:t>中的典型规则</a:t>
            </a:r>
            <a:endParaRPr lang="en-US" altLang="zh-CN"/>
          </a:p>
        </p:txBody>
      </p:sp>
      <p:sp>
        <p:nvSpPr>
          <p:cNvPr id="47107" name="Rectangle 3"/>
          <p:cNvSpPr>
            <a:spLocks noGrp="1" noChangeArrowheads="1"/>
          </p:cNvSpPr>
          <p:nvPr>
            <p:ph idx="1"/>
          </p:nvPr>
        </p:nvSpPr>
        <p:spPr/>
        <p:txBody>
          <a:bodyPr/>
          <a:lstStyle/>
          <a:p>
            <a:pPr eaLnBrk="1" hangingPunct="1"/>
            <a:r>
              <a:rPr lang="en-US" altLang="zh-CN" b="1">
                <a:cs typeface="ＭＳ Ｐゴシック" pitchFamily="34" charset="-128"/>
              </a:rPr>
              <a:t>sses </a:t>
            </a:r>
            <a:r>
              <a:rPr lang="en-US" altLang="zh-CN" b="1">
                <a:cs typeface="ＭＳ Ｐゴシック" pitchFamily="34" charset="-128"/>
                <a:sym typeface="Symbol" pitchFamily="18" charset="2"/>
              </a:rPr>
              <a:t> ss</a:t>
            </a:r>
          </a:p>
          <a:p>
            <a:pPr eaLnBrk="1" hangingPunct="1"/>
            <a:r>
              <a:rPr lang="en-US" altLang="zh-CN" b="1">
                <a:cs typeface="ＭＳ Ｐゴシック" pitchFamily="34" charset="-128"/>
              </a:rPr>
              <a:t>ies </a:t>
            </a:r>
            <a:r>
              <a:rPr lang="en-US" altLang="zh-CN" b="1">
                <a:cs typeface="ＭＳ Ｐゴシック" pitchFamily="34" charset="-128"/>
                <a:sym typeface="Symbol" pitchFamily="18" charset="2"/>
              </a:rPr>
              <a:t> i</a:t>
            </a:r>
          </a:p>
          <a:p>
            <a:pPr eaLnBrk="1" hangingPunct="1"/>
            <a:r>
              <a:rPr lang="en-US" altLang="zh-CN" b="1">
                <a:cs typeface="ＭＳ Ｐゴシック" pitchFamily="34" charset="-128"/>
              </a:rPr>
              <a:t>ational </a:t>
            </a:r>
            <a:r>
              <a:rPr lang="en-US" altLang="zh-CN" b="1">
                <a:cs typeface="ＭＳ Ｐゴシック" pitchFamily="34" charset="-128"/>
                <a:sym typeface="Symbol" pitchFamily="18" charset="2"/>
              </a:rPr>
              <a:t> ate</a:t>
            </a:r>
          </a:p>
          <a:p>
            <a:pPr eaLnBrk="1" hangingPunct="1"/>
            <a:r>
              <a:rPr lang="en-US" altLang="zh-CN" b="1">
                <a:cs typeface="ＭＳ Ｐゴシック" pitchFamily="34" charset="-128"/>
              </a:rPr>
              <a:t>tional </a:t>
            </a:r>
            <a:r>
              <a:rPr lang="en-US" altLang="zh-CN" b="1">
                <a:cs typeface="ＭＳ Ｐゴシック" pitchFamily="34" charset="-128"/>
                <a:sym typeface="Symbol" pitchFamily="18" charset="2"/>
              </a:rPr>
              <a:t> tion</a:t>
            </a:r>
          </a:p>
          <a:p>
            <a:pPr eaLnBrk="1" hangingPunct="1"/>
            <a:endParaRPr lang="en-US" altLang="zh-CN" b="1">
              <a:cs typeface="ＭＳ Ｐゴシック" pitchFamily="34" charset="-128"/>
              <a:sym typeface="Symbol" pitchFamily="18" charset="2"/>
            </a:endParaRPr>
          </a:p>
          <a:p>
            <a:pPr eaLnBrk="1" hangingPunct="1"/>
            <a:r>
              <a:rPr lang="en-US" altLang="zh-CN" b="1">
                <a:cs typeface="ＭＳ Ｐゴシック" pitchFamily="34" charset="-128"/>
                <a:sym typeface="Symbol" pitchFamily="18" charset="2"/>
              </a:rPr>
              <a:t> </a:t>
            </a:r>
            <a:r>
              <a:rPr lang="zh-CN" altLang="en-US" b="1">
                <a:cs typeface="ＭＳ Ｐゴシック" pitchFamily="34" charset="-128"/>
                <a:sym typeface="Symbol" pitchFamily="18" charset="2"/>
              </a:rPr>
              <a:t>规则适用条件的表达</a:t>
            </a:r>
            <a:endParaRPr lang="en-US" altLang="zh-CN" b="1">
              <a:cs typeface="ＭＳ Ｐゴシック" pitchFamily="34" charset="-128"/>
              <a:sym typeface="Symbol" pitchFamily="18" charset="2"/>
            </a:endParaRPr>
          </a:p>
          <a:p>
            <a:pPr lvl="1" eaLnBrk="1" hangingPunct="1"/>
            <a:r>
              <a:rPr lang="en-US" altLang="zh-CN" b="1">
                <a:sym typeface="Symbol" pitchFamily="18" charset="2"/>
              </a:rPr>
              <a:t> 	(m&gt;1) EMENT →</a:t>
            </a:r>
          </a:p>
          <a:p>
            <a:pPr lvl="2" eaLnBrk="1" hangingPunct="1"/>
            <a:r>
              <a:rPr lang="en-US" altLang="zh-CN" b="1">
                <a:sym typeface="Symbol" pitchFamily="18" charset="2"/>
              </a:rPr>
              <a:t>replacement → replac</a:t>
            </a:r>
          </a:p>
          <a:p>
            <a:pPr lvl="2" eaLnBrk="1" hangingPunct="1"/>
            <a:r>
              <a:rPr lang="en-US" altLang="zh-CN" b="1">
                <a:sym typeface="Symbol" pitchFamily="18" charset="2"/>
              </a:rPr>
              <a:t>cement  → cement</a:t>
            </a:r>
          </a:p>
          <a:p>
            <a:pPr eaLnBrk="1" hangingPunct="1"/>
            <a:endParaRPr lang="zh-CN" altLang="en-US" b="1">
              <a:cs typeface="ＭＳ Ｐゴシック" pitchFamily="34" charset="-128"/>
              <a:sym typeface="Symbol" pitchFamily="18" charset="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zh-CN" altLang="en-US"/>
              <a:t>提纲</a:t>
            </a:r>
            <a:endParaRPr lang="de-DE"/>
          </a:p>
        </p:txBody>
      </p:sp>
      <p:sp>
        <p:nvSpPr>
          <p:cNvPr id="1229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716C2ED-F3D0-4DD1-AB64-C61EFB9D41D0}" type="slidenum">
              <a:rPr lang="en-US" altLang="zh-CN" sz="1200" smtClean="0">
                <a:solidFill>
                  <a:srgbClr val="898989"/>
                </a:solidFill>
                <a:ea typeface="Arial Unicode MS" pitchFamily="34" charset="-122"/>
                <a:cs typeface="Arial Unicode MS" pitchFamily="34" charset="-122"/>
              </a:rPr>
              <a:pPr eaLnBrk="1" hangingPunct="1"/>
              <a:t>3</a:t>
            </a:fld>
            <a:endParaRPr lang="en-US" altLang="zh-CN" sz="1200">
              <a:solidFill>
                <a:srgbClr val="898989"/>
              </a:solidFill>
              <a:ea typeface="Arial Unicode MS" pitchFamily="34" charset="-122"/>
              <a:cs typeface="Arial Unicode MS" pitchFamily="34" charset="-122"/>
            </a:endParaRPr>
          </a:p>
        </p:txBody>
      </p:sp>
      <p:sp>
        <p:nvSpPr>
          <p:cNvPr id="80899" name="Text Box 3"/>
          <p:cNvSpPr txBox="1">
            <a:spLocks noChangeArrowheads="1"/>
          </p:cNvSpPr>
          <p:nvPr/>
        </p:nvSpPr>
        <p:spPr bwMode="auto">
          <a:xfrm>
            <a:off x="400050" y="1504950"/>
            <a:ext cx="8286750" cy="5353050"/>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336699"/>
                </a:solidFill>
              </a:rPr>
              <a:t>上一讲回顾</a:t>
            </a:r>
            <a:r>
              <a:rPr lang="en-US" sz="3200" dirty="0">
                <a:solidFill>
                  <a:srgbClr val="336699"/>
                </a:solidFill>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BDD3E9"/>
                </a:solidFill>
              </a:rPr>
              <a:t>文档</a:t>
            </a:r>
            <a:endParaRPr lang="en-US" sz="3200" dirty="0">
              <a:solidFill>
                <a:srgbClr val="BDD3E9"/>
              </a:solidFill>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BDD3E9"/>
                </a:solidFill>
              </a:rPr>
              <a:t>词项</a:t>
            </a:r>
            <a:endParaRPr lang="en-US" sz="3200" dirty="0">
              <a:solidFill>
                <a:srgbClr val="BDD3E9"/>
              </a:solidFill>
            </a:endParaRPr>
          </a:p>
          <a:p>
            <a:pPr marL="1257300" lvl="1" indent="-514350">
              <a:lnSpc>
                <a:spcPct val="150000"/>
              </a:lnSpc>
              <a:spcBef>
                <a:spcPts val="700"/>
              </a:spcBef>
              <a:buClr>
                <a:srgbClr val="BDD3E9"/>
              </a:buClr>
              <a:buSzPct val="70000"/>
              <a:buFont typeface="Wingdings"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dirty="0">
                <a:solidFill>
                  <a:schemeClr val="bg2">
                    <a:lumMod val="60000"/>
                    <a:lumOff val="40000"/>
                  </a:schemeClr>
                </a:solidFill>
              </a:rPr>
              <a:t>通常做法</a:t>
            </a:r>
            <a:r>
              <a:rPr lang="en-US" altLang="zh-CN" dirty="0">
                <a:solidFill>
                  <a:schemeClr val="bg2">
                    <a:lumMod val="60000"/>
                    <a:lumOff val="40000"/>
                  </a:schemeClr>
                </a:solidFill>
              </a:rPr>
              <a:t>+</a:t>
            </a:r>
            <a:r>
              <a:rPr lang="zh-CN" altLang="en-US" dirty="0">
                <a:solidFill>
                  <a:schemeClr val="bg2">
                    <a:lumMod val="60000"/>
                    <a:lumOff val="40000"/>
                  </a:schemeClr>
                </a:solidFill>
              </a:rPr>
              <a:t>非英语处理</a:t>
            </a:r>
            <a:endParaRPr lang="en-US" dirty="0">
              <a:solidFill>
                <a:schemeClr val="bg2">
                  <a:lumMod val="60000"/>
                  <a:lumOff val="40000"/>
                </a:schemeClr>
              </a:solidFill>
            </a:endParaRPr>
          </a:p>
          <a:p>
            <a:pPr marL="1257300" lvl="1" indent="-514350">
              <a:lnSpc>
                <a:spcPct val="150000"/>
              </a:lnSpc>
              <a:spcBef>
                <a:spcPts val="700"/>
              </a:spcBef>
              <a:buClr>
                <a:srgbClr val="BDD3E9"/>
              </a:buClr>
              <a:buSzPct val="70000"/>
              <a:buFont typeface="Wingdings"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dirty="0">
                <a:solidFill>
                  <a:schemeClr val="bg2">
                    <a:lumMod val="60000"/>
                    <a:lumOff val="40000"/>
                  </a:schemeClr>
                </a:solidFill>
              </a:rPr>
              <a:t>英语</a:t>
            </a:r>
            <a:endParaRPr lang="en-US" dirty="0">
              <a:solidFill>
                <a:schemeClr val="bg2">
                  <a:lumMod val="60000"/>
                  <a:lumOff val="40000"/>
                </a:schemeClr>
              </a:solidFill>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BDD3E9"/>
                </a:solidFill>
              </a:rPr>
              <a:t>跳表指针</a:t>
            </a:r>
            <a:endParaRPr lang="en-US" sz="3200" dirty="0">
              <a:solidFill>
                <a:srgbClr val="BDD3E9"/>
              </a:solidFill>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BDD3E9"/>
                </a:solidFill>
              </a:rPr>
              <a:t>短语查询</a:t>
            </a:r>
            <a:endParaRPr lang="en-US" sz="3200" dirty="0">
              <a:solidFill>
                <a:srgbClr val="336699"/>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pPr eaLnBrk="1" hangingPunct="1"/>
            <a:r>
              <a:rPr lang="en-US" altLang="zh-CN"/>
              <a:t>Martin Porter</a:t>
            </a:r>
            <a:endParaRPr lang="zh-CN" altLang="en-US"/>
          </a:p>
        </p:txBody>
      </p:sp>
      <p:sp>
        <p:nvSpPr>
          <p:cNvPr id="48131" name="内容占位符 2"/>
          <p:cNvSpPr>
            <a:spLocks noGrp="1"/>
          </p:cNvSpPr>
          <p:nvPr>
            <p:ph idx="1"/>
          </p:nvPr>
        </p:nvSpPr>
        <p:spPr/>
        <p:txBody>
          <a:bodyPr/>
          <a:lstStyle/>
          <a:p>
            <a:pPr eaLnBrk="1" hangingPunct="1"/>
            <a:r>
              <a:rPr lang="en-US" altLang="zh-CN" b="1">
                <a:cs typeface="ＭＳ Ｐゴシック" pitchFamily="34" charset="-128"/>
              </a:rPr>
              <a:t>(</a:t>
            </a:r>
            <a:r>
              <a:rPr lang="zh-CN" altLang="en-US" b="1">
                <a:cs typeface="ＭＳ Ｐゴシック" pitchFamily="34" charset="-128"/>
              </a:rPr>
              <a:t>应该是</a:t>
            </a:r>
            <a:r>
              <a:rPr lang="en-US" altLang="zh-CN" b="1">
                <a:cs typeface="ＭＳ Ｐゴシック" pitchFamily="34" charset="-128"/>
              </a:rPr>
              <a:t>)</a:t>
            </a:r>
            <a:r>
              <a:rPr lang="zh-CN" altLang="en-US" b="1">
                <a:cs typeface="ＭＳ Ｐゴシック" pitchFamily="34" charset="-128"/>
              </a:rPr>
              <a:t>英国人，</a:t>
            </a:r>
            <a:r>
              <a:rPr lang="en-US" altLang="zh-CN" b="1">
                <a:cs typeface="ＭＳ Ｐゴシック" pitchFamily="34" charset="-128"/>
              </a:rPr>
              <a:t>(</a:t>
            </a:r>
            <a:r>
              <a:rPr lang="zh-CN" altLang="en-US" b="1">
                <a:cs typeface="ＭＳ Ｐゴシック" pitchFamily="34" charset="-128"/>
              </a:rPr>
              <a:t>应该是</a:t>
            </a:r>
            <a:r>
              <a:rPr lang="en-US" altLang="zh-CN" b="1">
                <a:cs typeface="ＭＳ Ｐゴシック" pitchFamily="34" charset="-128"/>
              </a:rPr>
              <a:t>)</a:t>
            </a:r>
            <a:r>
              <a:rPr lang="zh-CN" altLang="en-US" b="1">
                <a:cs typeface="ＭＳ Ｐゴシック" pitchFamily="34" charset="-128"/>
              </a:rPr>
              <a:t>剑桥大学</a:t>
            </a:r>
            <a:endParaRPr lang="en-US" altLang="zh-CN" b="1">
              <a:cs typeface="ＭＳ Ｐゴシック" pitchFamily="34" charset="-128"/>
            </a:endParaRPr>
          </a:p>
          <a:p>
            <a:pPr eaLnBrk="1" hangingPunct="1"/>
            <a:endParaRPr lang="en-US" altLang="zh-CN" b="1">
              <a:cs typeface="ＭＳ Ｐゴシック" pitchFamily="34" charset="-128"/>
            </a:endParaRPr>
          </a:p>
          <a:p>
            <a:pPr eaLnBrk="1" hangingPunct="1"/>
            <a:r>
              <a:rPr lang="en-US" altLang="zh-CN" b="1">
                <a:cs typeface="ＭＳ Ｐゴシック" pitchFamily="34" charset="-128"/>
              </a:rPr>
              <a:t>2000</a:t>
            </a:r>
            <a:r>
              <a:rPr lang="zh-CN" altLang="en-US" b="1">
                <a:cs typeface="ＭＳ Ｐゴシック" pitchFamily="34" charset="-128"/>
              </a:rPr>
              <a:t>年度 </a:t>
            </a:r>
            <a:r>
              <a:rPr lang="en-US" altLang="zh-CN" b="1">
                <a:cs typeface="ＭＳ Ｐゴシック" pitchFamily="34" charset="-128"/>
              </a:rPr>
              <a:t>Tony Kent Strix award</a:t>
            </a:r>
            <a:r>
              <a:rPr lang="zh-CN" altLang="en-US" b="1">
                <a:cs typeface="ＭＳ Ｐゴシック" pitchFamily="34" charset="-128"/>
              </a:rPr>
              <a:t>得主</a:t>
            </a:r>
            <a:endParaRPr lang="en-US" altLang="zh-CN" b="1">
              <a:cs typeface="ＭＳ Ｐゴシック" pitchFamily="34" charset="-128"/>
            </a:endParaRPr>
          </a:p>
          <a:p>
            <a:pPr lvl="1" eaLnBrk="1" hangingPunct="1"/>
            <a:r>
              <a:rPr lang="zh-CN" altLang="en-US" b="1"/>
              <a:t>信息检索领域另一个著名的奖项</a:t>
            </a:r>
            <a:endParaRPr lang="en-US" altLang="zh-CN" b="1"/>
          </a:p>
          <a:p>
            <a:pPr eaLnBrk="1" hangingPunct="1"/>
            <a:endParaRPr lang="en-US" altLang="zh-CN" b="1">
              <a:cs typeface="ＭＳ Ｐゴシック" pitchFamily="34" charset="-128"/>
            </a:endParaRPr>
          </a:p>
          <a:p>
            <a:pPr eaLnBrk="1" hangingPunct="1"/>
            <a:r>
              <a:rPr lang="en-US" altLang="zh-CN" b="1">
                <a:cs typeface="ＭＳ Ｐゴシック" pitchFamily="34" charset="-128"/>
              </a:rPr>
              <a:t>Porter’s stemmer</a:t>
            </a:r>
            <a:r>
              <a:rPr lang="zh-CN" altLang="en-US" b="1">
                <a:cs typeface="ＭＳ Ｐゴシック" pitchFamily="34" charset="-128"/>
              </a:rPr>
              <a:t>，有很多语言的版本</a:t>
            </a:r>
            <a:endParaRPr lang="en-US" altLang="zh-CN" b="1">
              <a:cs typeface="ＭＳ Ｐゴシック" pitchFamily="34" charset="-128"/>
            </a:endParaRPr>
          </a:p>
          <a:p>
            <a:pPr eaLnBrk="1" hangingPunct="1"/>
            <a:endParaRPr lang="en-US" altLang="zh-CN" b="1">
              <a:cs typeface="ＭＳ Ｐゴシック" pitchFamily="34" charset="-128"/>
            </a:endParaRPr>
          </a:p>
          <a:p>
            <a:pPr eaLnBrk="1" hangingPunct="1"/>
            <a:r>
              <a:rPr lang="en-US" altLang="zh-CN" b="1">
                <a:cs typeface="ＭＳ Ｐゴシック" pitchFamily="34" charset="-128"/>
              </a:rPr>
              <a:t>Snowball </a:t>
            </a:r>
            <a:r>
              <a:rPr lang="zh-CN" altLang="en-US" b="1">
                <a:cs typeface="ＭＳ Ｐゴシック" pitchFamily="34" charset="-128"/>
              </a:rPr>
              <a:t>工具，支持多种语言的</a:t>
            </a:r>
            <a:r>
              <a:rPr lang="en-US" altLang="zh-CN" b="1">
                <a:cs typeface="ＭＳ Ｐゴシック" pitchFamily="34" charset="-128"/>
              </a:rPr>
              <a:t>stemming(</a:t>
            </a:r>
            <a:r>
              <a:rPr lang="zh-CN" altLang="en-US" b="1">
                <a:cs typeface="ＭＳ Ｐゴシック" pitchFamily="34" charset="-128"/>
              </a:rPr>
              <a:t>法语、德语、葡萄牙语、西班牙语挪威语等等</a:t>
            </a:r>
            <a:r>
              <a:rPr lang="en-US" altLang="zh-CN" b="1">
                <a:cs typeface="ＭＳ Ｐゴシック" pitchFamily="34" charset="-128"/>
              </a:rPr>
              <a:t>)</a:t>
            </a:r>
            <a:endParaRPr lang="zh-CN" altLang="en-US" b="1">
              <a:cs typeface="ＭＳ Ｐゴシック" pitchFamily="34" charset="-128"/>
            </a:endParaRPr>
          </a:p>
        </p:txBody>
      </p:sp>
      <p:sp>
        <p:nvSpPr>
          <p:cNvPr id="4813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2F85047-87D0-4770-9A4B-E9ED3F03528A}" type="slidenum">
              <a:rPr lang="zh-CN" altLang="en-US" sz="1200" smtClean="0">
                <a:solidFill>
                  <a:srgbClr val="898989"/>
                </a:solidFill>
                <a:ea typeface="Arial Unicode MS" pitchFamily="34" charset="-122"/>
                <a:cs typeface="Arial Unicode MS" pitchFamily="34" charset="-122"/>
              </a:rPr>
              <a:pPr eaLnBrk="1" hangingPunct="1"/>
              <a:t>30</a:t>
            </a:fld>
            <a:endParaRPr lang="en-US" altLang="zh-CN" sz="1200">
              <a:solidFill>
                <a:srgbClr val="898989"/>
              </a:solidFill>
              <a:ea typeface="Arial Unicode MS" pitchFamily="34" charset="-122"/>
              <a:cs typeface="Arial Unicode MS" pitchFamily="34" charset="-122"/>
            </a:endParaRPr>
          </a:p>
        </p:txBody>
      </p:sp>
      <p:pic>
        <p:nvPicPr>
          <p:cNvPr id="48133" name="图片 5" descr="marti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1971675"/>
            <a:ext cx="244951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zh-CN" altLang="en-US"/>
              <a:t>提纲</a:t>
            </a:r>
            <a:endParaRPr lang="de-DE"/>
          </a:p>
        </p:txBody>
      </p:sp>
      <p:sp>
        <p:nvSpPr>
          <p:cNvPr id="4915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4A4FD2C-EAF8-467D-AF60-EF3CF1478757}" type="slidenum">
              <a:rPr lang="en-US" altLang="zh-CN" sz="1200" smtClean="0">
                <a:solidFill>
                  <a:srgbClr val="898989"/>
                </a:solidFill>
                <a:ea typeface="Arial Unicode MS" pitchFamily="34" charset="-122"/>
                <a:cs typeface="Arial Unicode MS" pitchFamily="34" charset="-122"/>
              </a:rPr>
              <a:pPr eaLnBrk="1" hangingPunct="1"/>
              <a:t>31</a:t>
            </a:fld>
            <a:endParaRPr lang="en-US" altLang="zh-CN" sz="1200">
              <a:solidFill>
                <a:srgbClr val="898989"/>
              </a:solidFill>
              <a:ea typeface="Arial Unicode MS" pitchFamily="34" charset="-122"/>
              <a:cs typeface="Arial Unicode MS" pitchFamily="34" charset="-122"/>
            </a:endParaRPr>
          </a:p>
        </p:txBody>
      </p:sp>
      <p:sp>
        <p:nvSpPr>
          <p:cNvPr id="80899" name="Text Box 3"/>
          <p:cNvSpPr txBox="1">
            <a:spLocks noChangeArrowheads="1"/>
          </p:cNvSpPr>
          <p:nvPr/>
        </p:nvSpPr>
        <p:spPr bwMode="auto">
          <a:xfrm>
            <a:off x="357188" y="1428750"/>
            <a:ext cx="8286750"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BDD3E9"/>
                </a:solidFill>
              </a:rPr>
              <a:t>上一讲回顾</a:t>
            </a:r>
            <a:r>
              <a:rPr lang="en-US" sz="3200" dirty="0">
                <a:solidFill>
                  <a:srgbClr val="BDD3E9"/>
                </a:solidFill>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BDD3E9"/>
                </a:solidFill>
              </a:rPr>
              <a:t>文档</a:t>
            </a:r>
            <a:endParaRPr lang="en-US" sz="3200" dirty="0">
              <a:solidFill>
                <a:srgbClr val="BDD3E9"/>
              </a:solidFill>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BDD3E9"/>
                </a:solidFill>
              </a:rPr>
              <a:t>词项</a:t>
            </a:r>
            <a:endParaRPr lang="en-US" sz="3200" dirty="0">
              <a:solidFill>
                <a:srgbClr val="BDD3E9"/>
              </a:solidFill>
            </a:endParaRPr>
          </a:p>
          <a:p>
            <a:pPr marL="1257300" lvl="1" indent="-514350">
              <a:lnSpc>
                <a:spcPct val="150000"/>
              </a:lnSpc>
              <a:spcBef>
                <a:spcPts val="700"/>
              </a:spcBef>
              <a:buClr>
                <a:srgbClr val="BDD3E9"/>
              </a:buClr>
              <a:buSzPct val="70000"/>
              <a:buFont typeface="Wingdings"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dirty="0">
                <a:solidFill>
                  <a:schemeClr val="bg2">
                    <a:lumMod val="60000"/>
                    <a:lumOff val="40000"/>
                  </a:schemeClr>
                </a:solidFill>
              </a:rPr>
              <a:t>通常做法</a:t>
            </a:r>
            <a:r>
              <a:rPr lang="en-US" altLang="zh-CN" dirty="0">
                <a:solidFill>
                  <a:schemeClr val="bg2">
                    <a:lumMod val="60000"/>
                    <a:lumOff val="40000"/>
                  </a:schemeClr>
                </a:solidFill>
              </a:rPr>
              <a:t>+</a:t>
            </a:r>
            <a:r>
              <a:rPr lang="zh-CN" altLang="en-US" dirty="0">
                <a:solidFill>
                  <a:schemeClr val="bg2">
                    <a:lumMod val="60000"/>
                    <a:lumOff val="40000"/>
                  </a:schemeClr>
                </a:solidFill>
              </a:rPr>
              <a:t>非英语处理</a:t>
            </a:r>
            <a:endParaRPr lang="en-US" dirty="0">
              <a:solidFill>
                <a:schemeClr val="bg2">
                  <a:lumMod val="60000"/>
                  <a:lumOff val="40000"/>
                </a:schemeClr>
              </a:solidFill>
            </a:endParaRPr>
          </a:p>
          <a:p>
            <a:pPr marL="1257300" lvl="1" indent="-514350">
              <a:lnSpc>
                <a:spcPct val="150000"/>
              </a:lnSpc>
              <a:spcBef>
                <a:spcPts val="700"/>
              </a:spcBef>
              <a:buClr>
                <a:srgbClr val="BDD3E9"/>
              </a:buClr>
              <a:buSzPct val="70000"/>
              <a:buFont typeface="Wingdings"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dirty="0">
                <a:solidFill>
                  <a:schemeClr val="bg2">
                    <a:lumMod val="60000"/>
                    <a:lumOff val="40000"/>
                  </a:schemeClr>
                </a:solidFill>
              </a:rPr>
              <a:t>英语</a:t>
            </a:r>
            <a:endParaRPr lang="en-US" dirty="0">
              <a:solidFill>
                <a:schemeClr val="bg2">
                  <a:lumMod val="60000"/>
                  <a:lumOff val="40000"/>
                </a:schemeClr>
              </a:solidFill>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336699"/>
                </a:solidFill>
              </a:rPr>
              <a:t>跳表指针</a:t>
            </a:r>
            <a:endParaRPr lang="en-US" sz="3200" dirty="0">
              <a:solidFill>
                <a:srgbClr val="336699"/>
              </a:solidFill>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BDD3E9"/>
                </a:solidFill>
              </a:rPr>
              <a:t>短语查询</a:t>
            </a:r>
            <a:endParaRPr lang="en-US" sz="3200" dirty="0">
              <a:solidFill>
                <a:srgbClr val="336699"/>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US"/>
              <a:t>Faster postings merges:</a:t>
            </a:r>
            <a:br>
              <a:rPr lang="en-US"/>
            </a:br>
            <a:r>
              <a:rPr lang="en-US"/>
              <a:t>Skip pointers/Skip lists</a:t>
            </a:r>
            <a:endParaRPr lang="en-US" dirty="0"/>
          </a:p>
        </p:txBody>
      </p:sp>
      <p:sp>
        <p:nvSpPr>
          <p:cNvPr id="54275" name="Text Placeholder 3"/>
          <p:cNvSpPr>
            <a:spLocks noGrp="1"/>
          </p:cNvSpPr>
          <p:nvPr>
            <p:ph type="body" idx="1"/>
          </p:nvPr>
        </p:nvSpPr>
        <p:spPr/>
        <p:txBody>
          <a:bodyPr/>
          <a:lstStyle/>
          <a:p>
            <a:pPr eaLnBrk="1" hangingPunct="1">
              <a:defRPr/>
            </a:pPr>
            <a:r>
              <a:rPr lang="zh-CN" altLang="en-US"/>
              <a:t>快速倒排表合并</a:t>
            </a:r>
            <a:r>
              <a:rPr lang="en-US" altLang="zh-CN"/>
              <a:t>—</a:t>
            </a:r>
            <a:r>
              <a:rPr lang="zh-CN" altLang="en-US"/>
              <a:t>跳表法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4"/>
          <p:cNvSpPr>
            <a:spLocks noGrp="1" noChangeArrowheads="1"/>
          </p:cNvSpPr>
          <p:nvPr>
            <p:ph type="title"/>
          </p:nvPr>
        </p:nvSpPr>
        <p:spPr/>
        <p:txBody>
          <a:bodyPr/>
          <a:lstStyle/>
          <a:p>
            <a:pPr eaLnBrk="1" hangingPunct="1"/>
            <a:r>
              <a:rPr lang="zh-CN" altLang="en-US"/>
              <a:t>基本合并算法的回顾</a:t>
            </a:r>
            <a:endParaRPr lang="en-US" altLang="zh-CN"/>
          </a:p>
        </p:txBody>
      </p:sp>
      <p:sp>
        <p:nvSpPr>
          <p:cNvPr id="51203" name="Rectangle 45"/>
          <p:cNvSpPr>
            <a:spLocks noGrp="1" noChangeArrowheads="1"/>
          </p:cNvSpPr>
          <p:nvPr>
            <p:ph idx="1"/>
          </p:nvPr>
        </p:nvSpPr>
        <p:spPr/>
        <p:txBody>
          <a:bodyPr/>
          <a:lstStyle/>
          <a:p>
            <a:pPr eaLnBrk="1" hangingPunct="1"/>
            <a:r>
              <a:rPr lang="zh-CN" altLang="en-US" b="1">
                <a:cs typeface="ＭＳ Ｐゴシック" pitchFamily="34" charset="-128"/>
              </a:rPr>
              <a:t>两个指针，同步扫描，线性时间</a:t>
            </a:r>
            <a:endParaRPr lang="en-US" altLang="zh-CN" b="1">
              <a:cs typeface="ＭＳ Ｐゴシック" pitchFamily="34" charset="-128"/>
            </a:endParaRPr>
          </a:p>
        </p:txBody>
      </p:sp>
      <p:sp>
        <p:nvSpPr>
          <p:cNvPr id="51204" name="Text Box 46"/>
          <p:cNvSpPr txBox="1">
            <a:spLocks noChangeArrowheads="1"/>
          </p:cNvSpPr>
          <p:nvPr/>
        </p:nvSpPr>
        <p:spPr bwMode="auto">
          <a:xfrm>
            <a:off x="6878638" y="2913063"/>
            <a:ext cx="646112"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128</a:t>
            </a:r>
          </a:p>
        </p:txBody>
      </p:sp>
      <p:sp>
        <p:nvSpPr>
          <p:cNvPr id="51205" name="Text Box 47"/>
          <p:cNvSpPr txBox="1">
            <a:spLocks noChangeArrowheads="1"/>
          </p:cNvSpPr>
          <p:nvPr/>
        </p:nvSpPr>
        <p:spPr bwMode="auto">
          <a:xfrm>
            <a:off x="7351713" y="3446463"/>
            <a:ext cx="492125"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31</a:t>
            </a:r>
          </a:p>
        </p:txBody>
      </p:sp>
      <p:sp>
        <p:nvSpPr>
          <p:cNvPr id="51206" name="Text Box 49"/>
          <p:cNvSpPr txBox="1">
            <a:spLocks noChangeArrowheads="1"/>
          </p:cNvSpPr>
          <p:nvPr/>
        </p:nvSpPr>
        <p:spPr bwMode="auto">
          <a:xfrm>
            <a:off x="2514600" y="2913063"/>
            <a:ext cx="338138"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2</a:t>
            </a:r>
          </a:p>
        </p:txBody>
      </p:sp>
      <p:cxnSp>
        <p:nvCxnSpPr>
          <p:cNvPr id="51207" name="AutoShape 50"/>
          <p:cNvCxnSpPr>
            <a:cxnSpLocks noChangeShapeType="1"/>
            <a:stCxn id="51206" idx="3"/>
            <a:endCxn id="51208" idx="1"/>
          </p:cNvCxnSpPr>
          <p:nvPr/>
        </p:nvCxnSpPr>
        <p:spPr bwMode="auto">
          <a:xfrm>
            <a:off x="2852738" y="3143250"/>
            <a:ext cx="30956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1208" name="Text Box 52"/>
          <p:cNvSpPr txBox="1">
            <a:spLocks noChangeArrowheads="1"/>
          </p:cNvSpPr>
          <p:nvPr/>
        </p:nvSpPr>
        <p:spPr bwMode="auto">
          <a:xfrm>
            <a:off x="3162300" y="2913063"/>
            <a:ext cx="338138"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4</a:t>
            </a:r>
          </a:p>
        </p:txBody>
      </p:sp>
      <p:cxnSp>
        <p:nvCxnSpPr>
          <p:cNvPr id="51209" name="AutoShape 53"/>
          <p:cNvCxnSpPr>
            <a:cxnSpLocks noChangeShapeType="1"/>
            <a:stCxn id="51208" idx="3"/>
            <a:endCxn id="51210" idx="1"/>
          </p:cNvCxnSpPr>
          <p:nvPr/>
        </p:nvCxnSpPr>
        <p:spPr bwMode="auto">
          <a:xfrm>
            <a:off x="3500438" y="3143250"/>
            <a:ext cx="330200"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1210" name="Text Box 55"/>
          <p:cNvSpPr txBox="1">
            <a:spLocks noChangeArrowheads="1"/>
          </p:cNvSpPr>
          <p:nvPr/>
        </p:nvSpPr>
        <p:spPr bwMode="auto">
          <a:xfrm>
            <a:off x="3830638" y="2913063"/>
            <a:ext cx="338137"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8</a:t>
            </a:r>
          </a:p>
        </p:txBody>
      </p:sp>
      <p:cxnSp>
        <p:nvCxnSpPr>
          <p:cNvPr id="51211" name="AutoShape 56"/>
          <p:cNvCxnSpPr>
            <a:cxnSpLocks noChangeShapeType="1"/>
            <a:stCxn id="51210" idx="3"/>
            <a:endCxn id="51212" idx="1"/>
          </p:cNvCxnSpPr>
          <p:nvPr/>
        </p:nvCxnSpPr>
        <p:spPr bwMode="auto">
          <a:xfrm>
            <a:off x="4168775" y="3143250"/>
            <a:ext cx="271463"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1212" name="Text Box 58"/>
          <p:cNvSpPr txBox="1">
            <a:spLocks noChangeArrowheads="1"/>
          </p:cNvSpPr>
          <p:nvPr/>
        </p:nvSpPr>
        <p:spPr bwMode="auto">
          <a:xfrm>
            <a:off x="4440238" y="2913063"/>
            <a:ext cx="492125"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41</a:t>
            </a:r>
          </a:p>
        </p:txBody>
      </p:sp>
      <p:cxnSp>
        <p:nvCxnSpPr>
          <p:cNvPr id="51213" name="AutoShape 59"/>
          <p:cNvCxnSpPr>
            <a:cxnSpLocks noChangeShapeType="1"/>
            <a:stCxn id="51212" idx="3"/>
            <a:endCxn id="51214" idx="1"/>
          </p:cNvCxnSpPr>
          <p:nvPr/>
        </p:nvCxnSpPr>
        <p:spPr bwMode="auto">
          <a:xfrm>
            <a:off x="4932363" y="3143250"/>
            <a:ext cx="26987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1214" name="Text Box 61"/>
          <p:cNvSpPr txBox="1">
            <a:spLocks noChangeArrowheads="1"/>
          </p:cNvSpPr>
          <p:nvPr/>
        </p:nvSpPr>
        <p:spPr bwMode="auto">
          <a:xfrm>
            <a:off x="5202238" y="2913063"/>
            <a:ext cx="492125"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48</a:t>
            </a:r>
          </a:p>
        </p:txBody>
      </p:sp>
      <p:cxnSp>
        <p:nvCxnSpPr>
          <p:cNvPr id="51215" name="AutoShape 62"/>
          <p:cNvCxnSpPr>
            <a:cxnSpLocks noChangeShapeType="1"/>
            <a:stCxn id="51214" idx="3"/>
            <a:endCxn id="51216" idx="1"/>
          </p:cNvCxnSpPr>
          <p:nvPr/>
        </p:nvCxnSpPr>
        <p:spPr bwMode="auto">
          <a:xfrm>
            <a:off x="5694363" y="3143250"/>
            <a:ext cx="34607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1216" name="Text Box 64"/>
          <p:cNvSpPr txBox="1">
            <a:spLocks noChangeArrowheads="1"/>
          </p:cNvSpPr>
          <p:nvPr/>
        </p:nvSpPr>
        <p:spPr bwMode="auto">
          <a:xfrm>
            <a:off x="6040438" y="2913063"/>
            <a:ext cx="492125"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64</a:t>
            </a:r>
          </a:p>
        </p:txBody>
      </p:sp>
      <p:cxnSp>
        <p:nvCxnSpPr>
          <p:cNvPr id="51217" name="AutoShape 65"/>
          <p:cNvCxnSpPr>
            <a:cxnSpLocks noChangeShapeType="1"/>
            <a:stCxn id="51216" idx="3"/>
            <a:endCxn id="51204" idx="1"/>
          </p:cNvCxnSpPr>
          <p:nvPr/>
        </p:nvCxnSpPr>
        <p:spPr bwMode="auto">
          <a:xfrm>
            <a:off x="6532563" y="3143250"/>
            <a:ext cx="34607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1218" name="Text Box 67"/>
          <p:cNvSpPr txBox="1">
            <a:spLocks noChangeArrowheads="1"/>
          </p:cNvSpPr>
          <p:nvPr/>
        </p:nvSpPr>
        <p:spPr bwMode="auto">
          <a:xfrm>
            <a:off x="2535238" y="3446463"/>
            <a:ext cx="338137"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1</a:t>
            </a:r>
          </a:p>
        </p:txBody>
      </p:sp>
      <p:cxnSp>
        <p:nvCxnSpPr>
          <p:cNvPr id="51219" name="AutoShape 68"/>
          <p:cNvCxnSpPr>
            <a:cxnSpLocks noChangeShapeType="1"/>
            <a:stCxn id="51218" idx="3"/>
            <a:endCxn id="51220" idx="1"/>
          </p:cNvCxnSpPr>
          <p:nvPr/>
        </p:nvCxnSpPr>
        <p:spPr bwMode="auto">
          <a:xfrm>
            <a:off x="2873375" y="3676650"/>
            <a:ext cx="309563"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1220" name="Text Box 70"/>
          <p:cNvSpPr txBox="1">
            <a:spLocks noChangeArrowheads="1"/>
          </p:cNvSpPr>
          <p:nvPr/>
        </p:nvSpPr>
        <p:spPr bwMode="auto">
          <a:xfrm>
            <a:off x="3182938" y="3446463"/>
            <a:ext cx="338137"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2</a:t>
            </a:r>
          </a:p>
        </p:txBody>
      </p:sp>
      <p:cxnSp>
        <p:nvCxnSpPr>
          <p:cNvPr id="51221" name="AutoShape 71"/>
          <p:cNvCxnSpPr>
            <a:cxnSpLocks noChangeShapeType="1"/>
            <a:stCxn id="51220" idx="3"/>
            <a:endCxn id="51222" idx="1"/>
          </p:cNvCxnSpPr>
          <p:nvPr/>
        </p:nvCxnSpPr>
        <p:spPr bwMode="auto">
          <a:xfrm>
            <a:off x="3521075" y="3676650"/>
            <a:ext cx="309563"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1222" name="Text Box 73"/>
          <p:cNvSpPr txBox="1">
            <a:spLocks noChangeArrowheads="1"/>
          </p:cNvSpPr>
          <p:nvPr/>
        </p:nvSpPr>
        <p:spPr bwMode="auto">
          <a:xfrm>
            <a:off x="3830638" y="3446463"/>
            <a:ext cx="338137"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3</a:t>
            </a:r>
          </a:p>
        </p:txBody>
      </p:sp>
      <p:cxnSp>
        <p:nvCxnSpPr>
          <p:cNvPr id="51223" name="AutoShape 74"/>
          <p:cNvCxnSpPr>
            <a:cxnSpLocks noChangeShapeType="1"/>
            <a:stCxn id="51222" idx="3"/>
            <a:endCxn id="51224" idx="1"/>
          </p:cNvCxnSpPr>
          <p:nvPr/>
        </p:nvCxnSpPr>
        <p:spPr bwMode="auto">
          <a:xfrm>
            <a:off x="4168775" y="3676650"/>
            <a:ext cx="292100"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1224" name="Text Box 76"/>
          <p:cNvSpPr txBox="1">
            <a:spLocks noChangeArrowheads="1"/>
          </p:cNvSpPr>
          <p:nvPr/>
        </p:nvSpPr>
        <p:spPr bwMode="auto">
          <a:xfrm>
            <a:off x="4460875" y="3446463"/>
            <a:ext cx="338138"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8</a:t>
            </a:r>
          </a:p>
        </p:txBody>
      </p:sp>
      <p:cxnSp>
        <p:nvCxnSpPr>
          <p:cNvPr id="51225" name="AutoShape 77"/>
          <p:cNvCxnSpPr>
            <a:cxnSpLocks noChangeShapeType="1"/>
            <a:stCxn id="51224" idx="3"/>
            <a:endCxn id="51226" idx="1"/>
          </p:cNvCxnSpPr>
          <p:nvPr/>
        </p:nvCxnSpPr>
        <p:spPr bwMode="auto">
          <a:xfrm>
            <a:off x="4799013" y="3676650"/>
            <a:ext cx="268287"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1226" name="Text Box 79"/>
          <p:cNvSpPr txBox="1">
            <a:spLocks noChangeArrowheads="1"/>
          </p:cNvSpPr>
          <p:nvPr/>
        </p:nvSpPr>
        <p:spPr bwMode="auto">
          <a:xfrm>
            <a:off x="5067300" y="3446463"/>
            <a:ext cx="481013"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11</a:t>
            </a:r>
          </a:p>
        </p:txBody>
      </p:sp>
      <p:cxnSp>
        <p:nvCxnSpPr>
          <p:cNvPr id="51227" name="AutoShape 80"/>
          <p:cNvCxnSpPr>
            <a:cxnSpLocks noChangeShapeType="1"/>
            <a:stCxn id="51226" idx="3"/>
            <a:endCxn id="51228" idx="1"/>
          </p:cNvCxnSpPr>
          <p:nvPr/>
        </p:nvCxnSpPr>
        <p:spPr bwMode="auto">
          <a:xfrm>
            <a:off x="5548313" y="3676650"/>
            <a:ext cx="279400" cy="317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1228" name="Text Box 82"/>
          <p:cNvSpPr txBox="1">
            <a:spLocks noChangeArrowheads="1"/>
          </p:cNvSpPr>
          <p:nvPr/>
        </p:nvSpPr>
        <p:spPr bwMode="auto">
          <a:xfrm>
            <a:off x="5827713" y="3446463"/>
            <a:ext cx="588962"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17</a:t>
            </a:r>
          </a:p>
        </p:txBody>
      </p:sp>
      <p:cxnSp>
        <p:nvCxnSpPr>
          <p:cNvPr id="51229" name="AutoShape 83"/>
          <p:cNvCxnSpPr>
            <a:cxnSpLocks noChangeShapeType="1"/>
            <a:stCxn id="51228" idx="3"/>
            <a:endCxn id="51230" idx="1"/>
          </p:cNvCxnSpPr>
          <p:nvPr/>
        </p:nvCxnSpPr>
        <p:spPr bwMode="auto">
          <a:xfrm flipV="1">
            <a:off x="6416675" y="3676650"/>
            <a:ext cx="173038" cy="317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1230" name="Text Box 85"/>
          <p:cNvSpPr txBox="1">
            <a:spLocks noChangeArrowheads="1"/>
          </p:cNvSpPr>
          <p:nvPr/>
        </p:nvSpPr>
        <p:spPr bwMode="auto">
          <a:xfrm>
            <a:off x="6589713" y="3446463"/>
            <a:ext cx="492125"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21</a:t>
            </a:r>
          </a:p>
        </p:txBody>
      </p:sp>
      <p:cxnSp>
        <p:nvCxnSpPr>
          <p:cNvPr id="51231" name="AutoShape 86"/>
          <p:cNvCxnSpPr>
            <a:cxnSpLocks noChangeShapeType="1"/>
            <a:stCxn id="51230" idx="3"/>
            <a:endCxn id="51205" idx="1"/>
          </p:cNvCxnSpPr>
          <p:nvPr/>
        </p:nvCxnSpPr>
        <p:spPr bwMode="auto">
          <a:xfrm>
            <a:off x="7081838" y="3676650"/>
            <a:ext cx="26987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1232" name="Text Box 88"/>
          <p:cNvSpPr txBox="1">
            <a:spLocks noChangeArrowheads="1"/>
          </p:cNvSpPr>
          <p:nvPr/>
        </p:nvSpPr>
        <p:spPr bwMode="auto">
          <a:xfrm>
            <a:off x="7772400" y="2913063"/>
            <a:ext cx="1058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Arial Unicode MS" pitchFamily="34" charset="-122"/>
                <a:cs typeface="Arial Unicode MS" pitchFamily="34" charset="-122"/>
              </a:rPr>
              <a:t>Brutus</a:t>
            </a:r>
          </a:p>
        </p:txBody>
      </p:sp>
      <p:sp>
        <p:nvSpPr>
          <p:cNvPr id="51233" name="Text Box 89"/>
          <p:cNvSpPr txBox="1">
            <a:spLocks noChangeArrowheads="1"/>
          </p:cNvSpPr>
          <p:nvPr/>
        </p:nvSpPr>
        <p:spPr bwMode="auto">
          <a:xfrm>
            <a:off x="7848600" y="3446463"/>
            <a:ext cx="10747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Arial Unicode MS" pitchFamily="34" charset="-122"/>
                <a:cs typeface="Arial Unicode MS" pitchFamily="34" charset="-122"/>
              </a:rPr>
              <a:t>Caesar</a:t>
            </a:r>
          </a:p>
        </p:txBody>
      </p:sp>
      <p:sp>
        <p:nvSpPr>
          <p:cNvPr id="51234" name="AutoShape 90"/>
          <p:cNvSpPr>
            <a:spLocks noChangeArrowheads="1"/>
          </p:cNvSpPr>
          <p:nvPr/>
        </p:nvSpPr>
        <p:spPr bwMode="auto">
          <a:xfrm rot="10800000">
            <a:off x="1765300" y="2982913"/>
            <a:ext cx="369888" cy="917575"/>
          </a:xfrm>
          <a:prstGeom prst="notchedRightArrow">
            <a:avLst>
              <a:gd name="adj1" fmla="val 50000"/>
              <a:gd name="adj2" fmla="val 50245"/>
            </a:avLst>
          </a:prstGeom>
          <a:solidFill>
            <a:srgbClr val="CC0000"/>
          </a:solidFill>
          <a:ln w="9525">
            <a:solidFill>
              <a:schemeClr val="tx1"/>
            </a:solidFill>
            <a:miter lim="800000"/>
            <a:headEnd/>
            <a:tailEnd/>
          </a:ln>
        </p:spPr>
        <p:txBody>
          <a:bodyPr wrap="none" anchor="ctr">
            <a:spAutoFit/>
          </a:bodyPr>
          <a:lstStyle/>
          <a:p>
            <a:endParaRPr lang="zh-CN" altLang="en-US"/>
          </a:p>
        </p:txBody>
      </p:sp>
      <p:sp>
        <p:nvSpPr>
          <p:cNvPr id="51235" name="Text Box 91"/>
          <p:cNvSpPr txBox="1">
            <a:spLocks noChangeArrowheads="1"/>
          </p:cNvSpPr>
          <p:nvPr/>
        </p:nvSpPr>
        <p:spPr bwMode="auto">
          <a:xfrm>
            <a:off x="228600" y="3217863"/>
            <a:ext cx="338138"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2</a:t>
            </a:r>
          </a:p>
        </p:txBody>
      </p:sp>
      <p:cxnSp>
        <p:nvCxnSpPr>
          <p:cNvPr id="51236" name="AutoShape 93"/>
          <p:cNvCxnSpPr>
            <a:cxnSpLocks noChangeShapeType="1"/>
            <a:stCxn id="51235" idx="3"/>
          </p:cNvCxnSpPr>
          <p:nvPr/>
        </p:nvCxnSpPr>
        <p:spPr bwMode="auto">
          <a:xfrm>
            <a:off x="566738" y="3448050"/>
            <a:ext cx="309562" cy="317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1237" name="Text Box 94"/>
          <p:cNvSpPr txBox="1">
            <a:spLocks noChangeArrowheads="1"/>
          </p:cNvSpPr>
          <p:nvPr/>
        </p:nvSpPr>
        <p:spPr bwMode="auto">
          <a:xfrm>
            <a:off x="855663" y="3227388"/>
            <a:ext cx="338137"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8</a:t>
            </a:r>
          </a:p>
        </p:txBody>
      </p:sp>
      <p:sp>
        <p:nvSpPr>
          <p:cNvPr id="54310" name="Text Box 95"/>
          <p:cNvSpPr txBox="1">
            <a:spLocks noChangeArrowheads="1"/>
          </p:cNvSpPr>
          <p:nvPr/>
        </p:nvSpPr>
        <p:spPr bwMode="auto">
          <a:xfrm>
            <a:off x="381000" y="4284663"/>
            <a:ext cx="80248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A50021"/>
                </a:solidFill>
                <a:latin typeface="+mn-ea"/>
                <a:ea typeface="+mn-ea"/>
                <a:cs typeface="Arial Unicode MS" pitchFamily="34" charset="-122"/>
              </a:rPr>
              <a:t>两个表长度为</a:t>
            </a:r>
            <a:r>
              <a:rPr lang="en-US" altLang="zh-CN" b="1" i="1" dirty="0">
                <a:solidFill>
                  <a:srgbClr val="A50021"/>
                </a:solidFill>
                <a:latin typeface="+mn-ea"/>
                <a:ea typeface="+mn-ea"/>
                <a:cs typeface="Arial Unicode MS" pitchFamily="34" charset="-122"/>
              </a:rPr>
              <a:t>m</a:t>
            </a:r>
            <a:r>
              <a:rPr lang="zh-CN" altLang="en-US" b="1" dirty="0">
                <a:solidFill>
                  <a:srgbClr val="A50021"/>
                </a:solidFill>
                <a:latin typeface="+mn-ea"/>
                <a:ea typeface="+mn-ea"/>
                <a:cs typeface="Arial Unicode MS" pitchFamily="34" charset="-122"/>
              </a:rPr>
              <a:t>和</a:t>
            </a:r>
            <a:r>
              <a:rPr lang="en-US" altLang="zh-CN" b="1" i="1" dirty="0">
                <a:solidFill>
                  <a:srgbClr val="A50021"/>
                </a:solidFill>
                <a:latin typeface="+mn-ea"/>
                <a:ea typeface="+mn-ea"/>
                <a:cs typeface="Arial Unicode MS" pitchFamily="34" charset="-122"/>
              </a:rPr>
              <a:t>n</a:t>
            </a:r>
            <a:r>
              <a:rPr lang="zh-CN" altLang="en-US" b="1" dirty="0">
                <a:solidFill>
                  <a:srgbClr val="A50021"/>
                </a:solidFill>
                <a:latin typeface="+mn-ea"/>
                <a:ea typeface="+mn-ea"/>
                <a:cs typeface="Arial Unicode MS" pitchFamily="34" charset="-122"/>
              </a:rPr>
              <a:t>的话，上述合并时间复杂度为</a:t>
            </a:r>
            <a:r>
              <a:rPr lang="en-US" altLang="zh-CN" b="1" dirty="0">
                <a:solidFill>
                  <a:srgbClr val="A50021"/>
                </a:solidFill>
                <a:latin typeface="+mn-ea"/>
                <a:ea typeface="+mn-ea"/>
                <a:cs typeface="Arial Unicode MS" pitchFamily="34" charset="-122"/>
              </a:rPr>
              <a:t> O(</a:t>
            </a:r>
            <a:r>
              <a:rPr lang="en-US" altLang="zh-CN" b="1" i="1" dirty="0" err="1">
                <a:solidFill>
                  <a:srgbClr val="A50021"/>
                </a:solidFill>
                <a:latin typeface="+mn-ea"/>
                <a:ea typeface="+mn-ea"/>
                <a:cs typeface="Arial Unicode MS" pitchFamily="34" charset="-122"/>
              </a:rPr>
              <a:t>m+n</a:t>
            </a:r>
            <a:r>
              <a:rPr lang="en-US" altLang="zh-CN" b="1" dirty="0">
                <a:solidFill>
                  <a:srgbClr val="A50021"/>
                </a:solidFill>
                <a:latin typeface="+mn-ea"/>
                <a:ea typeface="+mn-ea"/>
                <a:cs typeface="Arial Unicode MS" pitchFamily="34" charset="-122"/>
              </a:rPr>
              <a:t>)</a:t>
            </a:r>
          </a:p>
          <a:p>
            <a:pPr eaLnBrk="1" hangingPunct="1"/>
            <a:endParaRPr lang="en-US" altLang="zh-CN" b="1" dirty="0">
              <a:solidFill>
                <a:srgbClr val="A50021"/>
              </a:solidFill>
              <a:latin typeface="+mn-ea"/>
              <a:ea typeface="+mn-ea"/>
              <a:cs typeface="Arial Unicode MS" pitchFamily="34" charset="-122"/>
            </a:endParaRPr>
          </a:p>
        </p:txBody>
      </p:sp>
      <p:sp>
        <p:nvSpPr>
          <p:cNvPr id="1264736" name="Text Box 96"/>
          <p:cNvSpPr txBox="1">
            <a:spLocks noChangeArrowheads="1"/>
          </p:cNvSpPr>
          <p:nvPr/>
        </p:nvSpPr>
        <p:spPr bwMode="auto">
          <a:xfrm>
            <a:off x="762000" y="5199063"/>
            <a:ext cx="7696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latin typeface="+mn-ea"/>
                <a:ea typeface="+mn-ea"/>
                <a:cs typeface="Arial Unicode MS" pitchFamily="34" charset="-122"/>
              </a:rPr>
              <a:t>能否做得更好？答案是可以</a:t>
            </a:r>
            <a:r>
              <a:rPr lang="en-US" altLang="zh-CN" b="1" dirty="0">
                <a:latin typeface="+mn-ea"/>
                <a:ea typeface="+mn-ea"/>
                <a:cs typeface="Arial Unicode MS" pitchFamily="34" charset="-122"/>
              </a:rPr>
              <a:t>(</a:t>
            </a:r>
            <a:r>
              <a:rPr lang="zh-CN" altLang="en-US" b="1" dirty="0">
                <a:latin typeface="+mn-ea"/>
                <a:ea typeface="+mn-ea"/>
                <a:cs typeface="Arial Unicode MS" pitchFamily="34" charset="-122"/>
              </a:rPr>
              <a:t>如果索引不常变化的话</a:t>
            </a:r>
            <a:r>
              <a:rPr lang="en-US" altLang="zh-CN" b="1" dirty="0">
                <a:latin typeface="+mn-ea"/>
                <a:ea typeface="+mn-ea"/>
                <a:cs typeface="Arial Unicode MS"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47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473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z="3600"/>
              <a:t>索引构建时为倒排记录表增加跳表指针</a:t>
            </a:r>
            <a:endParaRPr lang="en-US" altLang="zh-CN" sz="3600"/>
          </a:p>
        </p:txBody>
      </p:sp>
      <p:sp>
        <p:nvSpPr>
          <p:cNvPr id="52227" name="Rectangle 75"/>
          <p:cNvSpPr>
            <a:spLocks noGrp="1" noChangeArrowheads="1"/>
          </p:cNvSpPr>
          <p:nvPr>
            <p:ph idx="1"/>
          </p:nvPr>
        </p:nvSpPr>
        <p:spPr/>
        <p:txBody>
          <a:bodyPr/>
          <a:lstStyle/>
          <a:p>
            <a:pPr eaLnBrk="1" hangingPunct="1"/>
            <a:r>
              <a:rPr lang="zh-CN" altLang="en-US" b="1">
                <a:cs typeface="ＭＳ Ｐゴシック" pitchFamily="34" charset="-128"/>
              </a:rPr>
              <a:t>为什么可以加快速度</a:t>
            </a:r>
            <a:r>
              <a:rPr lang="en-US" altLang="zh-CN" b="1">
                <a:cs typeface="ＭＳ Ｐゴシック" pitchFamily="34" charset="-128"/>
              </a:rPr>
              <a:t>?</a:t>
            </a:r>
          </a:p>
          <a:p>
            <a:pPr lvl="1" eaLnBrk="1" hangingPunct="1"/>
            <a:r>
              <a:rPr lang="zh-CN" altLang="en-US" b="1"/>
              <a:t>可以跳过那些不可能的检索结果</a:t>
            </a:r>
            <a:endParaRPr lang="en-US" altLang="zh-CN" b="1"/>
          </a:p>
          <a:p>
            <a:pPr lvl="1" eaLnBrk="1" hangingPunct="1"/>
            <a:endParaRPr lang="en-US" altLang="zh-CN" b="1"/>
          </a:p>
          <a:p>
            <a:pPr eaLnBrk="1" hangingPunct="1"/>
            <a:endParaRPr lang="en-US" altLang="zh-CN" b="1">
              <a:cs typeface="ＭＳ Ｐゴシック" pitchFamily="34" charset="-128"/>
            </a:endParaRPr>
          </a:p>
          <a:p>
            <a:pPr eaLnBrk="1" hangingPunct="1"/>
            <a:r>
              <a:rPr lang="zh-CN" altLang="en-US" b="1">
                <a:cs typeface="ＭＳ Ｐゴシック" pitchFamily="34" charset="-128"/>
              </a:rPr>
              <a:t>如何做</a:t>
            </a:r>
            <a:r>
              <a:rPr lang="en-US" altLang="zh-CN" b="1">
                <a:cs typeface="ＭＳ Ｐゴシック" pitchFamily="34" charset="-128"/>
              </a:rPr>
              <a:t>?</a:t>
            </a:r>
            <a:r>
              <a:rPr lang="zh-CN" altLang="en-US" b="1">
                <a:cs typeface="ＭＳ Ｐゴシック" pitchFamily="34" charset="-128"/>
              </a:rPr>
              <a:t>也就是在什么地方加跳表指针</a:t>
            </a:r>
            <a:r>
              <a:rPr lang="en-US" altLang="zh-CN" b="1">
                <a:cs typeface="ＭＳ Ｐゴシック" pitchFamily="34" charset="-128"/>
              </a:rPr>
              <a:t>?</a:t>
            </a:r>
          </a:p>
        </p:txBody>
      </p:sp>
      <p:grpSp>
        <p:nvGrpSpPr>
          <p:cNvPr id="52228" name="Group 68"/>
          <p:cNvGrpSpPr>
            <a:grpSpLocks/>
          </p:cNvGrpSpPr>
          <p:nvPr/>
        </p:nvGrpSpPr>
        <p:grpSpPr bwMode="auto">
          <a:xfrm>
            <a:off x="1447800" y="2879725"/>
            <a:ext cx="5010150" cy="468313"/>
            <a:chOff x="912" y="1292"/>
            <a:chExt cx="3156" cy="295"/>
          </a:xfrm>
        </p:grpSpPr>
        <p:sp>
          <p:nvSpPr>
            <p:cNvPr id="52258" name="Text Box 18"/>
            <p:cNvSpPr txBox="1">
              <a:spLocks noChangeArrowheads="1"/>
            </p:cNvSpPr>
            <p:nvPr/>
          </p:nvSpPr>
          <p:spPr bwMode="auto">
            <a:xfrm>
              <a:off x="3661" y="1296"/>
              <a:ext cx="407"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128</a:t>
              </a:r>
            </a:p>
          </p:txBody>
        </p:sp>
        <p:grpSp>
          <p:nvGrpSpPr>
            <p:cNvPr id="52259" name="Group 19"/>
            <p:cNvGrpSpPr>
              <a:grpSpLocks/>
            </p:cNvGrpSpPr>
            <p:nvPr/>
          </p:nvGrpSpPr>
          <p:grpSpPr bwMode="auto">
            <a:xfrm>
              <a:off x="912" y="1296"/>
              <a:ext cx="408" cy="291"/>
              <a:chOff x="1584" y="3162"/>
              <a:chExt cx="408" cy="291"/>
            </a:xfrm>
          </p:grpSpPr>
          <p:sp>
            <p:nvSpPr>
              <p:cNvPr id="52278" name="Text Box 20"/>
              <p:cNvSpPr txBox="1">
                <a:spLocks noChangeArrowheads="1"/>
              </p:cNvSpPr>
              <p:nvPr/>
            </p:nvSpPr>
            <p:spPr bwMode="auto">
              <a:xfrm>
                <a:off x="1584" y="3162"/>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2</a:t>
                </a:r>
              </a:p>
            </p:txBody>
          </p:sp>
          <p:cxnSp>
            <p:nvCxnSpPr>
              <p:cNvPr id="52279" name="AutoShape 21"/>
              <p:cNvCxnSpPr>
                <a:cxnSpLocks noChangeShapeType="1"/>
                <a:stCxn id="52278" idx="3"/>
                <a:endCxn id="52276" idx="1"/>
              </p:cNvCxnSpPr>
              <p:nvPr/>
            </p:nvCxnSpPr>
            <p:spPr bwMode="auto">
              <a:xfrm>
                <a:off x="1797" y="3307"/>
                <a:ext cx="19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2260" name="Group 22"/>
            <p:cNvGrpSpPr>
              <a:grpSpLocks/>
            </p:cNvGrpSpPr>
            <p:nvPr/>
          </p:nvGrpSpPr>
          <p:grpSpPr bwMode="auto">
            <a:xfrm>
              <a:off x="1320" y="1296"/>
              <a:ext cx="421" cy="291"/>
              <a:chOff x="1992" y="3162"/>
              <a:chExt cx="421" cy="291"/>
            </a:xfrm>
          </p:grpSpPr>
          <p:sp>
            <p:nvSpPr>
              <p:cNvPr id="52276" name="Text Box 23"/>
              <p:cNvSpPr txBox="1">
                <a:spLocks noChangeArrowheads="1"/>
              </p:cNvSpPr>
              <p:nvPr/>
            </p:nvSpPr>
            <p:spPr bwMode="auto">
              <a:xfrm>
                <a:off x="1992" y="3162"/>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4</a:t>
                </a:r>
              </a:p>
            </p:txBody>
          </p:sp>
          <p:cxnSp>
            <p:nvCxnSpPr>
              <p:cNvPr id="52277" name="AutoShape 24"/>
              <p:cNvCxnSpPr>
                <a:cxnSpLocks noChangeShapeType="1"/>
                <a:stCxn id="52276" idx="3"/>
                <a:endCxn id="52274" idx="1"/>
              </p:cNvCxnSpPr>
              <p:nvPr/>
            </p:nvCxnSpPr>
            <p:spPr bwMode="auto">
              <a:xfrm>
                <a:off x="2205" y="3307"/>
                <a:ext cx="20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2261" name="Group 25"/>
            <p:cNvGrpSpPr>
              <a:grpSpLocks/>
            </p:cNvGrpSpPr>
            <p:nvPr/>
          </p:nvGrpSpPr>
          <p:grpSpPr bwMode="auto">
            <a:xfrm>
              <a:off x="1741" y="1296"/>
              <a:ext cx="384" cy="291"/>
              <a:chOff x="2413" y="3162"/>
              <a:chExt cx="384" cy="291"/>
            </a:xfrm>
          </p:grpSpPr>
          <p:sp>
            <p:nvSpPr>
              <p:cNvPr id="52274" name="Text Box 26"/>
              <p:cNvSpPr txBox="1">
                <a:spLocks noChangeArrowheads="1"/>
              </p:cNvSpPr>
              <p:nvPr/>
            </p:nvSpPr>
            <p:spPr bwMode="auto">
              <a:xfrm>
                <a:off x="2413" y="3162"/>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8</a:t>
                </a:r>
              </a:p>
            </p:txBody>
          </p:sp>
          <p:cxnSp>
            <p:nvCxnSpPr>
              <p:cNvPr id="52275" name="AutoShape 27"/>
              <p:cNvCxnSpPr>
                <a:cxnSpLocks noChangeShapeType="1"/>
                <a:stCxn id="52274" idx="3"/>
                <a:endCxn id="52272" idx="1"/>
              </p:cNvCxnSpPr>
              <p:nvPr/>
            </p:nvCxnSpPr>
            <p:spPr bwMode="auto">
              <a:xfrm>
                <a:off x="2626" y="3307"/>
                <a:ext cx="171"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2262" name="Group 28"/>
            <p:cNvGrpSpPr>
              <a:grpSpLocks/>
            </p:cNvGrpSpPr>
            <p:nvPr/>
          </p:nvGrpSpPr>
          <p:grpSpPr bwMode="auto">
            <a:xfrm>
              <a:off x="2125" y="1296"/>
              <a:ext cx="480" cy="291"/>
              <a:chOff x="2797" y="3162"/>
              <a:chExt cx="480" cy="291"/>
            </a:xfrm>
          </p:grpSpPr>
          <p:sp>
            <p:nvSpPr>
              <p:cNvPr id="52272" name="Text Box 29"/>
              <p:cNvSpPr txBox="1">
                <a:spLocks noChangeArrowheads="1"/>
              </p:cNvSpPr>
              <p:nvPr/>
            </p:nvSpPr>
            <p:spPr bwMode="auto">
              <a:xfrm>
                <a:off x="2797" y="3162"/>
                <a:ext cx="310"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41</a:t>
                </a:r>
              </a:p>
            </p:txBody>
          </p:sp>
          <p:cxnSp>
            <p:nvCxnSpPr>
              <p:cNvPr id="52273" name="AutoShape 30"/>
              <p:cNvCxnSpPr>
                <a:cxnSpLocks noChangeShapeType="1"/>
                <a:stCxn id="52272" idx="3"/>
                <a:endCxn id="52270" idx="1"/>
              </p:cNvCxnSpPr>
              <p:nvPr/>
            </p:nvCxnSpPr>
            <p:spPr bwMode="auto">
              <a:xfrm>
                <a:off x="3107" y="3307"/>
                <a:ext cx="170"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2263" name="Group 31"/>
            <p:cNvGrpSpPr>
              <a:grpSpLocks/>
            </p:cNvGrpSpPr>
            <p:nvPr/>
          </p:nvGrpSpPr>
          <p:grpSpPr bwMode="auto">
            <a:xfrm>
              <a:off x="2605" y="1296"/>
              <a:ext cx="528" cy="291"/>
              <a:chOff x="3277" y="3162"/>
              <a:chExt cx="528" cy="291"/>
            </a:xfrm>
          </p:grpSpPr>
          <p:sp>
            <p:nvSpPr>
              <p:cNvPr id="52270" name="Text Box 32"/>
              <p:cNvSpPr txBox="1">
                <a:spLocks noChangeArrowheads="1"/>
              </p:cNvSpPr>
              <p:nvPr/>
            </p:nvSpPr>
            <p:spPr bwMode="auto">
              <a:xfrm>
                <a:off x="3277" y="3162"/>
                <a:ext cx="310"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48</a:t>
                </a:r>
              </a:p>
            </p:txBody>
          </p:sp>
          <p:cxnSp>
            <p:nvCxnSpPr>
              <p:cNvPr id="52271" name="AutoShape 33"/>
              <p:cNvCxnSpPr>
                <a:cxnSpLocks noChangeShapeType="1"/>
                <a:stCxn id="52270" idx="3"/>
                <a:endCxn id="52268" idx="1"/>
              </p:cNvCxnSpPr>
              <p:nvPr/>
            </p:nvCxnSpPr>
            <p:spPr bwMode="auto">
              <a:xfrm>
                <a:off x="3587" y="3307"/>
                <a:ext cx="21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2264" name="Group 34"/>
            <p:cNvGrpSpPr>
              <a:grpSpLocks/>
            </p:cNvGrpSpPr>
            <p:nvPr/>
          </p:nvGrpSpPr>
          <p:grpSpPr bwMode="auto">
            <a:xfrm>
              <a:off x="3133" y="1296"/>
              <a:ext cx="528" cy="291"/>
              <a:chOff x="3805" y="3162"/>
              <a:chExt cx="528" cy="291"/>
            </a:xfrm>
          </p:grpSpPr>
          <p:sp>
            <p:nvSpPr>
              <p:cNvPr id="52268" name="Text Box 35"/>
              <p:cNvSpPr txBox="1">
                <a:spLocks noChangeArrowheads="1"/>
              </p:cNvSpPr>
              <p:nvPr/>
            </p:nvSpPr>
            <p:spPr bwMode="auto">
              <a:xfrm>
                <a:off x="3805" y="3162"/>
                <a:ext cx="310"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64</a:t>
                </a:r>
              </a:p>
            </p:txBody>
          </p:sp>
          <p:cxnSp>
            <p:nvCxnSpPr>
              <p:cNvPr id="52269" name="AutoShape 36"/>
              <p:cNvCxnSpPr>
                <a:cxnSpLocks noChangeShapeType="1"/>
                <a:stCxn id="52268" idx="3"/>
                <a:endCxn id="52258" idx="1"/>
              </p:cNvCxnSpPr>
              <p:nvPr/>
            </p:nvCxnSpPr>
            <p:spPr bwMode="auto">
              <a:xfrm>
                <a:off x="4115" y="3307"/>
                <a:ext cx="21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2265" name="Group 39"/>
            <p:cNvGrpSpPr>
              <a:grpSpLocks/>
            </p:cNvGrpSpPr>
            <p:nvPr/>
          </p:nvGrpSpPr>
          <p:grpSpPr bwMode="auto">
            <a:xfrm>
              <a:off x="1022" y="1292"/>
              <a:ext cx="2846" cy="8"/>
              <a:chOff x="1214" y="1814"/>
              <a:chExt cx="2846" cy="8"/>
            </a:xfrm>
          </p:grpSpPr>
          <p:cxnSp>
            <p:nvCxnSpPr>
              <p:cNvPr id="52266" name="AutoShape 37"/>
              <p:cNvCxnSpPr>
                <a:cxnSpLocks noChangeShapeType="1"/>
                <a:stCxn id="52278" idx="0"/>
                <a:endCxn id="52272" idx="0"/>
              </p:cNvCxnSpPr>
              <p:nvPr/>
            </p:nvCxnSpPr>
            <p:spPr bwMode="auto">
              <a:xfrm rot="5400000" flipH="1" flipV="1">
                <a:off x="1841" y="1187"/>
                <a:ext cx="8" cy="1261"/>
              </a:xfrm>
              <a:prstGeom prst="curvedConnector3">
                <a:avLst>
                  <a:gd name="adj1" fmla="val 1800000"/>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cxnSp>
            <p:nvCxnSpPr>
              <p:cNvPr id="52267" name="AutoShape 38"/>
              <p:cNvCxnSpPr>
                <a:cxnSpLocks noChangeShapeType="1"/>
                <a:stCxn id="52272" idx="0"/>
                <a:endCxn id="52258" idx="0"/>
              </p:cNvCxnSpPr>
              <p:nvPr/>
            </p:nvCxnSpPr>
            <p:spPr bwMode="auto">
              <a:xfrm rot="5400000" flipH="1" flipV="1">
                <a:off x="3264" y="1026"/>
                <a:ext cx="8" cy="1584"/>
              </a:xfrm>
              <a:prstGeom prst="curvedConnector3">
                <a:avLst>
                  <a:gd name="adj1" fmla="val 1800000"/>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grpSp>
      </p:grpSp>
      <p:sp>
        <p:nvSpPr>
          <p:cNvPr id="52229" name="Text Box 40"/>
          <p:cNvSpPr txBox="1">
            <a:spLocks noChangeArrowheads="1"/>
          </p:cNvSpPr>
          <p:nvPr/>
        </p:nvSpPr>
        <p:spPr bwMode="auto">
          <a:xfrm>
            <a:off x="6356350" y="4638675"/>
            <a:ext cx="492125"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31</a:t>
            </a:r>
          </a:p>
        </p:txBody>
      </p:sp>
      <p:grpSp>
        <p:nvGrpSpPr>
          <p:cNvPr id="52230" name="Group 41"/>
          <p:cNvGrpSpPr>
            <a:grpSpLocks/>
          </p:cNvGrpSpPr>
          <p:nvPr/>
        </p:nvGrpSpPr>
        <p:grpSpPr bwMode="auto">
          <a:xfrm>
            <a:off x="1479550" y="4638675"/>
            <a:ext cx="647700" cy="461963"/>
            <a:chOff x="1597" y="3498"/>
            <a:chExt cx="408" cy="291"/>
          </a:xfrm>
        </p:grpSpPr>
        <p:sp>
          <p:nvSpPr>
            <p:cNvPr id="52256" name="Text Box 42"/>
            <p:cNvSpPr txBox="1">
              <a:spLocks noChangeArrowheads="1"/>
            </p:cNvSpPr>
            <p:nvPr/>
          </p:nvSpPr>
          <p:spPr bwMode="auto">
            <a:xfrm>
              <a:off x="1597" y="3498"/>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1</a:t>
              </a:r>
            </a:p>
          </p:txBody>
        </p:sp>
        <p:cxnSp>
          <p:nvCxnSpPr>
            <p:cNvPr id="52257" name="AutoShape 43"/>
            <p:cNvCxnSpPr>
              <a:cxnSpLocks noChangeShapeType="1"/>
              <a:stCxn id="52256" idx="3"/>
              <a:endCxn id="52254" idx="1"/>
            </p:cNvCxnSpPr>
            <p:nvPr/>
          </p:nvCxnSpPr>
          <p:spPr bwMode="auto">
            <a:xfrm>
              <a:off x="1810" y="3643"/>
              <a:ext cx="19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2231" name="Group 44"/>
          <p:cNvGrpSpPr>
            <a:grpSpLocks/>
          </p:cNvGrpSpPr>
          <p:nvPr/>
        </p:nvGrpSpPr>
        <p:grpSpPr bwMode="auto">
          <a:xfrm>
            <a:off x="2127250" y="4638675"/>
            <a:ext cx="647700" cy="461963"/>
            <a:chOff x="2005" y="3498"/>
            <a:chExt cx="408" cy="291"/>
          </a:xfrm>
        </p:grpSpPr>
        <p:sp>
          <p:nvSpPr>
            <p:cNvPr id="52254" name="Text Box 45"/>
            <p:cNvSpPr txBox="1">
              <a:spLocks noChangeArrowheads="1"/>
            </p:cNvSpPr>
            <p:nvPr/>
          </p:nvSpPr>
          <p:spPr bwMode="auto">
            <a:xfrm>
              <a:off x="2005" y="3498"/>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2</a:t>
              </a:r>
            </a:p>
          </p:txBody>
        </p:sp>
        <p:cxnSp>
          <p:nvCxnSpPr>
            <p:cNvPr id="52255" name="AutoShape 46"/>
            <p:cNvCxnSpPr>
              <a:cxnSpLocks noChangeShapeType="1"/>
              <a:stCxn id="52254" idx="3"/>
              <a:endCxn id="52252" idx="1"/>
            </p:cNvCxnSpPr>
            <p:nvPr/>
          </p:nvCxnSpPr>
          <p:spPr bwMode="auto">
            <a:xfrm>
              <a:off x="2218" y="3643"/>
              <a:ext cx="19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2232" name="Group 47"/>
          <p:cNvGrpSpPr>
            <a:grpSpLocks/>
          </p:cNvGrpSpPr>
          <p:nvPr/>
        </p:nvGrpSpPr>
        <p:grpSpPr bwMode="auto">
          <a:xfrm>
            <a:off x="2774950" y="4638675"/>
            <a:ext cx="630238" cy="461963"/>
            <a:chOff x="2413" y="3498"/>
            <a:chExt cx="397" cy="291"/>
          </a:xfrm>
        </p:grpSpPr>
        <p:sp>
          <p:nvSpPr>
            <p:cNvPr id="52252" name="Text Box 48"/>
            <p:cNvSpPr txBox="1">
              <a:spLocks noChangeArrowheads="1"/>
            </p:cNvSpPr>
            <p:nvPr/>
          </p:nvSpPr>
          <p:spPr bwMode="auto">
            <a:xfrm>
              <a:off x="2413" y="3498"/>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3</a:t>
              </a:r>
            </a:p>
          </p:txBody>
        </p:sp>
        <p:cxnSp>
          <p:nvCxnSpPr>
            <p:cNvPr id="52253" name="AutoShape 49"/>
            <p:cNvCxnSpPr>
              <a:cxnSpLocks noChangeShapeType="1"/>
              <a:stCxn id="52252" idx="3"/>
              <a:endCxn id="52250" idx="1"/>
            </p:cNvCxnSpPr>
            <p:nvPr/>
          </p:nvCxnSpPr>
          <p:spPr bwMode="auto">
            <a:xfrm>
              <a:off x="2626" y="3643"/>
              <a:ext cx="18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2233" name="Group 50"/>
          <p:cNvGrpSpPr>
            <a:grpSpLocks/>
          </p:cNvGrpSpPr>
          <p:nvPr/>
        </p:nvGrpSpPr>
        <p:grpSpPr bwMode="auto">
          <a:xfrm>
            <a:off x="3405188" y="4638675"/>
            <a:ext cx="557212" cy="461963"/>
            <a:chOff x="2810" y="3498"/>
            <a:chExt cx="351" cy="291"/>
          </a:xfrm>
        </p:grpSpPr>
        <p:sp>
          <p:nvSpPr>
            <p:cNvPr id="52250" name="Text Box 51"/>
            <p:cNvSpPr txBox="1">
              <a:spLocks noChangeArrowheads="1"/>
            </p:cNvSpPr>
            <p:nvPr/>
          </p:nvSpPr>
          <p:spPr bwMode="auto">
            <a:xfrm>
              <a:off x="2810" y="3498"/>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8</a:t>
              </a:r>
            </a:p>
          </p:txBody>
        </p:sp>
        <p:cxnSp>
          <p:nvCxnSpPr>
            <p:cNvPr id="52251" name="AutoShape 52"/>
            <p:cNvCxnSpPr>
              <a:cxnSpLocks noChangeShapeType="1"/>
              <a:stCxn id="52250" idx="3"/>
              <a:endCxn id="52248" idx="1"/>
            </p:cNvCxnSpPr>
            <p:nvPr/>
          </p:nvCxnSpPr>
          <p:spPr bwMode="auto">
            <a:xfrm>
              <a:off x="3023" y="3643"/>
              <a:ext cx="13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2234" name="Group 53"/>
          <p:cNvGrpSpPr>
            <a:grpSpLocks/>
          </p:cNvGrpSpPr>
          <p:nvPr/>
        </p:nvGrpSpPr>
        <p:grpSpPr bwMode="auto">
          <a:xfrm>
            <a:off x="3962400" y="4638675"/>
            <a:ext cx="869950" cy="461963"/>
            <a:chOff x="3161" y="3498"/>
            <a:chExt cx="548" cy="291"/>
          </a:xfrm>
        </p:grpSpPr>
        <p:sp>
          <p:nvSpPr>
            <p:cNvPr id="52248" name="Text Box 54"/>
            <p:cNvSpPr txBox="1">
              <a:spLocks noChangeArrowheads="1"/>
            </p:cNvSpPr>
            <p:nvPr/>
          </p:nvSpPr>
          <p:spPr bwMode="auto">
            <a:xfrm>
              <a:off x="3161" y="3498"/>
              <a:ext cx="384"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11</a:t>
              </a:r>
            </a:p>
          </p:txBody>
        </p:sp>
        <p:cxnSp>
          <p:nvCxnSpPr>
            <p:cNvPr id="52249" name="AutoShape 55"/>
            <p:cNvCxnSpPr>
              <a:cxnSpLocks noChangeShapeType="1"/>
              <a:stCxn id="52248" idx="3"/>
              <a:endCxn id="52246" idx="1"/>
            </p:cNvCxnSpPr>
            <p:nvPr/>
          </p:nvCxnSpPr>
          <p:spPr bwMode="auto">
            <a:xfrm>
              <a:off x="3545" y="3644"/>
              <a:ext cx="164"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2235" name="Group 56"/>
          <p:cNvGrpSpPr>
            <a:grpSpLocks/>
          </p:cNvGrpSpPr>
          <p:nvPr/>
        </p:nvGrpSpPr>
        <p:grpSpPr bwMode="auto">
          <a:xfrm>
            <a:off x="4832350" y="4638675"/>
            <a:ext cx="762000" cy="466725"/>
            <a:chOff x="3565" y="2496"/>
            <a:chExt cx="480" cy="294"/>
          </a:xfrm>
        </p:grpSpPr>
        <p:sp>
          <p:nvSpPr>
            <p:cNvPr id="52246" name="Text Box 57"/>
            <p:cNvSpPr txBox="1">
              <a:spLocks noChangeArrowheads="1"/>
            </p:cNvSpPr>
            <p:nvPr/>
          </p:nvSpPr>
          <p:spPr bwMode="auto">
            <a:xfrm>
              <a:off x="3565" y="2496"/>
              <a:ext cx="37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17</a:t>
              </a:r>
            </a:p>
          </p:txBody>
        </p:sp>
        <p:cxnSp>
          <p:nvCxnSpPr>
            <p:cNvPr id="52247" name="AutoShape 58"/>
            <p:cNvCxnSpPr>
              <a:cxnSpLocks noChangeShapeType="1"/>
              <a:stCxn id="52246" idx="3"/>
              <a:endCxn id="52244" idx="1"/>
            </p:cNvCxnSpPr>
            <p:nvPr/>
          </p:nvCxnSpPr>
          <p:spPr bwMode="auto">
            <a:xfrm flipV="1">
              <a:off x="3936" y="2641"/>
              <a:ext cx="109" cy="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2236" name="Group 59"/>
          <p:cNvGrpSpPr>
            <a:grpSpLocks/>
          </p:cNvGrpSpPr>
          <p:nvPr/>
        </p:nvGrpSpPr>
        <p:grpSpPr bwMode="auto">
          <a:xfrm>
            <a:off x="5594350" y="4638675"/>
            <a:ext cx="762000" cy="461963"/>
            <a:chOff x="4045" y="3498"/>
            <a:chExt cx="480" cy="291"/>
          </a:xfrm>
        </p:grpSpPr>
        <p:sp>
          <p:nvSpPr>
            <p:cNvPr id="52244" name="Text Box 60"/>
            <p:cNvSpPr txBox="1">
              <a:spLocks noChangeArrowheads="1"/>
            </p:cNvSpPr>
            <p:nvPr/>
          </p:nvSpPr>
          <p:spPr bwMode="auto">
            <a:xfrm>
              <a:off x="4045" y="3498"/>
              <a:ext cx="310"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21</a:t>
              </a:r>
            </a:p>
          </p:txBody>
        </p:sp>
        <p:cxnSp>
          <p:nvCxnSpPr>
            <p:cNvPr id="52245" name="AutoShape 61"/>
            <p:cNvCxnSpPr>
              <a:cxnSpLocks noChangeShapeType="1"/>
              <a:stCxn id="52244" idx="3"/>
              <a:endCxn id="52229" idx="1"/>
            </p:cNvCxnSpPr>
            <p:nvPr/>
          </p:nvCxnSpPr>
          <p:spPr bwMode="auto">
            <a:xfrm>
              <a:off x="4355" y="3643"/>
              <a:ext cx="170"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2237" name="Group 67"/>
          <p:cNvGrpSpPr>
            <a:grpSpLocks/>
          </p:cNvGrpSpPr>
          <p:nvPr/>
        </p:nvGrpSpPr>
        <p:grpSpPr bwMode="auto">
          <a:xfrm>
            <a:off x="1654175" y="4632325"/>
            <a:ext cx="4954588" cy="12700"/>
            <a:chOff x="1042" y="1964"/>
            <a:chExt cx="3121" cy="8"/>
          </a:xfrm>
        </p:grpSpPr>
        <p:cxnSp>
          <p:nvCxnSpPr>
            <p:cNvPr id="52242" name="AutoShape 65"/>
            <p:cNvCxnSpPr>
              <a:cxnSpLocks noChangeShapeType="1"/>
              <a:stCxn id="52256" idx="0"/>
              <a:endCxn id="52248" idx="0"/>
            </p:cNvCxnSpPr>
            <p:nvPr/>
          </p:nvCxnSpPr>
          <p:spPr bwMode="auto">
            <a:xfrm rot="5400000" flipH="1" flipV="1">
              <a:off x="1863" y="1143"/>
              <a:ext cx="8" cy="1649"/>
            </a:xfrm>
            <a:prstGeom prst="curvedConnector3">
              <a:avLst>
                <a:gd name="adj1" fmla="val 1800000"/>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cxnSp>
          <p:nvCxnSpPr>
            <p:cNvPr id="52243" name="AutoShape 66"/>
            <p:cNvCxnSpPr>
              <a:cxnSpLocks noChangeShapeType="1"/>
              <a:stCxn id="52248" idx="0"/>
              <a:endCxn id="52229" idx="0"/>
            </p:cNvCxnSpPr>
            <p:nvPr/>
          </p:nvCxnSpPr>
          <p:spPr bwMode="auto">
            <a:xfrm rot="5400000" flipH="1" flipV="1">
              <a:off x="3424" y="1232"/>
              <a:ext cx="8" cy="1471"/>
            </a:xfrm>
            <a:prstGeom prst="curvedConnector3">
              <a:avLst>
                <a:gd name="adj1" fmla="val 1800000"/>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grpSp>
      <p:sp>
        <p:nvSpPr>
          <p:cNvPr id="52238" name="Text Box 70"/>
          <p:cNvSpPr txBox="1">
            <a:spLocks noChangeArrowheads="1"/>
          </p:cNvSpPr>
          <p:nvPr/>
        </p:nvSpPr>
        <p:spPr bwMode="auto">
          <a:xfrm>
            <a:off x="4251325" y="4267200"/>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a:solidFill>
                  <a:schemeClr val="hlink"/>
                </a:solidFill>
                <a:ea typeface="Arial Unicode MS" pitchFamily="34" charset="-122"/>
                <a:cs typeface="Arial Unicode MS" pitchFamily="34" charset="-122"/>
              </a:rPr>
              <a:t>31</a:t>
            </a:r>
          </a:p>
        </p:txBody>
      </p:sp>
      <p:sp>
        <p:nvSpPr>
          <p:cNvPr id="52239" name="Text Box 71"/>
          <p:cNvSpPr txBox="1">
            <a:spLocks noChangeArrowheads="1"/>
          </p:cNvSpPr>
          <p:nvPr/>
        </p:nvSpPr>
        <p:spPr bwMode="auto">
          <a:xfrm>
            <a:off x="1628775" y="4318000"/>
            <a:ext cx="43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a:solidFill>
                  <a:schemeClr val="hlink"/>
                </a:solidFill>
                <a:ea typeface="Arial Unicode MS" pitchFamily="34" charset="-122"/>
                <a:cs typeface="Arial Unicode MS" pitchFamily="34" charset="-122"/>
              </a:rPr>
              <a:t>11</a:t>
            </a:r>
          </a:p>
        </p:txBody>
      </p:sp>
      <p:sp>
        <p:nvSpPr>
          <p:cNvPr id="52240" name="Text Box 72"/>
          <p:cNvSpPr txBox="1">
            <a:spLocks noChangeArrowheads="1"/>
          </p:cNvSpPr>
          <p:nvPr/>
        </p:nvSpPr>
        <p:spPr bwMode="auto">
          <a:xfrm>
            <a:off x="1628775" y="2505075"/>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a:solidFill>
                  <a:schemeClr val="hlink"/>
                </a:solidFill>
                <a:ea typeface="Arial Unicode MS" pitchFamily="34" charset="-122"/>
                <a:cs typeface="Arial Unicode MS" pitchFamily="34" charset="-122"/>
              </a:rPr>
              <a:t>41</a:t>
            </a:r>
          </a:p>
        </p:txBody>
      </p:sp>
      <p:sp>
        <p:nvSpPr>
          <p:cNvPr id="52241" name="Text Box 73"/>
          <p:cNvSpPr txBox="1">
            <a:spLocks noChangeArrowheads="1"/>
          </p:cNvSpPr>
          <p:nvPr/>
        </p:nvSpPr>
        <p:spPr bwMode="auto">
          <a:xfrm>
            <a:off x="3657600" y="248920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a:solidFill>
                  <a:schemeClr val="hlink"/>
                </a:solidFill>
                <a:ea typeface="Arial Unicode MS" pitchFamily="34" charset="-122"/>
                <a:cs typeface="Arial Unicode MS" pitchFamily="34" charset="-122"/>
              </a:rPr>
              <a:t>128</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a:t>基于跳表指针的查询处理</a:t>
            </a:r>
            <a:endParaRPr lang="en-US" altLang="zh-CN"/>
          </a:p>
        </p:txBody>
      </p:sp>
      <p:sp>
        <p:nvSpPr>
          <p:cNvPr id="53251" name="Text Box 5"/>
          <p:cNvSpPr txBox="1">
            <a:spLocks noChangeArrowheads="1"/>
          </p:cNvSpPr>
          <p:nvPr/>
        </p:nvSpPr>
        <p:spPr bwMode="auto">
          <a:xfrm>
            <a:off x="5811838" y="2057400"/>
            <a:ext cx="646112"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128</a:t>
            </a:r>
          </a:p>
        </p:txBody>
      </p:sp>
      <p:grpSp>
        <p:nvGrpSpPr>
          <p:cNvPr id="53252" name="Group 6"/>
          <p:cNvGrpSpPr>
            <a:grpSpLocks/>
          </p:cNvGrpSpPr>
          <p:nvPr/>
        </p:nvGrpSpPr>
        <p:grpSpPr bwMode="auto">
          <a:xfrm>
            <a:off x="1447800" y="2057400"/>
            <a:ext cx="647700" cy="461963"/>
            <a:chOff x="1584" y="3162"/>
            <a:chExt cx="408" cy="291"/>
          </a:xfrm>
        </p:grpSpPr>
        <p:sp>
          <p:nvSpPr>
            <p:cNvPr id="53311" name="Text Box 7"/>
            <p:cNvSpPr txBox="1">
              <a:spLocks noChangeArrowheads="1"/>
            </p:cNvSpPr>
            <p:nvPr/>
          </p:nvSpPr>
          <p:spPr bwMode="auto">
            <a:xfrm>
              <a:off x="1584" y="3162"/>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2</a:t>
              </a:r>
            </a:p>
          </p:txBody>
        </p:sp>
        <p:cxnSp>
          <p:nvCxnSpPr>
            <p:cNvPr id="53312" name="AutoShape 8"/>
            <p:cNvCxnSpPr>
              <a:cxnSpLocks noChangeShapeType="1"/>
              <a:stCxn id="53311" idx="3"/>
              <a:endCxn id="53309" idx="1"/>
            </p:cNvCxnSpPr>
            <p:nvPr/>
          </p:nvCxnSpPr>
          <p:spPr bwMode="auto">
            <a:xfrm>
              <a:off x="1797" y="3307"/>
              <a:ext cx="19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3253" name="Group 9"/>
          <p:cNvGrpSpPr>
            <a:grpSpLocks/>
          </p:cNvGrpSpPr>
          <p:nvPr/>
        </p:nvGrpSpPr>
        <p:grpSpPr bwMode="auto">
          <a:xfrm>
            <a:off x="2095500" y="2057400"/>
            <a:ext cx="668338" cy="461963"/>
            <a:chOff x="1992" y="3162"/>
            <a:chExt cx="421" cy="291"/>
          </a:xfrm>
        </p:grpSpPr>
        <p:sp>
          <p:nvSpPr>
            <p:cNvPr id="53309" name="Text Box 10"/>
            <p:cNvSpPr txBox="1">
              <a:spLocks noChangeArrowheads="1"/>
            </p:cNvSpPr>
            <p:nvPr/>
          </p:nvSpPr>
          <p:spPr bwMode="auto">
            <a:xfrm>
              <a:off x="1992" y="3162"/>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4</a:t>
              </a:r>
            </a:p>
          </p:txBody>
        </p:sp>
        <p:cxnSp>
          <p:nvCxnSpPr>
            <p:cNvPr id="53310" name="AutoShape 11"/>
            <p:cNvCxnSpPr>
              <a:cxnSpLocks noChangeShapeType="1"/>
              <a:stCxn id="53309" idx="3"/>
              <a:endCxn id="53307" idx="1"/>
            </p:cNvCxnSpPr>
            <p:nvPr/>
          </p:nvCxnSpPr>
          <p:spPr bwMode="auto">
            <a:xfrm>
              <a:off x="2205" y="3307"/>
              <a:ext cx="20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3254" name="Group 12"/>
          <p:cNvGrpSpPr>
            <a:grpSpLocks/>
          </p:cNvGrpSpPr>
          <p:nvPr/>
        </p:nvGrpSpPr>
        <p:grpSpPr bwMode="auto">
          <a:xfrm>
            <a:off x="2763838" y="2057400"/>
            <a:ext cx="609600" cy="461963"/>
            <a:chOff x="2413" y="3162"/>
            <a:chExt cx="384" cy="291"/>
          </a:xfrm>
        </p:grpSpPr>
        <p:sp>
          <p:nvSpPr>
            <p:cNvPr id="53307" name="Text Box 13"/>
            <p:cNvSpPr txBox="1">
              <a:spLocks noChangeArrowheads="1"/>
            </p:cNvSpPr>
            <p:nvPr/>
          </p:nvSpPr>
          <p:spPr bwMode="auto">
            <a:xfrm>
              <a:off x="2413" y="3162"/>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8</a:t>
              </a:r>
            </a:p>
          </p:txBody>
        </p:sp>
        <p:cxnSp>
          <p:nvCxnSpPr>
            <p:cNvPr id="53308" name="AutoShape 14"/>
            <p:cNvCxnSpPr>
              <a:cxnSpLocks noChangeShapeType="1"/>
              <a:stCxn id="53307" idx="3"/>
              <a:endCxn id="53305" idx="1"/>
            </p:cNvCxnSpPr>
            <p:nvPr/>
          </p:nvCxnSpPr>
          <p:spPr bwMode="auto">
            <a:xfrm>
              <a:off x="2626" y="3307"/>
              <a:ext cx="171"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3255" name="Group 15"/>
          <p:cNvGrpSpPr>
            <a:grpSpLocks/>
          </p:cNvGrpSpPr>
          <p:nvPr/>
        </p:nvGrpSpPr>
        <p:grpSpPr bwMode="auto">
          <a:xfrm>
            <a:off x="3373438" y="2057400"/>
            <a:ext cx="762000" cy="461963"/>
            <a:chOff x="2797" y="3162"/>
            <a:chExt cx="480" cy="291"/>
          </a:xfrm>
        </p:grpSpPr>
        <p:sp>
          <p:nvSpPr>
            <p:cNvPr id="53305" name="Text Box 16"/>
            <p:cNvSpPr txBox="1">
              <a:spLocks noChangeArrowheads="1"/>
            </p:cNvSpPr>
            <p:nvPr/>
          </p:nvSpPr>
          <p:spPr bwMode="auto">
            <a:xfrm>
              <a:off x="2797" y="3162"/>
              <a:ext cx="310"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41</a:t>
              </a:r>
            </a:p>
          </p:txBody>
        </p:sp>
        <p:cxnSp>
          <p:nvCxnSpPr>
            <p:cNvPr id="53306" name="AutoShape 17"/>
            <p:cNvCxnSpPr>
              <a:cxnSpLocks noChangeShapeType="1"/>
              <a:stCxn id="53305" idx="3"/>
              <a:endCxn id="53303" idx="1"/>
            </p:cNvCxnSpPr>
            <p:nvPr/>
          </p:nvCxnSpPr>
          <p:spPr bwMode="auto">
            <a:xfrm>
              <a:off x="3107" y="3307"/>
              <a:ext cx="170"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3256" name="Group 18"/>
          <p:cNvGrpSpPr>
            <a:grpSpLocks/>
          </p:cNvGrpSpPr>
          <p:nvPr/>
        </p:nvGrpSpPr>
        <p:grpSpPr bwMode="auto">
          <a:xfrm>
            <a:off x="4135438" y="2057400"/>
            <a:ext cx="838200" cy="461963"/>
            <a:chOff x="3277" y="3162"/>
            <a:chExt cx="528" cy="291"/>
          </a:xfrm>
        </p:grpSpPr>
        <p:sp>
          <p:nvSpPr>
            <p:cNvPr id="53303" name="Text Box 19"/>
            <p:cNvSpPr txBox="1">
              <a:spLocks noChangeArrowheads="1"/>
            </p:cNvSpPr>
            <p:nvPr/>
          </p:nvSpPr>
          <p:spPr bwMode="auto">
            <a:xfrm>
              <a:off x="3277" y="3162"/>
              <a:ext cx="310"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48</a:t>
              </a:r>
            </a:p>
          </p:txBody>
        </p:sp>
        <p:cxnSp>
          <p:nvCxnSpPr>
            <p:cNvPr id="53304" name="AutoShape 20"/>
            <p:cNvCxnSpPr>
              <a:cxnSpLocks noChangeShapeType="1"/>
              <a:stCxn id="53303" idx="3"/>
              <a:endCxn id="53301" idx="1"/>
            </p:cNvCxnSpPr>
            <p:nvPr/>
          </p:nvCxnSpPr>
          <p:spPr bwMode="auto">
            <a:xfrm>
              <a:off x="3587" y="3307"/>
              <a:ext cx="21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3257" name="Group 21"/>
          <p:cNvGrpSpPr>
            <a:grpSpLocks/>
          </p:cNvGrpSpPr>
          <p:nvPr/>
        </p:nvGrpSpPr>
        <p:grpSpPr bwMode="auto">
          <a:xfrm>
            <a:off x="4973638" y="2057400"/>
            <a:ext cx="838200" cy="461963"/>
            <a:chOff x="3805" y="3162"/>
            <a:chExt cx="528" cy="291"/>
          </a:xfrm>
        </p:grpSpPr>
        <p:sp>
          <p:nvSpPr>
            <p:cNvPr id="53301" name="Text Box 22"/>
            <p:cNvSpPr txBox="1">
              <a:spLocks noChangeArrowheads="1"/>
            </p:cNvSpPr>
            <p:nvPr/>
          </p:nvSpPr>
          <p:spPr bwMode="auto">
            <a:xfrm>
              <a:off x="3805" y="3162"/>
              <a:ext cx="310"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64</a:t>
              </a:r>
            </a:p>
          </p:txBody>
        </p:sp>
        <p:cxnSp>
          <p:nvCxnSpPr>
            <p:cNvPr id="53302" name="AutoShape 23"/>
            <p:cNvCxnSpPr>
              <a:cxnSpLocks noChangeShapeType="1"/>
              <a:stCxn id="53301" idx="3"/>
              <a:endCxn id="53251" idx="1"/>
            </p:cNvCxnSpPr>
            <p:nvPr/>
          </p:nvCxnSpPr>
          <p:spPr bwMode="auto">
            <a:xfrm>
              <a:off x="4115" y="3307"/>
              <a:ext cx="21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3258" name="Group 24"/>
          <p:cNvGrpSpPr>
            <a:grpSpLocks/>
          </p:cNvGrpSpPr>
          <p:nvPr/>
        </p:nvGrpSpPr>
        <p:grpSpPr bwMode="auto">
          <a:xfrm>
            <a:off x="1622425" y="2051050"/>
            <a:ext cx="4518025" cy="12700"/>
            <a:chOff x="1214" y="1814"/>
            <a:chExt cx="2846" cy="8"/>
          </a:xfrm>
        </p:grpSpPr>
        <p:cxnSp>
          <p:nvCxnSpPr>
            <p:cNvPr id="53299" name="AutoShape 25"/>
            <p:cNvCxnSpPr>
              <a:cxnSpLocks noChangeShapeType="1"/>
              <a:stCxn id="53311" idx="0"/>
              <a:endCxn id="53305" idx="0"/>
            </p:cNvCxnSpPr>
            <p:nvPr/>
          </p:nvCxnSpPr>
          <p:spPr bwMode="auto">
            <a:xfrm rot="5400000" flipH="1" flipV="1">
              <a:off x="1841" y="1187"/>
              <a:ext cx="8" cy="1261"/>
            </a:xfrm>
            <a:prstGeom prst="curvedConnector3">
              <a:avLst>
                <a:gd name="adj1" fmla="val 1800000"/>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cxnSp>
          <p:nvCxnSpPr>
            <p:cNvPr id="53300" name="AutoShape 26"/>
            <p:cNvCxnSpPr>
              <a:cxnSpLocks noChangeShapeType="1"/>
              <a:stCxn id="53305" idx="0"/>
              <a:endCxn id="53251" idx="0"/>
            </p:cNvCxnSpPr>
            <p:nvPr/>
          </p:nvCxnSpPr>
          <p:spPr bwMode="auto">
            <a:xfrm rot="5400000" flipH="1" flipV="1">
              <a:off x="3264" y="1026"/>
              <a:ext cx="8" cy="1584"/>
            </a:xfrm>
            <a:prstGeom prst="curvedConnector3">
              <a:avLst>
                <a:gd name="adj1" fmla="val 1800000"/>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grpSp>
      <p:sp>
        <p:nvSpPr>
          <p:cNvPr id="53259" name="Text Box 28"/>
          <p:cNvSpPr txBox="1">
            <a:spLocks noChangeArrowheads="1"/>
          </p:cNvSpPr>
          <p:nvPr/>
        </p:nvSpPr>
        <p:spPr bwMode="auto">
          <a:xfrm>
            <a:off x="6356350" y="3352800"/>
            <a:ext cx="492125"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31</a:t>
            </a:r>
          </a:p>
        </p:txBody>
      </p:sp>
      <p:grpSp>
        <p:nvGrpSpPr>
          <p:cNvPr id="53260" name="Group 29"/>
          <p:cNvGrpSpPr>
            <a:grpSpLocks/>
          </p:cNvGrpSpPr>
          <p:nvPr/>
        </p:nvGrpSpPr>
        <p:grpSpPr bwMode="auto">
          <a:xfrm>
            <a:off x="1479550" y="3352800"/>
            <a:ext cx="647700" cy="461963"/>
            <a:chOff x="1597" y="3498"/>
            <a:chExt cx="408" cy="291"/>
          </a:xfrm>
        </p:grpSpPr>
        <p:sp>
          <p:nvSpPr>
            <p:cNvPr id="53297" name="Text Box 30"/>
            <p:cNvSpPr txBox="1">
              <a:spLocks noChangeArrowheads="1"/>
            </p:cNvSpPr>
            <p:nvPr/>
          </p:nvSpPr>
          <p:spPr bwMode="auto">
            <a:xfrm>
              <a:off x="1597" y="3498"/>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1</a:t>
              </a:r>
            </a:p>
          </p:txBody>
        </p:sp>
        <p:cxnSp>
          <p:nvCxnSpPr>
            <p:cNvPr id="53298" name="AutoShape 31"/>
            <p:cNvCxnSpPr>
              <a:cxnSpLocks noChangeShapeType="1"/>
              <a:stCxn id="53297" idx="3"/>
              <a:endCxn id="53295" idx="1"/>
            </p:cNvCxnSpPr>
            <p:nvPr/>
          </p:nvCxnSpPr>
          <p:spPr bwMode="auto">
            <a:xfrm>
              <a:off x="1810" y="3643"/>
              <a:ext cx="19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3261" name="Group 32"/>
          <p:cNvGrpSpPr>
            <a:grpSpLocks/>
          </p:cNvGrpSpPr>
          <p:nvPr/>
        </p:nvGrpSpPr>
        <p:grpSpPr bwMode="auto">
          <a:xfrm>
            <a:off x="2127250" y="3352800"/>
            <a:ext cx="647700" cy="461963"/>
            <a:chOff x="2005" y="3498"/>
            <a:chExt cx="408" cy="291"/>
          </a:xfrm>
        </p:grpSpPr>
        <p:sp>
          <p:nvSpPr>
            <p:cNvPr id="53295" name="Text Box 33"/>
            <p:cNvSpPr txBox="1">
              <a:spLocks noChangeArrowheads="1"/>
            </p:cNvSpPr>
            <p:nvPr/>
          </p:nvSpPr>
          <p:spPr bwMode="auto">
            <a:xfrm>
              <a:off x="2005" y="3498"/>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2</a:t>
              </a:r>
            </a:p>
          </p:txBody>
        </p:sp>
        <p:cxnSp>
          <p:nvCxnSpPr>
            <p:cNvPr id="53296" name="AutoShape 34"/>
            <p:cNvCxnSpPr>
              <a:cxnSpLocks noChangeShapeType="1"/>
              <a:stCxn id="53295" idx="3"/>
              <a:endCxn id="53293" idx="1"/>
            </p:cNvCxnSpPr>
            <p:nvPr/>
          </p:nvCxnSpPr>
          <p:spPr bwMode="auto">
            <a:xfrm>
              <a:off x="2218" y="3643"/>
              <a:ext cx="19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3262" name="Group 35"/>
          <p:cNvGrpSpPr>
            <a:grpSpLocks/>
          </p:cNvGrpSpPr>
          <p:nvPr/>
        </p:nvGrpSpPr>
        <p:grpSpPr bwMode="auto">
          <a:xfrm>
            <a:off x="2774950" y="3352800"/>
            <a:ext cx="630238" cy="461963"/>
            <a:chOff x="2413" y="3498"/>
            <a:chExt cx="397" cy="291"/>
          </a:xfrm>
        </p:grpSpPr>
        <p:sp>
          <p:nvSpPr>
            <p:cNvPr id="53293" name="Text Box 36"/>
            <p:cNvSpPr txBox="1">
              <a:spLocks noChangeArrowheads="1"/>
            </p:cNvSpPr>
            <p:nvPr/>
          </p:nvSpPr>
          <p:spPr bwMode="auto">
            <a:xfrm>
              <a:off x="2413" y="3498"/>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3</a:t>
              </a:r>
            </a:p>
          </p:txBody>
        </p:sp>
        <p:cxnSp>
          <p:nvCxnSpPr>
            <p:cNvPr id="53294" name="AutoShape 37"/>
            <p:cNvCxnSpPr>
              <a:cxnSpLocks noChangeShapeType="1"/>
              <a:stCxn id="53293" idx="3"/>
              <a:endCxn id="53291" idx="1"/>
            </p:cNvCxnSpPr>
            <p:nvPr/>
          </p:nvCxnSpPr>
          <p:spPr bwMode="auto">
            <a:xfrm>
              <a:off x="2626" y="3643"/>
              <a:ext cx="18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3263" name="Group 38"/>
          <p:cNvGrpSpPr>
            <a:grpSpLocks/>
          </p:cNvGrpSpPr>
          <p:nvPr/>
        </p:nvGrpSpPr>
        <p:grpSpPr bwMode="auto">
          <a:xfrm>
            <a:off x="3405188" y="3352800"/>
            <a:ext cx="606425" cy="461963"/>
            <a:chOff x="2810" y="3498"/>
            <a:chExt cx="382" cy="291"/>
          </a:xfrm>
        </p:grpSpPr>
        <p:sp>
          <p:nvSpPr>
            <p:cNvPr id="53291" name="Text Box 39"/>
            <p:cNvSpPr txBox="1">
              <a:spLocks noChangeArrowheads="1"/>
            </p:cNvSpPr>
            <p:nvPr/>
          </p:nvSpPr>
          <p:spPr bwMode="auto">
            <a:xfrm>
              <a:off x="2810" y="3498"/>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8</a:t>
              </a:r>
            </a:p>
          </p:txBody>
        </p:sp>
        <p:cxnSp>
          <p:nvCxnSpPr>
            <p:cNvPr id="53292" name="AutoShape 40"/>
            <p:cNvCxnSpPr>
              <a:cxnSpLocks noChangeShapeType="1"/>
              <a:stCxn id="53291" idx="3"/>
              <a:endCxn id="53289" idx="1"/>
            </p:cNvCxnSpPr>
            <p:nvPr/>
          </p:nvCxnSpPr>
          <p:spPr bwMode="auto">
            <a:xfrm>
              <a:off x="3023" y="3643"/>
              <a:ext cx="16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3264" name="Group 41"/>
          <p:cNvGrpSpPr>
            <a:grpSpLocks/>
          </p:cNvGrpSpPr>
          <p:nvPr/>
        </p:nvGrpSpPr>
        <p:grpSpPr bwMode="auto">
          <a:xfrm>
            <a:off x="4011613" y="3352800"/>
            <a:ext cx="820737" cy="461963"/>
            <a:chOff x="3192" y="3498"/>
            <a:chExt cx="517" cy="291"/>
          </a:xfrm>
        </p:grpSpPr>
        <p:sp>
          <p:nvSpPr>
            <p:cNvPr id="53289" name="Text Box 42"/>
            <p:cNvSpPr txBox="1">
              <a:spLocks noChangeArrowheads="1"/>
            </p:cNvSpPr>
            <p:nvPr/>
          </p:nvSpPr>
          <p:spPr bwMode="auto">
            <a:xfrm>
              <a:off x="3192" y="3498"/>
              <a:ext cx="30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11</a:t>
              </a:r>
            </a:p>
          </p:txBody>
        </p:sp>
        <p:cxnSp>
          <p:nvCxnSpPr>
            <p:cNvPr id="53290" name="AutoShape 43"/>
            <p:cNvCxnSpPr>
              <a:cxnSpLocks noChangeShapeType="1"/>
              <a:stCxn id="53289" idx="3"/>
              <a:endCxn id="53287" idx="1"/>
            </p:cNvCxnSpPr>
            <p:nvPr/>
          </p:nvCxnSpPr>
          <p:spPr bwMode="auto">
            <a:xfrm>
              <a:off x="3495" y="3643"/>
              <a:ext cx="214" cy="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3265" name="Group 44"/>
          <p:cNvGrpSpPr>
            <a:grpSpLocks/>
          </p:cNvGrpSpPr>
          <p:nvPr/>
        </p:nvGrpSpPr>
        <p:grpSpPr bwMode="auto">
          <a:xfrm>
            <a:off x="4832350" y="3352800"/>
            <a:ext cx="762000" cy="466725"/>
            <a:chOff x="3565" y="2496"/>
            <a:chExt cx="480" cy="294"/>
          </a:xfrm>
        </p:grpSpPr>
        <p:sp>
          <p:nvSpPr>
            <p:cNvPr id="53287" name="Text Box 45"/>
            <p:cNvSpPr txBox="1">
              <a:spLocks noChangeArrowheads="1"/>
            </p:cNvSpPr>
            <p:nvPr/>
          </p:nvSpPr>
          <p:spPr bwMode="auto">
            <a:xfrm>
              <a:off x="3565" y="2496"/>
              <a:ext cx="37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17</a:t>
              </a:r>
            </a:p>
          </p:txBody>
        </p:sp>
        <p:cxnSp>
          <p:nvCxnSpPr>
            <p:cNvPr id="53288" name="AutoShape 46"/>
            <p:cNvCxnSpPr>
              <a:cxnSpLocks noChangeShapeType="1"/>
              <a:stCxn id="53287" idx="3"/>
              <a:endCxn id="53285" idx="1"/>
            </p:cNvCxnSpPr>
            <p:nvPr/>
          </p:nvCxnSpPr>
          <p:spPr bwMode="auto">
            <a:xfrm flipV="1">
              <a:off x="3936" y="2641"/>
              <a:ext cx="109" cy="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3266" name="Group 47"/>
          <p:cNvGrpSpPr>
            <a:grpSpLocks/>
          </p:cNvGrpSpPr>
          <p:nvPr/>
        </p:nvGrpSpPr>
        <p:grpSpPr bwMode="auto">
          <a:xfrm>
            <a:off x="5594350" y="3352800"/>
            <a:ext cx="762000" cy="461963"/>
            <a:chOff x="4045" y="3498"/>
            <a:chExt cx="480" cy="291"/>
          </a:xfrm>
        </p:grpSpPr>
        <p:sp>
          <p:nvSpPr>
            <p:cNvPr id="53285" name="Text Box 48"/>
            <p:cNvSpPr txBox="1">
              <a:spLocks noChangeArrowheads="1"/>
            </p:cNvSpPr>
            <p:nvPr/>
          </p:nvSpPr>
          <p:spPr bwMode="auto">
            <a:xfrm>
              <a:off x="4045" y="3498"/>
              <a:ext cx="310"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ea typeface="Arial Unicode MS" pitchFamily="34" charset="-122"/>
                  <a:cs typeface="Arial Unicode MS" pitchFamily="34" charset="-122"/>
                </a:rPr>
                <a:t>21</a:t>
              </a:r>
            </a:p>
          </p:txBody>
        </p:sp>
        <p:cxnSp>
          <p:nvCxnSpPr>
            <p:cNvPr id="53286" name="AutoShape 49"/>
            <p:cNvCxnSpPr>
              <a:cxnSpLocks noChangeShapeType="1"/>
              <a:stCxn id="53285" idx="3"/>
              <a:endCxn id="53259" idx="1"/>
            </p:cNvCxnSpPr>
            <p:nvPr/>
          </p:nvCxnSpPr>
          <p:spPr bwMode="auto">
            <a:xfrm>
              <a:off x="4355" y="3643"/>
              <a:ext cx="170"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3267" name="Group 50"/>
          <p:cNvGrpSpPr>
            <a:grpSpLocks/>
          </p:cNvGrpSpPr>
          <p:nvPr/>
        </p:nvGrpSpPr>
        <p:grpSpPr bwMode="auto">
          <a:xfrm>
            <a:off x="1655763" y="3346450"/>
            <a:ext cx="4953000" cy="14288"/>
            <a:chOff x="1043" y="1964"/>
            <a:chExt cx="3120" cy="9"/>
          </a:xfrm>
        </p:grpSpPr>
        <p:cxnSp>
          <p:nvCxnSpPr>
            <p:cNvPr id="53283" name="AutoShape 51"/>
            <p:cNvCxnSpPr>
              <a:cxnSpLocks noChangeShapeType="1"/>
              <a:stCxn id="53297" idx="0"/>
              <a:endCxn id="53289" idx="0"/>
            </p:cNvCxnSpPr>
            <p:nvPr/>
          </p:nvCxnSpPr>
          <p:spPr bwMode="auto">
            <a:xfrm rot="5400000" flipH="1" flipV="1">
              <a:off x="1859" y="1148"/>
              <a:ext cx="8" cy="1640"/>
            </a:xfrm>
            <a:prstGeom prst="curvedConnector3">
              <a:avLst>
                <a:gd name="adj1" fmla="val 1800000"/>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cxnSp>
          <p:nvCxnSpPr>
            <p:cNvPr id="53284" name="AutoShape 52"/>
            <p:cNvCxnSpPr>
              <a:cxnSpLocks noChangeShapeType="1"/>
              <a:stCxn id="53289" idx="0"/>
              <a:endCxn id="53259" idx="0"/>
            </p:cNvCxnSpPr>
            <p:nvPr/>
          </p:nvCxnSpPr>
          <p:spPr bwMode="auto">
            <a:xfrm rot="5400000" flipH="1" flipV="1">
              <a:off x="3419" y="1228"/>
              <a:ext cx="8" cy="1481"/>
            </a:xfrm>
            <a:prstGeom prst="curvedConnector3">
              <a:avLst>
                <a:gd name="adj1" fmla="val 1800000"/>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grpSp>
      <p:sp>
        <p:nvSpPr>
          <p:cNvPr id="53268" name="Text Box 53"/>
          <p:cNvSpPr txBox="1">
            <a:spLocks noChangeArrowheads="1"/>
          </p:cNvSpPr>
          <p:nvPr/>
        </p:nvSpPr>
        <p:spPr bwMode="auto">
          <a:xfrm>
            <a:off x="4251325" y="2981325"/>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a:solidFill>
                  <a:schemeClr val="hlink"/>
                </a:solidFill>
                <a:ea typeface="Arial Unicode MS" pitchFamily="34" charset="-122"/>
                <a:cs typeface="Arial Unicode MS" pitchFamily="34" charset="-122"/>
              </a:rPr>
              <a:t>31</a:t>
            </a:r>
          </a:p>
        </p:txBody>
      </p:sp>
      <p:sp>
        <p:nvSpPr>
          <p:cNvPr id="53269" name="Text Box 54"/>
          <p:cNvSpPr txBox="1">
            <a:spLocks noChangeArrowheads="1"/>
          </p:cNvSpPr>
          <p:nvPr/>
        </p:nvSpPr>
        <p:spPr bwMode="auto">
          <a:xfrm>
            <a:off x="1628775" y="3032125"/>
            <a:ext cx="43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a:solidFill>
                  <a:schemeClr val="hlink"/>
                </a:solidFill>
                <a:ea typeface="Arial Unicode MS" pitchFamily="34" charset="-122"/>
                <a:cs typeface="Arial Unicode MS" pitchFamily="34" charset="-122"/>
              </a:rPr>
              <a:t>11</a:t>
            </a:r>
          </a:p>
        </p:txBody>
      </p:sp>
      <p:sp>
        <p:nvSpPr>
          <p:cNvPr id="53270" name="Text Box 55"/>
          <p:cNvSpPr txBox="1">
            <a:spLocks noChangeArrowheads="1"/>
          </p:cNvSpPr>
          <p:nvPr/>
        </p:nvSpPr>
        <p:spPr bwMode="auto">
          <a:xfrm>
            <a:off x="1628775" y="1676400"/>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a:solidFill>
                  <a:schemeClr val="hlink"/>
                </a:solidFill>
                <a:ea typeface="Arial Unicode MS" pitchFamily="34" charset="-122"/>
                <a:cs typeface="Arial Unicode MS" pitchFamily="34" charset="-122"/>
              </a:rPr>
              <a:t>41</a:t>
            </a:r>
          </a:p>
        </p:txBody>
      </p:sp>
      <p:sp>
        <p:nvSpPr>
          <p:cNvPr id="53271" name="Text Box 56"/>
          <p:cNvSpPr txBox="1">
            <a:spLocks noChangeArrowheads="1"/>
          </p:cNvSpPr>
          <p:nvPr/>
        </p:nvSpPr>
        <p:spPr bwMode="auto">
          <a:xfrm>
            <a:off x="3657600" y="1660525"/>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a:solidFill>
                  <a:schemeClr val="hlink"/>
                </a:solidFill>
                <a:ea typeface="Arial Unicode MS" pitchFamily="34" charset="-122"/>
                <a:cs typeface="Arial Unicode MS" pitchFamily="34" charset="-122"/>
              </a:rPr>
              <a:t>128</a:t>
            </a:r>
          </a:p>
        </p:txBody>
      </p:sp>
      <p:sp>
        <p:nvSpPr>
          <p:cNvPr id="53272" name="Rectangle 57"/>
          <p:cNvSpPr>
            <a:spLocks noChangeArrowheads="1"/>
          </p:cNvSpPr>
          <p:nvPr/>
        </p:nvSpPr>
        <p:spPr bwMode="auto">
          <a:xfrm>
            <a:off x="3429000" y="3352800"/>
            <a:ext cx="381000" cy="457200"/>
          </a:xfrm>
          <a:prstGeom prst="rect">
            <a:avLst/>
          </a:prstGeom>
          <a:solidFill>
            <a:schemeClr val="accent1">
              <a:alpha val="50195"/>
            </a:schemeClr>
          </a:solidFill>
          <a:ln w="9525">
            <a:solidFill>
              <a:schemeClr val="tx1"/>
            </a:solidFill>
            <a:miter lim="800000"/>
            <a:headEnd/>
            <a:tailEnd/>
          </a:ln>
        </p:spPr>
        <p:txBody>
          <a:bodyPr anchor="ctr">
            <a:spAutoFit/>
          </a:bodyPr>
          <a:lstStyle/>
          <a:p>
            <a:endParaRPr lang="zh-CN" altLang="en-US"/>
          </a:p>
        </p:txBody>
      </p:sp>
      <p:sp>
        <p:nvSpPr>
          <p:cNvPr id="53273" name="Rectangle 59"/>
          <p:cNvSpPr>
            <a:spLocks noChangeArrowheads="1"/>
          </p:cNvSpPr>
          <p:nvPr/>
        </p:nvSpPr>
        <p:spPr bwMode="auto">
          <a:xfrm>
            <a:off x="2743200" y="2055813"/>
            <a:ext cx="184150" cy="460375"/>
          </a:xfrm>
          <a:prstGeom prst="rect">
            <a:avLst/>
          </a:prstGeom>
          <a:solidFill>
            <a:schemeClr val="accent1">
              <a:alpha val="50195"/>
            </a:schemeClr>
          </a:solidFill>
          <a:ln w="9525">
            <a:solidFill>
              <a:schemeClr val="tx1"/>
            </a:solidFill>
            <a:miter lim="800000"/>
            <a:headEnd/>
            <a:tailEnd/>
          </a:ln>
        </p:spPr>
        <p:txBody>
          <a:bodyPr wrap="none" anchor="ctr">
            <a:spAutoFit/>
          </a:bodyPr>
          <a:lstStyle/>
          <a:p>
            <a:endParaRPr lang="zh-CN" altLang="en-US"/>
          </a:p>
        </p:txBody>
      </p:sp>
      <p:sp>
        <p:nvSpPr>
          <p:cNvPr id="56346" name="Text Box 60"/>
          <p:cNvSpPr txBox="1">
            <a:spLocks noChangeArrowheads="1"/>
          </p:cNvSpPr>
          <p:nvPr/>
        </p:nvSpPr>
        <p:spPr bwMode="auto">
          <a:xfrm>
            <a:off x="381000" y="4038600"/>
            <a:ext cx="8305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buClr>
                <a:srgbClr val="A50021"/>
              </a:buClr>
              <a:buSzPct val="60000"/>
              <a:buFont typeface="Wingdings" pitchFamily="2" charset="2"/>
              <a:buNone/>
            </a:pPr>
            <a:r>
              <a:rPr lang="zh-CN" altLang="en-US" b="1" dirty="0">
                <a:latin typeface="+mn-ea"/>
                <a:ea typeface="+mn-ea"/>
                <a:cs typeface="Arial Unicode MS" pitchFamily="34" charset="-122"/>
              </a:rPr>
              <a:t>假定匹配到上下的指针都指向</a:t>
            </a:r>
            <a:r>
              <a:rPr lang="en-US" altLang="zh-CN" b="1" dirty="0">
                <a:latin typeface="+mn-ea"/>
                <a:ea typeface="+mn-ea"/>
                <a:cs typeface="Arial Unicode MS" pitchFamily="34" charset="-122"/>
              </a:rPr>
              <a:t>8</a:t>
            </a:r>
            <a:r>
              <a:rPr lang="zh-CN" altLang="en-US" b="1" dirty="0">
                <a:latin typeface="+mn-ea"/>
                <a:ea typeface="+mn-ea"/>
                <a:cs typeface="Arial Unicode MS" pitchFamily="34" charset="-122"/>
              </a:rPr>
              <a:t>，接下来两个指针都向下移动一位。</a:t>
            </a:r>
            <a:endParaRPr lang="en-US" altLang="zh-CN" b="1" dirty="0">
              <a:latin typeface="+mn-ea"/>
              <a:ea typeface="+mn-ea"/>
              <a:cs typeface="Arial Unicode MS" pitchFamily="34" charset="-122"/>
            </a:endParaRPr>
          </a:p>
        </p:txBody>
      </p:sp>
      <p:sp>
        <p:nvSpPr>
          <p:cNvPr id="56347" name="Text Box 63"/>
          <p:cNvSpPr txBox="1">
            <a:spLocks noChangeArrowheads="1"/>
          </p:cNvSpPr>
          <p:nvPr/>
        </p:nvSpPr>
        <p:spPr bwMode="auto">
          <a:xfrm>
            <a:off x="457200" y="5029200"/>
            <a:ext cx="266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latin typeface="+mn-ea"/>
                <a:ea typeface="+mn-ea"/>
                <a:cs typeface="Arial Unicode MS" pitchFamily="34" charset="-122"/>
              </a:rPr>
              <a:t>比较</a:t>
            </a:r>
            <a:r>
              <a:rPr lang="en-US" altLang="zh-CN" b="1" dirty="0">
                <a:latin typeface="+mn-ea"/>
                <a:ea typeface="+mn-ea"/>
                <a:cs typeface="Arial Unicode MS" pitchFamily="34" charset="-122"/>
              </a:rPr>
              <a:t>41</a:t>
            </a:r>
            <a:r>
              <a:rPr lang="zh-CN" altLang="en-US" b="1" dirty="0">
                <a:latin typeface="+mn-ea"/>
                <a:ea typeface="+mn-ea"/>
                <a:cs typeface="Arial Unicode MS" pitchFamily="34" charset="-122"/>
              </a:rPr>
              <a:t>和</a:t>
            </a:r>
            <a:r>
              <a:rPr lang="en-US" altLang="zh-CN" b="1" dirty="0">
                <a:latin typeface="+mn-ea"/>
                <a:ea typeface="+mn-ea"/>
                <a:cs typeface="Arial Unicode MS" pitchFamily="34" charset="-122"/>
              </a:rPr>
              <a:t>11</a:t>
            </a:r>
            <a:r>
              <a:rPr lang="zh-CN" altLang="en-US" b="1" dirty="0">
                <a:latin typeface="+mn-ea"/>
                <a:ea typeface="+mn-ea"/>
                <a:cs typeface="Arial Unicode MS" pitchFamily="34" charset="-122"/>
              </a:rPr>
              <a:t>，</a:t>
            </a:r>
            <a:r>
              <a:rPr lang="en-US" altLang="zh-CN" b="1" dirty="0">
                <a:latin typeface="+mn-ea"/>
                <a:ea typeface="+mn-ea"/>
                <a:cs typeface="Arial Unicode MS" pitchFamily="34" charset="-122"/>
              </a:rPr>
              <a:t>11</a:t>
            </a:r>
            <a:r>
              <a:rPr lang="zh-CN" altLang="en-US" b="1" dirty="0">
                <a:latin typeface="+mn-ea"/>
                <a:ea typeface="+mn-ea"/>
                <a:cs typeface="Arial Unicode MS" pitchFamily="34" charset="-122"/>
              </a:rPr>
              <a:t>小</a:t>
            </a:r>
            <a:endParaRPr lang="en-US" altLang="zh-CN" b="1" dirty="0">
              <a:latin typeface="+mn-ea"/>
              <a:ea typeface="+mn-ea"/>
              <a:cs typeface="Arial Unicode MS" pitchFamily="34" charset="-122"/>
            </a:endParaRPr>
          </a:p>
        </p:txBody>
      </p:sp>
      <p:sp>
        <p:nvSpPr>
          <p:cNvPr id="49185" name="Rectangle 64"/>
          <p:cNvSpPr>
            <a:spLocks noChangeArrowheads="1"/>
          </p:cNvSpPr>
          <p:nvPr/>
        </p:nvSpPr>
        <p:spPr bwMode="auto">
          <a:xfrm>
            <a:off x="3352800" y="2055813"/>
            <a:ext cx="184150" cy="460375"/>
          </a:xfrm>
          <a:prstGeom prst="rect">
            <a:avLst/>
          </a:prstGeom>
          <a:solidFill>
            <a:schemeClr val="accent1">
              <a:alpha val="50195"/>
            </a:schemeClr>
          </a:solidFill>
          <a:ln w="9525">
            <a:solidFill>
              <a:schemeClr val="tx1"/>
            </a:solidFill>
            <a:miter lim="800000"/>
            <a:headEnd/>
            <a:tailEnd/>
          </a:ln>
        </p:spPr>
        <p:txBody>
          <a:bodyPr wrap="none" anchor="ctr">
            <a:spAutoFit/>
          </a:bodyPr>
          <a:lstStyle/>
          <a:p>
            <a:endParaRPr lang="zh-CN" altLang="en-US"/>
          </a:p>
        </p:txBody>
      </p:sp>
      <p:sp>
        <p:nvSpPr>
          <p:cNvPr id="53277" name="Text Box 66"/>
          <p:cNvSpPr txBox="1">
            <a:spLocks noChangeArrowheads="1"/>
          </p:cNvSpPr>
          <p:nvPr/>
        </p:nvSpPr>
        <p:spPr bwMode="auto">
          <a:xfrm>
            <a:off x="425450" y="58277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ea typeface="Arial Unicode MS" pitchFamily="34" charset="-122"/>
              <a:cs typeface="Arial Unicode MS" pitchFamily="34" charset="-122"/>
            </a:endParaRPr>
          </a:p>
        </p:txBody>
      </p:sp>
      <p:grpSp>
        <p:nvGrpSpPr>
          <p:cNvPr id="17" name="Group 69"/>
          <p:cNvGrpSpPr>
            <a:grpSpLocks/>
          </p:cNvGrpSpPr>
          <p:nvPr/>
        </p:nvGrpSpPr>
        <p:grpSpPr bwMode="auto">
          <a:xfrm>
            <a:off x="685800" y="3351213"/>
            <a:ext cx="7867650" cy="3306762"/>
            <a:chOff x="278" y="2111"/>
            <a:chExt cx="4956" cy="2083"/>
          </a:xfrm>
        </p:grpSpPr>
        <p:sp>
          <p:nvSpPr>
            <p:cNvPr id="56353" name="Text Box 67"/>
            <p:cNvSpPr txBox="1">
              <a:spLocks noChangeArrowheads="1"/>
            </p:cNvSpPr>
            <p:nvPr/>
          </p:nvSpPr>
          <p:spPr bwMode="auto">
            <a:xfrm>
              <a:off x="278" y="3671"/>
              <a:ext cx="495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latin typeface="+mn-ea"/>
                  <a:ea typeface="+mn-ea"/>
                  <a:cs typeface="Arial Unicode MS" pitchFamily="34" charset="-122"/>
                </a:rPr>
                <a:t>此时看</a:t>
              </a:r>
              <a:r>
                <a:rPr lang="en-US" altLang="zh-CN" b="1" dirty="0">
                  <a:latin typeface="+mn-ea"/>
                  <a:ea typeface="+mn-ea"/>
                  <a:cs typeface="Arial Unicode MS" pitchFamily="34" charset="-122"/>
                </a:rPr>
                <a:t>11</a:t>
              </a:r>
              <a:r>
                <a:rPr lang="zh-CN" altLang="en-US" b="1" dirty="0">
                  <a:latin typeface="+mn-ea"/>
                  <a:ea typeface="+mn-ea"/>
                  <a:cs typeface="Arial Unicode MS" pitchFamily="34" charset="-122"/>
                </a:rPr>
                <a:t>上面的跳表指针，指向</a:t>
              </a:r>
              <a:r>
                <a:rPr lang="en-US" altLang="zh-CN" b="1" dirty="0">
                  <a:latin typeface="+mn-ea"/>
                  <a:ea typeface="+mn-ea"/>
                  <a:cs typeface="Arial Unicode MS" pitchFamily="34" charset="-122"/>
                </a:rPr>
                <a:t>31</a:t>
              </a:r>
              <a:r>
                <a:rPr lang="zh-CN" altLang="en-US" b="1" dirty="0">
                  <a:latin typeface="+mn-ea"/>
                  <a:ea typeface="+mn-ea"/>
                  <a:cs typeface="Arial Unicode MS" pitchFamily="34" charset="-122"/>
                </a:rPr>
                <a:t>，</a:t>
              </a:r>
              <a:r>
                <a:rPr lang="en-US" altLang="zh-CN" b="1" dirty="0">
                  <a:latin typeface="+mn-ea"/>
                  <a:ea typeface="+mn-ea"/>
                  <a:cs typeface="Arial Unicode MS" pitchFamily="34" charset="-122"/>
                </a:rPr>
                <a:t>31</a:t>
              </a:r>
              <a:r>
                <a:rPr lang="zh-CN" altLang="en-US" b="1" dirty="0">
                  <a:latin typeface="+mn-ea"/>
                  <a:ea typeface="+mn-ea"/>
                  <a:cs typeface="Arial Unicode MS" pitchFamily="34" charset="-122"/>
                </a:rPr>
                <a:t>仍然比</a:t>
              </a:r>
              <a:r>
                <a:rPr lang="en-US" altLang="zh-CN" b="1" dirty="0">
                  <a:latin typeface="+mn-ea"/>
                  <a:ea typeface="+mn-ea"/>
                  <a:cs typeface="Arial Unicode MS" pitchFamily="34" charset="-122"/>
                </a:rPr>
                <a:t>41</a:t>
              </a:r>
              <a:r>
                <a:rPr lang="zh-CN" altLang="en-US" b="1" dirty="0">
                  <a:latin typeface="+mn-ea"/>
                  <a:ea typeface="+mn-ea"/>
                  <a:cs typeface="Arial Unicode MS" pitchFamily="34" charset="-122"/>
                </a:rPr>
                <a:t>小，于是</a:t>
              </a:r>
              <a:endParaRPr lang="en-US" altLang="zh-CN" b="1" dirty="0">
                <a:latin typeface="+mn-ea"/>
                <a:ea typeface="+mn-ea"/>
                <a:cs typeface="Arial Unicode MS" pitchFamily="34" charset="-122"/>
              </a:endParaRPr>
            </a:p>
            <a:p>
              <a:pPr eaLnBrk="1" hangingPunct="1"/>
              <a:r>
                <a:rPr lang="zh-CN" altLang="en-US" b="1" dirty="0">
                  <a:latin typeface="+mn-ea"/>
                  <a:ea typeface="+mn-ea"/>
                  <a:cs typeface="Arial Unicode MS" pitchFamily="34" charset="-122"/>
                </a:rPr>
                <a:t>下指针可以直接跳过中间的</a:t>
              </a:r>
              <a:r>
                <a:rPr lang="en-US" altLang="zh-CN" b="1" dirty="0">
                  <a:latin typeface="+mn-ea"/>
                  <a:ea typeface="+mn-ea"/>
                  <a:cs typeface="Arial Unicode MS" pitchFamily="34" charset="-122"/>
                </a:rPr>
                <a:t>11</a:t>
              </a:r>
              <a:r>
                <a:rPr lang="zh-CN" altLang="en-US" b="1" dirty="0">
                  <a:latin typeface="+mn-ea"/>
                  <a:ea typeface="+mn-ea"/>
                  <a:cs typeface="Arial Unicode MS" pitchFamily="34" charset="-122"/>
                </a:rPr>
                <a:t>、</a:t>
              </a:r>
              <a:r>
                <a:rPr lang="en-US" altLang="zh-CN" b="1" dirty="0">
                  <a:latin typeface="+mn-ea"/>
                  <a:ea typeface="+mn-ea"/>
                  <a:cs typeface="Arial Unicode MS" pitchFamily="34" charset="-122"/>
                </a:rPr>
                <a:t>17</a:t>
              </a:r>
              <a:r>
                <a:rPr lang="zh-CN" altLang="en-US" b="1" dirty="0">
                  <a:latin typeface="+mn-ea"/>
                  <a:ea typeface="+mn-ea"/>
                  <a:cs typeface="Arial Unicode MS" pitchFamily="34" charset="-122"/>
                </a:rPr>
                <a:t>、</a:t>
              </a:r>
              <a:r>
                <a:rPr lang="en-US" altLang="zh-CN" b="1" dirty="0">
                  <a:latin typeface="+mn-ea"/>
                  <a:ea typeface="+mn-ea"/>
                  <a:cs typeface="Arial Unicode MS" pitchFamily="34" charset="-122"/>
                </a:rPr>
                <a:t>21</a:t>
              </a:r>
              <a:r>
                <a:rPr lang="zh-CN" altLang="en-US" b="1" dirty="0">
                  <a:latin typeface="+mn-ea"/>
                  <a:ea typeface="+mn-ea"/>
                  <a:cs typeface="Arial Unicode MS" pitchFamily="34" charset="-122"/>
                </a:rPr>
                <a:t>、</a:t>
              </a:r>
              <a:r>
                <a:rPr lang="en-US" altLang="zh-CN" b="1" dirty="0">
                  <a:latin typeface="+mn-ea"/>
                  <a:ea typeface="+mn-ea"/>
                  <a:cs typeface="Arial Unicode MS" pitchFamily="34" charset="-122"/>
                </a:rPr>
                <a:t>31</a:t>
              </a:r>
            </a:p>
          </p:txBody>
        </p:sp>
        <p:sp>
          <p:nvSpPr>
            <p:cNvPr id="53282" name="Rectangle 68"/>
            <p:cNvSpPr>
              <a:spLocks noChangeArrowheads="1"/>
            </p:cNvSpPr>
            <p:nvPr/>
          </p:nvSpPr>
          <p:spPr bwMode="auto">
            <a:xfrm>
              <a:off x="2880" y="2111"/>
              <a:ext cx="116" cy="291"/>
            </a:xfrm>
            <a:prstGeom prst="rect">
              <a:avLst/>
            </a:prstGeom>
            <a:solidFill>
              <a:schemeClr val="accent1">
                <a:alpha val="50195"/>
              </a:schemeClr>
            </a:solidFill>
            <a:ln w="9525">
              <a:solidFill>
                <a:schemeClr val="tx1"/>
              </a:solidFill>
              <a:miter lim="800000"/>
              <a:headEnd/>
              <a:tailEnd/>
            </a:ln>
          </p:spPr>
          <p:txBody>
            <a:bodyPr wrap="none" anchor="ctr">
              <a:spAutoFit/>
            </a:bodyPr>
            <a:lstStyle/>
            <a:p>
              <a:endParaRPr lang="zh-CN" altLang="en-US"/>
            </a:p>
          </p:txBody>
        </p:sp>
      </p:grpSp>
      <p:sp>
        <p:nvSpPr>
          <p:cNvPr id="65" name="Rectangle 64"/>
          <p:cNvSpPr>
            <a:spLocks noChangeArrowheads="1"/>
          </p:cNvSpPr>
          <p:nvPr/>
        </p:nvSpPr>
        <p:spPr bwMode="auto">
          <a:xfrm>
            <a:off x="3962400" y="3351213"/>
            <a:ext cx="184150" cy="460375"/>
          </a:xfrm>
          <a:prstGeom prst="rect">
            <a:avLst/>
          </a:prstGeom>
          <a:solidFill>
            <a:schemeClr val="accent1">
              <a:alpha val="50195"/>
            </a:schemeClr>
          </a:solidFill>
          <a:ln w="9525">
            <a:solidFill>
              <a:schemeClr val="tx1"/>
            </a:solidFill>
            <a:miter lim="800000"/>
            <a:headEnd/>
            <a:tailEnd/>
          </a:ln>
        </p:spPr>
        <p:txBody>
          <a:bodyPr wrap="none" anchor="ctr">
            <a:spAutoFit/>
          </a:bodyPr>
          <a:lstStyle/>
          <a:p>
            <a:endParaRPr lang="zh-CN" altLang="en-US"/>
          </a:p>
        </p:txBody>
      </p:sp>
      <p:sp>
        <p:nvSpPr>
          <p:cNvPr id="53280" name="TextBox 6"/>
          <p:cNvSpPr txBox="1">
            <a:spLocks noChangeArrowheads="1"/>
          </p:cNvSpPr>
          <p:nvPr/>
        </p:nvSpPr>
        <p:spPr bwMode="auto">
          <a:xfrm>
            <a:off x="7620000" y="-36513"/>
            <a:ext cx="1524000"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a:solidFill>
                  <a:srgbClr val="FBFCFF"/>
                </a:solidFill>
                <a:ea typeface="Arial Unicode MS" pitchFamily="34" charset="-122"/>
                <a:cs typeface="Arial Unicode MS" pitchFamily="34" charset="-122"/>
              </a:rPr>
              <a:t>跳表法</a:t>
            </a:r>
            <a:endParaRPr lang="en-US" altLang="zh-CN" sz="1600">
              <a:solidFill>
                <a:srgbClr val="FBFCFF"/>
              </a:solidFill>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5" grpId="0" animBg="1"/>
      <p:bldP spid="6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a:t>跳表指针的位置</a:t>
            </a:r>
            <a:endParaRPr lang="en-US" altLang="zh-CN"/>
          </a:p>
        </p:txBody>
      </p:sp>
      <p:sp>
        <p:nvSpPr>
          <p:cNvPr id="57347" name="Rectangle 3"/>
          <p:cNvSpPr>
            <a:spLocks noGrp="1" noChangeArrowheads="1"/>
          </p:cNvSpPr>
          <p:nvPr>
            <p:ph idx="1"/>
          </p:nvPr>
        </p:nvSpPr>
        <p:spPr/>
        <p:txBody>
          <a:bodyPr/>
          <a:lstStyle/>
          <a:p>
            <a:pPr eaLnBrk="1" hangingPunct="1">
              <a:lnSpc>
                <a:spcPct val="130000"/>
              </a:lnSpc>
            </a:pPr>
            <a:r>
              <a:rPr lang="zh-CN" altLang="en-US" b="1">
                <a:cs typeface="ＭＳ Ｐゴシック" pitchFamily="34" charset="-128"/>
              </a:rPr>
              <a:t>指针数目过多过少都不合适，要有一个均衡性</a:t>
            </a:r>
            <a:r>
              <a:rPr lang="en-US" altLang="zh-CN" b="1">
                <a:cs typeface="ＭＳ Ｐゴシック" pitchFamily="34" charset="-128"/>
              </a:rPr>
              <a:t>:</a:t>
            </a:r>
          </a:p>
          <a:p>
            <a:pPr lvl="1" eaLnBrk="1" hangingPunct="1">
              <a:lnSpc>
                <a:spcPct val="130000"/>
              </a:lnSpc>
            </a:pPr>
            <a:r>
              <a:rPr lang="zh-CN" altLang="en-US" b="1"/>
              <a:t>指针越多</a:t>
            </a:r>
            <a:r>
              <a:rPr lang="en-US" altLang="zh-CN" b="1"/>
              <a:t> </a:t>
            </a:r>
            <a:r>
              <a:rPr lang="en-US" altLang="zh-CN" b="1">
                <a:sym typeface="Symbol" pitchFamily="18" charset="2"/>
              </a:rPr>
              <a:t> </a:t>
            </a:r>
            <a:r>
              <a:rPr lang="zh-CN" altLang="en-US" b="1">
                <a:sym typeface="Symbol" pitchFamily="18" charset="2"/>
              </a:rPr>
              <a:t>跳步越短</a:t>
            </a:r>
            <a:r>
              <a:rPr lang="en-US" altLang="zh-CN" b="1"/>
              <a:t> </a:t>
            </a:r>
            <a:r>
              <a:rPr lang="en-US" altLang="zh-CN" b="1">
                <a:sym typeface="Symbol" pitchFamily="18" charset="2"/>
              </a:rPr>
              <a:t> </a:t>
            </a:r>
            <a:r>
              <a:rPr lang="zh-CN" altLang="en-US" b="1">
                <a:sym typeface="Symbol" pitchFamily="18" charset="2"/>
              </a:rPr>
              <a:t>更容易跳转，但是需要更多的与跳表指针指向记录的比较</a:t>
            </a:r>
            <a:endParaRPr lang="en-US" altLang="zh-CN" b="1"/>
          </a:p>
          <a:p>
            <a:pPr lvl="1" eaLnBrk="1" hangingPunct="1">
              <a:lnSpc>
                <a:spcPct val="130000"/>
              </a:lnSpc>
            </a:pPr>
            <a:r>
              <a:rPr lang="zh-CN" altLang="en-US" b="1"/>
              <a:t>指针越少</a:t>
            </a:r>
            <a:r>
              <a:rPr lang="en-US" altLang="zh-CN" b="1"/>
              <a:t> </a:t>
            </a:r>
            <a:r>
              <a:rPr lang="en-US" altLang="zh-CN" b="1">
                <a:sym typeface="Symbol" pitchFamily="18" charset="2"/>
              </a:rPr>
              <a:t> </a:t>
            </a:r>
            <a:r>
              <a:rPr lang="zh-CN" altLang="en-US" b="1">
                <a:sym typeface="Symbol" pitchFamily="18" charset="2"/>
              </a:rPr>
              <a:t>比较次数越少，但是跳步越长</a:t>
            </a:r>
            <a:r>
              <a:rPr lang="en-US" altLang="zh-CN" b="1"/>
              <a:t> </a:t>
            </a:r>
            <a:r>
              <a:rPr lang="en-US" altLang="zh-CN" b="1">
                <a:sym typeface="Symbol" pitchFamily="18" charset="2"/>
              </a:rPr>
              <a:t> </a:t>
            </a:r>
            <a:r>
              <a:rPr lang="zh-CN" altLang="en-US" b="1">
                <a:sym typeface="Symbol" pitchFamily="18" charset="2"/>
              </a:rPr>
              <a:t>成功跳转的次数少</a:t>
            </a:r>
            <a:endParaRPr lang="en-US" altLang="zh-CN" b="1"/>
          </a:p>
        </p:txBody>
      </p:sp>
      <p:sp>
        <p:nvSpPr>
          <p:cNvPr id="54276" name="Rectangle 5"/>
          <p:cNvSpPr>
            <a:spLocks noChangeArrowheads="1"/>
          </p:cNvSpPr>
          <p:nvPr/>
        </p:nvSpPr>
        <p:spPr bwMode="auto">
          <a:xfrm>
            <a:off x="7543800" y="4875213"/>
            <a:ext cx="184150" cy="460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54277" name="Group 7"/>
          <p:cNvGrpSpPr>
            <a:grpSpLocks/>
          </p:cNvGrpSpPr>
          <p:nvPr/>
        </p:nvGrpSpPr>
        <p:grpSpPr bwMode="auto">
          <a:xfrm>
            <a:off x="1447800" y="4875213"/>
            <a:ext cx="6096000" cy="461962"/>
            <a:chOff x="1104" y="3119"/>
            <a:chExt cx="3840" cy="291"/>
          </a:xfrm>
        </p:grpSpPr>
        <p:sp>
          <p:nvSpPr>
            <p:cNvPr id="54343" name="Rectangle 4"/>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cxnSp>
          <p:nvCxnSpPr>
            <p:cNvPr id="54344" name="AutoShape 6"/>
            <p:cNvCxnSpPr>
              <a:cxnSpLocks noChangeShapeType="1"/>
              <a:stCxn id="54343" idx="3"/>
              <a:endCxn id="54276" idx="1"/>
            </p:cNvCxnSpPr>
            <p:nvPr/>
          </p:nvCxnSpPr>
          <p:spPr bwMode="auto">
            <a:xfrm>
              <a:off x="1220" y="3264"/>
              <a:ext cx="372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4278" name="Group 8"/>
          <p:cNvGrpSpPr>
            <a:grpSpLocks/>
          </p:cNvGrpSpPr>
          <p:nvPr/>
        </p:nvGrpSpPr>
        <p:grpSpPr bwMode="auto">
          <a:xfrm>
            <a:off x="2057400" y="4875213"/>
            <a:ext cx="609600" cy="461962"/>
            <a:chOff x="1104" y="3119"/>
            <a:chExt cx="384" cy="291"/>
          </a:xfrm>
        </p:grpSpPr>
        <p:sp>
          <p:nvSpPr>
            <p:cNvPr id="54341" name="Rectangle 9"/>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cxnSp>
          <p:nvCxnSpPr>
            <p:cNvPr id="54342" name="AutoShape 10"/>
            <p:cNvCxnSpPr>
              <a:cxnSpLocks noChangeShapeType="1"/>
              <a:stCxn id="54341"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4279" name="Group 11"/>
          <p:cNvGrpSpPr>
            <a:grpSpLocks/>
          </p:cNvGrpSpPr>
          <p:nvPr/>
        </p:nvGrpSpPr>
        <p:grpSpPr bwMode="auto">
          <a:xfrm>
            <a:off x="2667000" y="4875213"/>
            <a:ext cx="609600" cy="461962"/>
            <a:chOff x="1104" y="3119"/>
            <a:chExt cx="384" cy="291"/>
          </a:xfrm>
        </p:grpSpPr>
        <p:sp>
          <p:nvSpPr>
            <p:cNvPr id="54339" name="Rectangle 12"/>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cxnSp>
          <p:nvCxnSpPr>
            <p:cNvPr id="54340" name="AutoShape 13"/>
            <p:cNvCxnSpPr>
              <a:cxnSpLocks noChangeShapeType="1"/>
              <a:stCxn id="54339"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4280" name="Group 14"/>
          <p:cNvGrpSpPr>
            <a:grpSpLocks/>
          </p:cNvGrpSpPr>
          <p:nvPr/>
        </p:nvGrpSpPr>
        <p:grpSpPr bwMode="auto">
          <a:xfrm>
            <a:off x="3276600" y="4875213"/>
            <a:ext cx="609600" cy="461962"/>
            <a:chOff x="1104" y="3119"/>
            <a:chExt cx="384" cy="291"/>
          </a:xfrm>
        </p:grpSpPr>
        <p:sp>
          <p:nvSpPr>
            <p:cNvPr id="54337" name="Rectangle 15"/>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cxnSp>
          <p:nvCxnSpPr>
            <p:cNvPr id="54338" name="AutoShape 16"/>
            <p:cNvCxnSpPr>
              <a:cxnSpLocks noChangeShapeType="1"/>
              <a:stCxn id="54337"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4281" name="Group 17"/>
          <p:cNvGrpSpPr>
            <a:grpSpLocks/>
          </p:cNvGrpSpPr>
          <p:nvPr/>
        </p:nvGrpSpPr>
        <p:grpSpPr bwMode="auto">
          <a:xfrm>
            <a:off x="3886200" y="4875213"/>
            <a:ext cx="609600" cy="461962"/>
            <a:chOff x="1104" y="3119"/>
            <a:chExt cx="384" cy="291"/>
          </a:xfrm>
        </p:grpSpPr>
        <p:sp>
          <p:nvSpPr>
            <p:cNvPr id="54335" name="Rectangle 18"/>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cxnSp>
          <p:nvCxnSpPr>
            <p:cNvPr id="54336" name="AutoShape 19"/>
            <p:cNvCxnSpPr>
              <a:cxnSpLocks noChangeShapeType="1"/>
              <a:stCxn id="54335"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4282" name="Group 20"/>
          <p:cNvGrpSpPr>
            <a:grpSpLocks/>
          </p:cNvGrpSpPr>
          <p:nvPr/>
        </p:nvGrpSpPr>
        <p:grpSpPr bwMode="auto">
          <a:xfrm>
            <a:off x="4495800" y="4875213"/>
            <a:ext cx="609600" cy="461962"/>
            <a:chOff x="1104" y="3119"/>
            <a:chExt cx="384" cy="291"/>
          </a:xfrm>
        </p:grpSpPr>
        <p:sp>
          <p:nvSpPr>
            <p:cNvPr id="54333" name="Rectangle 21"/>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cxnSp>
          <p:nvCxnSpPr>
            <p:cNvPr id="54334" name="AutoShape 22"/>
            <p:cNvCxnSpPr>
              <a:cxnSpLocks noChangeShapeType="1"/>
              <a:stCxn id="54333"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4283" name="Group 23"/>
          <p:cNvGrpSpPr>
            <a:grpSpLocks/>
          </p:cNvGrpSpPr>
          <p:nvPr/>
        </p:nvGrpSpPr>
        <p:grpSpPr bwMode="auto">
          <a:xfrm>
            <a:off x="5105400" y="4875213"/>
            <a:ext cx="609600" cy="461962"/>
            <a:chOff x="1104" y="3119"/>
            <a:chExt cx="384" cy="291"/>
          </a:xfrm>
        </p:grpSpPr>
        <p:sp>
          <p:nvSpPr>
            <p:cNvPr id="54331" name="Rectangle 24"/>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cxnSp>
          <p:nvCxnSpPr>
            <p:cNvPr id="54332" name="AutoShape 25"/>
            <p:cNvCxnSpPr>
              <a:cxnSpLocks noChangeShapeType="1"/>
              <a:stCxn id="54331"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4284" name="Group 26"/>
          <p:cNvGrpSpPr>
            <a:grpSpLocks/>
          </p:cNvGrpSpPr>
          <p:nvPr/>
        </p:nvGrpSpPr>
        <p:grpSpPr bwMode="auto">
          <a:xfrm>
            <a:off x="5715000" y="4875213"/>
            <a:ext cx="609600" cy="461962"/>
            <a:chOff x="1104" y="3119"/>
            <a:chExt cx="384" cy="291"/>
          </a:xfrm>
        </p:grpSpPr>
        <p:sp>
          <p:nvSpPr>
            <p:cNvPr id="54329" name="Rectangle 27"/>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cxnSp>
          <p:nvCxnSpPr>
            <p:cNvPr id="54330" name="AutoShape 28"/>
            <p:cNvCxnSpPr>
              <a:cxnSpLocks noChangeShapeType="1"/>
              <a:stCxn id="54329"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4285" name="Group 29"/>
          <p:cNvGrpSpPr>
            <a:grpSpLocks/>
          </p:cNvGrpSpPr>
          <p:nvPr/>
        </p:nvGrpSpPr>
        <p:grpSpPr bwMode="auto">
          <a:xfrm>
            <a:off x="6324600" y="4875213"/>
            <a:ext cx="609600" cy="461962"/>
            <a:chOff x="1104" y="3119"/>
            <a:chExt cx="384" cy="291"/>
          </a:xfrm>
        </p:grpSpPr>
        <p:sp>
          <p:nvSpPr>
            <p:cNvPr id="54327" name="Rectangle 30"/>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cxnSp>
          <p:nvCxnSpPr>
            <p:cNvPr id="54328" name="AutoShape 31"/>
            <p:cNvCxnSpPr>
              <a:cxnSpLocks noChangeShapeType="1"/>
              <a:stCxn id="54327"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54286" name="Rectangle 32"/>
          <p:cNvSpPr>
            <a:spLocks noChangeArrowheads="1"/>
          </p:cNvSpPr>
          <p:nvPr/>
        </p:nvSpPr>
        <p:spPr bwMode="auto">
          <a:xfrm>
            <a:off x="7543800" y="5865813"/>
            <a:ext cx="184150" cy="460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54287" name="Group 33"/>
          <p:cNvGrpSpPr>
            <a:grpSpLocks/>
          </p:cNvGrpSpPr>
          <p:nvPr/>
        </p:nvGrpSpPr>
        <p:grpSpPr bwMode="auto">
          <a:xfrm>
            <a:off x="1447800" y="5865813"/>
            <a:ext cx="6096000" cy="461962"/>
            <a:chOff x="1104" y="3119"/>
            <a:chExt cx="3840" cy="291"/>
          </a:xfrm>
        </p:grpSpPr>
        <p:sp>
          <p:nvSpPr>
            <p:cNvPr id="54325" name="Rectangle 34"/>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cxnSp>
          <p:nvCxnSpPr>
            <p:cNvPr id="54326" name="AutoShape 35"/>
            <p:cNvCxnSpPr>
              <a:cxnSpLocks noChangeShapeType="1"/>
              <a:stCxn id="54325" idx="3"/>
              <a:endCxn id="54286" idx="1"/>
            </p:cNvCxnSpPr>
            <p:nvPr/>
          </p:nvCxnSpPr>
          <p:spPr bwMode="auto">
            <a:xfrm>
              <a:off x="1220" y="3264"/>
              <a:ext cx="372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4288" name="Group 36"/>
          <p:cNvGrpSpPr>
            <a:grpSpLocks/>
          </p:cNvGrpSpPr>
          <p:nvPr/>
        </p:nvGrpSpPr>
        <p:grpSpPr bwMode="auto">
          <a:xfrm>
            <a:off x="2057400" y="5865813"/>
            <a:ext cx="609600" cy="461962"/>
            <a:chOff x="1104" y="3119"/>
            <a:chExt cx="384" cy="291"/>
          </a:xfrm>
        </p:grpSpPr>
        <p:sp>
          <p:nvSpPr>
            <p:cNvPr id="54323" name="Rectangle 37"/>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cxnSp>
          <p:nvCxnSpPr>
            <p:cNvPr id="54324" name="AutoShape 38"/>
            <p:cNvCxnSpPr>
              <a:cxnSpLocks noChangeShapeType="1"/>
              <a:stCxn id="54323"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4289" name="Group 39"/>
          <p:cNvGrpSpPr>
            <a:grpSpLocks/>
          </p:cNvGrpSpPr>
          <p:nvPr/>
        </p:nvGrpSpPr>
        <p:grpSpPr bwMode="auto">
          <a:xfrm>
            <a:off x="2667000" y="5865813"/>
            <a:ext cx="609600" cy="461962"/>
            <a:chOff x="1104" y="3119"/>
            <a:chExt cx="384" cy="291"/>
          </a:xfrm>
        </p:grpSpPr>
        <p:sp>
          <p:nvSpPr>
            <p:cNvPr id="54321" name="Rectangle 40"/>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cxnSp>
          <p:nvCxnSpPr>
            <p:cNvPr id="54322" name="AutoShape 41"/>
            <p:cNvCxnSpPr>
              <a:cxnSpLocks noChangeShapeType="1"/>
              <a:stCxn id="54321"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4290" name="Group 42"/>
          <p:cNvGrpSpPr>
            <a:grpSpLocks/>
          </p:cNvGrpSpPr>
          <p:nvPr/>
        </p:nvGrpSpPr>
        <p:grpSpPr bwMode="auto">
          <a:xfrm>
            <a:off x="3276600" y="5865813"/>
            <a:ext cx="609600" cy="461962"/>
            <a:chOff x="1104" y="3119"/>
            <a:chExt cx="384" cy="291"/>
          </a:xfrm>
        </p:grpSpPr>
        <p:sp>
          <p:nvSpPr>
            <p:cNvPr id="54319" name="Rectangle 43"/>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cxnSp>
          <p:nvCxnSpPr>
            <p:cNvPr id="54320" name="AutoShape 44"/>
            <p:cNvCxnSpPr>
              <a:cxnSpLocks noChangeShapeType="1"/>
              <a:stCxn id="54319"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4291" name="Group 45"/>
          <p:cNvGrpSpPr>
            <a:grpSpLocks/>
          </p:cNvGrpSpPr>
          <p:nvPr/>
        </p:nvGrpSpPr>
        <p:grpSpPr bwMode="auto">
          <a:xfrm>
            <a:off x="3886200" y="5865813"/>
            <a:ext cx="609600" cy="461962"/>
            <a:chOff x="1104" y="3119"/>
            <a:chExt cx="384" cy="291"/>
          </a:xfrm>
        </p:grpSpPr>
        <p:sp>
          <p:nvSpPr>
            <p:cNvPr id="54317" name="Rectangle 46"/>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cxnSp>
          <p:nvCxnSpPr>
            <p:cNvPr id="54318" name="AutoShape 47"/>
            <p:cNvCxnSpPr>
              <a:cxnSpLocks noChangeShapeType="1"/>
              <a:stCxn id="54317"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4292" name="Group 48"/>
          <p:cNvGrpSpPr>
            <a:grpSpLocks/>
          </p:cNvGrpSpPr>
          <p:nvPr/>
        </p:nvGrpSpPr>
        <p:grpSpPr bwMode="auto">
          <a:xfrm>
            <a:off x="4495800" y="5865813"/>
            <a:ext cx="609600" cy="461962"/>
            <a:chOff x="1104" y="3119"/>
            <a:chExt cx="384" cy="291"/>
          </a:xfrm>
        </p:grpSpPr>
        <p:sp>
          <p:nvSpPr>
            <p:cNvPr id="54315" name="Rectangle 49"/>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cxnSp>
          <p:nvCxnSpPr>
            <p:cNvPr id="54316" name="AutoShape 50"/>
            <p:cNvCxnSpPr>
              <a:cxnSpLocks noChangeShapeType="1"/>
              <a:stCxn id="54315"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4293" name="Group 51"/>
          <p:cNvGrpSpPr>
            <a:grpSpLocks/>
          </p:cNvGrpSpPr>
          <p:nvPr/>
        </p:nvGrpSpPr>
        <p:grpSpPr bwMode="auto">
          <a:xfrm>
            <a:off x="5105400" y="5865813"/>
            <a:ext cx="609600" cy="461962"/>
            <a:chOff x="1104" y="3119"/>
            <a:chExt cx="384" cy="291"/>
          </a:xfrm>
        </p:grpSpPr>
        <p:sp>
          <p:nvSpPr>
            <p:cNvPr id="54313" name="Rectangle 52"/>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cxnSp>
          <p:nvCxnSpPr>
            <p:cNvPr id="54314" name="AutoShape 53"/>
            <p:cNvCxnSpPr>
              <a:cxnSpLocks noChangeShapeType="1"/>
              <a:stCxn id="54313"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4294" name="Group 54"/>
          <p:cNvGrpSpPr>
            <a:grpSpLocks/>
          </p:cNvGrpSpPr>
          <p:nvPr/>
        </p:nvGrpSpPr>
        <p:grpSpPr bwMode="auto">
          <a:xfrm>
            <a:off x="5715000" y="5865813"/>
            <a:ext cx="609600" cy="461962"/>
            <a:chOff x="1104" y="3119"/>
            <a:chExt cx="384" cy="291"/>
          </a:xfrm>
        </p:grpSpPr>
        <p:sp>
          <p:nvSpPr>
            <p:cNvPr id="54311" name="Rectangle 55"/>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cxnSp>
          <p:nvCxnSpPr>
            <p:cNvPr id="54312" name="AutoShape 56"/>
            <p:cNvCxnSpPr>
              <a:cxnSpLocks noChangeShapeType="1"/>
              <a:stCxn id="54311"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4295" name="Group 57"/>
          <p:cNvGrpSpPr>
            <a:grpSpLocks/>
          </p:cNvGrpSpPr>
          <p:nvPr/>
        </p:nvGrpSpPr>
        <p:grpSpPr bwMode="auto">
          <a:xfrm>
            <a:off x="6324600" y="5865813"/>
            <a:ext cx="609600" cy="461962"/>
            <a:chOff x="1104" y="3119"/>
            <a:chExt cx="384" cy="291"/>
          </a:xfrm>
        </p:grpSpPr>
        <p:sp>
          <p:nvSpPr>
            <p:cNvPr id="54309" name="Rectangle 58"/>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cxnSp>
          <p:nvCxnSpPr>
            <p:cNvPr id="54310" name="AutoShape 59"/>
            <p:cNvCxnSpPr>
              <a:cxnSpLocks noChangeShapeType="1"/>
              <a:stCxn id="54309"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cxnSp>
        <p:nvCxnSpPr>
          <p:cNvPr id="54296" name="AutoShape 60"/>
          <p:cNvCxnSpPr>
            <a:cxnSpLocks noChangeShapeType="1"/>
            <a:stCxn id="54343" idx="0"/>
            <a:endCxn id="54339" idx="0"/>
          </p:cNvCxnSpPr>
          <p:nvPr/>
        </p:nvCxnSpPr>
        <p:spPr bwMode="auto">
          <a:xfrm rot="5400000" flipH="1" flipV="1">
            <a:off x="2149475" y="4265613"/>
            <a:ext cx="12700" cy="1219200"/>
          </a:xfrm>
          <a:prstGeom prst="curved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4297" name="AutoShape 61"/>
          <p:cNvCxnSpPr>
            <a:cxnSpLocks noChangeShapeType="1"/>
            <a:stCxn id="54339" idx="0"/>
            <a:endCxn id="54335" idx="0"/>
          </p:cNvCxnSpPr>
          <p:nvPr/>
        </p:nvCxnSpPr>
        <p:spPr bwMode="auto">
          <a:xfrm rot="5400000" flipH="1" flipV="1">
            <a:off x="3368675" y="4265613"/>
            <a:ext cx="12700" cy="1219200"/>
          </a:xfrm>
          <a:prstGeom prst="curved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4298" name="AutoShape 62"/>
          <p:cNvCxnSpPr>
            <a:cxnSpLocks noChangeShapeType="1"/>
            <a:stCxn id="54335" idx="0"/>
            <a:endCxn id="54331" idx="0"/>
          </p:cNvCxnSpPr>
          <p:nvPr/>
        </p:nvCxnSpPr>
        <p:spPr bwMode="auto">
          <a:xfrm rot="5400000" flipH="1" flipV="1">
            <a:off x="4587875" y="4265613"/>
            <a:ext cx="12700" cy="1219200"/>
          </a:xfrm>
          <a:prstGeom prst="curved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4299" name="AutoShape 63"/>
          <p:cNvCxnSpPr>
            <a:cxnSpLocks noChangeShapeType="1"/>
            <a:stCxn id="54331" idx="0"/>
            <a:endCxn id="54327" idx="0"/>
          </p:cNvCxnSpPr>
          <p:nvPr/>
        </p:nvCxnSpPr>
        <p:spPr bwMode="auto">
          <a:xfrm rot="5400000" flipH="1" flipV="1">
            <a:off x="5807075" y="4265613"/>
            <a:ext cx="12700" cy="1219200"/>
          </a:xfrm>
          <a:prstGeom prst="curved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4300" name="AutoShape 64"/>
          <p:cNvCxnSpPr>
            <a:cxnSpLocks noChangeShapeType="1"/>
            <a:stCxn id="54325" idx="0"/>
            <a:endCxn id="54315" idx="0"/>
          </p:cNvCxnSpPr>
          <p:nvPr/>
        </p:nvCxnSpPr>
        <p:spPr bwMode="auto">
          <a:xfrm rot="5400000" flipH="1" flipV="1">
            <a:off x="3063875" y="4341813"/>
            <a:ext cx="12700" cy="3048000"/>
          </a:xfrm>
          <a:prstGeom prst="curved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4301" name="AutoShape 65"/>
          <p:cNvCxnSpPr>
            <a:cxnSpLocks noChangeShapeType="1"/>
            <a:stCxn id="54315" idx="0"/>
            <a:endCxn id="54286" idx="0"/>
          </p:cNvCxnSpPr>
          <p:nvPr/>
        </p:nvCxnSpPr>
        <p:spPr bwMode="auto">
          <a:xfrm rot="5400000" flipH="1" flipV="1">
            <a:off x="6111875" y="4341813"/>
            <a:ext cx="12700" cy="3048000"/>
          </a:xfrm>
          <a:prstGeom prst="curved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54302" name="Group 66"/>
          <p:cNvGrpSpPr>
            <a:grpSpLocks/>
          </p:cNvGrpSpPr>
          <p:nvPr/>
        </p:nvGrpSpPr>
        <p:grpSpPr bwMode="auto">
          <a:xfrm>
            <a:off x="6934200" y="4875213"/>
            <a:ext cx="609600" cy="461962"/>
            <a:chOff x="1104" y="3119"/>
            <a:chExt cx="384" cy="291"/>
          </a:xfrm>
        </p:grpSpPr>
        <p:sp>
          <p:nvSpPr>
            <p:cNvPr id="54307" name="Rectangle 67"/>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cxnSp>
          <p:nvCxnSpPr>
            <p:cNvPr id="54308" name="AutoShape 68"/>
            <p:cNvCxnSpPr>
              <a:cxnSpLocks noChangeShapeType="1"/>
              <a:stCxn id="54307"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4303" name="Group 69"/>
          <p:cNvGrpSpPr>
            <a:grpSpLocks/>
          </p:cNvGrpSpPr>
          <p:nvPr/>
        </p:nvGrpSpPr>
        <p:grpSpPr bwMode="auto">
          <a:xfrm>
            <a:off x="6934200" y="5865813"/>
            <a:ext cx="609600" cy="461962"/>
            <a:chOff x="1104" y="3119"/>
            <a:chExt cx="384" cy="291"/>
          </a:xfrm>
        </p:grpSpPr>
        <p:sp>
          <p:nvSpPr>
            <p:cNvPr id="54305" name="Rectangle 70"/>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cxnSp>
          <p:nvCxnSpPr>
            <p:cNvPr id="54306" name="AutoShape 71"/>
            <p:cNvCxnSpPr>
              <a:cxnSpLocks noChangeShapeType="1"/>
              <a:stCxn id="54305"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cxnSp>
        <p:nvCxnSpPr>
          <p:cNvPr id="54304" name="AutoShape 72"/>
          <p:cNvCxnSpPr>
            <a:cxnSpLocks noChangeShapeType="1"/>
            <a:stCxn id="54327" idx="0"/>
            <a:endCxn id="54276" idx="0"/>
          </p:cNvCxnSpPr>
          <p:nvPr/>
        </p:nvCxnSpPr>
        <p:spPr bwMode="auto">
          <a:xfrm rot="5400000" flipH="1" flipV="1">
            <a:off x="7026275" y="4265613"/>
            <a:ext cx="12700" cy="1219200"/>
          </a:xfrm>
          <a:prstGeom prst="curved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anim calcmode="lin" valueType="num">
                                      <p:cBhvr additive="base">
                                        <p:cTn id="7"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xEl>
                                              <p:pRg st="2" end="2"/>
                                            </p:txEl>
                                          </p:spTgt>
                                        </p:tgtEl>
                                        <p:attrNameLst>
                                          <p:attrName>style.visibility</p:attrName>
                                        </p:attrNameLst>
                                      </p:cBhvr>
                                      <p:to>
                                        <p:strVal val="visible"/>
                                      </p:to>
                                    </p:set>
                                    <p:anim calcmode="lin" valueType="num">
                                      <p:cBhvr additive="base">
                                        <p:cTn id="13"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a:t>跳表指针的位置</a:t>
            </a:r>
            <a:endParaRPr lang="en-US" altLang="zh-CN"/>
          </a:p>
        </p:txBody>
      </p:sp>
      <p:sp>
        <p:nvSpPr>
          <p:cNvPr id="55299" name="Rectangle 3"/>
          <p:cNvSpPr>
            <a:spLocks noGrp="1" noChangeArrowheads="1"/>
          </p:cNvSpPr>
          <p:nvPr>
            <p:ph idx="1"/>
          </p:nvPr>
        </p:nvSpPr>
        <p:spPr/>
        <p:txBody>
          <a:bodyPr/>
          <a:lstStyle/>
          <a:p>
            <a:pPr eaLnBrk="1" hangingPunct="1"/>
            <a:r>
              <a:rPr lang="zh-CN" altLang="en-US" b="1">
                <a:cs typeface="ＭＳ Ｐゴシック" pitchFamily="34" charset="-128"/>
              </a:rPr>
              <a:t>简单的启发式策略：对于长度为</a:t>
            </a:r>
            <a:r>
              <a:rPr lang="en-US" altLang="zh-CN" b="1">
                <a:cs typeface="ＭＳ Ｐゴシック" pitchFamily="34" charset="-128"/>
              </a:rPr>
              <a:t>L</a:t>
            </a:r>
            <a:r>
              <a:rPr lang="zh-CN" altLang="en-US" b="1">
                <a:cs typeface="ＭＳ Ｐゴシック" pitchFamily="34" charset="-128"/>
              </a:rPr>
              <a:t>的倒排记录表，每</a:t>
            </a:r>
            <a:r>
              <a:rPr lang="en-US" altLang="zh-CN" b="1">
                <a:cs typeface="ＭＳ Ｐゴシック" pitchFamily="34" charset="-128"/>
              </a:rPr>
              <a:t> </a:t>
            </a:r>
            <a:r>
              <a:rPr lang="en-US" altLang="zh-CN" b="1">
                <a:cs typeface="ＭＳ Ｐゴシック" pitchFamily="34" charset="-128"/>
                <a:sym typeface="Symbol" pitchFamily="18" charset="2"/>
              </a:rPr>
              <a:t></a:t>
            </a:r>
            <a:r>
              <a:rPr lang="en-US" altLang="zh-CN" b="1">
                <a:cs typeface="ＭＳ Ｐゴシック" pitchFamily="34" charset="-128"/>
              </a:rPr>
              <a:t>L </a:t>
            </a:r>
            <a:r>
              <a:rPr lang="zh-CN" altLang="en-US" b="1">
                <a:cs typeface="ＭＳ Ｐゴシック" pitchFamily="34" charset="-128"/>
              </a:rPr>
              <a:t>处放一个跳表指针，即均匀放置。均匀放置方法忽略了查询词项的分布情况</a:t>
            </a:r>
            <a:endParaRPr lang="en-US" altLang="zh-CN" b="1">
              <a:cs typeface="ＭＳ Ｐゴシック" pitchFamily="34" charset="-128"/>
            </a:endParaRPr>
          </a:p>
          <a:p>
            <a:pPr eaLnBrk="1" hangingPunct="1"/>
            <a:r>
              <a:rPr lang="zh-CN" altLang="en-US" b="1">
                <a:cs typeface="ＭＳ Ｐゴシック" pitchFamily="34" charset="-128"/>
              </a:rPr>
              <a:t>如果索引相对静态，均匀方式方法是一种很简便的方法，但是如果索引经常更新造成</a:t>
            </a:r>
            <a:r>
              <a:rPr lang="en-US" altLang="zh-CN" b="1">
                <a:cs typeface="ＭＳ Ｐゴシック" pitchFamily="34" charset="-128"/>
              </a:rPr>
              <a:t>L</a:t>
            </a:r>
            <a:r>
              <a:rPr lang="zh-CN" altLang="en-US" b="1">
                <a:cs typeface="ＭＳ Ｐゴシック" pitchFamily="34" charset="-128"/>
              </a:rPr>
              <a:t>经常变化，均匀方式方式就很不方便</a:t>
            </a:r>
            <a:endParaRPr lang="en-US" altLang="zh-CN" b="1">
              <a:cs typeface="ＭＳ Ｐゴシック" pitchFamily="34" charset="-128"/>
            </a:endParaRPr>
          </a:p>
          <a:p>
            <a:pPr eaLnBrk="1" hangingPunct="1"/>
            <a:r>
              <a:rPr lang="zh-CN" altLang="en-US" b="1">
                <a:cs typeface="ＭＳ Ｐゴシック" pitchFamily="34" charset="-128"/>
              </a:rPr>
              <a:t>跳表方式在过去肯定是有用的，但是对于现代的硬件设备而言，如果合并的倒排记录表不能全部放入内存的话，上述方式不一定有用</a:t>
            </a:r>
            <a:r>
              <a:rPr lang="en-US" altLang="zh-CN" b="1">
                <a:cs typeface="ＭＳ Ｐゴシック" pitchFamily="34" charset="-128"/>
              </a:rPr>
              <a:t> (Bahle et al. 2002)</a:t>
            </a:r>
          </a:p>
          <a:p>
            <a:pPr lvl="1" eaLnBrk="1" hangingPunct="1"/>
            <a:r>
              <a:rPr lang="zh-CN" altLang="en-US" b="1"/>
              <a:t>更大的倒排记录表</a:t>
            </a:r>
            <a:r>
              <a:rPr lang="en-US" altLang="zh-CN" b="1"/>
              <a:t>(</a:t>
            </a:r>
            <a:r>
              <a:rPr lang="zh-CN" altLang="en-US" b="1"/>
              <a:t>含跳表</a:t>
            </a:r>
            <a:r>
              <a:rPr lang="en-US" altLang="zh-CN" b="1"/>
              <a:t>)</a:t>
            </a:r>
            <a:r>
              <a:rPr lang="zh-CN" altLang="en-US" b="1"/>
              <a:t>的</a:t>
            </a:r>
            <a:r>
              <a:rPr lang="en-US" altLang="zh-CN" b="1"/>
              <a:t> I/O</a:t>
            </a:r>
            <a:r>
              <a:rPr lang="zh-CN" altLang="en-US" b="1"/>
              <a:t>开销可能远远超过内存中合并带来的好处</a:t>
            </a:r>
            <a:endParaRPr lang="en-US" altLang="zh-CN"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zh-CN" altLang="en-US"/>
              <a:t>提纲</a:t>
            </a:r>
            <a:endParaRPr lang="de-DE"/>
          </a:p>
        </p:txBody>
      </p:sp>
      <p:sp>
        <p:nvSpPr>
          <p:cNvPr id="5632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5CB4B4C-4353-4059-9357-45C3D7B8BDED}" type="slidenum">
              <a:rPr lang="en-US" altLang="zh-CN" sz="1200" smtClean="0">
                <a:solidFill>
                  <a:srgbClr val="898989"/>
                </a:solidFill>
                <a:ea typeface="Arial Unicode MS" pitchFamily="34" charset="-122"/>
                <a:cs typeface="Arial Unicode MS" pitchFamily="34" charset="-122"/>
              </a:rPr>
              <a:pPr eaLnBrk="1" hangingPunct="1"/>
              <a:t>38</a:t>
            </a:fld>
            <a:endParaRPr lang="en-US" altLang="zh-CN" sz="1200">
              <a:solidFill>
                <a:srgbClr val="898989"/>
              </a:solidFill>
              <a:ea typeface="Arial Unicode MS" pitchFamily="34" charset="-122"/>
              <a:cs typeface="Arial Unicode MS" pitchFamily="34" charset="-122"/>
            </a:endParaRPr>
          </a:p>
        </p:txBody>
      </p:sp>
      <p:sp>
        <p:nvSpPr>
          <p:cNvPr id="80899" name="Text Box 3"/>
          <p:cNvSpPr txBox="1">
            <a:spLocks noChangeArrowheads="1"/>
          </p:cNvSpPr>
          <p:nvPr/>
        </p:nvSpPr>
        <p:spPr bwMode="auto">
          <a:xfrm>
            <a:off x="357188" y="1428750"/>
            <a:ext cx="8286750"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BDD3E9"/>
                </a:solidFill>
              </a:rPr>
              <a:t>上一讲回顾</a:t>
            </a:r>
            <a:r>
              <a:rPr lang="en-US" sz="3200" dirty="0">
                <a:solidFill>
                  <a:srgbClr val="BDD3E9"/>
                </a:solidFill>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BDD3E9"/>
                </a:solidFill>
              </a:rPr>
              <a:t>文档</a:t>
            </a:r>
            <a:endParaRPr lang="en-US" sz="3200" dirty="0">
              <a:solidFill>
                <a:srgbClr val="BDD3E9"/>
              </a:solidFill>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BDD3E9"/>
                </a:solidFill>
              </a:rPr>
              <a:t>词项</a:t>
            </a:r>
            <a:endParaRPr lang="en-US" sz="3200" dirty="0">
              <a:solidFill>
                <a:srgbClr val="BDD3E9"/>
              </a:solidFill>
            </a:endParaRPr>
          </a:p>
          <a:p>
            <a:pPr marL="1257300" lvl="1" indent="-514350">
              <a:lnSpc>
                <a:spcPct val="150000"/>
              </a:lnSpc>
              <a:spcBef>
                <a:spcPts val="700"/>
              </a:spcBef>
              <a:buClr>
                <a:srgbClr val="BDD3E9"/>
              </a:buClr>
              <a:buSzPct val="70000"/>
              <a:buFont typeface="Wingdings"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dirty="0">
                <a:solidFill>
                  <a:schemeClr val="bg2">
                    <a:lumMod val="60000"/>
                    <a:lumOff val="40000"/>
                  </a:schemeClr>
                </a:solidFill>
              </a:rPr>
              <a:t>通常做法</a:t>
            </a:r>
            <a:r>
              <a:rPr lang="en-US" altLang="zh-CN" dirty="0">
                <a:solidFill>
                  <a:schemeClr val="bg2">
                    <a:lumMod val="60000"/>
                    <a:lumOff val="40000"/>
                  </a:schemeClr>
                </a:solidFill>
              </a:rPr>
              <a:t>+</a:t>
            </a:r>
            <a:r>
              <a:rPr lang="zh-CN" altLang="en-US" dirty="0">
                <a:solidFill>
                  <a:schemeClr val="bg2">
                    <a:lumMod val="60000"/>
                    <a:lumOff val="40000"/>
                  </a:schemeClr>
                </a:solidFill>
              </a:rPr>
              <a:t>非英语处理</a:t>
            </a:r>
            <a:endParaRPr lang="en-US" dirty="0">
              <a:solidFill>
                <a:schemeClr val="bg2">
                  <a:lumMod val="60000"/>
                  <a:lumOff val="40000"/>
                </a:schemeClr>
              </a:solidFill>
            </a:endParaRPr>
          </a:p>
          <a:p>
            <a:pPr marL="1257300" lvl="1" indent="-514350">
              <a:lnSpc>
                <a:spcPct val="150000"/>
              </a:lnSpc>
              <a:spcBef>
                <a:spcPts val="700"/>
              </a:spcBef>
              <a:buClr>
                <a:srgbClr val="BDD3E9"/>
              </a:buClr>
              <a:buSzPct val="70000"/>
              <a:buFont typeface="Wingdings"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dirty="0">
                <a:solidFill>
                  <a:schemeClr val="bg2">
                    <a:lumMod val="60000"/>
                    <a:lumOff val="40000"/>
                  </a:schemeClr>
                </a:solidFill>
              </a:rPr>
              <a:t>英语</a:t>
            </a:r>
            <a:endParaRPr lang="en-US" dirty="0">
              <a:solidFill>
                <a:schemeClr val="bg2">
                  <a:lumMod val="60000"/>
                  <a:lumOff val="40000"/>
                </a:schemeClr>
              </a:solidFill>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BDD3E9"/>
                </a:solidFill>
              </a:rPr>
              <a:t>跳表指针</a:t>
            </a:r>
            <a:endParaRPr lang="en-US" sz="3200" dirty="0">
              <a:solidFill>
                <a:srgbClr val="BDD3E9"/>
              </a:solidFill>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336699"/>
                </a:solidFill>
              </a:rPr>
              <a:t>短语查询</a:t>
            </a:r>
            <a:endParaRPr lang="en-US" sz="3200" dirty="0">
              <a:solidFill>
                <a:srgbClr val="336699"/>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p:nvPr>
        </p:nvSpPr>
        <p:spPr/>
        <p:txBody>
          <a:bodyPr/>
          <a:lstStyle/>
          <a:p>
            <a:pPr eaLnBrk="1" hangingPunct="1">
              <a:defRPr/>
            </a:pPr>
            <a:r>
              <a:rPr lang="en-US"/>
              <a:t>Phrase queries and positional indexes</a:t>
            </a:r>
            <a:endParaRPr lang="en-US" dirty="0"/>
          </a:p>
        </p:txBody>
      </p:sp>
      <p:sp>
        <p:nvSpPr>
          <p:cNvPr id="61443" name="Text Placeholder 3"/>
          <p:cNvSpPr>
            <a:spLocks noGrp="1"/>
          </p:cNvSpPr>
          <p:nvPr>
            <p:ph type="body" idx="1"/>
          </p:nvPr>
        </p:nvSpPr>
        <p:spPr/>
        <p:txBody>
          <a:bodyPr/>
          <a:lstStyle/>
          <a:p>
            <a:pPr eaLnBrk="1" hangingPunct="1">
              <a:defRPr/>
            </a:pPr>
            <a:r>
              <a:rPr lang="zh-CN" altLang="en-US"/>
              <a:t>短语查询及位置索引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a:t>本讲的内容</a:t>
            </a:r>
            <a:endParaRPr lang="en-US" altLang="zh-CN"/>
          </a:p>
        </p:txBody>
      </p:sp>
      <p:sp>
        <p:nvSpPr>
          <p:cNvPr id="21507" name="Rectangle 3"/>
          <p:cNvSpPr>
            <a:spLocks noGrp="1" noChangeArrowheads="1"/>
          </p:cNvSpPr>
          <p:nvPr>
            <p:ph idx="1"/>
          </p:nvPr>
        </p:nvSpPr>
        <p:spPr/>
        <p:txBody>
          <a:bodyPr/>
          <a:lstStyle/>
          <a:p>
            <a:pPr eaLnBrk="1" hangingPunct="1">
              <a:lnSpc>
                <a:spcPct val="130000"/>
              </a:lnSpc>
            </a:pPr>
            <a:r>
              <a:rPr lang="zh-CN" altLang="en-US" b="1">
                <a:cs typeface="ＭＳ Ｐゴシック" pitchFamily="34" charset="-128"/>
              </a:rPr>
              <a:t>索引构建过程</a:t>
            </a:r>
            <a:r>
              <a:rPr lang="en-US" altLang="zh-CN" b="1">
                <a:cs typeface="ＭＳ Ｐゴシック" pitchFamily="34" charset="-128"/>
              </a:rPr>
              <a:t>(</a:t>
            </a:r>
            <a:r>
              <a:rPr lang="zh-CN" altLang="en-US" b="1">
                <a:cs typeface="ＭＳ Ｐゴシック" pitchFamily="34" charset="-128"/>
              </a:rPr>
              <a:t>特别是预处理）</a:t>
            </a:r>
            <a:endParaRPr lang="en-US" altLang="zh-CN" b="1">
              <a:cs typeface="ＭＳ Ｐゴシック" pitchFamily="34" charset="-128"/>
            </a:endParaRPr>
          </a:p>
          <a:p>
            <a:pPr eaLnBrk="1" hangingPunct="1">
              <a:lnSpc>
                <a:spcPct val="130000"/>
              </a:lnSpc>
            </a:pPr>
            <a:r>
              <a:rPr lang="zh-CN" altLang="en-US" b="1">
                <a:cs typeface="ＭＳ Ｐゴシック" pitchFamily="34" charset="-128"/>
              </a:rPr>
              <a:t>如何对索引文档进行处理来得到词典</a:t>
            </a:r>
            <a:endParaRPr lang="en-US" altLang="zh-CN" b="1">
              <a:cs typeface="ＭＳ Ｐゴシック" pitchFamily="34" charset="-128"/>
            </a:endParaRPr>
          </a:p>
          <a:p>
            <a:pPr lvl="1" eaLnBrk="1" hangingPunct="1">
              <a:lnSpc>
                <a:spcPct val="130000"/>
              </a:lnSpc>
            </a:pPr>
            <a:r>
              <a:rPr lang="zh-CN" altLang="en-US" b="1"/>
              <a:t>理解文档</a:t>
            </a:r>
            <a:r>
              <a:rPr lang="en-US" altLang="zh-CN" b="1"/>
              <a:t>(document)</a:t>
            </a:r>
            <a:r>
              <a:rPr lang="zh-CN" altLang="en-US" b="1"/>
              <a:t>的概念</a:t>
            </a:r>
            <a:endParaRPr lang="en-US" altLang="zh-CN" b="1"/>
          </a:p>
          <a:p>
            <a:pPr lvl="1" eaLnBrk="1" hangingPunct="1">
              <a:lnSpc>
                <a:spcPct val="130000"/>
              </a:lnSpc>
            </a:pPr>
            <a:r>
              <a:rPr lang="zh-CN" altLang="en-US" b="1"/>
              <a:t>词条化</a:t>
            </a:r>
            <a:r>
              <a:rPr lang="en-US" altLang="zh-CN" b="1"/>
              <a:t>(Tokenization)</a:t>
            </a:r>
            <a:r>
              <a:rPr lang="zh-CN" altLang="en-US" b="1"/>
              <a:t>，理解词条</a:t>
            </a:r>
            <a:r>
              <a:rPr lang="en-US" altLang="zh-CN" b="1"/>
              <a:t>(token)</a:t>
            </a:r>
            <a:r>
              <a:rPr lang="zh-CN" altLang="en-US" b="1"/>
              <a:t>的概念</a:t>
            </a:r>
            <a:endParaRPr lang="en-US" altLang="zh-CN" b="1"/>
          </a:p>
          <a:p>
            <a:pPr lvl="1" eaLnBrk="1" hangingPunct="1">
              <a:lnSpc>
                <a:spcPct val="130000"/>
              </a:lnSpc>
            </a:pPr>
            <a:r>
              <a:rPr lang="zh-CN" altLang="en-US" b="1"/>
              <a:t>词项生成，理解词项</a:t>
            </a:r>
            <a:r>
              <a:rPr lang="en-US" altLang="zh-CN" b="1"/>
              <a:t>(term)</a:t>
            </a:r>
            <a:r>
              <a:rPr lang="zh-CN" altLang="en-US" b="1"/>
              <a:t>的概念</a:t>
            </a:r>
            <a:endParaRPr lang="en-US" altLang="zh-CN" b="1"/>
          </a:p>
          <a:p>
            <a:pPr eaLnBrk="1" hangingPunct="1">
              <a:lnSpc>
                <a:spcPct val="130000"/>
              </a:lnSpc>
            </a:pPr>
            <a:r>
              <a:rPr lang="zh-CN" altLang="en-US" b="1">
                <a:cs typeface="ＭＳ Ｐゴシック" pitchFamily="34" charset="-128"/>
              </a:rPr>
              <a:t>倒排记录表</a:t>
            </a:r>
            <a:endParaRPr lang="en-US" altLang="zh-CN" b="1">
              <a:cs typeface="ＭＳ Ｐゴシック" pitchFamily="34" charset="-128"/>
            </a:endParaRPr>
          </a:p>
          <a:p>
            <a:pPr lvl="1" eaLnBrk="1" hangingPunct="1">
              <a:lnSpc>
                <a:spcPct val="130000"/>
              </a:lnSpc>
            </a:pPr>
            <a:r>
              <a:rPr lang="zh-CN" altLang="en-US" b="1"/>
              <a:t>更快的合并算法</a:t>
            </a:r>
            <a:r>
              <a:rPr lang="en-US" altLang="zh-CN" b="1"/>
              <a:t>: </a:t>
            </a:r>
            <a:r>
              <a:rPr lang="zh-CN" altLang="en-US" b="1"/>
              <a:t>跳表法</a:t>
            </a:r>
            <a:r>
              <a:rPr lang="en-US" altLang="zh-CN" b="1"/>
              <a:t>(skip list)</a:t>
            </a:r>
          </a:p>
          <a:p>
            <a:pPr lvl="1" eaLnBrk="1" hangingPunct="1">
              <a:lnSpc>
                <a:spcPct val="130000"/>
              </a:lnSpc>
            </a:pPr>
            <a:r>
              <a:rPr lang="zh-CN" altLang="en-US" b="1"/>
              <a:t>短语查询的处理及带位置信息的倒排索引</a:t>
            </a:r>
            <a:endParaRPr lang="en-US" altLang="zh-CN"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a:t>短语查询</a:t>
            </a:r>
            <a:endParaRPr lang="en-US" altLang="zh-CN"/>
          </a:p>
        </p:txBody>
      </p:sp>
      <p:sp>
        <p:nvSpPr>
          <p:cNvPr id="61443" name="Rectangle 3"/>
          <p:cNvSpPr>
            <a:spLocks noGrp="1" noChangeArrowheads="1"/>
          </p:cNvSpPr>
          <p:nvPr>
            <p:ph idx="1"/>
          </p:nvPr>
        </p:nvSpPr>
        <p:spPr/>
        <p:txBody>
          <a:bodyPr/>
          <a:lstStyle/>
          <a:p>
            <a:pPr eaLnBrk="1" hangingPunct="1"/>
            <a:r>
              <a:rPr lang="zh-CN" altLang="en-US" b="1">
                <a:cs typeface="ＭＳ Ｐゴシック" pitchFamily="34" charset="-128"/>
              </a:rPr>
              <a:t>输入查询作为一个短语整体，比如</a:t>
            </a:r>
            <a:r>
              <a:rPr lang="en-US" altLang="zh-CN" b="1">
                <a:cs typeface="ＭＳ Ｐゴシック" pitchFamily="34" charset="-128"/>
              </a:rPr>
              <a:t> “stanford university”  “</a:t>
            </a:r>
            <a:r>
              <a:rPr lang="zh-CN" altLang="en-US" b="1">
                <a:cs typeface="ＭＳ Ｐゴシック" pitchFamily="34" charset="-128"/>
              </a:rPr>
              <a:t>中国科学院</a:t>
            </a:r>
            <a:r>
              <a:rPr lang="en-US" altLang="zh-CN" b="1">
                <a:cs typeface="ＭＳ Ｐゴシック" pitchFamily="34" charset="-128"/>
              </a:rPr>
              <a:t>”</a:t>
            </a:r>
          </a:p>
          <a:p>
            <a:pPr eaLnBrk="1" hangingPunct="1"/>
            <a:r>
              <a:rPr lang="zh-CN" altLang="en-US" b="1">
                <a:cs typeface="ＭＳ Ｐゴシック" pitchFamily="34" charset="-128"/>
              </a:rPr>
              <a:t>因此，句子</a:t>
            </a:r>
            <a:r>
              <a:rPr lang="en-US" altLang="zh-CN" b="1">
                <a:cs typeface="ＭＳ Ｐゴシック" pitchFamily="34" charset="-128"/>
              </a:rPr>
              <a:t> “I went to university at Stanford” </a:t>
            </a:r>
            <a:r>
              <a:rPr lang="zh-CN" altLang="en-US" b="1">
                <a:cs typeface="ＭＳ Ｐゴシック" pitchFamily="34" charset="-128"/>
              </a:rPr>
              <a:t>就不应该是答案 （“我去了中国 农业 科学院”）</a:t>
            </a:r>
            <a:endParaRPr lang="en-US" altLang="zh-CN" b="1">
              <a:cs typeface="ＭＳ Ｐゴシック" pitchFamily="34" charset="-128"/>
            </a:endParaRPr>
          </a:p>
          <a:p>
            <a:pPr lvl="1" eaLnBrk="1" hangingPunct="1"/>
            <a:r>
              <a:rPr lang="zh-CN" altLang="en-US" b="1"/>
              <a:t>有证据表明，用户很容易理解短语查询的概念，这也是很多搜索引擎</a:t>
            </a:r>
            <a:r>
              <a:rPr lang="en-US" altLang="zh-CN" b="1"/>
              <a:t>”</a:t>
            </a:r>
            <a:r>
              <a:rPr lang="zh-CN" altLang="en-US" b="1"/>
              <a:t>高级搜索</a:t>
            </a:r>
            <a:r>
              <a:rPr lang="en-US" altLang="zh-CN" b="1"/>
              <a:t>”</a:t>
            </a:r>
            <a:r>
              <a:rPr lang="zh-CN" altLang="en-US" b="1"/>
              <a:t>中比较成功的一个功能。</a:t>
            </a:r>
            <a:endParaRPr lang="en-US" altLang="zh-CN" b="1"/>
          </a:p>
          <a:p>
            <a:pPr lvl="1" eaLnBrk="1" hangingPunct="1"/>
            <a:r>
              <a:rPr lang="zh-CN" altLang="en-US" b="1"/>
              <a:t>但是很多查询是隐式短语查询， </a:t>
            </a:r>
            <a:r>
              <a:rPr lang="en-US" altLang="zh-CN" b="1"/>
              <a:t>information retrieval textbook  </a:t>
            </a:r>
            <a:r>
              <a:rPr lang="en-US" altLang="zh-CN" b="1">
                <a:sym typeface="Wingdings" pitchFamily="2" charset="2"/>
              </a:rPr>
              <a:t> [information retrieval] textbook</a:t>
            </a:r>
            <a:endParaRPr lang="en-US" altLang="zh-CN" b="1"/>
          </a:p>
          <a:p>
            <a:pPr eaLnBrk="1" hangingPunct="1"/>
            <a:r>
              <a:rPr lang="zh-CN" altLang="en-US" b="1">
                <a:cs typeface="ＭＳ Ｐゴシック" pitchFamily="34" charset="-128"/>
              </a:rPr>
              <a:t>这种情况下，倒排索引仅仅采用如下方式是不够的</a:t>
            </a:r>
            <a:endParaRPr lang="en-US" altLang="zh-CN" b="1">
              <a:cs typeface="ＭＳ Ｐゴシック" pitchFamily="34" charset="-128"/>
            </a:endParaRPr>
          </a:p>
          <a:p>
            <a:pPr eaLnBrk="1" hangingPunct="1"/>
            <a:r>
              <a:rPr lang="en-US" altLang="zh-CN" b="1">
                <a:cs typeface="ＭＳ Ｐゴシック" pitchFamily="34" charset="-128"/>
              </a:rPr>
              <a:t>   term + docIDs</a:t>
            </a:r>
            <a:endParaRPr lang="zh-CN" altLang="en-US" b="1">
              <a:cs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443">
                                            <p:txEl>
                                              <p:pRg st="2" end="2"/>
                                            </p:txEl>
                                          </p:spTgt>
                                        </p:tgtEl>
                                        <p:attrNameLst>
                                          <p:attrName>style.visibility</p:attrName>
                                        </p:attrNameLst>
                                      </p:cBhvr>
                                      <p:to>
                                        <p:strVal val="visible"/>
                                      </p:to>
                                    </p:set>
                                    <p:anim calcmode="lin" valueType="num">
                                      <p:cBhvr additive="base">
                                        <p:cTn id="7"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1443">
                                            <p:txEl>
                                              <p:pRg st="3" end="3"/>
                                            </p:txEl>
                                          </p:spTgt>
                                        </p:tgtEl>
                                        <p:attrNameLst>
                                          <p:attrName>style.visibility</p:attrName>
                                        </p:attrNameLst>
                                      </p:cBhvr>
                                      <p:to>
                                        <p:strVal val="visible"/>
                                      </p:to>
                                    </p:set>
                                    <p:anim calcmode="lin" valueType="num">
                                      <p:cBhvr additive="base">
                                        <p:cTn id="13"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1443">
                                            <p:txEl>
                                              <p:pRg st="4" end="4"/>
                                            </p:txEl>
                                          </p:spTgt>
                                        </p:tgtEl>
                                        <p:attrNameLst>
                                          <p:attrName>style.visibility</p:attrName>
                                        </p:attrNameLst>
                                      </p:cBhvr>
                                      <p:to>
                                        <p:strVal val="visible"/>
                                      </p:to>
                                    </p:set>
                                    <p:anim calcmode="lin" valueType="num">
                                      <p:cBhvr additive="base">
                                        <p:cTn id="19"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1443">
                                            <p:txEl>
                                              <p:pRg st="5" end="5"/>
                                            </p:txEl>
                                          </p:spTgt>
                                        </p:tgtEl>
                                        <p:attrNameLst>
                                          <p:attrName>style.visibility</p:attrName>
                                        </p:attrNameLst>
                                      </p:cBhvr>
                                      <p:to>
                                        <p:strVal val="visible"/>
                                      </p:to>
                                    </p:set>
                                    <p:anim calcmode="lin" valueType="num">
                                      <p:cBhvr additive="base">
                                        <p:cTn id="25" dur="500" fill="hold"/>
                                        <p:tgtEl>
                                          <p:spTgt spid="6144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a:t>第一种做法</a:t>
            </a:r>
            <a:r>
              <a:rPr lang="en-US" altLang="zh-CN"/>
              <a:t>: </a:t>
            </a:r>
            <a:r>
              <a:rPr lang="zh-CN" altLang="en-US"/>
              <a:t>双词</a:t>
            </a:r>
            <a:r>
              <a:rPr lang="en-US" altLang="zh-CN"/>
              <a:t>(Biword)</a:t>
            </a:r>
            <a:r>
              <a:rPr lang="zh-CN" altLang="en-US"/>
              <a:t>索引</a:t>
            </a:r>
            <a:endParaRPr lang="en-US" altLang="zh-CN"/>
          </a:p>
        </p:txBody>
      </p:sp>
      <p:sp>
        <p:nvSpPr>
          <p:cNvPr id="62467" name="Rectangle 3"/>
          <p:cNvSpPr>
            <a:spLocks noGrp="1" noChangeArrowheads="1"/>
          </p:cNvSpPr>
          <p:nvPr>
            <p:ph idx="1"/>
          </p:nvPr>
        </p:nvSpPr>
        <p:spPr/>
        <p:txBody>
          <a:bodyPr/>
          <a:lstStyle/>
          <a:p>
            <a:pPr eaLnBrk="1" hangingPunct="1"/>
            <a:r>
              <a:rPr lang="zh-CN" altLang="en-US" b="1">
                <a:cs typeface="ＭＳ Ｐゴシック" pitchFamily="34" charset="-128"/>
              </a:rPr>
              <a:t>每两个连续的词组成</a:t>
            </a:r>
            <a:r>
              <a:rPr lang="zh-CN" altLang="en-US" b="1">
                <a:solidFill>
                  <a:srgbClr val="FF0000"/>
                </a:solidFill>
                <a:cs typeface="ＭＳ Ｐゴシック" pitchFamily="34" charset="-128"/>
              </a:rPr>
              <a:t>词对</a:t>
            </a:r>
            <a:r>
              <a:rPr lang="en-US" altLang="zh-CN" b="1">
                <a:cs typeface="ＭＳ Ｐゴシック" pitchFamily="34" charset="-128"/>
              </a:rPr>
              <a:t>(</a:t>
            </a:r>
            <a:r>
              <a:rPr lang="zh-CN" altLang="en-US" b="1">
                <a:cs typeface="ＭＳ Ｐゴシック" pitchFamily="34" charset="-128"/>
              </a:rPr>
              <a:t>作为短语</a:t>
            </a:r>
            <a:r>
              <a:rPr lang="en-US" altLang="zh-CN" b="1">
                <a:cs typeface="ＭＳ Ｐゴシック" pitchFamily="34" charset="-128"/>
              </a:rPr>
              <a:t>)</a:t>
            </a:r>
            <a:r>
              <a:rPr lang="zh-CN" altLang="en-US" b="1">
                <a:cs typeface="ＭＳ Ｐゴシック" pitchFamily="34" charset="-128"/>
              </a:rPr>
              <a:t>来索引</a:t>
            </a:r>
            <a:endParaRPr lang="en-US" altLang="zh-CN" b="1">
              <a:cs typeface="ＭＳ Ｐゴシック" pitchFamily="34" charset="-128"/>
            </a:endParaRPr>
          </a:p>
          <a:p>
            <a:pPr eaLnBrk="1" hangingPunct="1"/>
            <a:r>
              <a:rPr lang="zh-CN" altLang="en-US" b="1">
                <a:cs typeface="ＭＳ Ｐゴシック" pitchFamily="34" charset="-128"/>
              </a:rPr>
              <a:t>比如文本片段</a:t>
            </a:r>
            <a:r>
              <a:rPr lang="en-US" altLang="zh-CN" b="1">
                <a:cs typeface="ＭＳ Ｐゴシック" pitchFamily="34" charset="-128"/>
              </a:rPr>
              <a:t> “Friends, Romans, Countrymen” </a:t>
            </a:r>
            <a:r>
              <a:rPr lang="zh-CN" altLang="en-US" b="1">
                <a:cs typeface="ＭＳ Ｐゴシック" pitchFamily="34" charset="-128"/>
              </a:rPr>
              <a:t>会产生两个词对</a:t>
            </a:r>
            <a:endParaRPr lang="en-US" altLang="zh-CN" b="1">
              <a:cs typeface="ＭＳ Ｐゴシック" pitchFamily="34" charset="-128"/>
            </a:endParaRPr>
          </a:p>
          <a:p>
            <a:pPr lvl="1" eaLnBrk="1" hangingPunct="1"/>
            <a:r>
              <a:rPr lang="en-US" altLang="zh-CN" b="1"/>
              <a:t>friends romans</a:t>
            </a:r>
          </a:p>
          <a:p>
            <a:pPr lvl="1" eaLnBrk="1" hangingPunct="1"/>
            <a:r>
              <a:rPr lang="en-US" altLang="zh-CN" b="1"/>
              <a:t>romans countrymen</a:t>
            </a:r>
          </a:p>
          <a:p>
            <a:pPr eaLnBrk="1" hangingPunct="1"/>
            <a:r>
              <a:rPr lang="zh-CN" altLang="en-US" b="1">
                <a:cs typeface="ＭＳ Ｐゴシック" pitchFamily="34" charset="-128"/>
              </a:rPr>
              <a:t>索引构建时将</a:t>
            </a:r>
            <a:r>
              <a:rPr lang="zh-CN" altLang="en-US" b="1">
                <a:solidFill>
                  <a:srgbClr val="FF0000"/>
                </a:solidFill>
                <a:cs typeface="ＭＳ Ｐゴシック" pitchFamily="34" charset="-128"/>
              </a:rPr>
              <a:t>每个词对看成一个词项</a:t>
            </a:r>
            <a:r>
              <a:rPr lang="zh-CN" altLang="en-US" b="1">
                <a:cs typeface="ＭＳ Ｐゴシック" pitchFamily="34" charset="-128"/>
              </a:rPr>
              <a:t>放到词典中</a:t>
            </a:r>
            <a:endParaRPr lang="en-US" altLang="zh-CN" b="1">
              <a:cs typeface="ＭＳ Ｐゴシック" pitchFamily="34" charset="-128"/>
            </a:endParaRPr>
          </a:p>
          <a:p>
            <a:pPr eaLnBrk="1" hangingPunct="1"/>
            <a:r>
              <a:rPr lang="zh-CN" altLang="en-US" b="1">
                <a:cs typeface="ＭＳ Ｐゴシック" pitchFamily="34" charset="-128"/>
              </a:rPr>
              <a:t>这样的话，两个词组成的短语查询就能直接处理</a:t>
            </a:r>
            <a:endParaRPr lang="en-US" altLang="zh-CN" b="1">
              <a:cs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 calcmode="lin" valueType="num">
                                      <p:cBhvr additive="base">
                                        <p:cTn id="7"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anim calcmode="lin" valueType="num">
                                      <p:cBhvr additive="base">
                                        <p:cTn id="13"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anim calcmode="lin" valueType="num">
                                      <p:cBhvr additive="base">
                                        <p:cTn id="19" dur="5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2467">
                                            <p:txEl>
                                              <p:pRg st="4" end="4"/>
                                            </p:txEl>
                                          </p:spTgt>
                                        </p:tgtEl>
                                        <p:attrNameLst>
                                          <p:attrName>style.visibility</p:attrName>
                                        </p:attrNameLst>
                                      </p:cBhvr>
                                      <p:to>
                                        <p:strVal val="visible"/>
                                      </p:to>
                                    </p:set>
                                    <p:anim calcmode="lin" valueType="num">
                                      <p:cBhvr additive="base">
                                        <p:cTn id="25" dur="500" fill="hold"/>
                                        <p:tgtEl>
                                          <p:spTgt spid="624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4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2467">
                                            <p:txEl>
                                              <p:pRg st="5" end="5"/>
                                            </p:txEl>
                                          </p:spTgt>
                                        </p:tgtEl>
                                        <p:attrNameLst>
                                          <p:attrName>style.visibility</p:attrName>
                                        </p:attrNameLst>
                                      </p:cBhvr>
                                      <p:to>
                                        <p:strVal val="visible"/>
                                      </p:to>
                                    </p:set>
                                    <p:anim calcmode="lin" valueType="num">
                                      <p:cBhvr additive="base">
                                        <p:cTn id="31" dur="500" fill="hold"/>
                                        <p:tgtEl>
                                          <p:spTgt spid="624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24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a:t>更长的短语查询处理</a:t>
            </a:r>
            <a:endParaRPr lang="en-US" altLang="zh-CN"/>
          </a:p>
        </p:txBody>
      </p:sp>
      <p:sp>
        <p:nvSpPr>
          <p:cNvPr id="63491" name="Rectangle 3"/>
          <p:cNvSpPr>
            <a:spLocks noGrp="1" noChangeArrowheads="1"/>
          </p:cNvSpPr>
          <p:nvPr>
            <p:ph idx="1"/>
          </p:nvPr>
        </p:nvSpPr>
        <p:spPr/>
        <p:txBody>
          <a:bodyPr/>
          <a:lstStyle/>
          <a:p>
            <a:pPr eaLnBrk="1" hangingPunct="1"/>
            <a:r>
              <a:rPr lang="zh-CN" altLang="en-US" b="1" dirty="0">
                <a:cs typeface="ＭＳ Ｐゴシック" pitchFamily="34" charset="-128"/>
              </a:rPr>
              <a:t>例子： </a:t>
            </a:r>
            <a:r>
              <a:rPr lang="en-US" altLang="zh-CN" b="1" dirty="0" err="1">
                <a:cs typeface="ＭＳ Ｐゴシック" pitchFamily="34" charset="-128"/>
              </a:rPr>
              <a:t>stanford</a:t>
            </a:r>
            <a:r>
              <a:rPr lang="en-US" altLang="zh-CN" b="1" dirty="0">
                <a:cs typeface="ＭＳ Ｐゴシック" pitchFamily="34" charset="-128"/>
              </a:rPr>
              <a:t> university </a:t>
            </a:r>
            <a:r>
              <a:rPr lang="en-US" altLang="zh-CN" b="1" dirty="0" err="1">
                <a:cs typeface="ＭＳ Ｐゴシック" pitchFamily="34" charset="-128"/>
              </a:rPr>
              <a:t>palo</a:t>
            </a:r>
            <a:r>
              <a:rPr lang="en-US" altLang="zh-CN" b="1" dirty="0">
                <a:cs typeface="ＭＳ Ｐゴシック" pitchFamily="34" charset="-128"/>
              </a:rPr>
              <a:t> alto</a:t>
            </a:r>
            <a:r>
              <a:rPr lang="zh-CN" altLang="en-US" b="1" dirty="0">
                <a:cs typeface="ＭＳ Ｐゴシック" pitchFamily="34" charset="-128"/>
              </a:rPr>
              <a:t>，处理方法： 将其拆分成基于双词的布尔查询式</a:t>
            </a:r>
            <a:r>
              <a:rPr lang="en-US" altLang="zh-CN" b="1" dirty="0">
                <a:cs typeface="ＭＳ Ｐゴシック" pitchFamily="34" charset="-128"/>
              </a:rPr>
              <a:t>:</a:t>
            </a:r>
          </a:p>
          <a:p>
            <a:pPr eaLnBrk="1" hangingPunct="1"/>
            <a:r>
              <a:rPr lang="en-US" altLang="zh-CN" b="1" dirty="0" err="1">
                <a:cs typeface="ＭＳ Ｐゴシック" pitchFamily="34" charset="-128"/>
              </a:rPr>
              <a:t>stanford</a:t>
            </a:r>
            <a:r>
              <a:rPr lang="en-US" altLang="zh-CN" b="1" dirty="0">
                <a:cs typeface="ＭＳ Ｐゴシック" pitchFamily="34" charset="-128"/>
              </a:rPr>
              <a:t> university AND university </a:t>
            </a:r>
            <a:r>
              <a:rPr lang="en-US" altLang="zh-CN" b="1" dirty="0" err="1">
                <a:cs typeface="ＭＳ Ｐゴシック" pitchFamily="34" charset="-128"/>
              </a:rPr>
              <a:t>palo</a:t>
            </a:r>
            <a:r>
              <a:rPr lang="en-US" altLang="zh-CN" b="1" dirty="0">
                <a:cs typeface="ＭＳ Ｐゴシック" pitchFamily="34" charset="-128"/>
              </a:rPr>
              <a:t> AND </a:t>
            </a:r>
            <a:r>
              <a:rPr lang="en-US" altLang="zh-CN" b="1" dirty="0" err="1">
                <a:cs typeface="ＭＳ Ｐゴシック" pitchFamily="34" charset="-128"/>
              </a:rPr>
              <a:t>palo</a:t>
            </a:r>
            <a:r>
              <a:rPr lang="en-US" altLang="zh-CN" b="1" dirty="0">
                <a:cs typeface="ＭＳ Ｐゴシック" pitchFamily="34" charset="-128"/>
              </a:rPr>
              <a:t> alto</a:t>
            </a:r>
          </a:p>
          <a:p>
            <a:pPr eaLnBrk="1" hangingPunct="1"/>
            <a:endParaRPr lang="en-US" altLang="zh-CN" b="1" dirty="0">
              <a:cs typeface="ＭＳ Ｐゴシック" pitchFamily="34" charset="-128"/>
            </a:endParaRPr>
          </a:p>
          <a:p>
            <a:pPr eaLnBrk="1" hangingPunct="1"/>
            <a:r>
              <a:rPr lang="en-US" altLang="zh-CN" b="1" dirty="0">
                <a:cs typeface="ＭＳ Ｐゴシック" pitchFamily="34" charset="-128"/>
              </a:rPr>
              <a:t>    </a:t>
            </a:r>
            <a:r>
              <a:rPr lang="zh-CN" altLang="en-US" b="1" dirty="0">
                <a:cs typeface="ＭＳ Ｐゴシック" pitchFamily="34" charset="-128"/>
              </a:rPr>
              <a:t>如果不检查文档，无法确认满足上述表达式的文档是否真正满足上述短语查询。也就是说满足上述布尔表达式只是满足短语查询的充分条件。</a:t>
            </a:r>
            <a:endParaRPr lang="en-US" altLang="zh-CN" b="1" dirty="0">
              <a:cs typeface="ＭＳ Ｐゴシック" pitchFamily="34" charset="-128"/>
            </a:endParaRPr>
          </a:p>
        </p:txBody>
      </p:sp>
      <p:sp>
        <p:nvSpPr>
          <p:cNvPr id="63492" name="AutoShape 5"/>
          <p:cNvSpPr>
            <a:spLocks noChangeArrowheads="1"/>
          </p:cNvSpPr>
          <p:nvPr/>
        </p:nvSpPr>
        <p:spPr bwMode="auto">
          <a:xfrm>
            <a:off x="4630738" y="5846763"/>
            <a:ext cx="3568700" cy="690562"/>
          </a:xfrm>
          <a:prstGeom prst="upArrowCallout">
            <a:avLst>
              <a:gd name="adj1" fmla="val 147474"/>
              <a:gd name="adj2" fmla="val 147474"/>
              <a:gd name="adj3" fmla="val 16667"/>
              <a:gd name="adj4" fmla="val 6666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pPr algn="ctr">
              <a:defRPr/>
            </a:pPr>
            <a:r>
              <a:rPr lang="zh-CN" altLang="en-US" b="1">
                <a:latin typeface="Times New Roman" pitchFamily="18" charset="0"/>
              </a:rPr>
              <a:t>很难避免伪正例的出现！</a:t>
            </a:r>
            <a:endParaRPr lang="en-US" altLang="zh-CN"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 calcmode="lin" valueType="num">
                                      <p:cBhvr additive="base">
                                        <p:cTn id="7" dur="500" fill="hold"/>
                                        <p:tgtEl>
                                          <p:spTgt spid="634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anim calcmode="lin" valueType="num">
                                      <p:cBhvr additive="base">
                                        <p:cTn id="13" dur="500" fill="hold"/>
                                        <p:tgtEl>
                                          <p:spTgt spid="6349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4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3492"/>
                                        </p:tgtEl>
                                        <p:attrNameLst>
                                          <p:attrName>style.visibility</p:attrName>
                                        </p:attrNameLst>
                                      </p:cBhvr>
                                      <p:to>
                                        <p:strVal val="visible"/>
                                      </p:to>
                                    </p:set>
                                    <p:animEffect transition="in" filter="wipe(down)">
                                      <p:cBhvr>
                                        <p:cTn id="19"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a:t>扩展的双词（</a:t>
            </a:r>
            <a:r>
              <a:rPr lang="en-US" altLang="zh-CN"/>
              <a:t>Extended Biword</a:t>
            </a:r>
            <a:r>
              <a:rPr lang="zh-CN" altLang="en-US"/>
              <a:t>）</a:t>
            </a:r>
            <a:endParaRPr lang="en-US" altLang="zh-CN"/>
          </a:p>
        </p:txBody>
      </p:sp>
      <p:sp>
        <p:nvSpPr>
          <p:cNvPr id="64515" name="Rectangle 3"/>
          <p:cNvSpPr>
            <a:spLocks noGrp="1" noChangeArrowheads="1"/>
          </p:cNvSpPr>
          <p:nvPr>
            <p:ph idx="1"/>
          </p:nvPr>
        </p:nvSpPr>
        <p:spPr/>
        <p:txBody>
          <a:bodyPr/>
          <a:lstStyle/>
          <a:p>
            <a:pPr eaLnBrk="1" hangingPunct="1"/>
            <a:r>
              <a:rPr lang="zh-CN" altLang="en-US" b="1">
                <a:cs typeface="ＭＳ Ｐゴシック" pitchFamily="34" charset="-128"/>
              </a:rPr>
              <a:t>对待索引文档进行词性标注</a:t>
            </a:r>
            <a:endParaRPr lang="en-US" altLang="zh-CN" b="1">
              <a:cs typeface="ＭＳ Ｐゴシック" pitchFamily="34" charset="-128"/>
            </a:endParaRPr>
          </a:p>
          <a:p>
            <a:pPr eaLnBrk="1" hangingPunct="1"/>
            <a:r>
              <a:rPr lang="zh-CN" altLang="en-US" b="1">
                <a:cs typeface="ＭＳ Ｐゴシック" pitchFamily="34" charset="-128"/>
              </a:rPr>
              <a:t>将词项进行组块，每个组块包含名词</a:t>
            </a:r>
            <a:r>
              <a:rPr lang="en-US" altLang="zh-CN" b="1">
                <a:cs typeface="ＭＳ Ｐゴシック" pitchFamily="34" charset="-128"/>
              </a:rPr>
              <a:t> (N) </a:t>
            </a:r>
            <a:r>
              <a:rPr lang="zh-CN" altLang="en-US" b="1">
                <a:cs typeface="ＭＳ Ｐゴシック" pitchFamily="34" charset="-128"/>
              </a:rPr>
              <a:t>和冠词</a:t>
            </a:r>
            <a:r>
              <a:rPr lang="en-US" altLang="zh-CN" b="1">
                <a:cs typeface="ＭＳ Ｐゴシック" pitchFamily="34" charset="-128"/>
              </a:rPr>
              <a:t>/</a:t>
            </a:r>
            <a:r>
              <a:rPr lang="zh-CN" altLang="en-US" b="1">
                <a:cs typeface="ＭＳ Ｐゴシック" pitchFamily="34" charset="-128"/>
              </a:rPr>
              <a:t>介词</a:t>
            </a:r>
            <a:r>
              <a:rPr lang="en-US" altLang="zh-CN" b="1">
                <a:cs typeface="ＭＳ Ｐゴシック" pitchFamily="34" charset="-128"/>
              </a:rPr>
              <a:t> (X)</a:t>
            </a:r>
          </a:p>
          <a:p>
            <a:pPr eaLnBrk="1" hangingPunct="1"/>
            <a:r>
              <a:rPr lang="zh-CN" altLang="en-US" b="1">
                <a:cs typeface="ＭＳ Ｐゴシック" pitchFamily="34" charset="-128"/>
              </a:rPr>
              <a:t>称具有</a:t>
            </a:r>
            <a:r>
              <a:rPr lang="en-US" altLang="zh-CN" b="1">
                <a:solidFill>
                  <a:srgbClr val="FF0000"/>
                </a:solidFill>
                <a:cs typeface="ＭＳ Ｐゴシック" pitchFamily="34" charset="-128"/>
              </a:rPr>
              <a:t>NX*N</a:t>
            </a:r>
            <a:r>
              <a:rPr lang="zh-CN" altLang="en-US" b="1">
                <a:cs typeface="ＭＳ Ｐゴシック" pitchFamily="34" charset="-128"/>
              </a:rPr>
              <a:t>形式的词项序列为扩展双词</a:t>
            </a:r>
            <a:r>
              <a:rPr lang="en-US" altLang="zh-CN" b="1">
                <a:cs typeface="ＭＳ Ｐゴシック" pitchFamily="34" charset="-128"/>
              </a:rPr>
              <a:t>(extended biword)</a:t>
            </a:r>
          </a:p>
          <a:p>
            <a:pPr lvl="1" eaLnBrk="1" hangingPunct="1"/>
            <a:r>
              <a:rPr lang="zh-CN" altLang="en-US" b="1"/>
              <a:t>将这样扩展词对作为词项放入词典中</a:t>
            </a:r>
            <a:endParaRPr lang="en-US" altLang="zh-CN" b="1"/>
          </a:p>
          <a:p>
            <a:pPr eaLnBrk="1" hangingPunct="1"/>
            <a:r>
              <a:rPr lang="zh-CN" altLang="en-US" b="1">
                <a:cs typeface="ＭＳ Ｐゴシック" pitchFamily="34" charset="-128"/>
              </a:rPr>
              <a:t>例子</a:t>
            </a:r>
            <a:r>
              <a:rPr lang="en-US" altLang="zh-CN" b="1">
                <a:cs typeface="ＭＳ Ｐゴシック" pitchFamily="34" charset="-128"/>
              </a:rPr>
              <a:t>:  catcher in the rye (</a:t>
            </a:r>
            <a:r>
              <a:rPr lang="zh-CN" altLang="en-US" b="1">
                <a:cs typeface="ＭＳ Ｐゴシック" pitchFamily="34" charset="-128"/>
              </a:rPr>
              <a:t>书名： 麦田守望者</a:t>
            </a:r>
            <a:r>
              <a:rPr lang="en-US" altLang="zh-CN" b="1">
                <a:cs typeface="ＭＳ Ｐゴシック" pitchFamily="34" charset="-128"/>
              </a:rPr>
              <a:t>)</a:t>
            </a:r>
          </a:p>
          <a:p>
            <a:pPr lvl="1" eaLnBrk="1" hangingPunct="1"/>
            <a:r>
              <a:rPr lang="en-US" altLang="zh-CN" b="1"/>
              <a:t>                N       X   X    N</a:t>
            </a:r>
          </a:p>
          <a:p>
            <a:pPr eaLnBrk="1" hangingPunct="1"/>
            <a:r>
              <a:rPr lang="zh-CN" altLang="en-US" b="1">
                <a:cs typeface="ＭＳ Ｐゴシック" pitchFamily="34" charset="-128"/>
              </a:rPr>
              <a:t>查询处理：将查询也分析成 </a:t>
            </a:r>
            <a:r>
              <a:rPr lang="en-US" altLang="zh-CN" b="1">
                <a:cs typeface="ＭＳ Ｐゴシック" pitchFamily="34" charset="-128"/>
              </a:rPr>
              <a:t>N</a:t>
            </a:r>
            <a:r>
              <a:rPr lang="zh-CN" altLang="en-US" b="1">
                <a:cs typeface="ＭＳ Ｐゴシック" pitchFamily="34" charset="-128"/>
              </a:rPr>
              <a:t>和</a:t>
            </a:r>
            <a:r>
              <a:rPr lang="en-US" altLang="zh-CN" b="1">
                <a:cs typeface="ＭＳ Ｐゴシック" pitchFamily="34" charset="-128"/>
              </a:rPr>
              <a:t>X</a:t>
            </a:r>
            <a:r>
              <a:rPr lang="zh-CN" altLang="en-US" b="1">
                <a:cs typeface="ＭＳ Ｐゴシック" pitchFamily="34" charset="-128"/>
              </a:rPr>
              <a:t>序列</a:t>
            </a:r>
            <a:endParaRPr lang="en-US" altLang="zh-CN" b="1">
              <a:cs typeface="ＭＳ Ｐゴシック" pitchFamily="34" charset="-128"/>
            </a:endParaRPr>
          </a:p>
          <a:p>
            <a:pPr lvl="1" eaLnBrk="1" hangingPunct="1"/>
            <a:r>
              <a:rPr lang="zh-CN" altLang="en-US" b="1"/>
              <a:t>将查询切分成扩展双词</a:t>
            </a:r>
            <a:endParaRPr lang="en-US" altLang="zh-CN" b="1"/>
          </a:p>
          <a:p>
            <a:pPr lvl="1" eaLnBrk="1" hangingPunct="1"/>
            <a:r>
              <a:rPr lang="zh-CN" altLang="en-US" b="1"/>
              <a:t>在索引中查找</a:t>
            </a:r>
            <a:r>
              <a:rPr lang="en-US" altLang="zh-CN" b="1"/>
              <a:t>: catcher rye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4" end="4"/>
                                            </p:txEl>
                                          </p:spTgt>
                                        </p:tgtEl>
                                        <p:attrNameLst>
                                          <p:attrName>style.visibility</p:attrName>
                                        </p:attrNameLst>
                                      </p:cBhvr>
                                      <p:to>
                                        <p:strVal val="visible"/>
                                      </p:to>
                                    </p:set>
                                    <p:anim calcmode="lin" valueType="num">
                                      <p:cBhvr additive="base">
                                        <p:cTn id="7"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5" end="5"/>
                                            </p:txEl>
                                          </p:spTgt>
                                        </p:tgtEl>
                                        <p:attrNameLst>
                                          <p:attrName>style.visibility</p:attrName>
                                        </p:attrNameLst>
                                      </p:cBhvr>
                                      <p:to>
                                        <p:strVal val="visible"/>
                                      </p:to>
                                    </p:set>
                                    <p:anim calcmode="lin" valueType="num">
                                      <p:cBhvr additive="base">
                                        <p:cTn id="13"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4515">
                                            <p:txEl>
                                              <p:pRg st="6" end="6"/>
                                            </p:txEl>
                                          </p:spTgt>
                                        </p:tgtEl>
                                        <p:attrNameLst>
                                          <p:attrName>style.visibility</p:attrName>
                                        </p:attrNameLst>
                                      </p:cBhvr>
                                      <p:to>
                                        <p:strVal val="visible"/>
                                      </p:to>
                                    </p:set>
                                    <p:anim calcmode="lin" valueType="num">
                                      <p:cBhvr additive="base">
                                        <p:cTn id="19"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4515">
                                            <p:txEl>
                                              <p:pRg st="7" end="7"/>
                                            </p:txEl>
                                          </p:spTgt>
                                        </p:tgtEl>
                                        <p:attrNameLst>
                                          <p:attrName>style.visibility</p:attrName>
                                        </p:attrNameLst>
                                      </p:cBhvr>
                                      <p:to>
                                        <p:strVal val="visible"/>
                                      </p:to>
                                    </p:set>
                                    <p:anim calcmode="lin" valueType="num">
                                      <p:cBhvr additive="base">
                                        <p:cTn id="25" dur="500" fill="hold"/>
                                        <p:tgtEl>
                                          <p:spTgt spid="64515">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5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4515">
                                            <p:txEl>
                                              <p:pRg st="8" end="8"/>
                                            </p:txEl>
                                          </p:spTgt>
                                        </p:tgtEl>
                                        <p:attrNameLst>
                                          <p:attrName>style.visibility</p:attrName>
                                        </p:attrNameLst>
                                      </p:cBhvr>
                                      <p:to>
                                        <p:strVal val="visible"/>
                                      </p:to>
                                    </p:set>
                                    <p:anim calcmode="lin" valueType="num">
                                      <p:cBhvr additive="base">
                                        <p:cTn id="31" dur="500" fill="hold"/>
                                        <p:tgtEl>
                                          <p:spTgt spid="6451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451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a:t>关于双词索引</a:t>
            </a:r>
            <a:endParaRPr lang="en-US" altLang="zh-CN"/>
          </a:p>
        </p:txBody>
      </p:sp>
      <p:sp>
        <p:nvSpPr>
          <p:cNvPr id="65539" name="Rectangle 3"/>
          <p:cNvSpPr>
            <a:spLocks noGrp="1" noChangeArrowheads="1"/>
          </p:cNvSpPr>
          <p:nvPr>
            <p:ph idx="1"/>
          </p:nvPr>
        </p:nvSpPr>
        <p:spPr/>
        <p:txBody>
          <a:bodyPr/>
          <a:lstStyle/>
          <a:p>
            <a:pPr eaLnBrk="1" hangingPunct="1"/>
            <a:r>
              <a:rPr lang="zh-CN" altLang="en-US" b="1">
                <a:cs typeface="ＭＳ Ｐゴシック" pitchFamily="34" charset="-128"/>
              </a:rPr>
              <a:t>会出现伪正例子</a:t>
            </a:r>
            <a:endParaRPr lang="en-US" altLang="zh-CN" b="1">
              <a:cs typeface="ＭＳ Ｐゴシック" pitchFamily="34" charset="-128"/>
            </a:endParaRPr>
          </a:p>
          <a:p>
            <a:pPr eaLnBrk="1" hangingPunct="1"/>
            <a:r>
              <a:rPr lang="zh-CN" altLang="en-US" b="1">
                <a:cs typeface="ＭＳ Ｐゴシック" pitchFamily="34" charset="-128"/>
              </a:rPr>
              <a:t>由于词典中词项数目剧增，导致索引空间也激增</a:t>
            </a:r>
            <a:endParaRPr lang="en-US" altLang="zh-CN" b="1">
              <a:cs typeface="ＭＳ Ｐゴシック" pitchFamily="34" charset="-128"/>
            </a:endParaRPr>
          </a:p>
          <a:p>
            <a:pPr lvl="1" eaLnBrk="1" hangingPunct="1"/>
            <a:r>
              <a:rPr lang="zh-CN" altLang="en-US" b="1"/>
              <a:t>如果</a:t>
            </a:r>
            <a:r>
              <a:rPr lang="en-US" altLang="zh-CN" b="1"/>
              <a:t>3</a:t>
            </a:r>
            <a:r>
              <a:rPr lang="zh-CN" altLang="en-US" b="1"/>
              <a:t>词索引，那么更是空间巨大，无法忍受</a:t>
            </a:r>
            <a:endParaRPr lang="en-US" altLang="zh-CN" b="1"/>
          </a:p>
          <a:p>
            <a:pPr lvl="1" eaLnBrk="1" hangingPunct="1"/>
            <a:endParaRPr lang="en-US" altLang="zh-CN" b="1"/>
          </a:p>
          <a:p>
            <a:pPr eaLnBrk="1" hangingPunct="1"/>
            <a:r>
              <a:rPr lang="zh-CN" altLang="en-US" b="1">
                <a:cs typeface="ＭＳ Ｐゴシック" pitchFamily="34" charset="-128"/>
              </a:rPr>
              <a:t>双词索引方法并不是一个标准的做法</a:t>
            </a:r>
            <a:r>
              <a:rPr lang="en-US" altLang="zh-CN" b="1">
                <a:cs typeface="ＭＳ Ｐゴシック" pitchFamily="34" charset="-128"/>
              </a:rPr>
              <a:t> (</a:t>
            </a:r>
            <a:r>
              <a:rPr lang="zh-CN" altLang="en-US" b="1">
                <a:cs typeface="ＭＳ Ｐゴシック" pitchFamily="34" charset="-128"/>
              </a:rPr>
              <a:t>即倒排索引中一般不会全部采用双词索引方法</a:t>
            </a:r>
            <a:r>
              <a:rPr lang="en-US" altLang="zh-CN" b="1">
                <a:cs typeface="ＭＳ Ｐゴシック" pitchFamily="34" charset="-128"/>
              </a:rPr>
              <a:t>)</a:t>
            </a:r>
            <a:r>
              <a:rPr lang="zh-CN" altLang="en-US" b="1">
                <a:cs typeface="ＭＳ Ｐゴシック" pitchFamily="34" charset="-128"/>
              </a:rPr>
              <a:t>，但是可以和其他方法混合使用</a:t>
            </a:r>
            <a:endParaRPr lang="en-US" altLang="zh-CN" b="1">
              <a:cs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 calcmode="lin" valueType="num">
                                      <p:cBhvr additive="base">
                                        <p:cTn id="7"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 calcmode="lin" valueType="num">
                                      <p:cBhvr additive="base">
                                        <p:cTn id="13"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pRg st="4" end="4"/>
                                            </p:txEl>
                                          </p:spTgt>
                                        </p:tgtEl>
                                        <p:attrNameLst>
                                          <p:attrName>style.visibility</p:attrName>
                                        </p:attrNameLst>
                                      </p:cBhvr>
                                      <p:to>
                                        <p:strVal val="visible"/>
                                      </p:to>
                                    </p:set>
                                    <p:anim calcmode="lin" valueType="num">
                                      <p:cBhvr additive="base">
                                        <p:cTn id="19"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a:t>第二种解决方法</a:t>
            </a:r>
            <a:r>
              <a:rPr lang="en-US" altLang="zh-CN"/>
              <a:t>: </a:t>
            </a:r>
            <a:r>
              <a:rPr lang="zh-CN" altLang="en-US"/>
              <a:t>带位置信息索引</a:t>
            </a:r>
            <a:r>
              <a:rPr lang="en-US" altLang="zh-CN"/>
              <a:t>(Positional indexes)</a:t>
            </a:r>
          </a:p>
        </p:txBody>
      </p:sp>
      <p:sp>
        <p:nvSpPr>
          <p:cNvPr id="66563" name="Rectangle 3"/>
          <p:cNvSpPr>
            <a:spLocks noGrp="1" noChangeArrowheads="1"/>
          </p:cNvSpPr>
          <p:nvPr>
            <p:ph idx="1"/>
          </p:nvPr>
        </p:nvSpPr>
        <p:spPr/>
        <p:txBody>
          <a:bodyPr/>
          <a:lstStyle/>
          <a:p>
            <a:pPr eaLnBrk="1" hangingPunct="1"/>
            <a:r>
              <a:rPr lang="zh-CN" altLang="en-US" b="1">
                <a:cs typeface="ＭＳ Ｐゴシック" pitchFamily="34" charset="-128"/>
              </a:rPr>
              <a:t>在倒排记录表中，对每个</a:t>
            </a:r>
            <a:r>
              <a:rPr lang="en-US" altLang="zh-CN" b="1">
                <a:cs typeface="ＭＳ Ｐゴシック" pitchFamily="34" charset="-128"/>
              </a:rPr>
              <a:t>term</a:t>
            </a:r>
            <a:r>
              <a:rPr lang="zh-CN" altLang="en-US" b="1">
                <a:cs typeface="ＭＳ Ｐゴシック" pitchFamily="34" charset="-128"/>
              </a:rPr>
              <a:t>在每篇文档中的每个</a:t>
            </a:r>
            <a:r>
              <a:rPr lang="zh-CN" altLang="en-US" b="1">
                <a:solidFill>
                  <a:srgbClr val="FF0000"/>
                </a:solidFill>
                <a:cs typeface="ＭＳ Ｐゴシック" pitchFamily="34" charset="-128"/>
              </a:rPr>
              <a:t>位置</a:t>
            </a:r>
            <a:r>
              <a:rPr lang="en-US" altLang="zh-CN" b="1">
                <a:cs typeface="ＭＳ Ｐゴシック" pitchFamily="34" charset="-128"/>
              </a:rPr>
              <a:t>(</a:t>
            </a:r>
            <a:r>
              <a:rPr lang="zh-CN" altLang="en-US" b="1">
                <a:cs typeface="ＭＳ Ｐゴシック" pitchFamily="34" charset="-128"/>
              </a:rPr>
              <a:t>偏移或者单词序号</a:t>
            </a:r>
            <a:r>
              <a:rPr lang="en-US" altLang="zh-CN" b="1">
                <a:cs typeface="ＭＳ Ｐゴシック" pitchFamily="34" charset="-128"/>
              </a:rPr>
              <a:t>)</a:t>
            </a:r>
            <a:r>
              <a:rPr lang="zh-CN" altLang="en-US" b="1">
                <a:cs typeface="ＭＳ Ｐゴシック" pitchFamily="34" charset="-128"/>
              </a:rPr>
              <a:t>进行存储</a:t>
            </a:r>
            <a:r>
              <a:rPr lang="en-US" altLang="zh-CN" b="1">
                <a:cs typeface="ＭＳ Ｐゴシック" pitchFamily="34" charset="-128"/>
              </a:rPr>
              <a:t>:</a:t>
            </a:r>
          </a:p>
          <a:p>
            <a:pPr eaLnBrk="1" hangingPunct="1"/>
            <a:endParaRPr lang="en-US" altLang="zh-CN" b="1">
              <a:cs typeface="ＭＳ Ｐゴシック" pitchFamily="34" charset="-128"/>
            </a:endParaRPr>
          </a:p>
          <a:p>
            <a:pPr lvl="1" eaLnBrk="1" hangingPunct="1"/>
            <a:r>
              <a:rPr lang="en-US" altLang="zh-CN" b="1"/>
              <a:t>&lt;term, </a:t>
            </a:r>
            <a:r>
              <a:rPr lang="zh-CN" altLang="en-US" b="1"/>
              <a:t>出现</a:t>
            </a:r>
            <a:r>
              <a:rPr lang="en-US" altLang="zh-CN" b="1"/>
              <a:t>term</a:t>
            </a:r>
            <a:r>
              <a:rPr lang="zh-CN" altLang="en-US" b="1"/>
              <a:t>的文档篇数；</a:t>
            </a:r>
            <a:endParaRPr lang="en-US" altLang="zh-CN" b="1"/>
          </a:p>
          <a:p>
            <a:pPr lvl="1" eaLnBrk="1" hangingPunct="1"/>
            <a:r>
              <a:rPr lang="en-US" altLang="zh-CN" b="1"/>
              <a:t>doc1: </a:t>
            </a:r>
            <a:r>
              <a:rPr lang="zh-CN" altLang="en-US" b="1"/>
              <a:t>位置</a:t>
            </a:r>
            <a:r>
              <a:rPr lang="en-US" altLang="zh-CN" b="1"/>
              <a:t>1, </a:t>
            </a:r>
            <a:r>
              <a:rPr lang="zh-CN" altLang="en-US" b="1"/>
              <a:t>位置</a:t>
            </a:r>
            <a:r>
              <a:rPr lang="en-US" altLang="zh-CN" b="1"/>
              <a:t>2 … ;</a:t>
            </a:r>
          </a:p>
          <a:p>
            <a:pPr lvl="1" eaLnBrk="1" hangingPunct="1"/>
            <a:r>
              <a:rPr lang="en-US" altLang="zh-CN" b="1"/>
              <a:t>doc2: </a:t>
            </a:r>
            <a:r>
              <a:rPr lang="zh-CN" altLang="en-US" b="1"/>
              <a:t>位置</a:t>
            </a:r>
            <a:r>
              <a:rPr lang="en-US" altLang="zh-CN" b="1"/>
              <a:t>1, </a:t>
            </a:r>
            <a:r>
              <a:rPr lang="zh-CN" altLang="en-US" b="1"/>
              <a:t>位置</a:t>
            </a:r>
            <a:r>
              <a:rPr lang="en-US" altLang="zh-CN" b="1"/>
              <a:t>2 … ;</a:t>
            </a:r>
          </a:p>
          <a:p>
            <a:pPr lvl="1" eaLnBrk="1" hangingPunct="1"/>
            <a:r>
              <a:rPr lang="zh-CN" altLang="en-US" b="1"/>
              <a:t>等等</a:t>
            </a:r>
            <a:r>
              <a:rPr lang="en-US" altLang="zh-CN" b="1"/>
              <a:t>&gt;</a:t>
            </a:r>
          </a:p>
          <a:p>
            <a:pPr lvl="1" eaLnBrk="1" hangingPunct="1"/>
            <a:endParaRPr lang="en-US" altLang="zh-CN" b="1"/>
          </a:p>
          <a:p>
            <a:pPr lvl="1" eaLnBrk="1" hangingPunct="1"/>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pRg st="2" end="2"/>
                                            </p:txEl>
                                          </p:spTgt>
                                        </p:tgtEl>
                                        <p:attrNameLst>
                                          <p:attrName>style.visibility</p:attrName>
                                        </p:attrNameLst>
                                      </p:cBhvr>
                                      <p:to>
                                        <p:strVal val="visible"/>
                                      </p:to>
                                    </p:set>
                                    <p:anim calcmode="lin" valueType="num">
                                      <p:cBhvr additive="base">
                                        <p:cTn id="7" dur="5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6563">
                                            <p:txEl>
                                              <p:pRg st="3" end="3"/>
                                            </p:txEl>
                                          </p:spTgt>
                                        </p:tgtEl>
                                        <p:attrNameLst>
                                          <p:attrName>style.visibility</p:attrName>
                                        </p:attrNameLst>
                                      </p:cBhvr>
                                      <p:to>
                                        <p:strVal val="visible"/>
                                      </p:to>
                                    </p:set>
                                    <p:anim calcmode="lin" valueType="num">
                                      <p:cBhvr additive="base">
                                        <p:cTn id="11" dur="5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656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6563">
                                            <p:txEl>
                                              <p:pRg st="4" end="4"/>
                                            </p:txEl>
                                          </p:spTgt>
                                        </p:tgtEl>
                                        <p:attrNameLst>
                                          <p:attrName>style.visibility</p:attrName>
                                        </p:attrNameLst>
                                      </p:cBhvr>
                                      <p:to>
                                        <p:strVal val="visible"/>
                                      </p:to>
                                    </p:set>
                                    <p:anim calcmode="lin" valueType="num">
                                      <p:cBhvr additive="base">
                                        <p:cTn id="15"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656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6563">
                                            <p:txEl>
                                              <p:pRg st="5" end="5"/>
                                            </p:txEl>
                                          </p:spTgt>
                                        </p:tgtEl>
                                        <p:attrNameLst>
                                          <p:attrName>style.visibility</p:attrName>
                                        </p:attrNameLst>
                                      </p:cBhvr>
                                      <p:to>
                                        <p:strVal val="visible"/>
                                      </p:to>
                                    </p:set>
                                    <p:anim calcmode="lin" valueType="num">
                                      <p:cBhvr additive="base">
                                        <p:cTn id="19" dur="500" fill="hold"/>
                                        <p:tgtEl>
                                          <p:spTgt spid="6656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a:t>位置索引的例子</a:t>
            </a:r>
            <a:endParaRPr lang="en-US" altLang="zh-CN"/>
          </a:p>
        </p:txBody>
      </p:sp>
      <p:sp>
        <p:nvSpPr>
          <p:cNvPr id="64515" name="Rectangle 3"/>
          <p:cNvSpPr>
            <a:spLocks noGrp="1" noChangeArrowheads="1"/>
          </p:cNvSpPr>
          <p:nvPr>
            <p:ph idx="1"/>
          </p:nvPr>
        </p:nvSpPr>
        <p:spPr/>
        <p:txBody>
          <a:bodyPr/>
          <a:lstStyle/>
          <a:p>
            <a:pPr eaLnBrk="1" hangingPunct="1"/>
            <a:r>
              <a:rPr lang="zh-CN" altLang="en-US" b="1">
                <a:cs typeface="ＭＳ Ｐゴシック" pitchFamily="34" charset="-128"/>
              </a:rPr>
              <a:t>对于输入的短语查询，需要在文档的层次上进行迭代</a:t>
            </a:r>
            <a:r>
              <a:rPr lang="en-US" altLang="zh-CN" b="1">
                <a:cs typeface="ＭＳ Ｐゴシック" pitchFamily="34" charset="-128"/>
              </a:rPr>
              <a:t>(</a:t>
            </a:r>
            <a:r>
              <a:rPr lang="zh-CN" altLang="en-US" b="1">
                <a:cs typeface="ＭＳ Ｐゴシック" pitchFamily="34" charset="-128"/>
              </a:rPr>
              <a:t>不同位置上</a:t>
            </a:r>
            <a:r>
              <a:rPr lang="en-US" altLang="zh-CN" b="1">
                <a:cs typeface="ＭＳ Ｐゴシック" pitchFamily="34" charset="-128"/>
              </a:rPr>
              <a:t>)</a:t>
            </a:r>
            <a:r>
              <a:rPr lang="zh-CN" altLang="en-US" b="1">
                <a:cs typeface="ＭＳ Ｐゴシック" pitchFamily="34" charset="-128"/>
              </a:rPr>
              <a:t>合并</a:t>
            </a:r>
            <a:endParaRPr lang="en-US" altLang="zh-CN" b="1">
              <a:cs typeface="ＭＳ Ｐゴシック" pitchFamily="34" charset="-128"/>
            </a:endParaRPr>
          </a:p>
          <a:p>
            <a:pPr eaLnBrk="1" hangingPunct="1"/>
            <a:r>
              <a:rPr lang="zh-CN" altLang="en-US" b="1">
                <a:cs typeface="ＭＳ Ｐゴシック" pitchFamily="34" charset="-128"/>
              </a:rPr>
              <a:t>不仅仅简单合并，还要考虑位置匹配</a:t>
            </a:r>
            <a:endParaRPr lang="en-US" altLang="zh-CN" b="1">
              <a:cs typeface="ＭＳ Ｐゴシック" pitchFamily="34" charset="-128"/>
            </a:endParaRPr>
          </a:p>
        </p:txBody>
      </p:sp>
      <p:sp>
        <p:nvSpPr>
          <p:cNvPr id="67588" name="Text Box 4"/>
          <p:cNvSpPr txBox="1">
            <a:spLocks noChangeArrowheads="1"/>
          </p:cNvSpPr>
          <p:nvPr/>
        </p:nvSpPr>
        <p:spPr bwMode="auto">
          <a:xfrm>
            <a:off x="685800" y="3810000"/>
            <a:ext cx="54102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ea typeface="Arial Unicode MS" pitchFamily="34" charset="-122"/>
                <a:cs typeface="Arial Unicode MS" pitchFamily="34" charset="-122"/>
              </a:rPr>
              <a:t>&lt;</a:t>
            </a:r>
            <a:r>
              <a:rPr lang="en-US" altLang="zh-CN" sz="2800" b="1" i="1">
                <a:ea typeface="Arial Unicode MS" pitchFamily="34" charset="-122"/>
                <a:cs typeface="Arial Unicode MS" pitchFamily="34" charset="-122"/>
              </a:rPr>
              <a:t>be</a:t>
            </a:r>
            <a:r>
              <a:rPr lang="en-US" altLang="zh-CN" sz="2800">
                <a:ea typeface="Arial Unicode MS" pitchFamily="34" charset="-122"/>
                <a:cs typeface="Arial Unicode MS" pitchFamily="34" charset="-122"/>
              </a:rPr>
              <a:t>: 993427;</a:t>
            </a:r>
          </a:p>
          <a:p>
            <a:r>
              <a:rPr lang="en-US" altLang="zh-CN" sz="2800" i="1">
                <a:solidFill>
                  <a:srgbClr val="A40508"/>
                </a:solidFill>
                <a:ea typeface="Arial Unicode MS" pitchFamily="34" charset="-122"/>
                <a:cs typeface="Arial Unicode MS" pitchFamily="34" charset="-122"/>
              </a:rPr>
              <a:t>1</a:t>
            </a:r>
            <a:r>
              <a:rPr lang="en-US" altLang="zh-CN" sz="2800">
                <a:ea typeface="Arial Unicode MS" pitchFamily="34" charset="-122"/>
                <a:cs typeface="Arial Unicode MS" pitchFamily="34" charset="-122"/>
              </a:rPr>
              <a:t>: 7, 18, 33, 72, 86, 231;</a:t>
            </a:r>
          </a:p>
          <a:p>
            <a:r>
              <a:rPr lang="en-US" altLang="zh-CN" sz="2800" i="1">
                <a:solidFill>
                  <a:srgbClr val="A40508"/>
                </a:solidFill>
                <a:ea typeface="Arial Unicode MS" pitchFamily="34" charset="-122"/>
                <a:cs typeface="Arial Unicode MS" pitchFamily="34" charset="-122"/>
              </a:rPr>
              <a:t>2</a:t>
            </a:r>
            <a:r>
              <a:rPr lang="en-US" altLang="zh-CN" sz="2800">
                <a:ea typeface="Arial Unicode MS" pitchFamily="34" charset="-122"/>
                <a:cs typeface="Arial Unicode MS" pitchFamily="34" charset="-122"/>
              </a:rPr>
              <a:t>: 3, 149;</a:t>
            </a:r>
          </a:p>
          <a:p>
            <a:r>
              <a:rPr lang="en-US" altLang="zh-CN" sz="2800" i="1">
                <a:solidFill>
                  <a:srgbClr val="A40508"/>
                </a:solidFill>
                <a:ea typeface="Arial Unicode MS" pitchFamily="34" charset="-122"/>
                <a:cs typeface="Arial Unicode MS" pitchFamily="34" charset="-122"/>
              </a:rPr>
              <a:t>4</a:t>
            </a:r>
            <a:r>
              <a:rPr lang="en-US" altLang="zh-CN" sz="2800">
                <a:ea typeface="Arial Unicode MS" pitchFamily="34" charset="-122"/>
                <a:cs typeface="Arial Unicode MS" pitchFamily="34" charset="-122"/>
              </a:rPr>
              <a:t>: 17, 191, 291, 430, 434;</a:t>
            </a:r>
          </a:p>
          <a:p>
            <a:r>
              <a:rPr lang="en-US" altLang="zh-CN" sz="2800" i="1">
                <a:solidFill>
                  <a:srgbClr val="A40508"/>
                </a:solidFill>
                <a:ea typeface="Arial Unicode MS" pitchFamily="34" charset="-122"/>
                <a:cs typeface="Arial Unicode MS" pitchFamily="34" charset="-122"/>
              </a:rPr>
              <a:t>5</a:t>
            </a:r>
            <a:r>
              <a:rPr lang="en-US" altLang="zh-CN" sz="2800">
                <a:ea typeface="Arial Unicode MS" pitchFamily="34" charset="-122"/>
                <a:cs typeface="Arial Unicode MS" pitchFamily="34" charset="-122"/>
              </a:rPr>
              <a:t>: 363, 367, …&gt;</a:t>
            </a:r>
          </a:p>
        </p:txBody>
      </p:sp>
      <p:sp>
        <p:nvSpPr>
          <p:cNvPr id="67589" name="AutoShape 5"/>
          <p:cNvSpPr>
            <a:spLocks noChangeArrowheads="1"/>
          </p:cNvSpPr>
          <p:nvPr/>
        </p:nvSpPr>
        <p:spPr bwMode="auto">
          <a:xfrm>
            <a:off x="3962400" y="3352800"/>
            <a:ext cx="5181600" cy="1371600"/>
          </a:xfrm>
          <a:prstGeom prst="leftArrowCallout">
            <a:avLst>
              <a:gd name="adj1" fmla="val 25000"/>
              <a:gd name="adj2" fmla="val 25000"/>
              <a:gd name="adj3" fmla="val 49986"/>
              <a:gd name="adj4" fmla="val 6666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eaLnBrk="0" hangingPunct="0">
              <a:defRPr/>
            </a:pPr>
            <a:r>
              <a:rPr lang="en-US" altLang="zh-CN">
                <a:solidFill>
                  <a:srgbClr val="A40508"/>
                </a:solidFill>
                <a:latin typeface="Times New Roman" pitchFamily="18" charset="0"/>
              </a:rPr>
              <a:t>1,2,4,5</a:t>
            </a:r>
            <a:r>
              <a:rPr lang="zh-CN" altLang="en-US">
                <a:solidFill>
                  <a:srgbClr val="A40508"/>
                </a:solidFill>
                <a:latin typeface="Times New Roman" pitchFamily="18" charset="0"/>
              </a:rPr>
              <a:t>这几篇文章</a:t>
            </a:r>
            <a:endParaRPr lang="en-US" altLang="zh-CN">
              <a:solidFill>
                <a:srgbClr val="A40508"/>
              </a:solidFill>
              <a:latin typeface="Times New Roman" pitchFamily="18" charset="0"/>
            </a:endParaRPr>
          </a:p>
          <a:p>
            <a:pPr algn="ctr" eaLnBrk="0" hangingPunct="0">
              <a:defRPr/>
            </a:pPr>
            <a:r>
              <a:rPr lang="zh-CN" altLang="en-US">
                <a:solidFill>
                  <a:srgbClr val="A40508"/>
                </a:solidFill>
                <a:latin typeface="Times New Roman" pitchFamily="18" charset="0"/>
              </a:rPr>
              <a:t>中哪篇包含</a:t>
            </a:r>
            <a:r>
              <a:rPr lang="en-US" altLang="zh-CN">
                <a:solidFill>
                  <a:srgbClr val="A40508"/>
                </a:solidFill>
                <a:latin typeface="Times New Roman" pitchFamily="18" charset="0"/>
              </a:rPr>
              <a:t> </a:t>
            </a:r>
            <a:r>
              <a:rPr lang="en-US" altLang="zh-CN">
                <a:latin typeface="Times New Roman" pitchFamily="18" charset="0"/>
              </a:rPr>
              <a:t>“</a:t>
            </a:r>
            <a:r>
              <a:rPr lang="en-US" altLang="zh-CN" b="1" i="1">
                <a:latin typeface="Times New Roman" pitchFamily="18" charset="0"/>
              </a:rPr>
              <a:t>to be</a:t>
            </a:r>
          </a:p>
          <a:p>
            <a:pPr algn="ctr" eaLnBrk="0" hangingPunct="0">
              <a:defRPr/>
            </a:pPr>
            <a:r>
              <a:rPr lang="en-US" altLang="zh-CN" b="1" i="1">
                <a:latin typeface="Times New Roman" pitchFamily="18" charset="0"/>
              </a:rPr>
              <a:t>or not to be</a:t>
            </a:r>
            <a:r>
              <a:rPr lang="en-US" altLang="zh-CN">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 calcmode="lin" valueType="num">
                                      <p:cBhvr additive="base">
                                        <p:cTn id="7" dur="500" fill="hold"/>
                                        <p:tgtEl>
                                          <p:spTgt spid="67588"/>
                                        </p:tgtEl>
                                        <p:attrNameLst>
                                          <p:attrName>ppt_x</p:attrName>
                                        </p:attrNameLst>
                                      </p:cBhvr>
                                      <p:tavLst>
                                        <p:tav tm="0">
                                          <p:val>
                                            <p:strVal val="#ppt_x"/>
                                          </p:val>
                                        </p:tav>
                                        <p:tav tm="100000">
                                          <p:val>
                                            <p:strVal val="#ppt_x"/>
                                          </p:val>
                                        </p:tav>
                                      </p:tavLst>
                                    </p:anim>
                                    <p:anim calcmode="lin" valueType="num">
                                      <p:cBhvr additive="base">
                                        <p:cTn id="8" dur="500" fill="hold"/>
                                        <p:tgtEl>
                                          <p:spTgt spid="6758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67589"/>
                                        </p:tgtEl>
                                        <p:attrNameLst>
                                          <p:attrName>style.visibility</p:attrName>
                                        </p:attrNameLst>
                                      </p:cBhvr>
                                      <p:to>
                                        <p:strVal val="visible"/>
                                      </p:to>
                                    </p:set>
                                    <p:animEffect transition="in" filter="wipe(right)">
                                      <p:cBhvr>
                                        <p:cTn id="13"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p:bldP spid="6758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a:t>短语查询的处理</a:t>
            </a:r>
            <a:endParaRPr lang="en-US" altLang="zh-CN"/>
          </a:p>
        </p:txBody>
      </p:sp>
      <p:sp>
        <p:nvSpPr>
          <p:cNvPr id="68611" name="Rectangle 3"/>
          <p:cNvSpPr>
            <a:spLocks noGrp="1" noChangeArrowheads="1"/>
          </p:cNvSpPr>
          <p:nvPr>
            <p:ph idx="1"/>
          </p:nvPr>
        </p:nvSpPr>
        <p:spPr/>
        <p:txBody>
          <a:bodyPr/>
          <a:lstStyle/>
          <a:p>
            <a:pPr eaLnBrk="1" hangingPunct="1"/>
            <a:r>
              <a:rPr lang="zh-CN" altLang="en-US" b="1">
                <a:cs typeface="ＭＳ Ｐゴシック" pitchFamily="34" charset="-128"/>
              </a:rPr>
              <a:t>短语查询：</a:t>
            </a:r>
            <a:r>
              <a:rPr lang="en-US" altLang="zh-CN" b="1">
                <a:cs typeface="ＭＳ Ｐゴシック" pitchFamily="34" charset="-128"/>
              </a:rPr>
              <a:t>“to be or not to be”</a:t>
            </a:r>
          </a:p>
          <a:p>
            <a:pPr eaLnBrk="1" hangingPunct="1"/>
            <a:r>
              <a:rPr lang="zh-CN" altLang="en-US" b="1">
                <a:cs typeface="ＭＳ Ｐゴシック" pitchFamily="34" charset="-128"/>
              </a:rPr>
              <a:t>对每个词项，抽出其对应的倒排记录表</a:t>
            </a:r>
            <a:r>
              <a:rPr lang="en-US" altLang="zh-CN" b="1">
                <a:cs typeface="ＭＳ Ｐゴシック" pitchFamily="34" charset="-128"/>
              </a:rPr>
              <a:t>: to, be, or, not.</a:t>
            </a:r>
          </a:p>
          <a:p>
            <a:pPr eaLnBrk="1" hangingPunct="1"/>
            <a:r>
              <a:rPr lang="zh-CN" altLang="en-US" b="1">
                <a:cs typeface="ＭＳ Ｐゴシック" pitchFamily="34" charset="-128"/>
              </a:rPr>
              <a:t>合并</a:t>
            </a:r>
            <a:r>
              <a:rPr lang="en-US" altLang="zh-CN" b="1">
                <a:cs typeface="ＭＳ Ｐゴシック" pitchFamily="34" charset="-128"/>
              </a:rPr>
              <a:t>&lt;docID:</a:t>
            </a:r>
            <a:r>
              <a:rPr lang="zh-CN" altLang="en-US" b="1">
                <a:cs typeface="ＭＳ Ｐゴシック" pitchFamily="34" charset="-128"/>
              </a:rPr>
              <a:t>位置</a:t>
            </a:r>
            <a:r>
              <a:rPr lang="en-US" altLang="zh-CN" b="1">
                <a:cs typeface="ＭＳ Ｐゴシック" pitchFamily="34" charset="-128"/>
              </a:rPr>
              <a:t> &gt;</a:t>
            </a:r>
            <a:r>
              <a:rPr lang="zh-CN" altLang="en-US" b="1">
                <a:cs typeface="ＭＳ Ｐゴシック" pitchFamily="34" charset="-128"/>
              </a:rPr>
              <a:t>表，考虑</a:t>
            </a:r>
            <a:r>
              <a:rPr lang="en-US" altLang="zh-CN" b="1">
                <a:cs typeface="ＭＳ Ｐゴシック" pitchFamily="34" charset="-128"/>
              </a:rPr>
              <a:t> “to be or not to be”.</a:t>
            </a:r>
          </a:p>
          <a:p>
            <a:pPr lvl="1" eaLnBrk="1" hangingPunct="1"/>
            <a:r>
              <a:rPr lang="en-US" altLang="zh-CN" b="1"/>
              <a:t>to: </a:t>
            </a:r>
          </a:p>
          <a:p>
            <a:pPr lvl="2" eaLnBrk="1" hangingPunct="1"/>
            <a:r>
              <a:rPr lang="en-US" altLang="zh-CN" b="1"/>
              <a:t>2:1,17,74,222,551; 4:8,16,190,429,433; 7:13,23,191; ...</a:t>
            </a:r>
          </a:p>
          <a:p>
            <a:pPr lvl="1" eaLnBrk="1" hangingPunct="1"/>
            <a:r>
              <a:rPr lang="en-US" altLang="zh-CN" b="1"/>
              <a:t>be:  </a:t>
            </a:r>
          </a:p>
          <a:p>
            <a:pPr lvl="2" eaLnBrk="1" hangingPunct="1"/>
            <a:r>
              <a:rPr lang="en-US" altLang="zh-CN" b="1"/>
              <a:t>1:17,19; 4:17,191,291,430,434; 5:14,19,101; ...</a:t>
            </a:r>
          </a:p>
          <a:p>
            <a:pPr eaLnBrk="1" hangingPunct="1"/>
            <a:r>
              <a:rPr lang="zh-CN" altLang="en-US" b="1">
                <a:cs typeface="ＭＳ Ｐゴシック" pitchFamily="34" charset="-128"/>
              </a:rPr>
              <a:t>邻近搜索中的搜索策略与此类似，不同的是此时考虑前后位置之间的距离不大于某个值</a:t>
            </a:r>
            <a:endParaRPr lang="en-US" altLang="zh-CN" b="1">
              <a:cs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 calcmode="lin" valueType="num">
                                      <p:cBhvr additive="base">
                                        <p:cTn id="7" dur="500" fill="hold"/>
                                        <p:tgtEl>
                                          <p:spTgt spid="686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8611">
                                            <p:txEl>
                                              <p:pRg st="2" end="2"/>
                                            </p:txEl>
                                          </p:spTgt>
                                        </p:tgtEl>
                                        <p:attrNameLst>
                                          <p:attrName>style.visibility</p:attrName>
                                        </p:attrNameLst>
                                      </p:cBhvr>
                                      <p:to>
                                        <p:strVal val="visible"/>
                                      </p:to>
                                    </p:set>
                                    <p:anim calcmode="lin" valueType="num">
                                      <p:cBhvr additive="base">
                                        <p:cTn id="13" dur="500" fill="hold"/>
                                        <p:tgtEl>
                                          <p:spTgt spid="686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6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8611">
                                            <p:txEl>
                                              <p:pRg st="3" end="3"/>
                                            </p:txEl>
                                          </p:spTgt>
                                        </p:tgtEl>
                                        <p:attrNameLst>
                                          <p:attrName>style.visibility</p:attrName>
                                        </p:attrNameLst>
                                      </p:cBhvr>
                                      <p:to>
                                        <p:strVal val="visible"/>
                                      </p:to>
                                    </p:set>
                                    <p:anim calcmode="lin" valueType="num">
                                      <p:cBhvr additive="base">
                                        <p:cTn id="19" dur="500" fill="hold"/>
                                        <p:tgtEl>
                                          <p:spTgt spid="686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6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8611">
                                            <p:txEl>
                                              <p:pRg st="4" end="4"/>
                                            </p:txEl>
                                          </p:spTgt>
                                        </p:tgtEl>
                                        <p:attrNameLst>
                                          <p:attrName>style.visibility</p:attrName>
                                        </p:attrNameLst>
                                      </p:cBhvr>
                                      <p:to>
                                        <p:strVal val="visible"/>
                                      </p:to>
                                    </p:set>
                                    <p:anim calcmode="lin" valueType="num">
                                      <p:cBhvr additive="base">
                                        <p:cTn id="23" dur="500" fill="hold"/>
                                        <p:tgtEl>
                                          <p:spTgt spid="686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861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8611">
                                            <p:txEl>
                                              <p:pRg st="5" end="5"/>
                                            </p:txEl>
                                          </p:spTgt>
                                        </p:tgtEl>
                                        <p:attrNameLst>
                                          <p:attrName>style.visibility</p:attrName>
                                        </p:attrNameLst>
                                      </p:cBhvr>
                                      <p:to>
                                        <p:strVal val="visible"/>
                                      </p:to>
                                    </p:set>
                                    <p:anim calcmode="lin" valueType="num">
                                      <p:cBhvr additive="base">
                                        <p:cTn id="27" dur="500" fill="hold"/>
                                        <p:tgtEl>
                                          <p:spTgt spid="6861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861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8611">
                                            <p:txEl>
                                              <p:pRg st="6" end="6"/>
                                            </p:txEl>
                                          </p:spTgt>
                                        </p:tgtEl>
                                        <p:attrNameLst>
                                          <p:attrName>style.visibility</p:attrName>
                                        </p:attrNameLst>
                                      </p:cBhvr>
                                      <p:to>
                                        <p:strVal val="visible"/>
                                      </p:to>
                                    </p:set>
                                    <p:anim calcmode="lin" valueType="num">
                                      <p:cBhvr additive="base">
                                        <p:cTn id="31" dur="500" fill="hold"/>
                                        <p:tgtEl>
                                          <p:spTgt spid="6861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86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68611">
                                            <p:txEl>
                                              <p:pRg st="7" end="7"/>
                                            </p:txEl>
                                          </p:spTgt>
                                        </p:tgtEl>
                                        <p:attrNameLst>
                                          <p:attrName>style.visibility</p:attrName>
                                        </p:attrNameLst>
                                      </p:cBhvr>
                                      <p:to>
                                        <p:strVal val="visible"/>
                                      </p:to>
                                    </p:set>
                                    <p:anim calcmode="lin" valueType="num">
                                      <p:cBhvr additive="base">
                                        <p:cTn id="37" dur="500" fill="hold"/>
                                        <p:tgtEl>
                                          <p:spTgt spid="6861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86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a:t>邻近式查询</a:t>
            </a:r>
            <a:r>
              <a:rPr lang="en-US" altLang="zh-CN"/>
              <a:t>(Proximity query)</a:t>
            </a:r>
          </a:p>
        </p:txBody>
      </p:sp>
      <p:sp>
        <p:nvSpPr>
          <p:cNvPr id="66563" name="Rectangle 3"/>
          <p:cNvSpPr>
            <a:spLocks noGrp="1" noChangeArrowheads="1"/>
          </p:cNvSpPr>
          <p:nvPr>
            <p:ph idx="1"/>
          </p:nvPr>
        </p:nvSpPr>
        <p:spPr/>
        <p:txBody>
          <a:bodyPr/>
          <a:lstStyle/>
          <a:p>
            <a:pPr eaLnBrk="1" hangingPunct="1">
              <a:lnSpc>
                <a:spcPct val="150000"/>
              </a:lnSpc>
            </a:pPr>
            <a:r>
              <a:rPr lang="en-US" altLang="zh-CN" b="1">
                <a:cs typeface="ＭＳ Ｐゴシック" pitchFamily="34" charset="-128"/>
              </a:rPr>
              <a:t>LIMIT! /3 STATUTE /3 FEDERAL /2 TORT </a:t>
            </a:r>
          </a:p>
          <a:p>
            <a:pPr lvl="1" eaLnBrk="1" hangingPunct="1">
              <a:lnSpc>
                <a:spcPct val="150000"/>
              </a:lnSpc>
            </a:pPr>
            <a:r>
              <a:rPr lang="en-US" altLang="zh-CN" b="1"/>
              <a:t>/k </a:t>
            </a:r>
            <a:r>
              <a:rPr lang="zh-CN" altLang="en-US" b="1"/>
              <a:t>表示</a:t>
            </a:r>
            <a:r>
              <a:rPr lang="en-US" altLang="zh-CN" b="1"/>
              <a:t> “</a:t>
            </a:r>
            <a:r>
              <a:rPr lang="zh-CN" altLang="en-US" b="1"/>
              <a:t>在</a:t>
            </a:r>
            <a:r>
              <a:rPr lang="en-US" altLang="zh-CN" b="1"/>
              <a:t> k </a:t>
            </a:r>
            <a:r>
              <a:rPr lang="zh-CN" altLang="en-US" b="1"/>
              <a:t>个词之内</a:t>
            </a:r>
            <a:r>
              <a:rPr lang="en-US" altLang="zh-CN" b="1"/>
              <a:t>”</a:t>
            </a:r>
          </a:p>
          <a:p>
            <a:pPr eaLnBrk="1" hangingPunct="1">
              <a:lnSpc>
                <a:spcPct val="150000"/>
              </a:lnSpc>
            </a:pPr>
            <a:r>
              <a:rPr lang="zh-CN" altLang="en-US" b="1">
                <a:cs typeface="ＭＳ Ｐゴシック" pitchFamily="34" charset="-128"/>
              </a:rPr>
              <a:t>很明显，位置索引可以处理邻近式查询，而双词索引却不能</a:t>
            </a:r>
            <a:endParaRPr lang="en-US" altLang="zh-CN" b="1">
              <a:cs typeface="ＭＳ Ｐゴシック" pitchFamily="34" charset="-128"/>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a:t>位置索引的大小</a:t>
            </a:r>
            <a:endParaRPr lang="en-US" altLang="zh-CN"/>
          </a:p>
        </p:txBody>
      </p:sp>
      <p:sp>
        <p:nvSpPr>
          <p:cNvPr id="70659" name="Rectangle 4"/>
          <p:cNvSpPr>
            <a:spLocks noGrp="1" noChangeArrowheads="1"/>
          </p:cNvSpPr>
          <p:nvPr>
            <p:ph idx="1"/>
          </p:nvPr>
        </p:nvSpPr>
        <p:spPr/>
        <p:txBody>
          <a:bodyPr/>
          <a:lstStyle/>
          <a:p>
            <a:pPr eaLnBrk="1" hangingPunct="1">
              <a:lnSpc>
                <a:spcPct val="125000"/>
              </a:lnSpc>
            </a:pPr>
            <a:r>
              <a:rPr lang="zh-CN" altLang="en-US" b="1">
                <a:cs typeface="ＭＳ Ｐゴシック" pitchFamily="34" charset="-128"/>
              </a:rPr>
              <a:t>位置索引增加了位置信息，因此空间较大，但是可以采用索引压缩技术进行处理</a:t>
            </a:r>
            <a:r>
              <a:rPr lang="en-US" altLang="zh-CN" b="1">
                <a:cs typeface="ＭＳ Ｐゴシック" pitchFamily="34" charset="-128"/>
              </a:rPr>
              <a:t>(</a:t>
            </a:r>
            <a:r>
              <a:rPr lang="zh-CN" altLang="en-US" b="1">
                <a:cs typeface="ＭＳ Ｐゴシック" pitchFamily="34" charset="-128"/>
              </a:rPr>
              <a:t>参见第五讲</a:t>
            </a:r>
            <a:r>
              <a:rPr lang="en-US" altLang="zh-CN" b="1">
                <a:cs typeface="ＭＳ Ｐゴシック" pitchFamily="34" charset="-128"/>
              </a:rPr>
              <a:t>)</a:t>
            </a:r>
          </a:p>
          <a:p>
            <a:pPr eaLnBrk="1" hangingPunct="1">
              <a:lnSpc>
                <a:spcPct val="125000"/>
              </a:lnSpc>
            </a:pPr>
            <a:r>
              <a:rPr lang="zh-CN" altLang="en-US" b="1">
                <a:cs typeface="ＭＳ Ｐゴシック" pitchFamily="34" charset="-128"/>
              </a:rPr>
              <a:t>当然，相对于没有位置信息的索引，位置索引的存储空间明显大于无位置信息的索引</a:t>
            </a:r>
            <a:endParaRPr lang="en-US" altLang="zh-CN" b="1">
              <a:cs typeface="ＭＳ Ｐゴシック" pitchFamily="34" charset="-128"/>
            </a:endParaRPr>
          </a:p>
          <a:p>
            <a:pPr eaLnBrk="1" hangingPunct="1">
              <a:lnSpc>
                <a:spcPct val="125000"/>
              </a:lnSpc>
            </a:pPr>
            <a:r>
              <a:rPr lang="zh-CN" altLang="en-US" b="1">
                <a:cs typeface="ＭＳ Ｐゴシック" pitchFamily="34" charset="-128"/>
              </a:rPr>
              <a:t>另外，位置索引目前是实际检索系统的标配，这是因为实际中需要处理短语</a:t>
            </a:r>
            <a:r>
              <a:rPr lang="en-US" altLang="zh-CN" b="1">
                <a:cs typeface="ＭＳ Ｐゴシック" pitchFamily="34" charset="-128"/>
              </a:rPr>
              <a:t>(</a:t>
            </a:r>
            <a:r>
              <a:rPr lang="zh-CN" altLang="en-US" b="1">
                <a:cs typeface="ＭＳ Ｐゴシック" pitchFamily="34" charset="-128"/>
              </a:rPr>
              <a:t>显式和隐式</a:t>
            </a:r>
            <a:r>
              <a:rPr lang="en-US" altLang="zh-CN" b="1">
                <a:cs typeface="ＭＳ Ｐゴシック" pitchFamily="34" charset="-128"/>
              </a:rPr>
              <a:t>)</a:t>
            </a:r>
            <a:r>
              <a:rPr lang="zh-CN" altLang="en-US" b="1">
                <a:cs typeface="ＭＳ Ｐゴシック" pitchFamily="34" charset="-128"/>
              </a:rPr>
              <a:t>和邻近式查询</a:t>
            </a:r>
            <a:endParaRPr lang="en-US" altLang="zh-CN" b="1">
              <a:cs typeface="ＭＳ Ｐゴシック" pitchFamily="34" charset="-128"/>
            </a:endParaRPr>
          </a:p>
        </p:txBody>
      </p:sp>
      <p:sp>
        <p:nvSpPr>
          <p:cNvPr id="67588" name="Rectangle 3"/>
          <p:cNvSpPr>
            <a:spLocks noChangeArrowheads="1"/>
          </p:cNvSpPr>
          <p:nvPr/>
        </p:nvSpPr>
        <p:spPr bwMode="auto">
          <a:xfrm>
            <a:off x="685800" y="4419600"/>
            <a:ext cx="7772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A50021"/>
              </a:buClr>
              <a:buSzPct val="60000"/>
              <a:buFont typeface="Wingdings" pitchFamily="2" charset="2"/>
              <a:buChar char="n"/>
            </a:pPr>
            <a:endParaRPr lang="zh-CN" altLang="en-US" sz="2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anim calcmode="lin" valueType="num">
                                      <p:cBhvr additive="base">
                                        <p:cTn id="7" dur="500" fill="hold"/>
                                        <p:tgtEl>
                                          <p:spTgt spid="706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anim calcmode="lin" valueType="num">
                                      <p:cBhvr additive="base">
                                        <p:cTn id="13" dur="500" fill="hold"/>
                                        <p:tgtEl>
                                          <p:spTgt spid="706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zh-CN" altLang="en-US"/>
              <a:t>提纲</a:t>
            </a:r>
            <a:endParaRPr lang="de-DE"/>
          </a:p>
        </p:txBody>
      </p:sp>
      <p:sp>
        <p:nvSpPr>
          <p:cNvPr id="2253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D6A3C12-252D-492F-A65D-C30E6CF82CFE}" type="slidenum">
              <a:rPr lang="en-US" altLang="zh-CN" sz="1200" smtClean="0">
                <a:solidFill>
                  <a:srgbClr val="898989"/>
                </a:solidFill>
                <a:ea typeface="Arial Unicode MS" pitchFamily="34" charset="-122"/>
                <a:cs typeface="Arial Unicode MS" pitchFamily="34" charset="-122"/>
              </a:rPr>
              <a:pPr eaLnBrk="1" hangingPunct="1"/>
              <a:t>5</a:t>
            </a:fld>
            <a:endParaRPr lang="en-US" altLang="zh-CN" sz="1200">
              <a:solidFill>
                <a:srgbClr val="898989"/>
              </a:solidFill>
              <a:ea typeface="Arial Unicode MS" pitchFamily="34" charset="-122"/>
              <a:cs typeface="Arial Unicode MS" pitchFamily="34" charset="-122"/>
            </a:endParaRPr>
          </a:p>
        </p:txBody>
      </p:sp>
      <p:sp>
        <p:nvSpPr>
          <p:cNvPr id="80899" name="Text Box 3"/>
          <p:cNvSpPr txBox="1">
            <a:spLocks noChangeArrowheads="1"/>
          </p:cNvSpPr>
          <p:nvPr/>
        </p:nvSpPr>
        <p:spPr bwMode="auto">
          <a:xfrm>
            <a:off x="357188" y="1428750"/>
            <a:ext cx="8286750"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BDD3E9"/>
                </a:solidFill>
              </a:rPr>
              <a:t>上一讲回顾</a:t>
            </a:r>
            <a:r>
              <a:rPr lang="en-US" sz="3200" dirty="0">
                <a:solidFill>
                  <a:srgbClr val="BDD3E9"/>
                </a:solidFill>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336699"/>
                </a:solidFill>
              </a:rPr>
              <a:t>文档</a:t>
            </a:r>
            <a:endParaRPr lang="en-US" sz="3200" dirty="0">
              <a:solidFill>
                <a:srgbClr val="336699"/>
              </a:solidFill>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BDD3E9"/>
                </a:solidFill>
              </a:rPr>
              <a:t>词项</a:t>
            </a:r>
            <a:endParaRPr lang="en-US" sz="3200" dirty="0">
              <a:solidFill>
                <a:srgbClr val="BDD3E9"/>
              </a:solidFill>
            </a:endParaRPr>
          </a:p>
          <a:p>
            <a:pPr marL="1257300" lvl="1" indent="-514350">
              <a:lnSpc>
                <a:spcPct val="150000"/>
              </a:lnSpc>
              <a:spcBef>
                <a:spcPts val="700"/>
              </a:spcBef>
              <a:buClr>
                <a:srgbClr val="BDD3E9"/>
              </a:buClr>
              <a:buSzPct val="70000"/>
              <a:buFont typeface="Wingdings"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dirty="0">
                <a:solidFill>
                  <a:schemeClr val="bg2">
                    <a:lumMod val="60000"/>
                    <a:lumOff val="40000"/>
                  </a:schemeClr>
                </a:solidFill>
              </a:rPr>
              <a:t>通常做法</a:t>
            </a:r>
            <a:r>
              <a:rPr lang="en-US" altLang="zh-CN" dirty="0">
                <a:solidFill>
                  <a:schemeClr val="bg2">
                    <a:lumMod val="60000"/>
                    <a:lumOff val="40000"/>
                  </a:schemeClr>
                </a:solidFill>
              </a:rPr>
              <a:t>+</a:t>
            </a:r>
            <a:r>
              <a:rPr lang="zh-CN" altLang="en-US" dirty="0">
                <a:solidFill>
                  <a:schemeClr val="bg2">
                    <a:lumMod val="60000"/>
                    <a:lumOff val="40000"/>
                  </a:schemeClr>
                </a:solidFill>
              </a:rPr>
              <a:t>非英语处理</a:t>
            </a:r>
            <a:endParaRPr lang="en-US" dirty="0">
              <a:solidFill>
                <a:schemeClr val="bg2">
                  <a:lumMod val="60000"/>
                  <a:lumOff val="40000"/>
                </a:schemeClr>
              </a:solidFill>
            </a:endParaRPr>
          </a:p>
          <a:p>
            <a:pPr marL="1257300" lvl="1" indent="-514350">
              <a:lnSpc>
                <a:spcPct val="150000"/>
              </a:lnSpc>
              <a:spcBef>
                <a:spcPts val="700"/>
              </a:spcBef>
              <a:buClr>
                <a:srgbClr val="BDD3E9"/>
              </a:buClr>
              <a:buSzPct val="70000"/>
              <a:buFont typeface="Wingdings"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dirty="0">
                <a:solidFill>
                  <a:schemeClr val="bg2">
                    <a:lumMod val="60000"/>
                    <a:lumOff val="40000"/>
                  </a:schemeClr>
                </a:solidFill>
              </a:rPr>
              <a:t>英语</a:t>
            </a:r>
            <a:endParaRPr lang="en-US" dirty="0">
              <a:solidFill>
                <a:schemeClr val="bg2">
                  <a:lumMod val="60000"/>
                  <a:lumOff val="40000"/>
                </a:schemeClr>
              </a:solidFill>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BDD3E9"/>
                </a:solidFill>
              </a:rPr>
              <a:t>跳表指针</a:t>
            </a:r>
            <a:endParaRPr lang="en-US" sz="3200" dirty="0">
              <a:solidFill>
                <a:srgbClr val="BDD3E9"/>
              </a:solidFill>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BDD3E9"/>
                </a:solidFill>
              </a:rPr>
              <a:t>短语查询</a:t>
            </a:r>
            <a:endParaRPr lang="en-US" sz="3200" dirty="0">
              <a:solidFill>
                <a:srgbClr val="336699"/>
              </a:solidFill>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a:t>位置索引的大小</a:t>
            </a:r>
            <a:endParaRPr lang="en-US" altLang="zh-CN"/>
          </a:p>
        </p:txBody>
      </p:sp>
      <p:sp>
        <p:nvSpPr>
          <p:cNvPr id="68611" name="Rectangle 3"/>
          <p:cNvSpPr>
            <a:spLocks noGrp="1" noChangeArrowheads="1"/>
          </p:cNvSpPr>
          <p:nvPr>
            <p:ph idx="1"/>
          </p:nvPr>
        </p:nvSpPr>
        <p:spPr>
          <a:xfrm>
            <a:off x="179388" y="1600200"/>
            <a:ext cx="8888412" cy="4953000"/>
          </a:xfrm>
        </p:spPr>
        <p:txBody>
          <a:bodyPr/>
          <a:lstStyle/>
          <a:p>
            <a:pPr eaLnBrk="1" hangingPunct="1"/>
            <a:r>
              <a:rPr lang="zh-CN" altLang="en-US" b="1">
                <a:cs typeface="ＭＳ Ｐゴシック" pitchFamily="34" charset="-128"/>
              </a:rPr>
              <a:t>词项在每篇文档中的每次出现都需要一个存储单元</a:t>
            </a:r>
            <a:endParaRPr lang="en-US" altLang="zh-CN" b="1">
              <a:cs typeface="ＭＳ Ｐゴシック" pitchFamily="34" charset="-128"/>
            </a:endParaRPr>
          </a:p>
          <a:p>
            <a:pPr eaLnBrk="1" hangingPunct="1"/>
            <a:r>
              <a:rPr lang="zh-CN" altLang="en-US" b="1">
                <a:cs typeface="ＭＳ Ｐゴシック" pitchFamily="34" charset="-128"/>
              </a:rPr>
              <a:t>因此索引的大小依赖于文档的平均长度</a:t>
            </a:r>
            <a:endParaRPr lang="en-US" altLang="zh-CN" b="1">
              <a:cs typeface="ＭＳ Ｐゴシック" pitchFamily="34" charset="-128"/>
            </a:endParaRPr>
          </a:p>
          <a:p>
            <a:pPr lvl="1" eaLnBrk="1" hangingPunct="1"/>
            <a:r>
              <a:rPr lang="zh-CN" altLang="en-US" b="1"/>
              <a:t>平均</a:t>
            </a:r>
            <a:r>
              <a:rPr lang="en-US" altLang="zh-CN" b="1"/>
              <a:t>Web</a:t>
            </a:r>
            <a:r>
              <a:rPr lang="zh-CN" altLang="en-US" b="1"/>
              <a:t>页面的长度</a:t>
            </a:r>
            <a:r>
              <a:rPr lang="en-US" altLang="zh-CN" b="1"/>
              <a:t> &lt;1000 </a:t>
            </a:r>
            <a:r>
              <a:rPr lang="zh-CN" altLang="en-US" b="1"/>
              <a:t>个词项</a:t>
            </a:r>
            <a:endParaRPr lang="en-US" altLang="zh-CN" b="1"/>
          </a:p>
          <a:p>
            <a:pPr lvl="1" eaLnBrk="1" hangingPunct="1"/>
            <a:r>
              <a:rPr lang="zh-CN" altLang="en-US" b="1"/>
              <a:t>美国证监会文件</a:t>
            </a:r>
            <a:r>
              <a:rPr lang="en-US" altLang="zh-CN" b="1"/>
              <a:t>(SEC filings), </a:t>
            </a:r>
            <a:r>
              <a:rPr lang="zh-CN" altLang="en-US" b="1"/>
              <a:t>书籍</a:t>
            </a:r>
            <a:r>
              <a:rPr lang="en-US" altLang="zh-CN" b="1"/>
              <a:t>, </a:t>
            </a:r>
            <a:r>
              <a:rPr lang="zh-CN" altLang="en-US" b="1"/>
              <a:t>甚至一些史诗</a:t>
            </a:r>
            <a:r>
              <a:rPr lang="en-US" altLang="zh-CN" b="1"/>
              <a:t> … </a:t>
            </a:r>
            <a:r>
              <a:rPr lang="zh-CN" altLang="en-US" b="1"/>
              <a:t>和容易就超过</a:t>
            </a:r>
            <a:r>
              <a:rPr lang="en-US" altLang="zh-CN" b="1"/>
              <a:t> 100,000 </a:t>
            </a:r>
            <a:r>
              <a:rPr lang="zh-CN" altLang="en-US" b="1"/>
              <a:t>个词项</a:t>
            </a:r>
            <a:endParaRPr lang="en-US" altLang="zh-CN" b="1"/>
          </a:p>
          <a:p>
            <a:pPr eaLnBrk="1" hangingPunct="1"/>
            <a:r>
              <a:rPr lang="zh-CN" altLang="en-US" b="1">
                <a:cs typeface="ＭＳ Ｐゴシック" pitchFamily="34" charset="-128"/>
              </a:rPr>
              <a:t>假定某个词项的出现频率是</a:t>
            </a:r>
            <a:r>
              <a:rPr lang="en-US" altLang="zh-CN" b="1">
                <a:cs typeface="ＭＳ Ｐゴシック" pitchFamily="34" charset="-128"/>
              </a:rPr>
              <a:t>0.1%</a:t>
            </a:r>
          </a:p>
        </p:txBody>
      </p:sp>
      <p:grpSp>
        <p:nvGrpSpPr>
          <p:cNvPr id="68612" name="Group 5"/>
          <p:cNvGrpSpPr>
            <a:grpSpLocks/>
          </p:cNvGrpSpPr>
          <p:nvPr/>
        </p:nvGrpSpPr>
        <p:grpSpPr bwMode="auto">
          <a:xfrm>
            <a:off x="762000" y="5105400"/>
            <a:ext cx="7769225" cy="1447800"/>
            <a:chOff x="624" y="3216"/>
            <a:chExt cx="4894" cy="912"/>
          </a:xfrm>
        </p:grpSpPr>
        <p:grpSp>
          <p:nvGrpSpPr>
            <p:cNvPr id="68613" name="Group 6"/>
            <p:cNvGrpSpPr>
              <a:grpSpLocks/>
            </p:cNvGrpSpPr>
            <p:nvPr/>
          </p:nvGrpSpPr>
          <p:grpSpPr bwMode="auto">
            <a:xfrm>
              <a:off x="624" y="3216"/>
              <a:ext cx="4894" cy="912"/>
              <a:chOff x="912" y="2448"/>
              <a:chExt cx="3888" cy="992"/>
            </a:xfrm>
          </p:grpSpPr>
          <p:sp>
            <p:nvSpPr>
              <p:cNvPr id="68615" name="Rectangle 7"/>
              <p:cNvSpPr>
                <a:spLocks noChangeArrowheads="1"/>
              </p:cNvSpPr>
              <p:nvPr/>
            </p:nvSpPr>
            <p:spPr bwMode="auto">
              <a:xfrm>
                <a:off x="3504" y="3109"/>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spcBef>
                    <a:spcPct val="20000"/>
                  </a:spcBef>
                  <a:buClr>
                    <a:srgbClr val="A50021"/>
                  </a:buClr>
                  <a:buSzPct val="60000"/>
                  <a:buFont typeface="Wingdings" pitchFamily="2" charset="2"/>
                  <a:buNone/>
                </a:pPr>
                <a:r>
                  <a:rPr lang="en-US" altLang="zh-CN" sz="2200" b="1"/>
                  <a:t>100</a:t>
                </a:r>
              </a:p>
            </p:txBody>
          </p:sp>
          <p:sp>
            <p:nvSpPr>
              <p:cNvPr id="68616" name="Rectangle 8"/>
              <p:cNvSpPr>
                <a:spLocks noChangeArrowheads="1"/>
              </p:cNvSpPr>
              <p:nvPr/>
            </p:nvSpPr>
            <p:spPr bwMode="auto">
              <a:xfrm>
                <a:off x="2208" y="3109"/>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spcBef>
                    <a:spcPct val="20000"/>
                  </a:spcBef>
                  <a:buClr>
                    <a:srgbClr val="A50021"/>
                  </a:buClr>
                  <a:buSzPct val="60000"/>
                  <a:buFont typeface="Wingdings" pitchFamily="2" charset="2"/>
                  <a:buNone/>
                </a:pPr>
                <a:r>
                  <a:rPr lang="en-US" altLang="zh-CN" sz="2200" b="1"/>
                  <a:t>1</a:t>
                </a:r>
              </a:p>
            </p:txBody>
          </p:sp>
          <p:sp>
            <p:nvSpPr>
              <p:cNvPr id="68617" name="Rectangle 9"/>
              <p:cNvSpPr>
                <a:spLocks noChangeArrowheads="1"/>
              </p:cNvSpPr>
              <p:nvPr/>
            </p:nvSpPr>
            <p:spPr bwMode="auto">
              <a:xfrm>
                <a:off x="912" y="3109"/>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spcBef>
                    <a:spcPct val="20000"/>
                  </a:spcBef>
                  <a:buClr>
                    <a:srgbClr val="A50021"/>
                  </a:buClr>
                  <a:buSzPct val="60000"/>
                  <a:buFont typeface="Wingdings" pitchFamily="2" charset="2"/>
                  <a:buNone/>
                </a:pPr>
                <a:r>
                  <a:rPr lang="en-US" altLang="zh-CN" sz="2200" b="1"/>
                  <a:t>100,000</a:t>
                </a:r>
              </a:p>
            </p:txBody>
          </p:sp>
          <p:sp>
            <p:nvSpPr>
              <p:cNvPr id="68618" name="Rectangle 10"/>
              <p:cNvSpPr>
                <a:spLocks noChangeArrowheads="1"/>
              </p:cNvSpPr>
              <p:nvPr/>
            </p:nvSpPr>
            <p:spPr bwMode="auto">
              <a:xfrm>
                <a:off x="3504" y="2779"/>
                <a:ext cx="12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spcBef>
                    <a:spcPct val="20000"/>
                  </a:spcBef>
                  <a:buClr>
                    <a:srgbClr val="A50021"/>
                  </a:buClr>
                  <a:buSzPct val="60000"/>
                  <a:buFont typeface="Wingdings" pitchFamily="2" charset="2"/>
                  <a:buNone/>
                </a:pPr>
                <a:r>
                  <a:rPr lang="en-US" altLang="zh-CN" sz="2200" b="1"/>
                  <a:t>1</a:t>
                </a:r>
              </a:p>
            </p:txBody>
          </p:sp>
          <p:sp>
            <p:nvSpPr>
              <p:cNvPr id="68619" name="Rectangle 11"/>
              <p:cNvSpPr>
                <a:spLocks noChangeArrowheads="1"/>
              </p:cNvSpPr>
              <p:nvPr/>
            </p:nvSpPr>
            <p:spPr bwMode="auto">
              <a:xfrm>
                <a:off x="2208" y="2779"/>
                <a:ext cx="12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spcBef>
                    <a:spcPct val="20000"/>
                  </a:spcBef>
                  <a:buClr>
                    <a:srgbClr val="A50021"/>
                  </a:buClr>
                  <a:buSzPct val="60000"/>
                  <a:buFont typeface="Wingdings" pitchFamily="2" charset="2"/>
                  <a:buNone/>
                </a:pPr>
                <a:r>
                  <a:rPr lang="en-US" altLang="zh-CN" sz="2200" b="1"/>
                  <a:t>1</a:t>
                </a:r>
              </a:p>
            </p:txBody>
          </p:sp>
          <p:sp>
            <p:nvSpPr>
              <p:cNvPr id="68620" name="Rectangle 12"/>
              <p:cNvSpPr>
                <a:spLocks noChangeArrowheads="1"/>
              </p:cNvSpPr>
              <p:nvPr/>
            </p:nvSpPr>
            <p:spPr bwMode="auto">
              <a:xfrm>
                <a:off x="912" y="2779"/>
                <a:ext cx="12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spcBef>
                    <a:spcPct val="20000"/>
                  </a:spcBef>
                  <a:buClr>
                    <a:srgbClr val="A50021"/>
                  </a:buClr>
                  <a:buSzPct val="60000"/>
                  <a:buFont typeface="Wingdings" pitchFamily="2" charset="2"/>
                  <a:buNone/>
                </a:pPr>
                <a:r>
                  <a:rPr lang="en-US" altLang="zh-CN" sz="2200" b="1"/>
                  <a:t>1000</a:t>
                </a:r>
              </a:p>
            </p:txBody>
          </p:sp>
          <p:sp>
            <p:nvSpPr>
              <p:cNvPr id="68621" name="Rectangle 13"/>
              <p:cNvSpPr>
                <a:spLocks noChangeArrowheads="1"/>
              </p:cNvSpPr>
              <p:nvPr/>
            </p:nvSpPr>
            <p:spPr bwMode="auto">
              <a:xfrm>
                <a:off x="3504" y="2448"/>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20000"/>
                  </a:spcBef>
                  <a:buClr>
                    <a:srgbClr val="A50021"/>
                  </a:buClr>
                  <a:buSzPct val="60000"/>
                  <a:buFont typeface="Wingdings" pitchFamily="2" charset="2"/>
                  <a:buNone/>
                </a:pPr>
                <a:r>
                  <a:rPr lang="zh-CN" altLang="en-US" sz="2000" b="1"/>
                  <a:t>位置索引存储单元</a:t>
                </a:r>
                <a:endParaRPr lang="en-US" altLang="zh-CN" sz="2000" b="1"/>
              </a:p>
            </p:txBody>
          </p:sp>
          <p:sp>
            <p:nvSpPr>
              <p:cNvPr id="68622" name="Rectangle 14"/>
              <p:cNvSpPr>
                <a:spLocks noChangeArrowheads="1"/>
              </p:cNvSpPr>
              <p:nvPr/>
            </p:nvSpPr>
            <p:spPr bwMode="auto">
              <a:xfrm>
                <a:off x="2208" y="2448"/>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20000"/>
                  </a:spcBef>
                  <a:buClr>
                    <a:srgbClr val="A50021"/>
                  </a:buClr>
                  <a:buSzPct val="60000"/>
                  <a:buFont typeface="Wingdings" pitchFamily="2" charset="2"/>
                  <a:buNone/>
                </a:pPr>
                <a:r>
                  <a:rPr lang="zh-CN" altLang="en-US" sz="2200" b="1"/>
                  <a:t>倒排记录表的数目</a:t>
                </a:r>
                <a:endParaRPr lang="en-US" altLang="zh-CN" sz="2200" b="1"/>
              </a:p>
            </p:txBody>
          </p:sp>
          <p:sp>
            <p:nvSpPr>
              <p:cNvPr id="68623" name="Rectangle 15"/>
              <p:cNvSpPr>
                <a:spLocks noChangeArrowheads="1"/>
              </p:cNvSpPr>
              <p:nvPr/>
            </p:nvSpPr>
            <p:spPr bwMode="auto">
              <a:xfrm>
                <a:off x="912" y="2448"/>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20000"/>
                  </a:spcBef>
                  <a:buClr>
                    <a:srgbClr val="A50021"/>
                  </a:buClr>
                  <a:buSzPct val="60000"/>
                  <a:buFont typeface="Wingdings" pitchFamily="2" charset="2"/>
                  <a:buNone/>
                </a:pPr>
                <a:endParaRPr lang="zh-CN" altLang="en-US" sz="2200" b="1"/>
              </a:p>
            </p:txBody>
          </p:sp>
          <p:sp>
            <p:nvSpPr>
              <p:cNvPr id="68624" name="Line 16"/>
              <p:cNvSpPr>
                <a:spLocks noChangeShapeType="1"/>
              </p:cNvSpPr>
              <p:nvPr/>
            </p:nvSpPr>
            <p:spPr bwMode="auto">
              <a:xfrm>
                <a:off x="912" y="2448"/>
                <a:ext cx="388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5" name="Line 17"/>
              <p:cNvSpPr>
                <a:spLocks noChangeShapeType="1"/>
              </p:cNvSpPr>
              <p:nvPr/>
            </p:nvSpPr>
            <p:spPr bwMode="auto">
              <a:xfrm>
                <a:off x="912" y="2779"/>
                <a:ext cx="38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6" name="Line 18"/>
              <p:cNvSpPr>
                <a:spLocks noChangeShapeType="1"/>
              </p:cNvSpPr>
              <p:nvPr/>
            </p:nvSpPr>
            <p:spPr bwMode="auto">
              <a:xfrm>
                <a:off x="912" y="3109"/>
                <a:ext cx="38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7" name="Line 19"/>
              <p:cNvSpPr>
                <a:spLocks noChangeShapeType="1"/>
              </p:cNvSpPr>
              <p:nvPr/>
            </p:nvSpPr>
            <p:spPr bwMode="auto">
              <a:xfrm>
                <a:off x="912" y="3440"/>
                <a:ext cx="388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8" name="Line 20"/>
              <p:cNvSpPr>
                <a:spLocks noChangeShapeType="1"/>
              </p:cNvSpPr>
              <p:nvPr/>
            </p:nvSpPr>
            <p:spPr bwMode="auto">
              <a:xfrm>
                <a:off x="912" y="2448"/>
                <a:ext cx="0" cy="992"/>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9" name="Line 21"/>
              <p:cNvSpPr>
                <a:spLocks noChangeShapeType="1"/>
              </p:cNvSpPr>
              <p:nvPr/>
            </p:nvSpPr>
            <p:spPr bwMode="auto">
              <a:xfrm>
                <a:off x="2208" y="2448"/>
                <a:ext cx="0" cy="992"/>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0" name="Line 22"/>
              <p:cNvSpPr>
                <a:spLocks noChangeShapeType="1"/>
              </p:cNvSpPr>
              <p:nvPr/>
            </p:nvSpPr>
            <p:spPr bwMode="auto">
              <a:xfrm>
                <a:off x="3504" y="2448"/>
                <a:ext cx="0" cy="992"/>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1" name="Line 23"/>
              <p:cNvSpPr>
                <a:spLocks noChangeShapeType="1"/>
              </p:cNvSpPr>
              <p:nvPr/>
            </p:nvSpPr>
            <p:spPr bwMode="auto">
              <a:xfrm>
                <a:off x="4800" y="2448"/>
                <a:ext cx="0" cy="992"/>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8614" name="Rectangle 24"/>
            <p:cNvSpPr>
              <a:spLocks noChangeArrowheads="1"/>
            </p:cNvSpPr>
            <p:nvPr/>
          </p:nvSpPr>
          <p:spPr bwMode="auto">
            <a:xfrm>
              <a:off x="624" y="323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t>文档大小</a:t>
              </a:r>
              <a:endParaRPr lang="en-US" altLang="zh-CN" b="1"/>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a:t>一些经验规律</a:t>
            </a:r>
            <a:endParaRPr lang="en-US" altLang="zh-CN"/>
          </a:p>
        </p:txBody>
      </p:sp>
      <p:sp>
        <p:nvSpPr>
          <p:cNvPr id="69635" name="Rectangle 3"/>
          <p:cNvSpPr>
            <a:spLocks noGrp="1" noChangeArrowheads="1"/>
          </p:cNvSpPr>
          <p:nvPr>
            <p:ph idx="1"/>
          </p:nvPr>
        </p:nvSpPr>
        <p:spPr/>
        <p:txBody>
          <a:bodyPr/>
          <a:lstStyle/>
          <a:p>
            <a:pPr eaLnBrk="1" hangingPunct="1"/>
            <a:r>
              <a:rPr lang="zh-CN" altLang="en-US" b="1">
                <a:cs typeface="ＭＳ Ｐゴシック" pitchFamily="34" charset="-128"/>
              </a:rPr>
              <a:t>位置索引的大小大概是无位置信息索引的</a:t>
            </a:r>
            <a:r>
              <a:rPr lang="en-US" altLang="zh-CN" b="1">
                <a:cs typeface="ＭＳ Ｐゴシック" pitchFamily="34" charset="-128"/>
              </a:rPr>
              <a:t>2-4</a:t>
            </a:r>
            <a:r>
              <a:rPr lang="zh-CN" altLang="en-US" b="1">
                <a:cs typeface="ＭＳ Ｐゴシック" pitchFamily="34" charset="-128"/>
              </a:rPr>
              <a:t>倍</a:t>
            </a:r>
            <a:endParaRPr lang="en-US" altLang="zh-CN" b="1">
              <a:cs typeface="ＭＳ Ｐゴシック" pitchFamily="34" charset="-128"/>
            </a:endParaRPr>
          </a:p>
          <a:p>
            <a:pPr eaLnBrk="1" hangingPunct="1"/>
            <a:endParaRPr lang="en-US" altLang="zh-CN" b="1">
              <a:cs typeface="ＭＳ Ｐゴシック" pitchFamily="34" charset="-128"/>
            </a:endParaRPr>
          </a:p>
          <a:p>
            <a:pPr eaLnBrk="1" hangingPunct="1"/>
            <a:r>
              <a:rPr lang="zh-CN" altLang="en-US" b="1">
                <a:cs typeface="ＭＳ Ｐゴシック" pitchFamily="34" charset="-128"/>
              </a:rPr>
              <a:t>位置索引大概是原始文本容量的</a:t>
            </a:r>
            <a:r>
              <a:rPr lang="en-US" altLang="zh-CN" b="1">
                <a:cs typeface="ＭＳ Ｐゴシック" pitchFamily="34" charset="-128"/>
              </a:rPr>
              <a:t>35-50%</a:t>
            </a:r>
          </a:p>
          <a:p>
            <a:pPr eaLnBrk="1" hangingPunct="1"/>
            <a:endParaRPr lang="en-US" altLang="zh-CN" b="1">
              <a:cs typeface="ＭＳ Ｐゴシック" pitchFamily="34" charset="-128"/>
            </a:endParaRPr>
          </a:p>
          <a:p>
            <a:pPr eaLnBrk="1" hangingPunct="1"/>
            <a:r>
              <a:rPr lang="zh-CN" altLang="en-US" b="1">
                <a:cs typeface="ＭＳ Ｐゴシック" pitchFamily="34" charset="-128"/>
              </a:rPr>
              <a:t>提醒：上述经验规律适用于英语及类英语的语言</a:t>
            </a:r>
            <a:endParaRPr lang="en-US" altLang="zh-CN" b="1">
              <a:cs typeface="ＭＳ Ｐゴシック" pitchFamily="34" charset="-128"/>
            </a:endParaRPr>
          </a:p>
          <a:p>
            <a:pPr lvl="1" eaLnBrk="1" hangingPunct="1"/>
            <a:endParaRPr lang="zh-CN" altLang="en-US" b="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a:t>混合索引</a:t>
            </a:r>
            <a:endParaRPr lang="en-US" altLang="zh-CN"/>
          </a:p>
        </p:txBody>
      </p:sp>
      <p:sp>
        <p:nvSpPr>
          <p:cNvPr id="70659" name="Rectangle 3"/>
          <p:cNvSpPr>
            <a:spLocks noGrp="1" noChangeArrowheads="1"/>
          </p:cNvSpPr>
          <p:nvPr>
            <p:ph idx="1"/>
          </p:nvPr>
        </p:nvSpPr>
        <p:spPr/>
        <p:txBody>
          <a:bodyPr/>
          <a:lstStyle/>
          <a:p>
            <a:pPr eaLnBrk="1" hangingPunct="1"/>
            <a:r>
              <a:rPr lang="zh-CN" altLang="en-US" b="1">
                <a:cs typeface="ＭＳ Ｐゴシック" pitchFamily="34" charset="-128"/>
              </a:rPr>
              <a:t>上述两种索引方式可以混合使用</a:t>
            </a:r>
            <a:endParaRPr lang="en-US" altLang="zh-CN" b="1">
              <a:cs typeface="ＭＳ Ｐゴシック" pitchFamily="34" charset="-128"/>
            </a:endParaRPr>
          </a:p>
          <a:p>
            <a:pPr lvl="1" eaLnBrk="1" hangingPunct="1"/>
            <a:r>
              <a:rPr lang="zh-CN" altLang="en-US" b="1"/>
              <a:t>对某些特定的短语</a:t>
            </a:r>
            <a:r>
              <a:rPr lang="en-US" altLang="zh-CN" b="1"/>
              <a:t> (</a:t>
            </a:r>
            <a:r>
              <a:rPr lang="zh-CN" altLang="en-US" b="1"/>
              <a:t>如</a:t>
            </a:r>
            <a:r>
              <a:rPr lang="en-US" altLang="zh-CN" b="1"/>
              <a:t>“Michael Jackson”, “Britney Spears”) </a:t>
            </a:r>
            <a:r>
              <a:rPr lang="zh-CN" altLang="en-US" b="1"/>
              <a:t>，如果采用位置索引的方式那么效率不高</a:t>
            </a:r>
            <a:endParaRPr lang="en-US" altLang="zh-CN" b="1"/>
          </a:p>
          <a:p>
            <a:pPr lvl="2" eaLnBrk="1" hangingPunct="1"/>
            <a:r>
              <a:rPr lang="zh-CN" altLang="en-US" b="1"/>
              <a:t>还有</a:t>
            </a:r>
            <a:r>
              <a:rPr lang="en-US" altLang="zh-CN" b="1"/>
              <a:t>“The Who”</a:t>
            </a:r>
            <a:r>
              <a:rPr lang="zh-CN" altLang="en-US" b="1"/>
              <a:t>（英国一著名摇滚乐队），采用位置索引，效率更低</a:t>
            </a:r>
            <a:endParaRPr lang="en-US" altLang="zh-CN" b="1"/>
          </a:p>
          <a:p>
            <a:pPr eaLnBrk="1" hangingPunct="1"/>
            <a:r>
              <a:rPr lang="en-US" altLang="zh-CN" b="1">
                <a:cs typeface="ＭＳ Ｐゴシック" pitchFamily="34" charset="-128"/>
              </a:rPr>
              <a:t>Williams et al. (2004)</a:t>
            </a:r>
            <a:r>
              <a:rPr lang="zh-CN" altLang="en-US" b="1">
                <a:cs typeface="ＭＳ Ｐゴシック" pitchFamily="34" charset="-128"/>
              </a:rPr>
              <a:t>对一种混合的索引机制进行了评估</a:t>
            </a:r>
            <a:endParaRPr lang="en-US" altLang="zh-CN" b="1">
              <a:cs typeface="ＭＳ Ｐゴシック" pitchFamily="34" charset="-128"/>
            </a:endParaRPr>
          </a:p>
          <a:p>
            <a:pPr lvl="1" eaLnBrk="1" hangingPunct="1"/>
            <a:r>
              <a:rPr lang="zh-CN" altLang="en-US" b="1"/>
              <a:t>采用混合机制，那么对于典型的</a:t>
            </a:r>
            <a:r>
              <a:rPr lang="en-US" altLang="zh-CN" b="1"/>
              <a:t>Web</a:t>
            </a:r>
            <a:r>
              <a:rPr lang="zh-CN" altLang="en-US" b="1"/>
              <a:t>查询</a:t>
            </a:r>
            <a:r>
              <a:rPr lang="en-US" altLang="zh-CN" b="1"/>
              <a:t>(</a:t>
            </a:r>
            <a:r>
              <a:rPr lang="zh-CN" altLang="en-US" b="1"/>
              <a:t>比例</a:t>
            </a:r>
            <a:r>
              <a:rPr lang="en-US" altLang="zh-CN" b="1"/>
              <a:t>)</a:t>
            </a:r>
            <a:r>
              <a:rPr lang="zh-CN" altLang="en-US" b="1"/>
              <a:t>来说，相对于只使用位置索引而言，仅需要其</a:t>
            </a:r>
            <a:r>
              <a:rPr lang="en-US" altLang="zh-CN" b="1"/>
              <a:t>¼ </a:t>
            </a:r>
            <a:r>
              <a:rPr lang="zh-CN" altLang="en-US" b="1"/>
              <a:t>的时间</a:t>
            </a:r>
            <a:endParaRPr lang="en-US" altLang="zh-CN" b="1"/>
          </a:p>
          <a:p>
            <a:pPr lvl="1" eaLnBrk="1" hangingPunct="1"/>
            <a:endParaRPr lang="en-US" altLang="zh-CN" b="1"/>
          </a:p>
          <a:p>
            <a:pPr lvl="1" eaLnBrk="1" hangingPunct="1"/>
            <a:r>
              <a:rPr lang="zh-CN" altLang="en-US" b="1"/>
              <a:t>相对于只使用位置索引，空间开销只增加了</a:t>
            </a:r>
            <a:r>
              <a:rPr lang="en-US" altLang="zh-CN" b="1"/>
              <a:t>26%</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a:t>本讲小结</a:t>
            </a:r>
            <a:endParaRPr lang="en-US" altLang="zh-CN"/>
          </a:p>
        </p:txBody>
      </p:sp>
      <p:sp>
        <p:nvSpPr>
          <p:cNvPr id="71683" name="Rectangle 3"/>
          <p:cNvSpPr>
            <a:spLocks noGrp="1" noChangeArrowheads="1"/>
          </p:cNvSpPr>
          <p:nvPr>
            <p:ph idx="1"/>
          </p:nvPr>
        </p:nvSpPr>
        <p:spPr/>
        <p:txBody>
          <a:bodyPr/>
          <a:lstStyle/>
          <a:p>
            <a:pPr eaLnBrk="1" hangingPunct="1"/>
            <a:r>
              <a:rPr lang="zh-CN" altLang="en-US" b="1">
                <a:cs typeface="ＭＳ Ｐゴシック" pitchFamily="34" charset="-128"/>
              </a:rPr>
              <a:t>索引构建过程</a:t>
            </a:r>
            <a:r>
              <a:rPr lang="en-US" altLang="zh-CN" b="1">
                <a:cs typeface="ＭＳ Ｐゴシック" pitchFamily="34" charset="-128"/>
              </a:rPr>
              <a:t>(</a:t>
            </a:r>
            <a:r>
              <a:rPr lang="zh-CN" altLang="en-US" b="1">
                <a:cs typeface="ＭＳ Ｐゴシック" pitchFamily="34" charset="-128"/>
              </a:rPr>
              <a:t>特别是预处理）</a:t>
            </a:r>
            <a:endParaRPr lang="en-US" altLang="zh-CN" b="1">
              <a:cs typeface="ＭＳ Ｐゴシック" pitchFamily="34" charset="-128"/>
            </a:endParaRPr>
          </a:p>
          <a:p>
            <a:pPr eaLnBrk="1" hangingPunct="1"/>
            <a:r>
              <a:rPr lang="zh-CN" altLang="en-US" b="1">
                <a:cs typeface="ＭＳ Ｐゴシック" pitchFamily="34" charset="-128"/>
              </a:rPr>
              <a:t>如何对索引文档进行处理来得到词典</a:t>
            </a:r>
            <a:endParaRPr lang="en-US" altLang="zh-CN" b="1">
              <a:cs typeface="ＭＳ Ｐゴシック" pitchFamily="34" charset="-128"/>
            </a:endParaRPr>
          </a:p>
          <a:p>
            <a:pPr lvl="1" eaLnBrk="1" hangingPunct="1"/>
            <a:r>
              <a:rPr lang="zh-CN" altLang="en-US" b="1"/>
              <a:t>理解文档</a:t>
            </a:r>
            <a:r>
              <a:rPr lang="en-US" altLang="zh-CN" b="1"/>
              <a:t>(document)</a:t>
            </a:r>
            <a:r>
              <a:rPr lang="zh-CN" altLang="en-US" b="1"/>
              <a:t>的概念</a:t>
            </a:r>
            <a:endParaRPr lang="en-US" altLang="zh-CN" b="1"/>
          </a:p>
          <a:p>
            <a:pPr lvl="1" eaLnBrk="1" hangingPunct="1"/>
            <a:r>
              <a:rPr lang="zh-CN" altLang="en-US" b="1"/>
              <a:t>词条化</a:t>
            </a:r>
            <a:r>
              <a:rPr lang="en-US" altLang="zh-CN" b="1"/>
              <a:t>(Tokenization)</a:t>
            </a:r>
            <a:r>
              <a:rPr lang="zh-CN" altLang="en-US" b="1"/>
              <a:t>，理解词条</a:t>
            </a:r>
            <a:r>
              <a:rPr lang="en-US" altLang="zh-CN" b="1"/>
              <a:t>(token)</a:t>
            </a:r>
            <a:r>
              <a:rPr lang="zh-CN" altLang="en-US" b="1"/>
              <a:t>的概念</a:t>
            </a:r>
            <a:endParaRPr lang="en-US" altLang="zh-CN" b="1"/>
          </a:p>
          <a:p>
            <a:pPr lvl="1" eaLnBrk="1" hangingPunct="1"/>
            <a:r>
              <a:rPr lang="zh-CN" altLang="en-US" b="1"/>
              <a:t>词项生成，理解词项</a:t>
            </a:r>
            <a:r>
              <a:rPr lang="en-US" altLang="zh-CN" b="1"/>
              <a:t>(term)</a:t>
            </a:r>
            <a:r>
              <a:rPr lang="zh-CN" altLang="en-US" b="1"/>
              <a:t>的概念</a:t>
            </a:r>
            <a:endParaRPr lang="en-US" altLang="zh-CN" b="1"/>
          </a:p>
          <a:p>
            <a:pPr eaLnBrk="1" hangingPunct="1"/>
            <a:r>
              <a:rPr lang="zh-CN" altLang="en-US" b="1">
                <a:cs typeface="ＭＳ Ｐゴシック" pitchFamily="34" charset="-128"/>
              </a:rPr>
              <a:t>倒排记录表</a:t>
            </a:r>
            <a:endParaRPr lang="en-US" altLang="zh-CN" b="1">
              <a:cs typeface="ＭＳ Ｐゴシック" pitchFamily="34" charset="-128"/>
            </a:endParaRPr>
          </a:p>
          <a:p>
            <a:pPr lvl="1" eaLnBrk="1" hangingPunct="1"/>
            <a:r>
              <a:rPr lang="zh-CN" altLang="en-US" b="1"/>
              <a:t>更快的合并算法</a:t>
            </a:r>
            <a:r>
              <a:rPr lang="en-US" altLang="zh-CN" b="1"/>
              <a:t>: </a:t>
            </a:r>
            <a:r>
              <a:rPr lang="zh-CN" altLang="en-US" b="1"/>
              <a:t>跳表法</a:t>
            </a:r>
            <a:r>
              <a:rPr lang="en-US" altLang="zh-CN" b="1"/>
              <a:t>(skip list)</a:t>
            </a:r>
          </a:p>
          <a:p>
            <a:pPr lvl="1" eaLnBrk="1" hangingPunct="1"/>
            <a:r>
              <a:rPr lang="zh-CN" altLang="en-US" b="1"/>
              <a:t>短语查询的处理及带位置信息的倒排索引</a:t>
            </a:r>
            <a:endParaRPr lang="en-US" altLang="zh-CN" b="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en-US" altLang="zh-CN"/>
              <a:t>Q&amp;A</a:t>
            </a:r>
            <a:endParaRPr lang="zh-CN" altLang="en-US"/>
          </a:p>
        </p:txBody>
      </p:sp>
      <p:sp>
        <p:nvSpPr>
          <p:cNvPr id="74755"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3E474FC-F5BC-46D2-ACF3-9DF549AA5DC9}" type="slidenum">
              <a:rPr lang="en-US" altLang="zh-CN" sz="1200" smtClean="0">
                <a:solidFill>
                  <a:srgbClr val="898989"/>
                </a:solidFill>
                <a:latin typeface="Calibri" pitchFamily="34" charset="0"/>
              </a:rPr>
              <a:pPr eaLnBrk="1" hangingPunct="1"/>
              <a:t>54</a:t>
            </a:fld>
            <a:endParaRPr lang="en-US" altLang="zh-CN" sz="1200">
              <a:solidFill>
                <a:srgbClr val="898989"/>
              </a:solidFill>
              <a:latin typeface="Calibri" pitchFamily="34" charset="0"/>
            </a:endParaRPr>
          </a:p>
        </p:txBody>
      </p:sp>
      <p:pic>
        <p:nvPicPr>
          <p:cNvPr id="74756" name="图片 4" descr="目标17.jp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2778125" y="2425700"/>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67" name="AutoShape 17"/>
          <p:cNvSpPr>
            <a:spLocks noChangeArrowheads="1"/>
          </p:cNvSpPr>
          <p:nvPr/>
        </p:nvSpPr>
        <p:spPr bwMode="auto">
          <a:xfrm>
            <a:off x="3563938" y="3179763"/>
            <a:ext cx="304800" cy="609600"/>
          </a:xfrm>
          <a:prstGeom prst="downArrow">
            <a:avLst>
              <a:gd name="adj1" fmla="val 50000"/>
              <a:gd name="adj2" fmla="val 50000"/>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p>
            <a:pPr>
              <a:defRPr/>
            </a:pPr>
            <a:endParaRPr lang="zh-CN" altLang="en-US"/>
          </a:p>
        </p:txBody>
      </p:sp>
      <p:sp>
        <p:nvSpPr>
          <p:cNvPr id="23555" name="Rectangle 2"/>
          <p:cNvSpPr>
            <a:spLocks noGrp="1" noChangeArrowheads="1"/>
          </p:cNvSpPr>
          <p:nvPr>
            <p:ph type="title"/>
          </p:nvPr>
        </p:nvSpPr>
        <p:spPr>
          <a:xfrm>
            <a:off x="533400" y="333375"/>
            <a:ext cx="8077200" cy="846138"/>
          </a:xfrm>
        </p:spPr>
        <p:txBody>
          <a:bodyPr/>
          <a:lstStyle/>
          <a:p>
            <a:pPr eaLnBrk="1" hangingPunct="1"/>
            <a:r>
              <a:rPr lang="zh-CN" altLang="en-US"/>
              <a:t>回顾倒排索引构建</a:t>
            </a:r>
            <a:endParaRPr lang="en-US" altLang="zh-CN"/>
          </a:p>
        </p:txBody>
      </p:sp>
      <p:sp>
        <p:nvSpPr>
          <p:cNvPr id="34861" name="AutoShape 18"/>
          <p:cNvSpPr>
            <a:spLocks noChangeArrowheads="1"/>
          </p:cNvSpPr>
          <p:nvPr/>
        </p:nvSpPr>
        <p:spPr bwMode="auto">
          <a:xfrm>
            <a:off x="3563938" y="4652963"/>
            <a:ext cx="304800" cy="533400"/>
          </a:xfrm>
          <a:prstGeom prst="downArrow">
            <a:avLst>
              <a:gd name="adj1" fmla="val 50000"/>
              <a:gd name="adj2" fmla="val 43750"/>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pPr>
              <a:defRPr/>
            </a:pPr>
            <a:endParaRPr lang="zh-CN" altLang="en-US"/>
          </a:p>
        </p:txBody>
      </p:sp>
      <p:sp>
        <p:nvSpPr>
          <p:cNvPr id="6" name="AutoShape 22"/>
          <p:cNvSpPr>
            <a:spLocks noChangeArrowheads="1"/>
          </p:cNvSpPr>
          <p:nvPr/>
        </p:nvSpPr>
        <p:spPr bwMode="auto">
          <a:xfrm>
            <a:off x="3563938" y="5924550"/>
            <a:ext cx="304800" cy="457200"/>
          </a:xfrm>
          <a:prstGeom prst="downArrow">
            <a:avLst>
              <a:gd name="adj1" fmla="val 50000"/>
              <a:gd name="adj2" fmla="val 37500"/>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spAutoFit/>
          </a:bodyPr>
          <a:lstStyle/>
          <a:p>
            <a:pPr>
              <a:defRPr/>
            </a:pPr>
            <a:endParaRPr lang="zh-CN" altLang="en-US"/>
          </a:p>
        </p:txBody>
      </p:sp>
      <p:grpSp>
        <p:nvGrpSpPr>
          <p:cNvPr id="21" name="组合 20"/>
          <p:cNvGrpSpPr>
            <a:grpSpLocks/>
          </p:cNvGrpSpPr>
          <p:nvPr/>
        </p:nvGrpSpPr>
        <p:grpSpPr bwMode="auto">
          <a:xfrm>
            <a:off x="611188" y="5172075"/>
            <a:ext cx="8501062" cy="1604963"/>
            <a:chOff x="611560" y="5172075"/>
            <a:chExt cx="8500690" cy="1604963"/>
          </a:xfrm>
        </p:grpSpPr>
        <p:sp>
          <p:nvSpPr>
            <p:cNvPr id="5" name="AutoShape 15"/>
            <p:cNvSpPr>
              <a:spLocks noChangeArrowheads="1"/>
            </p:cNvSpPr>
            <p:nvPr/>
          </p:nvSpPr>
          <p:spPr bwMode="auto">
            <a:xfrm>
              <a:off x="3059378" y="5307013"/>
              <a:ext cx="1349316" cy="498475"/>
            </a:xfrm>
            <a:prstGeom prst="flowChartAlternateProcess">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spAutoFit/>
            </a:bodyPr>
            <a:lstStyle/>
            <a:p>
              <a:pPr algn="ctr">
                <a:defRPr/>
              </a:pPr>
              <a:r>
                <a:rPr lang="en-US" altLang="zh-CN" dirty="0"/>
                <a:t>Indexer</a:t>
              </a:r>
            </a:p>
          </p:txBody>
        </p:sp>
        <p:sp>
          <p:nvSpPr>
            <p:cNvPr id="34840" name="Text Box 23"/>
            <p:cNvSpPr txBox="1">
              <a:spLocks noChangeArrowheads="1"/>
            </p:cNvSpPr>
            <p:nvPr/>
          </p:nvSpPr>
          <p:spPr bwMode="auto">
            <a:xfrm>
              <a:off x="611560" y="5837238"/>
              <a:ext cx="1723950" cy="400050"/>
            </a:xfrm>
            <a:prstGeom prst="rect">
              <a:avLst/>
            </a:prstGeom>
            <a:ln/>
            <a:extLst/>
          </p:spPr>
          <p:style>
            <a:lnRef idx="1">
              <a:schemeClr val="accent3"/>
            </a:lnRef>
            <a:fillRef idx="2">
              <a:schemeClr val="accent3"/>
            </a:fillRef>
            <a:effectRef idx="1">
              <a:schemeClr val="accent3"/>
            </a:effectRef>
            <a:fontRef idx="minor">
              <a:schemeClr val="dk1"/>
            </a:fontRef>
          </p:style>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latin typeface="+mn-ea"/>
                  <a:ea typeface="+mn-ea"/>
                  <a:cs typeface="Arial Unicode MS" pitchFamily="34" charset="-122"/>
                </a:rPr>
                <a:t>倒排索引</a:t>
              </a:r>
              <a:endParaRPr lang="en-US" altLang="zh-CN" sz="2000" b="1" dirty="0">
                <a:latin typeface="+mn-ea"/>
                <a:ea typeface="+mn-ea"/>
                <a:cs typeface="Arial Unicode MS" pitchFamily="34" charset="-122"/>
              </a:endParaRPr>
            </a:p>
          </p:txBody>
        </p:sp>
        <p:grpSp>
          <p:nvGrpSpPr>
            <p:cNvPr id="23590" name="Group 71"/>
            <p:cNvGrpSpPr>
              <a:grpSpLocks/>
            </p:cNvGrpSpPr>
            <p:nvPr/>
          </p:nvGrpSpPr>
          <p:grpSpPr bwMode="auto">
            <a:xfrm>
              <a:off x="4800600" y="5172075"/>
              <a:ext cx="4311650" cy="1604963"/>
              <a:chOff x="3024" y="3258"/>
              <a:chExt cx="2716" cy="1011"/>
            </a:xfrm>
          </p:grpSpPr>
          <p:grpSp>
            <p:nvGrpSpPr>
              <p:cNvPr id="23591" name="Group 32"/>
              <p:cNvGrpSpPr>
                <a:grpSpLocks/>
              </p:cNvGrpSpPr>
              <p:nvPr/>
            </p:nvGrpSpPr>
            <p:grpSpPr bwMode="auto">
              <a:xfrm>
                <a:off x="3024" y="3306"/>
                <a:ext cx="1730" cy="963"/>
                <a:chOff x="528" y="2634"/>
                <a:chExt cx="1730" cy="963"/>
              </a:xfrm>
            </p:grpSpPr>
            <p:sp>
              <p:nvSpPr>
                <p:cNvPr id="9" name="Text Box 33"/>
                <p:cNvSpPr txBox="1">
                  <a:spLocks noChangeArrowheads="1"/>
                </p:cNvSpPr>
                <p:nvPr/>
              </p:nvSpPr>
              <p:spPr bwMode="auto">
                <a:xfrm>
                  <a:off x="528" y="2634"/>
                  <a:ext cx="580" cy="29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i="1" dirty="0">
                      <a:ea typeface="Arial Unicode MS" charset="0"/>
                      <a:cs typeface="Arial Unicode MS" charset="0"/>
                    </a:rPr>
                    <a:t>friend</a:t>
                  </a:r>
                </a:p>
              </p:txBody>
            </p:sp>
            <p:sp>
              <p:nvSpPr>
                <p:cNvPr id="10" name="Text Box 34"/>
                <p:cNvSpPr txBox="1">
                  <a:spLocks noChangeArrowheads="1"/>
                </p:cNvSpPr>
                <p:nvPr/>
              </p:nvSpPr>
              <p:spPr bwMode="auto">
                <a:xfrm>
                  <a:off x="528" y="2970"/>
                  <a:ext cx="636" cy="29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i="1" dirty="0">
                      <a:ea typeface="Arial Unicode MS" charset="0"/>
                      <a:cs typeface="Arial Unicode MS" charset="0"/>
                    </a:rPr>
                    <a:t>roman</a:t>
                  </a:r>
                </a:p>
              </p:txBody>
            </p:sp>
            <p:sp>
              <p:nvSpPr>
                <p:cNvPr id="34854" name="Text Box 35"/>
                <p:cNvSpPr txBox="1">
                  <a:spLocks noChangeArrowheads="1"/>
                </p:cNvSpPr>
                <p:nvPr/>
              </p:nvSpPr>
              <p:spPr bwMode="auto">
                <a:xfrm>
                  <a:off x="528" y="3306"/>
                  <a:ext cx="1066" cy="29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i="1" dirty="0">
                      <a:ea typeface="Arial Unicode MS" charset="0"/>
                      <a:cs typeface="Arial Unicode MS" charset="0"/>
                    </a:rPr>
                    <a:t>countryman</a:t>
                  </a:r>
                </a:p>
              </p:txBody>
            </p:sp>
            <p:sp>
              <p:nvSpPr>
                <p:cNvPr id="23606" name="AutoShape 36"/>
                <p:cNvSpPr>
                  <a:spLocks noChangeArrowheads="1"/>
                </p:cNvSpPr>
                <p:nvPr/>
              </p:nvSpPr>
              <p:spPr bwMode="auto">
                <a:xfrm>
                  <a:off x="1699" y="2682"/>
                  <a:ext cx="559"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2 w 21600"/>
                    <a:gd name="T13" fmla="*/ 5400 h 21600"/>
                    <a:gd name="T14" fmla="*/ 18895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3607" name="AutoShape 37"/>
                <p:cNvSpPr>
                  <a:spLocks noChangeArrowheads="1"/>
                </p:cNvSpPr>
                <p:nvPr/>
              </p:nvSpPr>
              <p:spPr bwMode="auto">
                <a:xfrm>
                  <a:off x="1699" y="3018"/>
                  <a:ext cx="559"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2 w 21600"/>
                    <a:gd name="T13" fmla="*/ 5400 h 21600"/>
                    <a:gd name="T14" fmla="*/ 18895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3608" name="AutoShape 38"/>
                <p:cNvSpPr>
                  <a:spLocks noChangeArrowheads="1"/>
                </p:cNvSpPr>
                <p:nvPr/>
              </p:nvSpPr>
              <p:spPr bwMode="auto">
                <a:xfrm>
                  <a:off x="1699" y="3354"/>
                  <a:ext cx="559"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2 w 21600"/>
                    <a:gd name="T13" fmla="*/ 5400 h 21600"/>
                    <a:gd name="T14" fmla="*/ 18895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sp>
            <p:nvSpPr>
              <p:cNvPr id="34843" name="Text Box 39"/>
              <p:cNvSpPr txBox="1">
                <a:spLocks noChangeArrowheads="1"/>
              </p:cNvSpPr>
              <p:nvPr/>
            </p:nvSpPr>
            <p:spPr bwMode="auto">
              <a:xfrm>
                <a:off x="4848" y="3258"/>
                <a:ext cx="278" cy="294"/>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defRPr/>
                </a:pPr>
                <a:r>
                  <a:rPr lang="en-US" altLang="zh-CN" dirty="0">
                    <a:ea typeface="宋体" pitchFamily="2" charset="-122"/>
                  </a:rPr>
                  <a:t>2</a:t>
                </a:r>
              </a:p>
            </p:txBody>
          </p:sp>
          <p:sp>
            <p:nvSpPr>
              <p:cNvPr id="34844" name="Text Box 40"/>
              <p:cNvSpPr txBox="1">
                <a:spLocks noChangeArrowheads="1"/>
              </p:cNvSpPr>
              <p:nvPr/>
            </p:nvSpPr>
            <p:spPr bwMode="auto">
              <a:xfrm>
                <a:off x="5291" y="3258"/>
                <a:ext cx="243" cy="294"/>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defRPr/>
                </a:pPr>
                <a:r>
                  <a:rPr lang="en-US" altLang="zh-CN">
                    <a:ea typeface="宋体" pitchFamily="2" charset="-122"/>
                  </a:rPr>
                  <a:t>4</a:t>
                </a:r>
              </a:p>
            </p:txBody>
          </p:sp>
          <p:sp>
            <p:nvSpPr>
              <p:cNvPr id="34845" name="Text Box 41"/>
              <p:cNvSpPr txBox="1">
                <a:spLocks noChangeArrowheads="1"/>
              </p:cNvSpPr>
              <p:nvPr/>
            </p:nvSpPr>
            <p:spPr bwMode="auto">
              <a:xfrm>
                <a:off x="5304" y="3594"/>
                <a:ext cx="243" cy="294"/>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defRPr/>
                </a:pPr>
                <a:r>
                  <a:rPr lang="en-US" altLang="zh-CN">
                    <a:ea typeface="宋体" pitchFamily="2" charset="-122"/>
                  </a:rPr>
                  <a:t>2</a:t>
                </a:r>
              </a:p>
            </p:txBody>
          </p:sp>
          <p:sp>
            <p:nvSpPr>
              <p:cNvPr id="34846" name="Text Box 42"/>
              <p:cNvSpPr txBox="1">
                <a:spLocks noChangeArrowheads="1"/>
              </p:cNvSpPr>
              <p:nvPr/>
            </p:nvSpPr>
            <p:spPr bwMode="auto">
              <a:xfrm>
                <a:off x="4848" y="3936"/>
                <a:ext cx="384" cy="294"/>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defRPr/>
                </a:pPr>
                <a:r>
                  <a:rPr lang="en-US" altLang="zh-CN" dirty="0">
                    <a:ea typeface="宋体" pitchFamily="2" charset="-122"/>
                  </a:rPr>
                  <a:t>13</a:t>
                </a:r>
              </a:p>
            </p:txBody>
          </p:sp>
          <p:sp>
            <p:nvSpPr>
              <p:cNvPr id="34847" name="Text Box 43"/>
              <p:cNvSpPr txBox="1">
                <a:spLocks noChangeArrowheads="1"/>
              </p:cNvSpPr>
              <p:nvPr/>
            </p:nvSpPr>
            <p:spPr bwMode="auto">
              <a:xfrm>
                <a:off x="5376" y="3930"/>
                <a:ext cx="364" cy="294"/>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defRPr/>
                </a:pPr>
                <a:r>
                  <a:rPr lang="en-US" altLang="zh-CN" dirty="0">
                    <a:ea typeface="宋体" pitchFamily="2" charset="-122"/>
                  </a:rPr>
                  <a:t>16</a:t>
                </a:r>
              </a:p>
            </p:txBody>
          </p:sp>
          <p:cxnSp>
            <p:nvCxnSpPr>
              <p:cNvPr id="23597" name="AutoShape 44"/>
              <p:cNvCxnSpPr>
                <a:cxnSpLocks noChangeShapeType="1"/>
                <a:stCxn id="34843" idx="3"/>
                <a:endCxn id="34844" idx="1"/>
              </p:cNvCxnSpPr>
              <p:nvPr/>
            </p:nvCxnSpPr>
            <p:spPr bwMode="auto">
              <a:xfrm>
                <a:off x="5126" y="3405"/>
                <a:ext cx="16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598" name="AutoShape 45"/>
              <p:cNvCxnSpPr>
                <a:cxnSpLocks noChangeShapeType="1"/>
                <a:stCxn id="34844" idx="3"/>
              </p:cNvCxnSpPr>
              <p:nvPr/>
            </p:nvCxnSpPr>
            <p:spPr bwMode="auto">
              <a:xfrm>
                <a:off x="5534" y="3405"/>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4850" name="Text Box 46"/>
              <p:cNvSpPr txBox="1">
                <a:spLocks noChangeArrowheads="1"/>
              </p:cNvSpPr>
              <p:nvPr/>
            </p:nvSpPr>
            <p:spPr bwMode="auto">
              <a:xfrm>
                <a:off x="4848" y="3594"/>
                <a:ext cx="291" cy="294"/>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defRPr/>
                </a:pPr>
                <a:r>
                  <a:rPr lang="en-US" altLang="zh-CN" dirty="0">
                    <a:ea typeface="宋体" pitchFamily="2" charset="-122"/>
                  </a:rPr>
                  <a:t>1</a:t>
                </a:r>
              </a:p>
            </p:txBody>
          </p:sp>
          <p:cxnSp>
            <p:nvCxnSpPr>
              <p:cNvPr id="23600" name="AutoShape 47"/>
              <p:cNvCxnSpPr>
                <a:cxnSpLocks noChangeShapeType="1"/>
                <a:stCxn id="34850" idx="3"/>
                <a:endCxn id="34845" idx="1"/>
              </p:cNvCxnSpPr>
              <p:nvPr/>
            </p:nvCxnSpPr>
            <p:spPr bwMode="auto">
              <a:xfrm>
                <a:off x="5139" y="3741"/>
                <a:ext cx="16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601" name="AutoShape 48"/>
              <p:cNvCxnSpPr>
                <a:cxnSpLocks noChangeShapeType="1"/>
                <a:stCxn id="34845" idx="3"/>
              </p:cNvCxnSpPr>
              <p:nvPr/>
            </p:nvCxnSpPr>
            <p:spPr bwMode="auto">
              <a:xfrm>
                <a:off x="5547" y="3741"/>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602" name="AutoShape 49"/>
              <p:cNvCxnSpPr>
                <a:cxnSpLocks noChangeShapeType="1"/>
                <a:stCxn id="34846" idx="3"/>
                <a:endCxn id="34847" idx="1"/>
              </p:cNvCxnSpPr>
              <p:nvPr/>
            </p:nvCxnSpPr>
            <p:spPr bwMode="auto">
              <a:xfrm flipV="1">
                <a:off x="5232" y="4077"/>
                <a:ext cx="144" cy="6"/>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sp>
        <p:nvSpPr>
          <p:cNvPr id="34825" name="AutoShape 16"/>
          <p:cNvSpPr>
            <a:spLocks noChangeArrowheads="1"/>
          </p:cNvSpPr>
          <p:nvPr/>
        </p:nvSpPr>
        <p:spPr bwMode="auto">
          <a:xfrm>
            <a:off x="3563938" y="1989138"/>
            <a:ext cx="304800" cy="533400"/>
          </a:xfrm>
          <a:prstGeom prst="downArrow">
            <a:avLst>
              <a:gd name="adj1" fmla="val 50000"/>
              <a:gd name="adj2" fmla="val 43750"/>
            </a:avLst>
          </a:prstGeom>
          <a:ln>
            <a:headEnd/>
            <a:tailEnd/>
          </a:ln>
        </p:spPr>
        <p:style>
          <a:lnRef idx="1">
            <a:schemeClr val="accent6"/>
          </a:lnRef>
          <a:fillRef idx="2">
            <a:schemeClr val="accent6"/>
          </a:fillRef>
          <a:effectRef idx="1">
            <a:schemeClr val="accent6"/>
          </a:effectRef>
          <a:fontRef idx="minor">
            <a:schemeClr val="dk1"/>
          </a:fontRef>
        </p:style>
        <p:txBody>
          <a:bodyPr anchor="ctr">
            <a:spAutoFit/>
          </a:bodyPr>
          <a:lstStyle/>
          <a:p>
            <a:pPr>
              <a:defRPr/>
            </a:pPr>
            <a:endParaRPr lang="zh-CN" altLang="en-US"/>
          </a:p>
        </p:txBody>
      </p:sp>
      <p:grpSp>
        <p:nvGrpSpPr>
          <p:cNvPr id="23562" name="组合 17"/>
          <p:cNvGrpSpPr>
            <a:grpSpLocks/>
          </p:cNvGrpSpPr>
          <p:nvPr/>
        </p:nvGrpSpPr>
        <p:grpSpPr bwMode="auto">
          <a:xfrm>
            <a:off x="611188" y="1366838"/>
            <a:ext cx="8270875" cy="1147762"/>
            <a:chOff x="611559" y="1366416"/>
            <a:chExt cx="8270504" cy="1147440"/>
          </a:xfrm>
        </p:grpSpPr>
        <p:grpSp>
          <p:nvGrpSpPr>
            <p:cNvPr id="23577" name="Group 4"/>
            <p:cNvGrpSpPr>
              <a:grpSpLocks/>
            </p:cNvGrpSpPr>
            <p:nvPr/>
          </p:nvGrpSpPr>
          <p:grpSpPr bwMode="auto">
            <a:xfrm>
              <a:off x="2843213" y="1366416"/>
              <a:ext cx="1761820" cy="598178"/>
              <a:chOff x="399" y="1488"/>
              <a:chExt cx="849" cy="288"/>
            </a:xfrm>
          </p:grpSpPr>
          <p:pic>
            <p:nvPicPr>
              <p:cNvPr id="2358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 y="1488"/>
                <a:ext cx="225" cy="192"/>
              </a:xfrm>
              <a:prstGeom prst="rect">
                <a:avLst/>
              </a:prstGeom>
              <a:solidFill>
                <a:schemeClr val="bg1"/>
              </a:solidFill>
              <a:ln w="9525">
                <a:solidFill>
                  <a:schemeClr val="bg2"/>
                </a:solidFill>
                <a:miter lim="800000"/>
                <a:headEnd/>
                <a:tailEnd/>
              </a:ln>
            </p:spPr>
          </p:pic>
          <p:pic>
            <p:nvPicPr>
              <p:cNvPr id="2358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 y="1536"/>
                <a:ext cx="225" cy="192"/>
              </a:xfrm>
              <a:prstGeom prst="rect">
                <a:avLst/>
              </a:prstGeom>
              <a:solidFill>
                <a:schemeClr val="bg1"/>
              </a:solidFill>
              <a:ln w="9525">
                <a:solidFill>
                  <a:schemeClr val="bg2"/>
                </a:solidFill>
                <a:miter lim="800000"/>
                <a:headEnd/>
                <a:tailEnd/>
              </a:ln>
            </p:spPr>
          </p:pic>
          <p:pic>
            <p:nvPicPr>
              <p:cNvPr id="2358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 y="1584"/>
                <a:ext cx="225" cy="192"/>
              </a:xfrm>
              <a:prstGeom prst="rect">
                <a:avLst/>
              </a:prstGeom>
              <a:solidFill>
                <a:schemeClr val="bg1"/>
              </a:solidFill>
              <a:ln w="9525">
                <a:solidFill>
                  <a:schemeClr val="bg2"/>
                </a:solidFill>
                <a:miter lim="800000"/>
                <a:headEnd/>
                <a:tailEnd/>
              </a:ln>
            </p:spPr>
          </p:pic>
          <p:pic>
            <p:nvPicPr>
              <p:cNvPr id="2358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 y="1536"/>
                <a:ext cx="225" cy="192"/>
              </a:xfrm>
              <a:prstGeom prst="rect">
                <a:avLst/>
              </a:prstGeom>
              <a:solidFill>
                <a:schemeClr val="bg1"/>
              </a:solidFill>
              <a:ln w="9525">
                <a:solidFill>
                  <a:schemeClr val="bg2"/>
                </a:solidFill>
                <a:miter lim="800000"/>
                <a:headEnd/>
                <a:tailEnd/>
              </a:ln>
            </p:spPr>
          </p:pic>
          <p:pic>
            <p:nvPicPr>
              <p:cNvPr id="2358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8" y="1488"/>
                <a:ext cx="180" cy="186"/>
              </a:xfrm>
              <a:prstGeom prst="rect">
                <a:avLst/>
              </a:prstGeom>
              <a:solidFill>
                <a:schemeClr val="bg1"/>
              </a:solidFill>
              <a:ln w="9525">
                <a:solidFill>
                  <a:schemeClr val="bg2"/>
                </a:solidFill>
                <a:miter lim="800000"/>
                <a:headEnd/>
                <a:tailEnd/>
              </a:ln>
            </p:spPr>
          </p:pic>
        </p:grpSp>
        <p:sp>
          <p:nvSpPr>
            <p:cNvPr id="34826" name="Text Box 19"/>
            <p:cNvSpPr txBox="1">
              <a:spLocks noChangeArrowheads="1"/>
            </p:cNvSpPr>
            <p:nvPr/>
          </p:nvSpPr>
          <p:spPr bwMode="auto">
            <a:xfrm>
              <a:off x="611559" y="1485445"/>
              <a:ext cx="1723948" cy="399938"/>
            </a:xfrm>
            <a:prstGeom prst="rect">
              <a:avLst/>
            </a:prstGeom>
            <a:ln/>
            <a:extLst/>
          </p:spPr>
          <p:style>
            <a:lnRef idx="1">
              <a:schemeClr val="accent6"/>
            </a:lnRef>
            <a:fillRef idx="2">
              <a:schemeClr val="accent6"/>
            </a:fillRef>
            <a:effectRef idx="1">
              <a:schemeClr val="accent6"/>
            </a:effectRef>
            <a:fontRef idx="minor">
              <a:schemeClr val="dk1"/>
            </a:fontRef>
          </p:style>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latin typeface="+mn-ea"/>
                  <a:ea typeface="+mn-ea"/>
                  <a:cs typeface="Arial Unicode MS" pitchFamily="34" charset="-122"/>
                </a:rPr>
                <a:t>待索引文档</a:t>
              </a:r>
              <a:endParaRPr lang="en-US" altLang="zh-CN" sz="2000" b="1" dirty="0">
                <a:latin typeface="+mn-ea"/>
                <a:ea typeface="+mn-ea"/>
                <a:cs typeface="Arial Unicode MS" pitchFamily="34" charset="-122"/>
              </a:endParaRPr>
            </a:p>
          </p:txBody>
        </p:sp>
        <p:sp>
          <p:nvSpPr>
            <p:cNvPr id="34827" name="Rectangle 24"/>
            <p:cNvSpPr>
              <a:spLocks noChangeArrowheads="1"/>
            </p:cNvSpPr>
            <p:nvPr/>
          </p:nvSpPr>
          <p:spPr bwMode="auto">
            <a:xfrm>
              <a:off x="4940477" y="1485445"/>
              <a:ext cx="3941586" cy="46659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lgn="ctr">
                <a:defRPr/>
              </a:pPr>
              <a:r>
                <a:rPr lang="en-US" altLang="zh-CN" dirty="0">
                  <a:latin typeface="Times New Roman" pitchFamily="18" charset="0"/>
                </a:rPr>
                <a:t>Friends, Romans, countrymen.</a:t>
              </a:r>
            </a:p>
          </p:txBody>
        </p:sp>
        <p:sp>
          <p:nvSpPr>
            <p:cNvPr id="23580" name="Oval 62"/>
            <p:cNvSpPr>
              <a:spLocks noChangeArrowheads="1"/>
            </p:cNvSpPr>
            <p:nvPr/>
          </p:nvSpPr>
          <p:spPr bwMode="auto">
            <a:xfrm>
              <a:off x="6858000" y="2132856"/>
              <a:ext cx="76200" cy="76200"/>
            </a:xfrm>
            <a:prstGeom prst="ellipse">
              <a:avLst/>
            </a:prstGeom>
            <a:solidFill>
              <a:schemeClr val="tx1"/>
            </a:solidFill>
            <a:ln w="9525">
              <a:solidFill>
                <a:schemeClr val="tx1"/>
              </a:solidFill>
              <a:miter lim="800000"/>
              <a:headEnd/>
              <a:tailEnd/>
            </a:ln>
          </p:spPr>
          <p:txBody>
            <a:bodyPr wrap="none" anchor="ctr">
              <a:spAutoFit/>
            </a:bodyPr>
            <a:lstStyle/>
            <a:p>
              <a:endParaRPr lang="zh-CN" altLang="en-US"/>
            </a:p>
          </p:txBody>
        </p:sp>
        <p:sp>
          <p:nvSpPr>
            <p:cNvPr id="23581" name="Oval 63"/>
            <p:cNvSpPr>
              <a:spLocks noChangeArrowheads="1"/>
            </p:cNvSpPr>
            <p:nvPr/>
          </p:nvSpPr>
          <p:spPr bwMode="auto">
            <a:xfrm>
              <a:off x="6858000" y="2285256"/>
              <a:ext cx="76200" cy="76200"/>
            </a:xfrm>
            <a:prstGeom prst="ellipse">
              <a:avLst/>
            </a:prstGeom>
            <a:solidFill>
              <a:schemeClr val="tx1"/>
            </a:solidFill>
            <a:ln w="9525">
              <a:solidFill>
                <a:schemeClr val="tx1"/>
              </a:solidFill>
              <a:miter lim="800000"/>
              <a:headEnd/>
              <a:tailEnd/>
            </a:ln>
          </p:spPr>
          <p:txBody>
            <a:bodyPr wrap="none" anchor="ctr">
              <a:spAutoFit/>
            </a:bodyPr>
            <a:lstStyle/>
            <a:p>
              <a:endParaRPr lang="zh-CN" altLang="en-US"/>
            </a:p>
          </p:txBody>
        </p:sp>
        <p:sp>
          <p:nvSpPr>
            <p:cNvPr id="23582" name="Oval 64"/>
            <p:cNvSpPr>
              <a:spLocks noChangeArrowheads="1"/>
            </p:cNvSpPr>
            <p:nvPr/>
          </p:nvSpPr>
          <p:spPr bwMode="auto">
            <a:xfrm>
              <a:off x="6858000" y="2437656"/>
              <a:ext cx="76200" cy="76200"/>
            </a:xfrm>
            <a:prstGeom prst="ellipse">
              <a:avLst/>
            </a:prstGeom>
            <a:solidFill>
              <a:schemeClr val="tx1"/>
            </a:solidFill>
            <a:ln w="9525">
              <a:solidFill>
                <a:schemeClr val="tx1"/>
              </a:solidFill>
              <a:miter lim="800000"/>
              <a:headEnd/>
              <a:tailEnd/>
            </a:ln>
          </p:spPr>
          <p:txBody>
            <a:bodyPr wrap="none" anchor="ctr">
              <a:spAutoFit/>
            </a:bodyPr>
            <a:lstStyle/>
            <a:p>
              <a:endParaRPr lang="zh-CN" altLang="en-US"/>
            </a:p>
          </p:txBody>
        </p:sp>
      </p:grpSp>
      <p:grpSp>
        <p:nvGrpSpPr>
          <p:cNvPr id="19" name="组合 18"/>
          <p:cNvGrpSpPr>
            <a:grpSpLocks/>
          </p:cNvGrpSpPr>
          <p:nvPr/>
        </p:nvGrpSpPr>
        <p:grpSpPr bwMode="auto">
          <a:xfrm>
            <a:off x="611188" y="2565400"/>
            <a:ext cx="8420100" cy="1052513"/>
            <a:chOff x="611559" y="2565401"/>
            <a:chExt cx="8419729" cy="1052513"/>
          </a:xfrm>
        </p:grpSpPr>
        <p:sp>
          <p:nvSpPr>
            <p:cNvPr id="34866" name="AutoShape 13"/>
            <p:cNvSpPr>
              <a:spLocks noChangeArrowheads="1"/>
            </p:cNvSpPr>
            <p:nvPr/>
          </p:nvSpPr>
          <p:spPr bwMode="auto">
            <a:xfrm>
              <a:off x="2843486" y="2565401"/>
              <a:ext cx="1706487" cy="498475"/>
            </a:xfrm>
            <a:prstGeom prst="flowChartAlternateProcess">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pPr algn="ctr">
                <a:defRPr/>
              </a:pPr>
              <a:r>
                <a:rPr lang="en-US" altLang="zh-CN" dirty="0" err="1"/>
                <a:t>Tokenizer</a:t>
              </a:r>
              <a:endParaRPr lang="en-US" altLang="zh-CN" dirty="0"/>
            </a:p>
          </p:txBody>
        </p:sp>
        <p:sp>
          <p:nvSpPr>
            <p:cNvPr id="34868" name="Text Box 20"/>
            <p:cNvSpPr txBox="1">
              <a:spLocks noChangeArrowheads="1"/>
            </p:cNvSpPr>
            <p:nvPr/>
          </p:nvSpPr>
          <p:spPr bwMode="auto">
            <a:xfrm>
              <a:off x="611559" y="3141664"/>
              <a:ext cx="1723949" cy="400050"/>
            </a:xfrm>
            <a:prstGeom prst="rect">
              <a:avLst/>
            </a:prstGeom>
            <a:ln/>
            <a:extLst/>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latin typeface="+mn-ea"/>
                  <a:ea typeface="+mn-ea"/>
                  <a:cs typeface="Arial Unicode MS" pitchFamily="34" charset="-122"/>
                </a:rPr>
                <a:t>词条流</a:t>
              </a:r>
              <a:endParaRPr lang="en-US" altLang="zh-CN" sz="2000" b="1" dirty="0">
                <a:latin typeface="+mn-ea"/>
                <a:ea typeface="+mn-ea"/>
                <a:cs typeface="Arial Unicode MS" pitchFamily="34" charset="-122"/>
              </a:endParaRPr>
            </a:p>
          </p:txBody>
        </p:sp>
        <p:sp>
          <p:nvSpPr>
            <p:cNvPr id="34869" name="Rectangle 26"/>
            <p:cNvSpPr>
              <a:spLocks noChangeArrowheads="1"/>
            </p:cNvSpPr>
            <p:nvPr/>
          </p:nvSpPr>
          <p:spPr bwMode="auto">
            <a:xfrm>
              <a:off x="4776975" y="3141664"/>
              <a:ext cx="1108026" cy="466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pPr algn="ctr">
                <a:defRPr/>
              </a:pPr>
              <a:r>
                <a:rPr lang="en-US" altLang="zh-CN" dirty="0">
                  <a:latin typeface="Times New Roman" pitchFamily="18" charset="0"/>
                </a:rPr>
                <a:t>Friends</a:t>
              </a:r>
            </a:p>
          </p:txBody>
        </p:sp>
        <p:sp>
          <p:nvSpPr>
            <p:cNvPr id="34870" name="Rectangle 27"/>
            <p:cNvSpPr>
              <a:spLocks noChangeArrowheads="1"/>
            </p:cNvSpPr>
            <p:nvPr/>
          </p:nvSpPr>
          <p:spPr bwMode="auto">
            <a:xfrm>
              <a:off x="5970723" y="3151189"/>
              <a:ext cx="1192159" cy="466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pPr algn="ctr">
                <a:defRPr/>
              </a:pPr>
              <a:r>
                <a:rPr lang="en-US" altLang="zh-CN">
                  <a:latin typeface="Times New Roman" pitchFamily="18" charset="0"/>
                </a:rPr>
                <a:t>Romans</a:t>
              </a:r>
            </a:p>
          </p:txBody>
        </p:sp>
        <p:sp>
          <p:nvSpPr>
            <p:cNvPr id="34871" name="Rectangle 28"/>
            <p:cNvSpPr>
              <a:spLocks noChangeArrowheads="1"/>
            </p:cNvSpPr>
            <p:nvPr/>
          </p:nvSpPr>
          <p:spPr bwMode="auto">
            <a:xfrm>
              <a:off x="7315276" y="3151189"/>
              <a:ext cx="1716012" cy="466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pPr algn="ctr">
                <a:defRPr/>
              </a:pPr>
              <a:r>
                <a:rPr lang="en-US" altLang="zh-CN">
                  <a:latin typeface="Times New Roman" pitchFamily="18" charset="0"/>
                </a:rPr>
                <a:t>Countrymen</a:t>
              </a:r>
            </a:p>
          </p:txBody>
        </p:sp>
        <p:sp>
          <p:nvSpPr>
            <p:cNvPr id="23576" name="Rectangle 54"/>
            <p:cNvSpPr>
              <a:spLocks noChangeArrowheads="1"/>
            </p:cNvSpPr>
            <p:nvPr/>
          </p:nvSpPr>
          <p:spPr bwMode="auto">
            <a:xfrm>
              <a:off x="5192589" y="2609528"/>
              <a:ext cx="1731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a:t>词条化工具</a:t>
              </a:r>
            </a:p>
          </p:txBody>
        </p:sp>
      </p:grpSp>
      <p:grpSp>
        <p:nvGrpSpPr>
          <p:cNvPr id="20" name="组合 19"/>
          <p:cNvGrpSpPr>
            <a:grpSpLocks/>
          </p:cNvGrpSpPr>
          <p:nvPr/>
        </p:nvGrpSpPr>
        <p:grpSpPr bwMode="auto">
          <a:xfrm>
            <a:off x="611188" y="3905250"/>
            <a:ext cx="8345487" cy="1123950"/>
            <a:chOff x="611560" y="3905449"/>
            <a:chExt cx="8344569" cy="1123752"/>
          </a:xfrm>
        </p:grpSpPr>
        <p:sp>
          <p:nvSpPr>
            <p:cNvPr id="34860" name="AutoShape 14"/>
            <p:cNvSpPr>
              <a:spLocks noChangeArrowheads="1"/>
            </p:cNvSpPr>
            <p:nvPr/>
          </p:nvSpPr>
          <p:spPr bwMode="auto">
            <a:xfrm>
              <a:off x="2268728" y="3905449"/>
              <a:ext cx="2895281" cy="511085"/>
            </a:xfrm>
            <a:prstGeom prst="flowChartAlternateProcess">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pPr algn="ctr">
                <a:defRPr/>
              </a:pPr>
              <a:r>
                <a:rPr lang="en-US" altLang="zh-CN" dirty="0">
                  <a:solidFill>
                    <a:schemeClr val="tx1"/>
                  </a:solidFill>
                </a:rPr>
                <a:t>Linguistic modules</a:t>
              </a:r>
            </a:p>
          </p:txBody>
        </p:sp>
        <p:sp>
          <p:nvSpPr>
            <p:cNvPr id="34862" name="Text Box 21"/>
            <p:cNvSpPr txBox="1">
              <a:spLocks noChangeArrowheads="1"/>
            </p:cNvSpPr>
            <p:nvPr/>
          </p:nvSpPr>
          <p:spPr bwMode="auto">
            <a:xfrm>
              <a:off x="611560" y="4613349"/>
              <a:ext cx="1723835" cy="399980"/>
            </a:xfrm>
            <a:prstGeom prst="rect">
              <a:avLst/>
            </a:prstGeom>
            <a:ln/>
            <a:extLst/>
          </p:spPr>
          <p:style>
            <a:lnRef idx="1">
              <a:schemeClr val="accent5"/>
            </a:lnRef>
            <a:fillRef idx="3">
              <a:schemeClr val="accent5"/>
            </a:fillRef>
            <a:effectRef idx="2">
              <a:schemeClr val="accent5"/>
            </a:effectRef>
            <a:fontRef idx="minor">
              <a:schemeClr val="lt1"/>
            </a:fontRef>
          </p:style>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latin typeface="+mn-ea"/>
                  <a:ea typeface="+mn-ea"/>
                  <a:cs typeface="Arial Unicode MS" pitchFamily="34" charset="-122"/>
                </a:rPr>
                <a:t>修改后的词条</a:t>
              </a:r>
              <a:endParaRPr lang="en-US" altLang="zh-CN" sz="2000" b="1" dirty="0">
                <a:latin typeface="+mn-ea"/>
                <a:ea typeface="+mn-ea"/>
                <a:cs typeface="Arial Unicode MS" pitchFamily="34" charset="-122"/>
              </a:endParaRPr>
            </a:p>
          </p:txBody>
        </p:sp>
        <p:sp>
          <p:nvSpPr>
            <p:cNvPr id="34863" name="Rectangle 29"/>
            <p:cNvSpPr>
              <a:spLocks noChangeArrowheads="1"/>
            </p:cNvSpPr>
            <p:nvPr/>
          </p:nvSpPr>
          <p:spPr bwMode="auto">
            <a:xfrm>
              <a:off x="4787813" y="4553035"/>
              <a:ext cx="920649" cy="466643"/>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spAutoFit/>
            </a:bodyPr>
            <a:lstStyle/>
            <a:p>
              <a:pPr algn="ctr">
                <a:defRPr/>
              </a:pPr>
              <a:r>
                <a:rPr lang="en-US" altLang="zh-CN" dirty="0">
                  <a:solidFill>
                    <a:schemeClr val="tx1"/>
                  </a:solidFill>
                  <a:latin typeface="Times New Roman" pitchFamily="18" charset="0"/>
                </a:rPr>
                <a:t>friend</a:t>
              </a:r>
            </a:p>
          </p:txBody>
        </p:sp>
        <p:sp>
          <p:nvSpPr>
            <p:cNvPr id="34864" name="Rectangle 30"/>
            <p:cNvSpPr>
              <a:spLocks noChangeArrowheads="1"/>
            </p:cNvSpPr>
            <p:nvPr/>
          </p:nvSpPr>
          <p:spPr bwMode="auto">
            <a:xfrm>
              <a:off x="6011641" y="4562558"/>
              <a:ext cx="971443" cy="466643"/>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spAutoFit/>
            </a:bodyPr>
            <a:lstStyle/>
            <a:p>
              <a:pPr algn="ctr">
                <a:defRPr/>
              </a:pPr>
              <a:r>
                <a:rPr lang="en-US" altLang="zh-CN">
                  <a:solidFill>
                    <a:schemeClr val="tx1"/>
                  </a:solidFill>
                  <a:latin typeface="Times New Roman" pitchFamily="18" charset="0"/>
                </a:rPr>
                <a:t>roman</a:t>
              </a:r>
            </a:p>
          </p:txBody>
        </p:sp>
        <p:sp>
          <p:nvSpPr>
            <p:cNvPr id="34865" name="Rectangle 31"/>
            <p:cNvSpPr>
              <a:spLocks noChangeArrowheads="1"/>
            </p:cNvSpPr>
            <p:nvPr/>
          </p:nvSpPr>
          <p:spPr bwMode="auto">
            <a:xfrm>
              <a:off x="7308485" y="4562558"/>
              <a:ext cx="1647644" cy="466643"/>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spAutoFit/>
            </a:bodyPr>
            <a:lstStyle/>
            <a:p>
              <a:pPr algn="ctr">
                <a:defRPr/>
              </a:pPr>
              <a:r>
                <a:rPr lang="en-US" altLang="zh-CN" dirty="0">
                  <a:solidFill>
                    <a:schemeClr val="tx1"/>
                  </a:solidFill>
                  <a:latin typeface="Times New Roman" pitchFamily="18" charset="0"/>
                </a:rPr>
                <a:t>countryman</a:t>
              </a:r>
            </a:p>
          </p:txBody>
        </p:sp>
        <p:sp>
          <p:nvSpPr>
            <p:cNvPr id="23570" name="Rectangle 54"/>
            <p:cNvSpPr>
              <a:spLocks noChangeArrowheads="1"/>
            </p:cNvSpPr>
            <p:nvPr/>
          </p:nvSpPr>
          <p:spPr bwMode="auto">
            <a:xfrm>
              <a:off x="5204296" y="3960813"/>
              <a:ext cx="203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a:t>语言分析工具</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25"/>
                                        </p:tgtEl>
                                        <p:attrNameLst>
                                          <p:attrName>style.visibility</p:attrName>
                                        </p:attrNameLst>
                                      </p:cBhvr>
                                      <p:to>
                                        <p:strVal val="visible"/>
                                      </p:to>
                                    </p:set>
                                    <p:animEffect transition="in" filter="wipe(up)">
                                      <p:cBhvr>
                                        <p:cTn id="7" dur="500"/>
                                        <p:tgtEl>
                                          <p:spTgt spid="348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4867"/>
                                        </p:tgtEl>
                                        <p:attrNameLst>
                                          <p:attrName>style.visibility</p:attrName>
                                        </p:attrNameLst>
                                      </p:cBhvr>
                                      <p:to>
                                        <p:strVal val="visible"/>
                                      </p:to>
                                    </p:set>
                                    <p:animEffect transition="in" filter="wipe(up)">
                                      <p:cBhvr>
                                        <p:cTn id="15" dur="500"/>
                                        <p:tgtEl>
                                          <p:spTgt spid="348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4861"/>
                                        </p:tgtEl>
                                        <p:attrNameLst>
                                          <p:attrName>style.visibility</p:attrName>
                                        </p:attrNameLst>
                                      </p:cBhvr>
                                      <p:to>
                                        <p:strVal val="visible"/>
                                      </p:to>
                                    </p:set>
                                    <p:animEffect transition="in" filter="wipe(up)">
                                      <p:cBhvr>
                                        <p:cTn id="23" dur="500"/>
                                        <p:tgtEl>
                                          <p:spTgt spid="348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up)">
                                      <p:cBhvr>
                                        <p:cTn id="28" dur="500"/>
                                        <p:tgtEl>
                                          <p:spTgt spid="21"/>
                                        </p:tgtEl>
                                      </p:cBhvr>
                                    </p:animEffect>
                                  </p:childTnLst>
                                </p:cTn>
                              </p:par>
                              <p:par>
                                <p:cTn id="29" presetID="22" presetClass="entr" presetSubtype="1"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67" grpId="0" animBg="1"/>
      <p:bldP spid="34861" grpId="0" animBg="1"/>
      <p:bldP spid="348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p:txBody>
          <a:bodyPr/>
          <a:lstStyle/>
          <a:p>
            <a:pPr eaLnBrk="1" hangingPunct="1"/>
            <a:r>
              <a:rPr lang="zh-CN" altLang="en-US"/>
              <a:t>文档分析</a:t>
            </a:r>
            <a:endParaRPr lang="en-US" altLang="zh-CN"/>
          </a:p>
        </p:txBody>
      </p:sp>
      <p:sp>
        <p:nvSpPr>
          <p:cNvPr id="24579" name="Rectangle 1027"/>
          <p:cNvSpPr>
            <a:spLocks noGrp="1" noChangeArrowheads="1"/>
          </p:cNvSpPr>
          <p:nvPr>
            <p:ph idx="1"/>
          </p:nvPr>
        </p:nvSpPr>
        <p:spPr/>
        <p:txBody>
          <a:bodyPr/>
          <a:lstStyle/>
          <a:p>
            <a:pPr eaLnBrk="1" hangingPunct="1">
              <a:lnSpc>
                <a:spcPct val="150000"/>
              </a:lnSpc>
            </a:pPr>
            <a:r>
              <a:rPr lang="zh-CN" altLang="en-US" b="1">
                <a:cs typeface="ＭＳ Ｐゴシック" pitchFamily="34" charset="-128"/>
              </a:rPr>
              <a:t>文档格式处理</a:t>
            </a:r>
            <a:endParaRPr lang="en-US" altLang="zh-CN" b="1">
              <a:cs typeface="ＭＳ Ｐゴシック" pitchFamily="34" charset="-128"/>
            </a:endParaRPr>
          </a:p>
          <a:p>
            <a:pPr lvl="1" eaLnBrk="1" hangingPunct="1">
              <a:lnSpc>
                <a:spcPct val="150000"/>
              </a:lnSpc>
            </a:pPr>
            <a:r>
              <a:rPr lang="en-US" altLang="zh-CN" b="1"/>
              <a:t>pdf/word/excel/html?</a:t>
            </a:r>
          </a:p>
          <a:p>
            <a:pPr eaLnBrk="1" hangingPunct="1">
              <a:lnSpc>
                <a:spcPct val="150000"/>
              </a:lnSpc>
            </a:pPr>
            <a:r>
              <a:rPr lang="zh-CN" altLang="en-US" b="1">
                <a:cs typeface="ＭＳ Ｐゴシック" pitchFamily="34" charset="-128"/>
              </a:rPr>
              <a:t>文档语言识别</a:t>
            </a:r>
            <a:endParaRPr lang="en-US" altLang="zh-CN" b="1">
              <a:cs typeface="ＭＳ Ｐゴシック" pitchFamily="34" charset="-128"/>
            </a:endParaRPr>
          </a:p>
          <a:p>
            <a:pPr eaLnBrk="1" hangingPunct="1">
              <a:lnSpc>
                <a:spcPct val="150000"/>
              </a:lnSpc>
            </a:pPr>
            <a:r>
              <a:rPr lang="zh-CN" altLang="en-US" b="1">
                <a:cs typeface="ＭＳ Ｐゴシック" pitchFamily="34" charset="-128"/>
              </a:rPr>
              <a:t>文档编码识别</a:t>
            </a:r>
            <a:endParaRPr lang="en-US" altLang="zh-CN" b="1">
              <a:cs typeface="ＭＳ Ｐゴシック" pitchFamily="34" charset="-128"/>
            </a:endParaRPr>
          </a:p>
        </p:txBody>
      </p:sp>
      <p:sp>
        <p:nvSpPr>
          <p:cNvPr id="1259524" name="Text Box 1028"/>
          <p:cNvSpPr txBox="1">
            <a:spLocks noChangeArrowheads="1"/>
          </p:cNvSpPr>
          <p:nvPr/>
        </p:nvSpPr>
        <p:spPr bwMode="auto">
          <a:xfrm>
            <a:off x="609600" y="4737100"/>
            <a:ext cx="7772400"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pPr>
            <a:r>
              <a:rPr lang="zh-CN" altLang="en-US" sz="2800" b="1" dirty="0">
                <a:latin typeface="+mn-ea"/>
                <a:ea typeface="+mn-ea"/>
                <a:cs typeface="Arial Unicode MS" pitchFamily="34" charset="-122"/>
              </a:rPr>
              <a:t>文档语言识别和编码识别理论上都可以看成</a:t>
            </a:r>
            <a:r>
              <a:rPr lang="zh-CN" altLang="en-US" sz="2800" b="1" dirty="0">
                <a:solidFill>
                  <a:srgbClr val="FF0000"/>
                </a:solidFill>
                <a:latin typeface="+mn-ea"/>
                <a:ea typeface="+mn-ea"/>
                <a:cs typeface="Arial Unicode MS" pitchFamily="34" charset="-122"/>
              </a:rPr>
              <a:t>分类</a:t>
            </a:r>
            <a:r>
              <a:rPr lang="zh-CN" altLang="en-US" sz="2800" b="1" dirty="0">
                <a:latin typeface="+mn-ea"/>
                <a:ea typeface="+mn-ea"/>
                <a:cs typeface="Arial Unicode MS" pitchFamily="34" charset="-122"/>
              </a:rPr>
              <a:t>问题，但是实际中，常常采用</a:t>
            </a:r>
            <a:r>
              <a:rPr lang="zh-CN" altLang="en-US" sz="2800" b="1" dirty="0">
                <a:solidFill>
                  <a:srgbClr val="FF0000"/>
                </a:solidFill>
                <a:latin typeface="+mn-ea"/>
                <a:ea typeface="+mn-ea"/>
                <a:cs typeface="Arial Unicode MS" pitchFamily="34" charset="-122"/>
              </a:rPr>
              <a:t>启发式</a:t>
            </a:r>
            <a:r>
              <a:rPr lang="zh-CN" altLang="en-US" sz="2800" b="1" dirty="0">
                <a:latin typeface="+mn-ea"/>
                <a:ea typeface="+mn-ea"/>
                <a:cs typeface="Arial Unicode MS" pitchFamily="34" charset="-122"/>
              </a:rPr>
              <a:t>方法</a:t>
            </a:r>
            <a:r>
              <a:rPr lang="en-US" altLang="zh-CN" sz="2800" b="1" dirty="0">
                <a:latin typeface="+mn-ea"/>
                <a:ea typeface="+mn-ea"/>
                <a:cs typeface="Arial Unicode MS" pitchFamily="34" charset="-122"/>
              </a:rPr>
              <a:t>……</a:t>
            </a:r>
          </a:p>
        </p:txBody>
      </p:sp>
      <p:grpSp>
        <p:nvGrpSpPr>
          <p:cNvPr id="24581" name="组合 1"/>
          <p:cNvGrpSpPr>
            <a:grpSpLocks/>
          </p:cNvGrpSpPr>
          <p:nvPr/>
        </p:nvGrpSpPr>
        <p:grpSpPr bwMode="auto">
          <a:xfrm>
            <a:off x="4538663" y="1822450"/>
            <a:ext cx="1762125" cy="598488"/>
            <a:chOff x="4538372" y="1822710"/>
            <a:chExt cx="1761820" cy="598178"/>
          </a:xfrm>
        </p:grpSpPr>
        <p:pic>
          <p:nvPicPr>
            <p:cNvPr id="2458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8372" y="1822710"/>
              <a:ext cx="466913" cy="398785"/>
            </a:xfrm>
            <a:prstGeom prst="rect">
              <a:avLst/>
            </a:prstGeom>
            <a:solidFill>
              <a:schemeClr val="bg1"/>
            </a:solidFill>
            <a:ln w="9525">
              <a:solidFill>
                <a:schemeClr val="bg2"/>
              </a:solidFill>
              <a:miter lim="800000"/>
              <a:headEnd/>
              <a:tailEnd/>
            </a:ln>
          </p:spPr>
        </p:pic>
        <p:pic>
          <p:nvPicPr>
            <p:cNvPr id="2458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7197" y="1922406"/>
              <a:ext cx="466913" cy="398785"/>
            </a:xfrm>
            <a:prstGeom prst="rect">
              <a:avLst/>
            </a:prstGeom>
            <a:solidFill>
              <a:schemeClr val="bg1"/>
            </a:solidFill>
            <a:ln w="9525">
              <a:solidFill>
                <a:schemeClr val="bg2"/>
              </a:solidFill>
              <a:miter lim="800000"/>
              <a:headEnd/>
              <a:tailEnd/>
            </a:ln>
          </p:spPr>
        </p:pic>
        <p:pic>
          <p:nvPicPr>
            <p:cNvPr id="2458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5629" y="2022103"/>
              <a:ext cx="466913" cy="398785"/>
            </a:xfrm>
            <a:prstGeom prst="rect">
              <a:avLst/>
            </a:prstGeom>
            <a:solidFill>
              <a:schemeClr val="bg1"/>
            </a:solidFill>
            <a:ln w="9525">
              <a:solidFill>
                <a:schemeClr val="bg2"/>
              </a:solidFill>
              <a:miter lim="800000"/>
              <a:headEnd/>
              <a:tailEnd/>
            </a:ln>
          </p:spPr>
        </p:pic>
        <p:pic>
          <p:nvPicPr>
            <p:cNvPr id="24585"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4062" y="1922406"/>
              <a:ext cx="466913" cy="398785"/>
            </a:xfrm>
            <a:prstGeom prst="rect">
              <a:avLst/>
            </a:prstGeom>
            <a:solidFill>
              <a:schemeClr val="bg1"/>
            </a:solidFill>
            <a:ln w="9525">
              <a:solidFill>
                <a:schemeClr val="bg2"/>
              </a:solidFill>
              <a:miter lim="800000"/>
              <a:headEnd/>
              <a:tailEnd/>
            </a:ln>
          </p:spPr>
        </p:pic>
        <p:pic>
          <p:nvPicPr>
            <p:cNvPr id="24586"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6661" y="1822710"/>
              <a:ext cx="373531" cy="386323"/>
            </a:xfrm>
            <a:prstGeom prst="rect">
              <a:avLst/>
            </a:prstGeom>
            <a:solidFill>
              <a:schemeClr val="bg1"/>
            </a:solidFill>
            <a:ln w="9525">
              <a:solidFill>
                <a:schemeClr val="bg2"/>
              </a:solid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2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p:txBody>
          <a:bodyPr/>
          <a:lstStyle/>
          <a:p>
            <a:pPr eaLnBrk="1" hangingPunct="1"/>
            <a:r>
              <a:rPr lang="zh-CN" altLang="en-US"/>
              <a:t>多格式</a:t>
            </a:r>
            <a:r>
              <a:rPr lang="en-US" altLang="zh-CN"/>
              <a:t>/</a:t>
            </a:r>
            <a:r>
              <a:rPr lang="zh-CN" altLang="en-US"/>
              <a:t>语言并存</a:t>
            </a:r>
            <a:endParaRPr lang="en-US" altLang="zh-CN"/>
          </a:p>
        </p:txBody>
      </p:sp>
      <p:sp>
        <p:nvSpPr>
          <p:cNvPr id="24579" name="Rectangle 1027"/>
          <p:cNvSpPr>
            <a:spLocks noGrp="1" noChangeArrowheads="1"/>
          </p:cNvSpPr>
          <p:nvPr>
            <p:ph idx="1"/>
          </p:nvPr>
        </p:nvSpPr>
        <p:spPr/>
        <p:txBody>
          <a:bodyPr/>
          <a:lstStyle/>
          <a:p>
            <a:pPr eaLnBrk="1" hangingPunct="1">
              <a:lnSpc>
                <a:spcPct val="120000"/>
              </a:lnSpc>
            </a:pPr>
            <a:r>
              <a:rPr lang="zh-CN" altLang="en-US" b="1">
                <a:cs typeface="ＭＳ Ｐゴシック" pitchFamily="34" charset="-128"/>
                <a:sym typeface="Symbol" pitchFamily="18" charset="2"/>
              </a:rPr>
              <a:t>待索引文档集可能同时包含</a:t>
            </a:r>
            <a:r>
              <a:rPr lang="zh-CN" altLang="en-US" b="1">
                <a:solidFill>
                  <a:srgbClr val="FF0000"/>
                </a:solidFill>
                <a:cs typeface="ＭＳ Ｐゴシック" pitchFamily="34" charset="-128"/>
                <a:sym typeface="Symbol" pitchFamily="18" charset="2"/>
              </a:rPr>
              <a:t>多种语言</a:t>
            </a:r>
            <a:r>
              <a:rPr lang="zh-CN" altLang="en-US" b="1">
                <a:cs typeface="ＭＳ Ｐゴシック" pitchFamily="34" charset="-128"/>
                <a:sym typeface="Symbol" pitchFamily="18" charset="2"/>
              </a:rPr>
              <a:t>的文档</a:t>
            </a:r>
            <a:endParaRPr lang="en-US" altLang="zh-CN" b="1">
              <a:cs typeface="ＭＳ Ｐゴシック" pitchFamily="34" charset="-128"/>
              <a:sym typeface="Symbol" pitchFamily="18" charset="2"/>
            </a:endParaRPr>
          </a:p>
          <a:p>
            <a:pPr lvl="1" eaLnBrk="1" hangingPunct="1">
              <a:lnSpc>
                <a:spcPct val="120000"/>
              </a:lnSpc>
            </a:pPr>
            <a:r>
              <a:rPr lang="zh-CN" altLang="en-US" b="1">
                <a:sym typeface="Symbol" pitchFamily="18" charset="2"/>
              </a:rPr>
              <a:t>在同一索引中词汇表中包含来自多个语言的词项</a:t>
            </a:r>
            <a:endParaRPr lang="en-US" altLang="zh-CN" b="1">
              <a:sym typeface="Symbol" pitchFamily="18" charset="2"/>
            </a:endParaRPr>
          </a:p>
          <a:p>
            <a:pPr eaLnBrk="1" hangingPunct="1">
              <a:lnSpc>
                <a:spcPct val="120000"/>
              </a:lnSpc>
            </a:pPr>
            <a:r>
              <a:rPr lang="zh-CN" altLang="en-US" b="1">
                <a:cs typeface="ＭＳ Ｐゴシック" pitchFamily="34" charset="-128"/>
                <a:sym typeface="Symbol" pitchFamily="18" charset="2"/>
              </a:rPr>
              <a:t>有时文档或者其部件中包含</a:t>
            </a:r>
            <a:r>
              <a:rPr lang="zh-CN" altLang="en-US" b="1">
                <a:solidFill>
                  <a:srgbClr val="FF0000"/>
                </a:solidFill>
                <a:cs typeface="ＭＳ Ｐゴシック" pitchFamily="34" charset="-128"/>
                <a:sym typeface="Symbol" pitchFamily="18" charset="2"/>
              </a:rPr>
              <a:t>多种语言</a:t>
            </a:r>
            <a:r>
              <a:rPr lang="en-US" altLang="zh-CN" b="1">
                <a:solidFill>
                  <a:srgbClr val="FF0000"/>
                </a:solidFill>
                <a:cs typeface="ＭＳ Ｐゴシック" pitchFamily="34" charset="-128"/>
                <a:sym typeface="Symbol" pitchFamily="18" charset="2"/>
              </a:rPr>
              <a:t>/</a:t>
            </a:r>
            <a:r>
              <a:rPr lang="zh-CN" altLang="en-US" b="1">
                <a:solidFill>
                  <a:srgbClr val="FF0000"/>
                </a:solidFill>
                <a:cs typeface="ＭＳ Ｐゴシック" pitchFamily="34" charset="-128"/>
                <a:sym typeface="Symbol" pitchFamily="18" charset="2"/>
              </a:rPr>
              <a:t>格式</a:t>
            </a:r>
            <a:endParaRPr lang="en-US" altLang="zh-CN" b="1">
              <a:solidFill>
                <a:srgbClr val="FF0000"/>
              </a:solidFill>
              <a:cs typeface="ＭＳ Ｐゴシック" pitchFamily="34" charset="-128"/>
              <a:sym typeface="Symbol" pitchFamily="18" charset="2"/>
            </a:endParaRPr>
          </a:p>
          <a:p>
            <a:pPr lvl="1" eaLnBrk="1" hangingPunct="1">
              <a:lnSpc>
                <a:spcPct val="120000"/>
              </a:lnSpc>
            </a:pPr>
            <a:r>
              <a:rPr lang="zh-CN" altLang="en-US" b="1">
                <a:sym typeface="Symbol" pitchFamily="18" charset="2"/>
              </a:rPr>
              <a:t>法语邮件中带一个德语的</a:t>
            </a:r>
            <a:r>
              <a:rPr lang="en-US" altLang="zh-CN" b="1">
                <a:sym typeface="Symbol" pitchFamily="18" charset="2"/>
              </a:rPr>
              <a:t>pdf</a:t>
            </a:r>
            <a:r>
              <a:rPr lang="zh-CN" altLang="en-US" b="1">
                <a:sym typeface="Symbol" pitchFamily="18" charset="2"/>
              </a:rPr>
              <a:t>格式附件</a:t>
            </a:r>
            <a:endParaRPr lang="en-US" altLang="zh-CN" b="1">
              <a:sym typeface="Symbol" pitchFamily="18" charset="2"/>
            </a:endParaRPr>
          </a:p>
          <a:p>
            <a:pPr eaLnBrk="1" hangingPunct="1">
              <a:lnSpc>
                <a:spcPct val="120000"/>
              </a:lnSpc>
            </a:pPr>
            <a:r>
              <a:rPr lang="zh-CN" altLang="en-US" b="1">
                <a:cs typeface="ＭＳ Ｐゴシック" pitchFamily="34" charset="-128"/>
              </a:rPr>
              <a:t>如何确定索引的单位？</a:t>
            </a:r>
          </a:p>
          <a:p>
            <a:pPr lvl="1" eaLnBrk="1" hangingPunct="1">
              <a:lnSpc>
                <a:spcPct val="120000"/>
              </a:lnSpc>
            </a:pPr>
            <a:r>
              <a:rPr lang="zh-CN" altLang="en-US" b="1"/>
              <a:t>文件为单位？</a:t>
            </a:r>
            <a:endParaRPr lang="en-US" altLang="zh-CN" b="1"/>
          </a:p>
          <a:p>
            <a:pPr lvl="1" eaLnBrk="1" hangingPunct="1">
              <a:lnSpc>
                <a:spcPct val="120000"/>
              </a:lnSpc>
            </a:pPr>
            <a:r>
              <a:rPr lang="zh-CN" altLang="en-US" b="1"/>
              <a:t>邮件为单位？</a:t>
            </a:r>
            <a:endParaRPr lang="en-US" altLang="zh-CN" b="1"/>
          </a:p>
          <a:p>
            <a:pPr lvl="1" eaLnBrk="1" hangingPunct="1">
              <a:lnSpc>
                <a:spcPct val="120000"/>
              </a:lnSpc>
            </a:pPr>
            <a:r>
              <a:rPr lang="zh-CN" altLang="en-US" b="1"/>
              <a:t>如果邮件带有</a:t>
            </a:r>
            <a:r>
              <a:rPr lang="en-US" altLang="zh-CN" b="1"/>
              <a:t>5</a:t>
            </a:r>
            <a:r>
              <a:rPr lang="zh-CN" altLang="en-US" b="1"/>
              <a:t>个附件，怎么办？</a:t>
            </a:r>
            <a:endParaRPr lang="en-US" altLang="zh-CN" b="1"/>
          </a:p>
          <a:p>
            <a:pPr lvl="1" eaLnBrk="1" hangingPunct="1">
              <a:lnSpc>
                <a:spcPct val="120000"/>
              </a:lnSpc>
            </a:pPr>
            <a:r>
              <a:rPr lang="zh-CN" altLang="en-US" b="1"/>
              <a:t>一组文件？</a:t>
            </a:r>
            <a:r>
              <a:rPr lang="en-US" altLang="zh-CN" b="1"/>
              <a:t> (</a:t>
            </a:r>
            <a:r>
              <a:rPr lang="zh-CN" altLang="en-US" b="1"/>
              <a:t>比如采用</a:t>
            </a:r>
            <a:r>
              <a:rPr lang="en-US" altLang="zh-CN" b="1"/>
              <a:t>html</a:t>
            </a:r>
            <a:r>
              <a:rPr lang="zh-CN" altLang="en-US" b="1"/>
              <a:t>格式写的某个</a:t>
            </a:r>
            <a:r>
              <a:rPr lang="en-US" altLang="zh-CN" b="1"/>
              <a:t>PPT</a:t>
            </a:r>
            <a:r>
              <a:rPr lang="zh-CN" altLang="en-US" b="1"/>
              <a:t>文档</a:t>
            </a:r>
            <a:r>
              <a:rPr lang="en-US" altLang="zh-CN"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anim calcmode="lin" valueType="num">
                                      <p:cBhvr additive="base">
                                        <p:cTn id="7" dur="5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579">
                                            <p:txEl>
                                              <p:pRg st="3" end="3"/>
                                            </p:txEl>
                                          </p:spTgt>
                                        </p:tgtEl>
                                        <p:attrNameLst>
                                          <p:attrName>style.visibility</p:attrName>
                                        </p:attrNameLst>
                                      </p:cBhvr>
                                      <p:to>
                                        <p:strVal val="visible"/>
                                      </p:to>
                                    </p:set>
                                    <p:anim calcmode="lin" valueType="num">
                                      <p:cBhvr additive="base">
                                        <p:cTn id="11" dur="5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5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4579">
                                            <p:txEl>
                                              <p:pRg st="4" end="4"/>
                                            </p:txEl>
                                          </p:spTgt>
                                        </p:tgtEl>
                                        <p:attrNameLst>
                                          <p:attrName>style.visibility</p:attrName>
                                        </p:attrNameLst>
                                      </p:cBhvr>
                                      <p:to>
                                        <p:strVal val="visible"/>
                                      </p:to>
                                    </p:set>
                                    <p:anim calcmode="lin" valueType="num">
                                      <p:cBhvr additive="base">
                                        <p:cTn id="17" dur="500" fill="hold"/>
                                        <p:tgtEl>
                                          <p:spTgt spid="2457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5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4579">
                                            <p:txEl>
                                              <p:pRg st="5" end="5"/>
                                            </p:txEl>
                                          </p:spTgt>
                                        </p:tgtEl>
                                        <p:attrNameLst>
                                          <p:attrName>style.visibility</p:attrName>
                                        </p:attrNameLst>
                                      </p:cBhvr>
                                      <p:to>
                                        <p:strVal val="visible"/>
                                      </p:to>
                                    </p:set>
                                    <p:anim calcmode="lin" valueType="num">
                                      <p:cBhvr additive="base">
                                        <p:cTn id="23" dur="500" fill="hold"/>
                                        <p:tgtEl>
                                          <p:spTgt spid="2457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5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4579">
                                            <p:txEl>
                                              <p:pRg st="6" end="6"/>
                                            </p:txEl>
                                          </p:spTgt>
                                        </p:tgtEl>
                                        <p:attrNameLst>
                                          <p:attrName>style.visibility</p:attrName>
                                        </p:attrNameLst>
                                      </p:cBhvr>
                                      <p:to>
                                        <p:strVal val="visible"/>
                                      </p:to>
                                    </p:set>
                                    <p:anim calcmode="lin" valueType="num">
                                      <p:cBhvr additive="base">
                                        <p:cTn id="29" dur="500" fill="hold"/>
                                        <p:tgtEl>
                                          <p:spTgt spid="2457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45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4579">
                                            <p:txEl>
                                              <p:pRg st="7" end="7"/>
                                            </p:txEl>
                                          </p:spTgt>
                                        </p:tgtEl>
                                        <p:attrNameLst>
                                          <p:attrName>style.visibility</p:attrName>
                                        </p:attrNameLst>
                                      </p:cBhvr>
                                      <p:to>
                                        <p:strVal val="visible"/>
                                      </p:to>
                                    </p:set>
                                    <p:anim calcmode="lin" valueType="num">
                                      <p:cBhvr additive="base">
                                        <p:cTn id="35" dur="500" fill="hold"/>
                                        <p:tgtEl>
                                          <p:spTgt spid="2457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45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4579">
                                            <p:txEl>
                                              <p:pRg st="8" end="8"/>
                                            </p:txEl>
                                          </p:spTgt>
                                        </p:tgtEl>
                                        <p:attrNameLst>
                                          <p:attrName>style.visibility</p:attrName>
                                        </p:attrNameLst>
                                      </p:cBhvr>
                                      <p:to>
                                        <p:strVal val="visible"/>
                                      </p:to>
                                    </p:set>
                                    <p:anim calcmode="lin" valueType="num">
                                      <p:cBhvr additive="base">
                                        <p:cTn id="41" dur="500" fill="hold"/>
                                        <p:tgtEl>
                                          <p:spTgt spid="2457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457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zh-CN" altLang="en-US"/>
              <a:t>提纲</a:t>
            </a:r>
            <a:endParaRPr lang="de-DE"/>
          </a:p>
        </p:txBody>
      </p:sp>
      <p:sp>
        <p:nvSpPr>
          <p:cNvPr id="2662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C5A5F91-208B-48BB-A63E-9D403A7E624B}" type="slidenum">
              <a:rPr lang="en-US" altLang="zh-CN" sz="1200" smtClean="0">
                <a:solidFill>
                  <a:srgbClr val="898989"/>
                </a:solidFill>
                <a:ea typeface="Arial Unicode MS" pitchFamily="34" charset="-122"/>
                <a:cs typeface="Arial Unicode MS" pitchFamily="34" charset="-122"/>
              </a:rPr>
              <a:pPr eaLnBrk="1" hangingPunct="1"/>
              <a:t>9</a:t>
            </a:fld>
            <a:endParaRPr lang="en-US" altLang="zh-CN" sz="1200">
              <a:solidFill>
                <a:srgbClr val="898989"/>
              </a:solidFill>
              <a:ea typeface="Arial Unicode MS" pitchFamily="34" charset="-122"/>
              <a:cs typeface="Arial Unicode MS" pitchFamily="34" charset="-122"/>
            </a:endParaRPr>
          </a:p>
        </p:txBody>
      </p:sp>
      <p:sp>
        <p:nvSpPr>
          <p:cNvPr id="80899" name="Text Box 3"/>
          <p:cNvSpPr txBox="1">
            <a:spLocks noChangeArrowheads="1"/>
          </p:cNvSpPr>
          <p:nvPr/>
        </p:nvSpPr>
        <p:spPr bwMode="auto">
          <a:xfrm>
            <a:off x="357188" y="1428750"/>
            <a:ext cx="8286750"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BDD3E9"/>
                </a:solidFill>
              </a:rPr>
              <a:t>上一讲回顾</a:t>
            </a:r>
            <a:r>
              <a:rPr lang="en-US" sz="3200" dirty="0">
                <a:solidFill>
                  <a:srgbClr val="BDD3E9"/>
                </a:solidFill>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BDD3E9"/>
                </a:solidFill>
              </a:rPr>
              <a:t>文档</a:t>
            </a:r>
            <a:endParaRPr lang="en-US" sz="3200" dirty="0">
              <a:solidFill>
                <a:srgbClr val="BDD3E9"/>
              </a:solidFill>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336699"/>
                </a:solidFill>
              </a:rPr>
              <a:t>词项</a:t>
            </a:r>
            <a:endParaRPr lang="en-US" sz="3200" dirty="0">
              <a:solidFill>
                <a:srgbClr val="336699"/>
              </a:solidFill>
            </a:endParaRPr>
          </a:p>
          <a:p>
            <a:pPr marL="1257300" lvl="1" indent="-514350">
              <a:lnSpc>
                <a:spcPct val="150000"/>
              </a:lnSpc>
              <a:spcBef>
                <a:spcPts val="700"/>
              </a:spcBef>
              <a:buClr>
                <a:srgbClr val="336699"/>
              </a:buClr>
              <a:buSzPct val="70000"/>
              <a:buFont typeface="Wingdings"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b="1" dirty="0"/>
              <a:t>通常做法</a:t>
            </a:r>
            <a:r>
              <a:rPr lang="en-US" altLang="zh-CN" b="1" dirty="0"/>
              <a:t>+</a:t>
            </a:r>
            <a:r>
              <a:rPr lang="zh-CN" altLang="en-US" b="1" dirty="0"/>
              <a:t>非英语处理</a:t>
            </a:r>
            <a:endParaRPr lang="en-US" b="1" dirty="0"/>
          </a:p>
          <a:p>
            <a:pPr marL="1257300" lvl="1" indent="-514350">
              <a:lnSpc>
                <a:spcPct val="150000"/>
              </a:lnSpc>
              <a:spcBef>
                <a:spcPts val="700"/>
              </a:spcBef>
              <a:buClr>
                <a:srgbClr val="BDD3E9"/>
              </a:buClr>
              <a:buSzPct val="70000"/>
              <a:buFont typeface="Wingdings"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dirty="0">
                <a:solidFill>
                  <a:schemeClr val="bg2">
                    <a:lumMod val="60000"/>
                    <a:lumOff val="40000"/>
                  </a:schemeClr>
                </a:solidFill>
              </a:rPr>
              <a:t>英语</a:t>
            </a:r>
            <a:endParaRPr lang="en-US" dirty="0">
              <a:solidFill>
                <a:schemeClr val="bg2">
                  <a:lumMod val="60000"/>
                  <a:lumOff val="40000"/>
                </a:schemeClr>
              </a:solidFill>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BDD3E9"/>
                </a:solidFill>
              </a:rPr>
              <a:t>跳表指针</a:t>
            </a:r>
            <a:endParaRPr lang="en-US" sz="3200" dirty="0">
              <a:solidFill>
                <a:srgbClr val="BDD3E9"/>
              </a:solidFill>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r>
              <a:rPr lang="zh-CN" altLang="en-US" sz="3200" dirty="0">
                <a:solidFill>
                  <a:srgbClr val="BDD3E9"/>
                </a:solidFill>
              </a:rPr>
              <a:t>短语查询</a:t>
            </a:r>
            <a:endParaRPr lang="en-US" sz="3200" dirty="0">
              <a:solidFill>
                <a:srgbClr val="336699"/>
              </a:solidFill>
            </a:endParaRPr>
          </a:p>
        </p:txBody>
      </p:sp>
    </p:spTree>
  </p:cSld>
  <p:clrMapOvr>
    <a:masterClrMapping/>
  </p:clrMapOvr>
  <p:transition/>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3441</TotalTime>
  <Words>3463</Words>
  <Application>Microsoft Office PowerPoint</Application>
  <PresentationFormat>全屏显示(4:3)</PresentationFormat>
  <Paragraphs>514</Paragraphs>
  <Slides>54</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54</vt:i4>
      </vt:variant>
    </vt:vector>
  </HeadingPairs>
  <TitlesOfParts>
    <vt:vector size="66" baseType="lpstr">
      <vt:lpstr>Arial Unicode MS</vt:lpstr>
      <vt:lpstr>ＭＳ Ｐゴシック</vt:lpstr>
      <vt:lpstr>黑体</vt:lpstr>
      <vt:lpstr>楷体</vt:lpstr>
      <vt:lpstr>宋体</vt:lpstr>
      <vt:lpstr>Arial</vt:lpstr>
      <vt:lpstr>Calibri</vt:lpstr>
      <vt:lpstr>Lucida Sans</vt:lpstr>
      <vt:lpstr>Symbol</vt:lpstr>
      <vt:lpstr>Times New Roman</vt:lpstr>
      <vt:lpstr>Wingdings</vt:lpstr>
      <vt:lpstr>manning</vt:lpstr>
      <vt:lpstr>PowerPoint 演示文稿</vt:lpstr>
      <vt:lpstr>提纲</vt:lpstr>
      <vt:lpstr>提纲</vt:lpstr>
      <vt:lpstr>本讲的内容</vt:lpstr>
      <vt:lpstr>提纲</vt:lpstr>
      <vt:lpstr>回顾倒排索引构建</vt:lpstr>
      <vt:lpstr>文档分析</vt:lpstr>
      <vt:lpstr>多格式/语言并存</vt:lpstr>
      <vt:lpstr>提纲</vt:lpstr>
      <vt:lpstr>Tokens and Terms</vt:lpstr>
      <vt:lpstr>词条化(Tokenization)</vt:lpstr>
      <vt:lpstr>词条化</vt:lpstr>
      <vt:lpstr>词条化中数字的处理</vt:lpstr>
      <vt:lpstr>语言问题：法语和德语</vt:lpstr>
      <vt:lpstr>语言问题：中文和日文</vt:lpstr>
      <vt:lpstr>中文分词(Chinese Word Segmentation)</vt:lpstr>
      <vt:lpstr>语言问题：阿拉伯文</vt:lpstr>
      <vt:lpstr>停用词</vt:lpstr>
      <vt:lpstr>词条归一化(Normalization)成词项</vt:lpstr>
      <vt:lpstr>归一化中的语言问题</vt:lpstr>
      <vt:lpstr>归一化中的语言问题</vt:lpstr>
      <vt:lpstr>提纲</vt:lpstr>
      <vt:lpstr>大小写问题</vt:lpstr>
      <vt:lpstr>归一化成词项</vt:lpstr>
      <vt:lpstr>同义词词典(Thesauri)及soundex方法</vt:lpstr>
      <vt:lpstr>词形归并(Lemmatization)</vt:lpstr>
      <vt:lpstr>词干还原（Stemming）</vt:lpstr>
      <vt:lpstr>Porter算法</vt:lpstr>
      <vt:lpstr>Porter中的典型规则</vt:lpstr>
      <vt:lpstr>Martin Porter</vt:lpstr>
      <vt:lpstr>提纲</vt:lpstr>
      <vt:lpstr>Faster postings merges: Skip pointers/Skip lists</vt:lpstr>
      <vt:lpstr>基本合并算法的回顾</vt:lpstr>
      <vt:lpstr>索引构建时为倒排记录表增加跳表指针</vt:lpstr>
      <vt:lpstr>基于跳表指针的查询处理</vt:lpstr>
      <vt:lpstr>跳表指针的位置</vt:lpstr>
      <vt:lpstr>跳表指针的位置</vt:lpstr>
      <vt:lpstr>提纲</vt:lpstr>
      <vt:lpstr>Phrase queries and positional indexes</vt:lpstr>
      <vt:lpstr>短语查询</vt:lpstr>
      <vt:lpstr>第一种做法: 双词(Biword)索引</vt:lpstr>
      <vt:lpstr>更长的短语查询处理</vt:lpstr>
      <vt:lpstr>扩展的双词（Extended Biword）</vt:lpstr>
      <vt:lpstr>关于双词索引</vt:lpstr>
      <vt:lpstr>第二种解决方法: 带位置信息索引(Positional indexes)</vt:lpstr>
      <vt:lpstr>位置索引的例子</vt:lpstr>
      <vt:lpstr>短语查询的处理</vt:lpstr>
      <vt:lpstr>邻近式查询(Proximity query)</vt:lpstr>
      <vt:lpstr>位置索引的大小</vt:lpstr>
      <vt:lpstr>位置索引的大小</vt:lpstr>
      <vt:lpstr>一些经验规律</vt:lpstr>
      <vt:lpstr>混合索引</vt:lpstr>
      <vt:lpstr>本讲小结</vt:lpstr>
      <vt:lpstr>Q&amp;A</vt:lpstr>
    </vt:vector>
  </TitlesOfParts>
  <Company>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现代信息检索技术</dc:title>
  <dc:creator>Wang Bin</dc:creator>
  <cp:lastModifiedBy>sun</cp:lastModifiedBy>
  <cp:revision>569</cp:revision>
  <dcterms:created xsi:type="dcterms:W3CDTF">2006-07-30T07:52:44Z</dcterms:created>
  <dcterms:modified xsi:type="dcterms:W3CDTF">2019-10-09T23:59:39Z</dcterms:modified>
</cp:coreProperties>
</file>