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110"/>
  </p:notesMasterIdLst>
  <p:handoutMasterIdLst>
    <p:handoutMasterId r:id="rId111"/>
  </p:handoutMasterIdLst>
  <p:sldIdLst>
    <p:sldId id="327" r:id="rId2"/>
    <p:sldId id="554" r:id="rId3"/>
    <p:sldId id="563" r:id="rId4"/>
    <p:sldId id="564" r:id="rId5"/>
    <p:sldId id="565" r:id="rId6"/>
    <p:sldId id="566" r:id="rId7"/>
    <p:sldId id="567" r:id="rId8"/>
    <p:sldId id="568" r:id="rId9"/>
    <p:sldId id="569" r:id="rId10"/>
    <p:sldId id="570" r:id="rId11"/>
    <p:sldId id="571" r:id="rId12"/>
    <p:sldId id="572" r:id="rId13"/>
    <p:sldId id="573" r:id="rId14"/>
    <p:sldId id="574" r:id="rId15"/>
    <p:sldId id="575" r:id="rId16"/>
    <p:sldId id="576" r:id="rId17"/>
    <p:sldId id="577" r:id="rId18"/>
    <p:sldId id="578" r:id="rId19"/>
    <p:sldId id="579" r:id="rId20"/>
    <p:sldId id="580" r:id="rId21"/>
    <p:sldId id="581" r:id="rId22"/>
    <p:sldId id="582" r:id="rId23"/>
    <p:sldId id="583" r:id="rId24"/>
    <p:sldId id="584" r:id="rId25"/>
    <p:sldId id="585" r:id="rId26"/>
    <p:sldId id="586" r:id="rId27"/>
    <p:sldId id="587" r:id="rId28"/>
    <p:sldId id="588" r:id="rId29"/>
    <p:sldId id="589" r:id="rId30"/>
    <p:sldId id="590" r:id="rId31"/>
    <p:sldId id="591" r:id="rId32"/>
    <p:sldId id="592" r:id="rId33"/>
    <p:sldId id="593" r:id="rId34"/>
    <p:sldId id="594" r:id="rId35"/>
    <p:sldId id="595" r:id="rId36"/>
    <p:sldId id="597" r:id="rId37"/>
    <p:sldId id="598" r:id="rId38"/>
    <p:sldId id="599" r:id="rId39"/>
    <p:sldId id="600" r:id="rId40"/>
    <p:sldId id="601" r:id="rId41"/>
    <p:sldId id="602" r:id="rId42"/>
    <p:sldId id="603" r:id="rId43"/>
    <p:sldId id="604" r:id="rId44"/>
    <p:sldId id="605" r:id="rId45"/>
    <p:sldId id="720" r:id="rId46"/>
    <p:sldId id="675" r:id="rId47"/>
    <p:sldId id="676" r:id="rId48"/>
    <p:sldId id="677" r:id="rId49"/>
    <p:sldId id="678" r:id="rId50"/>
    <p:sldId id="679" r:id="rId51"/>
    <p:sldId id="680" r:id="rId52"/>
    <p:sldId id="681" r:id="rId53"/>
    <p:sldId id="682" r:id="rId54"/>
    <p:sldId id="683" r:id="rId55"/>
    <p:sldId id="684" r:id="rId56"/>
    <p:sldId id="685" r:id="rId57"/>
    <p:sldId id="686" r:id="rId58"/>
    <p:sldId id="687" r:id="rId59"/>
    <p:sldId id="688" r:id="rId60"/>
    <p:sldId id="689" r:id="rId61"/>
    <p:sldId id="690" r:id="rId62"/>
    <p:sldId id="691" r:id="rId63"/>
    <p:sldId id="692" r:id="rId64"/>
    <p:sldId id="693" r:id="rId65"/>
    <p:sldId id="694" r:id="rId66"/>
    <p:sldId id="695" r:id="rId67"/>
    <p:sldId id="696" r:id="rId68"/>
    <p:sldId id="697" r:id="rId69"/>
    <p:sldId id="698" r:id="rId70"/>
    <p:sldId id="699" r:id="rId71"/>
    <p:sldId id="700" r:id="rId72"/>
    <p:sldId id="701" r:id="rId73"/>
    <p:sldId id="702" r:id="rId74"/>
    <p:sldId id="703" r:id="rId75"/>
    <p:sldId id="704" r:id="rId76"/>
    <p:sldId id="705" r:id="rId77"/>
    <p:sldId id="706" r:id="rId78"/>
    <p:sldId id="707" r:id="rId79"/>
    <p:sldId id="708" r:id="rId80"/>
    <p:sldId id="709" r:id="rId81"/>
    <p:sldId id="710" r:id="rId82"/>
    <p:sldId id="711" r:id="rId83"/>
    <p:sldId id="712" r:id="rId84"/>
    <p:sldId id="713" r:id="rId85"/>
    <p:sldId id="714" r:id="rId86"/>
    <p:sldId id="715" r:id="rId87"/>
    <p:sldId id="716" r:id="rId88"/>
    <p:sldId id="717" r:id="rId89"/>
    <p:sldId id="718" r:id="rId90"/>
    <p:sldId id="719" r:id="rId91"/>
    <p:sldId id="607" r:id="rId92"/>
    <p:sldId id="608" r:id="rId93"/>
    <p:sldId id="655" r:id="rId94"/>
    <p:sldId id="656" r:id="rId95"/>
    <p:sldId id="657" r:id="rId96"/>
    <p:sldId id="658" r:id="rId97"/>
    <p:sldId id="659" r:id="rId98"/>
    <p:sldId id="660" r:id="rId99"/>
    <p:sldId id="661" r:id="rId100"/>
    <p:sldId id="663" r:id="rId101"/>
    <p:sldId id="664" r:id="rId102"/>
    <p:sldId id="665" r:id="rId103"/>
    <p:sldId id="666" r:id="rId104"/>
    <p:sldId id="667" r:id="rId105"/>
    <p:sldId id="668" r:id="rId106"/>
    <p:sldId id="669" r:id="rId107"/>
    <p:sldId id="670" r:id="rId108"/>
    <p:sldId id="673" r:id="rId10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1940" y="1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624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47F7FDF3-5B50-42A4-8552-9A7B195B16B6}" type="slidenum">
              <a:rPr lang="en-US" altLang="zh-CN"/>
              <a:pPr>
                <a:defRPr/>
              </a:pPr>
              <a:t>‹#›</a:t>
            </a:fld>
            <a:endParaRPr lang="en-US" altLang="zh-CN"/>
          </a:p>
        </p:txBody>
      </p:sp>
    </p:spTree>
    <p:extLst>
      <p:ext uri="{BB962C8B-B14F-4D97-AF65-F5344CB8AC3E}">
        <p14:creationId xmlns:p14="http://schemas.microsoft.com/office/powerpoint/2010/main" val="2532080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13B9A3D7-8266-4C6F-A072-648345352726}" type="slidenum">
              <a:rPr lang="en-US" altLang="zh-CN"/>
              <a:pPr>
                <a:defRPr/>
              </a:pPr>
              <a:t>‹#›</a:t>
            </a:fld>
            <a:endParaRPr lang="en-US" altLang="zh-CN"/>
          </a:p>
        </p:txBody>
      </p:sp>
    </p:spTree>
    <p:extLst>
      <p:ext uri="{BB962C8B-B14F-4D97-AF65-F5344CB8AC3E}">
        <p14:creationId xmlns:p14="http://schemas.microsoft.com/office/powerpoint/2010/main" val="222304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0"/>
          <p:cNvSpPr>
            <a:spLocks noGrp="1" noChangeArrowheads="1"/>
          </p:cNvSpPr>
          <p:nvPr>
            <p:ph type="sldNum" sz="quarter"/>
          </p:nvPr>
        </p:nvSpPr>
        <p:spPr>
          <a:noFill/>
        </p:spPr>
        <p:txBody>
          <a:bodyPr/>
          <a:lstStyle/>
          <a:p>
            <a:fld id="{755E4044-6160-474B-9F24-35D0169B7DA4}" type="slidenum">
              <a:rPr lang="en-US" altLang="zh-CN"/>
              <a:pPr/>
              <a:t>15</a:t>
            </a:fld>
            <a:endParaRPr lang="en-US" altLang="zh-CN"/>
          </a:p>
        </p:txBody>
      </p:sp>
      <p:sp>
        <p:nvSpPr>
          <p:cNvPr id="6758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67588"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p:spPr>
        <p:txBody>
          <a:bodyPr/>
          <a:lstStyle/>
          <a:p>
            <a:fld id="{2D9218A8-9AFD-4BAF-8677-F3A9C6C37867}" type="slidenum">
              <a:rPr lang="en-US" altLang="zh-CN"/>
              <a:pPr/>
              <a:t>17</a:t>
            </a:fld>
            <a:endParaRPr lang="en-US" altLang="zh-CN"/>
          </a:p>
        </p:txBody>
      </p:sp>
      <p:sp>
        <p:nvSpPr>
          <p:cNvPr id="7065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70660"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p:spPr>
        <p:txBody>
          <a:bodyPr/>
          <a:lstStyle/>
          <a:p>
            <a:fld id="{26830AE0-8105-434B-8B65-FC90F5A41502}" type="slidenum">
              <a:rPr lang="en-US" altLang="zh-CN"/>
              <a:pPr/>
              <a:t>18</a:t>
            </a:fld>
            <a:endParaRPr lang="en-US" altLang="zh-CN"/>
          </a:p>
        </p:txBody>
      </p:sp>
      <p:sp>
        <p:nvSpPr>
          <p:cNvPr id="7270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72708"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0"/>
          <p:cNvSpPr>
            <a:spLocks noGrp="1" noChangeArrowheads="1"/>
          </p:cNvSpPr>
          <p:nvPr>
            <p:ph type="sldNum" sz="quarter"/>
          </p:nvPr>
        </p:nvSpPr>
        <p:spPr>
          <a:noFill/>
        </p:spPr>
        <p:txBody>
          <a:bodyPr/>
          <a:lstStyle/>
          <a:p>
            <a:fld id="{7BCAC0DE-7718-4705-9EC0-F741488DAB1A}" type="slidenum">
              <a:rPr lang="en-US" altLang="zh-CN"/>
              <a:pPr/>
              <a:t>19</a:t>
            </a:fld>
            <a:endParaRPr lang="en-US" altLang="zh-CN"/>
          </a:p>
        </p:txBody>
      </p:sp>
      <p:sp>
        <p:nvSpPr>
          <p:cNvPr id="74755"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74756"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0"/>
          <p:cNvSpPr>
            <a:spLocks noGrp="1" noChangeArrowheads="1"/>
          </p:cNvSpPr>
          <p:nvPr>
            <p:ph type="sldNum" sz="quarter"/>
          </p:nvPr>
        </p:nvSpPr>
        <p:spPr>
          <a:noFill/>
        </p:spPr>
        <p:txBody>
          <a:bodyPr/>
          <a:lstStyle/>
          <a:p>
            <a:fld id="{755386F8-7B6D-4925-A724-AA40CA160086}" type="slidenum">
              <a:rPr lang="en-US" altLang="zh-CN"/>
              <a:pPr/>
              <a:t>20</a:t>
            </a:fld>
            <a:endParaRPr lang="en-US" altLang="zh-CN"/>
          </a:p>
        </p:txBody>
      </p:sp>
      <p:sp>
        <p:nvSpPr>
          <p:cNvPr id="7680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76804"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
          <p:cNvSpPr>
            <a:spLocks noGrp="1" noChangeArrowheads="1"/>
          </p:cNvSpPr>
          <p:nvPr>
            <p:ph type="sldNum" sz="quarter"/>
          </p:nvPr>
        </p:nvSpPr>
        <p:spPr>
          <a:noFill/>
        </p:spPr>
        <p:txBody>
          <a:bodyPr/>
          <a:lstStyle/>
          <a:p>
            <a:fld id="{35752879-5A15-4978-A98A-AA0C63284BFD}" type="slidenum">
              <a:rPr lang="en-US" altLang="zh-CN"/>
              <a:pPr/>
              <a:t>21</a:t>
            </a:fld>
            <a:endParaRPr lang="en-US" altLang="zh-CN"/>
          </a:p>
        </p:txBody>
      </p:sp>
      <p:sp>
        <p:nvSpPr>
          <p:cNvPr id="78851"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78852"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p:spPr>
        <p:txBody>
          <a:bodyPr/>
          <a:lstStyle/>
          <a:p>
            <a:fld id="{D0D8EC64-15ED-4AAA-915A-0625863A5A1D}" type="slidenum">
              <a:rPr lang="en-US" altLang="zh-CN"/>
              <a:pPr/>
              <a:t>22</a:t>
            </a:fld>
            <a:endParaRPr lang="en-US" altLang="zh-CN"/>
          </a:p>
        </p:txBody>
      </p:sp>
      <p:sp>
        <p:nvSpPr>
          <p:cNvPr id="8089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80900"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p:spPr>
        <p:txBody>
          <a:bodyPr/>
          <a:lstStyle/>
          <a:p>
            <a:fld id="{8AEB369F-B158-4852-A2BA-CCC09E47081A}" type="slidenum">
              <a:rPr lang="en-US" altLang="zh-CN"/>
              <a:pPr/>
              <a:t>23</a:t>
            </a:fld>
            <a:endParaRPr lang="en-US" altLang="zh-CN"/>
          </a:p>
        </p:txBody>
      </p:sp>
      <p:sp>
        <p:nvSpPr>
          <p:cNvPr id="8294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82948"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p:spPr>
        <p:txBody>
          <a:bodyPr/>
          <a:lstStyle/>
          <a:p>
            <a:fld id="{B34D903E-59CA-4E82-82D8-61EEF20CFD55}" type="slidenum">
              <a:rPr lang="en-US" altLang="zh-CN"/>
              <a:pPr/>
              <a:t>24</a:t>
            </a:fld>
            <a:endParaRPr lang="en-US" altLang="zh-CN"/>
          </a:p>
        </p:txBody>
      </p:sp>
      <p:sp>
        <p:nvSpPr>
          <p:cNvPr id="84995"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84996"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p:spPr>
        <p:txBody>
          <a:bodyPr/>
          <a:lstStyle/>
          <a:p>
            <a:fld id="{7331CFF3-D00E-40F5-8A58-A7500E075292}" type="slidenum">
              <a:rPr lang="en-US" altLang="zh-CN"/>
              <a:pPr/>
              <a:t>25</a:t>
            </a:fld>
            <a:endParaRPr lang="en-US" altLang="zh-CN"/>
          </a:p>
        </p:txBody>
      </p:sp>
      <p:sp>
        <p:nvSpPr>
          <p:cNvPr id="870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87044"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idx="5"/>
          </p:nvPr>
        </p:nvSpPr>
        <p:spPr>
          <a:noFill/>
        </p:spPr>
        <p:txBody>
          <a:bodyPr/>
          <a:lstStyle/>
          <a:p>
            <a:fld id="{276F54B6-698B-436F-80A2-8B102711E189}" type="slidenum">
              <a:rPr lang="en-US" altLang="zh-CN" smtClean="0">
                <a:ea typeface="黑体" pitchFamily="49" charset="-122"/>
              </a:rPr>
              <a:pPr/>
              <a:t>5</a:t>
            </a:fld>
            <a:endParaRPr lang="en-US" altLang="zh-CN" dirty="0">
              <a:ea typeface="黑体" pitchFamily="49" charset="-122"/>
            </a:endParaRPr>
          </a:p>
        </p:txBody>
      </p:sp>
      <p:sp>
        <p:nvSpPr>
          <p:cNvPr id="80899" name="Rectangle 1"/>
          <p:cNvSpPr>
            <a:spLocks noGrp="1" noRot="1" noChangeAspect="1" noChangeArrowheads="1" noTextEdit="1"/>
          </p:cNvSpPr>
          <p:nvPr>
            <p:ph type="sldImg"/>
          </p:nvPr>
        </p:nvSpPr>
        <p:spPr>
          <a:xfrm>
            <a:off x="1143000" y="685800"/>
            <a:ext cx="4565650" cy="3424238"/>
          </a:xfrm>
          <a:solidFill>
            <a:srgbClr val="FFFFFF"/>
          </a:solidFill>
          <a:ln/>
        </p:spPr>
      </p:sp>
      <p:sp>
        <p:nvSpPr>
          <p:cNvPr id="80900" name="Rectangle 2"/>
          <p:cNvSpPr>
            <a:spLocks noGrp="1" noChangeArrowheads="1"/>
          </p:cNvSpPr>
          <p:nvPr>
            <p:ph type="body" idx="1"/>
          </p:nvPr>
        </p:nvSpPr>
        <p:spPr>
          <a:xfrm>
            <a:off x="913805" y="4343703"/>
            <a:ext cx="5025926" cy="4110869"/>
          </a:xfrm>
          <a:noFill/>
          <a:ln/>
        </p:spPr>
        <p:txBody>
          <a:bodyPr wrap="none" anchor="ctr"/>
          <a:lstStyle/>
          <a:p>
            <a:endParaRPr lang="de-DE" altLang="zh-CN" dirty="0">
              <a:ea typeface="黑体"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p:spPr>
        <p:txBody>
          <a:bodyPr/>
          <a:lstStyle/>
          <a:p>
            <a:fld id="{E61BB601-8079-49E0-BD88-68A03EA03CF4}" type="slidenum">
              <a:rPr lang="en-US" altLang="zh-CN"/>
              <a:pPr/>
              <a:t>26</a:t>
            </a:fld>
            <a:endParaRPr lang="en-US" altLang="zh-CN"/>
          </a:p>
        </p:txBody>
      </p:sp>
      <p:sp>
        <p:nvSpPr>
          <p:cNvPr id="89091"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89092"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p:spPr>
        <p:txBody>
          <a:bodyPr/>
          <a:lstStyle/>
          <a:p>
            <a:fld id="{EC248FB0-ABF9-4DFB-A62E-1555F97A328D}" type="slidenum">
              <a:rPr lang="en-US" altLang="zh-CN"/>
              <a:pPr/>
              <a:t>27</a:t>
            </a:fld>
            <a:endParaRPr lang="en-US" altLang="zh-CN"/>
          </a:p>
        </p:txBody>
      </p:sp>
      <p:sp>
        <p:nvSpPr>
          <p:cNvPr id="9113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91140"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p:spPr>
        <p:txBody>
          <a:bodyPr/>
          <a:lstStyle/>
          <a:p>
            <a:fld id="{DF406010-4C4C-45AF-A8D5-BFE0891DC4FD}" type="slidenum">
              <a:rPr lang="en-US" altLang="zh-CN"/>
              <a:pPr/>
              <a:t>28</a:t>
            </a:fld>
            <a:endParaRPr lang="en-US" altLang="zh-CN"/>
          </a:p>
        </p:txBody>
      </p:sp>
      <p:sp>
        <p:nvSpPr>
          <p:cNvPr id="9318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93188"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p:spPr>
        <p:txBody>
          <a:bodyPr/>
          <a:lstStyle/>
          <a:p>
            <a:fld id="{B7131B26-D910-401B-AB58-CAC86A0A1E52}" type="slidenum">
              <a:rPr lang="en-US" altLang="zh-CN"/>
              <a:pPr/>
              <a:t>30</a:t>
            </a:fld>
            <a:endParaRPr lang="en-US" altLang="zh-CN"/>
          </a:p>
        </p:txBody>
      </p:sp>
      <p:sp>
        <p:nvSpPr>
          <p:cNvPr id="9625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96260"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p:spPr>
        <p:txBody>
          <a:bodyPr/>
          <a:lstStyle/>
          <a:p>
            <a:fld id="{E2BD9FA6-8A1C-4806-BC6F-46F55EE4F600}" type="slidenum">
              <a:rPr lang="en-US" altLang="zh-CN"/>
              <a:pPr/>
              <a:t>31</a:t>
            </a:fld>
            <a:endParaRPr lang="en-US" altLang="zh-CN"/>
          </a:p>
        </p:txBody>
      </p:sp>
      <p:sp>
        <p:nvSpPr>
          <p:cNvPr id="9830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98308"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p:spPr>
        <p:txBody>
          <a:bodyPr/>
          <a:lstStyle/>
          <a:p>
            <a:fld id="{4B01BA8B-D424-4358-96CB-25046E5B7532}" type="slidenum">
              <a:rPr lang="en-US" altLang="zh-CN"/>
              <a:pPr/>
              <a:t>6</a:t>
            </a:fld>
            <a:endParaRPr lang="en-US" altLang="zh-CN"/>
          </a:p>
        </p:txBody>
      </p:sp>
      <p:sp>
        <p:nvSpPr>
          <p:cNvPr id="53251"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53252"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834180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57714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p:spPr>
        <p:txBody>
          <a:bodyPr/>
          <a:lstStyle/>
          <a:p>
            <a:fld id="{BD918B8A-3702-45E8-94C1-A8901CF40BCB}" type="slidenum">
              <a:rPr lang="en-US" altLang="zh-CN"/>
              <a:pPr/>
              <a:t>7</a:t>
            </a:fld>
            <a:endParaRPr lang="en-US" altLang="zh-CN"/>
          </a:p>
        </p:txBody>
      </p:sp>
      <p:sp>
        <p:nvSpPr>
          <p:cNvPr id="5529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55300"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294722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694529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619395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351533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806291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329755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40558628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9248253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182703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88950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p:spPr>
        <p:txBody>
          <a:bodyPr/>
          <a:lstStyle/>
          <a:p>
            <a:fld id="{011F5B53-E078-4E8F-A484-3230C6067698}" type="slidenum">
              <a:rPr lang="en-US" altLang="zh-CN"/>
              <a:pPr/>
              <a:t>8</a:t>
            </a:fld>
            <a:endParaRPr lang="en-US" altLang="zh-CN"/>
          </a:p>
        </p:txBody>
      </p:sp>
      <p:sp>
        <p:nvSpPr>
          <p:cNvPr id="5734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57348"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42475244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748321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021468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8246979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7610000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661020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0668258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587236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0592666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467809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p:spPr>
        <p:txBody>
          <a:bodyPr/>
          <a:lstStyle/>
          <a:p>
            <a:fld id="{45E79F76-55D0-4258-9E82-E46117FDB770}" type="slidenum">
              <a:rPr lang="en-US" altLang="zh-CN"/>
              <a:pPr/>
              <a:t>10</a:t>
            </a:fld>
            <a:endParaRPr lang="en-US" altLang="zh-CN"/>
          </a:p>
        </p:txBody>
      </p:sp>
      <p:sp>
        <p:nvSpPr>
          <p:cNvPr id="59395"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59396"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5568445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8720529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9900583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8243695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412588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42671570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200495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6442923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0536588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39772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p:spPr>
        <p:txBody>
          <a:bodyPr/>
          <a:lstStyle/>
          <a:p>
            <a:fld id="{E5A027F8-3A9E-4146-B995-E5CE51A29A13}" type="slidenum">
              <a:rPr lang="en-US" altLang="zh-CN"/>
              <a:pPr/>
              <a:t>12</a:t>
            </a:fld>
            <a:endParaRPr lang="en-US" altLang="zh-CN"/>
          </a:p>
        </p:txBody>
      </p:sp>
      <p:sp>
        <p:nvSpPr>
          <p:cNvPr id="614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61444"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0217348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7357323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5305725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648434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6724817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9142474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42829211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3418385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8341165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836425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p:spPr>
        <p:txBody>
          <a:bodyPr/>
          <a:lstStyle/>
          <a:p>
            <a:fld id="{A0EEB8A2-FB01-4744-A661-287E59FA5A4B}" type="slidenum">
              <a:rPr lang="en-US" altLang="zh-CN"/>
              <a:pPr/>
              <a:t>13</a:t>
            </a:fld>
            <a:endParaRPr lang="en-US" altLang="zh-CN"/>
          </a:p>
        </p:txBody>
      </p:sp>
      <p:sp>
        <p:nvSpPr>
          <p:cNvPr id="63491"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63492"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3528799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26099043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15197805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extLst>
      <p:ext uri="{BB962C8B-B14F-4D97-AF65-F5344CB8AC3E}">
        <p14:creationId xmlns:p14="http://schemas.microsoft.com/office/powerpoint/2010/main" val="41513103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0"/>
          <p:cNvSpPr>
            <a:spLocks noGrp="1" noChangeArrowheads="1"/>
          </p:cNvSpPr>
          <p:nvPr>
            <p:ph type="sldNum" sz="quarter"/>
          </p:nvPr>
        </p:nvSpPr>
        <p:spPr>
          <a:noFill/>
        </p:spPr>
        <p:txBody>
          <a:bodyPr/>
          <a:lstStyle/>
          <a:p>
            <a:fld id="{7813AA97-6E1F-4A87-9E04-FABD8C79790D}" type="slidenum">
              <a:rPr lang="en-US" altLang="zh-CN"/>
              <a:pPr/>
              <a:t>14</a:t>
            </a:fld>
            <a:endParaRPr lang="en-US" altLang="zh-CN"/>
          </a:p>
        </p:txBody>
      </p:sp>
      <p:sp>
        <p:nvSpPr>
          <p:cNvPr id="6553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65540" name="Rectangle 2"/>
          <p:cNvSpPr>
            <a:spLocks noGrp="1" noChangeArrowheads="1"/>
          </p:cNvSpPr>
          <p:nvPr>
            <p:ph type="body" idx="1"/>
          </p:nvPr>
        </p:nvSpPr>
        <p:spPr>
          <a:xfrm>
            <a:off x="913805" y="4343703"/>
            <a:ext cx="5025926" cy="4110869"/>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76200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i="1">
                <a:solidFill>
                  <a:srgbClr val="FFFFFF"/>
                </a:solidFill>
                <a:latin typeface="Calibri" pitchFamily="34" charset="0"/>
                <a:ea typeface="ＭＳ Ｐゴシック" pitchFamily="34" charset="-128"/>
              </a:rPr>
              <a:t>Principle of Information Retrieval System</a:t>
            </a: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TextBox 5"/>
          <p:cNvSpPr txBox="1">
            <a:spLocks noChangeArrowheads="1"/>
          </p:cNvSpPr>
          <p:nvPr/>
        </p:nvSpPr>
        <p:spPr bwMode="auto">
          <a:xfrm>
            <a:off x="1962150" y="1600200"/>
            <a:ext cx="5135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r>
              <a:rPr lang="zh-CN" altLang="en-US" sz="4800" b="1" dirty="0">
                <a:solidFill>
                  <a:srgbClr val="FBFCFF"/>
                </a:solidFill>
                <a:latin typeface="黑体" pitchFamily="49" charset="-122"/>
                <a:ea typeface="黑体" pitchFamily="49" charset="-122"/>
                <a:cs typeface="Arial Unicode MS" pitchFamily="34" charset="-122"/>
              </a:rPr>
              <a:t>信息检索系统原理</a:t>
            </a:r>
            <a:endParaRPr lang="en-US" sz="4800" b="1" dirty="0">
              <a:solidFill>
                <a:srgbClr val="FBFCFF"/>
              </a:solidFill>
              <a:latin typeface="黑体" pitchFamily="49" charset="-122"/>
              <a:ea typeface="黑体" pitchFamily="49" charset="-122"/>
              <a:cs typeface="Arial Unicode MS" pitchFamily="34" charset="-122"/>
            </a:endParaRPr>
          </a:p>
        </p:txBody>
      </p:sp>
      <p:sp>
        <p:nvSpPr>
          <p:cNvPr id="7" name="Rectangle 8"/>
          <p:cNvSpPr>
            <a:spLocks noChangeArrowheads="1"/>
          </p:cNvSpPr>
          <p:nvPr userDrawn="1"/>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32537319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68313" y="1773238"/>
            <a:ext cx="82073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zh-CN" altLang="en-US"/>
          </a:p>
        </p:txBody>
      </p:sp>
      <p:sp>
        <p:nvSpPr>
          <p:cNvPr id="5" name="TextBox 4"/>
          <p:cNvSpPr txBox="1">
            <a:spLocks noChangeArrowheads="1"/>
          </p:cNvSpPr>
          <p:nvPr/>
        </p:nvSpPr>
        <p:spPr bwMode="auto">
          <a:xfrm>
            <a:off x="481013" y="1773238"/>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circleNumDbPlain"/>
              <a:defRPr/>
            </a:pPr>
            <a:endParaRPr lang="en-US" altLang="zh-CN"/>
          </a:p>
          <a:p>
            <a:pPr eaLnBrk="1" hangingPunct="1">
              <a:buFontTx/>
              <a:buAutoNum type="circleNumDbPlain"/>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dirty="0"/>
            </a:lvl1pPr>
          </a:lstStyle>
          <a:p>
            <a:pPr>
              <a:defRPr/>
            </a:pPr>
            <a:endParaRPr lang="en-US" altLang="zh-CN"/>
          </a:p>
        </p:txBody>
      </p:sp>
      <p:sp>
        <p:nvSpPr>
          <p:cNvPr id="8" name="Slide Number Placeholder 5"/>
          <p:cNvSpPr>
            <a:spLocks noGrp="1"/>
          </p:cNvSpPr>
          <p:nvPr>
            <p:ph type="sldNum" sz="quarter" idx="16"/>
          </p:nvPr>
        </p:nvSpPr>
        <p:spPr/>
        <p:txBody>
          <a:bodyPr/>
          <a:lstStyle>
            <a:lvl1pPr>
              <a:defRPr/>
            </a:lvl1pPr>
          </a:lstStyle>
          <a:p>
            <a:pPr>
              <a:defRPr/>
            </a:pPr>
            <a:fld id="{93A23781-D287-4953-8B39-293BE9BE148D}" type="slidenum">
              <a:rPr lang="en-US" altLang="zh-CN"/>
              <a:pPr>
                <a:defRPr/>
              </a:pPr>
              <a:t>‹#›</a:t>
            </a:fld>
            <a:endParaRPr lang="en-US" altLang="zh-CN"/>
          </a:p>
        </p:txBody>
      </p:sp>
    </p:spTree>
    <p:extLst>
      <p:ext uri="{BB962C8B-B14F-4D97-AF65-F5344CB8AC3E}">
        <p14:creationId xmlns:p14="http://schemas.microsoft.com/office/powerpoint/2010/main" val="81522989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B287583A-71EE-4DAE-B280-3983F9B4FFCF}" type="slidenum">
              <a:rPr lang="en-US" altLang="zh-CN"/>
              <a:pPr>
                <a:defRPr/>
              </a:pPr>
              <a:t>‹#›</a:t>
            </a:fld>
            <a:endParaRPr lang="en-US" altLang="zh-CN"/>
          </a:p>
        </p:txBody>
      </p:sp>
    </p:spTree>
    <p:extLst>
      <p:ext uri="{BB962C8B-B14F-4D97-AF65-F5344CB8AC3E}">
        <p14:creationId xmlns:p14="http://schemas.microsoft.com/office/powerpoint/2010/main" val="319232687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zh-CN" sz="1600" i="1">
              <a:solidFill>
                <a:srgbClr val="FFFFFF"/>
              </a:solidFill>
              <a:latin typeface="Calibri" pitchFamily="34" charset="0"/>
              <a:ea typeface="ＭＳ Ｐゴシック" pitchFamily="3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 name="Rectangle 6"/>
          <p:cNvSpPr>
            <a:spLocks noChangeArrowheads="1"/>
          </p:cNvSpPr>
          <p:nvPr/>
        </p:nvSpPr>
        <p:spPr bwMode="auto">
          <a:xfrm>
            <a:off x="3175"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A76DA3B2-BCA9-4D08-8235-F7236BC83CD8}" type="slidenum">
              <a:rPr lang="en-US" altLang="zh-CN"/>
              <a:pPr>
                <a:defRPr/>
              </a:pPr>
              <a:t>‹#›</a:t>
            </a:fld>
            <a:endParaRPr lang="en-US" altLang="zh-CN"/>
          </a:p>
        </p:txBody>
      </p:sp>
    </p:spTree>
    <p:extLst>
      <p:ext uri="{BB962C8B-B14F-4D97-AF65-F5344CB8AC3E}">
        <p14:creationId xmlns:p14="http://schemas.microsoft.com/office/powerpoint/2010/main" val="215193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pPr>
              <a:defRPr/>
            </a:pPr>
            <a:fld id="{1553A4CA-C93D-432E-A9CF-CE114FFD5C1B}" type="slidenum">
              <a:rPr lang="en-US" altLang="zh-CN"/>
              <a:pPr>
                <a:defRPr/>
              </a:pPr>
              <a:t>‹#›</a:t>
            </a:fld>
            <a:endParaRPr lang="en-US" altLang="zh-CN"/>
          </a:p>
        </p:txBody>
      </p:sp>
    </p:spTree>
    <p:extLst>
      <p:ext uri="{BB962C8B-B14F-4D97-AF65-F5344CB8AC3E}">
        <p14:creationId xmlns:p14="http://schemas.microsoft.com/office/powerpoint/2010/main" val="375523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en-US" altLang="zh-CN"/>
          </a:p>
        </p:txBody>
      </p:sp>
      <p:sp>
        <p:nvSpPr>
          <p:cNvPr id="12" name="Footer Placeholder 7"/>
          <p:cNvSpPr>
            <a:spLocks noGrp="1"/>
          </p:cNvSpPr>
          <p:nvPr>
            <p:ph type="ftr" sz="quarter" idx="11"/>
          </p:nvPr>
        </p:nvSpPr>
        <p:spPr/>
        <p:txBody>
          <a:bodyPr/>
          <a:lstStyle>
            <a:lvl1pPr>
              <a:defRPr dirty="0"/>
            </a:lvl1pPr>
          </a:lstStyle>
          <a:p>
            <a:pPr>
              <a:defRPr/>
            </a:pPr>
            <a:endParaRPr lang="en-US" altLang="zh-CN"/>
          </a:p>
        </p:txBody>
      </p:sp>
      <p:sp>
        <p:nvSpPr>
          <p:cNvPr id="13" name="Slide Number Placeholder 8"/>
          <p:cNvSpPr>
            <a:spLocks noGrp="1"/>
          </p:cNvSpPr>
          <p:nvPr>
            <p:ph type="sldNum" sz="quarter" idx="12"/>
          </p:nvPr>
        </p:nvSpPr>
        <p:spPr/>
        <p:txBody>
          <a:bodyPr/>
          <a:lstStyle>
            <a:lvl1pPr>
              <a:defRPr/>
            </a:lvl1pPr>
          </a:lstStyle>
          <a:p>
            <a:pPr>
              <a:defRPr/>
            </a:pPr>
            <a:fld id="{9CFE69F2-EB46-4BD3-BAE1-FB756BC4F87A}" type="slidenum">
              <a:rPr lang="en-US" altLang="zh-CN"/>
              <a:pPr>
                <a:defRPr/>
              </a:pPr>
              <a:t>‹#›</a:t>
            </a:fld>
            <a:endParaRPr lang="en-US" altLang="zh-CN"/>
          </a:p>
        </p:txBody>
      </p:sp>
    </p:spTree>
    <p:extLst>
      <p:ext uri="{BB962C8B-B14F-4D97-AF65-F5344CB8AC3E}">
        <p14:creationId xmlns:p14="http://schemas.microsoft.com/office/powerpoint/2010/main" val="260777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dirty="0"/>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1E729AF-08A3-479D-A133-BA1F9D955144}" type="slidenum">
              <a:rPr lang="en-US" altLang="zh-CN"/>
              <a:pPr>
                <a:defRPr/>
              </a:pPr>
              <a:t>‹#›</a:t>
            </a:fld>
            <a:endParaRPr lang="en-US" altLang="zh-CN"/>
          </a:p>
        </p:txBody>
      </p:sp>
    </p:spTree>
    <p:extLst>
      <p:ext uri="{BB962C8B-B14F-4D97-AF65-F5344CB8AC3E}">
        <p14:creationId xmlns:p14="http://schemas.microsoft.com/office/powerpoint/2010/main" val="302437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39CB4C8-B055-4AF1-BE09-D6409ED0A8E2}" type="slidenum">
              <a:rPr lang="en-US" altLang="zh-CN"/>
              <a:pPr>
                <a:defRPr/>
              </a:pPr>
              <a:t>‹#›</a:t>
            </a:fld>
            <a:endParaRPr lang="en-US" altLang="zh-CN"/>
          </a:p>
        </p:txBody>
      </p:sp>
    </p:spTree>
    <p:extLst>
      <p:ext uri="{BB962C8B-B14F-4D97-AF65-F5344CB8AC3E}">
        <p14:creationId xmlns:p14="http://schemas.microsoft.com/office/powerpoint/2010/main" val="301054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1576429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latin typeface="Calibri"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98EBA43F-4D2A-4E95-8895-985BE03B7995}" type="slidenum">
              <a:rPr lang="en-US" altLang="zh-CN"/>
              <a:pPr>
                <a:defRPr/>
              </a:pPr>
              <a:t>‹#›</a:t>
            </a:fld>
            <a:endParaRPr lang="en-US" altLang="zh-CN"/>
          </a:p>
        </p:txBody>
      </p:sp>
      <p:sp>
        <p:nvSpPr>
          <p:cNvPr id="1031"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1032"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a:solidFill>
                  <a:srgbClr val="FFFFFF"/>
                </a:solidFill>
                <a:latin typeface="Calibri" pitchFamily="34" charset="0"/>
                <a:ea typeface="ＭＳ Ｐゴシック" pitchFamily="34" charset="-128"/>
              </a:rPr>
              <a:t> </a:t>
            </a:r>
          </a:p>
        </p:txBody>
      </p:sp>
      <p:sp>
        <p:nvSpPr>
          <p:cNvPr id="1033"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17" r:id="rId3"/>
    <p:sldLayoutId id="2147484022" r:id="rId4"/>
    <p:sldLayoutId id="2147484023" r:id="rId5"/>
    <p:sldLayoutId id="2147484024" r:id="rId6"/>
    <p:sldLayoutId id="2147484025" r:id="rId7"/>
    <p:sldLayoutId id="2147484018" r:id="rId8"/>
    <p:sldLayoutId id="2147484028" r:id="rId9"/>
  </p:sldLayoutIdLst>
  <p:hf hdr="0" dt="0"/>
  <p:txStyles>
    <p:titleStyle>
      <a:lvl1pPr algn="l" defTabSz="457200" rtl="0" eaLnBrk="0" fontAlgn="base" hangingPunct="0">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0" fontAlgn="base" hangingPunct="0">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0" fontAlgn="base" hangingPunct="0">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0" fontAlgn="base" hangingPunct="0">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4.xml"/><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5.xml"/><Relationship Id="rId1" Type="http://schemas.openxmlformats.org/officeDocument/2006/relationships/slideLayout" Target="../slideLayouts/slideLayout9.xml"/><Relationship Id="rId4" Type="http://schemas.openxmlformats.org/officeDocument/2006/relationships/image" Target="../media/image53.png"/></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6.xml"/><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7.xml"/><Relationship Id="rId1" Type="http://schemas.openxmlformats.org/officeDocument/2006/relationships/slideLayout" Target="../slideLayouts/slideLayout9.xml"/><Relationship Id="rId4" Type="http://schemas.openxmlformats.org/officeDocument/2006/relationships/image" Target="../media/image57.png"/></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8.xml"/><Relationship Id="rId1" Type="http://schemas.openxmlformats.org/officeDocument/2006/relationships/slideLayout" Target="../slideLayouts/slideLayout9.xml"/><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9.xml"/><Relationship Id="rId4" Type="http://schemas.openxmlformats.org/officeDocument/2006/relationships/image" Target="../media/image62.png"/></Relationships>
</file>

<file path=ppt/slides/_rels/slide8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1.xml"/><Relationship Id="rId1" Type="http://schemas.openxmlformats.org/officeDocument/2006/relationships/slideLayout" Target="../slideLayouts/slideLayout9.xml"/><Relationship Id="rId4" Type="http://schemas.openxmlformats.org/officeDocument/2006/relationships/image" Target="../media/image64.png"/></Relationships>
</file>

<file path=ppt/slides/_rels/slide8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2.xml"/><Relationship Id="rId1" Type="http://schemas.openxmlformats.org/officeDocument/2006/relationships/slideLayout" Target="../slideLayouts/slideLayout9.xml"/><Relationship Id="rId4" Type="http://schemas.openxmlformats.org/officeDocument/2006/relationships/image" Target="../media/image6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3.xml"/><Relationship Id="rId1" Type="http://schemas.openxmlformats.org/officeDocument/2006/relationships/slideLayout" Target="../slideLayouts/slideLayout9.xml"/><Relationship Id="rId4" Type="http://schemas.openxmlformats.org/officeDocument/2006/relationships/image" Target="../media/image68.png"/></Relationships>
</file>

<file path=ppt/slides/_rels/slide91.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type="subTitle" idx="1"/>
          </p:nvPr>
        </p:nvSpPr>
        <p:spPr>
          <a:xfrm>
            <a:off x="1371600" y="3352800"/>
            <a:ext cx="6400800" cy="2813050"/>
          </a:xfrm>
        </p:spPr>
        <p:txBody>
          <a:bodyPr/>
          <a:lstStyle/>
          <a:p>
            <a:pPr eaLnBrk="1" hangingPunct="1">
              <a:defRPr/>
            </a:pPr>
            <a:r>
              <a:rPr lang="zh-CN" altLang="en-US" b="1" dirty="0">
                <a:latin typeface="+mn-lt"/>
              </a:rPr>
              <a:t>词典及容错式检索</a:t>
            </a:r>
          </a:p>
          <a:p>
            <a:pPr eaLnBrk="1" hangingPunct="1">
              <a:defRPr/>
            </a:pPr>
            <a:r>
              <a:rPr lang="en-US" altLang="zh-CN" b="1" dirty="0">
                <a:latin typeface="+mn-lt"/>
              </a:rPr>
              <a:t>Dictionary and tolerant retrieval</a:t>
            </a:r>
          </a:p>
          <a:p>
            <a:pPr eaLnBrk="1" hangingPunct="1">
              <a:defRPr/>
            </a:pPr>
            <a:endParaRPr lang="en-US" altLang="zh-CN" b="1" dirty="0">
              <a:latin typeface="+mn-lt"/>
            </a:endParaRPr>
          </a:p>
        </p:txBody>
      </p:sp>
      <p:sp>
        <p:nvSpPr>
          <p:cNvPr id="10243" name="Rectangle 11"/>
          <p:cNvSpPr>
            <a:spLocks noChangeArrowheads="1"/>
          </p:cNvSpPr>
          <p:nvPr/>
        </p:nvSpPr>
        <p:spPr bwMode="auto">
          <a:xfrm>
            <a:off x="0" y="2433638"/>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4000" b="1">
                <a:solidFill>
                  <a:srgbClr val="139CB7"/>
                </a:solidFill>
                <a:latin typeface="Calibri" pitchFamily="34" charset="0"/>
                <a:ea typeface="Arial Unicode MS" pitchFamily="34" charset="-122"/>
                <a:cs typeface="Arial Unicode MS" pitchFamily="34" charset="-122"/>
              </a:rPr>
              <a:t>Principle of Information Retrieval System</a:t>
            </a:r>
          </a:p>
        </p:txBody>
      </p:sp>
      <p:sp>
        <p:nvSpPr>
          <p:cNvPr id="10244" name="日期占位符 13"/>
          <p:cNvSpPr txBox="1">
            <a:spLocks/>
          </p:cNvSpPr>
          <p:nvPr/>
        </p:nvSpPr>
        <p:spPr bwMode="auto">
          <a:xfrm>
            <a:off x="0" y="6553200"/>
            <a:ext cx="624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a:solidFill>
                  <a:schemeClr val="bg1"/>
                </a:solidFill>
                <a:latin typeface="Calibri" pitchFamily="34" charset="0"/>
              </a:rPr>
              <a:t>*改编自 王斌 网上公开的课件，</a:t>
            </a:r>
            <a:r>
              <a:rPr lang="en-US" altLang="zh-CN" sz="1200">
                <a:solidFill>
                  <a:schemeClr val="bg1"/>
                </a:solidFill>
              </a:rPr>
              <a:t>http://ir.ict.ac.cn/~wangbin</a:t>
            </a:r>
            <a:endParaRPr lang="zh-CN" altLang="en-US" sz="1200">
              <a:solidFill>
                <a:schemeClr val="bg1"/>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91977C-85C5-4441-8095-B1B04D3B8AB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用于词项定位的数据结构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50825" y="1556793"/>
            <a:ext cx="8572500" cy="4680520"/>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en-US" sz="2800" b="1" dirty="0">
                <a:solidFill>
                  <a:schemeClr val="tx1"/>
                </a:solidFill>
                <a:latin typeface="+mj-ea"/>
                <a:ea typeface="+mj-ea"/>
              </a:rPr>
              <a:t>主要有两种数据结构</a:t>
            </a:r>
            <a:r>
              <a:rPr lang="en-US" altLang="zh-CN" sz="2800" b="1" dirty="0">
                <a:solidFill>
                  <a:schemeClr val="tx1"/>
                </a:solidFill>
                <a:latin typeface="+mj-ea"/>
                <a:ea typeface="+mj-ea"/>
              </a:rPr>
              <a:t>: </a:t>
            </a:r>
            <a:r>
              <a:rPr lang="zh-CN" altLang="en-US" sz="2800" b="1" dirty="0">
                <a:solidFill>
                  <a:srgbClr val="FF0000"/>
                </a:solidFill>
                <a:latin typeface="+mj-ea"/>
                <a:ea typeface="+mj-ea"/>
              </a:rPr>
              <a:t>哈希表</a:t>
            </a:r>
            <a:r>
              <a:rPr lang="zh-CN" altLang="en-US" sz="2800" b="1" dirty="0">
                <a:solidFill>
                  <a:schemeClr val="tx1"/>
                </a:solidFill>
                <a:latin typeface="+mj-ea"/>
                <a:ea typeface="+mj-ea"/>
              </a:rPr>
              <a:t>和</a:t>
            </a:r>
            <a:r>
              <a:rPr lang="zh-CN" altLang="en-US" sz="2800" b="1" dirty="0">
                <a:solidFill>
                  <a:srgbClr val="FF0000"/>
                </a:solidFill>
                <a:latin typeface="+mj-ea"/>
                <a:ea typeface="+mj-ea"/>
              </a:rPr>
              <a:t>树</a:t>
            </a:r>
            <a:endParaRPr lang="en-US" altLang="zh-CN" sz="2800" b="1" dirty="0">
              <a:solidFill>
                <a:srgbClr val="FF0000"/>
              </a:solidFill>
              <a:latin typeface="+mj-ea"/>
              <a:ea typeface="+mj-ea"/>
            </a:endParaRPr>
          </a:p>
          <a:p>
            <a:pPr lvl="1">
              <a:lnSpc>
                <a:spcPct val="150000"/>
              </a:lnSpc>
              <a:spcBef>
                <a:spcPts val="700"/>
              </a:spcBef>
              <a:buClr>
                <a:srgbClr val="336699"/>
              </a:buClr>
              <a:buFont typeface="Wingdings" pitchFamily="2" charset="2"/>
              <a:buChar char="§"/>
            </a:pPr>
            <a:r>
              <a:rPr lang="zh-CN" altLang="en-US" sz="2800" b="1" dirty="0">
                <a:solidFill>
                  <a:schemeClr val="tx1"/>
                </a:solidFill>
                <a:latin typeface="+mj-ea"/>
                <a:ea typeface="+mj-ea"/>
              </a:rPr>
              <a:t>有些</a:t>
            </a:r>
            <a:r>
              <a:rPr lang="en-US" altLang="zh-CN" sz="2800" b="1" dirty="0">
                <a:solidFill>
                  <a:schemeClr val="tx1"/>
                </a:solidFill>
                <a:latin typeface="+mj-ea"/>
                <a:ea typeface="+mj-ea"/>
              </a:rPr>
              <a:t>IR</a:t>
            </a:r>
            <a:r>
              <a:rPr lang="zh-CN" altLang="en-US" sz="2800" b="1" dirty="0">
                <a:solidFill>
                  <a:schemeClr val="tx1"/>
                </a:solidFill>
                <a:latin typeface="+mj-ea"/>
                <a:ea typeface="+mj-ea"/>
              </a:rPr>
              <a:t>系统用哈希表，有些系统用树结构</a:t>
            </a:r>
            <a:endParaRPr lang="en-US" altLang="zh-CN" sz="2800" b="1" dirty="0">
              <a:solidFill>
                <a:schemeClr val="tx1"/>
              </a:solidFill>
              <a:latin typeface="+mj-ea"/>
              <a:ea typeface="+mj-ea"/>
            </a:endParaRPr>
          </a:p>
          <a:p>
            <a:pPr lvl="1">
              <a:lnSpc>
                <a:spcPct val="150000"/>
              </a:lnSpc>
              <a:spcBef>
                <a:spcPts val="700"/>
              </a:spcBef>
              <a:buClr>
                <a:srgbClr val="336699"/>
              </a:buClr>
              <a:buFont typeface="Wingdings" pitchFamily="2" charset="2"/>
              <a:buChar char="§"/>
            </a:pPr>
            <a:r>
              <a:rPr lang="zh-CN" altLang="en-US" sz="2800" b="1" dirty="0">
                <a:solidFill>
                  <a:schemeClr val="tx1"/>
                </a:solidFill>
                <a:latin typeface="+mj-ea"/>
                <a:ea typeface="+mj-ea"/>
              </a:rPr>
              <a:t>采用哈希表或树的准则</a:t>
            </a:r>
            <a:r>
              <a:rPr lang="en-US" altLang="zh-CN" sz="2800" b="1" dirty="0">
                <a:solidFill>
                  <a:schemeClr val="tx1"/>
                </a:solidFill>
                <a:latin typeface="+mj-ea"/>
                <a:ea typeface="+mj-ea"/>
              </a:rPr>
              <a:t>:</a:t>
            </a:r>
          </a:p>
          <a:p>
            <a:pPr lvl="2">
              <a:lnSpc>
                <a:spcPct val="150000"/>
              </a:lnSpc>
              <a:spcBef>
                <a:spcPts val="700"/>
              </a:spcBef>
              <a:buClr>
                <a:srgbClr val="336699"/>
              </a:buClr>
              <a:buFont typeface="Wingdings" pitchFamily="2" charset="2"/>
              <a:buChar char="§"/>
            </a:pPr>
            <a:r>
              <a:rPr lang="zh-CN" altLang="en-US" sz="2600" b="1" dirty="0">
                <a:solidFill>
                  <a:schemeClr val="tx1"/>
                </a:solidFill>
                <a:latin typeface="+mj-ea"/>
                <a:ea typeface="+mj-ea"/>
              </a:rPr>
              <a:t>词项数目是否固定或者说词项数目是否持续增长？</a:t>
            </a:r>
            <a:endParaRPr lang="en-US" altLang="zh-CN" sz="2600" b="1" dirty="0">
              <a:solidFill>
                <a:schemeClr val="tx1"/>
              </a:solidFill>
              <a:latin typeface="+mj-ea"/>
              <a:ea typeface="+mj-ea"/>
            </a:endParaRPr>
          </a:p>
          <a:p>
            <a:pPr lvl="2">
              <a:lnSpc>
                <a:spcPct val="150000"/>
              </a:lnSpc>
              <a:spcBef>
                <a:spcPts val="700"/>
              </a:spcBef>
              <a:buClr>
                <a:srgbClr val="336699"/>
              </a:buClr>
              <a:buFont typeface="Wingdings" pitchFamily="2" charset="2"/>
              <a:buChar char="§"/>
            </a:pPr>
            <a:r>
              <a:rPr lang="zh-CN" altLang="en-US" sz="2600" b="1" dirty="0">
                <a:solidFill>
                  <a:schemeClr val="tx1"/>
                </a:solidFill>
                <a:latin typeface="+mj-ea"/>
                <a:ea typeface="+mj-ea"/>
              </a:rPr>
              <a:t>词项的相对访问频率如何？</a:t>
            </a:r>
            <a:endParaRPr lang="de-DE" altLang="zh-CN" sz="2600" b="1" dirty="0">
              <a:solidFill>
                <a:schemeClr val="tx1"/>
              </a:solidFill>
              <a:latin typeface="+mj-ea"/>
              <a:ea typeface="+mj-ea"/>
            </a:endParaRPr>
          </a:p>
          <a:p>
            <a:pPr lvl="2">
              <a:lnSpc>
                <a:spcPct val="150000"/>
              </a:lnSpc>
              <a:spcBef>
                <a:spcPts val="700"/>
              </a:spcBef>
              <a:buClr>
                <a:srgbClr val="336699"/>
              </a:buClr>
              <a:buFont typeface="Wingdings" pitchFamily="2" charset="2"/>
              <a:buChar char="§"/>
            </a:pPr>
            <a:r>
              <a:rPr lang="zh-CN" altLang="en-US" sz="2600" b="1" dirty="0">
                <a:solidFill>
                  <a:schemeClr val="tx1"/>
                </a:solidFill>
                <a:latin typeface="+mj-ea"/>
                <a:ea typeface="+mj-ea"/>
              </a:rPr>
              <a:t>词项的数目有多少？</a:t>
            </a:r>
            <a:endParaRPr lang="en-US" altLang="zh-CN" sz="2600" b="1" dirty="0">
              <a:solidFill>
                <a:schemeClr val="tx1"/>
              </a:solidFill>
              <a:latin typeface="+mj-ea"/>
              <a:ea typeface="+mj-ea"/>
            </a:endParaRPr>
          </a:p>
        </p:txBody>
      </p:sp>
      <p:sp>
        <p:nvSpPr>
          <p:cNvPr id="583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08914B2-1584-4895-B85F-570FD2DEDC0B}" type="slidenum">
              <a:rPr lang="en-US" altLang="zh-CN" smtClean="0"/>
              <a:pPr/>
              <a:t>10</a:t>
            </a:fld>
            <a:endParaRPr lang="en-US" altLang="zh-CN"/>
          </a:p>
        </p:txBody>
      </p:sp>
    </p:spTree>
    <p:extLst>
      <p:ext uri="{BB962C8B-B14F-4D97-AF65-F5344CB8AC3E}">
        <p14:creationId xmlns:p14="http://schemas.microsoft.com/office/powerpoint/2010/main" val="36851352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4294967295"/>
          </p:nvPr>
        </p:nvSpPr>
        <p:spPr>
          <a:xfrm>
            <a:off x="6553200" y="6477000"/>
            <a:ext cx="2133600" cy="244475"/>
          </a:xfrm>
          <a:prstGeom prst="rect">
            <a:avLst/>
          </a:prstGeom>
        </p:spPr>
        <p:txBody>
          <a:bodyPr/>
          <a:lstStyle/>
          <a:p>
            <a:fld id="{6231DFBC-2454-451B-9C42-04D7F724382E}" type="slidenum">
              <a:rPr lang="en-US" smtClean="0"/>
              <a:pPr/>
              <a:t>100</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t>Soundex</a:t>
            </a:r>
            <a:endParaRPr lang="en-US" altLang="zh-CN" dirty="0"/>
          </a:p>
        </p:txBody>
      </p:sp>
    </p:spTree>
    <p:extLst>
      <p:ext uri="{BB962C8B-B14F-4D97-AF65-F5344CB8AC3E}">
        <p14:creationId xmlns:p14="http://schemas.microsoft.com/office/powerpoint/2010/main" val="2403073168"/>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err="1">
                <a:solidFill>
                  <a:schemeClr val="tx1"/>
                </a:solidFill>
                <a:latin typeface="+mj-lt"/>
                <a:ea typeface="黑体" pitchFamily="49" charset="-122"/>
              </a:rPr>
              <a:t>Soundex</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72816"/>
            <a:ext cx="8572560" cy="4032448"/>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en-US" dirty="0" err="1">
                <a:solidFill>
                  <a:schemeClr val="tx1"/>
                </a:solidFill>
                <a:latin typeface="+mj-lt"/>
                <a:ea typeface="黑体" pitchFamily="49" charset="-122"/>
              </a:rPr>
              <a:t>Soundex</a:t>
            </a:r>
            <a:r>
              <a:rPr lang="zh-CN" altLang="en-US" dirty="0">
                <a:solidFill>
                  <a:schemeClr val="tx1"/>
                </a:solidFill>
                <a:latin typeface="+mj-lt"/>
                <a:ea typeface="黑体" pitchFamily="49" charset="-122"/>
              </a:rPr>
              <a:t>是寻找发音相似的单词的方法</a:t>
            </a:r>
            <a:endParaRPr lang="de-DE" dirty="0">
              <a:solidFill>
                <a:schemeClr val="tx1"/>
              </a:solidFill>
              <a:latin typeface="+mj-lt"/>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比如</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chebyshev / tchebyscheff</a:t>
            </a:r>
          </a:p>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算法</a:t>
            </a:r>
            <a:r>
              <a:rPr lang="de-DE" dirty="0">
                <a:solidFill>
                  <a:schemeClr val="tx1"/>
                </a:solidFill>
                <a:latin typeface="+mj-lt"/>
                <a:ea typeface="黑体" pitchFamily="49" charset="-122"/>
              </a:rPr>
              <a:t>:</a:t>
            </a:r>
          </a:p>
          <a:p>
            <a:pPr lvl="2">
              <a:lnSpc>
                <a:spcPct val="150000"/>
              </a:lnSpc>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将词典中每个词项转换成一个</a:t>
            </a:r>
            <a:r>
              <a:rPr lang="en-US" altLang="zh-CN" sz="2200" dirty="0">
                <a:solidFill>
                  <a:schemeClr val="tx1"/>
                </a:solidFill>
                <a:latin typeface="+mj-lt"/>
                <a:ea typeface="黑体" pitchFamily="49" charset="-122"/>
              </a:rPr>
              <a:t>4</a:t>
            </a:r>
            <a:r>
              <a:rPr lang="zh-CN" altLang="en-US" sz="2200" dirty="0">
                <a:solidFill>
                  <a:schemeClr val="tx1"/>
                </a:solidFill>
                <a:latin typeface="+mj-lt"/>
                <a:ea typeface="黑体" pitchFamily="49" charset="-122"/>
              </a:rPr>
              <a:t>字符缩减形式</a:t>
            </a:r>
            <a:endParaRPr lang="en-US" sz="2200" dirty="0">
              <a:solidFill>
                <a:schemeClr val="tx1"/>
              </a:solidFill>
              <a:latin typeface="+mj-lt"/>
              <a:ea typeface="黑体" pitchFamily="49" charset="-122"/>
            </a:endParaRPr>
          </a:p>
          <a:p>
            <a:pPr lvl="2">
              <a:lnSpc>
                <a:spcPct val="150000"/>
              </a:lnSpc>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对查询词项做同样的处理</a:t>
            </a:r>
            <a:endParaRPr lang="en-US" altLang="zh-CN" sz="2200" dirty="0">
              <a:solidFill>
                <a:schemeClr val="tx1"/>
              </a:solidFill>
              <a:latin typeface="+mj-lt"/>
              <a:ea typeface="黑体" pitchFamily="49" charset="-122"/>
            </a:endParaRPr>
          </a:p>
          <a:p>
            <a:pPr lvl="2">
              <a:lnSpc>
                <a:spcPct val="150000"/>
              </a:lnSpc>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基于</a:t>
            </a:r>
            <a:r>
              <a:rPr lang="en-US" altLang="zh-CN" sz="2200" dirty="0">
                <a:solidFill>
                  <a:schemeClr val="tx1"/>
                </a:solidFill>
                <a:latin typeface="+mj-lt"/>
                <a:ea typeface="黑体" pitchFamily="49" charset="-122"/>
              </a:rPr>
              <a:t>4-</a:t>
            </a:r>
            <a:r>
              <a:rPr lang="zh-CN" altLang="en-US" sz="2200" dirty="0">
                <a:solidFill>
                  <a:schemeClr val="tx1"/>
                </a:solidFill>
                <a:latin typeface="+mj-lt"/>
                <a:ea typeface="黑体" pitchFamily="49" charset="-122"/>
              </a:rPr>
              <a:t>字符缩减形式进行索引和搜索</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101</a:t>
            </a:fld>
            <a:endParaRPr lang="en-US" dirty="0"/>
          </a:p>
        </p:txBody>
      </p:sp>
    </p:spTree>
    <p:extLst>
      <p:ext uri="{BB962C8B-B14F-4D97-AF65-F5344CB8AC3E}">
        <p14:creationId xmlns:p14="http://schemas.microsoft.com/office/powerpoint/2010/main" val="40636546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Soundex </a:t>
            </a:r>
            <a:r>
              <a:rPr lang="zh-CN" altLang="en-US" sz="3600" dirty="0">
                <a:solidFill>
                  <a:schemeClr val="tx1"/>
                </a:solidFill>
                <a:latin typeface="+mj-lt"/>
                <a:ea typeface="黑体" pitchFamily="49" charset="-122"/>
              </a:rPr>
              <a:t>算法</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1"/>
            <a:ext cx="8572560" cy="5149863"/>
          </a:xfrm>
          <a:prstGeom prst="rect">
            <a:avLst/>
          </a:prstGeom>
          <a:noFill/>
          <a:ln w="9525">
            <a:noFill/>
            <a:round/>
            <a:headEnd/>
            <a:tailEnd/>
          </a:ln>
        </p:spPr>
        <p:txBody>
          <a:bodyPr/>
          <a:lstStyle/>
          <a:p>
            <a:pPr lvl="1">
              <a:lnSpc>
                <a:spcPct val="130000"/>
              </a:lnSpc>
              <a:buClr>
                <a:srgbClr val="336699"/>
              </a:buClr>
              <a:buSzPct val="64000"/>
              <a:buFont typeface="Calibri" pitchFamily="34" charset="0"/>
              <a:buChar char="❶"/>
            </a:pPr>
            <a:r>
              <a:rPr lang="zh-CN" altLang="en-US" sz="2200" dirty="0">
                <a:solidFill>
                  <a:schemeClr val="tx1"/>
                </a:solidFill>
                <a:latin typeface="+mj-lt"/>
                <a:ea typeface="黑体" pitchFamily="49" charset="-122"/>
              </a:rPr>
              <a:t>保留词项的首字母</a:t>
            </a:r>
            <a:endParaRPr lang="en-US" sz="2200" dirty="0">
              <a:solidFill>
                <a:schemeClr val="tx1"/>
              </a:solidFill>
              <a:latin typeface="+mj-lt"/>
              <a:ea typeface="黑体" pitchFamily="49" charset="-122"/>
            </a:endParaRPr>
          </a:p>
          <a:p>
            <a:pPr lvl="1">
              <a:lnSpc>
                <a:spcPct val="130000"/>
              </a:lnSpc>
              <a:buClr>
                <a:srgbClr val="336699"/>
              </a:buClr>
              <a:buSzPct val="64000"/>
              <a:buFont typeface="Calibri" pitchFamily="34" charset="0"/>
              <a:buChar char="❷"/>
            </a:pPr>
            <a:r>
              <a:rPr lang="zh-CN" altLang="zh-CN" sz="2000" dirty="0">
                <a:solidFill>
                  <a:schemeClr val="tx1"/>
                </a:solidFill>
                <a:ea typeface="黑体" pitchFamily="49" charset="-122"/>
              </a:rPr>
              <a:t>将后续所有的</a:t>
            </a:r>
            <a:r>
              <a:rPr lang="en-US" altLang="zh-CN" sz="2000" dirty="0">
                <a:solidFill>
                  <a:schemeClr val="tx1"/>
                </a:solidFill>
                <a:ea typeface="黑体" pitchFamily="49" charset="-122"/>
              </a:rPr>
              <a:t>A</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E</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I</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O</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U</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H</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W</a:t>
            </a:r>
            <a:r>
              <a:rPr lang="zh-CN" altLang="zh-CN" sz="2000" dirty="0">
                <a:solidFill>
                  <a:schemeClr val="tx1"/>
                </a:solidFill>
                <a:ea typeface="黑体" pitchFamily="49" charset="-122"/>
              </a:rPr>
              <a:t>及</a:t>
            </a:r>
            <a:r>
              <a:rPr lang="en-US" altLang="zh-CN" sz="2000" dirty="0">
                <a:solidFill>
                  <a:schemeClr val="tx1"/>
                </a:solidFill>
                <a:ea typeface="黑体" pitchFamily="49" charset="-122"/>
              </a:rPr>
              <a:t>Y</a:t>
            </a:r>
            <a:r>
              <a:rPr lang="zh-CN" altLang="zh-CN" sz="2000" dirty="0">
                <a:solidFill>
                  <a:schemeClr val="tx1"/>
                </a:solidFill>
                <a:ea typeface="黑体" pitchFamily="49" charset="-122"/>
              </a:rPr>
              <a:t>等字母转换为</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a:t>
            </a:r>
            <a:endParaRPr lang="pl-PL" sz="2200" dirty="0">
              <a:solidFill>
                <a:schemeClr val="tx1"/>
              </a:solidFill>
              <a:latin typeface="+mj-lt"/>
              <a:ea typeface="黑体" pitchFamily="49" charset="-122"/>
            </a:endParaRPr>
          </a:p>
          <a:p>
            <a:pPr lvl="1">
              <a:lnSpc>
                <a:spcPct val="130000"/>
              </a:lnSpc>
              <a:buClr>
                <a:srgbClr val="336699"/>
              </a:buClr>
              <a:buSzPct val="64000"/>
              <a:buFont typeface="Calibri" pitchFamily="34" charset="0"/>
              <a:buChar char="❸"/>
            </a:pPr>
            <a:r>
              <a:rPr lang="zh-CN" altLang="en-US" sz="2200" dirty="0">
                <a:solidFill>
                  <a:schemeClr val="tx1"/>
                </a:solidFill>
                <a:latin typeface="+mj-lt"/>
                <a:ea typeface="黑体" pitchFamily="49" charset="-122"/>
              </a:rPr>
              <a:t>按照如下方式将字母转换成数字：</a:t>
            </a:r>
            <a:endParaRPr lang="en-US" sz="2200" dirty="0">
              <a:solidFill>
                <a:schemeClr val="tx1"/>
              </a:solidFill>
              <a:latin typeface="+mj-lt"/>
              <a:ea typeface="黑体" pitchFamily="49" charset="-122"/>
            </a:endParaRPr>
          </a:p>
          <a:p>
            <a:pPr lvl="2">
              <a:lnSpc>
                <a:spcPct val="130000"/>
              </a:lnSpc>
              <a:buClr>
                <a:srgbClr val="336699"/>
              </a:buClr>
              <a:buFont typeface="Wingdings" pitchFamily="2" charset="2"/>
              <a:buChar char="§"/>
            </a:pPr>
            <a:r>
              <a:rPr lang="en-US" sz="2200" dirty="0">
                <a:solidFill>
                  <a:schemeClr val="tx1"/>
                </a:solidFill>
                <a:latin typeface="+mj-lt"/>
                <a:ea typeface="黑体" pitchFamily="49" charset="-122"/>
              </a:rPr>
              <a:t>B, F, P, V </a:t>
            </a:r>
            <a:r>
              <a:rPr lang="en-US" altLang="zh-CN" sz="2200" dirty="0">
                <a:solidFill>
                  <a:schemeClr val="tx1"/>
                </a:solidFill>
                <a:latin typeface="+mj-lt"/>
                <a:ea typeface="黑体" pitchFamily="49" charset="-122"/>
                <a:sym typeface="Wingdings" pitchFamily="2" charset="2"/>
              </a:rPr>
              <a:t></a:t>
            </a:r>
            <a:r>
              <a:rPr lang="en-US" sz="2200" dirty="0">
                <a:solidFill>
                  <a:schemeClr val="tx1"/>
                </a:solidFill>
                <a:latin typeface="+mj-lt"/>
                <a:ea typeface="黑体" pitchFamily="49" charset="-122"/>
              </a:rPr>
              <a:t> 1</a:t>
            </a:r>
          </a:p>
          <a:p>
            <a:pPr lvl="2">
              <a:lnSpc>
                <a:spcPct val="130000"/>
              </a:lnSpc>
              <a:buClr>
                <a:srgbClr val="336699"/>
              </a:buClr>
              <a:buFont typeface="Wingdings" pitchFamily="2" charset="2"/>
              <a:buChar char="§"/>
            </a:pPr>
            <a:r>
              <a:rPr lang="pl-PL" sz="2200" dirty="0">
                <a:solidFill>
                  <a:schemeClr val="tx1"/>
                </a:solidFill>
                <a:latin typeface="+mj-lt"/>
                <a:ea typeface="黑体" pitchFamily="49" charset="-122"/>
              </a:rPr>
              <a:t>C, G, J, K, Q, S, X, Z </a:t>
            </a:r>
            <a:r>
              <a:rPr lang="en-US" sz="2200" dirty="0">
                <a:solidFill>
                  <a:schemeClr val="tx1"/>
                </a:solidFill>
                <a:latin typeface="+mj-lt"/>
                <a:ea typeface="黑体" pitchFamily="49" charset="-122"/>
                <a:sym typeface="Wingdings" pitchFamily="2" charset="2"/>
              </a:rPr>
              <a:t></a:t>
            </a:r>
            <a:r>
              <a:rPr lang="pl-PL" sz="2200" dirty="0">
                <a:solidFill>
                  <a:schemeClr val="tx1"/>
                </a:solidFill>
                <a:latin typeface="+mj-lt"/>
                <a:ea typeface="黑体" pitchFamily="49" charset="-122"/>
              </a:rPr>
              <a:t> 2</a:t>
            </a:r>
          </a:p>
          <a:p>
            <a:pPr lvl="2">
              <a:lnSpc>
                <a:spcPct val="130000"/>
              </a:lnSpc>
              <a:buClr>
                <a:srgbClr val="336699"/>
              </a:buClr>
              <a:buFont typeface="Wingdings" pitchFamily="2" charset="2"/>
              <a:buChar char="§"/>
            </a:pPr>
            <a:r>
              <a:rPr lang="de-DE" sz="2200" dirty="0">
                <a:solidFill>
                  <a:schemeClr val="tx1"/>
                </a:solidFill>
                <a:latin typeface="+mj-lt"/>
                <a:ea typeface="黑体" pitchFamily="49" charset="-122"/>
              </a:rPr>
              <a:t>D,T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3</a:t>
            </a:r>
          </a:p>
          <a:p>
            <a:pPr lvl="2">
              <a:lnSpc>
                <a:spcPct val="130000"/>
              </a:lnSpc>
              <a:buClr>
                <a:srgbClr val="336699"/>
              </a:buClr>
              <a:buFont typeface="Wingdings" pitchFamily="2" charset="2"/>
              <a:buChar char="§"/>
            </a:pPr>
            <a:r>
              <a:rPr lang="de-DE" sz="2200" dirty="0">
                <a:solidFill>
                  <a:schemeClr val="tx1"/>
                </a:solidFill>
                <a:latin typeface="+mj-lt"/>
                <a:ea typeface="黑体" pitchFamily="49" charset="-122"/>
              </a:rPr>
              <a:t>L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4</a:t>
            </a:r>
          </a:p>
          <a:p>
            <a:pPr lvl="2">
              <a:lnSpc>
                <a:spcPct val="130000"/>
              </a:lnSpc>
              <a:buClr>
                <a:srgbClr val="336699"/>
              </a:buClr>
              <a:buFont typeface="Wingdings" pitchFamily="2" charset="2"/>
              <a:buChar char="§"/>
            </a:pPr>
            <a:r>
              <a:rPr lang="de-DE" sz="2200" dirty="0">
                <a:solidFill>
                  <a:schemeClr val="tx1"/>
                </a:solidFill>
                <a:latin typeface="+mj-lt"/>
                <a:ea typeface="黑体" pitchFamily="49" charset="-122"/>
              </a:rPr>
              <a:t>M, N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5</a:t>
            </a:r>
          </a:p>
          <a:p>
            <a:pPr lvl="2">
              <a:lnSpc>
                <a:spcPct val="130000"/>
              </a:lnSpc>
              <a:buClr>
                <a:srgbClr val="336699"/>
              </a:buClr>
              <a:buFont typeface="Wingdings" pitchFamily="2" charset="2"/>
              <a:buChar char="§"/>
            </a:pPr>
            <a:r>
              <a:rPr lang="de-DE" sz="2200" dirty="0">
                <a:solidFill>
                  <a:schemeClr val="tx1"/>
                </a:solidFill>
                <a:latin typeface="+mj-lt"/>
                <a:ea typeface="黑体" pitchFamily="49" charset="-122"/>
              </a:rPr>
              <a:t>R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6</a:t>
            </a:r>
          </a:p>
          <a:p>
            <a:pPr lvl="1">
              <a:lnSpc>
                <a:spcPct val="130000"/>
              </a:lnSpc>
              <a:buClr>
                <a:srgbClr val="336699"/>
              </a:buClr>
              <a:buSzPct val="65000"/>
              <a:buFont typeface="Calibri" pitchFamily="34" charset="0"/>
              <a:buChar char="❹"/>
            </a:pPr>
            <a:r>
              <a:rPr lang="zh-CN" altLang="zh-CN" sz="2000" dirty="0">
                <a:solidFill>
                  <a:schemeClr val="tx1"/>
                </a:solidFill>
                <a:ea typeface="黑体" pitchFamily="49" charset="-122"/>
              </a:rPr>
              <a:t>将连续出现的两个同一字符转换为一个字符直至再没有这种现象出现。 </a:t>
            </a:r>
            <a:endParaRPr lang="en-US" sz="2200" dirty="0">
              <a:solidFill>
                <a:schemeClr val="tx1"/>
              </a:solidFill>
              <a:latin typeface="+mj-lt"/>
              <a:ea typeface="黑体" pitchFamily="49" charset="-122"/>
            </a:endParaRPr>
          </a:p>
          <a:p>
            <a:pPr lvl="1">
              <a:lnSpc>
                <a:spcPct val="130000"/>
              </a:lnSpc>
              <a:buClr>
                <a:srgbClr val="336699"/>
              </a:buClr>
              <a:buSzPct val="65000"/>
              <a:buFont typeface="Calibri" pitchFamily="34" charset="0"/>
              <a:buChar char="❺"/>
            </a:pPr>
            <a:r>
              <a:rPr lang="zh-CN" altLang="zh-CN" sz="2000" dirty="0">
                <a:solidFill>
                  <a:schemeClr val="tx1"/>
                </a:solidFill>
                <a:ea typeface="黑体" pitchFamily="49" charset="-122"/>
              </a:rPr>
              <a:t>在结果字符串中剔除</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，并在结果字符串尾部补足</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，然后返回前四个字符，该字符由</a:t>
            </a:r>
            <a:r>
              <a:rPr lang="en-US" altLang="zh-CN" sz="2000" dirty="0">
                <a:solidFill>
                  <a:schemeClr val="tx1"/>
                </a:solidFill>
                <a:ea typeface="黑体" pitchFamily="49" charset="-122"/>
              </a:rPr>
              <a:t>1</a:t>
            </a:r>
            <a:r>
              <a:rPr lang="zh-CN" altLang="zh-CN" sz="2000" dirty="0">
                <a:solidFill>
                  <a:schemeClr val="tx1"/>
                </a:solidFill>
                <a:ea typeface="黑体" pitchFamily="49" charset="-122"/>
              </a:rPr>
              <a:t>个字母加上</a:t>
            </a:r>
            <a:r>
              <a:rPr lang="en-US" altLang="zh-CN" sz="2000" dirty="0">
                <a:solidFill>
                  <a:schemeClr val="tx1"/>
                </a:solidFill>
                <a:ea typeface="黑体" pitchFamily="49" charset="-122"/>
              </a:rPr>
              <a:t>3</a:t>
            </a:r>
            <a:r>
              <a:rPr lang="zh-CN" altLang="zh-CN" sz="2000" dirty="0">
                <a:solidFill>
                  <a:schemeClr val="tx1"/>
                </a:solidFill>
                <a:ea typeface="黑体" pitchFamily="49" charset="-122"/>
              </a:rPr>
              <a:t>个数字组成。</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102</a:t>
            </a:fld>
            <a:endParaRPr lang="en-US" dirty="0"/>
          </a:p>
        </p:txBody>
      </p:sp>
    </p:spTree>
    <p:extLst>
      <p:ext uri="{BB962C8B-B14F-4D97-AF65-F5344CB8AC3E}">
        <p14:creationId xmlns:p14="http://schemas.microsoft.com/office/powerpoint/2010/main" val="30614500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例子</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采用</a:t>
            </a:r>
            <a:r>
              <a:rPr lang="de-DE" sz="3600" dirty="0">
                <a:solidFill>
                  <a:schemeClr val="tx1"/>
                </a:solidFill>
                <a:latin typeface="+mj-lt"/>
                <a:ea typeface="黑体" pitchFamily="49" charset="-122"/>
              </a:rPr>
              <a:t>Soundex</a:t>
            </a:r>
            <a:r>
              <a:rPr lang="zh-CN" altLang="en-US" sz="3600" dirty="0">
                <a:solidFill>
                  <a:schemeClr val="tx1"/>
                </a:solidFill>
                <a:latin typeface="+mj-lt"/>
                <a:ea typeface="黑体" pitchFamily="49" charset="-122"/>
              </a:rPr>
              <a:t>算法处理</a:t>
            </a:r>
            <a:r>
              <a:rPr lang="de-DE" sz="3600" i="1" dirty="0">
                <a:solidFill>
                  <a:schemeClr val="tx1"/>
                </a:solidFill>
                <a:latin typeface="+mj-lt"/>
                <a:ea typeface="黑体" pitchFamily="49" charset="-122"/>
              </a:rPr>
              <a:t>HERMAN</a:t>
            </a:r>
            <a:endParaRPr lang="en-US" sz="36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保留</a:t>
            </a:r>
            <a:r>
              <a:rPr lang="de-DE" dirty="0">
                <a:solidFill>
                  <a:schemeClr val="tx1"/>
                </a:solidFill>
                <a:latin typeface="+mj-lt"/>
                <a:ea typeface="黑体" pitchFamily="49" charset="-122"/>
              </a:rPr>
              <a:t> H</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ERMAN </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0RM0N</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0RM0N </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06505</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06505</a:t>
            </a:r>
            <a:r>
              <a:rPr lang="de-DE" dirty="0">
                <a:solidFill>
                  <a:schemeClr val="tx1"/>
                </a:solidFill>
                <a:latin typeface="+mj-lt"/>
                <a:ea typeface="黑体" pitchFamily="49" charset="-122"/>
              </a:rPr>
              <a:t> → </a:t>
            </a:r>
            <a:r>
              <a:rPr lang="de-DE" i="1" dirty="0">
                <a:solidFill>
                  <a:schemeClr val="tx1"/>
                </a:solidFill>
                <a:latin typeface="+mj-lt"/>
                <a:ea typeface="黑体" pitchFamily="49" charset="-122"/>
              </a:rPr>
              <a:t>06505</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06505</a:t>
            </a:r>
            <a:r>
              <a:rPr lang="de-DE" dirty="0">
                <a:solidFill>
                  <a:schemeClr val="tx1"/>
                </a:solidFill>
                <a:latin typeface="+mj-lt"/>
                <a:ea typeface="黑体" pitchFamily="49" charset="-122"/>
              </a:rPr>
              <a:t> → </a:t>
            </a:r>
            <a:r>
              <a:rPr lang="de-DE" i="1" dirty="0">
                <a:solidFill>
                  <a:schemeClr val="tx1"/>
                </a:solidFill>
                <a:latin typeface="+mj-lt"/>
                <a:ea typeface="黑体" pitchFamily="49" charset="-122"/>
              </a:rPr>
              <a:t>655</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返回</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H655</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注意</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HERMANN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会产生同样的编码</a:t>
            </a:r>
            <a:endParaRPr lang="en-US" sz="4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103</a:t>
            </a:fld>
            <a:endParaRPr lang="en-US" dirty="0"/>
          </a:p>
        </p:txBody>
      </p:sp>
    </p:spTree>
    <p:extLst>
      <p:ext uri="{BB962C8B-B14F-4D97-AF65-F5344CB8AC3E}">
        <p14:creationId xmlns:p14="http://schemas.microsoft.com/office/powerpoint/2010/main" val="22877398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Soundex</a:t>
            </a:r>
            <a:r>
              <a:rPr lang="zh-CN" altLang="en-US" sz="3600" dirty="0">
                <a:solidFill>
                  <a:schemeClr val="tx1"/>
                </a:solidFill>
                <a:latin typeface="+mj-lt"/>
                <a:ea typeface="黑体" pitchFamily="49" charset="-122"/>
              </a:rPr>
              <a:t>的应用情况</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428868"/>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在</a:t>
            </a:r>
            <a:r>
              <a:rPr lang="en-US" altLang="zh-CN" dirty="0">
                <a:solidFill>
                  <a:schemeClr val="tx1"/>
                </a:solidFill>
                <a:latin typeface="+mj-lt"/>
                <a:ea typeface="黑体" pitchFamily="49" charset="-122"/>
              </a:rPr>
              <a:t>IR</a:t>
            </a:r>
            <a:r>
              <a:rPr lang="zh-CN" altLang="en-US" dirty="0">
                <a:solidFill>
                  <a:schemeClr val="tx1"/>
                </a:solidFill>
                <a:latin typeface="+mj-lt"/>
                <a:ea typeface="黑体" pitchFamily="49" charset="-122"/>
              </a:rPr>
              <a:t>中并不非常普遍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适用于“高召回率”任务</a:t>
            </a:r>
            <a:r>
              <a:rPr lang="en-US" dirty="0">
                <a:solidFill>
                  <a:schemeClr val="tx1"/>
                </a:solidFill>
                <a:latin typeface="+mj-lt"/>
                <a:ea typeface="黑体" pitchFamily="49" charset="-122"/>
              </a:rPr>
              <a:t> (e.g., </a:t>
            </a:r>
            <a:r>
              <a:rPr lang="zh-CN" altLang="en-US" dirty="0">
                <a:solidFill>
                  <a:schemeClr val="tx1"/>
                </a:solidFill>
                <a:latin typeface="+mj-lt"/>
                <a:ea typeface="黑体" pitchFamily="49" charset="-122"/>
              </a:rPr>
              <a:t>国际刑警组织</a:t>
            </a:r>
            <a:r>
              <a:rPr lang="en-US" altLang="zh-CN" dirty="0">
                <a:solidFill>
                  <a:schemeClr val="tx1"/>
                </a:solidFill>
                <a:ea typeface="黑体" pitchFamily="49" charset="-122"/>
              </a:rPr>
              <a:t>Interpol</a:t>
            </a:r>
            <a:r>
              <a:rPr lang="zh-CN" altLang="en-US" dirty="0">
                <a:solidFill>
                  <a:schemeClr val="tx1"/>
                </a:solidFill>
                <a:latin typeface="+mj-lt"/>
                <a:ea typeface="黑体" pitchFamily="49" charset="-122"/>
              </a:rPr>
              <a:t>在全球范围内追查罪犯</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Zobel</a:t>
            </a:r>
            <a:r>
              <a:rPr lang="en-US" dirty="0">
                <a:solidFill>
                  <a:schemeClr val="tx1"/>
                </a:solidFill>
                <a:latin typeface="+mj-lt"/>
                <a:ea typeface="黑体" pitchFamily="49" charset="-122"/>
              </a:rPr>
              <a:t> and Dart (1996)</a:t>
            </a:r>
            <a:r>
              <a:rPr lang="zh-CN" altLang="en-US" dirty="0">
                <a:solidFill>
                  <a:schemeClr val="tx1"/>
                </a:solidFill>
                <a:latin typeface="+mj-lt"/>
                <a:ea typeface="黑体" pitchFamily="49" charset="-122"/>
              </a:rPr>
              <a:t>提出了一个更好的发音匹配方法</a:t>
            </a:r>
            <a:endParaRPr lang="en-US" sz="4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104</a:t>
            </a:fld>
            <a:endParaRPr lang="en-US" dirty="0"/>
          </a:p>
        </p:txBody>
      </p:sp>
    </p:spTree>
    <p:extLst>
      <p:ext uri="{BB962C8B-B14F-4D97-AF65-F5344CB8AC3E}">
        <p14:creationId xmlns:p14="http://schemas.microsoft.com/office/powerpoint/2010/main" val="2686722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课堂练习</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07181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rgbClr val="00B050"/>
                </a:solidFill>
                <a:latin typeface="+mj-lt"/>
                <a:ea typeface="黑体" pitchFamily="49" charset="-122"/>
              </a:rPr>
              <a:t>计算你的姓的拼音的</a:t>
            </a:r>
            <a:r>
              <a:rPr lang="en-US" dirty="0" err="1">
                <a:solidFill>
                  <a:srgbClr val="00B050"/>
                </a:solidFill>
                <a:latin typeface="+mj-lt"/>
                <a:ea typeface="黑体" pitchFamily="49" charset="-122"/>
              </a:rPr>
              <a:t>Soundex</a:t>
            </a:r>
            <a:r>
              <a:rPr lang="zh-CN" altLang="en-US" dirty="0">
                <a:solidFill>
                  <a:srgbClr val="00B050"/>
                </a:solidFill>
                <a:latin typeface="+mj-lt"/>
                <a:ea typeface="黑体" pitchFamily="49" charset="-122"/>
              </a:rPr>
              <a:t>编码</a:t>
            </a:r>
            <a:endParaRPr lang="en-US" dirty="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105</a:t>
            </a:fld>
            <a:endParaRPr lang="en-US" dirty="0"/>
          </a:p>
        </p:txBody>
      </p:sp>
    </p:spTree>
    <p:extLst>
      <p:ext uri="{BB962C8B-B14F-4D97-AF65-F5344CB8AC3E}">
        <p14:creationId xmlns:p14="http://schemas.microsoft.com/office/powerpoint/2010/main" val="10338196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本讲小结</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51520" y="1772816"/>
            <a:ext cx="8535322" cy="508518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词典的数据结构：访问效率和支持查找的方式</a:t>
            </a:r>
            <a:endParaRPr lang="en-US" altLang="zh-CN" sz="28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哈希表 </a:t>
            </a:r>
            <a:r>
              <a:rPr lang="en-US" altLang="zh-CN" sz="2800" dirty="0">
                <a:solidFill>
                  <a:schemeClr val="tx1"/>
                </a:solidFill>
                <a:latin typeface="+mj-lt"/>
                <a:ea typeface="黑体" pitchFamily="49" charset="-122"/>
              </a:rPr>
              <a:t>vs. </a:t>
            </a:r>
            <a:r>
              <a:rPr lang="zh-CN" altLang="en-US" sz="2800" dirty="0">
                <a:solidFill>
                  <a:schemeClr val="tx1"/>
                </a:solidFill>
                <a:latin typeface="+mj-lt"/>
                <a:ea typeface="黑体" pitchFamily="49" charset="-122"/>
              </a:rPr>
              <a:t>树结构</a:t>
            </a:r>
            <a:endParaRPr lang="en-US" altLang="zh-CN" sz="28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容错式检索</a:t>
            </a:r>
            <a:r>
              <a:rPr lang="en-US" altLang="zh-CN" sz="2800" dirty="0">
                <a:solidFill>
                  <a:schemeClr val="tx1"/>
                </a:solidFill>
                <a:latin typeface="+mj-lt"/>
                <a:ea typeface="黑体" pitchFamily="49" charset="-122"/>
              </a:rPr>
              <a:t>(</a:t>
            </a:r>
            <a:r>
              <a:rPr lang="en-US" sz="2800" dirty="0">
                <a:solidFill>
                  <a:schemeClr val="tx1"/>
                </a:solidFill>
                <a:latin typeface="+mj-lt"/>
                <a:ea typeface="黑体" pitchFamily="49" charset="-122"/>
              </a:rPr>
              <a:t>Tolerant retrieval):</a:t>
            </a: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通配查询：包含通配符*的查询</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轮排索引 </a:t>
            </a:r>
            <a:r>
              <a:rPr lang="en-US" altLang="zh-CN" sz="2800" dirty="0">
                <a:solidFill>
                  <a:schemeClr val="tx1"/>
                </a:solidFill>
                <a:latin typeface="+mj-lt"/>
                <a:ea typeface="黑体" pitchFamily="49" charset="-122"/>
              </a:rPr>
              <a:t>vs. k-gram</a:t>
            </a:r>
            <a:r>
              <a:rPr lang="zh-CN" altLang="en-US" sz="2800" dirty="0">
                <a:solidFill>
                  <a:schemeClr val="tx1"/>
                </a:solidFill>
                <a:latin typeface="+mj-lt"/>
                <a:ea typeface="黑体" pitchFamily="49" charset="-122"/>
              </a:rPr>
              <a:t>索引</a:t>
            </a:r>
            <a:endParaRPr lang="de-DE" sz="28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拼写校正：</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编辑距离 </a:t>
            </a:r>
            <a:r>
              <a:rPr lang="en-US" altLang="zh-CN" sz="2800" dirty="0">
                <a:solidFill>
                  <a:schemeClr val="tx1"/>
                </a:solidFill>
                <a:latin typeface="+mj-lt"/>
                <a:ea typeface="黑体" pitchFamily="49" charset="-122"/>
              </a:rPr>
              <a:t>vs. k-gram</a:t>
            </a:r>
            <a:r>
              <a:rPr lang="zh-CN" altLang="en-US" sz="2800" dirty="0">
                <a:solidFill>
                  <a:schemeClr val="tx1"/>
                </a:solidFill>
                <a:latin typeface="+mj-lt"/>
                <a:ea typeface="黑体" pitchFamily="49" charset="-122"/>
              </a:rPr>
              <a:t>相似度</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词独立校正法 </a:t>
            </a:r>
            <a:r>
              <a:rPr lang="en-US" altLang="zh-CN" sz="2800" dirty="0">
                <a:solidFill>
                  <a:schemeClr val="tx1"/>
                </a:solidFill>
                <a:latin typeface="+mj-lt"/>
                <a:ea typeface="黑体" pitchFamily="49" charset="-122"/>
              </a:rPr>
              <a:t>vs. </a:t>
            </a:r>
            <a:r>
              <a:rPr lang="zh-CN" altLang="en-US" sz="2800" dirty="0">
                <a:solidFill>
                  <a:schemeClr val="tx1"/>
                </a:solidFill>
                <a:latin typeface="+mj-lt"/>
                <a:ea typeface="黑体" pitchFamily="49" charset="-122"/>
              </a:rPr>
              <a:t>上下文敏感校正法</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en-US" altLang="zh-CN" sz="2800" dirty="0" err="1">
                <a:solidFill>
                  <a:schemeClr val="tx1"/>
                </a:solidFill>
                <a:latin typeface="+mj-lt"/>
                <a:ea typeface="黑体" pitchFamily="49" charset="-122"/>
              </a:rPr>
              <a:t>Soundex</a:t>
            </a:r>
            <a:r>
              <a:rPr lang="zh-CN" altLang="en-US" sz="2800" dirty="0">
                <a:solidFill>
                  <a:schemeClr val="tx1"/>
                </a:solidFill>
                <a:latin typeface="+mj-lt"/>
                <a:ea typeface="黑体" pitchFamily="49" charset="-122"/>
              </a:rPr>
              <a:t>算法</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endParaRPr lang="en-US" sz="2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106</a:t>
            </a:fld>
            <a:endParaRPr lang="en-US" dirty="0"/>
          </a:p>
        </p:txBody>
      </p:sp>
    </p:spTree>
    <p:extLst>
      <p:ext uri="{BB962C8B-B14F-4D97-AF65-F5344CB8AC3E}">
        <p14:creationId xmlns:p14="http://schemas.microsoft.com/office/powerpoint/2010/main" val="41402574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a:t>索引小结</a:t>
            </a:r>
            <a:endParaRPr lang="en-US" altLang="zh-CN" dirty="0"/>
          </a:p>
        </p:txBody>
      </p:sp>
      <p:sp>
        <p:nvSpPr>
          <p:cNvPr id="56323" name="Rectangle 3"/>
          <p:cNvSpPr>
            <a:spLocks noGrp="1" noChangeArrowheads="1"/>
          </p:cNvSpPr>
          <p:nvPr>
            <p:ph idx="1"/>
          </p:nvPr>
        </p:nvSpPr>
        <p:spPr/>
        <p:txBody>
          <a:bodyPr/>
          <a:lstStyle/>
          <a:p>
            <a:r>
              <a:rPr lang="zh-CN" altLang="en-US"/>
              <a:t>目前的索引方式和查询方式</a:t>
            </a:r>
            <a:endParaRPr lang="en-US" altLang="zh-CN"/>
          </a:p>
          <a:p>
            <a:pPr lvl="1"/>
            <a:r>
              <a:rPr lang="zh-CN" altLang="en-US"/>
              <a:t>布尔查询：普通倒排索引、</a:t>
            </a:r>
            <a:r>
              <a:rPr lang="en-US" altLang="zh-CN"/>
              <a:t>+</a:t>
            </a:r>
            <a:r>
              <a:rPr lang="zh-CN" altLang="en-US"/>
              <a:t>跳表</a:t>
            </a:r>
            <a:endParaRPr lang="en-US" altLang="zh-CN"/>
          </a:p>
          <a:p>
            <a:pPr lvl="1"/>
            <a:r>
              <a:rPr lang="zh-CN" altLang="en-US"/>
              <a:t>短语查询：双词索引、位置索引</a:t>
            </a:r>
            <a:endParaRPr lang="en-US" altLang="zh-CN"/>
          </a:p>
          <a:p>
            <a:pPr lvl="1"/>
            <a:r>
              <a:rPr lang="zh-CN" altLang="en-US"/>
              <a:t>通配查询：轮排索引、</a:t>
            </a:r>
            <a:r>
              <a:rPr lang="en-US" altLang="zh-CN"/>
              <a:t>k-gram</a:t>
            </a:r>
            <a:r>
              <a:rPr lang="zh-CN" altLang="en-US"/>
              <a:t>索引</a:t>
            </a:r>
            <a:endParaRPr lang="en-US" altLang="zh-CN"/>
          </a:p>
          <a:p>
            <a:pPr lvl="1"/>
            <a:r>
              <a:rPr lang="zh-CN" altLang="en-US"/>
              <a:t>拼写错误的查询：</a:t>
            </a:r>
            <a:r>
              <a:rPr lang="en-US" altLang="zh-CN"/>
              <a:t>k-gram</a:t>
            </a:r>
            <a:r>
              <a:rPr lang="zh-CN" altLang="en-US"/>
              <a:t>索引</a:t>
            </a:r>
            <a:endParaRPr lang="en-US" altLang="zh-CN"/>
          </a:p>
          <a:p>
            <a:pPr lvl="1"/>
            <a:r>
              <a:rPr lang="zh-CN" altLang="en-US"/>
              <a:t>发音错误的查询：</a:t>
            </a:r>
            <a:r>
              <a:rPr lang="en-US" altLang="zh-CN"/>
              <a:t>Soundex</a:t>
            </a:r>
            <a:r>
              <a:rPr lang="zh-CN" altLang="en-US"/>
              <a:t>索引</a:t>
            </a:r>
            <a:endParaRPr lang="en-US" altLang="zh-CN"/>
          </a:p>
          <a:p>
            <a:r>
              <a:rPr lang="zh-CN" altLang="en-US"/>
              <a:t>包含各种格式索引的搜索引擎甚至可以处理如下查询</a:t>
            </a:r>
            <a:endParaRPr lang="en-US" altLang="zh-CN"/>
          </a:p>
          <a:p>
            <a:r>
              <a:rPr lang="en-US" altLang="zh-CN"/>
              <a:t>(SPELL(moriset) /3 toron*to) OR SOUNDEX(chaikofski)</a:t>
            </a:r>
            <a:endParaRPr lang="en-US" altLang="zh-CN" dirty="0"/>
          </a:p>
        </p:txBody>
      </p:sp>
    </p:spTree>
    <p:extLst>
      <p:ext uri="{BB962C8B-B14F-4D97-AF65-F5344CB8AC3E}">
        <p14:creationId xmlns:p14="http://schemas.microsoft.com/office/powerpoint/2010/main" val="1420501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a:t>Q&amp;A</a:t>
            </a:r>
            <a:endParaRPr lang="zh-CN" altLang="en-US"/>
          </a:p>
        </p:txBody>
      </p:sp>
      <p:sp>
        <p:nvSpPr>
          <p:cNvPr id="7475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E474FC-F5BC-46D2-ACF3-9DF549AA5DC9}" type="slidenum">
              <a:rPr lang="en-US" altLang="zh-CN" sz="1200" smtClean="0">
                <a:solidFill>
                  <a:srgbClr val="898989"/>
                </a:solidFill>
                <a:latin typeface="Calibri" pitchFamily="34" charset="0"/>
              </a:rPr>
              <a:pPr eaLnBrk="1" hangingPunct="1"/>
              <a:t>108</a:t>
            </a:fld>
            <a:endParaRPr lang="en-US" altLang="zh-CN" sz="1200">
              <a:solidFill>
                <a:srgbClr val="898989"/>
              </a:solidFill>
              <a:latin typeface="Calibri" pitchFamily="34" charset="0"/>
            </a:endParaRPr>
          </a:p>
        </p:txBody>
      </p:sp>
      <p:pic>
        <p:nvPicPr>
          <p:cNvPr id="74756" name="图片 4" descr="目标17.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778125" y="24257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45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哈希表</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11</a:t>
            </a:fld>
            <a:endParaRPr lang="en-US"/>
          </a:p>
        </p:txBody>
      </p:sp>
      <p:sp>
        <p:nvSpPr>
          <p:cNvPr id="5" name="矩形 4"/>
          <p:cNvSpPr/>
          <p:nvPr/>
        </p:nvSpPr>
        <p:spPr>
          <a:xfrm>
            <a:off x="6084168" y="1844824"/>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t>信息</a:t>
            </a:r>
          </a:p>
        </p:txBody>
      </p:sp>
      <p:sp>
        <p:nvSpPr>
          <p:cNvPr id="6" name="矩形 5"/>
          <p:cNvSpPr/>
          <p:nvPr/>
        </p:nvSpPr>
        <p:spPr>
          <a:xfrm>
            <a:off x="6084168" y="2492896"/>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t>数据</a:t>
            </a:r>
          </a:p>
        </p:txBody>
      </p:sp>
      <p:sp>
        <p:nvSpPr>
          <p:cNvPr id="7" name="矩形 6"/>
          <p:cNvSpPr/>
          <p:nvPr/>
        </p:nvSpPr>
        <p:spPr>
          <a:xfrm>
            <a:off x="6084168" y="3140968"/>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8" name="矩形 7"/>
          <p:cNvSpPr/>
          <p:nvPr/>
        </p:nvSpPr>
        <p:spPr>
          <a:xfrm>
            <a:off x="6084168" y="3789040"/>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9" name="矩形 8"/>
          <p:cNvSpPr/>
          <p:nvPr/>
        </p:nvSpPr>
        <p:spPr>
          <a:xfrm>
            <a:off x="6084168" y="4437112"/>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t>挖掘</a:t>
            </a:r>
          </a:p>
        </p:txBody>
      </p:sp>
      <p:sp>
        <p:nvSpPr>
          <p:cNvPr id="10" name="TextBox 9"/>
          <p:cNvSpPr txBox="1"/>
          <p:nvPr/>
        </p:nvSpPr>
        <p:spPr>
          <a:xfrm>
            <a:off x="467544" y="1844824"/>
            <a:ext cx="4536504" cy="3970318"/>
          </a:xfrm>
          <a:prstGeom prst="rect">
            <a:avLst/>
          </a:prstGeom>
          <a:noFill/>
        </p:spPr>
        <p:txBody>
          <a:bodyPr wrap="square" rtlCol="0">
            <a:spAutoFit/>
          </a:bodyPr>
          <a:lstStyle/>
          <a:p>
            <a:pPr marL="457200" indent="-457200">
              <a:lnSpc>
                <a:spcPct val="150000"/>
              </a:lnSpc>
              <a:buFont typeface="Wingdings" pitchFamily="2" charset="2"/>
              <a:buChar char="Ø"/>
            </a:pPr>
            <a:r>
              <a:rPr lang="zh-CN" altLang="en-US" sz="2800" dirty="0">
                <a:solidFill>
                  <a:srgbClr val="FF0000"/>
                </a:solidFill>
                <a:ea typeface="黑体" pitchFamily="49" charset="-122"/>
              </a:rPr>
              <a:t>哈希函数</a:t>
            </a:r>
            <a:r>
              <a:rPr lang="zh-CN" altLang="en-US" sz="2800" dirty="0">
                <a:solidFill>
                  <a:schemeClr val="tx1"/>
                </a:solidFill>
                <a:ea typeface="黑体" pitchFamily="49" charset="-122"/>
              </a:rPr>
              <a:t>，输入词项，输出正整数</a:t>
            </a:r>
            <a:r>
              <a:rPr lang="en-US" altLang="zh-CN" sz="2800" dirty="0">
                <a:solidFill>
                  <a:schemeClr val="tx1"/>
                </a:solidFill>
                <a:ea typeface="黑体" pitchFamily="49" charset="-122"/>
              </a:rPr>
              <a:t>(</a:t>
            </a:r>
            <a:r>
              <a:rPr lang="zh-CN" altLang="en-US" sz="2800" dirty="0">
                <a:solidFill>
                  <a:schemeClr val="tx1"/>
                </a:solidFill>
                <a:ea typeface="黑体" pitchFamily="49" charset="-122"/>
              </a:rPr>
              <a:t>通常是</a:t>
            </a:r>
            <a:r>
              <a:rPr lang="zh-CN" altLang="en-US" sz="2800" dirty="0">
                <a:solidFill>
                  <a:srgbClr val="FF0000"/>
                </a:solidFill>
                <a:ea typeface="黑体" pitchFamily="49" charset="-122"/>
              </a:rPr>
              <a:t>地址</a:t>
            </a:r>
            <a:r>
              <a:rPr lang="en-US" altLang="zh-CN" sz="2800" dirty="0">
                <a:solidFill>
                  <a:schemeClr val="tx1"/>
                </a:solidFill>
                <a:ea typeface="黑体" pitchFamily="49" charset="-122"/>
              </a:rPr>
              <a:t>)</a:t>
            </a:r>
          </a:p>
          <a:p>
            <a:pPr>
              <a:lnSpc>
                <a:spcPct val="150000"/>
              </a:lnSpc>
            </a:pPr>
            <a:endParaRPr lang="en-US" altLang="zh-CN" sz="2800" dirty="0">
              <a:solidFill>
                <a:schemeClr val="tx1"/>
              </a:solidFill>
              <a:ea typeface="黑体" pitchFamily="49" charset="-122"/>
            </a:endParaRPr>
          </a:p>
          <a:p>
            <a:pPr marL="457200" indent="-457200">
              <a:lnSpc>
                <a:spcPct val="150000"/>
              </a:lnSpc>
              <a:buFont typeface="Wingdings" pitchFamily="2" charset="2"/>
              <a:buChar char="ü"/>
            </a:pPr>
            <a:r>
              <a:rPr lang="en-US" altLang="zh-CN" sz="2800" b="1" i="1" dirty="0">
                <a:solidFill>
                  <a:schemeClr val="tx1"/>
                </a:solidFill>
                <a:ea typeface="黑体" pitchFamily="49" charset="-122"/>
              </a:rPr>
              <a:t>f</a:t>
            </a:r>
            <a:r>
              <a:rPr lang="en-US" altLang="zh-CN" sz="2800" dirty="0">
                <a:solidFill>
                  <a:schemeClr val="tx1"/>
                </a:solidFill>
                <a:ea typeface="黑体" pitchFamily="49" charset="-122"/>
              </a:rPr>
              <a:t>(</a:t>
            </a:r>
            <a:r>
              <a:rPr lang="zh-CN" altLang="en-US" sz="2800" dirty="0">
                <a:solidFill>
                  <a:schemeClr val="tx1"/>
                </a:solidFill>
                <a:ea typeface="黑体" pitchFamily="49" charset="-122"/>
              </a:rPr>
              <a:t>信息</a:t>
            </a:r>
            <a:r>
              <a:rPr lang="en-US" altLang="zh-CN" sz="2800" dirty="0">
                <a:solidFill>
                  <a:schemeClr val="tx1"/>
                </a:solidFill>
                <a:ea typeface="黑体" pitchFamily="49" charset="-122"/>
              </a:rPr>
              <a:t>)=18</a:t>
            </a:r>
          </a:p>
          <a:p>
            <a:pPr marL="457200" indent="-457200">
              <a:lnSpc>
                <a:spcPct val="150000"/>
              </a:lnSpc>
              <a:buFont typeface="Wingdings" pitchFamily="2" charset="2"/>
              <a:buChar char="ü"/>
            </a:pPr>
            <a:r>
              <a:rPr lang="en-US" altLang="zh-CN" sz="2800" b="1" i="1" dirty="0">
                <a:ea typeface="黑体" pitchFamily="49" charset="-122"/>
              </a:rPr>
              <a:t>f</a:t>
            </a:r>
            <a:r>
              <a:rPr lang="en-US" altLang="zh-CN" sz="2800" dirty="0">
                <a:solidFill>
                  <a:schemeClr val="tx1"/>
                </a:solidFill>
                <a:ea typeface="黑体" pitchFamily="49" charset="-122"/>
              </a:rPr>
              <a:t>(</a:t>
            </a:r>
            <a:r>
              <a:rPr lang="zh-CN" altLang="en-US" sz="2800" dirty="0">
                <a:solidFill>
                  <a:schemeClr val="tx1"/>
                </a:solidFill>
                <a:ea typeface="黑体" pitchFamily="49" charset="-122"/>
              </a:rPr>
              <a:t>数据</a:t>
            </a:r>
            <a:r>
              <a:rPr lang="en-US" altLang="zh-CN" sz="2800" dirty="0">
                <a:solidFill>
                  <a:schemeClr val="tx1"/>
                </a:solidFill>
                <a:ea typeface="黑体" pitchFamily="49" charset="-122"/>
              </a:rPr>
              <a:t>)=19</a:t>
            </a:r>
          </a:p>
          <a:p>
            <a:pPr marL="457200" indent="-457200">
              <a:lnSpc>
                <a:spcPct val="150000"/>
              </a:lnSpc>
              <a:buFont typeface="Wingdings" pitchFamily="2" charset="2"/>
              <a:buChar char="ü"/>
            </a:pPr>
            <a:r>
              <a:rPr lang="en-US" altLang="zh-CN" sz="2800" b="1" i="1" dirty="0">
                <a:ea typeface="黑体" pitchFamily="49" charset="-122"/>
              </a:rPr>
              <a:t>f</a:t>
            </a:r>
            <a:r>
              <a:rPr lang="en-US" altLang="zh-CN" sz="2800" dirty="0">
                <a:solidFill>
                  <a:schemeClr val="tx1"/>
                </a:solidFill>
                <a:ea typeface="黑体" pitchFamily="49" charset="-122"/>
              </a:rPr>
              <a:t>(</a:t>
            </a:r>
            <a:r>
              <a:rPr lang="zh-CN" altLang="en-US" sz="2800" dirty="0">
                <a:solidFill>
                  <a:schemeClr val="tx1"/>
                </a:solidFill>
                <a:ea typeface="黑体" pitchFamily="49" charset="-122"/>
              </a:rPr>
              <a:t>挖掘</a:t>
            </a:r>
            <a:r>
              <a:rPr lang="en-US" altLang="zh-CN" sz="2800" dirty="0">
                <a:solidFill>
                  <a:schemeClr val="tx1"/>
                </a:solidFill>
                <a:ea typeface="黑体" pitchFamily="49" charset="-122"/>
              </a:rPr>
              <a:t>)=19</a:t>
            </a:r>
            <a:endParaRPr lang="zh-CN" altLang="en-US" sz="2800" dirty="0">
              <a:solidFill>
                <a:schemeClr val="tx1"/>
              </a:solidFill>
              <a:ea typeface="黑体" pitchFamily="49" charset="-122"/>
            </a:endParaRPr>
          </a:p>
        </p:txBody>
      </p:sp>
      <p:sp>
        <p:nvSpPr>
          <p:cNvPr id="11" name="TextBox 10"/>
          <p:cNvSpPr txBox="1"/>
          <p:nvPr/>
        </p:nvSpPr>
        <p:spPr>
          <a:xfrm>
            <a:off x="5364088" y="2060848"/>
            <a:ext cx="792088" cy="2923877"/>
          </a:xfrm>
          <a:prstGeom prst="rect">
            <a:avLst/>
          </a:prstGeom>
          <a:noFill/>
        </p:spPr>
        <p:txBody>
          <a:bodyPr wrap="square" rtlCol="0">
            <a:spAutoFit/>
          </a:bodyPr>
          <a:lstStyle/>
          <a:p>
            <a:r>
              <a:rPr lang="en-US" altLang="zh-CN" sz="2000" dirty="0">
                <a:solidFill>
                  <a:schemeClr val="tx1"/>
                </a:solidFill>
                <a:ea typeface="黑体" pitchFamily="49" charset="-122"/>
              </a:rPr>
              <a:t>18</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19</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20</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21</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22</a:t>
            </a:r>
            <a:endParaRPr lang="zh-CN" altLang="en-US" sz="2000" dirty="0">
              <a:solidFill>
                <a:schemeClr val="tx1"/>
              </a:solidFill>
              <a:ea typeface="黑体" pitchFamily="49" charset="-122"/>
            </a:endParaRPr>
          </a:p>
        </p:txBody>
      </p:sp>
      <p:cxnSp>
        <p:nvCxnSpPr>
          <p:cNvPr id="24" name="形状 23"/>
          <p:cNvCxnSpPr>
            <a:stCxn id="6" idx="3"/>
          </p:cNvCxnSpPr>
          <p:nvPr/>
        </p:nvCxnSpPr>
        <p:spPr>
          <a:xfrm>
            <a:off x="7524328" y="2816932"/>
            <a:ext cx="504056" cy="205222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flipH="1">
            <a:off x="7452320" y="4869160"/>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44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4B13084-0B8E-4B11-A581-5E8F93686D4B}"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哈希表</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646360" y="1484784"/>
            <a:ext cx="8174112" cy="4956174"/>
          </a:xfrm>
          <a:prstGeom prst="rect">
            <a:avLst/>
          </a:prstGeom>
          <a:noFill/>
          <a:ln w="9525">
            <a:noFill/>
            <a:round/>
            <a:headEnd/>
            <a:tailEnd/>
          </a:ln>
        </p:spPr>
        <p:txBody>
          <a:bodyPr/>
          <a:lstStyle/>
          <a:p>
            <a:pPr>
              <a:lnSpc>
                <a:spcPct val="12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每个词项通过哈希函数映射成一个整数</a:t>
            </a:r>
            <a:r>
              <a:rPr lang="zh-CN" altLang="en-US" dirty="0">
                <a:latin typeface="Calibri" pitchFamily="34" charset="0"/>
                <a:ea typeface="黑体" pitchFamily="49" charset="-122"/>
              </a:rPr>
              <a:t>，</a:t>
            </a:r>
            <a:r>
              <a:rPr lang="zh-CN" altLang="de-DE" dirty="0">
                <a:solidFill>
                  <a:srgbClr val="FF0000"/>
                </a:solidFill>
                <a:latin typeface="Calibri" pitchFamily="34" charset="0"/>
                <a:ea typeface="黑体" pitchFamily="49" charset="-122"/>
              </a:rPr>
              <a:t>尽可能避免冲突</a:t>
            </a:r>
            <a:endParaRPr lang="de-DE" altLang="zh-CN" dirty="0">
              <a:solidFill>
                <a:srgbClr val="FF0000"/>
              </a:solidFill>
              <a:latin typeface="Calibri" pitchFamily="34" charset="0"/>
              <a:ea typeface="黑体" pitchFamily="49" charset="-122"/>
            </a:endParaRPr>
          </a:p>
          <a:p>
            <a:pPr>
              <a:lnSpc>
                <a:spcPct val="12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查询处理时： 对查询词项进行哈希，如果有冲突，则解决冲突，最后在定长数组中定位</a:t>
            </a:r>
            <a:endParaRPr lang="en-US" altLang="zh-CN" dirty="0">
              <a:solidFill>
                <a:schemeClr val="tx1"/>
              </a:solidFill>
              <a:latin typeface="Calibri" pitchFamily="34" charset="0"/>
              <a:ea typeface="黑体" pitchFamily="49" charset="-122"/>
            </a:endParaRPr>
          </a:p>
          <a:p>
            <a:pPr>
              <a:lnSpc>
                <a:spcPct val="12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优点</a:t>
            </a:r>
            <a:r>
              <a:rPr lang="en-US" altLang="zh-CN" dirty="0">
                <a:solidFill>
                  <a:schemeClr val="tx1"/>
                </a:solidFill>
                <a:latin typeface="Calibri" pitchFamily="34" charset="0"/>
                <a:ea typeface="黑体" pitchFamily="49" charset="-122"/>
              </a:rPr>
              <a:t>: </a:t>
            </a:r>
          </a:p>
          <a:p>
            <a:pPr lvl="1">
              <a:lnSpc>
                <a:spcPct val="12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在哈希表中的定位速度快于树中的定位</a:t>
            </a:r>
            <a:r>
              <a:rPr lang="zh-CN" altLang="en-US" dirty="0">
                <a:solidFill>
                  <a:srgbClr val="FF0000"/>
                </a:solidFill>
                <a:latin typeface="Calibri" pitchFamily="34" charset="0"/>
                <a:ea typeface="黑体" pitchFamily="49" charset="-122"/>
              </a:rPr>
              <a:t>速度</a:t>
            </a:r>
            <a:endParaRPr lang="en-US" altLang="zh-CN" dirty="0">
              <a:solidFill>
                <a:srgbClr val="FF0000"/>
              </a:solidFill>
              <a:latin typeface="Calibri" pitchFamily="34" charset="0"/>
              <a:ea typeface="黑体" pitchFamily="49" charset="-122"/>
            </a:endParaRPr>
          </a:p>
          <a:p>
            <a:pPr lvl="1">
              <a:lnSpc>
                <a:spcPct val="120000"/>
              </a:lnSpc>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查询时间是</a:t>
            </a:r>
            <a:r>
              <a:rPr lang="zh-CN" altLang="de-DE" dirty="0">
                <a:solidFill>
                  <a:srgbClr val="FF0000"/>
                </a:solidFill>
                <a:latin typeface="Calibri" pitchFamily="34" charset="0"/>
                <a:ea typeface="黑体" pitchFamily="49" charset="-122"/>
              </a:rPr>
              <a:t>常数</a:t>
            </a:r>
            <a:endParaRPr lang="de-DE" altLang="zh-CN" dirty="0">
              <a:solidFill>
                <a:srgbClr val="FF0000"/>
              </a:solidFill>
              <a:latin typeface="Calibri" pitchFamily="34" charset="0"/>
              <a:ea typeface="黑体" pitchFamily="49" charset="-122"/>
            </a:endParaRPr>
          </a:p>
          <a:p>
            <a:pPr>
              <a:lnSpc>
                <a:spcPct val="120000"/>
              </a:lnSpc>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缺点：</a:t>
            </a:r>
            <a:endParaRPr lang="de-DE" altLang="zh-CN" dirty="0">
              <a:solidFill>
                <a:schemeClr val="tx1"/>
              </a:solidFill>
              <a:latin typeface="Calibri" pitchFamily="34" charset="0"/>
              <a:ea typeface="黑体" pitchFamily="49" charset="-122"/>
            </a:endParaRPr>
          </a:p>
          <a:p>
            <a:pPr lvl="1">
              <a:lnSpc>
                <a:spcPct val="12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没办法处理词项的</a:t>
            </a:r>
            <a:r>
              <a:rPr lang="zh-CN" altLang="en-US" dirty="0">
                <a:solidFill>
                  <a:srgbClr val="FF0000"/>
                </a:solidFill>
                <a:latin typeface="Calibri" pitchFamily="34" charset="0"/>
                <a:ea typeface="黑体" pitchFamily="49" charset="-122"/>
              </a:rPr>
              <a:t>微小变形</a:t>
            </a:r>
            <a:r>
              <a:rPr lang="en-US" altLang="zh-CN" dirty="0">
                <a:solidFill>
                  <a:srgbClr val="FF0000"/>
                </a:solidFill>
                <a:latin typeface="Calibri" pitchFamily="34" charset="0"/>
                <a:ea typeface="黑体" pitchFamily="49" charset="-122"/>
              </a:rPr>
              <a:t> </a:t>
            </a:r>
            <a:r>
              <a:rPr lang="en-US" altLang="zh-CN" dirty="0">
                <a:solidFill>
                  <a:schemeClr val="tx1"/>
                </a:solidFill>
                <a:latin typeface="Calibri" pitchFamily="34" charset="0"/>
                <a:ea typeface="黑体" pitchFamily="49" charset="-122"/>
              </a:rPr>
              <a:t>(</a:t>
            </a:r>
            <a:r>
              <a:rPr lang="en-US" altLang="zh-CN" i="1" dirty="0">
                <a:solidFill>
                  <a:schemeClr val="tx1"/>
                </a:solidFill>
                <a:latin typeface="Calibri" pitchFamily="34" charset="0"/>
                <a:ea typeface="黑体" pitchFamily="49" charset="-122"/>
              </a:rPr>
              <a:t>resume</a:t>
            </a:r>
            <a:r>
              <a:rPr lang="en-US" altLang="zh-CN" dirty="0">
                <a:solidFill>
                  <a:schemeClr val="tx1"/>
                </a:solidFill>
                <a:latin typeface="Calibri" pitchFamily="34" charset="0"/>
                <a:ea typeface="黑体" pitchFamily="49" charset="-122"/>
              </a:rPr>
              <a:t> vs. </a:t>
            </a:r>
            <a:r>
              <a:rPr lang="en-US" altLang="zh-CN" i="1" dirty="0">
                <a:solidFill>
                  <a:schemeClr val="tx1"/>
                </a:solidFill>
                <a:latin typeface="Calibri" pitchFamily="34" charset="0"/>
                <a:ea typeface="黑体" pitchFamily="49" charset="-122"/>
              </a:rPr>
              <a:t>résumé</a:t>
            </a:r>
            <a:r>
              <a:rPr lang="en-US" altLang="zh-CN" dirty="0">
                <a:solidFill>
                  <a:schemeClr val="tx1"/>
                </a:solidFill>
                <a:latin typeface="Calibri" pitchFamily="34" charset="0"/>
                <a:ea typeface="黑体" pitchFamily="49" charset="-122"/>
              </a:rPr>
              <a:t>)</a:t>
            </a:r>
          </a:p>
          <a:p>
            <a:pPr lvl="1">
              <a:lnSpc>
                <a:spcPct val="12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不支持</a:t>
            </a:r>
            <a:r>
              <a:rPr lang="zh-CN" altLang="en-US" dirty="0">
                <a:solidFill>
                  <a:srgbClr val="FF0000"/>
                </a:solidFill>
                <a:latin typeface="Calibri" pitchFamily="34" charset="0"/>
                <a:ea typeface="黑体" pitchFamily="49" charset="-122"/>
              </a:rPr>
              <a:t>前缀</a:t>
            </a:r>
            <a:r>
              <a:rPr lang="zh-CN" altLang="en-US" dirty="0">
                <a:solidFill>
                  <a:schemeClr val="tx1"/>
                </a:solidFill>
                <a:latin typeface="Calibri" pitchFamily="34" charset="0"/>
                <a:ea typeface="黑体" pitchFamily="49" charset="-122"/>
              </a:rPr>
              <a:t>搜索</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比如所有以</a:t>
            </a:r>
            <a:r>
              <a:rPr lang="en-US" altLang="zh-CN" i="1" dirty="0">
                <a:solidFill>
                  <a:schemeClr val="tx1"/>
                </a:solidFill>
                <a:latin typeface="Calibri" pitchFamily="34" charset="0"/>
                <a:ea typeface="黑体" pitchFamily="49" charset="-122"/>
              </a:rPr>
              <a:t>automat</a:t>
            </a:r>
            <a:r>
              <a:rPr lang="zh-CN" altLang="en-US" dirty="0">
                <a:solidFill>
                  <a:schemeClr val="tx1"/>
                </a:solidFill>
                <a:latin typeface="Calibri" pitchFamily="34" charset="0"/>
                <a:ea typeface="黑体" pitchFamily="49" charset="-122"/>
              </a:rPr>
              <a:t>开头的词项</a:t>
            </a:r>
            <a:r>
              <a:rPr lang="en-US" altLang="zh-CN" dirty="0">
                <a:solidFill>
                  <a:schemeClr val="tx1"/>
                </a:solidFill>
                <a:latin typeface="Calibri" pitchFamily="34" charset="0"/>
                <a:ea typeface="黑体" pitchFamily="49" charset="-122"/>
              </a:rPr>
              <a:t>)</a:t>
            </a:r>
          </a:p>
          <a:p>
            <a:pPr lvl="1">
              <a:lnSpc>
                <a:spcPct val="12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如果词汇表不断增大，需要定期对所有词项</a:t>
            </a:r>
            <a:r>
              <a:rPr lang="zh-CN" altLang="en-US" dirty="0">
                <a:solidFill>
                  <a:srgbClr val="FF0000"/>
                </a:solidFill>
                <a:latin typeface="Calibri" pitchFamily="34" charset="0"/>
                <a:ea typeface="黑体" pitchFamily="49" charset="-122"/>
              </a:rPr>
              <a:t>重新哈希</a:t>
            </a:r>
            <a:endParaRPr lang="en-US" altLang="zh-CN" dirty="0">
              <a:solidFill>
                <a:srgbClr val="FF0000"/>
              </a:solidFill>
              <a:latin typeface="Calibri" pitchFamily="34" charset="0"/>
              <a:ea typeface="黑体" pitchFamily="49" charset="-122"/>
            </a:endParaRPr>
          </a:p>
        </p:txBody>
      </p:sp>
      <p:sp>
        <p:nvSpPr>
          <p:cNvPr id="604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Tree>
    <p:extLst>
      <p:ext uri="{BB962C8B-B14F-4D97-AF65-F5344CB8AC3E}">
        <p14:creationId xmlns:p14="http://schemas.microsoft.com/office/powerpoint/2010/main" val="780809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CA59FF-B3C8-4302-B060-C3FE589CC76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4833937"/>
          </a:xfrm>
          <a:prstGeom prst="rect">
            <a:avLst/>
          </a:prstGeom>
          <a:noFill/>
          <a:ln w="9525">
            <a:noFill/>
            <a:round/>
            <a:headEnd/>
            <a:tailEnd/>
          </a:ln>
        </p:spPr>
        <p:txBody>
          <a:bodyPr/>
          <a:lstStyle/>
          <a:p>
            <a:pPr lvl="1">
              <a:lnSpc>
                <a:spcPct val="13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树可以支持</a:t>
            </a:r>
            <a:r>
              <a:rPr lang="zh-CN" altLang="en-US" dirty="0">
                <a:solidFill>
                  <a:srgbClr val="FF0000"/>
                </a:solidFill>
                <a:latin typeface="Calibri" pitchFamily="34" charset="0"/>
                <a:ea typeface="黑体" pitchFamily="49" charset="-122"/>
              </a:rPr>
              <a:t>前缀</a:t>
            </a:r>
            <a:r>
              <a:rPr lang="zh-CN" altLang="en-US" dirty="0">
                <a:solidFill>
                  <a:schemeClr val="tx1"/>
                </a:solidFill>
                <a:latin typeface="Calibri" pitchFamily="34" charset="0"/>
                <a:ea typeface="黑体" pitchFamily="49" charset="-122"/>
              </a:rPr>
              <a:t>查找，</a:t>
            </a:r>
            <a:r>
              <a:rPr lang="zh-CN" altLang="de-DE" dirty="0">
                <a:solidFill>
                  <a:schemeClr val="tx1"/>
                </a:solidFill>
                <a:latin typeface="Calibri" pitchFamily="34" charset="0"/>
                <a:ea typeface="黑体" pitchFamily="49" charset="-122"/>
              </a:rPr>
              <a:t>最简单的树结构：</a:t>
            </a:r>
            <a:endParaRPr lang="en-US" altLang="zh-CN" dirty="0">
              <a:solidFill>
                <a:schemeClr val="tx1"/>
              </a:solidFill>
              <a:latin typeface="Calibri" pitchFamily="34" charset="0"/>
              <a:ea typeface="黑体" pitchFamily="49" charset="-122"/>
            </a:endParaRPr>
          </a:p>
          <a:p>
            <a:pPr lvl="1">
              <a:lnSpc>
                <a:spcPct val="130000"/>
              </a:lnSpc>
              <a:spcBef>
                <a:spcPts val="700"/>
              </a:spcBef>
              <a:buClr>
                <a:srgbClr val="336699"/>
              </a:buClr>
              <a:buFont typeface="Wingdings" pitchFamily="2" charset="2"/>
              <a:buChar char="§"/>
            </a:pPr>
            <a:r>
              <a:rPr lang="zh-CN" altLang="de-DE" dirty="0">
                <a:solidFill>
                  <a:srgbClr val="FF0000"/>
                </a:solidFill>
                <a:latin typeface="Calibri" pitchFamily="34" charset="0"/>
                <a:ea typeface="黑体" pitchFamily="49" charset="-122"/>
              </a:rPr>
              <a:t>二叉树</a:t>
            </a:r>
            <a:endParaRPr lang="de-DE" altLang="zh-CN" dirty="0">
              <a:solidFill>
                <a:srgbClr val="FF0000"/>
              </a:solidFill>
              <a:latin typeface="Calibri" pitchFamily="34" charset="0"/>
              <a:ea typeface="黑体" pitchFamily="49" charset="-122"/>
            </a:endParaRPr>
          </a:p>
          <a:p>
            <a:pPr lvl="2">
              <a:lnSpc>
                <a:spcPct val="13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搜索速度略低于哈希表方式：</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其中</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是词汇表大小，即所有词项的数目</a:t>
            </a:r>
            <a:endParaRPr lang="en-US" altLang="zh-CN" dirty="0">
              <a:solidFill>
                <a:schemeClr val="tx1"/>
              </a:solidFill>
              <a:latin typeface="Calibri" pitchFamily="34" charset="0"/>
              <a:ea typeface="黑体" pitchFamily="49" charset="-122"/>
            </a:endParaRPr>
          </a:p>
          <a:p>
            <a:pPr lvl="2">
              <a:lnSpc>
                <a:spcPct val="130000"/>
              </a:lnSpc>
              <a:spcBef>
                <a:spcPts val="700"/>
              </a:spcBef>
              <a:buClr>
                <a:srgbClr val="336699"/>
              </a:buClr>
              <a:buFont typeface="Wingdings" pitchFamily="2" charset="2"/>
              <a:buChar char="§"/>
            </a:pP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仅仅对平衡树成立</a:t>
            </a:r>
            <a:endParaRPr lang="en-US" altLang="zh-CN" dirty="0">
              <a:solidFill>
                <a:schemeClr val="tx1"/>
              </a:solidFill>
              <a:latin typeface="Calibri" pitchFamily="34" charset="0"/>
              <a:ea typeface="黑体" pitchFamily="49" charset="-122"/>
            </a:endParaRPr>
          </a:p>
          <a:p>
            <a:pPr lvl="2">
              <a:lnSpc>
                <a:spcPct val="13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使二叉树重新保持平衡开销很大</a:t>
            </a:r>
            <a:endParaRPr lang="en-US" altLang="zh-CN" dirty="0">
              <a:solidFill>
                <a:schemeClr val="tx1"/>
              </a:solidFill>
              <a:latin typeface="Calibri" pitchFamily="34" charset="0"/>
              <a:ea typeface="黑体" pitchFamily="49" charset="-122"/>
            </a:endParaRPr>
          </a:p>
          <a:p>
            <a:pPr lvl="1">
              <a:lnSpc>
                <a:spcPct val="130000"/>
              </a:lnSpc>
              <a:spcBef>
                <a:spcPts val="700"/>
              </a:spcBef>
              <a:buClr>
                <a:srgbClr val="336699"/>
              </a:buClr>
              <a:buFont typeface="Wingdings" pitchFamily="2" charset="2"/>
              <a:buChar char="§"/>
            </a:pPr>
            <a:r>
              <a:rPr lang="en-US" altLang="zh-CN" dirty="0">
                <a:solidFill>
                  <a:srgbClr val="FF0000"/>
                </a:solidFill>
                <a:latin typeface="Calibri" pitchFamily="34" charset="0"/>
                <a:ea typeface="黑体" pitchFamily="49" charset="-122"/>
              </a:rPr>
              <a:t>B-</a:t>
            </a:r>
            <a:r>
              <a:rPr lang="zh-CN" altLang="en-US" dirty="0">
                <a:solidFill>
                  <a:srgbClr val="FF0000"/>
                </a:solidFill>
                <a:latin typeface="Calibri" pitchFamily="34" charset="0"/>
                <a:ea typeface="黑体" pitchFamily="49" charset="-122"/>
              </a:rPr>
              <a:t>树 </a:t>
            </a:r>
            <a:r>
              <a:rPr lang="zh-CN" altLang="en-US" dirty="0">
                <a:solidFill>
                  <a:schemeClr val="tx1"/>
                </a:solidFill>
                <a:latin typeface="Calibri" pitchFamily="34" charset="0"/>
                <a:ea typeface="黑体" pitchFamily="49" charset="-122"/>
              </a:rPr>
              <a:t>能够减轻上述问题</a:t>
            </a:r>
            <a:endParaRPr lang="en-US" altLang="zh-CN" dirty="0">
              <a:solidFill>
                <a:schemeClr val="tx1"/>
              </a:solidFill>
              <a:latin typeface="Calibri" pitchFamily="34" charset="0"/>
              <a:ea typeface="黑体" pitchFamily="49" charset="-122"/>
            </a:endParaRPr>
          </a:p>
          <a:p>
            <a:pPr lvl="2">
              <a:lnSpc>
                <a:spcPct val="130000"/>
              </a:lnSpc>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树定义：每个内部节点的子节点数目在</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a:t>
            </a:r>
            <a:r>
              <a:rPr lang="en-US" altLang="zh-CN" i="1" dirty="0">
                <a:solidFill>
                  <a:schemeClr val="tx1"/>
                </a:solidFill>
                <a:latin typeface="Calibri" pitchFamily="34" charset="0"/>
                <a:ea typeface="黑体" pitchFamily="49" charset="-122"/>
              </a:rPr>
              <a:t> b</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之间，其中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b</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为合适的正整数</a:t>
            </a:r>
            <a:r>
              <a:rPr lang="de-DE" altLang="zh-CN" dirty="0">
                <a:solidFill>
                  <a:schemeClr val="tx1"/>
                </a:solidFill>
                <a:latin typeface="Calibri" pitchFamily="34" charset="0"/>
                <a:ea typeface="黑体" pitchFamily="49" charset="-122"/>
              </a:rPr>
              <a:t>, e.g., [2, 4].</a:t>
            </a:r>
            <a:endParaRPr lang="en-US" altLang="zh-CN" sz="4800" dirty="0">
              <a:solidFill>
                <a:schemeClr val="tx1"/>
              </a:solidFill>
              <a:latin typeface="Calibri" pitchFamily="34" charset="0"/>
              <a:ea typeface="黑体" pitchFamily="49" charset="-122"/>
            </a:endParaRPr>
          </a:p>
        </p:txBody>
      </p:sp>
      <p:sp>
        <p:nvSpPr>
          <p:cNvPr id="624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3929C82-ABD2-4A53-9CB7-8DC8D5FAA588}" type="slidenum">
              <a:rPr lang="en-US" altLang="zh-CN" smtClean="0"/>
              <a:pPr/>
              <a:t>13</a:t>
            </a:fld>
            <a:endParaRPr lang="en-US" altLang="zh-CN"/>
          </a:p>
        </p:txBody>
      </p:sp>
    </p:spTree>
    <p:extLst>
      <p:ext uri="{BB962C8B-B14F-4D97-AF65-F5344CB8AC3E}">
        <p14:creationId xmlns:p14="http://schemas.microsoft.com/office/powerpoint/2010/main" val="19702040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13643E5-EABE-4F69-812A-E2AC384A087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二叉树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451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C701B18D-6150-4868-A5E8-BF18C0EBD5EF}" type="slidenum">
              <a:rPr lang="en-US" altLang="zh-CN" smtClean="0"/>
              <a:pPr/>
              <a:t>14</a:t>
            </a:fld>
            <a:endParaRPr lang="en-US" altLang="zh-CN"/>
          </a:p>
        </p:txBody>
      </p:sp>
      <p:pic>
        <p:nvPicPr>
          <p:cNvPr id="64518" name="Picture 7" descr="320.png"/>
          <p:cNvPicPr>
            <a:picLocks noChangeAspect="1"/>
          </p:cNvPicPr>
          <p:nvPr/>
        </p:nvPicPr>
        <p:blipFill>
          <a:blip r:embed="rId3" cstate="print"/>
          <a:srcRect/>
          <a:stretch>
            <a:fillRect/>
          </a:stretch>
        </p:blipFill>
        <p:spPr bwMode="auto">
          <a:xfrm>
            <a:off x="857250" y="1571625"/>
            <a:ext cx="7429500" cy="4522788"/>
          </a:xfrm>
          <a:prstGeom prst="rect">
            <a:avLst/>
          </a:prstGeom>
          <a:noFill/>
          <a:ln w="9525">
            <a:noFill/>
            <a:miter lim="800000"/>
            <a:headEnd/>
            <a:tailEnd/>
          </a:ln>
        </p:spPr>
      </p:pic>
    </p:spTree>
    <p:extLst>
      <p:ext uri="{BB962C8B-B14F-4D97-AF65-F5344CB8AC3E}">
        <p14:creationId xmlns:p14="http://schemas.microsoft.com/office/powerpoint/2010/main" val="35404151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C89080D-EA9F-46EF-B643-8E7FD2B413B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dirty="0">
                <a:solidFill>
                  <a:schemeClr val="tx1"/>
                </a:solidFill>
                <a:latin typeface="Calibri" pitchFamily="34" charset="0"/>
                <a:ea typeface="黑体" pitchFamily="49" charset="-122"/>
              </a:rPr>
              <a:t>B-</a:t>
            </a:r>
            <a:r>
              <a:rPr lang="zh-CN" altLang="de-DE" sz="3600" dirty="0">
                <a:solidFill>
                  <a:schemeClr val="tx1"/>
                </a:solidFill>
                <a:latin typeface="Calibri" pitchFamily="34" charset="0"/>
                <a:ea typeface="黑体" pitchFamily="49" charset="-122"/>
              </a:rPr>
              <a:t>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65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D724A14A-B539-478E-AF26-61EEDEFD5E8C}" type="slidenum">
              <a:rPr lang="en-US" altLang="zh-CN" smtClean="0"/>
              <a:pPr/>
              <a:t>15</a:t>
            </a:fld>
            <a:endParaRPr lang="en-US" altLang="zh-CN"/>
          </a:p>
        </p:txBody>
      </p:sp>
      <p:pic>
        <p:nvPicPr>
          <p:cNvPr id="66566" name="Picture 8" descr="321.png"/>
          <p:cNvPicPr>
            <a:picLocks noChangeAspect="1"/>
          </p:cNvPicPr>
          <p:nvPr/>
        </p:nvPicPr>
        <p:blipFill>
          <a:blip r:embed="rId3" cstate="print"/>
          <a:srcRect/>
          <a:stretch>
            <a:fillRect/>
          </a:stretch>
        </p:blipFill>
        <p:spPr bwMode="auto">
          <a:xfrm>
            <a:off x="1000125" y="2500313"/>
            <a:ext cx="6907213" cy="2513012"/>
          </a:xfrm>
          <a:prstGeom prst="rect">
            <a:avLst/>
          </a:prstGeom>
          <a:noFill/>
          <a:ln w="9525">
            <a:noFill/>
            <a:miter lim="800000"/>
            <a:headEnd/>
            <a:tailEnd/>
          </a:ln>
        </p:spPr>
      </p:pic>
    </p:spTree>
    <p:extLst>
      <p:ext uri="{BB962C8B-B14F-4D97-AF65-F5344CB8AC3E}">
        <p14:creationId xmlns:p14="http://schemas.microsoft.com/office/powerpoint/2010/main" val="37220063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4294967295"/>
          </p:nvPr>
        </p:nvSpPr>
        <p:spPr>
          <a:xfrm>
            <a:off x="6553200" y="6477000"/>
            <a:ext cx="2133600" cy="244475"/>
          </a:xfrm>
          <a:prstGeom prst="rect">
            <a:avLst/>
          </a:prstGeom>
        </p:spPr>
        <p:txBody>
          <a:bodyPr/>
          <a:lstStyle/>
          <a:p>
            <a:fld id="{6231DFBC-2454-451B-9C42-04D7F724382E}" type="slidenum">
              <a:rPr lang="en-US" smtClean="0"/>
              <a:pPr/>
              <a:t>16</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t>通配查询</a:t>
            </a:r>
            <a:endParaRPr lang="en-US" altLang="zh-CN" dirty="0"/>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extLst>
      <p:ext uri="{BB962C8B-B14F-4D97-AF65-F5344CB8AC3E}">
        <p14:creationId xmlns:p14="http://schemas.microsoft.com/office/powerpoint/2010/main" val="15916532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FC4D66D-172D-439E-BD57-3CB847A968F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通配查询的处理</a:t>
            </a:r>
          </a:p>
        </p:txBody>
      </p:sp>
      <p:sp>
        <p:nvSpPr>
          <p:cNvPr id="84996" name="Text Box 3"/>
          <p:cNvSpPr txBox="1">
            <a:spLocks noChangeArrowheads="1"/>
          </p:cNvSpPr>
          <p:nvPr/>
        </p:nvSpPr>
        <p:spPr bwMode="auto">
          <a:xfrm>
            <a:off x="214313" y="1556792"/>
            <a:ext cx="8572500" cy="4680496"/>
          </a:xfrm>
          <a:prstGeom prst="rect">
            <a:avLst/>
          </a:prstGeom>
          <a:noFill/>
          <a:ln w="9525">
            <a:noFill/>
            <a:round/>
            <a:headEnd/>
            <a:tailEnd/>
          </a:ln>
        </p:spPr>
        <p:txBody>
          <a:bodyPr/>
          <a:lstStyle/>
          <a:p>
            <a:pPr lvl="1">
              <a:lnSpc>
                <a:spcPct val="130000"/>
              </a:lnSpc>
              <a:spcBef>
                <a:spcPts val="700"/>
              </a:spcBef>
              <a:buClr>
                <a:srgbClr val="336699"/>
              </a:buClr>
              <a:buFont typeface="Wingdings" pitchFamily="2" charset="2"/>
              <a:buChar char="§"/>
            </a:pPr>
            <a:r>
              <a:rPr lang="en-US" altLang="zh-CN" dirty="0" err="1">
                <a:solidFill>
                  <a:srgbClr val="FF0000"/>
                </a:solidFill>
                <a:latin typeface="Calibri" pitchFamily="34" charset="0"/>
                <a:ea typeface="黑体" pitchFamily="49" charset="-122"/>
              </a:rPr>
              <a:t>mon</a:t>
            </a:r>
            <a:r>
              <a:rPr lang="en-US" altLang="zh-CN" dirty="0">
                <a:solidFill>
                  <a:srgbClr val="FF0000"/>
                </a:solidFill>
                <a:latin typeface="Calibri" pitchFamily="34" charset="0"/>
                <a:ea typeface="黑体" pitchFamily="49" charset="-122"/>
              </a:rPr>
              <a:t>*</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找出所有包含以 </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开头的词项的文档</a:t>
            </a:r>
          </a:p>
          <a:p>
            <a:pPr lvl="2">
              <a:lnSpc>
                <a:spcPct val="13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如果采用</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树词典结构，那么实现起来非常容易，只需要返回区间</a:t>
            </a:r>
            <a:r>
              <a:rPr lang="de-DE" altLang="zh-CN" dirty="0">
                <a:solidFill>
                  <a:srgbClr val="FF0000"/>
                </a:solidFill>
                <a:latin typeface="Calibri" pitchFamily="34" charset="0"/>
                <a:ea typeface="黑体" pitchFamily="49" charset="-122"/>
              </a:rPr>
              <a:t>mon ≤ t &lt; moo</a:t>
            </a:r>
            <a:r>
              <a:rPr lang="zh-CN" altLang="de-DE" dirty="0">
                <a:solidFill>
                  <a:schemeClr val="tx1"/>
                </a:solidFill>
                <a:latin typeface="Calibri" pitchFamily="34" charset="0"/>
                <a:ea typeface="黑体" pitchFamily="49" charset="-122"/>
              </a:rPr>
              <a:t>上的词项</a:t>
            </a:r>
            <a:r>
              <a:rPr lang="de-DE" altLang="zh-CN" dirty="0">
                <a:solidFill>
                  <a:schemeClr val="tx1"/>
                </a:solidFill>
                <a:ea typeface="黑体" pitchFamily="49" charset="-122"/>
              </a:rPr>
              <a:t>t</a:t>
            </a:r>
            <a:endParaRPr lang="zh-CN" altLang="de-DE" dirty="0">
              <a:solidFill>
                <a:schemeClr val="tx1"/>
              </a:solidFill>
              <a:latin typeface="Calibri" pitchFamily="34" charset="0"/>
              <a:ea typeface="黑体" pitchFamily="49" charset="-122"/>
            </a:endParaRPr>
          </a:p>
          <a:p>
            <a:pPr lvl="1">
              <a:lnSpc>
                <a:spcPct val="130000"/>
              </a:lnSpc>
              <a:spcBef>
                <a:spcPts val="700"/>
              </a:spcBef>
              <a:buClr>
                <a:srgbClr val="336699"/>
              </a:buClr>
              <a:buFont typeface="Wingdings" pitchFamily="2" charset="2"/>
              <a:buChar char="§"/>
            </a:pPr>
            <a:r>
              <a:rPr lang="en-US" altLang="zh-CN" dirty="0">
                <a:solidFill>
                  <a:srgbClr val="FF0000"/>
                </a:solidFill>
                <a:latin typeface="Calibri" pitchFamily="34" charset="0"/>
                <a:ea typeface="黑体" pitchFamily="49" charset="-122"/>
              </a:rPr>
              <a:t>*</a:t>
            </a:r>
            <a:r>
              <a:rPr lang="en-US" altLang="zh-CN" dirty="0" err="1">
                <a:solidFill>
                  <a:srgbClr val="FF0000"/>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找出所有包含以</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结尾的词项的文档</a:t>
            </a:r>
          </a:p>
          <a:p>
            <a:pPr lvl="2">
              <a:lnSpc>
                <a:spcPct val="130000"/>
              </a:lnSpc>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将所有的词项</a:t>
            </a:r>
            <a:r>
              <a:rPr lang="zh-CN" altLang="en-US" sz="2200" dirty="0">
                <a:solidFill>
                  <a:srgbClr val="FF0000"/>
                </a:solidFill>
                <a:latin typeface="Calibri" pitchFamily="34" charset="0"/>
                <a:ea typeface="黑体" pitchFamily="49" charset="-122"/>
              </a:rPr>
              <a:t>倒转</a:t>
            </a:r>
            <a:r>
              <a:rPr lang="zh-CN" altLang="en-US" sz="2200" dirty="0">
                <a:solidFill>
                  <a:schemeClr val="tx1"/>
                </a:solidFill>
                <a:latin typeface="Calibri" pitchFamily="34" charset="0"/>
                <a:ea typeface="黑体" pitchFamily="49" charset="-122"/>
              </a:rPr>
              <a:t>过来，然后基于它们建一棵附加的</a:t>
            </a:r>
            <a:r>
              <a:rPr lang="en-US" altLang="zh-CN" sz="2200" dirty="0">
                <a:solidFill>
                  <a:schemeClr val="tx1"/>
                </a:solidFill>
                <a:latin typeface="Calibri" pitchFamily="34" charset="0"/>
                <a:ea typeface="黑体" pitchFamily="49" charset="-122"/>
              </a:rPr>
              <a:t>B-</a:t>
            </a:r>
            <a:r>
              <a:rPr lang="zh-CN" altLang="en-US" sz="2200" dirty="0">
                <a:solidFill>
                  <a:schemeClr val="tx1"/>
                </a:solidFill>
                <a:latin typeface="Calibri" pitchFamily="34" charset="0"/>
                <a:ea typeface="黑体" pitchFamily="49" charset="-122"/>
              </a:rPr>
              <a:t>树</a:t>
            </a:r>
          </a:p>
          <a:p>
            <a:pPr lvl="2">
              <a:lnSpc>
                <a:spcPct val="130000"/>
              </a:lnSpc>
              <a:spcBef>
                <a:spcPts val="700"/>
              </a:spcBef>
              <a:buClr>
                <a:srgbClr val="336699"/>
              </a:buClr>
              <a:buFont typeface="Wingdings" pitchFamily="2" charset="2"/>
              <a:buChar char="§"/>
            </a:pPr>
            <a:r>
              <a:rPr lang="zh-CN" altLang="en-US" sz="2200" dirty="0">
                <a:solidFill>
                  <a:schemeClr val="tx1"/>
                </a:solidFill>
                <a:latin typeface="黑体" panose="02010609060101010101" pitchFamily="49" charset="-122"/>
                <a:ea typeface="黑体" panose="02010609060101010101" pitchFamily="49" charset="-122"/>
              </a:rPr>
              <a:t>返回区间</a:t>
            </a:r>
            <a:r>
              <a:rPr lang="en-US" altLang="zh-CN" sz="2200" dirty="0">
                <a:solidFill>
                  <a:srgbClr val="FF0000"/>
                </a:solidFill>
                <a:latin typeface="+mn-lt"/>
                <a:ea typeface="黑体" panose="02010609060101010101" pitchFamily="49" charset="-122"/>
              </a:rPr>
              <a:t>nom ≤ t &lt; non</a:t>
            </a:r>
            <a:r>
              <a:rPr lang="zh-CN" altLang="de-DE" sz="2200" dirty="0">
                <a:solidFill>
                  <a:schemeClr val="tx1"/>
                </a:solidFill>
                <a:latin typeface="黑体" panose="02010609060101010101" pitchFamily="49" charset="-122"/>
                <a:ea typeface="黑体" panose="02010609060101010101" pitchFamily="49" charset="-122"/>
              </a:rPr>
              <a:t>上的词项</a:t>
            </a:r>
            <a:r>
              <a:rPr lang="de-DE" altLang="zh-CN" sz="2200" dirty="0">
                <a:solidFill>
                  <a:schemeClr val="tx1"/>
                </a:solidFill>
                <a:latin typeface="黑体" panose="02010609060101010101" pitchFamily="49" charset="-122"/>
                <a:ea typeface="黑体" panose="02010609060101010101" pitchFamily="49" charset="-122"/>
              </a:rPr>
              <a:t>t</a:t>
            </a:r>
            <a:endParaRPr lang="en-US" altLang="zh-CN" sz="2200" dirty="0">
              <a:solidFill>
                <a:schemeClr val="tx1"/>
              </a:solidFill>
              <a:latin typeface="黑体" panose="02010609060101010101" pitchFamily="49" charset="-122"/>
              <a:ea typeface="黑体" panose="02010609060101010101" pitchFamily="49" charset="-122"/>
            </a:endParaRPr>
          </a:p>
          <a:p>
            <a:pPr lvl="1">
              <a:lnSpc>
                <a:spcPct val="13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通过上述数据结构，可能得到满足通配查询的一系列词项，然后返回包含任一词项的文档</a:t>
            </a:r>
          </a:p>
        </p:txBody>
      </p:sp>
      <p:sp>
        <p:nvSpPr>
          <p:cNvPr id="6963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5598EB1F-9874-475B-898F-51D6DEACD01D}" type="slidenum">
              <a:rPr lang="en-US" altLang="zh-CN" smtClean="0"/>
              <a:pPr/>
              <a:t>17</a:t>
            </a:fld>
            <a:endParaRPr lang="en-US" altLang="zh-CN"/>
          </a:p>
        </p:txBody>
      </p:sp>
    </p:spTree>
    <p:extLst>
      <p:ext uri="{BB962C8B-B14F-4D97-AF65-F5344CB8AC3E}">
        <p14:creationId xmlns:p14="http://schemas.microsoft.com/office/powerpoint/2010/main" val="2066639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anim calcmode="lin" valueType="num">
                                      <p:cBhvr additive="base">
                                        <p:cTn id="7"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6">
                                            <p:txEl>
                                              <p:pRg st="3" end="3"/>
                                            </p:txEl>
                                          </p:spTgt>
                                        </p:tgtEl>
                                        <p:attrNameLst>
                                          <p:attrName>style.visibility</p:attrName>
                                        </p:attrNameLst>
                                      </p:cBhvr>
                                      <p:to>
                                        <p:strVal val="visible"/>
                                      </p:to>
                                    </p:set>
                                    <p:anim calcmode="lin" valueType="num">
                                      <p:cBhvr additive="base">
                                        <p:cTn id="13" dur="500" fill="hold"/>
                                        <p:tgtEl>
                                          <p:spTgt spid="8499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6">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996">
                                            <p:txEl>
                                              <p:pRg st="4" end="4"/>
                                            </p:txEl>
                                          </p:spTgt>
                                        </p:tgtEl>
                                        <p:attrNameLst>
                                          <p:attrName>style.visibility</p:attrName>
                                        </p:attrNameLst>
                                      </p:cBhvr>
                                      <p:to>
                                        <p:strVal val="visible"/>
                                      </p:to>
                                    </p:set>
                                    <p:anim calcmode="lin" valueType="num">
                                      <p:cBhvr additive="base">
                                        <p:cTn id="17" dur="500" fill="hold"/>
                                        <p:tgtEl>
                                          <p:spTgt spid="8499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4996">
                                            <p:txEl>
                                              <p:pRg st="5" end="5"/>
                                            </p:txEl>
                                          </p:spTgt>
                                        </p:tgtEl>
                                        <p:attrNameLst>
                                          <p:attrName>style.visibility</p:attrName>
                                        </p:attrNameLst>
                                      </p:cBhvr>
                                      <p:to>
                                        <p:strVal val="visible"/>
                                      </p:to>
                                    </p:set>
                                    <p:anim calcmode="lin" valueType="num">
                                      <p:cBhvr additive="base">
                                        <p:cTn id="23" dur="500" fill="hold"/>
                                        <p:tgtEl>
                                          <p:spTgt spid="8499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499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027CAE8-6250-4507-9BD9-9FB6076C743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词项中间的 </a:t>
            </a:r>
            <a:r>
              <a:rPr lang="zh-CN" altLang="en-US" sz="3600" dirty="0">
                <a:solidFill>
                  <a:srgbClr val="FF0000"/>
                </a:solidFill>
                <a:latin typeface="Calibri" pitchFamily="34" charset="0"/>
                <a:ea typeface="黑体" pitchFamily="49" charset="-122"/>
              </a:rPr>
              <a:t>* </a:t>
            </a:r>
            <a:r>
              <a:rPr lang="zh-CN" altLang="en-US" sz="3600" dirty="0">
                <a:solidFill>
                  <a:schemeClr val="tx1"/>
                </a:solidFill>
                <a:latin typeface="Calibri" pitchFamily="34" charset="0"/>
                <a:ea typeface="黑体" pitchFamily="49" charset="-122"/>
              </a:rPr>
              <a:t>号处理</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28800"/>
            <a:ext cx="8572500" cy="4464496"/>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例子</a:t>
            </a:r>
            <a:r>
              <a:rPr lang="de-DE" altLang="zh-CN" dirty="0">
                <a:solidFill>
                  <a:schemeClr val="tx1"/>
                </a:solidFill>
                <a:latin typeface="Calibri" pitchFamily="34" charset="0"/>
                <a:ea typeface="黑体" pitchFamily="49" charset="-122"/>
              </a:rPr>
              <a:t>: </a:t>
            </a:r>
            <a:r>
              <a:rPr lang="de-DE" altLang="zh-CN" dirty="0">
                <a:solidFill>
                  <a:srgbClr val="FF0000"/>
                </a:solidFill>
                <a:latin typeface="Calibri" pitchFamily="34" charset="0"/>
                <a:ea typeface="黑体" pitchFamily="49" charset="-122"/>
              </a:rPr>
              <a:t>m*nchen</a:t>
            </a:r>
          </a:p>
          <a:p>
            <a:pPr lvl="1">
              <a:lnSpc>
                <a:spcPct val="15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一种方法：</a:t>
            </a:r>
            <a:r>
              <a:rPr lang="en-US" altLang="zh-CN" dirty="0">
                <a:solidFill>
                  <a:srgbClr val="FF0000"/>
                </a:solidFill>
                <a:latin typeface="Calibri" pitchFamily="34" charset="0"/>
                <a:ea typeface="黑体" pitchFamily="49" charset="-122"/>
              </a:rPr>
              <a:t>B-</a:t>
            </a:r>
            <a:r>
              <a:rPr lang="zh-CN" altLang="en-US" dirty="0">
                <a:solidFill>
                  <a:srgbClr val="FF0000"/>
                </a:solidFill>
                <a:latin typeface="Calibri" pitchFamily="34" charset="0"/>
                <a:ea typeface="黑体" pitchFamily="49" charset="-122"/>
              </a:rPr>
              <a:t>树</a:t>
            </a:r>
            <a:endParaRPr lang="en-US" altLang="zh-CN" dirty="0">
              <a:solidFill>
                <a:srgbClr val="FF0000"/>
              </a:solidFill>
              <a:latin typeface="Calibri" pitchFamily="34" charset="0"/>
              <a:ea typeface="黑体" pitchFamily="49" charset="-122"/>
            </a:endParaRPr>
          </a:p>
          <a:p>
            <a:pPr lvl="2">
              <a:lnSpc>
                <a:spcPct val="15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分别查找满足</a:t>
            </a:r>
            <a:r>
              <a:rPr lang="en-US" altLang="zh-CN" dirty="0">
                <a:solidFill>
                  <a:schemeClr val="tx1"/>
                </a:solidFill>
                <a:latin typeface="Calibri" pitchFamily="34" charset="0"/>
                <a:ea typeface="黑体" pitchFamily="49" charset="-122"/>
              </a:rPr>
              <a:t>m*</a:t>
            </a:r>
            <a:r>
              <a:rPr lang="zh-CN" altLang="en-US" dirty="0">
                <a:solidFill>
                  <a:schemeClr val="tx1"/>
                </a:solidFill>
                <a:latin typeface="Calibri" pitchFamily="34" charset="0"/>
                <a:ea typeface="黑体" pitchFamily="49" charset="-122"/>
              </a:rPr>
              <a:t>和 *</a:t>
            </a:r>
            <a:r>
              <a:rPr lang="en-US" altLang="zh-CN" dirty="0" err="1">
                <a:solidFill>
                  <a:schemeClr val="tx1"/>
                </a:solidFill>
                <a:latin typeface="Calibri" pitchFamily="34" charset="0"/>
                <a:ea typeface="黑体" pitchFamily="49" charset="-122"/>
              </a:rPr>
              <a:t>nchen</a:t>
            </a:r>
            <a:r>
              <a:rPr lang="zh-CN" altLang="en-US" dirty="0">
                <a:solidFill>
                  <a:schemeClr val="tx1"/>
                </a:solidFill>
                <a:latin typeface="Calibri" pitchFamily="34" charset="0"/>
                <a:ea typeface="黑体" pitchFamily="49" charset="-122"/>
              </a:rPr>
              <a:t>的词项集合，然后求</a:t>
            </a:r>
            <a:r>
              <a:rPr lang="zh-CN" altLang="en-US" dirty="0">
                <a:solidFill>
                  <a:srgbClr val="FF0000"/>
                </a:solidFill>
                <a:latin typeface="Calibri" pitchFamily="34" charset="0"/>
                <a:ea typeface="黑体" pitchFamily="49" charset="-122"/>
              </a:rPr>
              <a:t>交集</a:t>
            </a:r>
            <a:endParaRPr lang="en-US" altLang="zh-CN" dirty="0">
              <a:solidFill>
                <a:srgbClr val="FF0000"/>
              </a:solidFill>
              <a:latin typeface="Calibri" pitchFamily="34" charset="0"/>
              <a:ea typeface="黑体" pitchFamily="49" charset="-122"/>
            </a:endParaRPr>
          </a:p>
          <a:p>
            <a:pPr lvl="2">
              <a:lnSpc>
                <a:spcPct val="150000"/>
              </a:lnSpc>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这种做法开销很大</a:t>
            </a:r>
            <a:endParaRPr lang="de-DE" altLang="zh-CN" dirty="0">
              <a:solidFill>
                <a:schemeClr val="tx1"/>
              </a:solidFill>
              <a:latin typeface="Calibri" pitchFamily="34" charset="0"/>
              <a:ea typeface="黑体" pitchFamily="49" charset="-122"/>
            </a:endParaRPr>
          </a:p>
          <a:p>
            <a:pPr lvl="1">
              <a:lnSpc>
                <a:spcPct val="150000"/>
              </a:lnSpc>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另外一种方法</a:t>
            </a:r>
            <a:r>
              <a:rPr lang="de-DE" altLang="zh-CN" dirty="0">
                <a:solidFill>
                  <a:schemeClr val="tx1"/>
                </a:solidFill>
                <a:latin typeface="Calibri" pitchFamily="34" charset="0"/>
                <a:ea typeface="黑体" pitchFamily="49" charset="-122"/>
              </a:rPr>
              <a:t>: </a:t>
            </a:r>
            <a:r>
              <a:rPr lang="zh-CN" altLang="de-DE" dirty="0">
                <a:solidFill>
                  <a:srgbClr val="FF0000"/>
                </a:solidFill>
                <a:latin typeface="Calibri" pitchFamily="34" charset="0"/>
                <a:ea typeface="黑体" pitchFamily="49" charset="-122"/>
              </a:rPr>
              <a:t>轮排</a:t>
            </a:r>
            <a:r>
              <a:rPr lang="en-US" altLang="zh-CN" dirty="0">
                <a:solidFill>
                  <a:schemeClr val="tx1"/>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permuterm)</a:t>
            </a:r>
            <a:r>
              <a:rPr lang="de-DE" altLang="zh-CN" dirty="0">
                <a:solidFill>
                  <a:schemeClr val="tx1"/>
                </a:solidFill>
                <a:latin typeface="Calibri" pitchFamily="34" charset="0"/>
                <a:ea typeface="黑体" pitchFamily="49" charset="-122"/>
              </a:rPr>
              <a:t> </a:t>
            </a:r>
            <a:r>
              <a:rPr lang="zh-CN" altLang="de-DE" dirty="0">
                <a:solidFill>
                  <a:srgbClr val="FF0000"/>
                </a:solidFill>
                <a:latin typeface="Calibri" pitchFamily="34" charset="0"/>
                <a:ea typeface="黑体" pitchFamily="49" charset="-122"/>
              </a:rPr>
              <a:t>索引</a:t>
            </a:r>
            <a:endParaRPr lang="de-DE" altLang="zh-CN" dirty="0">
              <a:solidFill>
                <a:srgbClr val="FF0000"/>
              </a:solidFill>
              <a:latin typeface="Calibri" pitchFamily="34" charset="0"/>
              <a:ea typeface="黑体" pitchFamily="49" charset="-122"/>
            </a:endParaRPr>
          </a:p>
          <a:p>
            <a:pPr lvl="2">
              <a:lnSpc>
                <a:spcPct val="15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基本思想：将每个通配查询旋转，使</a:t>
            </a:r>
            <a:r>
              <a:rPr lang="en-US" altLang="zh-CN" dirty="0">
                <a:solidFill>
                  <a:srgbClr val="FF0000"/>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出现在</a:t>
            </a:r>
            <a:r>
              <a:rPr lang="zh-CN" altLang="en-US" dirty="0">
                <a:solidFill>
                  <a:srgbClr val="FF0000"/>
                </a:solidFill>
                <a:latin typeface="Calibri" pitchFamily="34" charset="0"/>
                <a:ea typeface="黑体" pitchFamily="49" charset="-122"/>
              </a:rPr>
              <a:t>末尾</a:t>
            </a:r>
            <a:endParaRPr lang="de-DE" altLang="zh-CN" dirty="0">
              <a:solidFill>
                <a:srgbClr val="FF0000"/>
              </a:solidFill>
              <a:latin typeface="Calibri" pitchFamily="34" charset="0"/>
              <a:ea typeface="黑体" pitchFamily="49" charset="-122"/>
            </a:endParaRPr>
          </a:p>
          <a:p>
            <a:pPr lvl="2">
              <a:lnSpc>
                <a:spcPct val="15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将每个旋转后的结果存放在词典中，即</a:t>
            </a:r>
            <a:r>
              <a:rPr lang="en-US" altLang="zh-CN" dirty="0">
                <a:solidFill>
                  <a:srgbClr val="FF0000"/>
                </a:solidFill>
                <a:latin typeface="Calibri" pitchFamily="34" charset="0"/>
                <a:ea typeface="黑体" pitchFamily="49" charset="-122"/>
              </a:rPr>
              <a:t>B-</a:t>
            </a:r>
            <a:r>
              <a:rPr lang="zh-CN" altLang="en-US" dirty="0">
                <a:solidFill>
                  <a:srgbClr val="FF0000"/>
                </a:solidFill>
                <a:latin typeface="Calibri" pitchFamily="34" charset="0"/>
                <a:ea typeface="黑体" pitchFamily="49" charset="-122"/>
              </a:rPr>
              <a:t>树</a:t>
            </a:r>
            <a:r>
              <a:rPr lang="zh-CN" altLang="en-US" dirty="0">
                <a:solidFill>
                  <a:schemeClr val="tx1"/>
                </a:solidFill>
                <a:latin typeface="Calibri" pitchFamily="34" charset="0"/>
                <a:ea typeface="黑体" pitchFamily="49" charset="-122"/>
              </a:rPr>
              <a:t>中</a:t>
            </a:r>
            <a:endParaRPr lang="en-US" altLang="zh-CN" sz="9600" dirty="0">
              <a:solidFill>
                <a:schemeClr val="tx1"/>
              </a:solidFill>
              <a:latin typeface="Calibri" pitchFamily="34" charset="0"/>
              <a:ea typeface="黑体" pitchFamily="49" charset="-122"/>
            </a:endParaRPr>
          </a:p>
        </p:txBody>
      </p:sp>
      <p:sp>
        <p:nvSpPr>
          <p:cNvPr id="7168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9790AA1E-456D-4CBA-BF0E-5252D87B81C8}" type="slidenum">
              <a:rPr lang="en-US" altLang="zh-CN" smtClean="0"/>
              <a:pPr/>
              <a:t>18</a:t>
            </a:fld>
            <a:endParaRPr lang="en-US" altLang="zh-CN"/>
          </a:p>
        </p:txBody>
      </p:sp>
    </p:spTree>
    <p:extLst>
      <p:ext uri="{BB962C8B-B14F-4D97-AF65-F5344CB8AC3E}">
        <p14:creationId xmlns:p14="http://schemas.microsoft.com/office/powerpoint/2010/main" val="17676731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anim calcmode="lin" valueType="num">
                                      <p:cBhvr additive="base">
                                        <p:cTn id="7"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996">
                                            <p:txEl>
                                              <p:pRg st="2" end="2"/>
                                            </p:txEl>
                                          </p:spTgt>
                                        </p:tgtEl>
                                        <p:attrNameLst>
                                          <p:attrName>style.visibility</p:attrName>
                                        </p:attrNameLst>
                                      </p:cBhvr>
                                      <p:to>
                                        <p:strVal val="visible"/>
                                      </p:to>
                                    </p:set>
                                    <p:anim calcmode="lin" valueType="num">
                                      <p:cBhvr additive="base">
                                        <p:cTn id="11" dur="5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4996">
                                            <p:txEl>
                                              <p:pRg st="3" end="3"/>
                                            </p:txEl>
                                          </p:spTgt>
                                        </p:tgtEl>
                                        <p:attrNameLst>
                                          <p:attrName>style.visibility</p:attrName>
                                        </p:attrNameLst>
                                      </p:cBhvr>
                                      <p:to>
                                        <p:strVal val="visible"/>
                                      </p:to>
                                    </p:set>
                                    <p:anim calcmode="lin" valueType="num">
                                      <p:cBhvr additive="base">
                                        <p:cTn id="15" dur="500" fill="hold"/>
                                        <p:tgtEl>
                                          <p:spTgt spid="8499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49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4996">
                                            <p:txEl>
                                              <p:pRg st="4" end="4"/>
                                            </p:txEl>
                                          </p:spTgt>
                                        </p:tgtEl>
                                        <p:attrNameLst>
                                          <p:attrName>style.visibility</p:attrName>
                                        </p:attrNameLst>
                                      </p:cBhvr>
                                      <p:to>
                                        <p:strVal val="visible"/>
                                      </p:to>
                                    </p:set>
                                    <p:anim calcmode="lin" valueType="num">
                                      <p:cBhvr additive="base">
                                        <p:cTn id="21" dur="500" fill="hold"/>
                                        <p:tgtEl>
                                          <p:spTgt spid="8499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499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4996">
                                            <p:txEl>
                                              <p:pRg st="5" end="5"/>
                                            </p:txEl>
                                          </p:spTgt>
                                        </p:tgtEl>
                                        <p:attrNameLst>
                                          <p:attrName>style.visibility</p:attrName>
                                        </p:attrNameLst>
                                      </p:cBhvr>
                                      <p:to>
                                        <p:strVal val="visible"/>
                                      </p:to>
                                    </p:set>
                                    <p:anim calcmode="lin" valueType="num">
                                      <p:cBhvr additive="base">
                                        <p:cTn id="25" dur="500" fill="hold"/>
                                        <p:tgtEl>
                                          <p:spTgt spid="8499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4996">
                                            <p:txEl>
                                              <p:pRg st="6" end="6"/>
                                            </p:txEl>
                                          </p:spTgt>
                                        </p:tgtEl>
                                        <p:attrNameLst>
                                          <p:attrName>style.visibility</p:attrName>
                                        </p:attrNameLst>
                                      </p:cBhvr>
                                      <p:to>
                                        <p:strVal val="visible"/>
                                      </p:to>
                                    </p:set>
                                    <p:anim calcmode="lin" valueType="num">
                                      <p:cBhvr additive="base">
                                        <p:cTn id="29" dur="500" fill="hold"/>
                                        <p:tgtEl>
                                          <p:spTgt spid="8499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49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ADF48F2-5ECC-4DEC-A3D1-BBF58800840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556792"/>
            <a:ext cx="8572500" cy="4015333"/>
          </a:xfrm>
          <a:prstGeom prst="rect">
            <a:avLst/>
          </a:prstGeom>
          <a:noFill/>
          <a:ln w="9525">
            <a:noFill/>
            <a:round/>
            <a:headEnd/>
            <a:tailEnd/>
          </a:ln>
        </p:spPr>
        <p:txBody>
          <a:bodyPr/>
          <a:lstStyle/>
          <a:p>
            <a:pPr lvl="1">
              <a:lnSpc>
                <a:spcPct val="150000"/>
              </a:lnSpc>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对于词项</a:t>
            </a:r>
            <a:r>
              <a:rPr lang="en-US" altLang="zh-CN" dirty="0">
                <a:solidFill>
                  <a:schemeClr val="tx1"/>
                </a:solidFill>
                <a:latin typeface="Calibri" pitchFamily="34" charset="0"/>
                <a:ea typeface="黑体" pitchFamily="49" charset="-122"/>
              </a:rPr>
              <a:t>hello</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将 </a:t>
            </a:r>
            <a:r>
              <a:rPr lang="en-US" altLang="zh-CN" sz="2800" i="1" dirty="0">
                <a:solidFill>
                  <a:schemeClr val="tx1"/>
                </a:solidFill>
                <a:latin typeface="Calibri" pitchFamily="34" charset="0"/>
                <a:ea typeface="黑体" pitchFamily="49" charset="-122"/>
              </a:rPr>
              <a:t>hello$, </a:t>
            </a:r>
            <a:r>
              <a:rPr lang="en-US" altLang="zh-CN" sz="2800" i="1" dirty="0" err="1">
                <a:solidFill>
                  <a:schemeClr val="tx1"/>
                </a:solidFill>
                <a:latin typeface="Calibri" pitchFamily="34" charset="0"/>
                <a:ea typeface="黑体" pitchFamily="49" charset="-122"/>
              </a:rPr>
              <a:t>ello$h</a:t>
            </a:r>
            <a:r>
              <a:rPr lang="en-US" altLang="zh-CN" sz="2800" i="1" dirty="0">
                <a:solidFill>
                  <a:schemeClr val="tx1"/>
                </a:solidFill>
                <a:latin typeface="Calibri" pitchFamily="34" charset="0"/>
                <a:ea typeface="黑体" pitchFamily="49" charset="-122"/>
              </a:rPr>
              <a:t>, </a:t>
            </a:r>
            <a:r>
              <a:rPr lang="en-US" altLang="zh-CN" sz="2800" i="1" dirty="0" err="1">
                <a:solidFill>
                  <a:schemeClr val="tx1"/>
                </a:solidFill>
                <a:latin typeface="Calibri" pitchFamily="34" charset="0"/>
                <a:ea typeface="黑体" pitchFamily="49" charset="-122"/>
              </a:rPr>
              <a:t>llo$he</a:t>
            </a:r>
            <a:r>
              <a:rPr lang="en-US" altLang="zh-CN" sz="2800" i="1" dirty="0">
                <a:solidFill>
                  <a:schemeClr val="tx1"/>
                </a:solidFill>
                <a:latin typeface="Calibri" pitchFamily="34" charset="0"/>
                <a:ea typeface="黑体" pitchFamily="49" charset="-122"/>
              </a:rPr>
              <a:t>, </a:t>
            </a:r>
            <a:r>
              <a:rPr lang="en-US" altLang="zh-CN" sz="2800" i="1" dirty="0" err="1">
                <a:solidFill>
                  <a:schemeClr val="tx1"/>
                </a:solidFill>
                <a:latin typeface="Calibri" pitchFamily="34" charset="0"/>
                <a:ea typeface="黑体" pitchFamily="49" charset="-122"/>
              </a:rPr>
              <a:t>lo$hel</a:t>
            </a:r>
            <a:r>
              <a:rPr lang="en-US" altLang="zh-CN" sz="2800" i="1"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和</a:t>
            </a:r>
            <a:r>
              <a:rPr lang="zh-CN" altLang="en-US" sz="2800" i="1" dirty="0">
                <a:solidFill>
                  <a:schemeClr val="tx1"/>
                </a:solidFill>
                <a:latin typeface="Calibri" pitchFamily="34" charset="0"/>
                <a:ea typeface="黑体" pitchFamily="49" charset="-122"/>
              </a:rPr>
              <a:t> </a:t>
            </a:r>
            <a:r>
              <a:rPr lang="en-US" altLang="zh-CN" sz="2800" i="1" dirty="0" err="1">
                <a:solidFill>
                  <a:schemeClr val="tx1"/>
                </a:solidFill>
                <a:latin typeface="Calibri" pitchFamily="34" charset="0"/>
                <a:ea typeface="黑体" pitchFamily="49" charset="-122"/>
              </a:rPr>
              <a:t>o$hell</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加入到 </a:t>
            </a:r>
            <a:r>
              <a:rPr lang="en-US" altLang="zh-CN" sz="2800" dirty="0">
                <a:solidFill>
                  <a:schemeClr val="tx1"/>
                </a:solidFill>
                <a:latin typeface="Calibri" pitchFamily="34" charset="0"/>
                <a:ea typeface="黑体" pitchFamily="49" charset="-122"/>
              </a:rPr>
              <a:t>B-</a:t>
            </a:r>
            <a:r>
              <a:rPr lang="zh-CN" altLang="en-US" sz="2800" dirty="0">
                <a:solidFill>
                  <a:schemeClr val="tx1"/>
                </a:solidFill>
                <a:latin typeface="Calibri" pitchFamily="34" charset="0"/>
                <a:ea typeface="黑体" pitchFamily="49" charset="-122"/>
              </a:rPr>
              <a:t>树中，其中</a:t>
            </a:r>
            <a:r>
              <a:rPr lang="en-US" altLang="zh-CN" sz="2800" dirty="0">
                <a:solidFill>
                  <a:schemeClr val="tx1"/>
                </a:solidFill>
                <a:latin typeface="Calibri" pitchFamily="34" charset="0"/>
                <a:ea typeface="黑体" pitchFamily="49" charset="-122"/>
              </a:rPr>
              <a:t> </a:t>
            </a:r>
            <a:r>
              <a:rPr lang="en-US" altLang="zh-CN" sz="2800" dirty="0">
                <a:solidFill>
                  <a:srgbClr val="FF0000"/>
                </a:solidFill>
                <a:latin typeface="Calibri" pitchFamily="34" charset="0"/>
                <a:ea typeface="黑体" pitchFamily="49" charset="-122"/>
              </a:rPr>
              <a:t>$</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是一个</a:t>
            </a:r>
            <a:r>
              <a:rPr lang="zh-CN" altLang="en-US" sz="2800" dirty="0">
                <a:solidFill>
                  <a:srgbClr val="FF0000"/>
                </a:solidFill>
                <a:latin typeface="Calibri" pitchFamily="34" charset="0"/>
                <a:ea typeface="黑体" pitchFamily="49" charset="-122"/>
              </a:rPr>
              <a:t>特殊符号</a:t>
            </a:r>
          </a:p>
          <a:p>
            <a:pPr lvl="1">
              <a:lnSpc>
                <a:spcPct val="150000"/>
              </a:lnSpc>
              <a:buClr>
                <a:srgbClr val="336699"/>
              </a:buClr>
              <a:buFont typeface="Wingdings" pitchFamily="2" charset="2"/>
              <a:buChar char="§"/>
            </a:pPr>
            <a:endParaRPr lang="en-US" altLang="zh-CN" sz="2800" dirty="0">
              <a:solidFill>
                <a:schemeClr val="tx1"/>
              </a:solidFill>
              <a:latin typeface="Calibri" pitchFamily="34" charset="0"/>
              <a:ea typeface="黑体" pitchFamily="49" charset="-122"/>
            </a:endParaRPr>
          </a:p>
          <a:p>
            <a:pPr lvl="1">
              <a:lnSpc>
                <a:spcPct val="150000"/>
              </a:lnSpc>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在词项前面再加一层索引</a:t>
            </a:r>
          </a:p>
        </p:txBody>
      </p:sp>
      <p:sp>
        <p:nvSpPr>
          <p:cNvPr id="7373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7548569B-E163-4DDD-9410-0CE89DC5CB67}" type="slidenum">
              <a:rPr lang="en-US" altLang="zh-CN" smtClean="0"/>
              <a:pPr/>
              <a:t>19</a:t>
            </a:fld>
            <a:endParaRPr lang="en-US" altLang="zh-CN"/>
          </a:p>
        </p:txBody>
      </p:sp>
    </p:spTree>
    <p:extLst>
      <p:ext uri="{BB962C8B-B14F-4D97-AF65-F5344CB8AC3E}">
        <p14:creationId xmlns:p14="http://schemas.microsoft.com/office/powerpoint/2010/main" val="16081755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4294967295"/>
          </p:nvPr>
        </p:nvSpPr>
        <p:spPr>
          <a:xfrm>
            <a:off x="6553200" y="6477000"/>
            <a:ext cx="2133600" cy="244475"/>
          </a:xfrm>
          <a:prstGeom prst="rect">
            <a:avLst/>
          </a:prstGeom>
        </p:spPr>
        <p:txBody>
          <a:bodyPr/>
          <a:lstStyle/>
          <a:p>
            <a:fld id="{6231DFBC-2454-451B-9C42-04D7F724382E}" type="slidenum">
              <a:rPr lang="en-US" smtClean="0"/>
              <a:pPr/>
              <a:t>2</a:t>
            </a:fld>
            <a:endParaRPr lang="en-US"/>
          </a:p>
        </p:txBody>
      </p:sp>
      <p:sp>
        <p:nvSpPr>
          <p:cNvPr id="7" name="文本占位符 6"/>
          <p:cNvSpPr>
            <a:spLocks noGrp="1"/>
          </p:cNvSpPr>
          <p:nvPr>
            <p:ph type="body" sz="quarter" idx="13"/>
          </p:nvPr>
        </p:nvSpPr>
        <p:spPr/>
        <p:txBody>
          <a:bodyPr/>
          <a:lstStyle/>
          <a:p>
            <a:r>
              <a:rPr lang="zh-CN" altLang="en-US" dirty="0"/>
              <a:t>上一讲回顾</a:t>
            </a:r>
            <a:endParaRPr lang="en-US" altLang="zh-CN" dirty="0"/>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extLst>
      <p:ext uri="{BB962C8B-B14F-4D97-AF65-F5344CB8AC3E}">
        <p14:creationId xmlns:p14="http://schemas.microsoft.com/office/powerpoint/2010/main" val="181160743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B496DD9-99F8-412B-908E-D14F22F033D6}"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轮排结果 → 词项的映射示意图</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928938"/>
            <a:ext cx="8572500" cy="2643187"/>
          </a:xfrm>
          <a:prstGeom prst="rect">
            <a:avLst/>
          </a:prstGeom>
          <a:noFill/>
          <a:ln w="9525">
            <a:noFill/>
            <a:round/>
            <a:headEnd/>
            <a:tailEnd/>
          </a:ln>
        </p:spPr>
        <p:txBody>
          <a:bodyPr/>
          <a:lstStyle/>
          <a:p>
            <a:pPr lvl="1">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7578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45059A7-B744-4C91-A4DB-26FA77BEAA04}" type="slidenum">
              <a:rPr lang="en-US" altLang="zh-CN" smtClean="0"/>
              <a:pPr/>
              <a:t>20</a:t>
            </a:fld>
            <a:endParaRPr lang="en-US" altLang="zh-CN"/>
          </a:p>
        </p:txBody>
      </p:sp>
      <p:pic>
        <p:nvPicPr>
          <p:cNvPr id="75782" name="Picture 7" descr="326.png"/>
          <p:cNvPicPr>
            <a:picLocks noChangeAspect="1"/>
          </p:cNvPicPr>
          <p:nvPr/>
        </p:nvPicPr>
        <p:blipFill>
          <a:blip r:embed="rId3" cstate="print"/>
          <a:srcRect/>
          <a:stretch>
            <a:fillRect/>
          </a:stretch>
        </p:blipFill>
        <p:spPr bwMode="auto">
          <a:xfrm>
            <a:off x="785813" y="1928813"/>
            <a:ext cx="3725862" cy="4219575"/>
          </a:xfrm>
          <a:prstGeom prst="rect">
            <a:avLst/>
          </a:prstGeom>
          <a:noFill/>
          <a:ln w="9525">
            <a:noFill/>
            <a:miter lim="800000"/>
            <a:headEnd/>
            <a:tailEnd/>
          </a:ln>
        </p:spPr>
      </p:pic>
    </p:spTree>
    <p:extLst>
      <p:ext uri="{BB962C8B-B14F-4D97-AF65-F5344CB8AC3E}">
        <p14:creationId xmlns:p14="http://schemas.microsoft.com/office/powerpoint/2010/main" val="460823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39D0878-BF95-4891-9572-3093CE3B5EB1}"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轮排索引</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571624"/>
            <a:ext cx="8572500" cy="4809703"/>
          </a:xfrm>
          <a:prstGeom prst="rect">
            <a:avLst/>
          </a:prstGeom>
          <a:noFill/>
          <a:ln w="9525">
            <a:noFill/>
            <a:round/>
            <a:headEnd/>
            <a:tailEnd/>
          </a:ln>
        </p:spPr>
        <p:txBody>
          <a:bodyPr/>
          <a:lstStyle/>
          <a:p>
            <a:pPr lvl="1">
              <a:lnSpc>
                <a:spcPct val="12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对于</a:t>
            </a:r>
            <a:r>
              <a:rPr lang="en-US" altLang="zh-CN" dirty="0">
                <a:solidFill>
                  <a:schemeClr val="tx1"/>
                </a:solidFill>
                <a:latin typeface="Calibri" pitchFamily="34" charset="0"/>
                <a:ea typeface="黑体" pitchFamily="49" charset="-122"/>
              </a:rPr>
              <a:t>hello</a:t>
            </a:r>
            <a:r>
              <a:rPr lang="zh-CN" altLang="en-US" dirty="0">
                <a:solidFill>
                  <a:schemeClr val="tx1"/>
                </a:solidFill>
                <a:latin typeface="Calibri" pitchFamily="34" charset="0"/>
                <a:ea typeface="黑体" pitchFamily="49" charset="-122"/>
              </a:rPr>
              <a:t>，已经存储了</a:t>
            </a:r>
            <a:r>
              <a:rPr lang="en-US" altLang="zh-CN" dirty="0">
                <a:solidFill>
                  <a:schemeClr val="tx1"/>
                </a:solidFill>
                <a:latin typeface="Calibri" pitchFamily="34" charset="0"/>
                <a:ea typeface="黑体" pitchFamily="49" charset="-122"/>
              </a:rPr>
              <a:t> </a:t>
            </a:r>
            <a:r>
              <a:rPr lang="en-US" altLang="zh-CN" i="1" dirty="0">
                <a:solidFill>
                  <a:srgbClr val="FF0000"/>
                </a:solidFill>
                <a:latin typeface="Calibri" pitchFamily="34" charset="0"/>
                <a:ea typeface="黑体" pitchFamily="49" charset="-122"/>
              </a:rPr>
              <a:t>hello$</a:t>
            </a:r>
            <a:r>
              <a:rPr lang="en-US" altLang="zh-CN" i="1" dirty="0">
                <a:solidFill>
                  <a:schemeClr val="tx1"/>
                </a:solidFill>
                <a:latin typeface="Calibri" pitchFamily="34" charset="0"/>
                <a:ea typeface="黑体" pitchFamily="49" charset="-122"/>
              </a:rPr>
              <a:t>, </a:t>
            </a:r>
            <a:r>
              <a:rPr lang="en-US" altLang="zh-CN" i="1" dirty="0" err="1">
                <a:solidFill>
                  <a:srgbClr val="FF0000"/>
                </a:solidFill>
                <a:latin typeface="Calibri" pitchFamily="34" charset="0"/>
                <a:ea typeface="黑体" pitchFamily="49" charset="-122"/>
              </a:rPr>
              <a:t>ello$h</a:t>
            </a:r>
            <a:r>
              <a:rPr lang="en-US" altLang="zh-CN" i="1" dirty="0">
                <a:solidFill>
                  <a:schemeClr val="tx1"/>
                </a:solidFill>
                <a:latin typeface="Calibri" pitchFamily="34" charset="0"/>
                <a:ea typeface="黑体" pitchFamily="49" charset="-122"/>
              </a:rPr>
              <a:t>, </a:t>
            </a:r>
            <a:r>
              <a:rPr lang="en-US" altLang="zh-CN" i="1" dirty="0" err="1">
                <a:solidFill>
                  <a:srgbClr val="FF0000"/>
                </a:solidFill>
                <a:latin typeface="Calibri" pitchFamily="34" charset="0"/>
                <a:ea typeface="黑体" pitchFamily="49" charset="-122"/>
              </a:rPr>
              <a:t>llo$he</a:t>
            </a:r>
            <a:r>
              <a:rPr lang="en-US" altLang="zh-CN" i="1" dirty="0">
                <a:solidFill>
                  <a:schemeClr val="tx1"/>
                </a:solidFill>
                <a:latin typeface="Calibri" pitchFamily="34" charset="0"/>
                <a:ea typeface="黑体" pitchFamily="49" charset="-122"/>
              </a:rPr>
              <a:t>, </a:t>
            </a:r>
            <a:r>
              <a:rPr lang="en-US" altLang="zh-CN" i="1" dirty="0" err="1">
                <a:solidFill>
                  <a:srgbClr val="FF0000"/>
                </a:solidFill>
                <a:latin typeface="Calibri" pitchFamily="34" charset="0"/>
                <a:ea typeface="黑体" pitchFamily="49" charset="-122"/>
              </a:rPr>
              <a:t>lo$hel</a:t>
            </a:r>
            <a:r>
              <a:rPr lang="en-US" altLang="zh-CN" i="1"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和</a:t>
            </a:r>
            <a:r>
              <a:rPr lang="de-DE" altLang="zh-CN" i="1" dirty="0">
                <a:solidFill>
                  <a:srgbClr val="FF0000"/>
                </a:solidFill>
                <a:latin typeface="Calibri" pitchFamily="34" charset="0"/>
                <a:ea typeface="黑体" pitchFamily="49" charset="-122"/>
              </a:rPr>
              <a:t>o$hell</a:t>
            </a:r>
          </a:p>
          <a:p>
            <a:pPr lvl="1">
              <a:lnSpc>
                <a:spcPct val="120000"/>
              </a:lnSpc>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查询</a:t>
            </a:r>
          </a:p>
          <a:p>
            <a:pPr lvl="2">
              <a:lnSpc>
                <a:spcPct val="12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对于 </a:t>
            </a:r>
            <a:r>
              <a:rPr lang="en-US" altLang="zh-CN" sz="2800" dirty="0">
                <a:solidFill>
                  <a:srgbClr val="FF0000"/>
                </a:solidFill>
                <a:latin typeface="Calibri" pitchFamily="34" charset="0"/>
                <a:ea typeface="黑体" pitchFamily="49" charset="-122"/>
              </a:rPr>
              <a:t>X</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查询 </a:t>
            </a:r>
            <a:r>
              <a:rPr lang="en-US" altLang="zh-CN" sz="2800" dirty="0">
                <a:solidFill>
                  <a:srgbClr val="FF0000"/>
                </a:solidFill>
                <a:latin typeface="Calibri" pitchFamily="34" charset="0"/>
                <a:ea typeface="黑体" pitchFamily="49" charset="-122"/>
              </a:rPr>
              <a:t>X$</a:t>
            </a:r>
          </a:p>
          <a:p>
            <a:pPr lvl="2">
              <a:lnSpc>
                <a:spcPct val="12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对于 </a:t>
            </a:r>
            <a:r>
              <a:rPr lang="en-US" altLang="zh-CN" sz="2800" dirty="0">
                <a:solidFill>
                  <a:srgbClr val="FF0000"/>
                </a:solidFill>
                <a:latin typeface="Calibri" pitchFamily="34" charset="0"/>
                <a:ea typeface="黑体" pitchFamily="49" charset="-122"/>
              </a:rPr>
              <a:t>X*</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查询 </a:t>
            </a:r>
            <a:r>
              <a:rPr lang="en-US" altLang="zh-CN" sz="2800" dirty="0">
                <a:solidFill>
                  <a:srgbClr val="FF0000"/>
                </a:solidFill>
                <a:latin typeface="Calibri" pitchFamily="34" charset="0"/>
                <a:ea typeface="黑体" pitchFamily="49" charset="-122"/>
              </a:rPr>
              <a:t>X*$</a:t>
            </a:r>
          </a:p>
          <a:p>
            <a:pPr lvl="2">
              <a:lnSpc>
                <a:spcPct val="12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对于 </a:t>
            </a:r>
            <a:r>
              <a:rPr lang="zh-CN" altLang="en-US" sz="2800" dirty="0">
                <a:solidFill>
                  <a:srgbClr val="FF0000"/>
                </a:solidFill>
                <a:latin typeface="Calibri" pitchFamily="34" charset="0"/>
                <a:ea typeface="黑体" pitchFamily="49" charset="-122"/>
              </a:rPr>
              <a:t>*</a:t>
            </a:r>
            <a:r>
              <a:rPr lang="en-US" altLang="zh-CN" sz="2800" dirty="0">
                <a:solidFill>
                  <a:srgbClr val="FF0000"/>
                </a:solidFill>
                <a:latin typeface="Calibri" pitchFamily="34" charset="0"/>
                <a:ea typeface="黑体" pitchFamily="49" charset="-122"/>
              </a:rPr>
              <a:t>X</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查询 </a:t>
            </a:r>
            <a:r>
              <a:rPr lang="en-US" altLang="zh-CN" sz="2800" dirty="0">
                <a:solidFill>
                  <a:srgbClr val="FF0000"/>
                </a:solidFill>
                <a:latin typeface="Calibri" pitchFamily="34" charset="0"/>
                <a:ea typeface="黑体" pitchFamily="49" charset="-122"/>
              </a:rPr>
              <a:t>X$*</a:t>
            </a:r>
          </a:p>
          <a:p>
            <a:pPr lvl="2">
              <a:lnSpc>
                <a:spcPct val="12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对于 </a:t>
            </a:r>
            <a:r>
              <a:rPr lang="zh-CN" altLang="en-US" sz="2800" dirty="0">
                <a:solidFill>
                  <a:srgbClr val="FF0000"/>
                </a:solidFill>
                <a:latin typeface="Calibri" pitchFamily="34" charset="0"/>
                <a:ea typeface="黑体" pitchFamily="49" charset="-122"/>
              </a:rPr>
              <a:t>*</a:t>
            </a:r>
            <a:r>
              <a:rPr lang="en-US" altLang="zh-CN" sz="2800" dirty="0">
                <a:solidFill>
                  <a:srgbClr val="FF0000"/>
                </a:solidFill>
                <a:latin typeface="Calibri" pitchFamily="34" charset="0"/>
                <a:ea typeface="黑体" pitchFamily="49" charset="-122"/>
              </a:rPr>
              <a:t>X*</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查询 </a:t>
            </a:r>
            <a:r>
              <a:rPr lang="en-US" altLang="zh-CN" sz="2800" dirty="0">
                <a:solidFill>
                  <a:srgbClr val="FF0000"/>
                </a:solidFill>
                <a:latin typeface="Calibri" pitchFamily="34" charset="0"/>
                <a:ea typeface="黑体" pitchFamily="49" charset="-122"/>
              </a:rPr>
              <a:t>X*</a:t>
            </a:r>
          </a:p>
          <a:p>
            <a:pPr lvl="2">
              <a:lnSpc>
                <a:spcPct val="12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对于 </a:t>
            </a:r>
            <a:r>
              <a:rPr lang="en-US" altLang="zh-CN" sz="2800" dirty="0">
                <a:solidFill>
                  <a:srgbClr val="FF0000"/>
                </a:solidFill>
                <a:latin typeface="Calibri" pitchFamily="34" charset="0"/>
                <a:ea typeface="黑体" pitchFamily="49" charset="-122"/>
              </a:rPr>
              <a:t>X*Y</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查询 </a:t>
            </a:r>
            <a:r>
              <a:rPr lang="en-US" altLang="zh-CN" sz="2800" dirty="0">
                <a:solidFill>
                  <a:srgbClr val="FF0000"/>
                </a:solidFill>
                <a:latin typeface="Calibri" pitchFamily="34" charset="0"/>
                <a:ea typeface="黑体" pitchFamily="49" charset="-122"/>
              </a:rPr>
              <a:t>Y$X*</a:t>
            </a:r>
          </a:p>
          <a:p>
            <a:pPr lvl="2">
              <a:lnSpc>
                <a:spcPct val="12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例子</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通配查询为 </a:t>
            </a:r>
            <a:r>
              <a:rPr lang="en-US" altLang="zh-CN" sz="2800" dirty="0" err="1">
                <a:solidFill>
                  <a:srgbClr val="FF0000"/>
                </a:solidFill>
                <a:latin typeface="Calibri" pitchFamily="34" charset="0"/>
                <a:ea typeface="黑体" pitchFamily="49" charset="-122"/>
              </a:rPr>
              <a:t>hel</a:t>
            </a:r>
            <a:r>
              <a:rPr lang="en-US" altLang="zh-CN" sz="2800" dirty="0">
                <a:solidFill>
                  <a:srgbClr val="FF0000"/>
                </a:solidFill>
                <a:latin typeface="Calibri" pitchFamily="34" charset="0"/>
                <a:ea typeface="黑体" pitchFamily="49" charset="-122"/>
              </a:rPr>
              <a:t>*o</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相当于要查询</a:t>
            </a:r>
            <a:endParaRPr lang="en-US" altLang="zh-CN" sz="2200" dirty="0">
              <a:solidFill>
                <a:srgbClr val="FF0000"/>
              </a:solidFill>
              <a:latin typeface="Calibri" pitchFamily="34" charset="0"/>
              <a:ea typeface="黑体" pitchFamily="49" charset="-122"/>
            </a:endParaRPr>
          </a:p>
        </p:txBody>
      </p:sp>
      <p:sp>
        <p:nvSpPr>
          <p:cNvPr id="7782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9C9E814-F47A-46B5-97AA-601635410946}" type="slidenum">
              <a:rPr lang="en-US" altLang="zh-CN" smtClean="0"/>
              <a:pPr/>
              <a:t>21</a:t>
            </a:fld>
            <a:endParaRPr lang="en-US" altLang="zh-CN" dirty="0"/>
          </a:p>
        </p:txBody>
      </p:sp>
      <p:sp>
        <p:nvSpPr>
          <p:cNvPr id="2" name="TextBox 1"/>
          <p:cNvSpPr txBox="1"/>
          <p:nvPr/>
        </p:nvSpPr>
        <p:spPr>
          <a:xfrm>
            <a:off x="7308304" y="5733256"/>
            <a:ext cx="1042273" cy="461665"/>
          </a:xfrm>
          <a:prstGeom prst="rect">
            <a:avLst/>
          </a:prstGeom>
          <a:noFill/>
        </p:spPr>
        <p:txBody>
          <a:bodyPr wrap="none" rtlCol="0">
            <a:spAutoFit/>
          </a:bodyPr>
          <a:lstStyle/>
          <a:p>
            <a:r>
              <a:rPr lang="en-US" altLang="zh-CN" dirty="0" err="1">
                <a:solidFill>
                  <a:srgbClr val="FF0000"/>
                </a:solidFill>
                <a:latin typeface="Calibri" pitchFamily="34" charset="0"/>
                <a:ea typeface="黑体" pitchFamily="49" charset="-122"/>
              </a:rPr>
              <a:t>o$hel</a:t>
            </a:r>
            <a:r>
              <a:rPr lang="en-US" altLang="zh-CN" dirty="0">
                <a:solidFill>
                  <a:srgbClr val="FF0000"/>
                </a:solidFill>
                <a:latin typeface="Calibri" pitchFamily="34" charset="0"/>
                <a:ea typeface="黑体" pitchFamily="49" charset="-122"/>
              </a:rPr>
              <a:t>*</a:t>
            </a:r>
            <a:endParaRPr lang="zh-CN" altLang="en-US" dirty="0"/>
          </a:p>
        </p:txBody>
      </p:sp>
    </p:spTree>
    <p:extLst>
      <p:ext uri="{BB962C8B-B14F-4D97-AF65-F5344CB8AC3E}">
        <p14:creationId xmlns:p14="http://schemas.microsoft.com/office/powerpoint/2010/main" val="41146319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5E2142E-EEA5-4731-A9E9-C6031BF1F4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使用轮排索引的查找过程</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989138"/>
            <a:ext cx="8572500" cy="3456086"/>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将查询进行旋转，将通配符旋转到右部</a:t>
            </a:r>
            <a:endParaRPr lang="en-US" altLang="zh-CN" sz="3200" dirty="0">
              <a:solidFill>
                <a:schemeClr val="tx1"/>
              </a:solidFill>
              <a:latin typeface="Calibri" pitchFamily="34" charset="0"/>
              <a:ea typeface="黑体" pitchFamily="49" charset="-122"/>
            </a:endParaRPr>
          </a:p>
          <a:p>
            <a:pPr lvl="1">
              <a:lnSpc>
                <a:spcPct val="150000"/>
              </a:lnSpc>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同以往一样查找</a:t>
            </a:r>
            <a:r>
              <a:rPr lang="en-US" altLang="zh-CN" sz="3200" dirty="0">
                <a:solidFill>
                  <a:schemeClr val="tx1"/>
                </a:solidFill>
                <a:latin typeface="Calibri" pitchFamily="34" charset="0"/>
                <a:ea typeface="黑体" pitchFamily="49" charset="-122"/>
              </a:rPr>
              <a:t>B-</a:t>
            </a:r>
            <a:r>
              <a:rPr lang="zh-CN" altLang="en-US" sz="3200" dirty="0">
                <a:solidFill>
                  <a:schemeClr val="tx1"/>
                </a:solidFill>
                <a:latin typeface="Calibri" pitchFamily="34" charset="0"/>
                <a:ea typeface="黑体" pitchFamily="49" charset="-122"/>
              </a:rPr>
              <a:t>树</a:t>
            </a:r>
            <a:endParaRPr lang="en-US" altLang="zh-CN" sz="3200" dirty="0">
              <a:solidFill>
                <a:schemeClr val="tx1"/>
              </a:solidFill>
              <a:latin typeface="Calibri" pitchFamily="34" charset="0"/>
              <a:ea typeface="黑体" pitchFamily="49" charset="-122"/>
            </a:endParaRPr>
          </a:p>
          <a:p>
            <a:pPr lvl="1">
              <a:lnSpc>
                <a:spcPct val="150000"/>
              </a:lnSpc>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问题：相对于通常的</a:t>
            </a:r>
            <a:r>
              <a:rPr lang="en-US" altLang="zh-CN" sz="3200" dirty="0">
                <a:solidFill>
                  <a:schemeClr val="tx1"/>
                </a:solidFill>
                <a:latin typeface="Calibri" pitchFamily="34" charset="0"/>
                <a:ea typeface="黑体" pitchFamily="49" charset="-122"/>
              </a:rPr>
              <a:t>B-</a:t>
            </a:r>
            <a:r>
              <a:rPr lang="zh-CN" altLang="en-US" sz="3200" dirty="0">
                <a:solidFill>
                  <a:schemeClr val="tx1"/>
                </a:solidFill>
                <a:latin typeface="Calibri" pitchFamily="34" charset="0"/>
                <a:ea typeface="黑体" pitchFamily="49" charset="-122"/>
              </a:rPr>
              <a:t>树，轮排树的空间要大</a:t>
            </a:r>
            <a:r>
              <a:rPr lang="en-US" altLang="zh-CN" sz="3200" dirty="0">
                <a:solidFill>
                  <a:schemeClr val="tx1"/>
                </a:solidFill>
                <a:latin typeface="Calibri" pitchFamily="34" charset="0"/>
                <a:ea typeface="黑体" pitchFamily="49" charset="-122"/>
              </a:rPr>
              <a:t>4</a:t>
            </a:r>
            <a:r>
              <a:rPr lang="zh-CN" altLang="en-US" sz="3200" dirty="0">
                <a:solidFill>
                  <a:schemeClr val="tx1"/>
                </a:solidFill>
                <a:latin typeface="Calibri" pitchFamily="34" charset="0"/>
                <a:ea typeface="黑体" pitchFamily="49" charset="-122"/>
              </a:rPr>
              <a:t>倍以上</a:t>
            </a:r>
            <a:r>
              <a:rPr lang="en-US" altLang="zh-CN" sz="3200" dirty="0">
                <a:solidFill>
                  <a:schemeClr val="tx1"/>
                </a:solidFill>
                <a:latin typeface="Calibri" pitchFamily="34" charset="0"/>
                <a:ea typeface="黑体" pitchFamily="49" charset="-122"/>
              </a:rPr>
              <a:t> (</a:t>
            </a:r>
            <a:r>
              <a:rPr lang="zh-CN" altLang="en-US" sz="3200" dirty="0">
                <a:solidFill>
                  <a:schemeClr val="tx1"/>
                </a:solidFill>
                <a:latin typeface="Calibri" pitchFamily="34" charset="0"/>
                <a:ea typeface="黑体" pitchFamily="49" charset="-122"/>
              </a:rPr>
              <a:t>经验值</a:t>
            </a:r>
            <a:r>
              <a:rPr lang="en-US" altLang="zh-CN" sz="3200" dirty="0">
                <a:solidFill>
                  <a:schemeClr val="tx1"/>
                </a:solidFill>
                <a:latin typeface="Calibri" pitchFamily="34" charset="0"/>
                <a:ea typeface="黑体" pitchFamily="49" charset="-122"/>
              </a:rPr>
              <a:t>)</a:t>
            </a:r>
          </a:p>
        </p:txBody>
      </p:sp>
      <p:sp>
        <p:nvSpPr>
          <p:cNvPr id="798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3A36FC18-5D1F-4129-8C9F-E24E27D36D18}" type="slidenum">
              <a:rPr lang="en-US" altLang="zh-CN" smtClean="0"/>
              <a:pPr/>
              <a:t>22</a:t>
            </a:fld>
            <a:endParaRPr lang="en-US" altLang="zh-CN"/>
          </a:p>
        </p:txBody>
      </p:sp>
    </p:spTree>
    <p:extLst>
      <p:ext uri="{BB962C8B-B14F-4D97-AF65-F5344CB8AC3E}">
        <p14:creationId xmlns:p14="http://schemas.microsoft.com/office/powerpoint/2010/main" val="19919310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465119C-EE32-4248-9160-DC39B29A58B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i="1" dirty="0">
                <a:solidFill>
                  <a:schemeClr val="tx1"/>
                </a:solidFill>
                <a:latin typeface="Calibri" pitchFamily="34" charset="0"/>
                <a:ea typeface="黑体" pitchFamily="49" charset="-122"/>
              </a:rPr>
              <a:t>k</a:t>
            </a:r>
            <a:r>
              <a:rPr lang="de-DE" altLang="zh-CN" sz="3600" dirty="0">
                <a:solidFill>
                  <a:schemeClr val="tx1"/>
                </a:solidFill>
                <a:latin typeface="Calibri" pitchFamily="34" charset="0"/>
                <a:ea typeface="黑体" pitchFamily="49" charset="-122"/>
              </a:rPr>
              <a:t>-gram </a:t>
            </a:r>
            <a:r>
              <a:rPr lang="zh-CN" altLang="de-DE" sz="3600" dirty="0">
                <a:solidFill>
                  <a:schemeClr val="tx1"/>
                </a:solidFill>
                <a:latin typeface="Calibri" pitchFamily="34" charset="0"/>
                <a:ea typeface="黑体" pitchFamily="49" charset="-122"/>
              </a:rPr>
              <a:t>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857374"/>
            <a:ext cx="8572500" cy="461962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比轮排索引空间开销要小</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枚举一个词项中所有连读的</a:t>
            </a:r>
            <a:r>
              <a:rPr lang="en-US" altLang="zh-CN" dirty="0">
                <a:solidFill>
                  <a:schemeClr val="tx1"/>
                </a:solidFill>
                <a:latin typeface="Calibri" pitchFamily="34" charset="0"/>
                <a:ea typeface="黑体" pitchFamily="49" charset="-122"/>
              </a:rPr>
              <a:t>k</a:t>
            </a:r>
            <a:r>
              <a:rPr lang="zh-CN" altLang="en-US" dirty="0">
                <a:solidFill>
                  <a:schemeClr val="tx1"/>
                </a:solidFill>
                <a:latin typeface="Calibri" pitchFamily="34" charset="0"/>
                <a:ea typeface="黑体" pitchFamily="49" charset="-122"/>
              </a:rPr>
              <a:t>个字符构成的</a:t>
            </a:r>
            <a:r>
              <a:rPr lang="en-US" altLang="zh-CN" dirty="0">
                <a:solidFill>
                  <a:schemeClr val="tx1"/>
                </a:solidFill>
                <a:latin typeface="Calibri" pitchFamily="34" charset="0"/>
                <a:ea typeface="黑体" pitchFamily="49" charset="-122"/>
              </a:rPr>
              <a:t>k-gram </a:t>
            </a:r>
            <a:r>
              <a:rPr lang="zh-CN" altLang="en-US" dirty="0">
                <a:solidFill>
                  <a:schemeClr val="tx1"/>
                </a:solidFill>
                <a:latin typeface="Calibri" pitchFamily="34" charset="0"/>
                <a:ea typeface="黑体" pitchFamily="49" charset="-122"/>
              </a:rPr>
              <a:t>。</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de-DE" altLang="zh-CN" dirty="0">
                <a:solidFill>
                  <a:schemeClr val="tx1"/>
                </a:solidFill>
                <a:latin typeface="Calibri" pitchFamily="34" charset="0"/>
                <a:ea typeface="黑体" pitchFamily="49" charset="-122"/>
              </a:rPr>
              <a:t>2-gram</a:t>
            </a:r>
            <a:r>
              <a:rPr lang="zh-CN" altLang="de-DE" dirty="0">
                <a:solidFill>
                  <a:schemeClr val="tx1"/>
                </a:solidFill>
                <a:latin typeface="Calibri" pitchFamily="34" charset="0"/>
                <a:ea typeface="黑体" pitchFamily="49" charset="-122"/>
              </a:rPr>
              <a:t>称为</a:t>
            </a:r>
            <a:r>
              <a:rPr lang="zh-CN" altLang="de-DE" dirty="0">
                <a:solidFill>
                  <a:srgbClr val="FF0000"/>
                </a:solidFill>
                <a:latin typeface="Calibri" pitchFamily="34" charset="0"/>
                <a:ea typeface="黑体" pitchFamily="49" charset="-122"/>
              </a:rPr>
              <a:t>二元组</a:t>
            </a:r>
            <a:r>
              <a:rPr lang="en-US" altLang="zh-CN" dirty="0">
                <a:solidFill>
                  <a:schemeClr val="tx1"/>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bigram)</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例子</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April is the cruelest month</a:t>
            </a:r>
            <a:r>
              <a:rPr lang="en-US" altLang="zh-CN" dirty="0">
                <a:solidFill>
                  <a:schemeClr val="tx1"/>
                </a:solidFill>
                <a:latin typeface="Calibri" pitchFamily="34" charset="0"/>
                <a:ea typeface="黑体" pitchFamily="49" charset="-122"/>
              </a:rPr>
              <a:t>: </a:t>
            </a:r>
          </a:p>
          <a:p>
            <a:pPr lvl="1">
              <a:spcBef>
                <a:spcPts val="700"/>
              </a:spcBef>
              <a:buClr>
                <a:srgbClr val="336699"/>
              </a:buClr>
            </a:pPr>
            <a:r>
              <a:rPr lang="en-US" altLang="zh-CN" i="1" dirty="0">
                <a:solidFill>
                  <a:schemeClr val="tx1"/>
                </a:solidFill>
                <a:latin typeface="Calibri" pitchFamily="34" charset="0"/>
                <a:ea typeface="黑体" pitchFamily="49" charset="-122"/>
              </a:rPr>
              <a:t>$a   </a:t>
            </a:r>
            <a:r>
              <a:rPr lang="en-US" altLang="zh-CN" i="1" dirty="0" err="1">
                <a:solidFill>
                  <a:schemeClr val="tx1"/>
                </a:solidFill>
                <a:latin typeface="Calibri" pitchFamily="34" charset="0"/>
                <a:ea typeface="黑体" pitchFamily="49" charset="-122"/>
              </a:rPr>
              <a:t>ap</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pr</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ri</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il</a:t>
            </a:r>
            <a:r>
              <a:rPr lang="en-US" altLang="zh-CN" i="1" dirty="0">
                <a:solidFill>
                  <a:schemeClr val="tx1"/>
                </a:solidFill>
                <a:latin typeface="Calibri" pitchFamily="34" charset="0"/>
                <a:ea typeface="黑体" pitchFamily="49" charset="-122"/>
              </a:rPr>
              <a:t>    l$   $i   is   s$   $t   </a:t>
            </a:r>
            <a:r>
              <a:rPr lang="en-US" altLang="zh-CN" i="1" dirty="0" err="1">
                <a:solidFill>
                  <a:schemeClr val="tx1"/>
                </a:solidFill>
                <a:latin typeface="Calibri" pitchFamily="34" charset="0"/>
                <a:ea typeface="黑体" pitchFamily="49" charset="-122"/>
              </a:rPr>
              <a:t>th</a:t>
            </a:r>
            <a:r>
              <a:rPr lang="en-US" altLang="zh-CN" i="1" dirty="0">
                <a:solidFill>
                  <a:schemeClr val="tx1"/>
                </a:solidFill>
                <a:latin typeface="Calibri" pitchFamily="34" charset="0"/>
                <a:ea typeface="黑体" pitchFamily="49" charset="-122"/>
              </a:rPr>
              <a:t>   he   e$   $c   </a:t>
            </a:r>
            <a:r>
              <a:rPr lang="en-US" altLang="zh-CN" i="1" dirty="0" err="1">
                <a:solidFill>
                  <a:schemeClr val="tx1"/>
                </a:solidFill>
                <a:latin typeface="Calibri" pitchFamily="34" charset="0"/>
                <a:ea typeface="黑体" pitchFamily="49" charset="-122"/>
              </a:rPr>
              <a:t>cr</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ru</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ue</a:t>
            </a:r>
            <a:r>
              <a:rPr lang="en-US" altLang="zh-CN" i="1" dirty="0">
                <a:solidFill>
                  <a:schemeClr val="tx1"/>
                </a:solidFill>
                <a:latin typeface="Calibri" pitchFamily="34" charset="0"/>
                <a:ea typeface="黑体" pitchFamily="49" charset="-122"/>
              </a:rPr>
              <a:t> el    le    </a:t>
            </a:r>
            <a:r>
              <a:rPr lang="en-US" altLang="zh-CN" i="1" dirty="0" err="1">
                <a:solidFill>
                  <a:schemeClr val="tx1"/>
                </a:solidFill>
                <a:latin typeface="Calibri" pitchFamily="34" charset="0"/>
                <a:ea typeface="黑体" pitchFamily="49" charset="-122"/>
              </a:rPr>
              <a:t>es</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st</a:t>
            </a:r>
            <a:r>
              <a:rPr lang="en-US" altLang="zh-CN" i="1" dirty="0">
                <a:solidFill>
                  <a:schemeClr val="tx1"/>
                </a:solidFill>
                <a:latin typeface="Calibri" pitchFamily="34" charset="0"/>
                <a:ea typeface="黑体" pitchFamily="49" charset="-122"/>
              </a:rPr>
              <a:t>   t$   $m  </a:t>
            </a:r>
            <a:r>
              <a:rPr lang="de-DE" altLang="zh-CN" i="1" dirty="0">
                <a:solidFill>
                  <a:schemeClr val="tx1"/>
                </a:solidFill>
                <a:latin typeface="Calibri" pitchFamily="34" charset="0"/>
                <a:ea typeface="黑体" pitchFamily="49" charset="-122"/>
              </a:rPr>
              <a:t>mo   on   nt   h$</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同前面一样，</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是一个特殊字符</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构建一个倒排索引，此时词典部分是所有的</a:t>
            </a:r>
            <a:r>
              <a:rPr lang="en-US" altLang="zh-CN" dirty="0">
                <a:solidFill>
                  <a:schemeClr val="tx1"/>
                </a:solidFill>
                <a:latin typeface="Calibri" pitchFamily="34" charset="0"/>
                <a:ea typeface="黑体" pitchFamily="49" charset="-122"/>
              </a:rPr>
              <a:t>2-gram</a:t>
            </a:r>
            <a:r>
              <a:rPr lang="zh-CN" altLang="en-US" dirty="0">
                <a:solidFill>
                  <a:schemeClr val="tx1"/>
                </a:solidFill>
                <a:latin typeface="Calibri" pitchFamily="34" charset="0"/>
                <a:ea typeface="黑体" pitchFamily="49" charset="-122"/>
              </a:rPr>
              <a:t>，倒排记录表部分是包含某个</a:t>
            </a:r>
            <a:r>
              <a:rPr lang="en-US" altLang="zh-CN" dirty="0">
                <a:solidFill>
                  <a:schemeClr val="tx1"/>
                </a:solidFill>
                <a:latin typeface="Calibri" pitchFamily="34" charset="0"/>
                <a:ea typeface="黑体" pitchFamily="49" charset="-122"/>
              </a:rPr>
              <a:t>2-gram</a:t>
            </a:r>
            <a:r>
              <a:rPr lang="zh-CN" altLang="en-US" dirty="0">
                <a:solidFill>
                  <a:schemeClr val="tx1"/>
                </a:solidFill>
                <a:latin typeface="Calibri" pitchFamily="34" charset="0"/>
                <a:ea typeface="黑体" pitchFamily="49" charset="-122"/>
              </a:rPr>
              <a:t>的所有词项</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相当于对词项再构建一个倒排索引</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二级索引</a:t>
            </a:r>
            <a:r>
              <a:rPr lang="en-US" altLang="zh-CN" dirty="0">
                <a:solidFill>
                  <a:schemeClr val="tx1"/>
                </a:solidFill>
                <a:latin typeface="Calibri" pitchFamily="34" charset="0"/>
                <a:ea typeface="黑体" pitchFamily="49" charset="-122"/>
              </a:rPr>
              <a:t>)</a:t>
            </a:r>
          </a:p>
        </p:txBody>
      </p:sp>
      <p:sp>
        <p:nvSpPr>
          <p:cNvPr id="819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86F71A77-D485-476E-9467-1149CC8F7928}" type="slidenum">
              <a:rPr lang="en-US" altLang="zh-CN" smtClean="0"/>
              <a:pPr/>
              <a:t>23</a:t>
            </a:fld>
            <a:endParaRPr lang="en-US" altLang="zh-CN"/>
          </a:p>
        </p:txBody>
      </p:sp>
    </p:spTree>
    <p:extLst>
      <p:ext uri="{BB962C8B-B14F-4D97-AF65-F5344CB8AC3E}">
        <p14:creationId xmlns:p14="http://schemas.microsoft.com/office/powerpoint/2010/main" val="24982038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04BB987-3093-4F29-BFCA-64310F351986}"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en-US" altLang="zh-CN" sz="3600" dirty="0">
                <a:solidFill>
                  <a:schemeClr val="tx1"/>
                </a:solidFill>
                <a:latin typeface="Calibri" pitchFamily="34" charset="0"/>
                <a:ea typeface="黑体" pitchFamily="49" charset="-122"/>
              </a:rPr>
              <a:t>3-gram(trigram)</a:t>
            </a:r>
            <a:r>
              <a:rPr lang="zh-CN" altLang="en-US" sz="3600" dirty="0">
                <a:solidFill>
                  <a:schemeClr val="tx1"/>
                </a:solidFill>
                <a:latin typeface="Calibri" pitchFamily="34" charset="0"/>
                <a:ea typeface="黑体" pitchFamily="49" charset="-122"/>
              </a:rPr>
              <a:t>索引的例子</a:t>
            </a:r>
          </a:p>
        </p:txBody>
      </p:sp>
      <p:sp>
        <p:nvSpPr>
          <p:cNvPr id="84996" name="Text Box 3"/>
          <p:cNvSpPr txBox="1">
            <a:spLocks noChangeArrowheads="1"/>
          </p:cNvSpPr>
          <p:nvPr/>
        </p:nvSpPr>
        <p:spPr bwMode="auto">
          <a:xfrm>
            <a:off x="214313" y="185737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839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B702095-7FB0-4A6D-A3F5-D0AFF011AE87}" type="slidenum">
              <a:rPr lang="en-US" altLang="zh-CN" smtClean="0"/>
              <a:pPr/>
              <a:t>24</a:t>
            </a:fld>
            <a:endParaRPr lang="en-US" altLang="zh-CN"/>
          </a:p>
        </p:txBody>
      </p:sp>
      <p:pic>
        <p:nvPicPr>
          <p:cNvPr id="83974" name="Picture 7" descr="330.png"/>
          <p:cNvPicPr>
            <a:picLocks noChangeAspect="1"/>
          </p:cNvPicPr>
          <p:nvPr/>
        </p:nvPicPr>
        <p:blipFill>
          <a:blip r:embed="rId3" cstate="print"/>
          <a:srcRect/>
          <a:stretch>
            <a:fillRect/>
          </a:stretch>
        </p:blipFill>
        <p:spPr bwMode="auto">
          <a:xfrm>
            <a:off x="928688" y="3227388"/>
            <a:ext cx="7405687" cy="844550"/>
          </a:xfrm>
          <a:prstGeom prst="rect">
            <a:avLst/>
          </a:prstGeom>
          <a:noFill/>
          <a:ln w="9525">
            <a:noFill/>
            <a:miter lim="800000"/>
            <a:headEnd/>
            <a:tailEnd/>
          </a:ln>
        </p:spPr>
      </p:pic>
    </p:spTree>
    <p:extLst>
      <p:ext uri="{BB962C8B-B14F-4D97-AF65-F5344CB8AC3E}">
        <p14:creationId xmlns:p14="http://schemas.microsoft.com/office/powerpoint/2010/main" val="35507182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87F502A-9D7D-4963-B4D3-0206C1CFF637}"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i="1" dirty="0">
                <a:solidFill>
                  <a:schemeClr val="tx1"/>
                </a:solidFill>
                <a:latin typeface="Calibri" pitchFamily="34" charset="0"/>
                <a:ea typeface="黑体" pitchFamily="49" charset="-122"/>
              </a:rPr>
              <a:t>k</a:t>
            </a:r>
            <a:r>
              <a:rPr lang="de-DE" altLang="zh-CN" sz="3600" dirty="0">
                <a:solidFill>
                  <a:schemeClr val="tx1"/>
                </a:solidFill>
                <a:latin typeface="Calibri" pitchFamily="34" charset="0"/>
                <a:ea typeface="黑体" pitchFamily="49" charset="-122"/>
              </a:rPr>
              <a:t>-gram (bigram, trigram, . . . ) </a:t>
            </a:r>
            <a:r>
              <a:rPr lang="zh-CN" altLang="de-DE" sz="3600" dirty="0">
                <a:solidFill>
                  <a:schemeClr val="tx1"/>
                </a:solidFill>
                <a:latin typeface="Calibri" pitchFamily="34" charset="0"/>
                <a:ea typeface="黑体" pitchFamily="49" charset="-122"/>
              </a:rPr>
              <a:t>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214563"/>
            <a:ext cx="8572500" cy="36623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需要注意的是，这里有两个倒排索引</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词典</a:t>
            </a:r>
            <a:r>
              <a:rPr lang="en-US" altLang="zh-CN" sz="3200" dirty="0">
                <a:solidFill>
                  <a:schemeClr val="tx1"/>
                </a:solidFill>
                <a:latin typeface="Calibri" pitchFamily="34" charset="0"/>
                <a:ea typeface="黑体" pitchFamily="49" charset="-122"/>
              </a:rPr>
              <a:t>-</a:t>
            </a:r>
            <a:r>
              <a:rPr lang="zh-CN" altLang="en-US" sz="3200" dirty="0">
                <a:solidFill>
                  <a:schemeClr val="tx1"/>
                </a:solidFill>
                <a:latin typeface="Calibri" pitchFamily="34" charset="0"/>
                <a:ea typeface="黑体" pitchFamily="49" charset="-122"/>
              </a:rPr>
              <a:t>文档的</a:t>
            </a:r>
            <a:r>
              <a:rPr lang="zh-CN" altLang="en-US" sz="3200" dirty="0">
                <a:solidFill>
                  <a:srgbClr val="FF0000"/>
                </a:solidFill>
                <a:latin typeface="Calibri" pitchFamily="34" charset="0"/>
                <a:ea typeface="黑体" pitchFamily="49" charset="-122"/>
              </a:rPr>
              <a:t>倒排</a:t>
            </a:r>
            <a:r>
              <a:rPr lang="zh-CN" altLang="en-US" sz="3200" dirty="0">
                <a:solidFill>
                  <a:schemeClr val="tx1"/>
                </a:solidFill>
                <a:latin typeface="Calibri" pitchFamily="34" charset="0"/>
                <a:ea typeface="黑体" pitchFamily="49" charset="-122"/>
              </a:rPr>
              <a:t>索引基于词项返回</a:t>
            </a:r>
            <a:r>
              <a:rPr lang="zh-CN" altLang="en-US" sz="3200" dirty="0">
                <a:solidFill>
                  <a:srgbClr val="FF0000"/>
                </a:solidFill>
                <a:latin typeface="Calibri" pitchFamily="34" charset="0"/>
                <a:ea typeface="黑体" pitchFamily="49" charset="-122"/>
              </a:rPr>
              <a:t>文档</a:t>
            </a:r>
            <a:endParaRPr lang="en-US" altLang="zh-CN" sz="3200" dirty="0">
              <a:solidFill>
                <a:srgbClr val="FF0000"/>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而</a:t>
            </a:r>
            <a:r>
              <a:rPr lang="en-US" altLang="zh-CN" sz="3200" i="1" dirty="0">
                <a:solidFill>
                  <a:srgbClr val="FF0000"/>
                </a:solidFill>
                <a:latin typeface="Calibri" pitchFamily="34" charset="0"/>
                <a:ea typeface="黑体" pitchFamily="49" charset="-122"/>
              </a:rPr>
              <a:t>k</a:t>
            </a:r>
            <a:r>
              <a:rPr lang="en-US" altLang="zh-CN" sz="3200" dirty="0">
                <a:solidFill>
                  <a:srgbClr val="FF0000"/>
                </a:solidFill>
                <a:latin typeface="Calibri" pitchFamily="34" charset="0"/>
                <a:ea typeface="黑体" pitchFamily="49" charset="-122"/>
              </a:rPr>
              <a:t>-gram</a:t>
            </a:r>
            <a:r>
              <a:rPr lang="zh-CN" altLang="en-US" sz="3200" dirty="0">
                <a:solidFill>
                  <a:schemeClr val="tx1"/>
                </a:solidFill>
                <a:latin typeface="Calibri" pitchFamily="34" charset="0"/>
                <a:ea typeface="黑体" pitchFamily="49" charset="-122"/>
              </a:rPr>
              <a:t>索引用于查找</a:t>
            </a:r>
            <a:r>
              <a:rPr lang="zh-CN" altLang="en-US" sz="3200" dirty="0">
                <a:solidFill>
                  <a:srgbClr val="FF0000"/>
                </a:solidFill>
                <a:latin typeface="Calibri" pitchFamily="34" charset="0"/>
                <a:ea typeface="黑体" pitchFamily="49" charset="-122"/>
              </a:rPr>
              <a:t>词项</a:t>
            </a:r>
            <a:r>
              <a:rPr lang="zh-CN" altLang="en-US" sz="3200" dirty="0">
                <a:solidFill>
                  <a:schemeClr val="tx1"/>
                </a:solidFill>
                <a:latin typeface="Calibri" pitchFamily="34" charset="0"/>
                <a:ea typeface="黑体" pitchFamily="49" charset="-122"/>
              </a:rPr>
              <a:t>，基于查询包含的</a:t>
            </a:r>
            <a:r>
              <a:rPr lang="en-US" altLang="zh-CN" sz="3200" dirty="0">
                <a:solidFill>
                  <a:schemeClr val="tx1"/>
                </a:solidFill>
                <a:latin typeface="Calibri" pitchFamily="34" charset="0"/>
                <a:ea typeface="黑体" pitchFamily="49" charset="-122"/>
              </a:rPr>
              <a:t>k-gram</a:t>
            </a:r>
            <a:r>
              <a:rPr lang="zh-CN" altLang="en-US" sz="3200" dirty="0">
                <a:solidFill>
                  <a:schemeClr val="tx1"/>
                </a:solidFill>
                <a:latin typeface="Calibri" pitchFamily="34" charset="0"/>
                <a:ea typeface="黑体" pitchFamily="49" charset="-122"/>
              </a:rPr>
              <a:t>查找词项</a:t>
            </a:r>
            <a:endParaRPr lang="en-US" altLang="zh-CN" sz="3200" dirty="0">
              <a:solidFill>
                <a:schemeClr val="tx1"/>
              </a:solidFill>
              <a:latin typeface="Calibri" pitchFamily="34" charset="0"/>
              <a:ea typeface="黑体" pitchFamily="49" charset="-122"/>
            </a:endParaRPr>
          </a:p>
        </p:txBody>
      </p:sp>
      <p:sp>
        <p:nvSpPr>
          <p:cNvPr id="860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D96FF115-EFD7-44BE-829C-254258E6A751}" type="slidenum">
              <a:rPr lang="en-US" altLang="zh-CN" smtClean="0"/>
              <a:pPr/>
              <a:t>25</a:t>
            </a:fld>
            <a:endParaRPr lang="en-US" altLang="zh-CN"/>
          </a:p>
        </p:txBody>
      </p:sp>
    </p:spTree>
    <p:extLst>
      <p:ext uri="{BB962C8B-B14F-4D97-AF65-F5344CB8AC3E}">
        <p14:creationId xmlns:p14="http://schemas.microsoft.com/office/powerpoint/2010/main" val="17908237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97767F6-CF6C-4414-A18F-F12945B7EB4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400" dirty="0">
                <a:solidFill>
                  <a:schemeClr val="tx1"/>
                </a:solidFill>
                <a:latin typeface="Calibri" pitchFamily="34" charset="0"/>
                <a:ea typeface="黑体" pitchFamily="49" charset="-122"/>
              </a:rPr>
              <a:t>利用</a:t>
            </a:r>
            <a:r>
              <a:rPr lang="en-US" altLang="zh-CN" sz="3400" dirty="0">
                <a:solidFill>
                  <a:schemeClr val="tx1"/>
                </a:solidFill>
                <a:latin typeface="Calibri" pitchFamily="34" charset="0"/>
                <a:ea typeface="黑体" pitchFamily="49" charset="-122"/>
              </a:rPr>
              <a:t>2-gram</a:t>
            </a:r>
            <a:r>
              <a:rPr lang="zh-CN" altLang="en-US" sz="3400" dirty="0">
                <a:solidFill>
                  <a:schemeClr val="tx1"/>
                </a:solidFill>
                <a:latin typeface="Calibri" pitchFamily="34" charset="0"/>
                <a:ea typeface="黑体" pitchFamily="49" charset="-122"/>
              </a:rPr>
              <a:t>索引处理通配符查询</a:t>
            </a:r>
            <a:endParaRPr lang="en-US" altLang="zh-CN"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0" y="1628801"/>
            <a:ext cx="8786813" cy="4537050"/>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查询 </a:t>
            </a:r>
            <a:r>
              <a:rPr lang="en-US" altLang="zh-CN" dirty="0" err="1">
                <a:solidFill>
                  <a:srgbClr val="FF0000"/>
                </a:solidFill>
                <a:latin typeface="Calibri" pitchFamily="34" charset="0"/>
                <a:ea typeface="黑体" pitchFamily="49" charset="-122"/>
              </a:rPr>
              <a:t>mon</a:t>
            </a:r>
            <a:r>
              <a:rPr lang="en-US" altLang="zh-CN" dirty="0">
                <a:solidFill>
                  <a:srgbClr val="FF0000"/>
                </a:solidFill>
                <a:latin typeface="Calibri" pitchFamily="34" charset="0"/>
                <a:ea typeface="黑体" pitchFamily="49" charset="-122"/>
              </a:rPr>
              <a:t>*</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可以先执行布尔查询</a:t>
            </a:r>
            <a:r>
              <a:rPr lang="en-US" altLang="zh-CN" dirty="0">
                <a:solidFill>
                  <a:schemeClr val="tx1"/>
                </a:solidFill>
                <a:latin typeface="Calibri" pitchFamily="34" charset="0"/>
                <a:ea typeface="黑体" pitchFamily="49" charset="-122"/>
              </a:rPr>
              <a:t>: </a:t>
            </a:r>
            <a:r>
              <a:rPr lang="en-US" altLang="zh-CN" dirty="0">
                <a:solidFill>
                  <a:srgbClr val="FF0000"/>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en-US" altLang="zh-CN" sz="2200" dirty="0">
                <a:solidFill>
                  <a:schemeClr val="tx1"/>
                </a:solidFill>
                <a:latin typeface="Calibri" pitchFamily="34" charset="0"/>
                <a:ea typeface="黑体" pitchFamily="49" charset="-122"/>
              </a:rPr>
              <a:t>AND</a:t>
            </a:r>
            <a:r>
              <a:rPr lang="en-US" altLang="zh-CN" dirty="0">
                <a:solidFill>
                  <a:schemeClr val="tx1"/>
                </a:solidFill>
                <a:latin typeface="Calibri" pitchFamily="34" charset="0"/>
                <a:ea typeface="黑体" pitchFamily="49" charset="-122"/>
              </a:rPr>
              <a:t> </a:t>
            </a:r>
            <a:r>
              <a:rPr lang="en-US" altLang="zh-CN" dirty="0">
                <a:solidFill>
                  <a:srgbClr val="FF0000"/>
                </a:solidFill>
                <a:latin typeface="Calibri" pitchFamily="34" charset="0"/>
                <a:ea typeface="黑体" pitchFamily="49" charset="-122"/>
              </a:rPr>
              <a:t>mo</a:t>
            </a:r>
            <a:r>
              <a:rPr lang="en-US" altLang="zh-CN" dirty="0">
                <a:solidFill>
                  <a:schemeClr val="tx1"/>
                </a:solidFill>
                <a:latin typeface="Calibri" pitchFamily="34" charset="0"/>
                <a:ea typeface="黑体" pitchFamily="49" charset="-122"/>
              </a:rPr>
              <a:t> </a:t>
            </a:r>
            <a:r>
              <a:rPr lang="en-US" altLang="zh-CN" sz="2200" dirty="0">
                <a:solidFill>
                  <a:schemeClr val="tx1"/>
                </a:solidFill>
                <a:latin typeface="Calibri" pitchFamily="34" charset="0"/>
                <a:ea typeface="黑体" pitchFamily="49" charset="-122"/>
              </a:rPr>
              <a:t>AND</a:t>
            </a:r>
            <a:r>
              <a:rPr lang="en-US" altLang="zh-CN" dirty="0">
                <a:solidFill>
                  <a:schemeClr val="tx1"/>
                </a:solidFill>
                <a:latin typeface="Calibri" pitchFamily="34" charset="0"/>
                <a:ea typeface="黑体" pitchFamily="49" charset="-122"/>
              </a:rPr>
              <a:t> </a:t>
            </a:r>
            <a:r>
              <a:rPr lang="en-US" altLang="zh-CN" dirty="0">
                <a:solidFill>
                  <a:srgbClr val="FF0000"/>
                </a:solidFill>
                <a:latin typeface="Calibri" pitchFamily="34" charset="0"/>
                <a:ea typeface="黑体" pitchFamily="49" charset="-122"/>
              </a:rPr>
              <a:t>on</a:t>
            </a:r>
          </a:p>
          <a:p>
            <a:pPr lvl="1">
              <a:lnSpc>
                <a:spcPct val="15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该布尔查询会返回所有以前缀 </a:t>
            </a:r>
            <a:r>
              <a:rPr lang="en-US" altLang="zh-CN" i="1" dirty="0" err="1">
                <a:solidFill>
                  <a:srgbClr val="FF0000"/>
                </a:solidFill>
                <a:latin typeface="Calibri" pitchFamily="34" charset="0"/>
                <a:ea typeface="黑体" pitchFamily="49" charset="-122"/>
              </a:rPr>
              <a:t>mon</a:t>
            </a:r>
            <a:r>
              <a:rPr lang="en-US" altLang="zh-CN" i="1"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开始的词项 </a:t>
            </a:r>
            <a:r>
              <a:rPr lang="en-US" altLang="zh-CN" dirty="0">
                <a:solidFill>
                  <a:schemeClr val="tx1"/>
                </a:solidFill>
                <a:latin typeface="Calibri" pitchFamily="34" charset="0"/>
                <a:ea typeface="黑体" pitchFamily="49" charset="-122"/>
              </a:rPr>
              <a:t>. . .</a:t>
            </a:r>
          </a:p>
          <a:p>
            <a:pPr lvl="1">
              <a:lnSpc>
                <a:spcPct val="150000"/>
              </a:lnSpc>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 . . </a:t>
            </a:r>
            <a:r>
              <a:rPr lang="zh-CN" altLang="en-US" dirty="0">
                <a:solidFill>
                  <a:schemeClr val="tx1"/>
                </a:solidFill>
                <a:latin typeface="Calibri" pitchFamily="34" charset="0"/>
                <a:ea typeface="黑体" pitchFamily="49" charset="-122"/>
              </a:rPr>
              <a:t>当然也可能返回许多伪正例，比如</a:t>
            </a:r>
            <a:r>
              <a:rPr lang="en-US" altLang="zh-CN" sz="2200" dirty="0">
                <a:solidFill>
                  <a:srgbClr val="FF0000"/>
                </a:solidFill>
                <a:latin typeface="Calibri" pitchFamily="34" charset="0"/>
                <a:ea typeface="黑体" pitchFamily="49" charset="-122"/>
              </a:rPr>
              <a:t>MOON</a:t>
            </a:r>
            <a:r>
              <a:rPr lang="en-US" altLang="zh-CN" dirty="0">
                <a:solidFill>
                  <a:srgbClr val="FF0000"/>
                </a:solidFill>
                <a:latin typeface="Calibri" pitchFamily="34" charset="0"/>
                <a:ea typeface="黑体" pitchFamily="49" charset="-122"/>
              </a:rPr>
              <a:t>.</a:t>
            </a:r>
          </a:p>
          <a:p>
            <a:pPr lvl="1">
              <a:lnSpc>
                <a:spcPct val="15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因此，必须要做后续的</a:t>
            </a:r>
            <a:r>
              <a:rPr lang="zh-CN" altLang="en-US" dirty="0">
                <a:solidFill>
                  <a:srgbClr val="FF0000"/>
                </a:solidFill>
                <a:latin typeface="Calibri" pitchFamily="34" charset="0"/>
                <a:ea typeface="黑体" pitchFamily="49" charset="-122"/>
              </a:rPr>
              <a:t>过滤</a:t>
            </a:r>
            <a:r>
              <a:rPr lang="zh-CN" altLang="en-US" dirty="0">
                <a:solidFill>
                  <a:schemeClr val="tx1"/>
                </a:solidFill>
                <a:latin typeface="Calibri" pitchFamily="34" charset="0"/>
                <a:ea typeface="黑体" pitchFamily="49" charset="-122"/>
              </a:rPr>
              <a:t>处理</a:t>
            </a:r>
            <a:endParaRPr lang="en-US" altLang="zh-CN" dirty="0">
              <a:solidFill>
                <a:schemeClr val="tx1"/>
              </a:solidFill>
              <a:latin typeface="Calibri" pitchFamily="34" charset="0"/>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余下的词项将在词项</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文档倒排索引中查找文档</a:t>
            </a:r>
            <a:endParaRPr lang="de-DE" altLang="zh-CN" dirty="0">
              <a:solidFill>
                <a:schemeClr val="tx1"/>
              </a:solidFill>
              <a:latin typeface="Calibri" pitchFamily="34" charset="0"/>
              <a:ea typeface="黑体" pitchFamily="49" charset="-122"/>
            </a:endParaRPr>
          </a:p>
          <a:p>
            <a:pPr lvl="1">
              <a:lnSpc>
                <a:spcPct val="150000"/>
              </a:lnSpc>
              <a:spcBef>
                <a:spcPts val="700"/>
              </a:spcBef>
              <a:buClr>
                <a:srgbClr val="336699"/>
              </a:buClr>
              <a:buFont typeface="Wingdings" pitchFamily="2" charset="2"/>
              <a:buChar char="§"/>
            </a:pPr>
            <a:r>
              <a:rPr lang="de-DE" altLang="zh-CN" i="1" dirty="0">
                <a:solidFill>
                  <a:schemeClr val="tx1"/>
                </a:solidFill>
                <a:latin typeface="Calibri" pitchFamily="34" charset="0"/>
                <a:ea typeface="黑体" pitchFamily="49" charset="-122"/>
              </a:rPr>
              <a:t>k</a:t>
            </a:r>
            <a:r>
              <a:rPr lang="de-DE" altLang="zh-CN" dirty="0">
                <a:solidFill>
                  <a:schemeClr val="tx1"/>
                </a:solidFill>
                <a:latin typeface="Calibri" pitchFamily="34" charset="0"/>
                <a:ea typeface="黑体" pitchFamily="49" charset="-122"/>
              </a:rPr>
              <a:t>-gram</a:t>
            </a:r>
            <a:r>
              <a:rPr lang="zh-CN" altLang="de-DE" dirty="0">
                <a:solidFill>
                  <a:schemeClr val="tx1"/>
                </a:solidFill>
                <a:latin typeface="Calibri" pitchFamily="34" charset="0"/>
                <a:ea typeface="黑体" pitchFamily="49" charset="-122"/>
              </a:rPr>
              <a:t>索引 </a:t>
            </a:r>
            <a:r>
              <a:rPr lang="de-DE" altLang="zh-CN" dirty="0">
                <a:solidFill>
                  <a:schemeClr val="tx1"/>
                </a:solidFill>
                <a:latin typeface="Calibri" pitchFamily="34" charset="0"/>
                <a:ea typeface="黑体" pitchFamily="49" charset="-122"/>
              </a:rPr>
              <a:t>vs. </a:t>
            </a:r>
            <a:r>
              <a:rPr lang="zh-CN" altLang="de-DE" dirty="0">
                <a:solidFill>
                  <a:schemeClr val="tx1"/>
                </a:solidFill>
                <a:latin typeface="Calibri" pitchFamily="34" charset="0"/>
                <a:ea typeface="黑体" pitchFamily="49" charset="-122"/>
              </a:rPr>
              <a:t>轮排索引</a:t>
            </a:r>
          </a:p>
          <a:p>
            <a:pPr lvl="2">
              <a:lnSpc>
                <a:spcPct val="150000"/>
              </a:lnSpc>
              <a:spcBef>
                <a:spcPts val="700"/>
              </a:spcBef>
              <a:buClr>
                <a:srgbClr val="336699"/>
              </a:buClr>
              <a:buFont typeface="Wingdings" pitchFamily="2" charset="2"/>
              <a:buChar char="§"/>
            </a:pPr>
            <a:r>
              <a:rPr lang="en-US" altLang="zh-CN" sz="2200" i="1" dirty="0">
                <a:solidFill>
                  <a:schemeClr val="tx1"/>
                </a:solidFill>
                <a:latin typeface="Calibri" pitchFamily="34" charset="0"/>
                <a:ea typeface="黑体" pitchFamily="49" charset="-122"/>
              </a:rPr>
              <a:t>k</a:t>
            </a:r>
            <a:r>
              <a:rPr lang="en-US" altLang="zh-CN" sz="2200" dirty="0">
                <a:solidFill>
                  <a:schemeClr val="tx1"/>
                </a:solidFill>
                <a:latin typeface="Calibri" pitchFamily="34" charset="0"/>
                <a:ea typeface="黑体" pitchFamily="49" charset="-122"/>
              </a:rPr>
              <a:t>-gram</a:t>
            </a:r>
            <a:r>
              <a:rPr lang="zh-CN" altLang="en-US" sz="2200" dirty="0">
                <a:solidFill>
                  <a:schemeClr val="tx1"/>
                </a:solidFill>
                <a:latin typeface="Calibri" pitchFamily="34" charset="0"/>
                <a:ea typeface="黑体" pitchFamily="49" charset="-122"/>
              </a:rPr>
              <a:t>索引的空间消耗小</a:t>
            </a:r>
            <a:endParaRPr lang="en-US" altLang="zh-CN" sz="2200" dirty="0">
              <a:solidFill>
                <a:schemeClr val="tx1"/>
              </a:solidFill>
              <a:latin typeface="Calibri" pitchFamily="34" charset="0"/>
              <a:ea typeface="黑体" pitchFamily="49" charset="-122"/>
            </a:endParaRPr>
          </a:p>
          <a:p>
            <a:pPr lvl="2">
              <a:lnSpc>
                <a:spcPct val="150000"/>
              </a:lnSpc>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轮排索引不需要进行后过滤</a:t>
            </a:r>
            <a:endParaRPr lang="en-US" altLang="zh-CN" sz="2200" dirty="0">
              <a:solidFill>
                <a:schemeClr val="tx1"/>
              </a:solidFill>
              <a:latin typeface="Calibri" pitchFamily="34" charset="0"/>
              <a:ea typeface="黑体" pitchFamily="49" charset="-122"/>
            </a:endParaRPr>
          </a:p>
        </p:txBody>
      </p:sp>
      <p:sp>
        <p:nvSpPr>
          <p:cNvPr id="880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A6ADEC7-763C-4024-8E74-8B44FD932C3D}" type="slidenum">
              <a:rPr lang="en-US" altLang="zh-CN" smtClean="0"/>
              <a:pPr/>
              <a:t>26</a:t>
            </a:fld>
            <a:endParaRPr lang="en-US" altLang="zh-CN"/>
          </a:p>
        </p:txBody>
      </p:sp>
    </p:spTree>
    <p:extLst>
      <p:ext uri="{BB962C8B-B14F-4D97-AF65-F5344CB8AC3E}">
        <p14:creationId xmlns:p14="http://schemas.microsoft.com/office/powerpoint/2010/main" val="13065460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00A72B6-6EF7-4ECB-B867-E6CDAFFCA3E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课堂练习</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323850" y="1643063"/>
            <a:ext cx="8462963" cy="46656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对通配符查询的支持极其有限</a:t>
            </a: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比如：在 </a:t>
            </a: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中查询 </a:t>
            </a:r>
            <a:r>
              <a:rPr lang="en-US" altLang="zh-CN" sz="2800" dirty="0">
                <a:solidFill>
                  <a:schemeClr val="tx1"/>
                </a:solidFill>
                <a:latin typeface="Calibri" pitchFamily="34" charset="0"/>
                <a:ea typeface="黑体" pitchFamily="49" charset="-122"/>
              </a:rPr>
              <a:t> </a:t>
            </a:r>
            <a:r>
              <a:rPr lang="de-DE" altLang="zh-CN" sz="2800" dirty="0">
                <a:solidFill>
                  <a:schemeClr val="tx1"/>
                </a:solidFill>
                <a:latin typeface="Calibri" pitchFamily="34" charset="0"/>
                <a:ea typeface="黑体" pitchFamily="49" charset="-122"/>
              </a:rPr>
              <a:t>[gen* universit*]</a:t>
            </a:r>
          </a:p>
          <a:p>
            <a:pPr lvl="2">
              <a:spcBef>
                <a:spcPts val="700"/>
              </a:spcBef>
              <a:buClr>
                <a:srgbClr val="336699"/>
              </a:buClr>
              <a:buFont typeface="Wingdings" pitchFamily="2" charset="2"/>
              <a:buChar char="§"/>
            </a:pPr>
            <a:r>
              <a:rPr lang="zh-CN" altLang="en-US" sz="2600" dirty="0">
                <a:solidFill>
                  <a:schemeClr val="tx1"/>
                </a:solidFill>
                <a:latin typeface="Calibri" pitchFamily="34" charset="0"/>
                <a:ea typeface="黑体" pitchFamily="49" charset="-122"/>
              </a:rPr>
              <a:t>意图：想查 </a:t>
            </a:r>
            <a:r>
              <a:rPr lang="en-US" altLang="zh-CN" sz="2600" dirty="0">
                <a:solidFill>
                  <a:schemeClr val="tx1"/>
                </a:solidFill>
                <a:latin typeface="Calibri" pitchFamily="34" charset="0"/>
                <a:ea typeface="黑体" pitchFamily="49" charset="-122"/>
              </a:rPr>
              <a:t>University of Geneva, </a:t>
            </a:r>
            <a:r>
              <a:rPr lang="zh-CN" altLang="en-US" sz="2600" dirty="0">
                <a:solidFill>
                  <a:schemeClr val="tx1"/>
                </a:solidFill>
                <a:latin typeface="Calibri" pitchFamily="34" charset="0"/>
                <a:ea typeface="黑体" pitchFamily="49" charset="-122"/>
              </a:rPr>
              <a:t>但是不知道如何拼写，特别是法语中的拼写</a:t>
            </a:r>
            <a:endParaRPr lang="de-DE" altLang="zh-CN" sz="26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按照</a:t>
            </a: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自己的说法</a:t>
            </a:r>
            <a:r>
              <a:rPr lang="en-US" altLang="zh-CN" sz="2800" dirty="0">
                <a:solidFill>
                  <a:schemeClr val="tx1"/>
                </a:solidFill>
                <a:latin typeface="Calibri" pitchFamily="34" charset="0"/>
                <a:ea typeface="黑体" pitchFamily="49" charset="-122"/>
              </a:rPr>
              <a:t>, 2010-04-29: “* </a:t>
            </a:r>
            <a:r>
              <a:rPr lang="zh-CN" altLang="en-US" sz="2800" dirty="0">
                <a:solidFill>
                  <a:schemeClr val="tx1"/>
                </a:solidFill>
                <a:latin typeface="Calibri" pitchFamily="34" charset="0"/>
                <a:ea typeface="黑体" pitchFamily="49" charset="-122"/>
              </a:rPr>
              <a:t>操作符只能作为一个整体单词使用，而不能作为单词的一部分使用</a:t>
            </a:r>
            <a:r>
              <a:rPr lang="en-US"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但是这点并不完全对，尝试一下 </a:t>
            </a:r>
            <a:r>
              <a:rPr lang="en-US" altLang="zh-CN" sz="2800" dirty="0">
                <a:solidFill>
                  <a:schemeClr val="tx1"/>
                </a:solidFill>
                <a:latin typeface="Calibri" pitchFamily="34" charset="0"/>
                <a:ea typeface="黑体" pitchFamily="49" charset="-122"/>
              </a:rPr>
              <a:t>[</a:t>
            </a:r>
            <a:r>
              <a:rPr lang="en-US" altLang="zh-CN" sz="2800" dirty="0" err="1">
                <a:solidFill>
                  <a:schemeClr val="tx1"/>
                </a:solidFill>
                <a:latin typeface="Calibri" pitchFamily="34" charset="0"/>
                <a:ea typeface="黑体" pitchFamily="49" charset="-122"/>
              </a:rPr>
              <a:t>pythag</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和 </a:t>
            </a:r>
            <a:r>
              <a:rPr lang="en-US" altLang="zh-CN" sz="2800" dirty="0">
                <a:solidFill>
                  <a:schemeClr val="tx1"/>
                </a:solidFill>
                <a:latin typeface="Calibri" pitchFamily="34" charset="0"/>
                <a:ea typeface="黑体" pitchFamily="49" charset="-122"/>
              </a:rPr>
              <a:t>[m*</a:t>
            </a:r>
            <a:r>
              <a:rPr lang="en-US" altLang="zh-CN" sz="2800" dirty="0" err="1">
                <a:solidFill>
                  <a:schemeClr val="tx1"/>
                </a:solidFill>
                <a:latin typeface="Calibri" pitchFamily="34" charset="0"/>
                <a:ea typeface="黑体" pitchFamily="49" charset="-122"/>
              </a:rPr>
              <a:t>nchen</a:t>
            </a:r>
            <a:r>
              <a:rPr lang="en-US"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sz="2800" dirty="0">
                <a:solidFill>
                  <a:srgbClr val="FF0000"/>
                </a:solidFill>
                <a:latin typeface="Calibri" pitchFamily="34" charset="0"/>
                <a:ea typeface="黑体" pitchFamily="49" charset="-122"/>
              </a:rPr>
              <a:t>问题</a:t>
            </a:r>
            <a:r>
              <a:rPr lang="en-US" altLang="zh-CN" sz="2800" dirty="0">
                <a:solidFill>
                  <a:srgbClr val="FF0000"/>
                </a:solidFill>
                <a:latin typeface="Calibri" pitchFamily="34" charset="0"/>
                <a:ea typeface="黑体" pitchFamily="49" charset="-122"/>
              </a:rPr>
              <a:t>: </a:t>
            </a:r>
            <a:r>
              <a:rPr lang="zh-CN" altLang="en-US" sz="2800" dirty="0">
                <a:solidFill>
                  <a:srgbClr val="FF0000"/>
                </a:solidFill>
                <a:latin typeface="Calibri" pitchFamily="34" charset="0"/>
                <a:ea typeface="黑体" pitchFamily="49" charset="-122"/>
              </a:rPr>
              <a:t>为什么</a:t>
            </a:r>
            <a:r>
              <a:rPr lang="en-US" altLang="zh-CN" sz="2800" dirty="0">
                <a:solidFill>
                  <a:srgbClr val="FF0000"/>
                </a:solidFill>
                <a:latin typeface="Calibri" pitchFamily="34" charset="0"/>
                <a:ea typeface="黑体" pitchFamily="49" charset="-122"/>
              </a:rPr>
              <a:t>Google</a:t>
            </a:r>
            <a:r>
              <a:rPr lang="zh-CN" altLang="en-US" sz="2800" dirty="0">
                <a:solidFill>
                  <a:srgbClr val="FF0000"/>
                </a:solidFill>
                <a:latin typeface="Calibri" pitchFamily="34" charset="0"/>
                <a:ea typeface="黑体" pitchFamily="49" charset="-122"/>
              </a:rPr>
              <a:t>对通配查询并不充分支持？</a:t>
            </a:r>
            <a:endParaRPr lang="en-US" altLang="zh-CN" sz="5400" dirty="0">
              <a:solidFill>
                <a:srgbClr val="FF0000"/>
              </a:solidFill>
              <a:latin typeface="Calibri" pitchFamily="34" charset="0"/>
              <a:ea typeface="黑体" pitchFamily="49" charset="-122"/>
            </a:endParaRPr>
          </a:p>
        </p:txBody>
      </p:sp>
      <p:sp>
        <p:nvSpPr>
          <p:cNvPr id="9011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97FFBA3-A50F-4C80-9A70-F2F41C64331C}" type="slidenum">
              <a:rPr lang="en-US" altLang="zh-CN" smtClean="0"/>
              <a:pPr/>
              <a:t>27</a:t>
            </a:fld>
            <a:endParaRPr lang="en-US" altLang="zh-CN"/>
          </a:p>
        </p:txBody>
      </p:sp>
    </p:spTree>
    <p:extLst>
      <p:ext uri="{BB962C8B-B14F-4D97-AF65-F5344CB8AC3E}">
        <p14:creationId xmlns:p14="http://schemas.microsoft.com/office/powerpoint/2010/main" val="31278836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EF9CFFD-CFED-4254-802E-5647E62F52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400" dirty="0">
                <a:solidFill>
                  <a:schemeClr val="tx1"/>
                </a:solidFill>
                <a:latin typeface="Calibri" pitchFamily="34" charset="0"/>
                <a:ea typeface="黑体" pitchFamily="49" charset="-122"/>
              </a:rPr>
              <a:t>原因</a:t>
            </a:r>
          </a:p>
        </p:txBody>
      </p:sp>
      <p:sp>
        <p:nvSpPr>
          <p:cNvPr id="84996" name="Text Box 3"/>
          <p:cNvSpPr txBox="1">
            <a:spLocks noChangeArrowheads="1"/>
          </p:cNvSpPr>
          <p:nvPr/>
        </p:nvSpPr>
        <p:spPr bwMode="auto">
          <a:xfrm>
            <a:off x="214313" y="1571624"/>
            <a:ext cx="8572500" cy="4593679"/>
          </a:xfrm>
          <a:prstGeom prst="rect">
            <a:avLst/>
          </a:prstGeom>
          <a:noFill/>
          <a:ln w="9525">
            <a:noFill/>
            <a:round/>
            <a:headEnd/>
            <a:tailEnd/>
          </a:ln>
        </p:spPr>
        <p:txBody>
          <a:bodyPr/>
          <a:lstStyle/>
          <a:p>
            <a:pPr lvl="1">
              <a:lnSpc>
                <a:spcPct val="130000"/>
              </a:lnSpc>
              <a:buClr>
                <a:srgbClr val="336699"/>
              </a:buClr>
              <a:buFont typeface="Wingdings" pitchFamily="2" charset="2"/>
              <a:buChar char="§"/>
            </a:pPr>
            <a:r>
              <a:rPr lang="zh-CN" altLang="en-US" dirty="0">
                <a:solidFill>
                  <a:schemeClr val="tx1"/>
                </a:solidFill>
                <a:latin typeface="Calibri" pitchFamily="34" charset="0"/>
                <a:ea typeface="黑体" pitchFamily="49" charset="-122"/>
              </a:rPr>
              <a:t>问题 </a:t>
            </a:r>
            <a:r>
              <a:rPr lang="en-US" altLang="zh-CN" dirty="0">
                <a:solidFill>
                  <a:schemeClr val="tx1"/>
                </a:solidFill>
                <a:latin typeface="Calibri" pitchFamily="34" charset="0"/>
                <a:ea typeface="黑体" pitchFamily="49" charset="-122"/>
              </a:rPr>
              <a:t>1: </a:t>
            </a:r>
            <a:r>
              <a:rPr lang="zh-CN" altLang="en-US" dirty="0">
                <a:solidFill>
                  <a:schemeClr val="tx1"/>
                </a:solidFill>
                <a:latin typeface="Calibri" pitchFamily="34" charset="0"/>
                <a:ea typeface="黑体" pitchFamily="49" charset="-122"/>
              </a:rPr>
              <a:t>一条通配符查询往往相当于执行非常多的布尔查询</a:t>
            </a:r>
            <a:endParaRPr lang="en-US" altLang="zh-CN" dirty="0">
              <a:solidFill>
                <a:schemeClr val="tx1"/>
              </a:solidFill>
              <a:latin typeface="Calibri" pitchFamily="34" charset="0"/>
              <a:ea typeface="黑体" pitchFamily="49" charset="-122"/>
            </a:endParaRPr>
          </a:p>
          <a:p>
            <a:pPr lvl="2">
              <a:lnSpc>
                <a:spcPct val="130000"/>
              </a:lnSpc>
              <a:buClr>
                <a:srgbClr val="336699"/>
              </a:buClr>
              <a:buFont typeface="Wingdings" pitchFamily="2" charset="2"/>
              <a:buChar char="§"/>
            </a:pPr>
            <a:r>
              <a:rPr lang="zh-CN" altLang="en-US" dirty="0">
                <a:solidFill>
                  <a:schemeClr val="tx1"/>
                </a:solidFill>
                <a:latin typeface="Calibri" pitchFamily="34" charset="0"/>
                <a:ea typeface="黑体" pitchFamily="49" charset="-122"/>
              </a:rPr>
              <a:t>对于</a:t>
            </a:r>
            <a:r>
              <a:rPr lang="en-US" altLang="zh-CN" dirty="0">
                <a:solidFill>
                  <a:schemeClr val="tx1"/>
                </a:solidFill>
                <a:latin typeface="Calibri" pitchFamily="34" charset="0"/>
                <a:ea typeface="黑体" pitchFamily="49" charset="-122"/>
              </a:rPr>
              <a:t> [gen* </a:t>
            </a:r>
            <a:r>
              <a:rPr lang="en-US" altLang="zh-CN" dirty="0" err="1">
                <a:solidFill>
                  <a:schemeClr val="tx1"/>
                </a:solidFill>
                <a:latin typeface="Calibri" pitchFamily="34" charset="0"/>
                <a:ea typeface="黑体" pitchFamily="49" charset="-122"/>
              </a:rPr>
              <a:t>universit</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geneva</a:t>
            </a:r>
            <a:r>
              <a:rPr lang="en-US" altLang="zh-CN" dirty="0">
                <a:solidFill>
                  <a:schemeClr val="tx1"/>
                </a:solidFill>
                <a:latin typeface="Calibri" pitchFamily="34" charset="0"/>
                <a:ea typeface="黑体" pitchFamily="49" charset="-122"/>
              </a:rPr>
              <a:t> university </a:t>
            </a:r>
            <a:r>
              <a:rPr lang="en-US" altLang="zh-CN" sz="2200" dirty="0">
                <a:solidFill>
                  <a:schemeClr val="tx1"/>
                </a:solidFill>
                <a:latin typeface="Calibri" pitchFamily="34" charset="0"/>
                <a:ea typeface="黑体" pitchFamily="49" charset="-122"/>
              </a:rPr>
              <a:t>OR </a:t>
            </a:r>
            <a:r>
              <a:rPr lang="en-US" altLang="zh-CN" dirty="0" err="1">
                <a:solidFill>
                  <a:schemeClr val="tx1"/>
                </a:solidFill>
                <a:latin typeface="Calibri" pitchFamily="34" charset="0"/>
                <a:ea typeface="黑体" pitchFamily="49" charset="-122"/>
              </a:rPr>
              <a:t>geneva</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université</a:t>
            </a:r>
            <a:r>
              <a:rPr lang="en-US" altLang="zh-CN" dirty="0">
                <a:solidFill>
                  <a:schemeClr val="tx1"/>
                </a:solidFill>
                <a:latin typeface="Calibri" pitchFamily="34" charset="0"/>
                <a:ea typeface="黑体" pitchFamily="49" charset="-122"/>
              </a:rPr>
              <a:t> </a:t>
            </a:r>
            <a:r>
              <a:rPr lang="de-DE" altLang="zh-CN" sz="2200" dirty="0">
                <a:solidFill>
                  <a:schemeClr val="tx1"/>
                </a:solidFill>
                <a:latin typeface="Calibri" pitchFamily="34" charset="0"/>
                <a:ea typeface="黑体" pitchFamily="49" charset="-122"/>
              </a:rPr>
              <a:t>OR </a:t>
            </a:r>
            <a:r>
              <a:rPr lang="de-DE" altLang="zh-CN" dirty="0">
                <a:solidFill>
                  <a:schemeClr val="tx1"/>
                </a:solidFill>
                <a:latin typeface="Calibri" pitchFamily="34" charset="0"/>
                <a:ea typeface="黑体" pitchFamily="49" charset="-122"/>
              </a:rPr>
              <a:t>genève university </a:t>
            </a:r>
            <a:r>
              <a:rPr lang="de-DE" altLang="zh-CN" sz="2200" dirty="0">
                <a:solidFill>
                  <a:schemeClr val="tx1"/>
                </a:solidFill>
                <a:latin typeface="Calibri" pitchFamily="34" charset="0"/>
                <a:ea typeface="黑体" pitchFamily="49" charset="-122"/>
              </a:rPr>
              <a:t>OR</a:t>
            </a:r>
            <a:r>
              <a:rPr lang="de-DE" altLang="zh-CN" dirty="0">
                <a:solidFill>
                  <a:schemeClr val="tx1"/>
                </a:solidFill>
                <a:latin typeface="Calibri" pitchFamily="34" charset="0"/>
                <a:ea typeface="黑体" pitchFamily="49" charset="-122"/>
              </a:rPr>
              <a:t> genève université </a:t>
            </a:r>
            <a:r>
              <a:rPr lang="de-DE" altLang="zh-CN" sz="2200" dirty="0">
                <a:solidFill>
                  <a:schemeClr val="tx1"/>
                </a:solidFill>
                <a:latin typeface="Calibri" pitchFamily="34" charset="0"/>
                <a:ea typeface="黑体" pitchFamily="49" charset="-122"/>
              </a:rPr>
              <a:t>OR </a:t>
            </a:r>
            <a:r>
              <a:rPr lang="de-DE" altLang="zh-CN" dirty="0">
                <a:solidFill>
                  <a:schemeClr val="tx1"/>
                </a:solidFill>
                <a:latin typeface="Calibri" pitchFamily="34" charset="0"/>
                <a:ea typeface="黑体" pitchFamily="49" charset="-122"/>
              </a:rPr>
              <a:t>general universities </a:t>
            </a:r>
            <a:r>
              <a:rPr lang="de-DE" altLang="zh-CN" sz="2200" dirty="0">
                <a:solidFill>
                  <a:schemeClr val="tx1"/>
                </a:solidFill>
                <a:latin typeface="Calibri" pitchFamily="34" charset="0"/>
                <a:ea typeface="黑体" pitchFamily="49" charset="-122"/>
              </a:rPr>
              <a:t>OR</a:t>
            </a:r>
            <a:r>
              <a:rPr lang="de-DE" altLang="zh-CN" dirty="0">
                <a:solidFill>
                  <a:schemeClr val="tx1"/>
                </a:solidFill>
                <a:latin typeface="Calibri" pitchFamily="34" charset="0"/>
                <a:ea typeface="黑体" pitchFamily="49" charset="-122"/>
              </a:rPr>
              <a:t> . . .</a:t>
            </a:r>
          </a:p>
          <a:p>
            <a:pPr lvl="2">
              <a:lnSpc>
                <a:spcPct val="130000"/>
              </a:lnSpc>
              <a:buClr>
                <a:srgbClr val="336699"/>
              </a:buClr>
              <a:buFont typeface="Wingdings" pitchFamily="2" charset="2"/>
              <a:buChar char="§"/>
            </a:pPr>
            <a:r>
              <a:rPr lang="zh-CN" altLang="de-DE" dirty="0">
                <a:solidFill>
                  <a:srgbClr val="FF0000"/>
                </a:solidFill>
                <a:latin typeface="Calibri" pitchFamily="34" charset="0"/>
                <a:ea typeface="黑体" pitchFamily="49" charset="-122"/>
              </a:rPr>
              <a:t>开销非常大</a:t>
            </a:r>
          </a:p>
          <a:p>
            <a:pPr lvl="1">
              <a:lnSpc>
                <a:spcPct val="130000"/>
              </a:lnSpc>
              <a:buClr>
                <a:srgbClr val="336699"/>
              </a:buClr>
              <a:buFont typeface="Wingdings" pitchFamily="2" charset="2"/>
              <a:buChar char="§"/>
            </a:pPr>
            <a:r>
              <a:rPr lang="zh-CN" altLang="de-DE" dirty="0">
                <a:solidFill>
                  <a:schemeClr val="tx1"/>
                </a:solidFill>
                <a:latin typeface="Calibri" pitchFamily="34" charset="0"/>
                <a:ea typeface="黑体" pitchFamily="49" charset="-122"/>
              </a:rPr>
              <a:t>问题 </a:t>
            </a:r>
            <a:r>
              <a:rPr lang="de-DE" altLang="zh-CN" dirty="0">
                <a:solidFill>
                  <a:schemeClr val="tx1"/>
                </a:solidFill>
                <a:latin typeface="Calibri" pitchFamily="34" charset="0"/>
                <a:ea typeface="黑体" pitchFamily="49" charset="-122"/>
              </a:rPr>
              <a:t>2: </a:t>
            </a:r>
            <a:r>
              <a:rPr lang="zh-CN" altLang="de-DE" dirty="0">
                <a:solidFill>
                  <a:schemeClr val="tx1"/>
                </a:solidFill>
                <a:latin typeface="Calibri" pitchFamily="34" charset="0"/>
                <a:ea typeface="黑体" pitchFamily="49" charset="-122"/>
              </a:rPr>
              <a:t>用户不愿意敲击更多的键盘</a:t>
            </a:r>
            <a:endParaRPr lang="de-DE" altLang="zh-CN" dirty="0">
              <a:solidFill>
                <a:schemeClr val="tx1"/>
              </a:solidFill>
              <a:latin typeface="Calibri" pitchFamily="34" charset="0"/>
              <a:ea typeface="黑体" pitchFamily="49" charset="-122"/>
            </a:endParaRPr>
          </a:p>
          <a:p>
            <a:pPr lvl="2">
              <a:lnSpc>
                <a:spcPct val="130000"/>
              </a:lnSpc>
              <a:buClr>
                <a:srgbClr val="336699"/>
              </a:buClr>
              <a:buFont typeface="Wingdings" pitchFamily="2" charset="2"/>
              <a:buChar char="§"/>
            </a:pPr>
            <a:r>
              <a:rPr lang="zh-CN" altLang="en-US" dirty="0">
                <a:solidFill>
                  <a:schemeClr val="tx1"/>
                </a:solidFill>
                <a:latin typeface="Calibri" pitchFamily="34" charset="0"/>
                <a:ea typeface="黑体" pitchFamily="49" charset="-122"/>
              </a:rPr>
              <a:t>如果允许</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pyth</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theo</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代替 </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pythagoras</a:t>
            </a:r>
            <a:r>
              <a:rPr lang="en-US" altLang="zh-CN" dirty="0">
                <a:solidFill>
                  <a:schemeClr val="tx1"/>
                </a:solidFill>
                <a:latin typeface="Calibri" pitchFamily="34" charset="0"/>
                <a:ea typeface="黑体" pitchFamily="49" charset="-122"/>
              </a:rPr>
              <a:t>’ theorem]</a:t>
            </a:r>
            <a:r>
              <a:rPr lang="zh-CN" altLang="en-US" dirty="0">
                <a:solidFill>
                  <a:schemeClr val="tx1"/>
                </a:solidFill>
                <a:latin typeface="Calibri" pitchFamily="34" charset="0"/>
                <a:ea typeface="黑体" pitchFamily="49" charset="-122"/>
              </a:rPr>
              <a:t>的话，用户会倾向于使用前者</a:t>
            </a:r>
            <a:endParaRPr lang="en-US" altLang="zh-CN" dirty="0">
              <a:solidFill>
                <a:schemeClr val="tx1"/>
              </a:solidFill>
              <a:latin typeface="Calibri" pitchFamily="34" charset="0"/>
              <a:ea typeface="黑体" pitchFamily="49" charset="-122"/>
            </a:endParaRPr>
          </a:p>
          <a:p>
            <a:pPr lvl="2">
              <a:lnSpc>
                <a:spcPct val="130000"/>
              </a:lnSpc>
              <a:buClr>
                <a:srgbClr val="336699"/>
              </a:buClr>
              <a:buFont typeface="Wingdings" pitchFamily="2" charset="2"/>
              <a:buChar char="§"/>
            </a:pPr>
            <a:r>
              <a:rPr lang="zh-CN" altLang="en-US" dirty="0">
                <a:solidFill>
                  <a:schemeClr val="tx1"/>
                </a:solidFill>
                <a:latin typeface="Calibri" pitchFamily="34" charset="0"/>
                <a:ea typeface="黑体" pitchFamily="49" charset="-122"/>
              </a:rPr>
              <a:t>这样会大大加重搜索引擎的负担</a:t>
            </a:r>
            <a:endParaRPr lang="en-US" altLang="zh-CN" dirty="0">
              <a:solidFill>
                <a:schemeClr val="tx1"/>
              </a:solidFill>
              <a:latin typeface="Calibri" pitchFamily="34" charset="0"/>
              <a:ea typeface="黑体" pitchFamily="49" charset="-122"/>
            </a:endParaRPr>
          </a:p>
          <a:p>
            <a:pPr lvl="1">
              <a:lnSpc>
                <a:spcPct val="130000"/>
              </a:lnSpc>
              <a:buClr>
                <a:srgbClr val="336699"/>
              </a:buClr>
              <a:buFont typeface="Wingdings" pitchFamily="2" charset="2"/>
              <a:buChar char="§"/>
            </a:pPr>
            <a:r>
              <a:rPr lang="en-US" altLang="zh-CN" dirty="0">
                <a:solidFill>
                  <a:schemeClr val="tx1"/>
                </a:solidFill>
                <a:latin typeface="Calibri" pitchFamily="34" charset="0"/>
                <a:ea typeface="黑体" pitchFamily="49" charset="-122"/>
              </a:rPr>
              <a:t>Google </a:t>
            </a:r>
            <a:r>
              <a:rPr lang="en-US" altLang="zh-CN" dirty="0">
                <a:solidFill>
                  <a:srgbClr val="FF0000"/>
                </a:solidFill>
                <a:latin typeface="Calibri" pitchFamily="34" charset="0"/>
                <a:ea typeface="黑体" pitchFamily="49" charset="-122"/>
              </a:rPr>
              <a:t>Suggest</a:t>
            </a:r>
            <a:r>
              <a:rPr lang="zh-CN" altLang="en-US" dirty="0">
                <a:solidFill>
                  <a:schemeClr val="tx1"/>
                </a:solidFill>
                <a:latin typeface="Calibri" pitchFamily="34" charset="0"/>
                <a:ea typeface="黑体" pitchFamily="49" charset="-122"/>
              </a:rPr>
              <a:t>是一种减轻用户输入负担的</a:t>
            </a:r>
            <a:r>
              <a:rPr lang="zh-CN" altLang="en-US" dirty="0">
                <a:solidFill>
                  <a:schemeClr val="tx1"/>
                </a:solidFill>
                <a:ea typeface="宋体" charset="-122"/>
              </a:rPr>
              <a:t>好</a:t>
            </a:r>
            <a:r>
              <a:rPr lang="zh-CN" altLang="en-US" dirty="0">
                <a:solidFill>
                  <a:schemeClr val="tx1"/>
                </a:solidFill>
                <a:latin typeface="Calibri" pitchFamily="34" charset="0"/>
                <a:ea typeface="黑体" pitchFamily="49" charset="-122"/>
              </a:rPr>
              <a:t>方法</a:t>
            </a:r>
          </a:p>
        </p:txBody>
      </p:sp>
      <p:sp>
        <p:nvSpPr>
          <p:cNvPr id="921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B5EE9D8-EC69-4551-9048-5981760EBD4C}" type="slidenum">
              <a:rPr lang="en-US" altLang="zh-CN" smtClean="0"/>
              <a:pPr/>
              <a:t>28</a:t>
            </a:fld>
            <a:endParaRPr lang="en-US" altLang="zh-CN"/>
          </a:p>
        </p:txBody>
      </p:sp>
    </p:spTree>
    <p:extLst>
      <p:ext uri="{BB962C8B-B14F-4D97-AF65-F5344CB8AC3E}">
        <p14:creationId xmlns:p14="http://schemas.microsoft.com/office/powerpoint/2010/main" val="19137838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4294967295"/>
          </p:nvPr>
        </p:nvSpPr>
        <p:spPr>
          <a:xfrm>
            <a:off x="6553200" y="6477000"/>
            <a:ext cx="2133600" cy="244475"/>
          </a:xfrm>
          <a:prstGeom prst="rect">
            <a:avLst/>
          </a:prstGeom>
        </p:spPr>
        <p:txBody>
          <a:bodyPr/>
          <a:lstStyle/>
          <a:p>
            <a:fld id="{6231DFBC-2454-451B-9C42-04D7F724382E}" type="slidenum">
              <a:rPr lang="en-US" smtClean="0"/>
              <a:pPr/>
              <a:t>29</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t>编辑距离</a:t>
            </a:r>
            <a:endParaRPr lang="en-US" altLang="zh-CN" dirty="0"/>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extLst>
      <p:ext uri="{BB962C8B-B14F-4D97-AF65-F5344CB8AC3E}">
        <p14:creationId xmlns:p14="http://schemas.microsoft.com/office/powerpoint/2010/main" val="38123276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本讲内容</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72816"/>
            <a:ext cx="8572560" cy="41764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b="1" dirty="0">
                <a:solidFill>
                  <a:srgbClr val="FF0000"/>
                </a:solidFill>
                <a:latin typeface="Times New Roman" pitchFamily="18" charset="0"/>
                <a:ea typeface="+mj-ea"/>
                <a:cs typeface="Times New Roman" pitchFamily="18" charset="0"/>
              </a:rPr>
              <a:t>词典</a:t>
            </a:r>
            <a:r>
              <a:rPr lang="zh-CN" altLang="en-US" sz="2800" b="1" dirty="0">
                <a:solidFill>
                  <a:schemeClr val="tx1"/>
                </a:solidFill>
                <a:latin typeface="Times New Roman" pitchFamily="18" charset="0"/>
                <a:ea typeface="+mj-ea"/>
                <a:cs typeface="Times New Roman" pitchFamily="18" charset="0"/>
              </a:rPr>
              <a:t>的数据结构：访问效率和支持查找的方式</a:t>
            </a:r>
            <a:endParaRPr lang="en-US" altLang="zh-CN" sz="2800" b="1"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altLang="zh-CN" sz="2800" b="1" dirty="0">
              <a:solidFill>
                <a:srgbClr val="0070C0"/>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sz="2800" b="1" dirty="0">
                <a:solidFill>
                  <a:srgbClr val="FF0000"/>
                </a:solidFill>
                <a:latin typeface="Times New Roman" pitchFamily="18" charset="0"/>
                <a:ea typeface="+mj-ea"/>
                <a:cs typeface="Times New Roman" pitchFamily="18" charset="0"/>
              </a:rPr>
              <a:t>容错</a:t>
            </a:r>
            <a:r>
              <a:rPr lang="zh-CN" altLang="en-US" sz="2800" b="1" dirty="0">
                <a:solidFill>
                  <a:schemeClr val="tx1"/>
                </a:solidFill>
                <a:latin typeface="Times New Roman" pitchFamily="18" charset="0"/>
                <a:ea typeface="+mj-ea"/>
                <a:cs typeface="Times New Roman" pitchFamily="18" charset="0"/>
              </a:rPr>
              <a:t>式检索</a:t>
            </a:r>
            <a:r>
              <a:rPr lang="en-US" altLang="zh-CN" sz="2800" b="1" dirty="0">
                <a:solidFill>
                  <a:schemeClr val="tx1"/>
                </a:solidFill>
                <a:latin typeface="Times New Roman" pitchFamily="18" charset="0"/>
                <a:ea typeface="+mj-ea"/>
                <a:cs typeface="Times New Roman" pitchFamily="18" charset="0"/>
              </a:rPr>
              <a:t>(</a:t>
            </a:r>
            <a:r>
              <a:rPr lang="en-US" sz="2800" b="1" dirty="0">
                <a:solidFill>
                  <a:schemeClr val="tx1"/>
                </a:solidFill>
                <a:latin typeface="Times New Roman" pitchFamily="18" charset="0"/>
                <a:ea typeface="+mj-ea"/>
                <a:cs typeface="Times New Roman" pitchFamily="18" charset="0"/>
              </a:rPr>
              <a:t>Tolerant retrieval): </a:t>
            </a:r>
            <a:r>
              <a:rPr lang="zh-CN" altLang="en-US" sz="2800" b="1" dirty="0">
                <a:solidFill>
                  <a:schemeClr val="tx1"/>
                </a:solidFill>
                <a:latin typeface="Times New Roman" pitchFamily="18" charset="0"/>
                <a:ea typeface="+mj-ea"/>
                <a:cs typeface="Times New Roman" pitchFamily="18" charset="0"/>
              </a:rPr>
              <a:t>如果查询词项和文档词项不能精确匹配时如何处理？</a:t>
            </a:r>
            <a:endParaRPr lang="en-US" altLang="zh-CN" sz="2800" b="1"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sz="2800" b="1"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b="1" dirty="0">
                <a:solidFill>
                  <a:srgbClr val="FF0000"/>
                </a:solidFill>
                <a:latin typeface="Times New Roman" pitchFamily="18" charset="0"/>
                <a:ea typeface="+mj-ea"/>
                <a:cs typeface="Times New Roman" pitchFamily="18" charset="0"/>
              </a:rPr>
              <a:t>通配查询</a:t>
            </a:r>
            <a:r>
              <a:rPr lang="zh-CN" altLang="en-US" sz="2800" b="1" dirty="0">
                <a:solidFill>
                  <a:schemeClr val="tx1"/>
                </a:solidFill>
                <a:latin typeface="Times New Roman" pitchFamily="18" charset="0"/>
                <a:ea typeface="+mj-ea"/>
                <a:cs typeface="Times New Roman" pitchFamily="18" charset="0"/>
              </a:rPr>
              <a:t>：包含通配符*的查询</a:t>
            </a:r>
            <a:endParaRPr lang="de-DE" sz="2800" b="1"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altLang="zh-CN" sz="2800" b="1"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b="1" dirty="0">
                <a:solidFill>
                  <a:srgbClr val="FF0000"/>
                </a:solidFill>
                <a:latin typeface="Times New Roman" pitchFamily="18" charset="0"/>
                <a:ea typeface="+mj-ea"/>
                <a:cs typeface="Times New Roman" pitchFamily="18" charset="0"/>
              </a:rPr>
              <a:t>拼写校正</a:t>
            </a:r>
            <a:r>
              <a:rPr lang="zh-CN" altLang="en-US" sz="2800" b="1" dirty="0">
                <a:solidFill>
                  <a:schemeClr val="tx1"/>
                </a:solidFill>
                <a:latin typeface="Times New Roman" pitchFamily="18" charset="0"/>
                <a:ea typeface="+mj-ea"/>
                <a:cs typeface="Times New Roman" pitchFamily="18" charset="0"/>
              </a:rPr>
              <a:t>：查询中存在错误时的处理</a:t>
            </a:r>
            <a:endParaRPr lang="en-US" sz="2800" b="1"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a:t>
            </a:fld>
            <a:endParaRPr lang="en-US" dirty="0"/>
          </a:p>
        </p:txBody>
      </p:sp>
    </p:spTree>
    <p:extLst>
      <p:ext uri="{BB962C8B-B14F-4D97-AF65-F5344CB8AC3E}">
        <p14:creationId xmlns:p14="http://schemas.microsoft.com/office/powerpoint/2010/main" val="28064467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CF8C0A-8F13-422C-886C-A0248A5D8F4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拼写校正</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两个主要用途</a:t>
            </a: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纠正待索引文档</a:t>
            </a:r>
            <a:endParaRPr lang="de-DE"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纠正用户的查询</a:t>
            </a:r>
            <a:endParaRPr lang="de-DE"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两种拼写校正的方法</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rgbClr val="0070C0"/>
                </a:solidFill>
                <a:latin typeface="Calibri" pitchFamily="34" charset="0"/>
                <a:ea typeface="黑体" pitchFamily="49" charset="-122"/>
              </a:rPr>
              <a:t>词独立</a:t>
            </a:r>
            <a:r>
              <a:rPr lang="en-US" altLang="zh-CN" dirty="0">
                <a:solidFill>
                  <a:srgbClr val="0070C0"/>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Isolated word)</a:t>
            </a:r>
            <a:r>
              <a:rPr lang="zh-CN" altLang="de-DE" dirty="0">
                <a:solidFill>
                  <a:srgbClr val="0070C0"/>
                </a:solidFill>
                <a:latin typeface="Calibri" pitchFamily="34" charset="0"/>
                <a:ea typeface="黑体" pitchFamily="49" charset="-122"/>
              </a:rPr>
              <a:t>法</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只检查每个单词本身的拼写错误</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如果某个单词拼写错误后变成另外一个单词，则无法查出</a:t>
            </a:r>
            <a:r>
              <a:rPr lang="en-US" altLang="zh-CN" sz="2200" dirty="0">
                <a:solidFill>
                  <a:schemeClr val="tx1"/>
                </a:solidFill>
                <a:latin typeface="Calibri" pitchFamily="34" charset="0"/>
                <a:ea typeface="黑体" pitchFamily="49" charset="-122"/>
              </a:rPr>
              <a:t>, e.g., </a:t>
            </a:r>
            <a:r>
              <a:rPr lang="en-US" altLang="zh-CN" sz="2200" i="1" dirty="0">
                <a:solidFill>
                  <a:schemeClr val="tx1"/>
                </a:solidFill>
                <a:latin typeface="Calibri" pitchFamily="34" charset="0"/>
                <a:ea typeface="黑体" pitchFamily="49" charset="-122"/>
              </a:rPr>
              <a:t>an asteroid that fell </a:t>
            </a:r>
            <a:r>
              <a:rPr lang="en-US" altLang="zh-CN" sz="2200" i="1" dirty="0">
                <a:solidFill>
                  <a:srgbClr val="0070C0"/>
                </a:solidFill>
                <a:latin typeface="Calibri" pitchFamily="34" charset="0"/>
                <a:ea typeface="黑体" pitchFamily="49" charset="-122"/>
              </a:rPr>
              <a:t>form</a:t>
            </a:r>
            <a:r>
              <a:rPr lang="en-US" altLang="zh-CN" sz="2200" i="1" dirty="0">
                <a:solidFill>
                  <a:schemeClr val="tx1"/>
                </a:solidFill>
                <a:latin typeface="Calibri" pitchFamily="34" charset="0"/>
                <a:ea typeface="黑体" pitchFamily="49" charset="-122"/>
              </a:rPr>
              <a:t> the sky</a:t>
            </a:r>
          </a:p>
          <a:p>
            <a:pPr lvl="1">
              <a:spcBef>
                <a:spcPts val="700"/>
              </a:spcBef>
              <a:buClr>
                <a:srgbClr val="336699"/>
              </a:buClr>
              <a:buFont typeface="Wingdings" pitchFamily="2" charset="2"/>
              <a:buChar char="§"/>
            </a:pPr>
            <a:r>
              <a:rPr lang="zh-CN" altLang="de-DE" dirty="0">
                <a:solidFill>
                  <a:srgbClr val="0070C0"/>
                </a:solidFill>
                <a:latin typeface="Calibri" pitchFamily="34" charset="0"/>
                <a:ea typeface="黑体" pitchFamily="49" charset="-122"/>
              </a:rPr>
              <a:t>上下文敏感</a:t>
            </a:r>
            <a:r>
              <a:rPr lang="en-US" altLang="zh-CN" dirty="0">
                <a:solidFill>
                  <a:srgbClr val="0070C0"/>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Context-sensitive)</a:t>
            </a:r>
            <a:r>
              <a:rPr lang="zh-CN" altLang="de-DE" dirty="0">
                <a:solidFill>
                  <a:srgbClr val="0070C0"/>
                </a:solidFill>
                <a:latin typeface="Calibri" pitchFamily="34" charset="0"/>
                <a:ea typeface="黑体" pitchFamily="49" charset="-122"/>
              </a:rPr>
              <a:t>法</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纠错时要考虑周围的单词</a:t>
            </a:r>
            <a:endParaRPr lang="de-DE"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能</a:t>
            </a:r>
            <a:r>
              <a:rPr lang="zh-CN" altLang="en-US" sz="2200" dirty="0">
                <a:latin typeface="Calibri" pitchFamily="34" charset="0"/>
                <a:ea typeface="黑体" pitchFamily="49" charset="-122"/>
              </a:rPr>
              <a:t>纠正</a:t>
            </a:r>
            <a:r>
              <a:rPr lang="zh-CN" altLang="en-US" sz="2200" dirty="0">
                <a:solidFill>
                  <a:schemeClr val="tx1"/>
                </a:solidFill>
                <a:latin typeface="Calibri" pitchFamily="34" charset="0"/>
                <a:ea typeface="黑体" pitchFamily="49" charset="-122"/>
              </a:rPr>
              <a:t>上例中的错误</a:t>
            </a:r>
            <a:r>
              <a:rPr lang="en-US" altLang="zh-CN" sz="2200" dirty="0">
                <a:solidFill>
                  <a:schemeClr val="tx1"/>
                </a:solidFill>
                <a:latin typeface="Calibri" pitchFamily="34" charset="0"/>
                <a:ea typeface="黑体" pitchFamily="49" charset="-122"/>
              </a:rPr>
              <a:t> </a:t>
            </a:r>
            <a:r>
              <a:rPr lang="en-US" altLang="zh-CN" sz="2200" i="1" dirty="0">
                <a:solidFill>
                  <a:schemeClr val="tx1"/>
                </a:solidFill>
                <a:latin typeface="Calibri" pitchFamily="34" charset="0"/>
                <a:ea typeface="黑体" pitchFamily="49" charset="-122"/>
              </a:rPr>
              <a:t>form/from</a:t>
            </a:r>
            <a:endParaRPr lang="zh-CN" altLang="en-US" sz="2200" i="1" dirty="0">
              <a:solidFill>
                <a:schemeClr val="tx1"/>
              </a:solidFill>
              <a:latin typeface="Calibri" pitchFamily="34" charset="0"/>
              <a:ea typeface="黑体" pitchFamily="49" charset="-122"/>
            </a:endParaRPr>
          </a:p>
        </p:txBody>
      </p:sp>
      <p:sp>
        <p:nvSpPr>
          <p:cNvPr id="9523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5C614D0-3BE1-444F-BC85-AC0D3C7F542A}" type="slidenum">
              <a:rPr lang="en-US" altLang="zh-CN" smtClean="0"/>
              <a:pPr/>
              <a:t>30</a:t>
            </a:fld>
            <a:endParaRPr lang="en-US" altLang="zh-CN"/>
          </a:p>
        </p:txBody>
      </p:sp>
    </p:spTree>
    <p:extLst>
      <p:ext uri="{BB962C8B-B14F-4D97-AF65-F5344CB8AC3E}">
        <p14:creationId xmlns:p14="http://schemas.microsoft.com/office/powerpoint/2010/main" val="31001467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0D5085F-A215-48B2-BD7A-E86028F236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关于文档校正</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772817"/>
            <a:ext cx="8572500" cy="3961234"/>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本课当中我们不关心文档的拼写校正问题</a:t>
            </a:r>
            <a:r>
              <a:rPr lang="en-US" altLang="zh-CN" sz="2800" dirty="0">
                <a:solidFill>
                  <a:schemeClr val="tx1"/>
                </a:solidFill>
                <a:latin typeface="Calibri" pitchFamily="34" charset="0"/>
                <a:ea typeface="黑体" pitchFamily="49" charset="-122"/>
              </a:rPr>
              <a:t> (e.g., MS Word)</a:t>
            </a:r>
          </a:p>
          <a:p>
            <a:pPr lvl="1">
              <a:lnSpc>
                <a:spcPct val="15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在</a:t>
            </a:r>
            <a:r>
              <a:rPr lang="en-US" altLang="zh-CN" sz="2800" dirty="0">
                <a:solidFill>
                  <a:schemeClr val="tx1"/>
                </a:solidFill>
                <a:latin typeface="Calibri" pitchFamily="34" charset="0"/>
                <a:ea typeface="黑体" pitchFamily="49" charset="-122"/>
              </a:rPr>
              <a:t>IR</a:t>
            </a:r>
            <a:r>
              <a:rPr lang="zh-CN" altLang="en-US" sz="2800" dirty="0">
                <a:solidFill>
                  <a:schemeClr val="tx1"/>
                </a:solidFill>
                <a:latin typeface="Calibri" pitchFamily="34" charset="0"/>
                <a:ea typeface="黑体" pitchFamily="49" charset="-122"/>
              </a:rPr>
              <a:t>领域</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我们主要对</a:t>
            </a:r>
            <a:r>
              <a:rPr lang="en-US" altLang="zh-CN" sz="2800" dirty="0">
                <a:solidFill>
                  <a:schemeClr val="tx1"/>
                </a:solidFill>
                <a:latin typeface="Calibri" pitchFamily="34" charset="0"/>
                <a:ea typeface="黑体" pitchFamily="49" charset="-122"/>
              </a:rPr>
              <a:t>OCR</a:t>
            </a:r>
            <a:r>
              <a:rPr lang="zh-CN" altLang="en-US" sz="2800" dirty="0">
                <a:solidFill>
                  <a:schemeClr val="tx1"/>
                </a:solidFill>
                <a:latin typeface="Calibri" pitchFamily="34" charset="0"/>
                <a:ea typeface="黑体" pitchFamily="49" charset="-122"/>
              </a:rPr>
              <a:t>处理后的文档进行拼写校正处理</a:t>
            </a:r>
            <a:r>
              <a:rPr lang="de-DE" altLang="zh-CN" sz="2800" dirty="0">
                <a:solidFill>
                  <a:schemeClr val="tx1"/>
                </a:solidFill>
                <a:latin typeface="Calibri" pitchFamily="34" charset="0"/>
                <a:ea typeface="黑体" pitchFamily="49" charset="-122"/>
              </a:rPr>
              <a:t>. (OCR = optical character recognition</a:t>
            </a:r>
            <a:r>
              <a:rPr lang="zh-CN" altLang="de-DE" sz="2800" dirty="0">
                <a:solidFill>
                  <a:schemeClr val="tx1"/>
                </a:solidFill>
                <a:latin typeface="Calibri" pitchFamily="34" charset="0"/>
                <a:ea typeface="黑体" pitchFamily="49" charset="-122"/>
              </a:rPr>
              <a:t>，光学字符识别</a:t>
            </a:r>
            <a:r>
              <a:rPr lang="de-DE" altLang="zh-CN" sz="2800" dirty="0">
                <a:solidFill>
                  <a:schemeClr val="tx1"/>
                </a:solidFill>
                <a:latin typeface="Calibri" pitchFamily="34" charset="0"/>
                <a:ea typeface="黑体" pitchFamily="49" charset="-122"/>
              </a:rPr>
              <a:t>)</a:t>
            </a:r>
          </a:p>
          <a:p>
            <a:pPr lvl="1">
              <a:lnSpc>
                <a:spcPct val="150000"/>
              </a:lnSpc>
              <a:spcBef>
                <a:spcPts val="700"/>
              </a:spcBef>
              <a:buClr>
                <a:srgbClr val="336699"/>
              </a:buClr>
              <a:buFont typeface="Wingdings" pitchFamily="2" charset="2"/>
              <a:buChar char="§"/>
            </a:pPr>
            <a:r>
              <a:rPr lang="en-US" altLang="zh-CN" sz="2800" dirty="0">
                <a:solidFill>
                  <a:schemeClr val="tx1"/>
                </a:solidFill>
                <a:latin typeface="Calibri" pitchFamily="34" charset="0"/>
                <a:ea typeface="黑体" pitchFamily="49" charset="-122"/>
              </a:rPr>
              <a:t>IR</a:t>
            </a:r>
            <a:r>
              <a:rPr lang="zh-CN" altLang="en-US" sz="2800" dirty="0">
                <a:solidFill>
                  <a:schemeClr val="tx1"/>
                </a:solidFill>
                <a:latin typeface="Calibri" pitchFamily="34" charset="0"/>
                <a:ea typeface="黑体" pitchFamily="49" charset="-122"/>
              </a:rPr>
              <a:t>领域的一般做法是：不改变文档</a:t>
            </a:r>
            <a:endParaRPr lang="en-US" altLang="zh-CN" sz="5400" dirty="0">
              <a:solidFill>
                <a:schemeClr val="tx1"/>
              </a:solidFill>
              <a:latin typeface="Calibri" pitchFamily="34" charset="0"/>
              <a:ea typeface="黑体" pitchFamily="49" charset="-122"/>
            </a:endParaRPr>
          </a:p>
        </p:txBody>
      </p:sp>
      <p:sp>
        <p:nvSpPr>
          <p:cNvPr id="9728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92A31B2E-F92D-4DAD-B34F-62E984683057}" type="slidenum">
              <a:rPr lang="en-US" altLang="zh-CN" smtClean="0"/>
              <a:pPr/>
              <a:t>31</a:t>
            </a:fld>
            <a:endParaRPr lang="en-US" altLang="zh-CN"/>
          </a:p>
        </p:txBody>
      </p:sp>
    </p:spTree>
    <p:extLst>
      <p:ext uri="{BB962C8B-B14F-4D97-AF65-F5344CB8AC3E}">
        <p14:creationId xmlns:p14="http://schemas.microsoft.com/office/powerpoint/2010/main" val="24557375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查询校正</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572560" cy="43788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第一种方法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词独立</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isolated word)</a:t>
            </a:r>
            <a:r>
              <a:rPr lang="zh-CN" altLang="en-US" dirty="0">
                <a:solidFill>
                  <a:schemeClr val="tx1"/>
                </a:solidFill>
                <a:latin typeface="+mj-lt"/>
                <a:ea typeface="黑体" pitchFamily="49" charset="-122"/>
              </a:rPr>
              <a:t>法</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假设</a:t>
            </a:r>
            <a:r>
              <a:rPr lang="en-US" dirty="0">
                <a:solidFill>
                  <a:schemeClr val="tx1"/>
                </a:solidFill>
                <a:latin typeface="+mj-lt"/>
                <a:ea typeface="黑体" pitchFamily="49" charset="-122"/>
              </a:rPr>
              <a:t>1: </a:t>
            </a:r>
            <a:r>
              <a:rPr lang="zh-CN" altLang="en-US" dirty="0">
                <a:solidFill>
                  <a:schemeClr val="tx1"/>
                </a:solidFill>
                <a:latin typeface="+mj-lt"/>
                <a:ea typeface="黑体" pitchFamily="49" charset="-122"/>
              </a:rPr>
              <a:t>对需要纠错的词存在一系列“正确单词形式”</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假设</a:t>
            </a:r>
            <a:r>
              <a:rPr lang="en-US" dirty="0">
                <a:solidFill>
                  <a:schemeClr val="tx1"/>
                </a:solidFill>
                <a:latin typeface="+mj-lt"/>
                <a:ea typeface="黑体" pitchFamily="49" charset="-122"/>
              </a:rPr>
              <a:t>2: </a:t>
            </a:r>
            <a:r>
              <a:rPr lang="zh-CN" altLang="en-US" dirty="0">
                <a:solidFill>
                  <a:schemeClr val="tx1"/>
                </a:solidFill>
                <a:latin typeface="+mj-lt"/>
                <a:ea typeface="黑体" pitchFamily="49" charset="-122"/>
              </a:rPr>
              <a:t>需要提供存在错误拼写的单词和正确单词之间的距离计算方式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简单的拼写校正算法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返回与错误单词具有最小距离的</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正确</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单词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例子</a:t>
            </a:r>
            <a:r>
              <a:rPr lang="de-DE" dirty="0">
                <a:solidFill>
                  <a:schemeClr val="tx1"/>
                </a:solidFill>
                <a:latin typeface="+mj-lt"/>
                <a:ea typeface="黑体" pitchFamily="49" charset="-122"/>
              </a:rPr>
              <a:t>: i</a:t>
            </a:r>
            <a:r>
              <a:rPr lang="de-DE" i="1" dirty="0">
                <a:solidFill>
                  <a:schemeClr val="tx1"/>
                </a:solidFill>
                <a:latin typeface="+mj-lt"/>
                <a:ea typeface="黑体" pitchFamily="49" charset="-122"/>
              </a:rPr>
              <a:t>nformaton → information</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可以将词汇表中所有的单词都作为候选的“正确”单词</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32</a:t>
            </a:fld>
            <a:endParaRPr lang="en-US" dirty="0"/>
          </a:p>
        </p:txBody>
      </p:sp>
    </p:spTree>
    <p:extLst>
      <p:ext uri="{BB962C8B-B14F-4D97-AF65-F5344CB8AC3E}">
        <p14:creationId xmlns:p14="http://schemas.microsoft.com/office/powerpoint/2010/main" val="36173112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使用词汇表的几种其他方式</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71744"/>
            <a:ext cx="8572560" cy="2643206"/>
          </a:xfrm>
          <a:prstGeom prst="rect">
            <a:avLst/>
          </a:prstGeom>
          <a:noFill/>
          <a:ln w="9525">
            <a:noFill/>
            <a:round/>
            <a:headEnd/>
            <a:tailEnd/>
          </a:ln>
        </p:spPr>
        <p:txBody>
          <a:bodyPr/>
          <a:lstStyle/>
          <a:p>
            <a:pPr>
              <a:lnSpc>
                <a:spcPct val="150000"/>
              </a:lnSpc>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采用标准词典</a:t>
            </a:r>
            <a:r>
              <a:rPr lang="en-US" sz="2800" dirty="0">
                <a:solidFill>
                  <a:schemeClr val="tx1"/>
                </a:solidFill>
                <a:latin typeface="+mj-lt"/>
                <a:ea typeface="黑体" pitchFamily="49" charset="-122"/>
              </a:rPr>
              <a:t> (</a:t>
            </a:r>
            <a:r>
              <a:rPr lang="zh-CN" altLang="en-US" sz="2800" dirty="0">
                <a:solidFill>
                  <a:schemeClr val="tx1"/>
                </a:solidFill>
                <a:latin typeface="+mj-lt"/>
                <a:ea typeface="黑体" pitchFamily="49" charset="-122"/>
              </a:rPr>
              <a:t>韦伯词典</a:t>
            </a:r>
            <a:r>
              <a:rPr lang="en-US" sz="2800" dirty="0">
                <a:solidFill>
                  <a:schemeClr val="tx1"/>
                </a:solidFill>
                <a:latin typeface="+mj-lt"/>
                <a:ea typeface="黑体" pitchFamily="49" charset="-122"/>
              </a:rPr>
              <a:t>, </a:t>
            </a:r>
            <a:r>
              <a:rPr lang="zh-CN" altLang="en-US" sz="2800" dirty="0">
                <a:solidFill>
                  <a:schemeClr val="tx1"/>
                </a:solidFill>
                <a:latin typeface="+mj-lt"/>
                <a:ea typeface="黑体" pitchFamily="49" charset="-122"/>
              </a:rPr>
              <a:t>牛津词典等等</a:t>
            </a:r>
            <a:r>
              <a:rPr lang="en-US" sz="2800" dirty="0">
                <a:solidFill>
                  <a:schemeClr val="tx1"/>
                </a:solidFill>
                <a:latin typeface="+mj-lt"/>
                <a:ea typeface="黑体" pitchFamily="49" charset="-122"/>
              </a:rPr>
              <a:t>)</a:t>
            </a:r>
          </a:p>
          <a:p>
            <a:pPr>
              <a:lnSpc>
                <a:spcPct val="150000"/>
              </a:lnSpc>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采用领域词典</a:t>
            </a:r>
            <a:r>
              <a:rPr lang="en-US" sz="2800" dirty="0">
                <a:solidFill>
                  <a:schemeClr val="tx1"/>
                </a:solidFill>
                <a:latin typeface="+mj-lt"/>
                <a:ea typeface="黑体" pitchFamily="49" charset="-122"/>
              </a:rPr>
              <a:t> (</a:t>
            </a:r>
            <a:r>
              <a:rPr lang="zh-CN" altLang="en-US" sz="2800" dirty="0">
                <a:solidFill>
                  <a:schemeClr val="tx1"/>
                </a:solidFill>
                <a:latin typeface="+mj-lt"/>
                <a:ea typeface="黑体" pitchFamily="49" charset="-122"/>
              </a:rPr>
              <a:t>面向特定领域的</a:t>
            </a:r>
            <a:r>
              <a:rPr lang="en-US" altLang="zh-CN" sz="2800" dirty="0">
                <a:solidFill>
                  <a:schemeClr val="tx1"/>
                </a:solidFill>
                <a:latin typeface="+mj-lt"/>
                <a:ea typeface="黑体" pitchFamily="49" charset="-122"/>
              </a:rPr>
              <a:t>IR</a:t>
            </a:r>
            <a:r>
              <a:rPr lang="zh-CN" altLang="en-US" sz="2800" dirty="0">
                <a:solidFill>
                  <a:schemeClr val="tx1"/>
                </a:solidFill>
                <a:latin typeface="+mj-lt"/>
                <a:ea typeface="黑体" pitchFamily="49" charset="-122"/>
              </a:rPr>
              <a:t>系统</a:t>
            </a:r>
            <a:r>
              <a:rPr lang="en-US" sz="2800" dirty="0">
                <a:solidFill>
                  <a:schemeClr val="tx1"/>
                </a:solidFill>
                <a:latin typeface="+mj-lt"/>
                <a:ea typeface="黑体" pitchFamily="49" charset="-122"/>
              </a:rPr>
              <a:t>)</a:t>
            </a:r>
          </a:p>
          <a:p>
            <a:pPr>
              <a:lnSpc>
                <a:spcPct val="150000"/>
              </a:lnSpc>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采用文档集上的词项词汇表，但每个词项均带有权重</a:t>
            </a:r>
            <a:endParaRPr lang="en-US" sz="115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33</a:t>
            </a:fld>
            <a:endParaRPr lang="en-US" dirty="0"/>
          </a:p>
        </p:txBody>
      </p:sp>
    </p:spTree>
    <p:extLst>
      <p:ext uri="{BB962C8B-B14F-4D97-AF65-F5344CB8AC3E}">
        <p14:creationId xmlns:p14="http://schemas.microsoft.com/office/powerpoint/2010/main" val="2382182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单词间距离的计算</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060848"/>
            <a:ext cx="8572560" cy="3154102"/>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以下将介绍几种计算方法</a:t>
            </a:r>
            <a:endParaRPr lang="en-US" sz="2800" dirty="0">
              <a:solidFill>
                <a:schemeClr val="tx1"/>
              </a:solidFill>
              <a:latin typeface="+mj-lt"/>
              <a:ea typeface="黑体" pitchFamily="49" charset="-122"/>
            </a:endParaRPr>
          </a:p>
          <a:p>
            <a:pPr lvl="1">
              <a:lnSpc>
                <a:spcPct val="150000"/>
              </a:lnSpc>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编辑距离</a:t>
            </a:r>
            <a:r>
              <a:rPr lang="en-US" altLang="zh-CN" sz="2800" dirty="0">
                <a:solidFill>
                  <a:schemeClr val="tx1"/>
                </a:solidFill>
                <a:latin typeface="+mj-lt"/>
                <a:ea typeface="黑体" pitchFamily="49" charset="-122"/>
              </a:rPr>
              <a:t>(Edit distance</a:t>
            </a:r>
            <a:r>
              <a:rPr lang="zh-CN" altLang="en-US" sz="2800" dirty="0">
                <a:solidFill>
                  <a:schemeClr val="tx1"/>
                </a:solidFill>
                <a:latin typeface="+mj-lt"/>
                <a:ea typeface="黑体" pitchFamily="49" charset="-122"/>
              </a:rPr>
              <a:t>或者</a:t>
            </a:r>
            <a:r>
              <a:rPr lang="de-DE" sz="2800" dirty="0">
                <a:solidFill>
                  <a:schemeClr val="tx1"/>
                </a:solidFill>
                <a:latin typeface="+mj-lt"/>
                <a:ea typeface="黑体" pitchFamily="49" charset="-122"/>
              </a:rPr>
              <a:t>Levenshtein distance</a:t>
            </a:r>
            <a:r>
              <a:rPr lang="en-US" sz="2800" dirty="0">
                <a:solidFill>
                  <a:schemeClr val="tx1"/>
                </a:solidFill>
                <a:latin typeface="+mj-lt"/>
                <a:ea typeface="黑体" pitchFamily="49" charset="-122"/>
              </a:rPr>
              <a:t>)</a:t>
            </a:r>
            <a:endParaRPr lang="de-DE" sz="2800" dirty="0">
              <a:solidFill>
                <a:schemeClr val="tx1"/>
              </a:solidFill>
              <a:latin typeface="+mj-lt"/>
              <a:ea typeface="黑体" pitchFamily="49" charset="-122"/>
            </a:endParaRPr>
          </a:p>
          <a:p>
            <a:pPr lvl="1">
              <a:lnSpc>
                <a:spcPct val="150000"/>
              </a:lnSpc>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带权重的编辑距离</a:t>
            </a:r>
            <a:endParaRPr lang="de-DE" sz="2800" dirty="0">
              <a:solidFill>
                <a:schemeClr val="tx1"/>
              </a:solidFill>
              <a:latin typeface="+mj-lt"/>
              <a:ea typeface="黑体" pitchFamily="49" charset="-122"/>
            </a:endParaRPr>
          </a:p>
          <a:p>
            <a:pPr lvl="1">
              <a:lnSpc>
                <a:spcPct val="150000"/>
              </a:lnSpc>
              <a:spcBef>
                <a:spcPts val="700"/>
              </a:spcBef>
              <a:buClr>
                <a:srgbClr val="336699"/>
              </a:buClr>
              <a:buFont typeface="Wingdings" pitchFamily="2" charset="2"/>
              <a:buChar char="§"/>
            </a:pPr>
            <a:r>
              <a:rPr lang="de-DE" sz="2800" i="1" dirty="0">
                <a:solidFill>
                  <a:schemeClr val="tx1"/>
                </a:solidFill>
                <a:latin typeface="+mj-lt"/>
                <a:ea typeface="黑体" pitchFamily="49" charset="-122"/>
              </a:rPr>
              <a:t>k</a:t>
            </a:r>
            <a:r>
              <a:rPr lang="de-DE" sz="2800" dirty="0">
                <a:solidFill>
                  <a:schemeClr val="tx1"/>
                </a:solidFill>
                <a:latin typeface="+mj-lt"/>
                <a:ea typeface="黑体" pitchFamily="49" charset="-122"/>
              </a:rPr>
              <a:t>-gram </a:t>
            </a:r>
            <a:r>
              <a:rPr lang="zh-CN" altLang="en-US" sz="2800" dirty="0">
                <a:solidFill>
                  <a:schemeClr val="tx1"/>
                </a:solidFill>
                <a:latin typeface="+mj-lt"/>
                <a:ea typeface="黑体" pitchFamily="49" charset="-122"/>
              </a:rPr>
              <a:t>重叠率</a:t>
            </a:r>
            <a:endParaRPr lang="en-US" sz="251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34</a:t>
            </a:fld>
            <a:endParaRPr lang="en-US" dirty="0"/>
          </a:p>
        </p:txBody>
      </p:sp>
    </p:spTree>
    <p:extLst>
      <p:ext uri="{BB962C8B-B14F-4D97-AF65-F5344CB8AC3E}">
        <p14:creationId xmlns:p14="http://schemas.microsoft.com/office/powerpoint/2010/main" val="1465852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编辑距离</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两个字符串</a:t>
            </a:r>
            <a:r>
              <a:rPr lang="en-US" altLang="zh-CN" i="1" dirty="0">
                <a:solidFill>
                  <a:schemeClr val="tx1"/>
                </a:solidFill>
                <a:ea typeface="黑体" pitchFamily="49" charset="-122"/>
              </a:rPr>
              <a:t>s</a:t>
            </a:r>
            <a:r>
              <a:rPr lang="en-US" altLang="zh-CN" baseline="-25000" dirty="0">
                <a:solidFill>
                  <a:schemeClr val="tx1"/>
                </a:solidFill>
                <a:ea typeface="黑体" pitchFamily="49" charset="-122"/>
              </a:rPr>
              <a:t>1</a:t>
            </a:r>
            <a:r>
              <a:rPr lang="zh-CN" altLang="en-US" dirty="0">
                <a:solidFill>
                  <a:schemeClr val="tx1"/>
                </a:solidFill>
                <a:ea typeface="黑体" pitchFamily="49" charset="-122"/>
              </a:rPr>
              <a:t>和</a:t>
            </a:r>
            <a:r>
              <a:rPr lang="en-US" altLang="zh-CN" i="1" dirty="0">
                <a:solidFill>
                  <a:schemeClr val="tx1"/>
                </a:solidFill>
                <a:ea typeface="黑体" pitchFamily="49" charset="-122"/>
              </a:rPr>
              <a:t>s</a:t>
            </a:r>
            <a:r>
              <a:rPr lang="en-US" altLang="zh-CN" baseline="-25000" dirty="0">
                <a:solidFill>
                  <a:schemeClr val="tx1"/>
                </a:solidFill>
                <a:ea typeface="黑体" pitchFamily="49" charset="-122"/>
              </a:rPr>
              <a:t>2</a:t>
            </a:r>
            <a:r>
              <a:rPr lang="zh-CN" altLang="en-US" dirty="0">
                <a:solidFill>
                  <a:schemeClr val="tx1"/>
                </a:solidFill>
                <a:latin typeface="+mj-lt"/>
                <a:ea typeface="黑体" pitchFamily="49" charset="-122"/>
              </a:rPr>
              <a:t>编辑距离是指从</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s</a:t>
            </a:r>
            <a:r>
              <a:rPr lang="en-US" baseline="-25000" dirty="0">
                <a:solidFill>
                  <a:schemeClr val="tx1"/>
                </a:solidFill>
                <a:latin typeface="+mj-lt"/>
                <a:ea typeface="黑体" pitchFamily="49" charset="-122"/>
              </a:rPr>
              <a:t>1</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转换成</a:t>
            </a:r>
            <a:r>
              <a:rPr lang="en-US" i="1" dirty="0">
                <a:solidFill>
                  <a:schemeClr val="tx1"/>
                </a:solidFill>
                <a:latin typeface="+mj-lt"/>
                <a:ea typeface="黑体" pitchFamily="49" charset="-122"/>
              </a:rPr>
              <a:t>s</a:t>
            </a:r>
            <a:r>
              <a:rPr lang="en-US" baseline="-25000" dirty="0">
                <a:solidFill>
                  <a:schemeClr val="tx1"/>
                </a:solidFill>
                <a:latin typeface="+mj-lt"/>
                <a:ea typeface="黑体" pitchFamily="49" charset="-122"/>
              </a:rPr>
              <a:t>2</a:t>
            </a:r>
            <a:r>
              <a:rPr lang="zh-CN" altLang="en-US" dirty="0">
                <a:solidFill>
                  <a:schemeClr val="tx1"/>
                </a:solidFill>
                <a:latin typeface="+mj-lt"/>
                <a:ea typeface="黑体" pitchFamily="49" charset="-122"/>
              </a:rPr>
              <a:t>所需要的最短的基本操作数目</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Levenshtein</a:t>
            </a:r>
            <a:r>
              <a:rPr lang="zh-CN" altLang="en-US" dirty="0">
                <a:solidFill>
                  <a:schemeClr val="tx1"/>
                </a:solidFill>
                <a:latin typeface="+mj-lt"/>
                <a:ea typeface="黑体" pitchFamily="49" charset="-122"/>
              </a:rPr>
              <a:t>距离</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采用的基本操作是插入</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insert)</a:t>
            </a:r>
            <a:r>
              <a:rPr lang="zh-CN" altLang="en-US" dirty="0">
                <a:solidFill>
                  <a:schemeClr val="tx1"/>
                </a:solidFill>
                <a:latin typeface="+mj-lt"/>
                <a:ea typeface="黑体" pitchFamily="49" charset="-122"/>
              </a:rPr>
              <a:t>、删除</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delete)</a:t>
            </a:r>
            <a:r>
              <a:rPr lang="zh-CN" altLang="en-US" dirty="0">
                <a:solidFill>
                  <a:schemeClr val="tx1"/>
                </a:solidFill>
                <a:latin typeface="+mj-lt"/>
                <a:ea typeface="黑体" pitchFamily="49" charset="-122"/>
              </a:rPr>
              <a:t>和替换</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replace)</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latin typeface="+mj-lt"/>
                <a:ea typeface="黑体" pitchFamily="49" charset="-122"/>
              </a:rPr>
              <a:t>距离 </a:t>
            </a:r>
            <a:r>
              <a:rPr lang="de-DE" i="1" dirty="0">
                <a:solidFill>
                  <a:schemeClr val="tx1"/>
                </a:solidFill>
                <a:latin typeface="+mj-lt"/>
                <a:ea typeface="黑体" pitchFamily="49" charset="-122"/>
              </a:rPr>
              <a:t>dog-do</a:t>
            </a:r>
            <a:r>
              <a:rPr lang="de-DE" dirty="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cat-cart</a:t>
            </a:r>
            <a:r>
              <a:rPr lang="de-DE" dirty="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cat-cut</a:t>
            </a:r>
            <a:r>
              <a:rPr lang="de-DE" dirty="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cat-act</a:t>
            </a:r>
            <a:r>
              <a:rPr lang="de-DE" dirty="0">
                <a:solidFill>
                  <a:schemeClr val="tx1"/>
                </a:solidFill>
                <a:latin typeface="+mj-lt"/>
                <a:ea typeface="黑体" pitchFamily="49" charset="-122"/>
              </a:rPr>
              <a:t>: 2</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Damerau-Levenshtein</a:t>
            </a:r>
            <a:r>
              <a:rPr lang="zh-CN" altLang="en-US" dirty="0">
                <a:solidFill>
                  <a:schemeClr val="tx1"/>
                </a:solidFill>
                <a:latin typeface="+mj-lt"/>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cat-act</a:t>
            </a:r>
            <a:r>
              <a:rPr lang="de-DE" dirty="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Damerau-Levenshtein</a:t>
            </a:r>
            <a:r>
              <a:rPr lang="zh-CN" altLang="en-US" dirty="0">
                <a:solidFill>
                  <a:schemeClr val="tx1"/>
                </a:solidFill>
                <a:latin typeface="+mj-lt"/>
                <a:ea typeface="黑体" pitchFamily="49" charset="-122"/>
              </a:rPr>
              <a:t>还包括两个字符之间的交换（</a:t>
            </a:r>
            <a:r>
              <a:rPr lang="de-DE" altLang="zh-CN" dirty="0">
                <a:solidFill>
                  <a:schemeClr val="tx1"/>
                </a:solidFill>
                <a:latin typeface="+mj-lt"/>
                <a:ea typeface="黑体" pitchFamily="49" charset="-122"/>
              </a:rPr>
              <a:t> transposition</a:t>
            </a:r>
            <a:r>
              <a:rPr lang="zh-CN" altLang="en-US" dirty="0">
                <a:solidFill>
                  <a:schemeClr val="tx1"/>
                </a:solidFill>
                <a:latin typeface="+mj-lt"/>
                <a:ea typeface="黑体" pitchFamily="49" charset="-122"/>
              </a:rPr>
              <a:t>）操作</a:t>
            </a:r>
            <a:endParaRPr lang="en-US" sz="209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35</a:t>
            </a:fld>
            <a:endParaRPr lang="en-US" dirty="0"/>
          </a:p>
        </p:txBody>
      </p:sp>
    </p:spTree>
    <p:extLst>
      <p:ext uri="{BB962C8B-B14F-4D97-AF65-F5344CB8AC3E}">
        <p14:creationId xmlns:p14="http://schemas.microsoft.com/office/powerpoint/2010/main" val="22387013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Levenshtein</a:t>
            </a:r>
            <a:r>
              <a:rPr lang="zh-CN" altLang="en-US" sz="3600" dirty="0">
                <a:solidFill>
                  <a:schemeClr val="tx1"/>
                </a:solidFill>
                <a:latin typeface="+mj-lt"/>
                <a:ea typeface="黑体" pitchFamily="49" charset="-122"/>
              </a:rPr>
              <a:t>距离</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计算</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36</a:t>
            </a:fld>
            <a:endParaRPr lang="en-US" dirty="0"/>
          </a:p>
        </p:txBody>
      </p:sp>
      <p:pic>
        <p:nvPicPr>
          <p:cNvPr id="8" name="Picture 7" descr="342.png"/>
          <p:cNvPicPr>
            <a:picLocks noChangeAspect="1"/>
          </p:cNvPicPr>
          <p:nvPr/>
        </p:nvPicPr>
        <p:blipFill>
          <a:blip r:embed="rId3" cstate="print"/>
          <a:stretch>
            <a:fillRect/>
          </a:stretch>
        </p:blipFill>
        <p:spPr>
          <a:xfrm>
            <a:off x="2285211" y="1916832"/>
            <a:ext cx="4519037" cy="3810830"/>
          </a:xfrm>
          <a:prstGeom prst="rect">
            <a:avLst/>
          </a:prstGeom>
        </p:spPr>
      </p:pic>
    </p:spTree>
    <p:extLst>
      <p:ext uri="{BB962C8B-B14F-4D97-AF65-F5344CB8AC3E}">
        <p14:creationId xmlns:p14="http://schemas.microsoft.com/office/powerpoint/2010/main" val="110904768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Levenshtein</a:t>
            </a:r>
            <a:r>
              <a:rPr lang="zh-CN" altLang="en-US" sz="3600" dirty="0">
                <a:solidFill>
                  <a:schemeClr val="tx1"/>
                </a:solidFill>
                <a:latin typeface="+mj-lt"/>
                <a:ea typeface="黑体" pitchFamily="49" charset="-122"/>
              </a:rPr>
              <a:t>距离</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算法</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37</a:t>
            </a:fld>
            <a:endParaRPr lang="en-US" dirty="0"/>
          </a:p>
        </p:txBody>
      </p:sp>
      <p:pic>
        <p:nvPicPr>
          <p:cNvPr id="9" name="Picture 8" descr="343.png"/>
          <p:cNvPicPr>
            <a:picLocks noChangeAspect="1"/>
          </p:cNvPicPr>
          <p:nvPr/>
        </p:nvPicPr>
        <p:blipFill>
          <a:blip r:embed="rId3" cstate="print"/>
          <a:stretch>
            <a:fillRect/>
          </a:stretch>
        </p:blipFill>
        <p:spPr>
          <a:xfrm>
            <a:off x="357158" y="1643050"/>
            <a:ext cx="8326965" cy="4571906"/>
          </a:xfrm>
          <a:prstGeom prst="rect">
            <a:avLst/>
          </a:prstGeom>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1" name="矩形 10"/>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2" name="矩形 11"/>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3" name="矩形 12"/>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Tree>
    <p:extLst>
      <p:ext uri="{BB962C8B-B14F-4D97-AF65-F5344CB8AC3E}">
        <p14:creationId xmlns:p14="http://schemas.microsoft.com/office/powerpoint/2010/main" val="31717372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Levenshtein</a:t>
            </a:r>
            <a:r>
              <a:rPr lang="zh-CN" altLang="en-US" sz="3600" dirty="0">
                <a:solidFill>
                  <a:schemeClr val="tx1"/>
                </a:solidFill>
                <a:latin typeface="+mj-lt"/>
                <a:ea typeface="黑体" pitchFamily="49" charset="-122"/>
              </a:rPr>
              <a:t>距离</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算法</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38</a:t>
            </a:fld>
            <a:endParaRPr lang="en-US" dirty="0"/>
          </a:p>
        </p:txBody>
      </p:sp>
      <p:pic>
        <p:nvPicPr>
          <p:cNvPr id="8" name="Picture 7" descr="344.png"/>
          <p:cNvPicPr>
            <a:picLocks noChangeAspect="1"/>
          </p:cNvPicPr>
          <p:nvPr/>
        </p:nvPicPr>
        <p:blipFill>
          <a:blip r:embed="rId3" cstate="print"/>
          <a:stretch>
            <a:fillRect/>
          </a:stretch>
        </p:blipFill>
        <p:spPr>
          <a:xfrm>
            <a:off x="251799" y="1643050"/>
            <a:ext cx="8392167" cy="4572032"/>
          </a:xfrm>
          <a:prstGeom prst="rect">
            <a:avLst/>
          </a:prstGeom>
        </p:spPr>
      </p:pic>
      <p:sp>
        <p:nvSpPr>
          <p:cNvPr id="9" name="矩形 8"/>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
        <p:nvSpPr>
          <p:cNvPr id="13" name="TextBox 12"/>
          <p:cNvSpPr txBox="1"/>
          <p:nvPr/>
        </p:nvSpPr>
        <p:spPr>
          <a:xfrm>
            <a:off x="2771800" y="5877272"/>
            <a:ext cx="1296144" cy="461665"/>
          </a:xfrm>
          <a:prstGeom prst="rect">
            <a:avLst/>
          </a:prstGeom>
          <a:noFill/>
        </p:spPr>
        <p:txBody>
          <a:bodyPr wrap="square" rtlCol="0">
            <a:spAutoFit/>
          </a:bodyPr>
          <a:lstStyle/>
          <a:p>
            <a:r>
              <a:rPr lang="zh-CN" altLang="en-US" dirty="0">
                <a:solidFill>
                  <a:schemeClr val="tx1"/>
                </a:solidFill>
                <a:ea typeface="黑体" pitchFamily="49" charset="-122"/>
              </a:rPr>
              <a:t>左邻居</a:t>
            </a:r>
          </a:p>
        </p:txBody>
      </p:sp>
    </p:spTree>
    <p:extLst>
      <p:ext uri="{BB962C8B-B14F-4D97-AF65-F5344CB8AC3E}">
        <p14:creationId xmlns:p14="http://schemas.microsoft.com/office/powerpoint/2010/main" val="29955538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算法</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39</a:t>
            </a:fld>
            <a:endParaRPr lang="en-US" dirty="0"/>
          </a:p>
        </p:txBody>
      </p:sp>
      <p:pic>
        <p:nvPicPr>
          <p:cNvPr id="9" name="Picture 8" descr="345.png"/>
          <p:cNvPicPr>
            <a:picLocks noChangeAspect="1"/>
          </p:cNvPicPr>
          <p:nvPr/>
        </p:nvPicPr>
        <p:blipFill>
          <a:blip r:embed="rId3" cstate="print"/>
          <a:stretch>
            <a:fillRect/>
          </a:stretch>
        </p:blipFill>
        <p:spPr>
          <a:xfrm>
            <a:off x="285719" y="1571612"/>
            <a:ext cx="8526029" cy="4716000"/>
          </a:xfrm>
          <a:prstGeom prst="rect">
            <a:avLst/>
          </a:prstGeom>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
        <p:nvSpPr>
          <p:cNvPr id="13" name="TextBox 12"/>
          <p:cNvSpPr txBox="1"/>
          <p:nvPr/>
        </p:nvSpPr>
        <p:spPr>
          <a:xfrm>
            <a:off x="2771800" y="5877272"/>
            <a:ext cx="1296144" cy="461665"/>
          </a:xfrm>
          <a:prstGeom prst="rect">
            <a:avLst/>
          </a:prstGeom>
          <a:noFill/>
        </p:spPr>
        <p:txBody>
          <a:bodyPr wrap="square" rtlCol="0">
            <a:spAutoFit/>
          </a:bodyPr>
          <a:lstStyle/>
          <a:p>
            <a:r>
              <a:rPr lang="zh-CN" altLang="en-US" dirty="0">
                <a:solidFill>
                  <a:schemeClr val="tx1"/>
                </a:solidFill>
                <a:ea typeface="黑体" pitchFamily="49" charset="-122"/>
              </a:rPr>
              <a:t>上邻居</a:t>
            </a:r>
          </a:p>
        </p:txBody>
      </p:sp>
    </p:spTree>
    <p:extLst>
      <p:ext uri="{BB962C8B-B14F-4D97-AF65-F5344CB8AC3E}">
        <p14:creationId xmlns:p14="http://schemas.microsoft.com/office/powerpoint/2010/main" val="30358128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4294967295"/>
          </p:nvPr>
        </p:nvSpPr>
        <p:spPr>
          <a:xfrm>
            <a:off x="6553200" y="6477000"/>
            <a:ext cx="2133600" cy="244475"/>
          </a:xfrm>
          <a:prstGeom prst="rect">
            <a:avLst/>
          </a:prstGeom>
        </p:spPr>
        <p:txBody>
          <a:bodyPr/>
          <a:lstStyle/>
          <a:p>
            <a:fld id="{6231DFBC-2454-451B-9C42-04D7F724382E}" type="slidenum">
              <a:rPr lang="en-US" smtClean="0"/>
              <a:pPr/>
              <a:t>4</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t>词典</a:t>
            </a:r>
            <a:endParaRPr lang="en-US" altLang="zh-CN" dirty="0"/>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extLst>
      <p:ext uri="{BB962C8B-B14F-4D97-AF65-F5344CB8AC3E}">
        <p14:creationId xmlns:p14="http://schemas.microsoft.com/office/powerpoint/2010/main" val="12366572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算法</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40</a:t>
            </a:fld>
            <a:endParaRPr lang="en-US" dirty="0"/>
          </a:p>
        </p:txBody>
      </p:sp>
      <p:pic>
        <p:nvPicPr>
          <p:cNvPr id="8" name="Picture 7" descr="346.png"/>
          <p:cNvPicPr>
            <a:picLocks noChangeAspect="1"/>
          </p:cNvPicPr>
          <p:nvPr/>
        </p:nvPicPr>
        <p:blipFill>
          <a:blip r:embed="rId3" cstate="print"/>
          <a:stretch>
            <a:fillRect/>
          </a:stretch>
        </p:blipFill>
        <p:spPr>
          <a:xfrm>
            <a:off x="281375" y="1643050"/>
            <a:ext cx="8456188" cy="4680000"/>
          </a:xfrm>
          <a:prstGeom prst="rect">
            <a:avLst/>
          </a:prstGeom>
        </p:spPr>
      </p:pic>
      <p:sp>
        <p:nvSpPr>
          <p:cNvPr id="9" name="矩形 8"/>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
        <p:nvSpPr>
          <p:cNvPr id="13" name="TextBox 12"/>
          <p:cNvSpPr txBox="1"/>
          <p:nvPr/>
        </p:nvSpPr>
        <p:spPr>
          <a:xfrm>
            <a:off x="2771800" y="5877272"/>
            <a:ext cx="1584176" cy="461665"/>
          </a:xfrm>
          <a:prstGeom prst="rect">
            <a:avLst/>
          </a:prstGeom>
          <a:noFill/>
        </p:spPr>
        <p:txBody>
          <a:bodyPr wrap="square" rtlCol="0">
            <a:spAutoFit/>
          </a:bodyPr>
          <a:lstStyle/>
          <a:p>
            <a:r>
              <a:rPr lang="zh-CN" altLang="en-US" dirty="0">
                <a:solidFill>
                  <a:schemeClr val="tx1"/>
                </a:solidFill>
                <a:ea typeface="黑体" pitchFamily="49" charset="-122"/>
              </a:rPr>
              <a:t>左上邻居</a:t>
            </a:r>
          </a:p>
        </p:txBody>
      </p:sp>
    </p:spTree>
    <p:extLst>
      <p:ext uri="{BB962C8B-B14F-4D97-AF65-F5344CB8AC3E}">
        <p14:creationId xmlns:p14="http://schemas.microsoft.com/office/powerpoint/2010/main" val="4984229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算法</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41</a:t>
            </a:fld>
            <a:endParaRPr lang="en-US" dirty="0"/>
          </a:p>
        </p:txBody>
      </p:sp>
      <p:pic>
        <p:nvPicPr>
          <p:cNvPr id="9" name="Picture 8" descr="347.png"/>
          <p:cNvPicPr>
            <a:picLocks noChangeAspect="1"/>
          </p:cNvPicPr>
          <p:nvPr/>
        </p:nvPicPr>
        <p:blipFill>
          <a:blip r:embed="rId3" cstate="print"/>
          <a:stretch>
            <a:fillRect/>
          </a:stretch>
        </p:blipFill>
        <p:spPr>
          <a:xfrm>
            <a:off x="285720" y="1643050"/>
            <a:ext cx="8399045" cy="4556667"/>
          </a:xfrm>
          <a:prstGeom prst="rect">
            <a:avLst/>
          </a:prstGeom>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
        <p:nvSpPr>
          <p:cNvPr id="13" name="TextBox 12"/>
          <p:cNvSpPr txBox="1"/>
          <p:nvPr/>
        </p:nvSpPr>
        <p:spPr>
          <a:xfrm>
            <a:off x="2771800" y="5877272"/>
            <a:ext cx="2016224" cy="461665"/>
          </a:xfrm>
          <a:prstGeom prst="rect">
            <a:avLst/>
          </a:prstGeom>
          <a:noFill/>
        </p:spPr>
        <p:txBody>
          <a:bodyPr wrap="square" rtlCol="0">
            <a:spAutoFit/>
          </a:bodyPr>
          <a:lstStyle/>
          <a:p>
            <a:r>
              <a:rPr lang="zh-CN" altLang="en-US" dirty="0">
                <a:solidFill>
                  <a:schemeClr val="tx1"/>
                </a:solidFill>
                <a:ea typeface="黑体" pitchFamily="49" charset="-122"/>
              </a:rPr>
              <a:t>左上邻居</a:t>
            </a:r>
          </a:p>
        </p:txBody>
      </p:sp>
    </p:spTree>
    <p:extLst>
      <p:ext uri="{BB962C8B-B14F-4D97-AF65-F5344CB8AC3E}">
        <p14:creationId xmlns:p14="http://schemas.microsoft.com/office/powerpoint/2010/main" val="10405133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例子</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42</a:t>
            </a:fld>
            <a:endParaRPr lang="en-US" dirty="0"/>
          </a:p>
        </p:txBody>
      </p:sp>
      <p:pic>
        <p:nvPicPr>
          <p:cNvPr id="8" name="Picture 7" descr="348.png"/>
          <p:cNvPicPr>
            <a:picLocks noChangeAspect="1"/>
          </p:cNvPicPr>
          <p:nvPr/>
        </p:nvPicPr>
        <p:blipFill>
          <a:blip r:embed="rId3" cstate="print"/>
          <a:stretch>
            <a:fillRect/>
          </a:stretch>
        </p:blipFill>
        <p:spPr>
          <a:xfrm>
            <a:off x="857224" y="1928802"/>
            <a:ext cx="6929486" cy="4428527"/>
          </a:xfrm>
          <a:prstGeom prst="rect">
            <a:avLst/>
          </a:prstGeom>
        </p:spPr>
      </p:pic>
      <p:sp>
        <p:nvSpPr>
          <p:cNvPr id="9" name="矩形 8"/>
          <p:cNvSpPr/>
          <p:nvPr/>
        </p:nvSpPr>
        <p:spPr>
          <a:xfrm>
            <a:off x="6300192" y="40466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t>Copy </a:t>
            </a:r>
          </a:p>
          <a:p>
            <a:pPr algn="ctr"/>
            <a:r>
              <a:rPr lang="en-US" altLang="zh-CN" sz="2000" dirty="0"/>
              <a:t>Replace </a:t>
            </a:r>
            <a:endParaRPr lang="zh-CN" altLang="en-US" dirty="0"/>
          </a:p>
        </p:txBody>
      </p:sp>
      <p:sp>
        <p:nvSpPr>
          <p:cNvPr id="10" name="矩形 9"/>
          <p:cNvSpPr/>
          <p:nvPr/>
        </p:nvSpPr>
        <p:spPr>
          <a:xfrm>
            <a:off x="7308304" y="40466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t>delete</a:t>
            </a:r>
            <a:endParaRPr lang="zh-CN" altLang="en-US" sz="2000" dirty="0"/>
          </a:p>
        </p:txBody>
      </p:sp>
      <p:sp>
        <p:nvSpPr>
          <p:cNvPr id="11" name="矩形 10"/>
          <p:cNvSpPr/>
          <p:nvPr/>
        </p:nvSpPr>
        <p:spPr>
          <a:xfrm>
            <a:off x="6300192" y="112474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t>insert</a:t>
            </a:r>
            <a:endParaRPr lang="zh-CN" altLang="en-US" sz="2000" dirty="0"/>
          </a:p>
        </p:txBody>
      </p:sp>
      <p:sp>
        <p:nvSpPr>
          <p:cNvPr id="12" name="矩形 11"/>
          <p:cNvSpPr/>
          <p:nvPr/>
        </p:nvSpPr>
        <p:spPr>
          <a:xfrm>
            <a:off x="7308304" y="112474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5795593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600" dirty="0" err="1">
                <a:solidFill>
                  <a:schemeClr val="tx1"/>
                </a:solidFill>
                <a:latin typeface="+mj-lt"/>
                <a:ea typeface="黑体" pitchFamily="49" charset="-122"/>
              </a:rPr>
              <a:t>Levenshtein</a:t>
            </a:r>
            <a:r>
              <a:rPr lang="zh-CN" altLang="en-US" sz="3600" dirty="0">
                <a:solidFill>
                  <a:schemeClr val="tx1"/>
                </a:solidFill>
                <a:latin typeface="+mj-lt"/>
                <a:ea typeface="黑体" pitchFamily="49" charset="-122"/>
              </a:rPr>
              <a:t>矩阵中每个单元包含</a:t>
            </a:r>
            <a:r>
              <a:rPr lang="en-US" altLang="zh-CN" sz="3600" dirty="0">
                <a:solidFill>
                  <a:schemeClr val="tx1"/>
                </a:solidFill>
                <a:latin typeface="+mj-lt"/>
                <a:ea typeface="黑体" pitchFamily="49" charset="-122"/>
              </a:rPr>
              <a:t>4</a:t>
            </a:r>
            <a:r>
              <a:rPr lang="zh-CN" altLang="en-US" sz="3600" dirty="0">
                <a:solidFill>
                  <a:schemeClr val="tx1"/>
                </a:solidFill>
                <a:latin typeface="+mj-lt"/>
                <a:ea typeface="黑体" pitchFamily="49" charset="-122"/>
              </a:rPr>
              <a:t>个元素</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43</a:t>
            </a:fld>
            <a:endParaRPr lang="en-US" dirty="0"/>
          </a:p>
        </p:txBody>
      </p:sp>
      <p:graphicFrame>
        <p:nvGraphicFramePr>
          <p:cNvPr id="9" name="Table 8"/>
          <p:cNvGraphicFramePr>
            <a:graphicFrameLocks noGrp="1"/>
          </p:cNvGraphicFramePr>
          <p:nvPr/>
        </p:nvGraphicFramePr>
        <p:xfrm>
          <a:off x="1000100" y="2185044"/>
          <a:ext cx="7143800" cy="2071702"/>
        </p:xfrm>
        <a:graphic>
          <a:graphicData uri="http://schemas.openxmlformats.org/drawingml/2006/table">
            <a:tbl>
              <a:tblPr firstRow="1" bandRow="1">
                <a:tableStyleId>{C083E6E3-FA7D-4D7B-A595-EF9225AFEA82}</a:tableStyleId>
              </a:tblPr>
              <a:tblGrid>
                <a:gridCol w="3500462">
                  <a:extLst>
                    <a:ext uri="{9D8B030D-6E8A-4147-A177-3AD203B41FA5}">
                      <a16:colId xmlns:a16="http://schemas.microsoft.com/office/drawing/2014/main" val="20000"/>
                    </a:ext>
                  </a:extLst>
                </a:gridCol>
                <a:gridCol w="3643338">
                  <a:extLst>
                    <a:ext uri="{9D8B030D-6E8A-4147-A177-3AD203B41FA5}">
                      <a16:colId xmlns:a16="http://schemas.microsoft.com/office/drawing/2014/main" val="20001"/>
                    </a:ext>
                  </a:extLst>
                </a:gridCol>
              </a:tblGrid>
              <a:tr h="1035851">
                <a:tc>
                  <a:txBody>
                    <a:bodyPr/>
                    <a:lstStyle/>
                    <a:p>
                      <a:pPr rtl="0"/>
                      <a:r>
                        <a:rPr lang="zh-CN" altLang="en-US" sz="2200" b="0" kern="1200" baseline="0" dirty="0"/>
                        <a:t>从左上角邻居到来的开销</a:t>
                      </a:r>
                      <a:r>
                        <a:rPr lang="en-US" sz="2200" b="0" kern="1200" baseline="0" dirty="0"/>
                        <a:t> </a:t>
                      </a:r>
                      <a:r>
                        <a:rPr lang="de-DE" sz="2200" b="0" kern="1200" baseline="0" dirty="0"/>
                        <a:t>(copy </a:t>
                      </a:r>
                      <a:r>
                        <a:rPr lang="zh-CN" altLang="en-US" sz="2200" b="0" kern="1200" baseline="0" dirty="0"/>
                        <a:t>或</a:t>
                      </a:r>
                      <a:r>
                        <a:rPr lang="de-DE" sz="2200" b="0" kern="1200" baseline="0" dirty="0"/>
                        <a:t> replace)</a:t>
                      </a:r>
                      <a:endParaRPr lang="de-DE"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zh-CN" altLang="en-US" sz="2200" b="0" kern="1200" baseline="0" dirty="0"/>
                        <a:t>从上方邻居到来的代价</a:t>
                      </a:r>
                      <a:r>
                        <a:rPr lang="de-DE" sz="2200" b="0" kern="1200" baseline="0" dirty="0"/>
                        <a:t> (delete)</a:t>
                      </a:r>
                      <a:endParaRPr lang="de-DE"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5851">
                <a:tc>
                  <a:txBody>
                    <a:bodyPr/>
                    <a:lstStyle/>
                    <a:p>
                      <a:pPr rtl="0"/>
                      <a:r>
                        <a:rPr lang="zh-CN" altLang="en-US" sz="2200" kern="1200" baseline="0" dirty="0"/>
                        <a:t>从左方邻居到来的代价</a:t>
                      </a:r>
                      <a:r>
                        <a:rPr lang="en-US" sz="2200" kern="1200" baseline="0" dirty="0"/>
                        <a:t> </a:t>
                      </a:r>
                      <a:r>
                        <a:rPr lang="de-DE" sz="2200" kern="1200" baseline="0" dirty="0"/>
                        <a:t>(insert)</a:t>
                      </a:r>
                      <a:endParaRPr lang="de-DE"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zh-CN" altLang="en-US" sz="2200" kern="1200" baseline="0" dirty="0"/>
                        <a:t>上述三者之中最低的代价</a:t>
                      </a:r>
                      <a:endParaRPr lang="de-DE"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877006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例子</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44</a:t>
            </a:fld>
            <a:endParaRPr lang="en-US" dirty="0"/>
          </a:p>
        </p:txBody>
      </p:sp>
      <p:pic>
        <p:nvPicPr>
          <p:cNvPr id="9" name="Picture 8" descr="350.png"/>
          <p:cNvPicPr>
            <a:picLocks noChangeAspect="1"/>
          </p:cNvPicPr>
          <p:nvPr/>
        </p:nvPicPr>
        <p:blipFill>
          <a:blip r:embed="rId3" cstate="print"/>
          <a:stretch>
            <a:fillRect/>
          </a:stretch>
        </p:blipFill>
        <p:spPr>
          <a:xfrm>
            <a:off x="785786" y="1928802"/>
            <a:ext cx="6929486" cy="4388674"/>
          </a:xfrm>
          <a:prstGeom prst="rect">
            <a:avLst/>
          </a:prstGeom>
        </p:spPr>
      </p:pic>
    </p:spTree>
    <p:extLst>
      <p:ext uri="{BB962C8B-B14F-4D97-AF65-F5344CB8AC3E}">
        <p14:creationId xmlns:p14="http://schemas.microsoft.com/office/powerpoint/2010/main" val="866778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课堂练习</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786058"/>
            <a:ext cx="8572560" cy="2428892"/>
          </a:xfrm>
          <a:prstGeom prst="rect">
            <a:avLst/>
          </a:prstGeom>
          <a:noFill/>
          <a:ln w="9525">
            <a:noFill/>
            <a:round/>
            <a:headEnd/>
            <a:tailEnd/>
          </a:ln>
        </p:spPr>
        <p:txBody>
          <a:bodyPr/>
          <a:lstStyle/>
          <a:p>
            <a:pPr lvl="1">
              <a:spcBef>
                <a:spcPts val="700"/>
              </a:spcBef>
              <a:buClr>
                <a:srgbClr val="336699"/>
              </a:buClr>
              <a:buSzPct val="70000"/>
              <a:buFont typeface="Calibri" pitchFamily="34" charset="0"/>
              <a:buChar char="❶"/>
            </a:pPr>
            <a:r>
              <a:rPr lang="zh-CN" altLang="en-US" dirty="0">
                <a:solidFill>
                  <a:schemeClr val="tx1"/>
                </a:solidFill>
                <a:latin typeface="+mj-lt"/>
                <a:ea typeface="黑体" pitchFamily="49" charset="-122"/>
              </a:rPr>
              <a:t>给出计算</a:t>
            </a:r>
            <a:r>
              <a:rPr lang="de-DE" altLang="zh-CN" i="1" dirty="0">
                <a:solidFill>
                  <a:schemeClr val="tx1"/>
                </a:solidFill>
                <a:ea typeface="黑体" pitchFamily="49" charset="-122"/>
              </a:rPr>
              <a:t>OSLO – SNOW </a:t>
            </a:r>
            <a:r>
              <a:rPr lang="zh-CN" altLang="en-US" dirty="0">
                <a:solidFill>
                  <a:schemeClr val="tx1"/>
                </a:solidFill>
                <a:ea typeface="黑体" pitchFamily="49" charset="-122"/>
              </a:rPr>
              <a:t>之间</a:t>
            </a:r>
            <a:r>
              <a:rPr lang="de-DE" dirty="0">
                <a:solidFill>
                  <a:schemeClr val="tx1"/>
                </a:solidFill>
                <a:latin typeface="+mj-lt"/>
                <a:ea typeface="黑体" pitchFamily="49" charset="-122"/>
              </a:rPr>
              <a:t>Levenshtein</a:t>
            </a:r>
            <a:r>
              <a:rPr lang="zh-CN" altLang="en-US" dirty="0">
                <a:solidFill>
                  <a:schemeClr val="tx1"/>
                </a:solidFill>
                <a:latin typeface="+mj-lt"/>
                <a:ea typeface="黑体" pitchFamily="49" charset="-122"/>
              </a:rPr>
              <a:t>距离的距离矩阵</a:t>
            </a:r>
            <a:endParaRPr lang="en-US" altLang="zh-CN" dirty="0">
              <a:solidFill>
                <a:schemeClr val="tx1"/>
              </a:solidFill>
              <a:latin typeface="+mj-lt"/>
              <a:ea typeface="黑体" pitchFamily="49" charset="-122"/>
            </a:endParaRPr>
          </a:p>
          <a:p>
            <a:pPr lvl="1">
              <a:spcBef>
                <a:spcPts val="700"/>
              </a:spcBef>
              <a:buClr>
                <a:srgbClr val="336699"/>
              </a:buClr>
              <a:buSzPct val="70000"/>
            </a:pPr>
            <a:endParaRPr lang="de-DE" sz="2200" dirty="0">
              <a:solidFill>
                <a:schemeClr val="tx1"/>
              </a:solidFill>
              <a:latin typeface="+mj-lt"/>
              <a:ea typeface="黑体" pitchFamily="49" charset="-122"/>
            </a:endParaRPr>
          </a:p>
          <a:p>
            <a:pPr lvl="1">
              <a:spcBef>
                <a:spcPts val="700"/>
              </a:spcBef>
              <a:buClr>
                <a:srgbClr val="336699"/>
              </a:buClr>
              <a:buSzPct val="70000"/>
              <a:buFont typeface="Calibri" pitchFamily="34" charset="0"/>
              <a:buChar char="❷"/>
            </a:pPr>
            <a:r>
              <a:rPr lang="zh-CN" altLang="en-US" dirty="0">
                <a:solidFill>
                  <a:schemeClr val="tx1"/>
                </a:solidFill>
                <a:latin typeface="+mj-lt"/>
                <a:ea typeface="黑体" pitchFamily="49" charset="-122"/>
              </a:rPr>
              <a:t>将</a:t>
            </a:r>
            <a:r>
              <a:rPr lang="de-DE" altLang="zh-CN" i="1" dirty="0">
                <a:solidFill>
                  <a:schemeClr val="tx1"/>
                </a:solidFill>
                <a:ea typeface="黑体" pitchFamily="49" charset="-122"/>
              </a:rPr>
              <a:t>cat</a:t>
            </a:r>
            <a:r>
              <a:rPr lang="zh-CN" altLang="en-US" i="1" dirty="0">
                <a:solidFill>
                  <a:schemeClr val="tx1"/>
                </a:solidFill>
                <a:ea typeface="黑体" pitchFamily="49" charset="-122"/>
              </a:rPr>
              <a:t>转</a:t>
            </a:r>
            <a:r>
              <a:rPr lang="zh-CN" altLang="en-US" dirty="0">
                <a:solidFill>
                  <a:schemeClr val="tx1"/>
                </a:solidFill>
                <a:latin typeface="+mj-lt"/>
                <a:ea typeface="黑体" pitchFamily="49" charset="-122"/>
              </a:rPr>
              <a:t>换成</a:t>
            </a:r>
            <a:r>
              <a:rPr lang="de-DE" altLang="zh-CN" i="1" dirty="0">
                <a:solidFill>
                  <a:schemeClr val="tx1"/>
                </a:solidFill>
                <a:ea typeface="黑体" pitchFamily="49" charset="-122"/>
              </a:rPr>
              <a:t>catcat</a:t>
            </a:r>
            <a:r>
              <a:rPr lang="zh-CN" altLang="en-US" dirty="0">
                <a:solidFill>
                  <a:schemeClr val="tx1"/>
                </a:solidFill>
                <a:latin typeface="+mj-lt"/>
                <a:ea typeface="黑体" pitchFamily="49" charset="-122"/>
              </a:rPr>
              <a:t>需要哪几步</a:t>
            </a:r>
            <a:r>
              <a:rPr lang="en-US" altLang="en-US" dirty="0" err="1">
                <a:solidFill>
                  <a:schemeClr val="tx1"/>
                </a:solidFill>
                <a:latin typeface="+mj-lt"/>
                <a:ea typeface="黑体" pitchFamily="49" charset="-122"/>
              </a:rPr>
              <a:t>Levenshtein</a:t>
            </a:r>
            <a:r>
              <a:rPr lang="zh-CN" altLang="en-US" dirty="0">
                <a:solidFill>
                  <a:schemeClr val="tx1"/>
                </a:solidFill>
                <a:latin typeface="+mj-lt"/>
                <a:ea typeface="黑体" pitchFamily="49" charset="-122"/>
              </a:rPr>
              <a:t>编辑操作？</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45</a:t>
            </a:fld>
            <a:endParaRPr lang="en-US" dirty="0"/>
          </a:p>
        </p:txBody>
      </p:sp>
    </p:spTree>
    <p:extLst>
      <p:ext uri="{BB962C8B-B14F-4D97-AF65-F5344CB8AC3E}">
        <p14:creationId xmlns:p14="http://schemas.microsoft.com/office/powerpoint/2010/main" val="36727236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46</a:t>
            </a:fld>
            <a:endParaRPr lang="en-US" dirty="0"/>
          </a:p>
        </p:txBody>
      </p:sp>
      <p:pic>
        <p:nvPicPr>
          <p:cNvPr id="8" name="Picture 7" descr="355.png"/>
          <p:cNvPicPr>
            <a:picLocks noChangeAspect="1"/>
          </p:cNvPicPr>
          <p:nvPr/>
        </p:nvPicPr>
        <p:blipFill>
          <a:blip r:embed="rId3" cstate="print"/>
          <a:stretch>
            <a:fillRect/>
          </a:stretch>
        </p:blipFill>
        <p:spPr>
          <a:xfrm>
            <a:off x="142844" y="1571612"/>
            <a:ext cx="5759254" cy="3571900"/>
          </a:xfrm>
          <a:prstGeom prst="rect">
            <a:avLst/>
          </a:prstGeom>
        </p:spPr>
      </p:pic>
    </p:spTree>
    <p:extLst>
      <p:ext uri="{BB962C8B-B14F-4D97-AF65-F5344CB8AC3E}">
        <p14:creationId xmlns:p14="http://schemas.microsoft.com/office/powerpoint/2010/main" val="14408134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47</a:t>
            </a:fld>
            <a:endParaRPr lang="en-US" dirty="0"/>
          </a:p>
        </p:txBody>
      </p:sp>
      <p:pic>
        <p:nvPicPr>
          <p:cNvPr id="9" name="Picture 8" descr="356.png"/>
          <p:cNvPicPr>
            <a:picLocks noChangeAspect="1"/>
          </p:cNvPicPr>
          <p:nvPr/>
        </p:nvPicPr>
        <p:blipFill>
          <a:blip r:embed="rId3" cstate="print"/>
          <a:stretch>
            <a:fillRect/>
          </a:stretch>
        </p:blipFill>
        <p:spPr>
          <a:xfrm>
            <a:off x="142843" y="1571612"/>
            <a:ext cx="5703517" cy="3571900"/>
          </a:xfrm>
          <a:prstGeom prst="rect">
            <a:avLst/>
          </a:prstGeom>
        </p:spPr>
      </p:pic>
    </p:spTree>
    <p:extLst>
      <p:ext uri="{BB962C8B-B14F-4D97-AF65-F5344CB8AC3E}">
        <p14:creationId xmlns:p14="http://schemas.microsoft.com/office/powerpoint/2010/main" val="7620385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48</a:t>
            </a:fld>
            <a:endParaRPr lang="en-US" dirty="0"/>
          </a:p>
        </p:txBody>
      </p:sp>
      <p:pic>
        <p:nvPicPr>
          <p:cNvPr id="8" name="Picture 7" descr="357.png"/>
          <p:cNvPicPr>
            <a:picLocks noChangeAspect="1"/>
          </p:cNvPicPr>
          <p:nvPr/>
        </p:nvPicPr>
        <p:blipFill>
          <a:blip r:embed="rId3" cstate="print"/>
          <a:stretch>
            <a:fillRect/>
          </a:stretch>
        </p:blipFill>
        <p:spPr>
          <a:xfrm>
            <a:off x="136138" y="1571612"/>
            <a:ext cx="5789254" cy="3643338"/>
          </a:xfrm>
          <a:prstGeom prst="rect">
            <a:avLst/>
          </a:prstGeom>
        </p:spPr>
      </p:pic>
    </p:spTree>
    <p:extLst>
      <p:ext uri="{BB962C8B-B14F-4D97-AF65-F5344CB8AC3E}">
        <p14:creationId xmlns:p14="http://schemas.microsoft.com/office/powerpoint/2010/main" val="4751087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49</a:t>
            </a:fld>
            <a:endParaRPr lang="en-US" dirty="0"/>
          </a:p>
        </p:txBody>
      </p:sp>
      <p:pic>
        <p:nvPicPr>
          <p:cNvPr id="9" name="Picture 8" descr="358.png"/>
          <p:cNvPicPr>
            <a:picLocks noChangeAspect="1"/>
          </p:cNvPicPr>
          <p:nvPr/>
        </p:nvPicPr>
        <p:blipFill>
          <a:blip r:embed="rId3" cstate="print"/>
          <a:stretch>
            <a:fillRect/>
          </a:stretch>
        </p:blipFill>
        <p:spPr>
          <a:xfrm>
            <a:off x="142845" y="1571612"/>
            <a:ext cx="5809091" cy="3600000"/>
          </a:xfrm>
          <a:prstGeom prst="rect">
            <a:avLst/>
          </a:prstGeom>
        </p:spPr>
      </p:pic>
    </p:spTree>
    <p:extLst>
      <p:ext uri="{BB962C8B-B14F-4D97-AF65-F5344CB8AC3E}">
        <p14:creationId xmlns:p14="http://schemas.microsoft.com/office/powerpoint/2010/main" val="22873256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CF78F84-79A5-4474-A672-F855D64FC2A3}"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572500" cy="1403350"/>
          </a:xfrm>
          <a:prstGeom prst="rect">
            <a:avLst/>
          </a:prstGeom>
          <a:noFill/>
          <a:ln w="9525">
            <a:noFill/>
            <a:round/>
            <a:headEnd/>
            <a:tailEnd/>
          </a:ln>
        </p:spPr>
        <p:txBody>
          <a:bodyPr anchor="b"/>
          <a:lstStyle/>
          <a:p>
            <a:pPr>
              <a:defRPr/>
            </a:pPr>
            <a:r>
              <a:rPr lang="zh-CN" altLang="en-US" sz="3600" dirty="0">
                <a:solidFill>
                  <a:schemeClr val="tx1"/>
                </a:solidFill>
                <a:latin typeface="+mj-lt"/>
                <a:ea typeface="黑体" pitchFamily="49" charset="-122"/>
              </a:rPr>
              <a:t>倒排索引</a:t>
            </a:r>
            <a:r>
              <a:rPr lang="zh-CN" altLang="en-US" sz="3600" dirty="0">
                <a:latin typeface="+mj-lt"/>
                <a:ea typeface="黑体" pitchFamily="49" charset="-122"/>
              </a:rPr>
              <a:t>索引</a:t>
            </a:r>
            <a:endParaRPr lang="en-US" sz="3600" dirty="0">
              <a:latin typeface="+mj-lt"/>
              <a:ea typeface="黑体" pitchFamily="49" charset="-122"/>
            </a:endParaRPr>
          </a:p>
        </p:txBody>
      </p:sp>
      <p:sp>
        <p:nvSpPr>
          <p:cNvPr id="84996" name="Text Box 3"/>
          <p:cNvSpPr txBox="1">
            <a:spLocks noChangeArrowheads="1"/>
          </p:cNvSpPr>
          <p:nvPr/>
        </p:nvSpPr>
        <p:spPr bwMode="auto">
          <a:xfrm>
            <a:off x="71438" y="1628800"/>
            <a:ext cx="8429625" cy="571500"/>
          </a:xfrm>
          <a:prstGeom prst="rect">
            <a:avLst/>
          </a:prstGeom>
          <a:noFill/>
          <a:ln w="9525">
            <a:noFill/>
            <a:round/>
            <a:headEnd/>
            <a:tailEnd/>
          </a:ln>
        </p:spPr>
        <p:txBody>
          <a:bodyPr/>
          <a:lstStyle/>
          <a:p>
            <a:pPr lvl="1">
              <a:spcBef>
                <a:spcPts val="700"/>
              </a:spcBef>
              <a:buClr>
                <a:srgbClr val="336699"/>
              </a:buClr>
              <a:defRPr/>
            </a:pPr>
            <a:r>
              <a:rPr lang="zh-CN" altLang="en-US" sz="2800" dirty="0">
                <a:latin typeface="+mn-lt"/>
                <a:ea typeface="黑体" pitchFamily="49" charset="-122"/>
              </a:rPr>
              <a:t>对每个词项</a:t>
            </a:r>
            <a:r>
              <a:rPr lang="en-US" sz="2800" i="1" dirty="0">
                <a:latin typeface="+mn-lt"/>
                <a:ea typeface="黑体" pitchFamily="49" charset="-122"/>
              </a:rPr>
              <a:t>t</a:t>
            </a:r>
            <a:r>
              <a:rPr lang="en-US" sz="2800" dirty="0">
                <a:latin typeface="+mn-lt"/>
                <a:ea typeface="黑体" pitchFamily="49" charset="-122"/>
              </a:rPr>
              <a:t>, </a:t>
            </a:r>
            <a:r>
              <a:rPr lang="zh-CN" altLang="en-US" sz="2800" dirty="0">
                <a:latin typeface="+mn-lt"/>
                <a:ea typeface="黑体" pitchFamily="49" charset="-122"/>
              </a:rPr>
              <a:t>保存所有包含</a:t>
            </a:r>
            <a:r>
              <a:rPr lang="en-US" altLang="zh-CN" sz="2800" i="1" dirty="0">
                <a:latin typeface="+mn-lt"/>
                <a:ea typeface="黑体" pitchFamily="49" charset="-122"/>
              </a:rPr>
              <a:t>t</a:t>
            </a:r>
            <a:r>
              <a:rPr lang="zh-CN" altLang="en-US" sz="2800" dirty="0">
                <a:latin typeface="+mn-lt"/>
                <a:ea typeface="黑体" pitchFamily="49" charset="-122"/>
              </a:rPr>
              <a:t>的文档列表</a:t>
            </a:r>
            <a:endParaRPr lang="en-US" sz="2800" dirty="0">
              <a:latin typeface="+mn-lt"/>
              <a:ea typeface="黑体" pitchFamily="49" charset="-122"/>
            </a:endParaRPr>
          </a:p>
        </p:txBody>
      </p:sp>
      <p:sp>
        <p:nvSpPr>
          <p:cNvPr id="1331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13318" name="Slide Number Placeholder 6"/>
          <p:cNvSpPr>
            <a:spLocks noGrp="1"/>
          </p:cNvSpPr>
          <p:nvPr>
            <p:ph type="sldNum" sz="quarter" idx="12"/>
          </p:nvPr>
        </p:nvSpPr>
        <p:spPr/>
        <p:txBody>
          <a:bodyPr/>
          <a:lstStyle/>
          <a:p>
            <a:fld id="{9D89A260-4BC5-43FA-8D50-251A3A6D0672}" type="slidenum">
              <a:rPr lang="en-US" altLang="zh-CN" smtClean="0"/>
              <a:pPr/>
              <a:t>5</a:t>
            </a:fld>
            <a:endParaRPr lang="en-US" altLang="zh-CN"/>
          </a:p>
        </p:txBody>
      </p:sp>
      <p:pic>
        <p:nvPicPr>
          <p:cNvPr id="13319" name="Picture 8" descr="117.png"/>
          <p:cNvPicPr>
            <a:picLocks noChangeAspect="1"/>
          </p:cNvPicPr>
          <p:nvPr/>
        </p:nvPicPr>
        <p:blipFill>
          <a:blip r:embed="rId3" cstate="print"/>
          <a:srcRect/>
          <a:stretch>
            <a:fillRect/>
          </a:stretch>
        </p:blipFill>
        <p:spPr bwMode="auto">
          <a:xfrm>
            <a:off x="455613" y="2428875"/>
            <a:ext cx="8402637" cy="3330575"/>
          </a:xfrm>
          <a:prstGeom prst="rect">
            <a:avLst/>
          </a:prstGeom>
          <a:noFill/>
          <a:ln w="9525">
            <a:noFill/>
            <a:miter lim="800000"/>
            <a:headEnd/>
            <a:tailEnd/>
          </a:ln>
        </p:spPr>
      </p:pic>
      <p:sp>
        <p:nvSpPr>
          <p:cNvPr id="10" name="Rectangle 9"/>
          <p:cNvSpPr/>
          <p:nvPr/>
        </p:nvSpPr>
        <p:spPr>
          <a:xfrm>
            <a:off x="642938" y="5786439"/>
            <a:ext cx="7967662" cy="523220"/>
          </a:xfrm>
          <a:prstGeom prst="rect">
            <a:avLst/>
          </a:prstGeom>
        </p:spPr>
        <p:txBody>
          <a:bodyPr wrap="square">
            <a:spAutoFit/>
          </a:bodyPr>
          <a:lstStyle/>
          <a:p>
            <a:pPr>
              <a:defRPr/>
            </a:pPr>
            <a:r>
              <a:rPr lang="zh-CN" altLang="en-US" sz="2800" dirty="0">
                <a:solidFill>
                  <a:schemeClr val="tx1"/>
                </a:solidFill>
                <a:latin typeface="+mj-lt"/>
                <a:ea typeface="黑体" pitchFamily="49" charset="-122"/>
              </a:rPr>
              <a:t>词典</a:t>
            </a:r>
            <a:r>
              <a:rPr lang="en-US" altLang="zh-CN" sz="2800" dirty="0">
                <a:solidFill>
                  <a:schemeClr val="tx1"/>
                </a:solidFill>
                <a:latin typeface="+mj-lt"/>
                <a:ea typeface="黑体" pitchFamily="49" charset="-122"/>
              </a:rPr>
              <a:t>(dictionary)                 </a:t>
            </a:r>
            <a:r>
              <a:rPr lang="zh-CN" altLang="en-US" sz="2800" dirty="0">
                <a:solidFill>
                  <a:schemeClr val="tx1"/>
                </a:solidFill>
                <a:latin typeface="+mj-lt"/>
                <a:ea typeface="黑体" pitchFamily="49" charset="-122"/>
              </a:rPr>
              <a:t>倒排记录表</a:t>
            </a:r>
            <a:r>
              <a:rPr lang="en-US" altLang="zh-CN" sz="2800" dirty="0">
                <a:solidFill>
                  <a:schemeClr val="tx1"/>
                </a:solidFill>
                <a:latin typeface="+mj-lt"/>
                <a:ea typeface="黑体" pitchFamily="49" charset="-122"/>
              </a:rPr>
              <a:t>(posting list)</a:t>
            </a:r>
            <a:endParaRPr lang="de-DE" sz="2800" dirty="0">
              <a:latin typeface="+mj-lt"/>
              <a:ea typeface="黑体" pitchFamily="49" charset="-122"/>
            </a:endParaRPr>
          </a:p>
        </p:txBody>
      </p:sp>
    </p:spTree>
    <p:extLst>
      <p:ext uri="{BB962C8B-B14F-4D97-AF65-F5344CB8AC3E}">
        <p14:creationId xmlns:p14="http://schemas.microsoft.com/office/powerpoint/2010/main" val="12379763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50</a:t>
            </a:fld>
            <a:endParaRPr lang="en-US" dirty="0"/>
          </a:p>
        </p:txBody>
      </p:sp>
      <p:pic>
        <p:nvPicPr>
          <p:cNvPr id="8" name="Picture 7" descr="359.png"/>
          <p:cNvPicPr>
            <a:picLocks noChangeAspect="1"/>
          </p:cNvPicPr>
          <p:nvPr/>
        </p:nvPicPr>
        <p:blipFill>
          <a:blip r:embed="rId3" cstate="print"/>
          <a:stretch>
            <a:fillRect/>
          </a:stretch>
        </p:blipFill>
        <p:spPr>
          <a:xfrm>
            <a:off x="142844" y="1571612"/>
            <a:ext cx="5726563" cy="3571900"/>
          </a:xfrm>
          <a:prstGeom prst="rect">
            <a:avLst/>
          </a:prstGeom>
        </p:spPr>
      </p:pic>
    </p:spTree>
    <p:extLst>
      <p:ext uri="{BB962C8B-B14F-4D97-AF65-F5344CB8AC3E}">
        <p14:creationId xmlns:p14="http://schemas.microsoft.com/office/powerpoint/2010/main" val="2280846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51</a:t>
            </a:fld>
            <a:endParaRPr lang="en-US" dirty="0"/>
          </a:p>
        </p:txBody>
      </p:sp>
      <p:pic>
        <p:nvPicPr>
          <p:cNvPr id="9" name="Picture 8" descr="360.png"/>
          <p:cNvPicPr>
            <a:picLocks noChangeAspect="1"/>
          </p:cNvPicPr>
          <p:nvPr/>
        </p:nvPicPr>
        <p:blipFill>
          <a:blip r:embed="rId3" cstate="print"/>
          <a:stretch>
            <a:fillRect/>
          </a:stretch>
        </p:blipFill>
        <p:spPr>
          <a:xfrm>
            <a:off x="142843" y="1571612"/>
            <a:ext cx="5739428" cy="3564000"/>
          </a:xfrm>
          <a:prstGeom prst="rect">
            <a:avLst/>
          </a:prstGeom>
        </p:spPr>
      </p:pic>
    </p:spTree>
    <p:extLst>
      <p:ext uri="{BB962C8B-B14F-4D97-AF65-F5344CB8AC3E}">
        <p14:creationId xmlns:p14="http://schemas.microsoft.com/office/powerpoint/2010/main" val="35450524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52</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42843" y="1571612"/>
            <a:ext cx="5750849" cy="3600000"/>
          </a:xfrm>
          <a:prstGeom prst="rect">
            <a:avLst/>
          </a:prstGeom>
          <a:noFill/>
          <a:ln w="9525">
            <a:noFill/>
            <a:miter lim="800000"/>
            <a:headEnd/>
            <a:tailEnd/>
          </a:ln>
          <a:effectLst/>
        </p:spPr>
      </p:pic>
    </p:spTree>
    <p:extLst>
      <p:ext uri="{BB962C8B-B14F-4D97-AF65-F5344CB8AC3E}">
        <p14:creationId xmlns:p14="http://schemas.microsoft.com/office/powerpoint/2010/main" val="6221642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53</a:t>
            </a:fld>
            <a:endParaRPr lang="en-US" dirty="0"/>
          </a:p>
        </p:txBody>
      </p:sp>
      <p:pic>
        <p:nvPicPr>
          <p:cNvPr id="8" name="Picture 7" descr="362.png"/>
          <p:cNvPicPr>
            <a:picLocks noChangeAspect="1"/>
          </p:cNvPicPr>
          <p:nvPr/>
        </p:nvPicPr>
        <p:blipFill>
          <a:blip r:embed="rId3" cstate="print"/>
          <a:stretch>
            <a:fillRect/>
          </a:stretch>
        </p:blipFill>
        <p:spPr>
          <a:xfrm>
            <a:off x="71405" y="1571612"/>
            <a:ext cx="5850360" cy="3643338"/>
          </a:xfrm>
          <a:prstGeom prst="rect">
            <a:avLst/>
          </a:prstGeom>
        </p:spPr>
      </p:pic>
    </p:spTree>
    <p:extLst>
      <p:ext uri="{BB962C8B-B14F-4D97-AF65-F5344CB8AC3E}">
        <p14:creationId xmlns:p14="http://schemas.microsoft.com/office/powerpoint/2010/main" val="29916350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54</a:t>
            </a:fld>
            <a:endParaRPr lang="en-US" dirty="0"/>
          </a:p>
        </p:txBody>
      </p:sp>
      <p:pic>
        <p:nvPicPr>
          <p:cNvPr id="9" name="Picture 8" descr="363.png"/>
          <p:cNvPicPr>
            <a:picLocks noChangeAspect="1"/>
          </p:cNvPicPr>
          <p:nvPr/>
        </p:nvPicPr>
        <p:blipFill>
          <a:blip r:embed="rId3" cstate="print"/>
          <a:stretch>
            <a:fillRect/>
          </a:stretch>
        </p:blipFill>
        <p:spPr>
          <a:xfrm>
            <a:off x="142843" y="1571612"/>
            <a:ext cx="5850361" cy="3643338"/>
          </a:xfrm>
          <a:prstGeom prst="rect">
            <a:avLst/>
          </a:prstGeom>
        </p:spPr>
      </p:pic>
    </p:spTree>
    <p:extLst>
      <p:ext uri="{BB962C8B-B14F-4D97-AF65-F5344CB8AC3E}">
        <p14:creationId xmlns:p14="http://schemas.microsoft.com/office/powerpoint/2010/main" val="37412643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55</a:t>
            </a:fld>
            <a:endParaRPr lang="en-US" dirty="0"/>
          </a:p>
        </p:txBody>
      </p:sp>
      <p:pic>
        <p:nvPicPr>
          <p:cNvPr id="8" name="Picture 7" descr="364.png"/>
          <p:cNvPicPr>
            <a:picLocks noChangeAspect="1"/>
          </p:cNvPicPr>
          <p:nvPr/>
        </p:nvPicPr>
        <p:blipFill>
          <a:blip r:embed="rId3" cstate="print"/>
          <a:stretch>
            <a:fillRect/>
          </a:stretch>
        </p:blipFill>
        <p:spPr>
          <a:xfrm>
            <a:off x="142843" y="1571612"/>
            <a:ext cx="5743490" cy="3636000"/>
          </a:xfrm>
          <a:prstGeom prst="rect">
            <a:avLst/>
          </a:prstGeom>
        </p:spPr>
      </p:pic>
    </p:spTree>
    <p:extLst>
      <p:ext uri="{BB962C8B-B14F-4D97-AF65-F5344CB8AC3E}">
        <p14:creationId xmlns:p14="http://schemas.microsoft.com/office/powerpoint/2010/main" val="23918006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56</a:t>
            </a:fld>
            <a:endParaRPr lang="en-US" dirty="0"/>
          </a:p>
        </p:txBody>
      </p:sp>
      <p:pic>
        <p:nvPicPr>
          <p:cNvPr id="9" name="Picture 8" descr="365.png"/>
          <p:cNvPicPr>
            <a:picLocks noChangeAspect="1"/>
          </p:cNvPicPr>
          <p:nvPr/>
        </p:nvPicPr>
        <p:blipFill>
          <a:blip r:embed="rId3" cstate="print"/>
          <a:stretch>
            <a:fillRect/>
          </a:stretch>
        </p:blipFill>
        <p:spPr>
          <a:xfrm>
            <a:off x="142843" y="1571612"/>
            <a:ext cx="5815269" cy="3636000"/>
          </a:xfrm>
          <a:prstGeom prst="rect">
            <a:avLst/>
          </a:prstGeom>
        </p:spPr>
      </p:pic>
    </p:spTree>
    <p:extLst>
      <p:ext uri="{BB962C8B-B14F-4D97-AF65-F5344CB8AC3E}">
        <p14:creationId xmlns:p14="http://schemas.microsoft.com/office/powerpoint/2010/main" val="10926981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57</a:t>
            </a:fld>
            <a:endParaRPr lang="en-US" dirty="0"/>
          </a:p>
        </p:txBody>
      </p:sp>
      <p:pic>
        <p:nvPicPr>
          <p:cNvPr id="8" name="Picture 7" descr="366.png"/>
          <p:cNvPicPr>
            <a:picLocks noChangeAspect="1"/>
          </p:cNvPicPr>
          <p:nvPr/>
        </p:nvPicPr>
        <p:blipFill>
          <a:blip r:embed="rId3" cstate="print"/>
          <a:stretch>
            <a:fillRect/>
          </a:stretch>
        </p:blipFill>
        <p:spPr>
          <a:xfrm>
            <a:off x="71405" y="1571612"/>
            <a:ext cx="5907030" cy="3636000"/>
          </a:xfrm>
          <a:prstGeom prst="rect">
            <a:avLst/>
          </a:prstGeom>
        </p:spPr>
      </p:pic>
    </p:spTree>
    <p:extLst>
      <p:ext uri="{BB962C8B-B14F-4D97-AF65-F5344CB8AC3E}">
        <p14:creationId xmlns:p14="http://schemas.microsoft.com/office/powerpoint/2010/main" val="4314348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58</a:t>
            </a:fld>
            <a:endParaRPr lang="en-US" dirty="0"/>
          </a:p>
        </p:txBody>
      </p:sp>
      <p:pic>
        <p:nvPicPr>
          <p:cNvPr id="10" name="Picture 9" descr="367.png"/>
          <p:cNvPicPr>
            <a:picLocks noChangeAspect="1"/>
          </p:cNvPicPr>
          <p:nvPr/>
        </p:nvPicPr>
        <p:blipFill>
          <a:blip r:embed="rId3" cstate="print"/>
          <a:stretch>
            <a:fillRect/>
          </a:stretch>
        </p:blipFill>
        <p:spPr>
          <a:xfrm>
            <a:off x="142843" y="1571612"/>
            <a:ext cx="5778642" cy="3600000"/>
          </a:xfrm>
          <a:prstGeom prst="rect">
            <a:avLst/>
          </a:prstGeom>
        </p:spPr>
      </p:pic>
    </p:spTree>
    <p:extLst>
      <p:ext uri="{BB962C8B-B14F-4D97-AF65-F5344CB8AC3E}">
        <p14:creationId xmlns:p14="http://schemas.microsoft.com/office/powerpoint/2010/main" val="23631705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59</a:t>
            </a:fld>
            <a:endParaRPr lang="en-US" dirty="0"/>
          </a:p>
        </p:txBody>
      </p:sp>
      <p:pic>
        <p:nvPicPr>
          <p:cNvPr id="8" name="Picture 7" descr="368.png"/>
          <p:cNvPicPr>
            <a:picLocks noChangeAspect="1"/>
          </p:cNvPicPr>
          <p:nvPr/>
        </p:nvPicPr>
        <p:blipFill>
          <a:blip r:embed="rId3" cstate="print"/>
          <a:stretch>
            <a:fillRect/>
          </a:stretch>
        </p:blipFill>
        <p:spPr>
          <a:xfrm>
            <a:off x="142844" y="1571612"/>
            <a:ext cx="5712750" cy="3571900"/>
          </a:xfrm>
          <a:prstGeom prst="rect">
            <a:avLst/>
          </a:prstGeom>
        </p:spPr>
      </p:pic>
    </p:spTree>
    <p:extLst>
      <p:ext uri="{BB962C8B-B14F-4D97-AF65-F5344CB8AC3E}">
        <p14:creationId xmlns:p14="http://schemas.microsoft.com/office/powerpoint/2010/main" val="9549140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4FC0915-CE21-4E72-A8D8-941CD2236FC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altLang="zh-CN" sz="1200" dirty="0">
              <a:solidFill>
                <a:srgbClr val="898989"/>
              </a:solidFill>
              <a:latin typeface="Calibri" pitchFamily="34" charset="0"/>
              <a:ea typeface="黑体" pitchFamily="49" charset="-122"/>
            </a:endParaRPr>
          </a:p>
        </p:txBody>
      </p:sp>
      <p:sp>
        <p:nvSpPr>
          <p:cNvPr id="5222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2" name="标题 1"/>
          <p:cNvSpPr>
            <a:spLocks noGrp="1"/>
          </p:cNvSpPr>
          <p:nvPr>
            <p:ph type="title"/>
          </p:nvPr>
        </p:nvSpPr>
        <p:spPr/>
        <p:txBody>
          <a:bodyPr/>
          <a:lstStyle/>
          <a:p>
            <a:r>
              <a:rPr lang="zh-CN" altLang="en-US" dirty="0"/>
              <a:t>词典</a:t>
            </a:r>
          </a:p>
        </p:txBody>
      </p:sp>
      <p:sp>
        <p:nvSpPr>
          <p:cNvPr id="3" name="内容占位符 2"/>
          <p:cNvSpPr>
            <a:spLocks noGrp="1"/>
          </p:cNvSpPr>
          <p:nvPr>
            <p:ph idx="1"/>
          </p:nvPr>
        </p:nvSpPr>
        <p:spPr/>
        <p:txBody>
          <a:bodyPr/>
          <a:lstStyle/>
          <a:p>
            <a:r>
              <a:rPr lang="zh-CN" altLang="en-US" b="1" dirty="0"/>
              <a:t>词典是指存储词项词汇表的数据结构</a:t>
            </a:r>
          </a:p>
          <a:p>
            <a:endParaRPr lang="zh-CN" altLang="en-US" b="1" dirty="0"/>
          </a:p>
          <a:p>
            <a:r>
              <a:rPr lang="zh-CN" altLang="en-US" b="1" dirty="0">
                <a:solidFill>
                  <a:srgbClr val="FF0000"/>
                </a:solidFill>
              </a:rPr>
              <a:t>词项词汇表</a:t>
            </a:r>
            <a:r>
              <a:rPr lang="en-US" altLang="zh-CN" b="1" dirty="0"/>
              <a:t>(Term vocabulary): </a:t>
            </a:r>
            <a:r>
              <a:rPr lang="zh-CN" altLang="en-US" b="1" dirty="0"/>
              <a:t>指的是具体</a:t>
            </a:r>
            <a:r>
              <a:rPr lang="zh-CN" altLang="en-US" b="1" dirty="0">
                <a:solidFill>
                  <a:srgbClr val="FF0000"/>
                </a:solidFill>
              </a:rPr>
              <a:t>数据</a:t>
            </a:r>
          </a:p>
          <a:p>
            <a:endParaRPr lang="zh-CN" altLang="en-US" b="1" dirty="0"/>
          </a:p>
          <a:p>
            <a:r>
              <a:rPr lang="zh-CN" altLang="en-US" b="1" dirty="0">
                <a:solidFill>
                  <a:srgbClr val="FF0000"/>
                </a:solidFill>
              </a:rPr>
              <a:t>词典</a:t>
            </a:r>
            <a:r>
              <a:rPr lang="en-US" altLang="zh-CN" b="1" dirty="0"/>
              <a:t>(Dictionary): </a:t>
            </a:r>
            <a:r>
              <a:rPr lang="zh-CN" altLang="en-US" b="1" dirty="0"/>
              <a:t>指的是</a:t>
            </a:r>
            <a:r>
              <a:rPr lang="zh-CN" altLang="en-US" b="1" dirty="0">
                <a:solidFill>
                  <a:srgbClr val="FF0000"/>
                </a:solidFill>
              </a:rPr>
              <a:t>数据结构</a:t>
            </a:r>
          </a:p>
          <a:p>
            <a:endParaRPr lang="zh-CN" altLang="en-US" b="1" dirty="0"/>
          </a:p>
        </p:txBody>
      </p:sp>
      <p:sp>
        <p:nvSpPr>
          <p:cNvPr id="7" name="Slide Number Placeholder 6"/>
          <p:cNvSpPr>
            <a:spLocks noGrp="1"/>
          </p:cNvSpPr>
          <p:nvPr>
            <p:ph type="sldNum" sz="quarter" idx="12"/>
          </p:nvPr>
        </p:nvSpPr>
        <p:spPr/>
        <p:txBody>
          <a:bodyPr/>
          <a:lstStyle/>
          <a:p>
            <a:fld id="{1D1A4B58-FFA8-4945-BE5F-783CD951CDC6}" type="slidenum">
              <a:rPr lang="en-US" altLang="zh-CN" smtClean="0"/>
              <a:pPr/>
              <a:t>6</a:t>
            </a:fld>
            <a:endParaRPr lang="en-US" altLang="zh-CN"/>
          </a:p>
        </p:txBody>
      </p:sp>
    </p:spTree>
    <p:extLst>
      <p:ext uri="{BB962C8B-B14F-4D97-AF65-F5344CB8AC3E}">
        <p14:creationId xmlns:p14="http://schemas.microsoft.com/office/powerpoint/2010/main" val="11104692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60</a:t>
            </a:fld>
            <a:endParaRPr lang="en-US" dirty="0"/>
          </a:p>
        </p:txBody>
      </p:sp>
      <p:pic>
        <p:nvPicPr>
          <p:cNvPr id="9" name="Picture 8" descr="369.png"/>
          <p:cNvPicPr>
            <a:picLocks noChangeAspect="1"/>
          </p:cNvPicPr>
          <p:nvPr/>
        </p:nvPicPr>
        <p:blipFill>
          <a:blip r:embed="rId3" cstate="print"/>
          <a:stretch>
            <a:fillRect/>
          </a:stretch>
        </p:blipFill>
        <p:spPr>
          <a:xfrm>
            <a:off x="142843" y="1571612"/>
            <a:ext cx="5743479" cy="3643338"/>
          </a:xfrm>
          <a:prstGeom prst="rect">
            <a:avLst/>
          </a:prstGeom>
        </p:spPr>
      </p:pic>
    </p:spTree>
    <p:extLst>
      <p:ext uri="{BB962C8B-B14F-4D97-AF65-F5344CB8AC3E}">
        <p14:creationId xmlns:p14="http://schemas.microsoft.com/office/powerpoint/2010/main" val="38219584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61</a:t>
            </a:fld>
            <a:endParaRPr lang="en-US" dirty="0"/>
          </a:p>
        </p:txBody>
      </p:sp>
      <p:pic>
        <p:nvPicPr>
          <p:cNvPr id="8" name="Picture 7" descr="370.png"/>
          <p:cNvPicPr>
            <a:picLocks noChangeAspect="1"/>
          </p:cNvPicPr>
          <p:nvPr/>
        </p:nvPicPr>
        <p:blipFill>
          <a:blip r:embed="rId3" cstate="print"/>
          <a:stretch>
            <a:fillRect/>
          </a:stretch>
        </p:blipFill>
        <p:spPr>
          <a:xfrm>
            <a:off x="142845" y="1571612"/>
            <a:ext cx="5716295" cy="3600000"/>
          </a:xfrm>
          <a:prstGeom prst="rect">
            <a:avLst/>
          </a:prstGeom>
        </p:spPr>
      </p:pic>
    </p:spTree>
    <p:extLst>
      <p:ext uri="{BB962C8B-B14F-4D97-AF65-F5344CB8AC3E}">
        <p14:creationId xmlns:p14="http://schemas.microsoft.com/office/powerpoint/2010/main" val="12544751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62</a:t>
            </a:fld>
            <a:endParaRPr lang="en-US" dirty="0"/>
          </a:p>
        </p:txBody>
      </p:sp>
      <p:pic>
        <p:nvPicPr>
          <p:cNvPr id="9" name="Picture 8" descr="371.png"/>
          <p:cNvPicPr>
            <a:picLocks noChangeAspect="1"/>
          </p:cNvPicPr>
          <p:nvPr/>
        </p:nvPicPr>
        <p:blipFill>
          <a:blip r:embed="rId3" cstate="print"/>
          <a:stretch>
            <a:fillRect/>
          </a:stretch>
        </p:blipFill>
        <p:spPr>
          <a:xfrm>
            <a:off x="142844" y="1571612"/>
            <a:ext cx="5738083" cy="3571900"/>
          </a:xfrm>
          <a:prstGeom prst="rect">
            <a:avLst/>
          </a:prstGeom>
        </p:spPr>
      </p:pic>
    </p:spTree>
    <p:extLst>
      <p:ext uri="{BB962C8B-B14F-4D97-AF65-F5344CB8AC3E}">
        <p14:creationId xmlns:p14="http://schemas.microsoft.com/office/powerpoint/2010/main" val="5775314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63</a:t>
            </a:fld>
            <a:endParaRPr lang="en-US" dirty="0"/>
          </a:p>
        </p:txBody>
      </p:sp>
      <p:pic>
        <p:nvPicPr>
          <p:cNvPr id="8" name="Picture 7" descr="372.png"/>
          <p:cNvPicPr>
            <a:picLocks noChangeAspect="1"/>
          </p:cNvPicPr>
          <p:nvPr/>
        </p:nvPicPr>
        <p:blipFill>
          <a:blip r:embed="rId3" cstate="print"/>
          <a:stretch>
            <a:fillRect/>
          </a:stretch>
        </p:blipFill>
        <p:spPr>
          <a:xfrm>
            <a:off x="142843" y="1571612"/>
            <a:ext cx="5789891" cy="3643338"/>
          </a:xfrm>
          <a:prstGeom prst="rect">
            <a:avLst/>
          </a:prstGeom>
        </p:spPr>
      </p:pic>
    </p:spTree>
    <p:extLst>
      <p:ext uri="{BB962C8B-B14F-4D97-AF65-F5344CB8AC3E}">
        <p14:creationId xmlns:p14="http://schemas.microsoft.com/office/powerpoint/2010/main" val="12461786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64</a:t>
            </a:fld>
            <a:endParaRPr lang="en-US" dirty="0"/>
          </a:p>
        </p:txBody>
      </p:sp>
      <p:pic>
        <p:nvPicPr>
          <p:cNvPr id="9" name="Picture 8" descr="373.png"/>
          <p:cNvPicPr>
            <a:picLocks noChangeAspect="1"/>
          </p:cNvPicPr>
          <p:nvPr/>
        </p:nvPicPr>
        <p:blipFill>
          <a:blip r:embed="rId3" cstate="print"/>
          <a:stretch>
            <a:fillRect/>
          </a:stretch>
        </p:blipFill>
        <p:spPr>
          <a:xfrm>
            <a:off x="71404" y="1571612"/>
            <a:ext cx="5870522" cy="3672000"/>
          </a:xfrm>
          <a:prstGeom prst="rect">
            <a:avLst/>
          </a:prstGeom>
        </p:spPr>
      </p:pic>
    </p:spTree>
    <p:extLst>
      <p:ext uri="{BB962C8B-B14F-4D97-AF65-F5344CB8AC3E}">
        <p14:creationId xmlns:p14="http://schemas.microsoft.com/office/powerpoint/2010/main" val="13683320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65</a:t>
            </a:fld>
            <a:endParaRPr lang="en-US" dirty="0"/>
          </a:p>
        </p:txBody>
      </p:sp>
      <p:pic>
        <p:nvPicPr>
          <p:cNvPr id="8" name="Picture 7" descr="374.png"/>
          <p:cNvPicPr>
            <a:picLocks noChangeAspect="1"/>
          </p:cNvPicPr>
          <p:nvPr/>
        </p:nvPicPr>
        <p:blipFill>
          <a:blip r:embed="rId3" cstate="print"/>
          <a:stretch>
            <a:fillRect/>
          </a:stretch>
        </p:blipFill>
        <p:spPr>
          <a:xfrm>
            <a:off x="142845" y="1571612"/>
            <a:ext cx="5805871" cy="3636000"/>
          </a:xfrm>
          <a:prstGeom prst="rect">
            <a:avLst/>
          </a:prstGeom>
        </p:spPr>
      </p:pic>
    </p:spTree>
    <p:extLst>
      <p:ext uri="{BB962C8B-B14F-4D97-AF65-F5344CB8AC3E}">
        <p14:creationId xmlns:p14="http://schemas.microsoft.com/office/powerpoint/2010/main" val="2875359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66</a:t>
            </a:fld>
            <a:endParaRPr lang="en-US" dirty="0"/>
          </a:p>
        </p:txBody>
      </p:sp>
      <p:pic>
        <p:nvPicPr>
          <p:cNvPr id="9" name="Picture 8" descr="375.png"/>
          <p:cNvPicPr>
            <a:picLocks noChangeAspect="1"/>
          </p:cNvPicPr>
          <p:nvPr/>
        </p:nvPicPr>
        <p:blipFill>
          <a:blip r:embed="rId3" cstate="print"/>
          <a:stretch>
            <a:fillRect/>
          </a:stretch>
        </p:blipFill>
        <p:spPr>
          <a:xfrm>
            <a:off x="214282" y="1571612"/>
            <a:ext cx="5676923" cy="3600000"/>
          </a:xfrm>
          <a:prstGeom prst="rect">
            <a:avLst/>
          </a:prstGeom>
        </p:spPr>
      </p:pic>
    </p:spTree>
    <p:extLst>
      <p:ext uri="{BB962C8B-B14F-4D97-AF65-F5344CB8AC3E}">
        <p14:creationId xmlns:p14="http://schemas.microsoft.com/office/powerpoint/2010/main" val="10606474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67</a:t>
            </a:fld>
            <a:endParaRPr lang="en-US" dirty="0"/>
          </a:p>
        </p:txBody>
      </p:sp>
      <p:pic>
        <p:nvPicPr>
          <p:cNvPr id="8" name="Picture 7" descr="376.png"/>
          <p:cNvPicPr>
            <a:picLocks noChangeAspect="1"/>
          </p:cNvPicPr>
          <p:nvPr/>
        </p:nvPicPr>
        <p:blipFill>
          <a:blip r:embed="rId3" cstate="print"/>
          <a:stretch>
            <a:fillRect/>
          </a:stretch>
        </p:blipFill>
        <p:spPr>
          <a:xfrm>
            <a:off x="142844" y="1571612"/>
            <a:ext cx="5701302" cy="3571900"/>
          </a:xfrm>
          <a:prstGeom prst="rect">
            <a:avLst/>
          </a:prstGeom>
        </p:spPr>
      </p:pic>
    </p:spTree>
    <p:extLst>
      <p:ext uri="{BB962C8B-B14F-4D97-AF65-F5344CB8AC3E}">
        <p14:creationId xmlns:p14="http://schemas.microsoft.com/office/powerpoint/2010/main" val="14773203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68</a:t>
            </a:fld>
            <a:endParaRPr lang="en-US" dirty="0"/>
          </a:p>
        </p:txBody>
      </p:sp>
      <p:pic>
        <p:nvPicPr>
          <p:cNvPr id="9" name="Picture 8" descr="377.png"/>
          <p:cNvPicPr>
            <a:picLocks noChangeAspect="1"/>
          </p:cNvPicPr>
          <p:nvPr/>
        </p:nvPicPr>
        <p:blipFill>
          <a:blip r:embed="rId3" cstate="print"/>
          <a:stretch>
            <a:fillRect/>
          </a:stretch>
        </p:blipFill>
        <p:spPr>
          <a:xfrm>
            <a:off x="142843" y="1571612"/>
            <a:ext cx="5668949" cy="3571900"/>
          </a:xfrm>
          <a:prstGeom prst="rect">
            <a:avLst/>
          </a:prstGeom>
        </p:spPr>
      </p:pic>
    </p:spTree>
    <p:extLst>
      <p:ext uri="{BB962C8B-B14F-4D97-AF65-F5344CB8AC3E}">
        <p14:creationId xmlns:p14="http://schemas.microsoft.com/office/powerpoint/2010/main" val="3865053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69</a:t>
            </a:fld>
            <a:endParaRPr lang="en-US" dirty="0"/>
          </a:p>
        </p:txBody>
      </p:sp>
      <p:pic>
        <p:nvPicPr>
          <p:cNvPr id="8" name="Picture 7" descr="378.png"/>
          <p:cNvPicPr>
            <a:picLocks noChangeAspect="1"/>
          </p:cNvPicPr>
          <p:nvPr/>
        </p:nvPicPr>
        <p:blipFill>
          <a:blip r:embed="rId3" cstate="print"/>
          <a:stretch>
            <a:fillRect/>
          </a:stretch>
        </p:blipFill>
        <p:spPr>
          <a:xfrm>
            <a:off x="71406" y="1571612"/>
            <a:ext cx="5797402" cy="3600000"/>
          </a:xfrm>
          <a:prstGeom prst="rect">
            <a:avLst/>
          </a:prstGeom>
        </p:spPr>
      </p:pic>
    </p:spTree>
    <p:extLst>
      <p:ext uri="{BB962C8B-B14F-4D97-AF65-F5344CB8AC3E}">
        <p14:creationId xmlns:p14="http://schemas.microsoft.com/office/powerpoint/2010/main" val="362940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DB0D89A-2082-4C7D-A5F1-D6E7E4E5D7E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844824"/>
            <a:ext cx="8572500" cy="4392464"/>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对每个词项，需要存储</a:t>
            </a:r>
            <a:r>
              <a:rPr lang="en-US" altLang="zh-CN" sz="2800" dirty="0">
                <a:solidFill>
                  <a:schemeClr val="tx1"/>
                </a:solidFill>
                <a:latin typeface="Calibri" pitchFamily="34" charset="0"/>
                <a:ea typeface="黑体" pitchFamily="49" charset="-122"/>
              </a:rPr>
              <a:t>:</a:t>
            </a:r>
          </a:p>
          <a:p>
            <a:pPr lvl="2">
              <a:lnSpc>
                <a:spcPct val="150000"/>
              </a:lnSpc>
              <a:spcBef>
                <a:spcPts val="700"/>
              </a:spcBef>
              <a:buClr>
                <a:srgbClr val="336699"/>
              </a:buClr>
              <a:buFont typeface="Wingdings" pitchFamily="2" charset="2"/>
              <a:buChar char="§"/>
            </a:pPr>
            <a:r>
              <a:rPr lang="zh-CN" altLang="de-DE" sz="2600" dirty="0">
                <a:solidFill>
                  <a:srgbClr val="FF0000"/>
                </a:solidFill>
                <a:latin typeface="Calibri" pitchFamily="34" charset="0"/>
                <a:ea typeface="黑体" pitchFamily="49" charset="-122"/>
              </a:rPr>
              <a:t>文档频率</a:t>
            </a:r>
            <a:endParaRPr lang="de-DE" altLang="zh-CN" sz="2600" dirty="0">
              <a:solidFill>
                <a:srgbClr val="FF0000"/>
              </a:solidFill>
              <a:latin typeface="Calibri" pitchFamily="34" charset="0"/>
              <a:ea typeface="黑体" pitchFamily="49" charset="-122"/>
            </a:endParaRPr>
          </a:p>
          <a:p>
            <a:pPr lvl="2">
              <a:lnSpc>
                <a:spcPct val="150000"/>
              </a:lnSpc>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指向倒排记录表的</a:t>
            </a:r>
            <a:r>
              <a:rPr lang="zh-CN" altLang="de-DE" sz="2600" dirty="0">
                <a:solidFill>
                  <a:srgbClr val="FF0000"/>
                </a:solidFill>
                <a:latin typeface="Calibri" pitchFamily="34" charset="0"/>
                <a:ea typeface="黑体" pitchFamily="49" charset="-122"/>
              </a:rPr>
              <a:t>指针</a:t>
            </a:r>
            <a:endParaRPr lang="de-DE" altLang="zh-CN" sz="2600" dirty="0">
              <a:solidFill>
                <a:srgbClr val="FF0000"/>
              </a:solidFill>
              <a:latin typeface="Calibri" pitchFamily="34" charset="0"/>
              <a:ea typeface="黑体" pitchFamily="49" charset="-122"/>
            </a:endParaRPr>
          </a:p>
          <a:p>
            <a:pPr lvl="2">
              <a:lnSpc>
                <a:spcPct val="150000"/>
              </a:lnSpc>
              <a:spcBef>
                <a:spcPts val="700"/>
              </a:spcBef>
              <a:buClr>
                <a:srgbClr val="336699"/>
              </a:buClr>
              <a:buFont typeface="Wingdings" pitchFamily="2" charset="2"/>
              <a:buChar char="§"/>
            </a:pPr>
            <a:r>
              <a:rPr lang="de-DE" altLang="zh-CN" sz="2600" dirty="0">
                <a:solidFill>
                  <a:schemeClr val="tx1"/>
                </a:solidFill>
                <a:latin typeface="Calibri" pitchFamily="34" charset="0"/>
                <a:ea typeface="黑体" pitchFamily="49" charset="-122"/>
              </a:rPr>
              <a:t>. . .</a:t>
            </a:r>
          </a:p>
          <a:p>
            <a:pPr lvl="1">
              <a:lnSpc>
                <a:spcPct val="15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暂定每条词项的上述信息均采用定长的方式存储</a:t>
            </a:r>
          </a:p>
          <a:p>
            <a:pPr lvl="1">
              <a:lnSpc>
                <a:spcPct val="150000"/>
              </a:lnSpc>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假定所有词项的信息采用数组存储</a:t>
            </a:r>
            <a:endParaRPr lang="en-US" altLang="zh-CN" sz="2800" dirty="0">
              <a:solidFill>
                <a:schemeClr val="tx1"/>
              </a:solidFill>
              <a:latin typeface="Calibri" pitchFamily="34" charset="0"/>
              <a:ea typeface="黑体" pitchFamily="49" charset="-122"/>
            </a:endParaRPr>
          </a:p>
        </p:txBody>
      </p:sp>
      <p:sp>
        <p:nvSpPr>
          <p:cNvPr id="542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0BE5FD84-7D64-47A8-9586-5A92ACD3604B}" type="slidenum">
              <a:rPr lang="en-US" altLang="zh-CN" smtClean="0"/>
              <a:pPr/>
              <a:t>7</a:t>
            </a:fld>
            <a:endParaRPr lang="en-US" altLang="zh-CN"/>
          </a:p>
        </p:txBody>
      </p:sp>
    </p:spTree>
    <p:extLst>
      <p:ext uri="{BB962C8B-B14F-4D97-AF65-F5344CB8AC3E}">
        <p14:creationId xmlns:p14="http://schemas.microsoft.com/office/powerpoint/2010/main" val="28044691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70</a:t>
            </a:fld>
            <a:endParaRPr lang="en-US" dirty="0"/>
          </a:p>
        </p:txBody>
      </p:sp>
      <p:pic>
        <p:nvPicPr>
          <p:cNvPr id="9" name="Picture 8" descr="379.png"/>
          <p:cNvPicPr>
            <a:picLocks noChangeAspect="1"/>
          </p:cNvPicPr>
          <p:nvPr/>
        </p:nvPicPr>
        <p:blipFill>
          <a:blip r:embed="rId3" cstate="print"/>
          <a:stretch>
            <a:fillRect/>
          </a:stretch>
        </p:blipFill>
        <p:spPr>
          <a:xfrm>
            <a:off x="214282" y="1571612"/>
            <a:ext cx="5733692" cy="3636000"/>
          </a:xfrm>
          <a:prstGeom prst="rect">
            <a:avLst/>
          </a:prstGeom>
        </p:spPr>
      </p:pic>
    </p:spTree>
    <p:extLst>
      <p:ext uri="{BB962C8B-B14F-4D97-AF65-F5344CB8AC3E}">
        <p14:creationId xmlns:p14="http://schemas.microsoft.com/office/powerpoint/2010/main" val="2822325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71</a:t>
            </a:fld>
            <a:endParaRPr lang="en-US" dirty="0"/>
          </a:p>
        </p:txBody>
      </p:sp>
      <p:pic>
        <p:nvPicPr>
          <p:cNvPr id="8" name="Picture 7" descr="380.png"/>
          <p:cNvPicPr>
            <a:picLocks noChangeAspect="1"/>
          </p:cNvPicPr>
          <p:nvPr/>
        </p:nvPicPr>
        <p:blipFill>
          <a:blip r:embed="rId3" cstate="print"/>
          <a:stretch>
            <a:fillRect/>
          </a:stretch>
        </p:blipFill>
        <p:spPr>
          <a:xfrm>
            <a:off x="214282" y="1571612"/>
            <a:ext cx="5745347" cy="3636000"/>
          </a:xfrm>
          <a:prstGeom prst="rect">
            <a:avLst/>
          </a:prstGeom>
        </p:spPr>
      </p:pic>
    </p:spTree>
    <p:extLst>
      <p:ext uri="{BB962C8B-B14F-4D97-AF65-F5344CB8AC3E}">
        <p14:creationId xmlns:p14="http://schemas.microsoft.com/office/powerpoint/2010/main" val="32445154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72</a:t>
            </a:fld>
            <a:endParaRPr lang="en-US" dirty="0"/>
          </a:p>
        </p:txBody>
      </p:sp>
      <p:pic>
        <p:nvPicPr>
          <p:cNvPr id="9" name="Picture 8" descr="381.png"/>
          <p:cNvPicPr>
            <a:picLocks noChangeAspect="1"/>
          </p:cNvPicPr>
          <p:nvPr/>
        </p:nvPicPr>
        <p:blipFill>
          <a:blip r:embed="rId3" cstate="print"/>
          <a:stretch>
            <a:fillRect/>
          </a:stretch>
        </p:blipFill>
        <p:spPr>
          <a:xfrm>
            <a:off x="142844" y="1571612"/>
            <a:ext cx="5748385" cy="3564000"/>
          </a:xfrm>
          <a:prstGeom prst="rect">
            <a:avLst/>
          </a:prstGeom>
        </p:spPr>
      </p:pic>
    </p:spTree>
    <p:extLst>
      <p:ext uri="{BB962C8B-B14F-4D97-AF65-F5344CB8AC3E}">
        <p14:creationId xmlns:p14="http://schemas.microsoft.com/office/powerpoint/2010/main" val="33309559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73</a:t>
            </a:fld>
            <a:endParaRPr lang="en-US" dirty="0"/>
          </a:p>
        </p:txBody>
      </p:sp>
      <p:pic>
        <p:nvPicPr>
          <p:cNvPr id="8" name="Picture 7" descr="382.png"/>
          <p:cNvPicPr>
            <a:picLocks noChangeAspect="1"/>
          </p:cNvPicPr>
          <p:nvPr/>
        </p:nvPicPr>
        <p:blipFill>
          <a:blip r:embed="rId3" cstate="print"/>
          <a:stretch>
            <a:fillRect/>
          </a:stretch>
        </p:blipFill>
        <p:spPr>
          <a:xfrm>
            <a:off x="71406" y="1571612"/>
            <a:ext cx="5951693" cy="3708000"/>
          </a:xfrm>
          <a:prstGeom prst="rect">
            <a:avLst/>
          </a:prstGeom>
        </p:spPr>
      </p:pic>
    </p:spTree>
    <p:extLst>
      <p:ext uri="{BB962C8B-B14F-4D97-AF65-F5344CB8AC3E}">
        <p14:creationId xmlns:p14="http://schemas.microsoft.com/office/powerpoint/2010/main" val="3593222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74</a:t>
            </a:fld>
            <a:endParaRPr lang="en-US" dirty="0"/>
          </a:p>
        </p:txBody>
      </p:sp>
      <p:pic>
        <p:nvPicPr>
          <p:cNvPr id="9" name="Picture 8" descr="383.png"/>
          <p:cNvPicPr>
            <a:picLocks noChangeAspect="1"/>
          </p:cNvPicPr>
          <p:nvPr/>
        </p:nvPicPr>
        <p:blipFill>
          <a:blip r:embed="rId3" cstate="print"/>
          <a:stretch>
            <a:fillRect/>
          </a:stretch>
        </p:blipFill>
        <p:spPr>
          <a:xfrm>
            <a:off x="110370" y="1571612"/>
            <a:ext cx="5809091" cy="3600000"/>
          </a:xfrm>
          <a:prstGeom prst="rect">
            <a:avLst/>
          </a:prstGeom>
        </p:spPr>
      </p:pic>
    </p:spTree>
    <p:extLst>
      <p:ext uri="{BB962C8B-B14F-4D97-AF65-F5344CB8AC3E}">
        <p14:creationId xmlns:p14="http://schemas.microsoft.com/office/powerpoint/2010/main" val="3149423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75</a:t>
            </a:fld>
            <a:endParaRPr lang="en-US" dirty="0"/>
          </a:p>
        </p:txBody>
      </p:sp>
      <p:pic>
        <p:nvPicPr>
          <p:cNvPr id="8" name="Picture 7" descr="384.png"/>
          <p:cNvPicPr>
            <a:picLocks noChangeAspect="1"/>
          </p:cNvPicPr>
          <p:nvPr/>
        </p:nvPicPr>
        <p:blipFill>
          <a:blip r:embed="rId3" cstate="print"/>
          <a:stretch>
            <a:fillRect/>
          </a:stretch>
        </p:blipFill>
        <p:spPr>
          <a:xfrm>
            <a:off x="142844" y="1571611"/>
            <a:ext cx="5801045" cy="3643339"/>
          </a:xfrm>
          <a:prstGeom prst="rect">
            <a:avLst/>
          </a:prstGeom>
        </p:spPr>
      </p:pic>
    </p:spTree>
    <p:extLst>
      <p:ext uri="{BB962C8B-B14F-4D97-AF65-F5344CB8AC3E}">
        <p14:creationId xmlns:p14="http://schemas.microsoft.com/office/powerpoint/2010/main" val="2397099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76</a:t>
            </a:fld>
            <a:endParaRPr lang="en-US" dirty="0"/>
          </a:p>
        </p:txBody>
      </p:sp>
      <p:pic>
        <p:nvPicPr>
          <p:cNvPr id="9" name="Picture 8" descr="385.png"/>
          <p:cNvPicPr>
            <a:picLocks noChangeAspect="1"/>
          </p:cNvPicPr>
          <p:nvPr/>
        </p:nvPicPr>
        <p:blipFill>
          <a:blip r:embed="rId3" cstate="print"/>
          <a:stretch>
            <a:fillRect/>
          </a:stretch>
        </p:blipFill>
        <p:spPr>
          <a:xfrm>
            <a:off x="214282" y="1571612"/>
            <a:ext cx="5652228" cy="3600000"/>
          </a:xfrm>
          <a:prstGeom prst="rect">
            <a:avLst/>
          </a:prstGeom>
        </p:spPr>
      </p:pic>
    </p:spTree>
    <p:extLst>
      <p:ext uri="{BB962C8B-B14F-4D97-AF65-F5344CB8AC3E}">
        <p14:creationId xmlns:p14="http://schemas.microsoft.com/office/powerpoint/2010/main" val="815602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77</a:t>
            </a:fld>
            <a:endParaRPr lang="en-US" dirty="0"/>
          </a:p>
        </p:txBody>
      </p:sp>
      <p:pic>
        <p:nvPicPr>
          <p:cNvPr id="8" name="Picture 7" descr="386.png"/>
          <p:cNvPicPr>
            <a:picLocks noChangeAspect="1"/>
          </p:cNvPicPr>
          <p:nvPr/>
        </p:nvPicPr>
        <p:blipFill>
          <a:blip r:embed="rId3" cstate="print"/>
          <a:stretch>
            <a:fillRect/>
          </a:stretch>
        </p:blipFill>
        <p:spPr>
          <a:xfrm>
            <a:off x="142845" y="1571612"/>
            <a:ext cx="5735497" cy="3636000"/>
          </a:xfrm>
          <a:prstGeom prst="rect">
            <a:avLst/>
          </a:prstGeom>
        </p:spPr>
      </p:pic>
    </p:spTree>
    <p:extLst>
      <p:ext uri="{BB962C8B-B14F-4D97-AF65-F5344CB8AC3E}">
        <p14:creationId xmlns:p14="http://schemas.microsoft.com/office/powerpoint/2010/main" val="38600818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78</a:t>
            </a:fld>
            <a:endParaRPr lang="en-US" dirty="0"/>
          </a:p>
        </p:txBody>
      </p:sp>
      <p:pic>
        <p:nvPicPr>
          <p:cNvPr id="9" name="Picture 8" descr="387.png"/>
          <p:cNvPicPr>
            <a:picLocks noChangeAspect="1"/>
          </p:cNvPicPr>
          <p:nvPr/>
        </p:nvPicPr>
        <p:blipFill>
          <a:blip r:embed="rId3" cstate="print"/>
          <a:stretch>
            <a:fillRect/>
          </a:stretch>
        </p:blipFill>
        <p:spPr>
          <a:xfrm>
            <a:off x="71406" y="1571612"/>
            <a:ext cx="5805871" cy="3636000"/>
          </a:xfrm>
          <a:prstGeom prst="rect">
            <a:avLst/>
          </a:prstGeom>
        </p:spPr>
      </p:pic>
    </p:spTree>
    <p:extLst>
      <p:ext uri="{BB962C8B-B14F-4D97-AF65-F5344CB8AC3E}">
        <p14:creationId xmlns:p14="http://schemas.microsoft.com/office/powerpoint/2010/main" val="40998367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79</a:t>
            </a:fld>
            <a:endParaRPr lang="en-US" dirty="0"/>
          </a:p>
        </p:txBody>
      </p:sp>
      <p:pic>
        <p:nvPicPr>
          <p:cNvPr id="8" name="Picture 7" descr="388.png"/>
          <p:cNvPicPr>
            <a:picLocks noChangeAspect="1"/>
          </p:cNvPicPr>
          <p:nvPr/>
        </p:nvPicPr>
        <p:blipFill>
          <a:blip r:embed="rId3" cstate="print"/>
          <a:stretch>
            <a:fillRect/>
          </a:stretch>
        </p:blipFill>
        <p:spPr>
          <a:xfrm>
            <a:off x="142845" y="1543995"/>
            <a:ext cx="5817825" cy="3672000"/>
          </a:xfrm>
          <a:prstGeom prst="rect">
            <a:avLst/>
          </a:prstGeom>
        </p:spPr>
      </p:pic>
    </p:spTree>
    <p:extLst>
      <p:ext uri="{BB962C8B-B14F-4D97-AF65-F5344CB8AC3E}">
        <p14:creationId xmlns:p14="http://schemas.microsoft.com/office/powerpoint/2010/main" val="12411142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EF697E7-6CE1-48E8-877B-6129FC7924F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619547" y="4203699"/>
            <a:ext cx="8143875" cy="2643188"/>
          </a:xfrm>
          <a:prstGeom prst="rect">
            <a:avLst/>
          </a:prstGeom>
          <a:noFill/>
          <a:ln w="9525">
            <a:noFill/>
            <a:round/>
            <a:headEnd/>
            <a:tailEnd/>
          </a:ln>
        </p:spPr>
        <p:txBody>
          <a:bodyPr/>
          <a:lstStyle/>
          <a:p>
            <a:r>
              <a:rPr lang="en-US" altLang="zh-CN" sz="2800" dirty="0">
                <a:solidFill>
                  <a:schemeClr val="tx1"/>
                </a:solidFill>
                <a:latin typeface="Calibri" pitchFamily="34" charset="0"/>
                <a:ea typeface="黑体" pitchFamily="49" charset="-122"/>
              </a:rPr>
              <a:t>                                                                                                 </a:t>
            </a:r>
            <a:endParaRPr lang="en-US" altLang="zh-CN" sz="2800" dirty="0">
              <a:solidFill>
                <a:srgbClr val="00B050"/>
              </a:solidFill>
              <a:latin typeface="Calibri" pitchFamily="34" charset="0"/>
              <a:ea typeface="黑体" pitchFamily="49" charset="-122"/>
            </a:endParaRPr>
          </a:p>
          <a:p>
            <a:endParaRPr lang="en-US" altLang="zh-CN" sz="2800" dirty="0">
              <a:solidFill>
                <a:schemeClr val="tx1"/>
              </a:solidFill>
              <a:latin typeface="Calibri" pitchFamily="34" charset="0"/>
              <a:ea typeface="黑体" pitchFamily="49" charset="-122"/>
            </a:endParaRPr>
          </a:p>
          <a:p>
            <a:r>
              <a:rPr lang="zh-CN" altLang="en-US" sz="2800" dirty="0">
                <a:solidFill>
                  <a:schemeClr val="tx1"/>
                </a:solidFill>
                <a:latin typeface="Calibri" pitchFamily="34" charset="0"/>
                <a:ea typeface="黑体" pitchFamily="49" charset="-122"/>
              </a:rPr>
              <a:t>        空间消耗 </a:t>
            </a:r>
            <a:r>
              <a:rPr lang="en-US" altLang="zh-CN" sz="2800" dirty="0">
                <a:solidFill>
                  <a:schemeClr val="tx1"/>
                </a:solidFill>
                <a:latin typeface="Calibri" pitchFamily="34" charset="0"/>
                <a:ea typeface="黑体" pitchFamily="49" charset="-122"/>
              </a:rPr>
              <a:t>:   20</a:t>
            </a:r>
            <a:r>
              <a:rPr lang="zh-CN" altLang="en-US" sz="2800" dirty="0">
                <a:solidFill>
                  <a:schemeClr val="tx1"/>
                </a:solidFill>
                <a:latin typeface="Calibri" pitchFamily="34" charset="0"/>
                <a:ea typeface="黑体" pitchFamily="49" charset="-122"/>
              </a:rPr>
              <a:t>字节         </a:t>
            </a:r>
            <a:r>
              <a:rPr lang="en-US" altLang="zh-CN" sz="2800" dirty="0">
                <a:solidFill>
                  <a:schemeClr val="tx1"/>
                </a:solidFill>
                <a:latin typeface="Calibri" pitchFamily="34" charset="0"/>
                <a:ea typeface="黑体" pitchFamily="49" charset="-122"/>
              </a:rPr>
              <a:t>4</a:t>
            </a:r>
            <a:r>
              <a:rPr lang="zh-CN" altLang="en-US" sz="2800" dirty="0">
                <a:solidFill>
                  <a:schemeClr val="tx1"/>
                </a:solidFill>
                <a:latin typeface="Calibri" pitchFamily="34" charset="0"/>
                <a:ea typeface="黑体" pitchFamily="49" charset="-122"/>
              </a:rPr>
              <a:t>字节          </a:t>
            </a:r>
            <a:r>
              <a:rPr lang="en-US" altLang="zh-CN" sz="2800" dirty="0">
                <a:solidFill>
                  <a:schemeClr val="tx1"/>
                </a:solidFill>
                <a:latin typeface="Calibri" pitchFamily="34" charset="0"/>
                <a:ea typeface="黑体" pitchFamily="49" charset="-122"/>
              </a:rPr>
              <a:t>4</a:t>
            </a:r>
            <a:r>
              <a:rPr lang="zh-CN" altLang="en-US" sz="2800" dirty="0">
                <a:solidFill>
                  <a:schemeClr val="tx1"/>
                </a:solidFill>
                <a:latin typeface="Calibri" pitchFamily="34" charset="0"/>
                <a:ea typeface="黑体" pitchFamily="49" charset="-122"/>
              </a:rPr>
              <a:t>字节</a:t>
            </a:r>
          </a:p>
          <a:p>
            <a:endParaRPr lang="de-DE" altLang="zh-CN" sz="2800" dirty="0">
              <a:solidFill>
                <a:srgbClr val="00B050"/>
              </a:solidFill>
              <a:latin typeface="Calibri" pitchFamily="34" charset="0"/>
              <a:ea typeface="黑体" pitchFamily="49" charset="-122"/>
            </a:endParaRPr>
          </a:p>
        </p:txBody>
      </p:sp>
      <p:sp>
        <p:nvSpPr>
          <p:cNvPr id="563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3FA38CA-DDAA-4E9D-85FF-85B50D795000}" type="slidenum">
              <a:rPr lang="en-US" altLang="zh-CN" smtClean="0"/>
              <a:pPr/>
              <a:t>8</a:t>
            </a:fld>
            <a:endParaRPr lang="en-US" altLang="zh-CN"/>
          </a:p>
        </p:txBody>
      </p:sp>
      <p:pic>
        <p:nvPicPr>
          <p:cNvPr id="8" name="Picture 2"/>
          <p:cNvPicPr>
            <a:picLocks noChangeAspect="1" noChangeArrowheads="1"/>
          </p:cNvPicPr>
          <p:nvPr/>
        </p:nvPicPr>
        <p:blipFill>
          <a:blip r:embed="rId3" cstate="print"/>
          <a:srcRect/>
          <a:stretch>
            <a:fillRect/>
          </a:stretch>
        </p:blipFill>
        <p:spPr bwMode="auto">
          <a:xfrm>
            <a:off x="1814773" y="1772816"/>
            <a:ext cx="7365739" cy="2880320"/>
          </a:xfrm>
          <a:prstGeom prst="rect">
            <a:avLst/>
          </a:prstGeom>
          <a:noFill/>
          <a:ln w="9525">
            <a:noFill/>
            <a:miter lim="800000"/>
            <a:headEnd/>
            <a:tailEnd/>
          </a:ln>
        </p:spPr>
      </p:pic>
    </p:spTree>
    <p:extLst>
      <p:ext uri="{BB962C8B-B14F-4D97-AF65-F5344CB8AC3E}">
        <p14:creationId xmlns:p14="http://schemas.microsoft.com/office/powerpoint/2010/main" val="4326103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r>
              <a:rPr lang="de-DE" dirty="0">
                <a:solidFill>
                  <a:schemeClr val="tx1"/>
                </a:solidFill>
                <a:latin typeface="+mj-lt"/>
                <a:ea typeface="黑体" pitchFamily="49" charset="-122"/>
              </a:rPr>
              <a:t>														  </a:t>
            </a: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r>
              <a:rPr lang="zh-CN" altLang="en-US" dirty="0">
                <a:solidFill>
                  <a:schemeClr val="tx1"/>
                </a:solidFill>
                <a:latin typeface="+mj-lt"/>
                <a:ea typeface="黑体" pitchFamily="49" charset="-122"/>
              </a:rPr>
              <a:t>如何从上述矩阵中找到编辑操作的路径？</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80</a:t>
            </a:fld>
            <a:endParaRPr lang="en-US" dirty="0"/>
          </a:p>
        </p:txBody>
      </p:sp>
      <p:pic>
        <p:nvPicPr>
          <p:cNvPr id="9" name="Picture 8" descr="389.png"/>
          <p:cNvPicPr>
            <a:picLocks noChangeAspect="1"/>
          </p:cNvPicPr>
          <p:nvPr/>
        </p:nvPicPr>
        <p:blipFill>
          <a:blip r:embed="rId3" cstate="print"/>
          <a:stretch>
            <a:fillRect/>
          </a:stretch>
        </p:blipFill>
        <p:spPr>
          <a:xfrm>
            <a:off x="428596" y="1643050"/>
            <a:ext cx="6143668" cy="3830466"/>
          </a:xfrm>
          <a:prstGeom prst="rect">
            <a:avLst/>
          </a:prstGeom>
        </p:spPr>
      </p:pic>
    </p:spTree>
    <p:extLst>
      <p:ext uri="{BB962C8B-B14F-4D97-AF65-F5344CB8AC3E}">
        <p14:creationId xmlns:p14="http://schemas.microsoft.com/office/powerpoint/2010/main" val="13014608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81</a:t>
            </a:fld>
            <a:endParaRPr lang="en-US" dirty="0"/>
          </a:p>
        </p:txBody>
      </p:sp>
      <p:pic>
        <p:nvPicPr>
          <p:cNvPr id="10" name="Picture 9" descr="390.png"/>
          <p:cNvPicPr>
            <a:picLocks noChangeAspect="1"/>
          </p:cNvPicPr>
          <p:nvPr/>
        </p:nvPicPr>
        <p:blipFill>
          <a:blip r:embed="rId3" cstate="print"/>
          <a:stretch>
            <a:fillRect/>
          </a:stretch>
        </p:blipFill>
        <p:spPr>
          <a:xfrm>
            <a:off x="214281" y="1571612"/>
            <a:ext cx="5399312" cy="3384000"/>
          </a:xfrm>
          <a:prstGeom prst="rect">
            <a:avLst/>
          </a:prstGeom>
        </p:spPr>
      </p:pic>
      <p:pic>
        <p:nvPicPr>
          <p:cNvPr id="5122" name="Picture 2"/>
          <p:cNvPicPr>
            <a:picLocks noChangeAspect="1" noChangeArrowheads="1"/>
          </p:cNvPicPr>
          <p:nvPr/>
        </p:nvPicPr>
        <p:blipFill>
          <a:blip r:embed="rId4" cstate="print"/>
          <a:srcRect/>
          <a:stretch>
            <a:fillRect/>
          </a:stretch>
        </p:blipFill>
        <p:spPr bwMode="auto">
          <a:xfrm>
            <a:off x="571472" y="5072073"/>
            <a:ext cx="4929222" cy="1037731"/>
          </a:xfrm>
          <a:prstGeom prst="rect">
            <a:avLst/>
          </a:prstGeom>
          <a:noFill/>
          <a:ln w="9525">
            <a:noFill/>
            <a:miter lim="800000"/>
            <a:headEnd/>
            <a:tailEnd/>
          </a:ln>
          <a:effectLst/>
        </p:spPr>
      </p:pic>
    </p:spTree>
    <p:extLst>
      <p:ext uri="{BB962C8B-B14F-4D97-AF65-F5344CB8AC3E}">
        <p14:creationId xmlns:p14="http://schemas.microsoft.com/office/powerpoint/2010/main" val="25712780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82</a:t>
            </a:fld>
            <a:endParaRPr lang="en-US" dirty="0"/>
          </a:p>
        </p:txBody>
      </p:sp>
      <p:pic>
        <p:nvPicPr>
          <p:cNvPr id="9" name="Picture 8" descr="391.png"/>
          <p:cNvPicPr>
            <a:picLocks noChangeAspect="1"/>
          </p:cNvPicPr>
          <p:nvPr/>
        </p:nvPicPr>
        <p:blipFill>
          <a:blip r:embed="rId3" cstate="print"/>
          <a:stretch>
            <a:fillRect/>
          </a:stretch>
        </p:blipFill>
        <p:spPr>
          <a:xfrm>
            <a:off x="142844" y="1571612"/>
            <a:ext cx="5804129" cy="3528000"/>
          </a:xfrm>
          <a:prstGeom prst="rect">
            <a:avLst/>
          </a:prstGeom>
        </p:spPr>
      </p:pic>
      <p:pic>
        <p:nvPicPr>
          <p:cNvPr id="4098" name="Picture 2"/>
          <p:cNvPicPr>
            <a:picLocks noChangeAspect="1" noChangeArrowheads="1"/>
          </p:cNvPicPr>
          <p:nvPr/>
        </p:nvPicPr>
        <p:blipFill>
          <a:blip r:embed="rId4" cstate="print"/>
          <a:srcRect/>
          <a:stretch>
            <a:fillRect/>
          </a:stretch>
        </p:blipFill>
        <p:spPr bwMode="auto">
          <a:xfrm>
            <a:off x="642910" y="5143512"/>
            <a:ext cx="4103990" cy="1214446"/>
          </a:xfrm>
          <a:prstGeom prst="rect">
            <a:avLst/>
          </a:prstGeom>
          <a:noFill/>
          <a:ln w="9525">
            <a:noFill/>
            <a:miter lim="800000"/>
            <a:headEnd/>
            <a:tailEnd/>
          </a:ln>
          <a:effectLst/>
        </p:spPr>
      </p:pic>
    </p:spTree>
    <p:extLst>
      <p:ext uri="{BB962C8B-B14F-4D97-AF65-F5344CB8AC3E}">
        <p14:creationId xmlns:p14="http://schemas.microsoft.com/office/powerpoint/2010/main" val="15731975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83</a:t>
            </a:fld>
            <a:endParaRPr lang="en-US" dirty="0"/>
          </a:p>
        </p:txBody>
      </p:sp>
      <p:pic>
        <p:nvPicPr>
          <p:cNvPr id="10" name="Picture 9" descr="392.png"/>
          <p:cNvPicPr>
            <a:picLocks noChangeAspect="1"/>
          </p:cNvPicPr>
          <p:nvPr/>
        </p:nvPicPr>
        <p:blipFill>
          <a:blip r:embed="rId3" cstate="print"/>
          <a:stretch>
            <a:fillRect/>
          </a:stretch>
        </p:blipFill>
        <p:spPr>
          <a:xfrm>
            <a:off x="142844" y="1536032"/>
            <a:ext cx="5734466" cy="3492000"/>
          </a:xfrm>
          <a:prstGeom prst="rect">
            <a:avLst/>
          </a:prstGeom>
        </p:spPr>
      </p:pic>
      <p:pic>
        <p:nvPicPr>
          <p:cNvPr id="3075" name="Picture 3"/>
          <p:cNvPicPr>
            <a:picLocks noChangeAspect="1" noChangeArrowheads="1"/>
          </p:cNvPicPr>
          <p:nvPr/>
        </p:nvPicPr>
        <p:blipFill>
          <a:blip r:embed="rId4" cstate="print"/>
          <a:srcRect/>
          <a:stretch>
            <a:fillRect/>
          </a:stretch>
        </p:blipFill>
        <p:spPr bwMode="auto">
          <a:xfrm>
            <a:off x="428596" y="5000636"/>
            <a:ext cx="4187120" cy="1500198"/>
          </a:xfrm>
          <a:prstGeom prst="rect">
            <a:avLst/>
          </a:prstGeom>
          <a:noFill/>
          <a:ln w="9525">
            <a:noFill/>
            <a:miter lim="800000"/>
            <a:headEnd/>
            <a:tailEnd/>
          </a:ln>
          <a:effectLst/>
        </p:spPr>
      </p:pic>
    </p:spTree>
    <p:extLst>
      <p:ext uri="{BB962C8B-B14F-4D97-AF65-F5344CB8AC3E}">
        <p14:creationId xmlns:p14="http://schemas.microsoft.com/office/powerpoint/2010/main" val="754295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84</a:t>
            </a:fld>
            <a:endParaRPr lang="en-US" dirty="0"/>
          </a:p>
        </p:txBody>
      </p:sp>
      <p:pic>
        <p:nvPicPr>
          <p:cNvPr id="9" name="Picture 8" descr="393.png"/>
          <p:cNvPicPr>
            <a:picLocks noChangeAspect="1"/>
          </p:cNvPicPr>
          <p:nvPr/>
        </p:nvPicPr>
        <p:blipFill>
          <a:blip r:embed="rId3" cstate="print"/>
          <a:stretch>
            <a:fillRect/>
          </a:stretch>
        </p:blipFill>
        <p:spPr>
          <a:xfrm>
            <a:off x="214282" y="1500174"/>
            <a:ext cx="5572164" cy="3298890"/>
          </a:xfrm>
          <a:prstGeom prst="rect">
            <a:avLst/>
          </a:prstGeom>
        </p:spPr>
      </p:pic>
      <p:pic>
        <p:nvPicPr>
          <p:cNvPr id="2050" name="Picture 2"/>
          <p:cNvPicPr>
            <a:picLocks noChangeAspect="1" noChangeArrowheads="1"/>
          </p:cNvPicPr>
          <p:nvPr/>
        </p:nvPicPr>
        <p:blipFill>
          <a:blip r:embed="rId4" cstate="print"/>
          <a:srcRect/>
          <a:stretch>
            <a:fillRect/>
          </a:stretch>
        </p:blipFill>
        <p:spPr bwMode="auto">
          <a:xfrm>
            <a:off x="357158" y="4929198"/>
            <a:ext cx="3929090" cy="1668878"/>
          </a:xfrm>
          <a:prstGeom prst="rect">
            <a:avLst/>
          </a:prstGeom>
          <a:noFill/>
          <a:ln w="9525">
            <a:noFill/>
            <a:miter lim="800000"/>
            <a:headEnd/>
            <a:tailEnd/>
          </a:ln>
          <a:effectLst/>
        </p:spPr>
      </p:pic>
    </p:spTree>
    <p:extLst>
      <p:ext uri="{BB962C8B-B14F-4D97-AF65-F5344CB8AC3E}">
        <p14:creationId xmlns:p14="http://schemas.microsoft.com/office/powerpoint/2010/main" val="28741459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85</a:t>
            </a:fld>
            <a:endParaRPr lang="en-US" dirty="0"/>
          </a:p>
        </p:txBody>
      </p:sp>
      <p:pic>
        <p:nvPicPr>
          <p:cNvPr id="10" name="Picture 9" descr="394.png"/>
          <p:cNvPicPr>
            <a:picLocks noChangeAspect="1"/>
          </p:cNvPicPr>
          <p:nvPr/>
        </p:nvPicPr>
        <p:blipFill>
          <a:blip r:embed="rId3" cstate="print"/>
          <a:stretch>
            <a:fillRect/>
          </a:stretch>
        </p:blipFill>
        <p:spPr>
          <a:xfrm>
            <a:off x="142844" y="1500174"/>
            <a:ext cx="5735876" cy="3357586"/>
          </a:xfrm>
          <a:prstGeom prst="rect">
            <a:avLst/>
          </a:prstGeom>
        </p:spPr>
      </p:pic>
      <p:pic>
        <p:nvPicPr>
          <p:cNvPr id="6146" name="Picture 2"/>
          <p:cNvPicPr>
            <a:picLocks noChangeAspect="1" noChangeArrowheads="1"/>
          </p:cNvPicPr>
          <p:nvPr/>
        </p:nvPicPr>
        <p:blipFill>
          <a:blip r:embed="rId4" cstate="print"/>
          <a:srcRect/>
          <a:stretch>
            <a:fillRect/>
          </a:stretch>
        </p:blipFill>
        <p:spPr bwMode="auto">
          <a:xfrm>
            <a:off x="428596" y="4857760"/>
            <a:ext cx="3643338" cy="1864317"/>
          </a:xfrm>
          <a:prstGeom prst="rect">
            <a:avLst/>
          </a:prstGeom>
          <a:noFill/>
          <a:ln w="9525">
            <a:noFill/>
            <a:miter lim="800000"/>
            <a:headEnd/>
            <a:tailEnd/>
          </a:ln>
          <a:effectLst/>
        </p:spPr>
      </p:pic>
    </p:spTree>
    <p:extLst>
      <p:ext uri="{BB962C8B-B14F-4D97-AF65-F5344CB8AC3E}">
        <p14:creationId xmlns:p14="http://schemas.microsoft.com/office/powerpoint/2010/main" val="3657326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86</a:t>
            </a:fld>
            <a:endParaRPr lang="en-US" dirty="0"/>
          </a:p>
        </p:txBody>
      </p:sp>
      <p:pic>
        <p:nvPicPr>
          <p:cNvPr id="9" name="Picture 8" descr="395.png"/>
          <p:cNvPicPr>
            <a:picLocks noChangeAspect="1"/>
          </p:cNvPicPr>
          <p:nvPr/>
        </p:nvPicPr>
        <p:blipFill>
          <a:blip r:embed="rId3" cstate="print"/>
          <a:stretch>
            <a:fillRect/>
          </a:stretch>
        </p:blipFill>
        <p:spPr>
          <a:xfrm>
            <a:off x="214282" y="1643050"/>
            <a:ext cx="8018010" cy="3214710"/>
          </a:xfrm>
          <a:prstGeom prst="rect">
            <a:avLst/>
          </a:prstGeom>
        </p:spPr>
      </p:pic>
      <p:sp>
        <p:nvSpPr>
          <p:cNvPr id="8" name="TextBox 7"/>
          <p:cNvSpPr txBox="1"/>
          <p:nvPr/>
        </p:nvSpPr>
        <p:spPr>
          <a:xfrm>
            <a:off x="323528" y="1052736"/>
            <a:ext cx="7920880" cy="461665"/>
          </a:xfrm>
          <a:prstGeom prst="rect">
            <a:avLst/>
          </a:prstGeom>
          <a:noFill/>
        </p:spPr>
        <p:txBody>
          <a:bodyPr wrap="square" rtlCol="0">
            <a:spAutoFit/>
          </a:bodyPr>
          <a:lstStyle/>
          <a:p>
            <a:r>
              <a:rPr lang="zh-CN" altLang="en-US" dirty="0">
                <a:solidFill>
                  <a:schemeClr val="tx1"/>
                </a:solidFill>
                <a:ea typeface="黑体" pitchFamily="49" charset="-122"/>
              </a:rPr>
              <a:t>从</a:t>
            </a:r>
            <a:r>
              <a:rPr lang="en-US" altLang="zh-CN" i="1" dirty="0">
                <a:solidFill>
                  <a:schemeClr val="tx1"/>
                </a:solidFill>
                <a:ea typeface="黑体" pitchFamily="49" charset="-122"/>
              </a:rPr>
              <a:t>cat</a:t>
            </a:r>
            <a:r>
              <a:rPr lang="zh-CN" altLang="en-US" dirty="0">
                <a:solidFill>
                  <a:schemeClr val="tx1"/>
                </a:solidFill>
                <a:ea typeface="黑体" pitchFamily="49" charset="-122"/>
              </a:rPr>
              <a:t>到</a:t>
            </a:r>
            <a:r>
              <a:rPr lang="en-US" altLang="zh-CN" i="1" dirty="0" err="1">
                <a:solidFill>
                  <a:schemeClr val="tx1"/>
                </a:solidFill>
                <a:ea typeface="黑体" pitchFamily="49" charset="-122"/>
              </a:rPr>
              <a:t>catcat</a:t>
            </a:r>
            <a:endParaRPr lang="zh-CN" altLang="en-US" i="1" dirty="0">
              <a:solidFill>
                <a:schemeClr val="tx1"/>
              </a:solidFill>
              <a:ea typeface="黑体" pitchFamily="49" charset="-122"/>
            </a:endParaRPr>
          </a:p>
        </p:txBody>
      </p:sp>
    </p:spTree>
    <p:extLst>
      <p:ext uri="{BB962C8B-B14F-4D97-AF65-F5344CB8AC3E}">
        <p14:creationId xmlns:p14="http://schemas.microsoft.com/office/powerpoint/2010/main" val="19177238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87</a:t>
            </a:fld>
            <a:endParaRPr lang="en-US" dirty="0"/>
          </a:p>
        </p:txBody>
      </p:sp>
      <p:pic>
        <p:nvPicPr>
          <p:cNvPr id="9" name="Picture 8" descr="396.png"/>
          <p:cNvPicPr>
            <a:picLocks noChangeAspect="1"/>
          </p:cNvPicPr>
          <p:nvPr/>
        </p:nvPicPr>
        <p:blipFill>
          <a:blip r:embed="rId3" cstate="print"/>
          <a:stretch>
            <a:fillRect/>
          </a:stretch>
        </p:blipFill>
        <p:spPr>
          <a:xfrm>
            <a:off x="285719" y="1571612"/>
            <a:ext cx="7620055" cy="2857520"/>
          </a:xfrm>
          <a:prstGeom prst="rect">
            <a:avLst/>
          </a:prstGeom>
        </p:spPr>
      </p:pic>
      <p:pic>
        <p:nvPicPr>
          <p:cNvPr id="7171" name="Picture 3"/>
          <p:cNvPicPr>
            <a:picLocks noChangeAspect="1" noChangeArrowheads="1"/>
          </p:cNvPicPr>
          <p:nvPr/>
        </p:nvPicPr>
        <p:blipFill>
          <a:blip r:embed="rId4" cstate="print"/>
          <a:srcRect/>
          <a:stretch>
            <a:fillRect/>
          </a:stretch>
        </p:blipFill>
        <p:spPr bwMode="auto">
          <a:xfrm>
            <a:off x="357158" y="4500569"/>
            <a:ext cx="3571900" cy="2120421"/>
          </a:xfrm>
          <a:prstGeom prst="rect">
            <a:avLst/>
          </a:prstGeom>
          <a:noFill/>
          <a:ln w="9525">
            <a:noFill/>
            <a:miter lim="800000"/>
            <a:headEnd/>
            <a:tailEnd/>
          </a:ln>
          <a:effectLst/>
        </p:spPr>
      </p:pic>
    </p:spTree>
    <p:extLst>
      <p:ext uri="{BB962C8B-B14F-4D97-AF65-F5344CB8AC3E}">
        <p14:creationId xmlns:p14="http://schemas.microsoft.com/office/powerpoint/2010/main" val="29576659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88</a:t>
            </a:fld>
            <a:endParaRPr lang="en-US" dirty="0"/>
          </a:p>
        </p:txBody>
      </p:sp>
      <p:pic>
        <p:nvPicPr>
          <p:cNvPr id="10" name="Picture 9" descr="397.png"/>
          <p:cNvPicPr>
            <a:picLocks noChangeAspect="1"/>
          </p:cNvPicPr>
          <p:nvPr/>
        </p:nvPicPr>
        <p:blipFill>
          <a:blip r:embed="rId3" cstate="print"/>
          <a:stretch>
            <a:fillRect/>
          </a:stretch>
        </p:blipFill>
        <p:spPr>
          <a:xfrm>
            <a:off x="214282" y="1571612"/>
            <a:ext cx="7786742" cy="2907050"/>
          </a:xfrm>
          <a:prstGeom prst="rect">
            <a:avLst/>
          </a:prstGeom>
        </p:spPr>
      </p:pic>
      <p:pic>
        <p:nvPicPr>
          <p:cNvPr id="8194" name="Picture 2"/>
          <p:cNvPicPr>
            <a:picLocks noChangeAspect="1" noChangeArrowheads="1"/>
          </p:cNvPicPr>
          <p:nvPr/>
        </p:nvPicPr>
        <p:blipFill>
          <a:blip r:embed="rId4" cstate="print"/>
          <a:srcRect/>
          <a:stretch>
            <a:fillRect/>
          </a:stretch>
        </p:blipFill>
        <p:spPr bwMode="auto">
          <a:xfrm>
            <a:off x="428596" y="4500569"/>
            <a:ext cx="3714776" cy="2119731"/>
          </a:xfrm>
          <a:prstGeom prst="rect">
            <a:avLst/>
          </a:prstGeom>
          <a:noFill/>
          <a:ln w="9525">
            <a:noFill/>
            <a:miter lim="800000"/>
            <a:headEnd/>
            <a:tailEnd/>
          </a:ln>
          <a:effectLst/>
        </p:spPr>
      </p:pic>
    </p:spTree>
    <p:extLst>
      <p:ext uri="{BB962C8B-B14F-4D97-AF65-F5344CB8AC3E}">
        <p14:creationId xmlns:p14="http://schemas.microsoft.com/office/powerpoint/2010/main" val="541996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89</a:t>
            </a:fld>
            <a:endParaRPr lang="en-US" dirty="0"/>
          </a:p>
        </p:txBody>
      </p:sp>
      <p:pic>
        <p:nvPicPr>
          <p:cNvPr id="9" name="Picture 8" descr="398.png"/>
          <p:cNvPicPr>
            <a:picLocks noChangeAspect="1"/>
          </p:cNvPicPr>
          <p:nvPr/>
        </p:nvPicPr>
        <p:blipFill>
          <a:blip r:embed="rId3" cstate="print"/>
          <a:stretch>
            <a:fillRect/>
          </a:stretch>
        </p:blipFill>
        <p:spPr>
          <a:xfrm>
            <a:off x="285720" y="1500174"/>
            <a:ext cx="7620052" cy="2857520"/>
          </a:xfrm>
          <a:prstGeom prst="rect">
            <a:avLst/>
          </a:prstGeom>
        </p:spPr>
      </p:pic>
      <p:pic>
        <p:nvPicPr>
          <p:cNvPr id="9218" name="Picture 2"/>
          <p:cNvPicPr>
            <a:picLocks noChangeAspect="1" noChangeArrowheads="1"/>
          </p:cNvPicPr>
          <p:nvPr/>
        </p:nvPicPr>
        <p:blipFill>
          <a:blip r:embed="rId4" cstate="print"/>
          <a:srcRect/>
          <a:stretch>
            <a:fillRect/>
          </a:stretch>
        </p:blipFill>
        <p:spPr bwMode="auto">
          <a:xfrm>
            <a:off x="428596" y="4429132"/>
            <a:ext cx="3716930" cy="2214578"/>
          </a:xfrm>
          <a:prstGeom prst="rect">
            <a:avLst/>
          </a:prstGeom>
          <a:noFill/>
          <a:ln w="9525">
            <a:noFill/>
            <a:miter lim="800000"/>
            <a:headEnd/>
            <a:tailEnd/>
          </a:ln>
          <a:effectLst/>
        </p:spPr>
      </p:pic>
    </p:spTree>
    <p:extLst>
      <p:ext uri="{BB962C8B-B14F-4D97-AF65-F5344CB8AC3E}">
        <p14:creationId xmlns:p14="http://schemas.microsoft.com/office/powerpoint/2010/main" val="15297217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词项定位</a:t>
            </a:r>
            <a:r>
              <a:rPr lang="en-US" altLang="zh-CN"/>
              <a:t>(</a:t>
            </a:r>
            <a:r>
              <a:rPr lang="zh-CN" altLang="en-US"/>
              <a:t>即查词典</a:t>
            </a:r>
            <a:r>
              <a:rPr lang="en-US" altLang="zh-CN"/>
              <a:t>)</a:t>
            </a:r>
            <a:endParaRPr lang="zh-CN" altLang="en-US" dirty="0"/>
          </a:p>
        </p:txBody>
      </p:sp>
      <p:sp>
        <p:nvSpPr>
          <p:cNvPr id="3" name="内容占位符 2"/>
          <p:cNvSpPr>
            <a:spLocks noGrp="1"/>
          </p:cNvSpPr>
          <p:nvPr>
            <p:ph idx="1"/>
          </p:nvPr>
        </p:nvSpPr>
        <p:spPr>
          <a:xfrm>
            <a:off x="251520" y="1600200"/>
            <a:ext cx="5184576" cy="4953000"/>
          </a:xfrm>
        </p:spPr>
        <p:txBody>
          <a:bodyPr/>
          <a:lstStyle/>
          <a:p>
            <a:pPr>
              <a:lnSpc>
                <a:spcPct val="150000"/>
              </a:lnSpc>
            </a:pPr>
            <a:r>
              <a:rPr lang="zh-CN" altLang="en-US" b="1" dirty="0"/>
              <a:t>输入“信息”，如何在词典中快速找到这个词？</a:t>
            </a:r>
            <a:endParaRPr lang="en-US" altLang="zh-CN" b="1" dirty="0"/>
          </a:p>
          <a:p>
            <a:pPr>
              <a:lnSpc>
                <a:spcPct val="150000"/>
              </a:lnSpc>
            </a:pPr>
            <a:r>
              <a:rPr lang="zh-CN" altLang="en-US" b="1" dirty="0"/>
              <a:t>很多词典应用中的基本问题。</a:t>
            </a:r>
            <a:endParaRPr lang="en-US" altLang="zh-CN" b="1" dirty="0"/>
          </a:p>
          <a:p>
            <a:pPr>
              <a:lnSpc>
                <a:spcPct val="150000"/>
              </a:lnSpc>
            </a:pPr>
            <a:r>
              <a:rPr lang="zh-CN" altLang="en-US" b="1" dirty="0"/>
              <a:t>以下介绍支持快速查找的词典数据结构。</a:t>
            </a:r>
          </a:p>
        </p:txBody>
      </p:sp>
      <p:sp>
        <p:nvSpPr>
          <p:cNvPr id="4" name="灯片编号占位符 3"/>
          <p:cNvSpPr>
            <a:spLocks noGrp="1"/>
          </p:cNvSpPr>
          <p:nvPr>
            <p:ph type="sldNum" sz="quarter" idx="12"/>
          </p:nvPr>
        </p:nvSpPr>
        <p:spPr/>
        <p:txBody>
          <a:bodyPr/>
          <a:lstStyle/>
          <a:p>
            <a:fld id="{DB3EC566-48E6-4552-87D6-CB322A8F1925}" type="slidenum">
              <a:rPr lang="en-US" smtClean="0"/>
              <a:pPr/>
              <a:t>9</a:t>
            </a:fld>
            <a:endParaRPr lang="en-US"/>
          </a:p>
        </p:txBody>
      </p:sp>
      <p:sp>
        <p:nvSpPr>
          <p:cNvPr id="5" name="矩形 4"/>
          <p:cNvSpPr/>
          <p:nvPr/>
        </p:nvSpPr>
        <p:spPr>
          <a:xfrm>
            <a:off x="6444208" y="1844824"/>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t>信息</a:t>
            </a:r>
          </a:p>
        </p:txBody>
      </p:sp>
      <p:sp>
        <p:nvSpPr>
          <p:cNvPr id="6" name="矩形 5"/>
          <p:cNvSpPr/>
          <p:nvPr/>
        </p:nvSpPr>
        <p:spPr>
          <a:xfrm>
            <a:off x="6444208" y="2492896"/>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t>数据</a:t>
            </a:r>
          </a:p>
        </p:txBody>
      </p:sp>
      <p:sp>
        <p:nvSpPr>
          <p:cNvPr id="7" name="矩形 6"/>
          <p:cNvSpPr/>
          <p:nvPr/>
        </p:nvSpPr>
        <p:spPr>
          <a:xfrm>
            <a:off x="6444208" y="3140968"/>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8" name="矩形 7"/>
          <p:cNvSpPr/>
          <p:nvPr/>
        </p:nvSpPr>
        <p:spPr>
          <a:xfrm>
            <a:off x="6444208" y="3789040"/>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1"/>
          </a:p>
        </p:txBody>
      </p:sp>
      <p:sp>
        <p:nvSpPr>
          <p:cNvPr id="9" name="矩形 8"/>
          <p:cNvSpPr/>
          <p:nvPr/>
        </p:nvSpPr>
        <p:spPr>
          <a:xfrm>
            <a:off x="6444208" y="4437112"/>
            <a:ext cx="1440160"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t>挖掘</a:t>
            </a:r>
          </a:p>
        </p:txBody>
      </p:sp>
      <p:sp>
        <p:nvSpPr>
          <p:cNvPr id="10" name="TextBox 9"/>
          <p:cNvSpPr txBox="1"/>
          <p:nvPr/>
        </p:nvSpPr>
        <p:spPr>
          <a:xfrm>
            <a:off x="5724128" y="2060848"/>
            <a:ext cx="792088" cy="2923877"/>
          </a:xfrm>
          <a:prstGeom prst="rect">
            <a:avLst/>
          </a:prstGeom>
          <a:noFill/>
        </p:spPr>
        <p:txBody>
          <a:bodyPr wrap="square" rtlCol="0">
            <a:spAutoFit/>
          </a:bodyPr>
          <a:lstStyle/>
          <a:p>
            <a:r>
              <a:rPr lang="en-US" altLang="zh-CN" sz="2000" dirty="0">
                <a:solidFill>
                  <a:schemeClr val="tx1"/>
                </a:solidFill>
                <a:ea typeface="黑体" pitchFamily="49" charset="-122"/>
              </a:rPr>
              <a:t>18</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19</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20</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21</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22</a:t>
            </a:r>
            <a:endParaRPr lang="zh-CN" altLang="en-US" sz="2000" dirty="0">
              <a:solidFill>
                <a:schemeClr val="tx1"/>
              </a:solidFill>
              <a:ea typeface="黑体" pitchFamily="49" charset="-122"/>
            </a:endParaRPr>
          </a:p>
        </p:txBody>
      </p:sp>
    </p:spTree>
    <p:extLst>
      <p:ext uri="{BB962C8B-B14F-4D97-AF65-F5344CB8AC3E}">
        <p14:creationId xmlns:p14="http://schemas.microsoft.com/office/powerpoint/2010/main" val="35182849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90</a:t>
            </a:fld>
            <a:endParaRPr lang="en-US" dirty="0"/>
          </a:p>
        </p:txBody>
      </p:sp>
      <p:pic>
        <p:nvPicPr>
          <p:cNvPr id="10" name="Picture 9" descr="399.png"/>
          <p:cNvPicPr>
            <a:picLocks noChangeAspect="1"/>
          </p:cNvPicPr>
          <p:nvPr/>
        </p:nvPicPr>
        <p:blipFill>
          <a:blip r:embed="rId3" cstate="print"/>
          <a:stretch>
            <a:fillRect/>
          </a:stretch>
        </p:blipFill>
        <p:spPr>
          <a:xfrm>
            <a:off x="285720" y="1500174"/>
            <a:ext cx="7786742" cy="2914269"/>
          </a:xfrm>
          <a:prstGeom prst="rect">
            <a:avLst/>
          </a:prstGeom>
        </p:spPr>
      </p:pic>
      <p:pic>
        <p:nvPicPr>
          <p:cNvPr id="10242" name="Picture 2"/>
          <p:cNvPicPr>
            <a:picLocks noChangeAspect="1" noChangeArrowheads="1"/>
          </p:cNvPicPr>
          <p:nvPr/>
        </p:nvPicPr>
        <p:blipFill>
          <a:blip r:embed="rId4" cstate="print"/>
          <a:srcRect/>
          <a:stretch>
            <a:fillRect/>
          </a:stretch>
        </p:blipFill>
        <p:spPr bwMode="auto">
          <a:xfrm>
            <a:off x="428596" y="4429132"/>
            <a:ext cx="3714776" cy="2244344"/>
          </a:xfrm>
          <a:prstGeom prst="rect">
            <a:avLst/>
          </a:prstGeom>
          <a:noFill/>
          <a:ln w="9525">
            <a:noFill/>
            <a:miter lim="800000"/>
            <a:headEnd/>
            <a:tailEnd/>
          </a:ln>
          <a:effectLst/>
        </p:spPr>
      </p:pic>
    </p:spTree>
    <p:extLst>
      <p:ext uri="{BB962C8B-B14F-4D97-AF65-F5344CB8AC3E}">
        <p14:creationId xmlns:p14="http://schemas.microsoft.com/office/powerpoint/2010/main" val="38637414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带权重的编辑距离</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00808"/>
            <a:ext cx="8572560" cy="50857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思路： 对不同的字符进行操作时权重不同</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希望能更敏锐地捕捉到键盘输入的错误</a:t>
            </a:r>
            <a:r>
              <a:rPr lang="en-US" dirty="0">
                <a:solidFill>
                  <a:schemeClr val="tx1"/>
                </a:solidFill>
                <a:latin typeface="+mj-lt"/>
                <a:ea typeface="黑体" pitchFamily="49" charset="-122"/>
              </a:rPr>
              <a:t>, e.g., </a:t>
            </a:r>
            <a:r>
              <a:rPr lang="en-US" i="1" dirty="0">
                <a:solidFill>
                  <a:schemeClr val="tx1"/>
                </a:solidFill>
                <a:latin typeface="+mj-lt"/>
                <a:ea typeface="黑体" pitchFamily="49" charset="-122"/>
              </a:rPr>
              <a:t>m</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更可能被输成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而不是</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q</a:t>
            </a:r>
          </a:p>
          <a:p>
            <a:pPr lvl="1">
              <a:spcBef>
                <a:spcPts val="700"/>
              </a:spcBef>
              <a:buClr>
                <a:srgbClr val="336699"/>
              </a:buClr>
              <a:buFont typeface="Wingdings" pitchFamily="2" charset="2"/>
              <a:buChar char="§"/>
            </a:pPr>
            <a:endParaRPr lang="en-US" i="1"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因此，将</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m</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替换为</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的编辑距离将高于替换为</a:t>
            </a:r>
            <a:r>
              <a:rPr lang="de-DE" i="1" dirty="0">
                <a:solidFill>
                  <a:schemeClr val="tx1"/>
                </a:solidFill>
                <a:latin typeface="+mj-lt"/>
                <a:ea typeface="黑体" pitchFamily="49" charset="-122"/>
              </a:rPr>
              <a:t>q</a:t>
            </a:r>
            <a:r>
              <a:rPr lang="zh-CN" altLang="en-US" dirty="0">
                <a:solidFill>
                  <a:schemeClr val="tx1"/>
                </a:solidFill>
                <a:latin typeface="+mj-lt"/>
                <a:ea typeface="黑体" pitchFamily="49" charset="-122"/>
              </a:rPr>
              <a:t>的距离</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也就是输入的操作代价矩阵是一个带权重的矩阵</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对上述动态规划算法进行修改便可以处理权重计算</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91</a:t>
            </a:fld>
            <a:endParaRPr lang="en-US" dirty="0"/>
          </a:p>
        </p:txBody>
      </p:sp>
      <p:pic>
        <p:nvPicPr>
          <p:cNvPr id="8" name="图片 7" descr="qwerty.gif"/>
          <p:cNvPicPr>
            <a:picLocks noChangeAspect="1"/>
          </p:cNvPicPr>
          <p:nvPr/>
        </p:nvPicPr>
        <p:blipFill>
          <a:blip r:embed="rId3" cstate="print"/>
          <a:stretch>
            <a:fillRect/>
          </a:stretch>
        </p:blipFill>
        <p:spPr>
          <a:xfrm>
            <a:off x="3635896" y="2780928"/>
            <a:ext cx="3667125" cy="1828800"/>
          </a:xfrm>
          <a:prstGeom prst="rect">
            <a:avLst/>
          </a:prstGeom>
        </p:spPr>
      </p:pic>
    </p:spTree>
    <p:extLst>
      <p:ext uri="{BB962C8B-B14F-4D97-AF65-F5344CB8AC3E}">
        <p14:creationId xmlns:p14="http://schemas.microsoft.com/office/powerpoint/2010/main" val="39875600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利用编辑距离进行拼写校正</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30"/>
            <a:ext cx="8572560" cy="416791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给定查询词，穷举词汇表中和该查询的编辑距离</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或带权重的编辑聚类</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低于某个预定值的所有单词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求上述结果和给定的某个“正确”词表之间的交集</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将交集结果推荐给用户</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代价很大，实际当中往往通过启发式策略提高查找效率</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如：保证两者之间具有较长公共子串</a:t>
            </a:r>
            <a:r>
              <a:rPr lang="en-US" altLang="zh-CN" dirty="0">
                <a:solidFill>
                  <a:schemeClr val="tx1"/>
                </a:solidFill>
                <a:latin typeface="+mj-lt"/>
                <a:ea typeface="黑体" pitchFamily="49" charset="-122"/>
              </a:rPr>
              <a:t>)</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92</a:t>
            </a:fld>
            <a:endParaRPr lang="en-US" dirty="0"/>
          </a:p>
        </p:txBody>
      </p:sp>
    </p:spTree>
    <p:extLst>
      <p:ext uri="{BB962C8B-B14F-4D97-AF65-F5344CB8AC3E}">
        <p14:creationId xmlns:p14="http://schemas.microsoft.com/office/powerpoint/2010/main" val="366628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4294967295"/>
          </p:nvPr>
        </p:nvSpPr>
        <p:spPr>
          <a:xfrm>
            <a:off x="6553200" y="6477000"/>
            <a:ext cx="2133600" cy="244475"/>
          </a:xfrm>
          <a:prstGeom prst="rect">
            <a:avLst/>
          </a:prstGeom>
        </p:spPr>
        <p:txBody>
          <a:bodyPr/>
          <a:lstStyle/>
          <a:p>
            <a:fld id="{6231DFBC-2454-451B-9C42-04D7F724382E}" type="slidenum">
              <a:rPr lang="en-US" smtClean="0"/>
              <a:pPr/>
              <a:t>93</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t>拼写校正</a:t>
            </a:r>
            <a:endParaRPr lang="en-US" altLang="zh-CN" dirty="0"/>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extLst>
      <p:ext uri="{BB962C8B-B14F-4D97-AF65-F5344CB8AC3E}">
        <p14:creationId xmlns:p14="http://schemas.microsoft.com/office/powerpoint/2010/main" val="135576603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00306"/>
            <a:ext cx="8572560" cy="337696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刚才已经介绍如何利用编辑距离进行词独立方式下的拼写校正</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另一种方法： </a:t>
            </a:r>
            <a:r>
              <a:rPr lang="en-US" i="1" dirty="0">
                <a:solidFill>
                  <a:schemeClr val="tx1"/>
                </a:solidFill>
                <a:latin typeface="+mj-lt"/>
                <a:ea typeface="黑体" pitchFamily="49" charset="-122"/>
              </a:rPr>
              <a:t>k</a:t>
            </a:r>
            <a:r>
              <a:rPr lang="en-US" dirty="0">
                <a:solidFill>
                  <a:schemeClr val="tx1"/>
                </a:solidFill>
                <a:latin typeface="+mj-lt"/>
                <a:ea typeface="黑体" pitchFamily="49" charset="-122"/>
              </a:rPr>
              <a:t>-gram</a:t>
            </a:r>
            <a:r>
              <a:rPr lang="zh-CN" altLang="en-US" dirty="0">
                <a:solidFill>
                  <a:schemeClr val="tx1"/>
                </a:solidFill>
                <a:latin typeface="+mj-lt"/>
                <a:ea typeface="黑体" pitchFamily="49" charset="-122"/>
              </a:rPr>
              <a:t>索引</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上下文敏感的拼写校正</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拼写校正中的一般问题</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94</a:t>
            </a:fld>
            <a:endParaRPr lang="en-US" dirty="0"/>
          </a:p>
        </p:txBody>
      </p:sp>
    </p:spTree>
    <p:extLst>
      <p:ext uri="{BB962C8B-B14F-4D97-AF65-F5344CB8AC3E}">
        <p14:creationId xmlns:p14="http://schemas.microsoft.com/office/powerpoint/2010/main" val="29600735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基于</a:t>
            </a:r>
            <a:r>
              <a:rPr lang="en-US" sz="3600" i="1" dirty="0">
                <a:solidFill>
                  <a:schemeClr val="tx1"/>
                </a:solidFill>
                <a:latin typeface="+mj-lt"/>
                <a:ea typeface="黑体" pitchFamily="49" charset="-122"/>
              </a:rPr>
              <a:t>k</a:t>
            </a:r>
            <a:r>
              <a:rPr lang="en-US" sz="3600" dirty="0">
                <a:solidFill>
                  <a:schemeClr val="tx1"/>
                </a:solidFill>
                <a:latin typeface="+mj-lt"/>
                <a:ea typeface="黑体" pitchFamily="49" charset="-122"/>
              </a:rPr>
              <a:t>-gram</a:t>
            </a:r>
            <a:r>
              <a:rPr lang="zh-CN" altLang="en-US" sz="3600" dirty="0">
                <a:solidFill>
                  <a:schemeClr val="tx1"/>
                </a:solidFill>
                <a:latin typeface="+mj-lt"/>
                <a:ea typeface="黑体" pitchFamily="49" charset="-122"/>
              </a:rPr>
              <a:t>索引的拼写校正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3591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列举查询词项中的所有</a:t>
            </a:r>
            <a:r>
              <a:rPr lang="en-US" i="1" dirty="0">
                <a:solidFill>
                  <a:schemeClr val="tx1"/>
                </a:solidFill>
                <a:latin typeface="+mj-lt"/>
                <a:ea typeface="黑体" pitchFamily="49" charset="-122"/>
              </a:rPr>
              <a:t>k</a:t>
            </a:r>
            <a:r>
              <a:rPr lang="en-US" dirty="0">
                <a:solidFill>
                  <a:schemeClr val="tx1"/>
                </a:solidFill>
                <a:latin typeface="+mj-lt"/>
                <a:ea typeface="黑体" pitchFamily="49" charset="-122"/>
              </a:rPr>
              <a:t>-gram</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例子：采用</a:t>
            </a:r>
            <a:r>
              <a:rPr lang="en-US" dirty="0">
                <a:solidFill>
                  <a:schemeClr val="tx1"/>
                </a:solidFill>
                <a:latin typeface="+mj-lt"/>
                <a:ea typeface="黑体" pitchFamily="49" charset="-122"/>
              </a:rPr>
              <a:t>2</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gram</a:t>
            </a:r>
            <a:r>
              <a:rPr lang="zh-CN" altLang="en-US" dirty="0">
                <a:solidFill>
                  <a:schemeClr val="tx1"/>
                </a:solidFill>
                <a:latin typeface="+mj-lt"/>
                <a:ea typeface="黑体" pitchFamily="49" charset="-122"/>
              </a:rPr>
              <a:t>索引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错误拼写的单词为</a:t>
            </a:r>
            <a:r>
              <a:rPr lang="en-US" dirty="0" err="1">
                <a:solidFill>
                  <a:schemeClr val="tx1"/>
                </a:solidFill>
                <a:latin typeface="+mj-lt"/>
                <a:ea typeface="黑体" pitchFamily="49" charset="-122"/>
              </a:rPr>
              <a:t>bordroom</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2</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gram: </a:t>
            </a:r>
            <a:r>
              <a:rPr lang="de-DE" i="1" dirty="0">
                <a:solidFill>
                  <a:schemeClr val="tx1"/>
                </a:solidFill>
                <a:latin typeface="+mj-lt"/>
                <a:ea typeface="黑体" pitchFamily="49" charset="-122"/>
              </a:rPr>
              <a:t>bo, or, rd, dr, ro, oo, om</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利用</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k</a:t>
            </a:r>
            <a:r>
              <a:rPr lang="en-US" dirty="0">
                <a:solidFill>
                  <a:schemeClr val="tx1"/>
                </a:solidFill>
                <a:latin typeface="+mj-lt"/>
                <a:ea typeface="黑体" pitchFamily="49" charset="-122"/>
              </a:rPr>
              <a:t>-gram</a:t>
            </a:r>
            <a:r>
              <a:rPr lang="zh-CN" altLang="en-US" dirty="0">
                <a:solidFill>
                  <a:schemeClr val="tx1"/>
                </a:solidFill>
                <a:latin typeface="+mj-lt"/>
                <a:ea typeface="黑体" pitchFamily="49" charset="-122"/>
              </a:rPr>
              <a:t>索引返回和能够匹配很多查询</a:t>
            </a:r>
            <a:r>
              <a:rPr lang="en-US" altLang="zh-CN" i="1" dirty="0">
                <a:solidFill>
                  <a:schemeClr val="tx1"/>
                </a:solidFill>
                <a:latin typeface="+mj-lt"/>
                <a:ea typeface="黑体" pitchFamily="49" charset="-122"/>
              </a:rPr>
              <a:t>k</a:t>
            </a:r>
            <a:r>
              <a:rPr lang="en-US" altLang="zh-CN" dirty="0">
                <a:solidFill>
                  <a:schemeClr val="tx1"/>
                </a:solidFill>
                <a:latin typeface="+mj-lt"/>
                <a:ea typeface="黑体" pitchFamily="49" charset="-122"/>
              </a:rPr>
              <a:t>-gram</a:t>
            </a:r>
            <a:r>
              <a:rPr lang="zh-CN" altLang="en-US" dirty="0">
                <a:solidFill>
                  <a:schemeClr val="tx1"/>
                </a:solidFill>
                <a:latin typeface="+mj-lt"/>
                <a:ea typeface="黑体" pitchFamily="49" charset="-122"/>
              </a:rPr>
              <a:t>的正确单词</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匹配程度</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数目或者指标</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上可以事先设定阈值</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mj-lt"/>
                <a:ea typeface="黑体" pitchFamily="49" charset="-122"/>
              </a:rPr>
              <a:t>E.g., </a:t>
            </a:r>
            <a:r>
              <a:rPr lang="zh-CN" altLang="en-US" dirty="0">
                <a:solidFill>
                  <a:schemeClr val="tx1"/>
                </a:solidFill>
                <a:latin typeface="+mj-lt"/>
                <a:ea typeface="黑体" pitchFamily="49" charset="-122"/>
              </a:rPr>
              <a:t>比如最多只有</a:t>
            </a:r>
            <a:r>
              <a:rPr lang="en-US" dirty="0">
                <a:solidFill>
                  <a:schemeClr val="tx1"/>
                </a:solidFill>
                <a:latin typeface="+mj-lt"/>
                <a:ea typeface="黑体" pitchFamily="49" charset="-122"/>
              </a:rPr>
              <a:t> 3 </a:t>
            </a:r>
            <a:r>
              <a:rPr lang="zh-CN" altLang="en-US" dirty="0">
                <a:solidFill>
                  <a:schemeClr val="tx1"/>
                </a:solidFill>
                <a:latin typeface="+mj-lt"/>
                <a:ea typeface="黑体" pitchFamily="49" charset="-122"/>
              </a:rPr>
              <a:t>个</a:t>
            </a:r>
            <a:r>
              <a:rPr lang="en-US" i="1" dirty="0">
                <a:solidFill>
                  <a:schemeClr val="tx1"/>
                </a:solidFill>
                <a:latin typeface="+mj-lt"/>
                <a:ea typeface="黑体" pitchFamily="49" charset="-122"/>
              </a:rPr>
              <a:t>k</a:t>
            </a:r>
            <a:r>
              <a:rPr lang="en-US" dirty="0">
                <a:solidFill>
                  <a:schemeClr val="tx1"/>
                </a:solidFill>
                <a:latin typeface="+mj-lt"/>
                <a:ea typeface="黑体" pitchFamily="49" charset="-122"/>
              </a:rPr>
              <a:t>-gram</a:t>
            </a:r>
            <a:r>
              <a:rPr lang="zh-CN" altLang="en-US" dirty="0">
                <a:solidFill>
                  <a:schemeClr val="tx1"/>
                </a:solidFill>
                <a:latin typeface="+mj-lt"/>
                <a:ea typeface="黑体" pitchFamily="49" charset="-122"/>
              </a:rPr>
              <a:t>不同</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95</a:t>
            </a:fld>
            <a:endParaRPr lang="en-US" dirty="0"/>
          </a:p>
        </p:txBody>
      </p:sp>
    </p:spTree>
    <p:extLst>
      <p:ext uri="{BB962C8B-B14F-4D97-AF65-F5344CB8AC3E}">
        <p14:creationId xmlns:p14="http://schemas.microsoft.com/office/powerpoint/2010/main" val="14126830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400" i="1" dirty="0">
                <a:solidFill>
                  <a:schemeClr val="tx1"/>
                </a:solidFill>
                <a:latin typeface="+mj-lt"/>
                <a:ea typeface="黑体" pitchFamily="49" charset="-122"/>
              </a:rPr>
              <a:t>2</a:t>
            </a:r>
            <a:r>
              <a:rPr lang="en-US" sz="3400" dirty="0">
                <a:solidFill>
                  <a:schemeClr val="tx1"/>
                </a:solidFill>
                <a:latin typeface="+mj-lt"/>
                <a:ea typeface="黑体" pitchFamily="49" charset="-122"/>
              </a:rPr>
              <a:t>-gram</a:t>
            </a:r>
            <a:r>
              <a:rPr lang="zh-CN" altLang="en-US" sz="3400" dirty="0">
                <a:solidFill>
                  <a:schemeClr val="tx1"/>
                </a:solidFill>
                <a:latin typeface="+mj-lt"/>
                <a:ea typeface="黑体" pitchFamily="49" charset="-122"/>
              </a:rPr>
              <a:t>索引示意图</a:t>
            </a:r>
            <a:endParaRPr lang="en-US" sz="34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96</a:t>
            </a:fld>
            <a:endParaRPr lang="en-US" dirty="0"/>
          </a:p>
        </p:txBody>
      </p:sp>
      <p:pic>
        <p:nvPicPr>
          <p:cNvPr id="8" name="Picture 7" descr="3103.png"/>
          <p:cNvPicPr>
            <a:picLocks noChangeAspect="1"/>
          </p:cNvPicPr>
          <p:nvPr/>
        </p:nvPicPr>
        <p:blipFill>
          <a:blip r:embed="rId3" cstate="print"/>
          <a:stretch>
            <a:fillRect/>
          </a:stretch>
        </p:blipFill>
        <p:spPr>
          <a:xfrm>
            <a:off x="714348" y="2500306"/>
            <a:ext cx="6947690" cy="2357454"/>
          </a:xfrm>
          <a:prstGeom prst="rect">
            <a:avLst/>
          </a:prstGeom>
        </p:spPr>
      </p:pic>
    </p:spTree>
    <p:extLst>
      <p:ext uri="{BB962C8B-B14F-4D97-AF65-F5344CB8AC3E}">
        <p14:creationId xmlns:p14="http://schemas.microsoft.com/office/powerpoint/2010/main" val="24030750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上下文敏感的拼写校正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74"/>
            <a:ext cx="8572560" cy="2143140"/>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mj-lt"/>
                <a:ea typeface="黑体" pitchFamily="49" charset="-122"/>
              </a:rPr>
              <a:t>例子</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an asteroid that fell </a:t>
            </a:r>
            <a:r>
              <a:rPr lang="en-US" i="1" dirty="0">
                <a:solidFill>
                  <a:srgbClr val="0070C0"/>
                </a:solidFill>
                <a:latin typeface="+mj-lt"/>
                <a:ea typeface="黑体" pitchFamily="49" charset="-122"/>
              </a:rPr>
              <a:t>form</a:t>
            </a:r>
            <a:r>
              <a:rPr lang="en-US" i="1" dirty="0">
                <a:solidFill>
                  <a:schemeClr val="tx1"/>
                </a:solidFill>
                <a:latin typeface="+mj-lt"/>
                <a:ea typeface="黑体" pitchFamily="49" charset="-122"/>
              </a:rPr>
              <a:t> the sky</a:t>
            </a:r>
          </a:p>
          <a:p>
            <a:pPr lvl="1">
              <a:buClr>
                <a:srgbClr val="336699"/>
              </a:buClr>
              <a:buFont typeface="Wingdings" pitchFamily="2" charset="2"/>
              <a:buChar char="§"/>
            </a:pPr>
            <a:r>
              <a:rPr lang="zh-CN" altLang="en-US" dirty="0">
                <a:solidFill>
                  <a:schemeClr val="tx1"/>
                </a:solidFill>
                <a:latin typeface="+mj-lt"/>
                <a:ea typeface="黑体" pitchFamily="49" charset="-122"/>
              </a:rPr>
              <a:t>如何对</a:t>
            </a:r>
            <a:r>
              <a:rPr lang="en-US" altLang="zh-CN" i="1" dirty="0">
                <a:solidFill>
                  <a:schemeClr val="tx1"/>
                </a:solidFill>
                <a:latin typeface="+mj-lt"/>
                <a:ea typeface="黑体" pitchFamily="49" charset="-122"/>
              </a:rPr>
              <a:t>form</a:t>
            </a:r>
            <a:r>
              <a:rPr lang="zh-CN" altLang="en-US" dirty="0">
                <a:solidFill>
                  <a:schemeClr val="tx1"/>
                </a:solidFill>
                <a:latin typeface="+mj-lt"/>
                <a:ea typeface="黑体" pitchFamily="49" charset="-122"/>
              </a:rPr>
              <a:t>纠错？</a:t>
            </a:r>
            <a:endParaRPr lang="en-US"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一种方法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基于命中数</a:t>
            </a:r>
            <a:r>
              <a:rPr lang="en-US" altLang="zh-CN" dirty="0">
                <a:solidFill>
                  <a:schemeClr val="tx1"/>
                </a:solidFill>
                <a:latin typeface="+mj-lt"/>
                <a:ea typeface="黑体" pitchFamily="49" charset="-122"/>
              </a:rPr>
              <a:t>(</a:t>
            </a:r>
            <a:r>
              <a:rPr lang="en-US" dirty="0">
                <a:solidFill>
                  <a:srgbClr val="0070C0"/>
                </a:solidFill>
                <a:latin typeface="+mj-lt"/>
                <a:ea typeface="黑体" pitchFamily="49" charset="-122"/>
              </a:rPr>
              <a:t>hit-based)</a:t>
            </a:r>
            <a:r>
              <a:rPr lang="zh-CN" altLang="en-US" dirty="0">
                <a:solidFill>
                  <a:schemeClr val="tx1"/>
                </a:solidFill>
                <a:latin typeface="+mj-lt"/>
                <a:ea typeface="黑体" pitchFamily="49" charset="-122"/>
              </a:rPr>
              <a:t>的拼写校正</a:t>
            </a:r>
            <a:endParaRPr lang="en-US" dirty="0">
              <a:solidFill>
                <a:schemeClr val="tx1"/>
              </a:solidFill>
              <a:latin typeface="+mj-lt"/>
              <a:ea typeface="黑体" pitchFamily="49" charset="-122"/>
            </a:endParaRPr>
          </a:p>
          <a:p>
            <a:pPr lvl="2">
              <a:buClr>
                <a:srgbClr val="336699"/>
              </a:buClr>
              <a:buFont typeface="Wingdings" pitchFamily="2" charset="2"/>
              <a:buChar char="§"/>
            </a:pPr>
            <a:r>
              <a:rPr lang="zh-CN" altLang="en-US" sz="2200" dirty="0">
                <a:solidFill>
                  <a:schemeClr val="tx1"/>
                </a:solidFill>
                <a:latin typeface="+mj-lt"/>
                <a:ea typeface="黑体" pitchFamily="49" charset="-122"/>
              </a:rPr>
              <a:t>对于每个查询词项返回</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相近的</a:t>
            </a:r>
            <a:r>
              <a:rPr lang="en-US"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正确</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词项</a:t>
            </a:r>
            <a:endParaRPr lang="en-US" sz="2200" dirty="0">
              <a:solidFill>
                <a:schemeClr val="tx1"/>
              </a:solidFill>
              <a:latin typeface="+mj-lt"/>
              <a:ea typeface="黑体" pitchFamily="49" charset="-122"/>
            </a:endParaRPr>
          </a:p>
          <a:p>
            <a:pPr lvl="2">
              <a:buClr>
                <a:srgbClr val="336699"/>
              </a:buClr>
              <a:buFont typeface="Wingdings" pitchFamily="2" charset="2"/>
              <a:buChar char="§"/>
            </a:pPr>
            <a:r>
              <a:rPr lang="de-DE" sz="2200" i="1" dirty="0">
                <a:solidFill>
                  <a:schemeClr val="tx1"/>
                </a:solidFill>
                <a:latin typeface="+mj-lt"/>
                <a:ea typeface="黑体" pitchFamily="49" charset="-122"/>
              </a:rPr>
              <a:t>flew form munich: flea </a:t>
            </a:r>
            <a:r>
              <a:rPr lang="en-US" altLang="zh-CN" sz="2200" i="1" dirty="0">
                <a:solidFill>
                  <a:schemeClr val="tx1"/>
                </a:solidFill>
                <a:latin typeface="+mj-lt"/>
                <a:ea typeface="黑体" pitchFamily="49" charset="-122"/>
              </a:rPr>
              <a:t>-&gt;</a:t>
            </a:r>
            <a:r>
              <a:rPr lang="de-DE" sz="2200" i="1" dirty="0">
                <a:solidFill>
                  <a:schemeClr val="tx1"/>
                </a:solidFill>
                <a:latin typeface="+mj-lt"/>
                <a:ea typeface="黑体" pitchFamily="49" charset="-122"/>
              </a:rPr>
              <a:t>flew, from -&gt; form, munch -&gt;munich</a:t>
            </a:r>
          </a:p>
          <a:p>
            <a:pPr lvl="2">
              <a:buClr>
                <a:srgbClr val="336699"/>
              </a:buClr>
              <a:buFont typeface="Wingdings" pitchFamily="2" charset="2"/>
              <a:buChar char="§"/>
            </a:pPr>
            <a:r>
              <a:rPr lang="zh-CN" altLang="en-US" sz="2200" dirty="0">
                <a:solidFill>
                  <a:schemeClr val="tx1"/>
                </a:solidFill>
                <a:latin typeface="+mj-lt"/>
                <a:ea typeface="黑体" pitchFamily="49" charset="-122"/>
              </a:rPr>
              <a:t>组合所有可能</a:t>
            </a:r>
            <a:endParaRPr lang="de-DE" sz="2200" dirty="0">
              <a:solidFill>
                <a:schemeClr val="tx1"/>
              </a:solidFill>
              <a:latin typeface="+mj-lt"/>
              <a:ea typeface="黑体" pitchFamily="49" charset="-122"/>
            </a:endParaRP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“flea form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a:t>
            </a: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“flew from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a:t>
            </a: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en-US" sz="2200" dirty="0">
                <a:solidFill>
                  <a:schemeClr val="tx1"/>
                </a:solidFill>
                <a:latin typeface="+mj-lt"/>
                <a:ea typeface="黑体" pitchFamily="49" charset="-122"/>
              </a:rPr>
              <a:t> </a:t>
            </a:r>
            <a:r>
              <a:rPr lang="en-US" sz="2200" i="1" dirty="0">
                <a:solidFill>
                  <a:schemeClr val="tx1"/>
                </a:solidFill>
                <a:latin typeface="+mj-lt"/>
                <a:ea typeface="黑体" pitchFamily="49" charset="-122"/>
              </a:rPr>
              <a:t>“flew form munch”</a:t>
            </a:r>
          </a:p>
          <a:p>
            <a:pPr lvl="2">
              <a:buClr>
                <a:srgbClr val="336699"/>
              </a:buClr>
              <a:buFont typeface="Wingdings" pitchFamily="2" charset="2"/>
              <a:buChar char="§"/>
            </a:pPr>
            <a:r>
              <a:rPr lang="zh-CN" altLang="en-US" sz="2200" dirty="0">
                <a:solidFill>
                  <a:schemeClr val="tx1"/>
                </a:solidFill>
                <a:latin typeface="+mj-lt"/>
                <a:ea typeface="黑体" pitchFamily="49" charset="-122"/>
              </a:rPr>
              <a:t>正确查询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“flew from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会有最高的结果命中数</a:t>
            </a:r>
            <a:endParaRPr lang="en-US" altLang="zh-CN" sz="2200" dirty="0">
              <a:solidFill>
                <a:schemeClr val="tx1"/>
              </a:solidFill>
              <a:latin typeface="+mj-lt"/>
              <a:ea typeface="黑体" pitchFamily="49" charset="-122"/>
            </a:endParaRPr>
          </a:p>
          <a:p>
            <a:pPr lvl="2">
              <a:buClr>
                <a:srgbClr val="336699"/>
              </a:buClr>
              <a:buFont typeface="Wingdings" pitchFamily="2" charset="2"/>
              <a:buChar char="§"/>
            </a:pPr>
            <a:endParaRPr lang="en-US" sz="2200"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rgbClr val="00B050"/>
                </a:solidFill>
                <a:latin typeface="+mj-lt"/>
                <a:ea typeface="黑体" pitchFamily="49" charset="-122"/>
              </a:rPr>
              <a:t>假定</a:t>
            </a:r>
            <a:r>
              <a:rPr lang="en-US" i="1" dirty="0">
                <a:solidFill>
                  <a:srgbClr val="00B050"/>
                </a:solidFill>
                <a:latin typeface="+mj-lt"/>
                <a:ea typeface="黑体" pitchFamily="49" charset="-122"/>
              </a:rPr>
              <a:t> flew</a:t>
            </a:r>
            <a:r>
              <a:rPr lang="zh-CN" altLang="en-US" dirty="0">
                <a:solidFill>
                  <a:srgbClr val="00B050"/>
                </a:solidFill>
                <a:latin typeface="+mj-lt"/>
                <a:ea typeface="黑体" pitchFamily="49" charset="-122"/>
              </a:rPr>
              <a:t>有</a:t>
            </a:r>
            <a:r>
              <a:rPr lang="en-US" altLang="zh-CN" dirty="0">
                <a:solidFill>
                  <a:srgbClr val="00B050"/>
                </a:solidFill>
                <a:latin typeface="+mj-lt"/>
                <a:ea typeface="黑体" pitchFamily="49" charset="-122"/>
              </a:rPr>
              <a:t>7</a:t>
            </a:r>
            <a:r>
              <a:rPr lang="zh-CN" altLang="en-US" dirty="0">
                <a:solidFill>
                  <a:srgbClr val="00B050"/>
                </a:solidFill>
                <a:latin typeface="+mj-lt"/>
                <a:ea typeface="黑体" pitchFamily="49" charset="-122"/>
              </a:rPr>
              <a:t>个可能的候选词</a:t>
            </a:r>
            <a:r>
              <a:rPr lang="en-US" dirty="0">
                <a:solidFill>
                  <a:srgbClr val="00B050"/>
                </a:solidFill>
                <a:latin typeface="+mj-lt"/>
                <a:ea typeface="黑体" pitchFamily="49" charset="-122"/>
              </a:rPr>
              <a:t>, </a:t>
            </a:r>
            <a:r>
              <a:rPr lang="en-US" altLang="zh-CN" dirty="0">
                <a:solidFill>
                  <a:srgbClr val="00B050"/>
                </a:solidFill>
                <a:ea typeface="黑体" pitchFamily="49" charset="-122"/>
              </a:rPr>
              <a:t>form </a:t>
            </a:r>
            <a:r>
              <a:rPr lang="zh-CN" altLang="en-US" dirty="0">
                <a:solidFill>
                  <a:srgbClr val="00B050"/>
                </a:solidFill>
                <a:ea typeface="黑体" pitchFamily="49" charset="-122"/>
              </a:rPr>
              <a:t>有</a:t>
            </a:r>
            <a:r>
              <a:rPr lang="en-US" dirty="0">
                <a:solidFill>
                  <a:srgbClr val="00B050"/>
                </a:solidFill>
                <a:latin typeface="+mj-lt"/>
                <a:ea typeface="黑体" pitchFamily="49" charset="-122"/>
              </a:rPr>
              <a:t>20</a:t>
            </a:r>
            <a:r>
              <a:rPr lang="zh-CN" altLang="en-US" dirty="0">
                <a:solidFill>
                  <a:srgbClr val="00B050"/>
                </a:solidFill>
                <a:latin typeface="+mj-lt"/>
                <a:ea typeface="黑体" pitchFamily="49" charset="-122"/>
              </a:rPr>
              <a:t>个，</a:t>
            </a:r>
            <a:r>
              <a:rPr lang="en-US" dirty="0">
                <a:solidFill>
                  <a:srgbClr val="00B050"/>
                </a:solidFill>
                <a:latin typeface="+mj-lt"/>
                <a:ea typeface="黑体" pitchFamily="49" charset="-122"/>
              </a:rPr>
              <a:t> </a:t>
            </a:r>
            <a:r>
              <a:rPr lang="en-US" altLang="zh-CN" i="1" dirty="0" err="1">
                <a:solidFill>
                  <a:srgbClr val="00B050"/>
                </a:solidFill>
                <a:ea typeface="黑体" pitchFamily="49" charset="-122"/>
              </a:rPr>
              <a:t>munich</a:t>
            </a:r>
            <a:r>
              <a:rPr lang="en-US" altLang="zh-CN" i="1" dirty="0">
                <a:solidFill>
                  <a:srgbClr val="00B050"/>
                </a:solidFill>
                <a:ea typeface="黑体" pitchFamily="49" charset="-122"/>
              </a:rPr>
              <a:t> </a:t>
            </a:r>
            <a:r>
              <a:rPr lang="zh-CN" altLang="en-US" i="1" dirty="0">
                <a:solidFill>
                  <a:srgbClr val="00B050"/>
                </a:solidFill>
                <a:ea typeface="黑体" pitchFamily="49" charset="-122"/>
              </a:rPr>
              <a:t>有</a:t>
            </a:r>
            <a:r>
              <a:rPr lang="en-US" dirty="0">
                <a:solidFill>
                  <a:srgbClr val="00B050"/>
                </a:solidFill>
                <a:latin typeface="+mj-lt"/>
                <a:ea typeface="黑体" pitchFamily="49" charset="-122"/>
              </a:rPr>
              <a:t>3 </a:t>
            </a:r>
            <a:r>
              <a:rPr lang="zh-CN" altLang="en-US" dirty="0">
                <a:solidFill>
                  <a:srgbClr val="00B050"/>
                </a:solidFill>
                <a:latin typeface="+mj-lt"/>
                <a:ea typeface="黑体" pitchFamily="49" charset="-122"/>
              </a:rPr>
              <a:t>个，那么需要穷举出多少个查询？</a:t>
            </a:r>
            <a:endParaRPr lang="en-US" dirty="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97</a:t>
            </a:fld>
            <a:endParaRPr lang="en-US" dirty="0"/>
          </a:p>
        </p:txBody>
      </p:sp>
    </p:spTree>
    <p:extLst>
      <p:ext uri="{BB962C8B-B14F-4D97-AF65-F5344CB8AC3E}">
        <p14:creationId xmlns:p14="http://schemas.microsoft.com/office/powerpoint/2010/main" val="1688817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上下文敏感的拼写校正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71744"/>
            <a:ext cx="8572560" cy="2143140"/>
          </a:xfrm>
          <a:prstGeom prst="rect">
            <a:avLst/>
          </a:prstGeom>
          <a:noFill/>
          <a:ln w="9525">
            <a:noFill/>
            <a:round/>
            <a:headEnd/>
            <a:tailEnd/>
          </a:ln>
        </p:spPr>
        <p:txBody>
          <a:bodyPr/>
          <a:lstStyle/>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刚才提到的基于命中数的算法效率不高</a:t>
            </a:r>
            <a:endParaRPr lang="de-DE" dirty="0">
              <a:solidFill>
                <a:schemeClr val="tx1"/>
              </a:solidFill>
              <a:latin typeface="+mj-lt"/>
              <a:ea typeface="黑体" pitchFamily="49" charset="-122"/>
            </a:endParaRPr>
          </a:p>
          <a:p>
            <a:pPr lvl="1">
              <a:lnSpc>
                <a:spcPct val="150000"/>
              </a:lnSpc>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一种更高效的做法是： 从查询库</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比如历史查询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中搜索而不是从文档库中搜索</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98</a:t>
            </a:fld>
            <a:endParaRPr lang="en-US" dirty="0"/>
          </a:p>
        </p:txBody>
      </p:sp>
    </p:spTree>
    <p:extLst>
      <p:ext uri="{BB962C8B-B14F-4D97-AF65-F5344CB8AC3E}">
        <p14:creationId xmlns:p14="http://schemas.microsoft.com/office/powerpoint/2010/main" val="4016560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拼写校正中的一般问题</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用户交互界面问题</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全自动 </a:t>
            </a:r>
            <a:r>
              <a:rPr lang="en-US" altLang="zh-CN" sz="2200" dirty="0">
                <a:solidFill>
                  <a:schemeClr val="tx1"/>
                </a:solidFill>
                <a:latin typeface="+mj-lt"/>
                <a:ea typeface="黑体" pitchFamily="49" charset="-122"/>
              </a:rPr>
              <a:t>vs. </a:t>
            </a:r>
            <a:r>
              <a:rPr lang="zh-CN" altLang="en-US" sz="2200" dirty="0">
                <a:solidFill>
                  <a:schemeClr val="tx1"/>
                </a:solidFill>
                <a:latin typeface="+mj-lt"/>
                <a:ea typeface="黑体" pitchFamily="49" charset="-122"/>
              </a:rPr>
              <a:t>推荐式校正方法</a:t>
            </a:r>
            <a:r>
              <a:rPr lang="en-US" altLang="zh-CN" sz="2200" dirty="0">
                <a:solidFill>
                  <a:schemeClr val="tx1"/>
                </a:solidFill>
                <a:latin typeface="+mj-lt"/>
                <a:ea typeface="黑体" pitchFamily="49" charset="-122"/>
              </a:rPr>
              <a:t>(Did you mean…?)</a:t>
            </a:r>
            <a:endParaRPr lang="de-DE"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推荐式校正方法通常只给出一个建议</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如果有多个可能的正确拼写怎么办？</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平衡</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交互界面的简洁性 </a:t>
            </a:r>
            <a:r>
              <a:rPr lang="en-US" sz="2200" dirty="0">
                <a:solidFill>
                  <a:schemeClr val="tx1"/>
                </a:solidFill>
                <a:latin typeface="+mj-lt"/>
                <a:ea typeface="黑体" pitchFamily="49" charset="-122"/>
              </a:rPr>
              <a:t>vs. </a:t>
            </a:r>
            <a:r>
              <a:rPr lang="zh-CN" altLang="en-US" sz="2200" dirty="0">
                <a:solidFill>
                  <a:schemeClr val="tx1"/>
                </a:solidFill>
                <a:latin typeface="+mj-lt"/>
                <a:ea typeface="黑体" pitchFamily="49" charset="-122"/>
              </a:rPr>
              <a:t>强大性</a:t>
            </a:r>
            <a:endParaRPr lang="en-US"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开销问题</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拼写校正的开销很大</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避免对所有查询都运行拼写校正模块</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只对返回结果很少的查询运行拼写校正模块</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猜测</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主流搜索引擎的拼写校正模块非常高效，有能力对每个查询进行拼写校正</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99</a:t>
            </a:fld>
            <a:endParaRPr lang="en-US" dirty="0"/>
          </a:p>
        </p:txBody>
      </p:sp>
    </p:spTree>
    <p:extLst>
      <p:ext uri="{BB962C8B-B14F-4D97-AF65-F5344CB8AC3E}">
        <p14:creationId xmlns:p14="http://schemas.microsoft.com/office/powerpoint/2010/main" val="3939410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3570</TotalTime>
  <Words>3344</Words>
  <Application>Microsoft Office PowerPoint</Application>
  <PresentationFormat>全屏显示(4:3)</PresentationFormat>
  <Paragraphs>715</Paragraphs>
  <Slides>108</Slides>
  <Notes>97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108</vt:i4>
      </vt:variant>
    </vt:vector>
  </HeadingPairs>
  <TitlesOfParts>
    <vt:vector size="118" baseType="lpstr">
      <vt:lpstr>Arial Unicode MS</vt:lpstr>
      <vt:lpstr>ＭＳ Ｐゴシック</vt:lpstr>
      <vt:lpstr>黑体</vt:lpstr>
      <vt:lpstr>楷体</vt:lpstr>
      <vt:lpstr>宋体</vt:lpstr>
      <vt:lpstr>Arial</vt:lpstr>
      <vt:lpstr>Calibri</vt:lpstr>
      <vt:lpstr>Times New Roman</vt:lpstr>
      <vt:lpstr>Wingdings</vt:lpstr>
      <vt:lpstr>manning</vt:lpstr>
      <vt:lpstr>PowerPoint 演示文稿</vt:lpstr>
      <vt:lpstr>提纲</vt:lpstr>
      <vt:lpstr>PowerPoint 演示文稿</vt:lpstr>
      <vt:lpstr>提纲</vt:lpstr>
      <vt:lpstr>PowerPoint 演示文稿</vt:lpstr>
      <vt:lpstr>词典</vt:lpstr>
      <vt:lpstr>PowerPoint 演示文稿</vt:lpstr>
      <vt:lpstr>PowerPoint 演示文稿</vt:lpstr>
      <vt:lpstr>词项定位(即查词典)</vt:lpstr>
      <vt:lpstr>PowerPoint 演示文稿</vt:lpstr>
      <vt:lpstr>哈希表</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索引小结</vt:lpstr>
      <vt:lpstr>Q&amp;A</vt:lpstr>
    </vt:vector>
  </TitlesOfParts>
  <Company>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现代信息检索技术</dc:title>
  <dc:creator>Wang Bin</dc:creator>
  <cp:lastModifiedBy>sun</cp:lastModifiedBy>
  <cp:revision>603</cp:revision>
  <dcterms:created xsi:type="dcterms:W3CDTF">2006-07-30T07:52:44Z</dcterms:created>
  <dcterms:modified xsi:type="dcterms:W3CDTF">2019-10-31T00:52:57Z</dcterms:modified>
</cp:coreProperties>
</file>