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notesMasterIdLst>
    <p:notesMasterId r:id="rId47"/>
  </p:notesMasterIdLst>
  <p:handoutMasterIdLst>
    <p:handoutMasterId r:id="rId48"/>
  </p:handoutMasterIdLst>
  <p:sldIdLst>
    <p:sldId id="327" r:id="rId2"/>
    <p:sldId id="670" r:id="rId3"/>
    <p:sldId id="730" r:id="rId4"/>
    <p:sldId id="813" r:id="rId5"/>
    <p:sldId id="814" r:id="rId6"/>
    <p:sldId id="815" r:id="rId7"/>
    <p:sldId id="816" r:id="rId8"/>
    <p:sldId id="817" r:id="rId9"/>
    <p:sldId id="818" r:id="rId10"/>
    <p:sldId id="853" r:id="rId11"/>
    <p:sldId id="819" r:id="rId12"/>
    <p:sldId id="820" r:id="rId13"/>
    <p:sldId id="821" r:id="rId14"/>
    <p:sldId id="854" r:id="rId15"/>
    <p:sldId id="822" r:id="rId16"/>
    <p:sldId id="823" r:id="rId17"/>
    <p:sldId id="824" r:id="rId18"/>
    <p:sldId id="852" r:id="rId19"/>
    <p:sldId id="825" r:id="rId20"/>
    <p:sldId id="826" r:id="rId21"/>
    <p:sldId id="827" r:id="rId22"/>
    <p:sldId id="828" r:id="rId23"/>
    <p:sldId id="829" r:id="rId24"/>
    <p:sldId id="830" r:id="rId25"/>
    <p:sldId id="831" r:id="rId26"/>
    <p:sldId id="832" r:id="rId27"/>
    <p:sldId id="833" r:id="rId28"/>
    <p:sldId id="855" r:id="rId29"/>
    <p:sldId id="835" r:id="rId30"/>
    <p:sldId id="834" r:id="rId31"/>
    <p:sldId id="836" r:id="rId32"/>
    <p:sldId id="837" r:id="rId33"/>
    <p:sldId id="838" r:id="rId34"/>
    <p:sldId id="839" r:id="rId35"/>
    <p:sldId id="840" r:id="rId36"/>
    <p:sldId id="841" r:id="rId37"/>
    <p:sldId id="842" r:id="rId38"/>
    <p:sldId id="843" r:id="rId39"/>
    <p:sldId id="844" r:id="rId40"/>
    <p:sldId id="845" r:id="rId41"/>
    <p:sldId id="846" r:id="rId42"/>
    <p:sldId id="847" r:id="rId43"/>
    <p:sldId id="848" r:id="rId44"/>
    <p:sldId id="849" r:id="rId45"/>
    <p:sldId id="856" r:id="rId4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1940" y="1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7F7FDF3-5B50-42A4-8552-9A7B195B16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2080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3B9A3D7-8266-4C6F-A072-6483453527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3042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76200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1600" i="1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Principle of Information Retrieval System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62150" y="1600200"/>
            <a:ext cx="51355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800" b="1" dirty="0">
                <a:solidFill>
                  <a:srgbClr val="FBFCFF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信息检索系统原理</a:t>
            </a:r>
            <a:endParaRPr lang="en-US" sz="4800" b="1" dirty="0">
              <a:solidFill>
                <a:srgbClr val="FBFCFF"/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06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19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提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68313" y="1773238"/>
            <a:ext cx="8207375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1013" y="1773238"/>
            <a:ext cx="82089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AutoNum type="circleNumDbPlain"/>
              <a:defRPr/>
            </a:pPr>
            <a:endParaRPr lang="en-US" altLang="zh-CN"/>
          </a:p>
          <a:p>
            <a:pPr eaLnBrk="1" hangingPunct="1">
              <a:buFontTx/>
              <a:buAutoNum type="circleNumDbPlain"/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467544" y="1916832"/>
            <a:ext cx="8208912" cy="4320480"/>
          </a:xfrm>
        </p:spPr>
        <p:txBody>
          <a:bodyPr/>
          <a:lstStyle>
            <a:lvl1pPr marL="514350" indent="-514350">
              <a:lnSpc>
                <a:spcPct val="150000"/>
              </a:lnSpc>
              <a:buFont typeface="+mj-ea"/>
              <a:buAutoNum type="circleNumDbPlain"/>
              <a:defRPr b="1" baseline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+mn-ea"/>
              </a:defRPr>
            </a:lvl1pPr>
            <a:lvl2pPr marL="914400" indent="-457200">
              <a:buFont typeface="+mj-lt"/>
              <a:buAutoNum type="alphaLcParenR"/>
              <a:defRPr baseline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+mn-ea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23781-D287-4953-8B39-293BE9BE14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522989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7583A-71EE-4DAE-B280-3983F9B4FF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32687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altLang="zh-CN" sz="1600" i="1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175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pitchFamily="34" charset="-128"/>
              </a:rPr>
              <a:t>信息检索系统原理</a:t>
            </a:r>
            <a:endParaRPr lang="en-US" sz="160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 baseline="0">
                <a:latin typeface="Times New Roman" pitchFamily="18" charset="0"/>
              </a:defRPr>
            </a:lvl2pPr>
            <a:lvl3pPr>
              <a:defRPr baseline="0">
                <a:latin typeface="Times New Roman" pitchFamily="18" charset="0"/>
              </a:defRPr>
            </a:lvl3pPr>
            <a:lvl4pPr>
              <a:defRPr baseline="0">
                <a:latin typeface="Times New Roman" pitchFamily="18" charset="0"/>
              </a:defRPr>
            </a:lvl4pPr>
            <a:lvl5pPr>
              <a:defRPr baseline="0">
                <a:latin typeface="Times New Roman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DA3B2-BCA9-4D08-8235-F7236BC83C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193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pitchFamily="34" charset="-128"/>
              </a:rPr>
              <a:t>信息检索系统原理</a:t>
            </a:r>
            <a:endParaRPr lang="en-US" sz="160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pitchFamily="34" charset="-128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cxnSp>
        <p:nvCxnSpPr>
          <p:cNvPr id="8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3A4CA-C93D-432E-A9CF-CE114FFD5C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523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pitchFamily="34" charset="-128"/>
              </a:rPr>
              <a:t>信息检索系统原理</a:t>
            </a:r>
            <a:endParaRPr lang="en-US" sz="160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pitchFamily="34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E69F2-EB46-4BD3-BAE1-FB756BC4F8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777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729AF-08A3-479D-A133-BA1F9D9551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437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CB4C8-B055-4AF1-BE09-D6409ED0A8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054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8EBA43F-4D2A-4E95-8895-985BE03B79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pitchFamily="34" charset="-128"/>
              </a:rPr>
              <a:t>信息检索系统原理</a:t>
            </a:r>
            <a:endParaRPr lang="en-US" sz="160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pitchFamily="34" charset="-128"/>
            </a:endParaRPr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17" r:id="rId3"/>
    <p:sldLayoutId id="2147484022" r:id="rId4"/>
    <p:sldLayoutId id="2147484023" r:id="rId5"/>
    <p:sldLayoutId id="2147484024" r:id="rId6"/>
    <p:sldLayoutId id="2147484025" r:id="rId7"/>
    <p:sldLayoutId id="2147484018" r:id="rId8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Times New Roman" pitchFamily="18" charset="0"/>
          <a:ea typeface="黑体" pitchFamily="49" charset="-122"/>
          <a:cs typeface="黑体" pitchFamily="49" charset="-122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ea typeface="黑体" pitchFamily="49" charset="-122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ea typeface="黑体" pitchFamily="49" charset="-122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ea typeface="黑体" pitchFamily="49" charset="-122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ea typeface="黑体" pitchFamily="49" charset="-122"/>
          <a:cs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437085"/>
        </a:buClr>
        <a:buFont typeface="Wingdings" pitchFamily="2" charset="2"/>
        <a:buChar char="§"/>
        <a:defRPr sz="2800" kern="1200">
          <a:solidFill>
            <a:schemeClr val="tx1"/>
          </a:solidFill>
          <a:latin typeface="Times New Roman" pitchFamily="18" charset="0"/>
          <a:ea typeface="+mn-ea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357E69"/>
        </a:buClr>
        <a:buFont typeface="Wingdings" pitchFamily="2" charset="2"/>
        <a:buChar char="§"/>
        <a:defRPr sz="24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918BA3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F6E7E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33337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png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9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4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0" y="3352800"/>
            <a:ext cx="9144000" cy="28130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</a:rPr>
              <a:t>链接分析</a:t>
            </a:r>
          </a:p>
          <a:p>
            <a:pPr eaLnBrk="1" hangingPunct="1">
              <a:defRPr/>
            </a:pPr>
            <a:r>
              <a:rPr lang="en-US" altLang="zh-CN" b="1" dirty="0">
                <a:latin typeface="+mn-lt"/>
              </a:rPr>
              <a:t>Link Analysis</a:t>
            </a:r>
          </a:p>
          <a:p>
            <a:pPr eaLnBrk="1" hangingPunct="1">
              <a:defRPr/>
            </a:pPr>
            <a:endParaRPr lang="en-US" altLang="zh-CN" b="1" dirty="0">
              <a:latin typeface="+mn-lt"/>
            </a:endParaRPr>
          </a:p>
        </p:txBody>
      </p:sp>
      <p:sp>
        <p:nvSpPr>
          <p:cNvPr id="10243" name="Rectangle 11"/>
          <p:cNvSpPr>
            <a:spLocks noChangeArrowheads="1"/>
          </p:cNvSpPr>
          <p:nvPr/>
        </p:nvSpPr>
        <p:spPr bwMode="auto">
          <a:xfrm>
            <a:off x="0" y="2433638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4000" b="1">
                <a:solidFill>
                  <a:srgbClr val="139CB7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Principle of Information Retrieval System</a:t>
            </a:r>
          </a:p>
        </p:txBody>
      </p:sp>
      <p:sp>
        <p:nvSpPr>
          <p:cNvPr id="5" name="日期占位符 13"/>
          <p:cNvSpPr txBox="1">
            <a:spLocks/>
          </p:cNvSpPr>
          <p:nvPr/>
        </p:nvSpPr>
        <p:spPr bwMode="auto">
          <a:xfrm>
            <a:off x="0" y="6553200"/>
            <a:ext cx="6248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*改编自 王斌 网上公开的课件，</a:t>
            </a:r>
            <a:r>
              <a:rPr lang="en-US" altLang="zh-CN" sz="1200" dirty="0">
                <a:solidFill>
                  <a:schemeClr val="bg1"/>
                </a:solidFill>
              </a:rPr>
              <a:t>http://ir.ict.ac.cn/~wangbin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内容提要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  <a:cs typeface="+mn-cs"/>
              </a:rPr>
              <a:t>锚文本</a:t>
            </a:r>
          </a:p>
          <a:p>
            <a:r>
              <a:rPr lang="zh-CN" altLang="en-US" sz="3200" dirty="0"/>
              <a:t>引用分析</a:t>
            </a:r>
            <a:endParaRPr lang="en-US" altLang="zh-CN" sz="3200" dirty="0"/>
          </a:p>
          <a:p>
            <a:r>
              <a:rPr kumimoji="1" lang="en-US" altLang="zh-CN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  <a:cs typeface="+mn-cs"/>
              </a:rPr>
              <a:t>PageRank</a:t>
            </a:r>
          </a:p>
          <a:p>
            <a:r>
              <a:rPr kumimoji="1" lang="en-US" altLang="zh-CN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  <a:cs typeface="+mn-cs"/>
              </a:rPr>
              <a:t>HITS</a:t>
            </a:r>
            <a:endParaRPr kumimoji="1" lang="zh-CN" altLang="en-US" sz="3200" dirty="0">
              <a:solidFill>
                <a:schemeClr val="accent1">
                  <a:lumMod val="20000"/>
                  <a:lumOff val="80000"/>
                </a:schemeClr>
              </a:solidFill>
              <a:latin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3A23781-D287-4953-8B39-293BE9BE148D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373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PageRank</a:t>
            </a:r>
            <a:r>
              <a:rPr lang="zh-CN" altLang="en-US" dirty="0"/>
              <a:t>的起源</a:t>
            </a:r>
            <a:r>
              <a:rPr lang="en-US" altLang="zh-CN" dirty="0"/>
              <a:t>:  </a:t>
            </a:r>
            <a:r>
              <a:rPr lang="zh-CN" altLang="en-US" dirty="0"/>
              <a:t>引用分析</a:t>
            </a:r>
            <a:r>
              <a:rPr lang="en-US" altLang="zh-CN" dirty="0"/>
              <a:t>(1)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引用分析：科技文献中的引用分析</a:t>
            </a:r>
          </a:p>
          <a:p>
            <a:r>
              <a:rPr lang="zh-CN" altLang="en-US" b="1" dirty="0"/>
              <a:t>一个引用的例子</a:t>
            </a:r>
            <a:r>
              <a:rPr lang="en-US" altLang="zh-CN" b="1" dirty="0"/>
              <a:t>: “Miller (2001) has shown that physical activity alters  the  metabolism of estrogens.”</a:t>
            </a:r>
          </a:p>
          <a:p>
            <a:r>
              <a:rPr lang="zh-CN" altLang="en-US" b="1" dirty="0"/>
              <a:t>可以把“</a:t>
            </a:r>
            <a:r>
              <a:rPr lang="en-US" altLang="zh-CN" b="1" dirty="0"/>
              <a:t>Miller (2001)” </a:t>
            </a:r>
            <a:r>
              <a:rPr lang="zh-CN" altLang="en-US" b="1" dirty="0"/>
              <a:t>看成是两篇学术文献之间的超链接</a:t>
            </a:r>
          </a:p>
          <a:p>
            <a:r>
              <a:rPr lang="zh-CN" altLang="en-US" b="1" dirty="0"/>
              <a:t>在科技文献领域使用这些“超链接”的一个应用</a:t>
            </a:r>
            <a:r>
              <a:rPr lang="en-US" altLang="zh-CN" b="1" dirty="0"/>
              <a:t>:</a:t>
            </a:r>
          </a:p>
          <a:p>
            <a:pPr lvl="1"/>
            <a:r>
              <a:rPr lang="zh-CN" altLang="en-US" b="1" dirty="0"/>
              <a:t>根据他人引用的重合率来度量两篇文献的相似度</a:t>
            </a:r>
          </a:p>
          <a:p>
            <a:pPr lvl="1"/>
            <a:r>
              <a:rPr lang="zh-CN" altLang="en-US" b="1" dirty="0"/>
              <a:t>这称为共引相似度</a:t>
            </a:r>
          </a:p>
          <a:p>
            <a:pPr lvl="1"/>
            <a:r>
              <a:rPr lang="zh-CN" altLang="en-US" b="1" dirty="0"/>
              <a:t>在</a:t>
            </a:r>
            <a:r>
              <a:rPr lang="en-US" altLang="zh-CN" b="1" dirty="0"/>
              <a:t>Web</a:t>
            </a:r>
            <a:r>
              <a:rPr lang="zh-CN" altLang="en-US" b="1" dirty="0"/>
              <a:t>上也存在共引相似度：</a:t>
            </a:r>
            <a:r>
              <a:rPr lang="en-US" altLang="zh-CN" b="1" dirty="0"/>
              <a:t>Google</a:t>
            </a:r>
            <a:r>
              <a:rPr lang="zh-CN" altLang="en-US" b="1" dirty="0"/>
              <a:t>中提供的 “</a:t>
            </a:r>
            <a:r>
              <a:rPr lang="en-US" altLang="zh-CN" b="1" dirty="0"/>
              <a:t>find pages like this” </a:t>
            </a:r>
            <a:r>
              <a:rPr lang="zh-CN" altLang="en-US" b="1" dirty="0"/>
              <a:t>或者 “</a:t>
            </a:r>
            <a:r>
              <a:rPr lang="en-US" altLang="zh-CN" b="1" dirty="0"/>
              <a:t>Similar” </a:t>
            </a:r>
            <a:r>
              <a:rPr lang="zh-CN" altLang="en-US" b="1" dirty="0"/>
              <a:t>功能</a:t>
            </a:r>
          </a:p>
          <a:p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7865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PageRank</a:t>
            </a:r>
            <a:r>
              <a:rPr lang="zh-CN" altLang="en-US" dirty="0"/>
              <a:t>起源</a:t>
            </a:r>
            <a:r>
              <a:rPr lang="en-US" altLang="zh-CN" dirty="0"/>
              <a:t>:  </a:t>
            </a:r>
            <a:r>
              <a:rPr lang="zh-CN" altLang="en-US" dirty="0"/>
              <a:t>引用分析</a:t>
            </a:r>
            <a:r>
              <a:rPr lang="en-US" altLang="zh-CN" dirty="0"/>
              <a:t>(2)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953000"/>
          </a:xfrm>
        </p:spPr>
        <p:txBody>
          <a:bodyPr/>
          <a:lstStyle/>
          <a:p>
            <a:r>
              <a:rPr lang="zh-CN" altLang="en-US" b="1" dirty="0"/>
              <a:t>另一个应用</a:t>
            </a:r>
            <a:r>
              <a:rPr lang="en-US" altLang="zh-CN" b="1" dirty="0"/>
              <a:t>: </a:t>
            </a:r>
            <a:r>
              <a:rPr lang="zh-CN" altLang="en-US" b="1" dirty="0"/>
              <a:t>引用频率可以用度量一篇文档的影响度</a:t>
            </a:r>
          </a:p>
          <a:p>
            <a:pPr lvl="1"/>
            <a:r>
              <a:rPr lang="zh-CN" altLang="en-US" b="1" dirty="0"/>
              <a:t>最简单的度量指标：每篇文档都看成一个投票单位，引用可以看成是投票，然后计算一篇文档被投票的票数。当然这种方法不太精确。</a:t>
            </a:r>
          </a:p>
          <a:p>
            <a:r>
              <a:rPr lang="zh-CN" altLang="en-US" b="1" dirty="0"/>
              <a:t>在</a:t>
            </a:r>
            <a:r>
              <a:rPr lang="en-US" altLang="zh-CN" b="1" dirty="0"/>
              <a:t>Web</a:t>
            </a:r>
            <a:r>
              <a:rPr lang="zh-CN" altLang="en-US" b="1" dirty="0"/>
              <a:t>上：引用频率</a:t>
            </a:r>
            <a:r>
              <a:rPr lang="en-US" altLang="zh-CN" b="1" dirty="0"/>
              <a:t>=</a:t>
            </a:r>
            <a:r>
              <a:rPr lang="zh-CN" altLang="en-US" b="1" dirty="0"/>
              <a:t>入链数</a:t>
            </a:r>
          </a:p>
          <a:p>
            <a:pPr lvl="1"/>
            <a:r>
              <a:rPr lang="zh-CN" altLang="en-US" b="1" dirty="0"/>
              <a:t>入链数目大并不一定意味着高质量</a:t>
            </a:r>
            <a:r>
              <a:rPr lang="en-US" altLang="zh-CN" b="1" dirty="0"/>
              <a:t>...  </a:t>
            </a:r>
          </a:p>
          <a:p>
            <a:pPr lvl="1"/>
            <a:r>
              <a:rPr lang="en-US" altLang="zh-CN" b="1" dirty="0"/>
              <a:t>... </a:t>
            </a:r>
            <a:r>
              <a:rPr lang="zh-CN" altLang="en-US" b="1" dirty="0"/>
              <a:t>主要原因是因为存在大量作弊链接</a:t>
            </a:r>
            <a:r>
              <a:rPr lang="en-US" altLang="zh-CN" b="1" dirty="0"/>
              <a:t>…</a:t>
            </a:r>
          </a:p>
          <a:p>
            <a:r>
              <a:rPr lang="zh-CN" altLang="en-US" b="1" dirty="0"/>
              <a:t>更好的度量方法：对不同网页来的引用频率进行加权</a:t>
            </a:r>
          </a:p>
          <a:p>
            <a:pPr lvl="1"/>
            <a:r>
              <a:rPr lang="zh-CN" altLang="en-US" b="1" dirty="0"/>
              <a:t>一篇文档的投票权重来自于它本身的引用因子</a:t>
            </a:r>
          </a:p>
          <a:p>
            <a:pPr lvl="1"/>
            <a:r>
              <a:rPr lang="zh-CN" altLang="en-US" b="1" dirty="0"/>
              <a:t>会不会出现循环计算？答案是否定的，实际上可以采用良好的形式化定义</a:t>
            </a:r>
          </a:p>
          <a:p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7865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PageRank</a:t>
            </a:r>
            <a:r>
              <a:rPr lang="zh-CN" altLang="en-US" dirty="0"/>
              <a:t>的起源</a:t>
            </a:r>
            <a:r>
              <a:rPr lang="en-US" altLang="zh-CN" dirty="0"/>
              <a:t>:  </a:t>
            </a:r>
            <a:r>
              <a:rPr lang="zh-CN" altLang="en-US" dirty="0"/>
              <a:t>引用分析</a:t>
            </a:r>
            <a:r>
              <a:rPr lang="en-US" altLang="zh-CN" dirty="0"/>
              <a:t>(3)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更好的度量方法</a:t>
            </a:r>
            <a:r>
              <a:rPr lang="en-US" altLang="zh-CN" b="1" dirty="0"/>
              <a:t>:  </a:t>
            </a:r>
            <a:r>
              <a:rPr lang="zh-CN" altLang="en-US" b="1" dirty="0"/>
              <a:t>加权的引用频率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这就是</a:t>
            </a:r>
            <a:r>
              <a:rPr lang="en-US" altLang="zh-CN" b="1" dirty="0"/>
              <a:t>PageRank</a:t>
            </a:r>
            <a:r>
              <a:rPr lang="zh-CN" altLang="en-US" b="1" dirty="0"/>
              <a:t>的基本思路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PageRank </a:t>
            </a:r>
            <a:r>
              <a:rPr lang="zh-CN" altLang="en-US" b="1" dirty="0"/>
              <a:t>最早起源于</a:t>
            </a:r>
            <a:r>
              <a:rPr lang="en-US" altLang="zh-CN" b="1" dirty="0"/>
              <a:t>1960</a:t>
            </a:r>
            <a:r>
              <a:rPr lang="zh-CN" altLang="en-US" b="1" dirty="0"/>
              <a:t>年代</a:t>
            </a:r>
            <a:r>
              <a:rPr lang="en-US" altLang="zh-CN" b="1" dirty="0" err="1"/>
              <a:t>Pinsker</a:t>
            </a:r>
            <a:r>
              <a:rPr lang="zh-CN" altLang="en-US" b="1" dirty="0"/>
              <a:t>和</a:t>
            </a:r>
            <a:r>
              <a:rPr lang="en-US" altLang="zh-CN" b="1" dirty="0" err="1"/>
              <a:t>Narin</a:t>
            </a:r>
            <a:r>
              <a:rPr lang="zh-CN" altLang="en-US" b="1" dirty="0"/>
              <a:t>提出的引用分析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引用分析不是小事情，在美国，任何教职人员的薪水取决于其发表文章的影响力！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7865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内容提要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  <a:cs typeface="+mn-cs"/>
              </a:rPr>
              <a:t>锚文本</a:t>
            </a:r>
          </a:p>
          <a:p>
            <a:r>
              <a:rPr kumimoji="1" lang="zh-CN" alt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  <a:cs typeface="+mn-cs"/>
              </a:rPr>
              <a:t>引用分析</a:t>
            </a:r>
            <a:endParaRPr kumimoji="1" lang="en-US" altLang="zh-CN" sz="3200" dirty="0">
              <a:solidFill>
                <a:schemeClr val="accent1">
                  <a:lumMod val="20000"/>
                  <a:lumOff val="80000"/>
                </a:schemeClr>
              </a:solidFill>
              <a:latin typeface="+mn-ea"/>
              <a:cs typeface="+mn-cs"/>
            </a:endParaRPr>
          </a:p>
          <a:p>
            <a:r>
              <a:rPr lang="en-US" altLang="zh-CN" sz="3200" dirty="0"/>
              <a:t>PageRank</a:t>
            </a:r>
          </a:p>
          <a:p>
            <a:r>
              <a:rPr kumimoji="1" lang="en-US" altLang="zh-CN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  <a:cs typeface="+mn-cs"/>
              </a:rPr>
              <a:t>HITS</a:t>
            </a:r>
            <a:endParaRPr kumimoji="1" lang="zh-CN" altLang="en-US" sz="3200" dirty="0">
              <a:solidFill>
                <a:schemeClr val="accent1">
                  <a:lumMod val="20000"/>
                  <a:lumOff val="80000"/>
                </a:schemeClr>
              </a:solidFill>
              <a:latin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3A23781-D287-4953-8B39-293BE9BE148D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0629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原始的</a:t>
            </a:r>
            <a:r>
              <a:rPr lang="en-US" altLang="zh-CN" dirty="0"/>
              <a:t>PageRank</a:t>
            </a:r>
            <a:r>
              <a:rPr lang="zh-CN" altLang="en-US" dirty="0"/>
              <a:t>公式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2285871"/>
            <a:ext cx="3660952" cy="3159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24880" y="3356992"/>
            <a:ext cx="5355232" cy="333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u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是分别是网页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u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v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的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PageRank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值，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u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指的是指向网页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u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的网页集合、</a:t>
            </a:r>
            <a:r>
              <a:rPr lang="en-US" altLang="zh-CN" i="1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N</a:t>
            </a:r>
            <a:r>
              <a:rPr lang="en-US" altLang="zh-CN" i="1" baseline="-25000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v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是网页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v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的出链数目。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一个网页的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PageRank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等于所有的指向它的网页的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PageRank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的分量之和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为归一化参数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。网页的每条出链上每个分量上承载了相同的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PageRank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分量。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3528" y="1628800"/>
                <a:ext cx="4608512" cy="134831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𝑐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32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628800"/>
                <a:ext cx="4608512" cy="134831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7621391" y="1855565"/>
            <a:ext cx="792088" cy="1582435"/>
            <a:chOff x="7740352" y="1558533"/>
            <a:chExt cx="792088" cy="1582435"/>
          </a:xfrm>
        </p:grpSpPr>
        <p:sp>
          <p:nvSpPr>
            <p:cNvPr id="4" name="矩形 3"/>
            <p:cNvSpPr/>
            <p:nvPr/>
          </p:nvSpPr>
          <p:spPr>
            <a:xfrm>
              <a:off x="7740352" y="2204864"/>
              <a:ext cx="792088" cy="936104"/>
            </a:xfrm>
            <a:prstGeom prst="rect">
              <a:avLst/>
            </a:prstGeom>
            <a:solidFill>
              <a:srgbClr val="00B0F0">
                <a:alpha val="31000"/>
              </a:srgb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941471" y="1558533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 dirty="0">
                  <a:solidFill>
                    <a:srgbClr val="0070C0"/>
                  </a:solidFill>
                </a:rPr>
                <a:t>u</a:t>
              </a:r>
              <a:endParaRPr lang="zh-CN" altLang="en-US" sz="3600" i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113040" y="1484784"/>
            <a:ext cx="1152128" cy="3465384"/>
            <a:chOff x="6232001" y="1187752"/>
            <a:chExt cx="1152128" cy="3465384"/>
          </a:xfrm>
        </p:grpSpPr>
        <p:sp>
          <p:nvSpPr>
            <p:cNvPr id="11" name="矩形 10"/>
            <p:cNvSpPr/>
            <p:nvPr/>
          </p:nvSpPr>
          <p:spPr>
            <a:xfrm>
              <a:off x="6232001" y="1971328"/>
              <a:ext cx="1152128" cy="2681808"/>
            </a:xfrm>
            <a:prstGeom prst="rect">
              <a:avLst/>
            </a:prstGeom>
            <a:solidFill>
              <a:srgbClr val="FFC000">
                <a:alpha val="31000"/>
              </a:srgb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97723" y="1187752"/>
              <a:ext cx="6206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 dirty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  <a:r>
                <a:rPr lang="en-US" altLang="zh-CN" sz="3600" i="1" baseline="-25000" dirty="0">
                  <a:solidFill>
                    <a:schemeClr val="accent6">
                      <a:lumMod val="75000"/>
                    </a:schemeClr>
                  </a:solidFill>
                </a:rPr>
                <a:t>u</a:t>
              </a:r>
              <a:endParaRPr lang="zh-CN" altLang="en-US" sz="3600" i="1" baseline="-25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椭圆 13"/>
          <p:cNvSpPr/>
          <p:nvPr/>
        </p:nvSpPr>
        <p:spPr>
          <a:xfrm>
            <a:off x="6366267" y="2740792"/>
            <a:ext cx="425486" cy="657072"/>
          </a:xfrm>
          <a:prstGeom prst="ellipse">
            <a:avLst/>
          </a:prstGeom>
          <a:solidFill>
            <a:srgbClr val="00B050">
              <a:alpha val="31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86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PageRank</a:t>
            </a:r>
            <a:r>
              <a:rPr lang="zh-CN" altLang="en-US" dirty="0"/>
              <a:t>的特点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8384" y="2348880"/>
            <a:ext cx="3996928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7504" y="1988840"/>
            <a:ext cx="4896544" cy="44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  <a:buAutoNum type="arabicParenBoth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一个网页如果它的入链越多，那么它也越重要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PageRank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越高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；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AutoNum type="arabicParenBoth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一个网页如果被越重要的网页所指向，那么它也越重要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PageRank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越高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。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AutoNum type="arabicParenBoth"/>
            </a:pPr>
            <a:endParaRPr lang="en-US" altLang="zh-CN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类比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: (1)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打电话；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(2)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微博粉丝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7865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简单计算的例子</a:t>
            </a:r>
            <a:r>
              <a:rPr lang="en-US" altLang="zh-CN" dirty="0"/>
              <a:t>(c=1)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265738" y="1628800"/>
            <a:ext cx="3626742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ＭＳ Ｐゴシック" pitchFamily="-65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="1" dirty="0"/>
              <a:t>R(A)=R(C)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="1" dirty="0"/>
              <a:t>R(B)=0.5R(A)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="1" dirty="0"/>
              <a:t>R(C)=R(B)+0.5R(A)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="1" dirty="0"/>
              <a:t>R(A)+R(B)+R(C)=1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dirty="0"/>
              <a:t>解上述方程得：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="1" dirty="0"/>
              <a:t>R(A)=R(C)=0.4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="1" dirty="0"/>
              <a:t>R(B)=0.2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051720" y="3860725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A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404318" y="5373365"/>
            <a:ext cx="5032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B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915618" y="5373365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C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1620218" y="4222428"/>
            <a:ext cx="576262" cy="115093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b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1907555" y="5589265"/>
            <a:ext cx="1008063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b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339355" y="4222428"/>
            <a:ext cx="720725" cy="115093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b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 flipV="1">
            <a:off x="2483818" y="4222428"/>
            <a:ext cx="720725" cy="115093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b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28280" y="3789040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>
                <a:latin typeface="Times New Roman" pitchFamily="18" charset="0"/>
                <a:ea typeface="黑体" pitchFamily="49" charset="-122"/>
              </a:rPr>
              <a:t>0.4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331293" y="4438328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0.2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2052018" y="4438328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0.2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915618" y="4438328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0.4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2052018" y="5805165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0.2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915618" y="5805165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>
                <a:latin typeface="Times New Roman" pitchFamily="18" charset="0"/>
                <a:ea typeface="黑体" pitchFamily="49" charset="-122"/>
              </a:rPr>
              <a:t>0.4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331293" y="5805165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>
                <a:latin typeface="Times New Roman" pitchFamily="18" charset="0"/>
                <a:ea typeface="黑体" pitchFamily="49" charset="-122"/>
              </a:rPr>
              <a:t>0.2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79562" y="1844824"/>
                <a:ext cx="4248422" cy="134831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𝑐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32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62" y="1844824"/>
                <a:ext cx="4248422" cy="134831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86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简单计算的例子</a:t>
            </a:r>
            <a:r>
              <a:rPr lang="en-US" altLang="zh-CN" dirty="0"/>
              <a:t>(c=1)</a:t>
            </a:r>
            <a:r>
              <a:rPr lang="zh-CN" altLang="en-US" dirty="0"/>
              <a:t>：迭代法求解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79512" y="1844824"/>
                <a:ext cx="4248472" cy="134831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𝑐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32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844824"/>
                <a:ext cx="4248472" cy="134831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690968"/>
              </p:ext>
            </p:extLst>
          </p:nvPr>
        </p:nvGraphicFramePr>
        <p:xfrm>
          <a:off x="4499992" y="3717032"/>
          <a:ext cx="4032447" cy="2773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95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迭代次数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R(A)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R(B)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R(C)</a:t>
                      </a:r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0</a:t>
                      </a:r>
                      <a:endParaRPr lang="zh-CN" altLang="en-US" sz="2000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1/3</a:t>
                      </a:r>
                      <a:endParaRPr lang="zh-CN" altLang="en-US" sz="2000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1/3</a:t>
                      </a:r>
                      <a:endParaRPr lang="zh-CN" altLang="en-US" sz="2000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1/3</a:t>
                      </a:r>
                      <a:endParaRPr lang="zh-CN" altLang="en-US" sz="2000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1/3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1/6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1/2</a:t>
                      </a:r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2</a:t>
                      </a:r>
                      <a:endParaRPr lang="zh-CN" altLang="en-US" sz="2000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1/2</a:t>
                      </a:r>
                      <a:endParaRPr lang="zh-CN" altLang="en-US" sz="2000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1/6</a:t>
                      </a:r>
                      <a:endParaRPr lang="zh-CN" altLang="en-US" sz="2000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1/3</a:t>
                      </a:r>
                      <a:endParaRPr lang="zh-CN" altLang="en-US" sz="2000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3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1/3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1/4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5/12</a:t>
                      </a:r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…</a:t>
                      </a:r>
                      <a:endParaRPr lang="zh-CN" altLang="en-US" sz="2000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…</a:t>
                      </a:r>
                      <a:endParaRPr lang="zh-CN" altLang="en-US" sz="2000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…</a:t>
                      </a:r>
                      <a:endParaRPr lang="zh-CN" altLang="en-US" sz="2000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…</a:t>
                      </a:r>
                      <a:endParaRPr lang="zh-CN" altLang="en-US" sz="2000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收敛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2/5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1/5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2/5</a:t>
                      </a:r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5076056" y="1556792"/>
            <a:ext cx="3456384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)=</a:t>
            </a:r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)=0.5</a:t>
            </a:r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)=</a:t>
            </a:r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)+0.5</a:t>
            </a:r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)+</a:t>
            </a:r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)+</a:t>
            </a:r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)=1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051720" y="3860725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A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1404318" y="5373365"/>
            <a:ext cx="5032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B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2915618" y="5373365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C</a:t>
            </a:r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 flipH="1">
            <a:off x="1620218" y="4222428"/>
            <a:ext cx="576262" cy="115093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b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>
            <a:off x="1907555" y="5589265"/>
            <a:ext cx="1008063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b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2339355" y="4222428"/>
            <a:ext cx="720725" cy="115093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b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 flipH="1" flipV="1">
            <a:off x="2483818" y="4222428"/>
            <a:ext cx="720725" cy="115093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b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2628280" y="3789040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>
                <a:latin typeface="Times New Roman" pitchFamily="18" charset="0"/>
                <a:ea typeface="黑体" pitchFamily="49" charset="-122"/>
              </a:rPr>
              <a:t>0.4</a:t>
            </a: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1331293" y="4438328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0.2</a:t>
            </a: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2052018" y="4438328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0.2</a:t>
            </a:r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2915618" y="4438328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0.4</a:t>
            </a:r>
          </a:p>
        </p:txBody>
      </p:sp>
      <p:sp>
        <p:nvSpPr>
          <p:cNvPr id="34" name="Text Box 15"/>
          <p:cNvSpPr txBox="1">
            <a:spLocks noChangeArrowheads="1"/>
          </p:cNvSpPr>
          <p:nvPr/>
        </p:nvSpPr>
        <p:spPr bwMode="auto">
          <a:xfrm>
            <a:off x="2052018" y="5805165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0.2</a:t>
            </a:r>
          </a:p>
        </p:txBody>
      </p:sp>
      <p:sp>
        <p:nvSpPr>
          <p:cNvPr id="35" name="Text Box 16"/>
          <p:cNvSpPr txBox="1">
            <a:spLocks noChangeArrowheads="1"/>
          </p:cNvSpPr>
          <p:nvPr/>
        </p:nvSpPr>
        <p:spPr bwMode="auto">
          <a:xfrm>
            <a:off x="2915618" y="5805165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>
                <a:latin typeface="Times New Roman" pitchFamily="18" charset="0"/>
                <a:ea typeface="黑体" pitchFamily="49" charset="-122"/>
              </a:rPr>
              <a:t>0.4</a:t>
            </a:r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1331293" y="5805165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>
                <a:latin typeface="Times New Roman" pitchFamily="18" charset="0"/>
                <a:ea typeface="黑体" pitchFamily="49" charset="-122"/>
              </a:rPr>
              <a:t>0.2</a:t>
            </a:r>
          </a:p>
        </p:txBody>
      </p:sp>
      <p:sp>
        <p:nvSpPr>
          <p:cNvPr id="3" name="矩形 2"/>
          <p:cNvSpPr/>
          <p:nvPr/>
        </p:nvSpPr>
        <p:spPr>
          <a:xfrm>
            <a:off x="6012160" y="4537524"/>
            <a:ext cx="576064" cy="3448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860232" y="4537524"/>
            <a:ext cx="576064" cy="3448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740352" y="4537524"/>
            <a:ext cx="576064" cy="3448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012160" y="4933548"/>
            <a:ext cx="576064" cy="3448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860232" y="4933548"/>
            <a:ext cx="576064" cy="3448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740352" y="4933548"/>
            <a:ext cx="576064" cy="3448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002992" y="5331544"/>
            <a:ext cx="576064" cy="3448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851064" y="5331544"/>
            <a:ext cx="576064" cy="3448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731184" y="5331544"/>
            <a:ext cx="576064" cy="3448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980792" y="6113616"/>
            <a:ext cx="576064" cy="3448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828864" y="6113616"/>
            <a:ext cx="576064" cy="3448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708984" y="6113616"/>
            <a:ext cx="576064" cy="3448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97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转化成矩阵形式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1520" y="1484784"/>
            <a:ext cx="8712968" cy="3761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ＭＳ Ｐゴシック" pitchFamily="-65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b="1" dirty="0"/>
              <a:t>令</a:t>
            </a:r>
            <a:r>
              <a:rPr lang="en-US" altLang="zh-CN" b="1" i="1" dirty="0"/>
              <a:t>R</a:t>
            </a:r>
            <a:r>
              <a:rPr lang="zh-CN" altLang="en-US" b="1" dirty="0"/>
              <a:t>表示所有</a:t>
            </a:r>
            <a:r>
              <a:rPr lang="en-US" altLang="zh-CN" b="1" i="1" dirty="0"/>
              <a:t>N</a:t>
            </a:r>
            <a:r>
              <a:rPr lang="zh-CN" altLang="en-US" b="1" dirty="0"/>
              <a:t>个网页的</a:t>
            </a:r>
            <a:r>
              <a:rPr lang="en-US" altLang="zh-CN" b="1" dirty="0"/>
              <a:t>PageRank</a:t>
            </a:r>
            <a:r>
              <a:rPr lang="zh-CN" altLang="en-US" b="1" dirty="0"/>
              <a:t>组成的列向量，令网页间的连接矩阵</a:t>
            </a:r>
            <a:r>
              <a:rPr lang="en-US" altLang="zh-CN" b="1" i="1" dirty="0"/>
              <a:t>L</a:t>
            </a:r>
            <a:r>
              <a:rPr lang="en-US" altLang="zh-CN" b="1" dirty="0"/>
              <a:t>={</a:t>
            </a:r>
            <a:r>
              <a:rPr lang="en-US" altLang="zh-CN" b="1" i="1" dirty="0" err="1"/>
              <a:t>l</a:t>
            </a:r>
            <a:r>
              <a:rPr lang="en-US" altLang="zh-CN" b="1" i="1" baseline="-25000" dirty="0" err="1"/>
              <a:t>ij</a:t>
            </a:r>
            <a:r>
              <a:rPr lang="en-US" altLang="zh-CN" b="1" dirty="0"/>
              <a:t>}</a:t>
            </a:r>
            <a:r>
              <a:rPr lang="zh-CN" altLang="en-US" b="1" dirty="0"/>
              <a:t>，</a:t>
            </a:r>
            <a:r>
              <a:rPr lang="en-US" altLang="zh-CN" b="1" i="1" dirty="0"/>
              <a:t>P</a:t>
            </a:r>
            <a:r>
              <a:rPr lang="en-US" altLang="zh-CN" b="1" i="1" baseline="-25000" dirty="0"/>
              <a:t>i</a:t>
            </a:r>
            <a:r>
              <a:rPr lang="zh-CN" altLang="en-US" b="1" dirty="0"/>
              <a:t>有链接指向</a:t>
            </a:r>
            <a:r>
              <a:rPr lang="en-US" altLang="zh-CN" b="1" i="1" dirty="0" err="1"/>
              <a:t>P</a:t>
            </a:r>
            <a:r>
              <a:rPr lang="en-US" altLang="zh-CN" b="1" i="1" baseline="-25000" dirty="0" err="1"/>
              <a:t>j</a:t>
            </a:r>
            <a:r>
              <a:rPr lang="zh-CN" altLang="en-US" b="1" dirty="0"/>
              <a:t>时，</a:t>
            </a:r>
            <a:r>
              <a:rPr lang="en-US" altLang="zh-CN" b="1" i="1" dirty="0" err="1"/>
              <a:t>l</a:t>
            </a:r>
            <a:r>
              <a:rPr lang="en-US" altLang="zh-CN" b="1" i="1" baseline="-25000" dirty="0" err="1"/>
              <a:t>ij</a:t>
            </a:r>
            <a:r>
              <a:rPr lang="en-US" altLang="zh-CN" b="1" dirty="0"/>
              <a:t>=1</a:t>
            </a:r>
            <a:r>
              <a:rPr lang="zh-CN" altLang="en-US" b="1" dirty="0"/>
              <a:t>，否则</a:t>
            </a:r>
            <a:r>
              <a:rPr lang="en-US" altLang="zh-CN" b="1" i="1" dirty="0" err="1"/>
              <a:t>l</a:t>
            </a:r>
            <a:r>
              <a:rPr lang="en-US" altLang="zh-CN" b="1" i="1" baseline="-25000" dirty="0" err="1"/>
              <a:t>ij</a:t>
            </a:r>
            <a:r>
              <a:rPr lang="en-US" altLang="zh-CN" b="1" dirty="0"/>
              <a:t>=0</a:t>
            </a:r>
            <a:r>
              <a:rPr lang="zh-CN" altLang="en-US" b="1" dirty="0"/>
              <a:t>。对</a:t>
            </a:r>
            <a:r>
              <a:rPr lang="en-US" altLang="zh-CN" b="1" i="1" dirty="0"/>
              <a:t>L</a:t>
            </a:r>
            <a:r>
              <a:rPr lang="zh-CN" altLang="en-US" b="1" dirty="0"/>
              <a:t>的每行进行归一化，即用</a:t>
            </a:r>
            <a:r>
              <a:rPr lang="en-US" altLang="zh-CN" b="1" i="1" dirty="0"/>
              <a:t>P</a:t>
            </a:r>
            <a:r>
              <a:rPr lang="en-US" altLang="zh-CN" b="1" i="1" baseline="-25000" dirty="0"/>
              <a:t>i</a:t>
            </a:r>
            <a:r>
              <a:rPr lang="zh-CN" altLang="en-US" b="1" dirty="0"/>
              <a:t>的出度</a:t>
            </a:r>
            <a:r>
              <a:rPr lang="en-US" altLang="zh-CN" b="1" i="1" dirty="0"/>
              <a:t>N</a:t>
            </a:r>
            <a:r>
              <a:rPr lang="en-US" altLang="zh-CN" b="1" i="1" baseline="-25000" dirty="0"/>
              <a:t>i</a:t>
            </a:r>
            <a:r>
              <a:rPr lang="zh-CN" altLang="en-US" b="1" dirty="0"/>
              <a:t>去除得到矩阵</a:t>
            </a:r>
            <a:r>
              <a:rPr lang="en-US" altLang="zh-CN" b="1" i="1" dirty="0"/>
              <a:t>A</a:t>
            </a:r>
            <a:r>
              <a:rPr lang="en-US" altLang="zh-CN" b="1" dirty="0"/>
              <a:t>={</a:t>
            </a:r>
            <a:r>
              <a:rPr lang="en-US" altLang="zh-CN" b="1" i="1" dirty="0" err="1"/>
              <a:t>a</a:t>
            </a:r>
            <a:r>
              <a:rPr lang="en-US" altLang="zh-CN" b="1" i="1" baseline="-25000" dirty="0" err="1"/>
              <a:t>ij</a:t>
            </a:r>
            <a:r>
              <a:rPr lang="en-US" altLang="zh-CN" b="1" dirty="0"/>
              <a:t>}</a:t>
            </a:r>
            <a:r>
              <a:rPr lang="zh-CN" altLang="en-US" b="1" dirty="0"/>
              <a:t>，</a:t>
            </a:r>
            <a:r>
              <a:rPr lang="en-US" altLang="zh-CN" b="1" i="1" dirty="0" err="1"/>
              <a:t>a</a:t>
            </a:r>
            <a:r>
              <a:rPr lang="en-US" altLang="zh-CN" b="1" i="1" baseline="-25000" dirty="0" err="1"/>
              <a:t>ij</a:t>
            </a:r>
            <a:r>
              <a:rPr lang="en-US" altLang="zh-CN" b="1" dirty="0"/>
              <a:t>=</a:t>
            </a:r>
            <a:r>
              <a:rPr lang="en-US" altLang="zh-CN" b="1" i="1" dirty="0" err="1"/>
              <a:t>l</a:t>
            </a:r>
            <a:r>
              <a:rPr lang="en-US" altLang="zh-CN" b="1" i="1" baseline="-25000" dirty="0" err="1"/>
              <a:t>ij</a:t>
            </a:r>
            <a:r>
              <a:rPr lang="en-US" altLang="zh-CN" b="1" dirty="0"/>
              <a:t>/</a:t>
            </a:r>
            <a:r>
              <a:rPr lang="en-US" altLang="zh-CN" b="1" i="1" dirty="0"/>
              <a:t>N</a:t>
            </a:r>
            <a:r>
              <a:rPr lang="en-US" altLang="zh-CN" b="1" i="1" baseline="-25000" dirty="0"/>
              <a:t>i</a:t>
            </a:r>
            <a:r>
              <a:rPr lang="zh-CN" altLang="en-US" b="1" i="1" dirty="0"/>
              <a:t>，</a:t>
            </a:r>
            <a:r>
              <a:rPr lang="zh-CN" altLang="en-US" b="1" dirty="0"/>
              <a:t>则有：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/>
              <a:t>                 </a:t>
            </a:r>
            <a:r>
              <a:rPr lang="en-US" altLang="zh-CN" b="1" i="1" dirty="0"/>
              <a:t>R</a:t>
            </a:r>
            <a:r>
              <a:rPr lang="en-US" altLang="zh-CN" b="1" dirty="0"/>
              <a:t>=</a:t>
            </a:r>
            <a:r>
              <a:rPr lang="en-US" altLang="zh-CN" b="1" i="1" dirty="0" err="1"/>
              <a:t>cA</a:t>
            </a:r>
            <a:r>
              <a:rPr lang="en-US" altLang="zh-CN" b="1" baseline="30000" dirty="0" err="1"/>
              <a:t>T</a:t>
            </a:r>
            <a:r>
              <a:rPr lang="en-US" altLang="zh-CN" b="1" i="1" dirty="0" err="1"/>
              <a:t>R</a:t>
            </a:r>
            <a:r>
              <a:rPr lang="en-US" altLang="zh-CN" b="1" i="1" dirty="0"/>
              <a:t> </a:t>
            </a:r>
            <a:r>
              <a:rPr lang="en-US" altLang="zh-CN" b="1" i="1" dirty="0">
                <a:sym typeface="Wingdings" pitchFamily="2" charset="2"/>
              </a:rPr>
              <a:t> </a:t>
            </a:r>
            <a:r>
              <a:rPr lang="en-US" altLang="zh-CN" b="1" dirty="0">
                <a:sym typeface="Wingdings" pitchFamily="2" charset="2"/>
              </a:rPr>
              <a:t>&lt;==&gt; </a:t>
            </a:r>
            <a:r>
              <a:rPr lang="en-US" altLang="zh-CN" b="1" i="1" dirty="0"/>
              <a:t>c</a:t>
            </a:r>
            <a:r>
              <a:rPr lang="en-US" altLang="zh-CN" b="1" baseline="30000" dirty="0"/>
              <a:t>-1</a:t>
            </a:r>
            <a:r>
              <a:rPr lang="en-US" altLang="zh-CN" b="1" i="1" dirty="0"/>
              <a:t>R</a:t>
            </a:r>
            <a:r>
              <a:rPr lang="en-US" altLang="zh-CN" b="1" dirty="0"/>
              <a:t>=</a:t>
            </a:r>
            <a:r>
              <a:rPr lang="en-US" altLang="zh-CN" b="1" i="1" dirty="0"/>
              <a:t>A</a:t>
            </a:r>
            <a:r>
              <a:rPr lang="en-US" altLang="zh-CN" b="1" baseline="30000" dirty="0"/>
              <a:t>T</a:t>
            </a:r>
            <a:r>
              <a:rPr lang="en-US" altLang="zh-CN" b="1" i="1" dirty="0"/>
              <a:t>R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i="1" dirty="0"/>
              <a:t>   </a:t>
            </a:r>
            <a:r>
              <a:rPr lang="zh-CN" altLang="en-US" b="1" dirty="0"/>
              <a:t>根据线性代数中有关特征向量和特征值的理论，</a:t>
            </a:r>
            <a:r>
              <a:rPr lang="en-US" altLang="zh-CN" b="1" i="1" dirty="0"/>
              <a:t>R</a:t>
            </a:r>
            <a:r>
              <a:rPr lang="zh-CN" altLang="en-US" b="1" dirty="0"/>
              <a:t>是矩阵</a:t>
            </a:r>
            <a:r>
              <a:rPr lang="en-US" altLang="zh-CN" b="1" i="1" dirty="0"/>
              <a:t>A</a:t>
            </a:r>
            <a:r>
              <a:rPr lang="en-US" altLang="zh-CN" b="1" baseline="30000" dirty="0"/>
              <a:t>T</a:t>
            </a:r>
            <a:r>
              <a:rPr lang="zh-CN" altLang="en-US" b="1" dirty="0"/>
              <a:t>的</a:t>
            </a:r>
            <a:r>
              <a:rPr lang="en-US" altLang="zh-CN" b="1" i="1" dirty="0"/>
              <a:t>c</a:t>
            </a:r>
            <a:r>
              <a:rPr lang="en-US" altLang="zh-CN" b="1" baseline="30000" dirty="0"/>
              <a:t>-1</a:t>
            </a:r>
            <a:r>
              <a:rPr lang="zh-CN" altLang="en-US" b="1" dirty="0"/>
              <a:t>特征值对应的特征向量</a:t>
            </a:r>
          </a:p>
        </p:txBody>
      </p:sp>
      <p:sp>
        <p:nvSpPr>
          <p:cNvPr id="7" name="矩形 6"/>
          <p:cNvSpPr/>
          <p:nvPr/>
        </p:nvSpPr>
        <p:spPr>
          <a:xfrm>
            <a:off x="539552" y="5421123"/>
            <a:ext cx="3096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i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lang="en-US" altLang="zh-CN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)=</a:t>
            </a:r>
            <a:r>
              <a:rPr lang="en-US" altLang="zh-CN" b="1" i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i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r>
              <a:rPr lang="en-US" altLang="zh-CN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)=0.5</a:t>
            </a:r>
            <a:r>
              <a:rPr lang="en-US" altLang="zh-CN" b="1" i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lang="en-US" altLang="zh-CN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i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)=</a:t>
            </a:r>
            <a:r>
              <a:rPr lang="en-US" altLang="zh-CN" b="1" i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r>
              <a:rPr lang="en-US" altLang="zh-CN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)+0.5</a:t>
            </a:r>
            <a:r>
              <a:rPr lang="en-US" altLang="zh-CN" b="1" i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lang="en-US" altLang="zh-CN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570958"/>
              </p:ext>
            </p:extLst>
          </p:nvPr>
        </p:nvGraphicFramePr>
        <p:xfrm>
          <a:off x="4932040" y="5301208"/>
          <a:ext cx="3728986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公式" r:id="rId3" imgW="1841400" imgH="711000" progId="Equation.3">
                  <p:embed/>
                </p:oleObj>
              </mc:Choice>
              <mc:Fallback>
                <p:oleObj name="公式" r:id="rId3" imgW="18414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5301208"/>
                        <a:ext cx="3728986" cy="1440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箭头 8"/>
          <p:cNvSpPr/>
          <p:nvPr/>
        </p:nvSpPr>
        <p:spPr>
          <a:xfrm>
            <a:off x="3716288" y="5805264"/>
            <a:ext cx="576064" cy="43204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2195736" y="2503782"/>
            <a:ext cx="241226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174032" y="3457464"/>
            <a:ext cx="1749896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86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内容提要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3200" dirty="0"/>
              <a:t>锚文本</a:t>
            </a:r>
            <a:endParaRPr lang="en-US" altLang="zh-CN" sz="3200" dirty="0"/>
          </a:p>
          <a:p>
            <a:r>
              <a:rPr lang="zh-CN" altLang="en-US" sz="3200" dirty="0"/>
              <a:t>引用分析</a:t>
            </a:r>
            <a:endParaRPr lang="en-US" altLang="zh-CN" sz="3200" dirty="0"/>
          </a:p>
          <a:p>
            <a:r>
              <a:rPr lang="en-US" altLang="zh-CN" sz="3200" dirty="0"/>
              <a:t>PageRank</a:t>
            </a:r>
          </a:p>
          <a:p>
            <a:r>
              <a:rPr lang="en-US" altLang="zh-CN" sz="3200" dirty="0"/>
              <a:t>HITS</a:t>
            </a:r>
            <a:endParaRPr lang="zh-CN" altLang="en-US" sz="3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3A23781-D287-4953-8B39-293BE9BE148D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403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一个稍微复杂的例子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819423"/>
            <a:ext cx="5040560" cy="4760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169203"/>
              </p:ext>
            </p:extLst>
          </p:nvPr>
        </p:nvGraphicFramePr>
        <p:xfrm>
          <a:off x="5410200" y="1700808"/>
          <a:ext cx="3458255" cy="2087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" name="Bitmap Image" r:id="rId4" imgW="2580952" imgH="1828571" progId="PBrush">
                  <p:embed/>
                </p:oleObj>
              </mc:Choice>
              <mc:Fallback>
                <p:oleObj name="Bitmap Image" r:id="rId4" imgW="2580952" imgH="1828571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700808"/>
                        <a:ext cx="3458255" cy="2087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641659"/>
              </p:ext>
            </p:extLst>
          </p:nvPr>
        </p:nvGraphicFramePr>
        <p:xfrm>
          <a:off x="6172199" y="4191000"/>
          <a:ext cx="2824323" cy="175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" name="Bitmap Image" r:id="rId6" imgW="2019048" imgH="1257476" progId="PBrush">
                  <p:embed/>
                </p:oleObj>
              </mc:Choice>
              <mc:Fallback>
                <p:oleObj name="Bitmap Image" r:id="rId6" imgW="2019048" imgH="125747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199" y="4191000"/>
                        <a:ext cx="2824323" cy="1758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410200" y="4936182"/>
            <a:ext cx="5822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b="1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kumimoji="0"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911767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计算过程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555875" y="2133600"/>
          <a:ext cx="2828925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5" name="位图图像" r:id="rId3" imgW="2424155" imgH="1310973" progId="PBrush">
                  <p:embed/>
                </p:oleObj>
              </mc:Choice>
              <mc:Fallback>
                <p:oleObj name="位图图像" r:id="rId3" imgW="2424155" imgH="1310973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133600"/>
                        <a:ext cx="2828925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68313" y="2709863"/>
            <a:ext cx="20617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zh-CN" altLang="en-US" b="1" dirty="0">
                <a:solidFill>
                  <a:schemeClr val="tx1"/>
                </a:solidFill>
                <a:latin typeface="Myriad Web" pitchFamily="34" charset="0"/>
                <a:ea typeface="黑体" pitchFamily="49" charset="-122"/>
              </a:rPr>
              <a:t>归一化后  </a:t>
            </a:r>
            <a:r>
              <a:rPr kumimoji="0" lang="en-US" altLang="zh-CN" b="1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kumimoji="0" lang="en-US" altLang="zh-CN" b="1" dirty="0">
                <a:solidFill>
                  <a:schemeClr val="tx1"/>
                </a:solidFill>
                <a:latin typeface="Myriad Web" pitchFamily="34" charset="0"/>
                <a:ea typeface="黑体" pitchFamily="49" charset="-122"/>
              </a:rPr>
              <a:t> =</a:t>
            </a: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509833"/>
              </p:ext>
            </p:extLst>
          </p:nvPr>
        </p:nvGraphicFramePr>
        <p:xfrm>
          <a:off x="2195736" y="4084049"/>
          <a:ext cx="1800423" cy="2176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6" name="Bitmap Image" r:id="rId5" imgW="1142857" imgH="1448002" progId="PBrush">
                  <p:embed/>
                </p:oleObj>
              </mc:Choice>
              <mc:Fallback>
                <p:oleObj name="Bitmap Image" r:id="rId5" imgW="1142857" imgH="144800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084049"/>
                        <a:ext cx="1800423" cy="2176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403350" y="4943475"/>
            <a:ext cx="64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b="1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R</a:t>
            </a:r>
            <a:r>
              <a:rPr kumimoji="0" lang="en-US" altLang="zh-CN" b="1" dirty="0">
                <a:solidFill>
                  <a:schemeClr val="tx1"/>
                </a:solidFill>
                <a:latin typeface="Myriad Web" pitchFamily="34" charset="0"/>
                <a:ea typeface="黑体" pitchFamily="49" charset="-122"/>
              </a:rPr>
              <a:t> =</a:t>
            </a:r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768275"/>
              </p:ext>
            </p:extLst>
          </p:nvPr>
        </p:nvGraphicFramePr>
        <p:xfrm>
          <a:off x="6732240" y="4087309"/>
          <a:ext cx="1734765" cy="2169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7" name="Bitmap Image" r:id="rId7" imgW="1181265" imgH="1476190" progId="PBrush">
                  <p:embed/>
                </p:oleObj>
              </mc:Choice>
              <mc:Fallback>
                <p:oleObj name="Bitmap Image" r:id="rId7" imgW="1181265" imgH="1476190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4087309"/>
                        <a:ext cx="1734765" cy="21695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616450" y="5030788"/>
            <a:ext cx="196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Normalized</a:t>
            </a:r>
            <a:r>
              <a:rPr kumimoji="0" lang="en-US" altLang="zh-CN" b="1" dirty="0">
                <a:solidFill>
                  <a:schemeClr val="tx1"/>
                </a:solidFill>
                <a:latin typeface="Myriad Web" pitchFamily="34" charset="0"/>
                <a:ea typeface="黑体" pitchFamily="49" charset="-122"/>
              </a:rPr>
              <a:t> </a:t>
            </a:r>
            <a:r>
              <a:rPr kumimoji="0"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=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5472113" y="2708275"/>
            <a:ext cx="3671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b="1" i="1" dirty="0">
                <a:latin typeface="Times New Roman" pitchFamily="18" charset="0"/>
                <a:ea typeface="黑体" pitchFamily="49" charset="-122"/>
              </a:rPr>
              <a:t>R</a:t>
            </a:r>
            <a:r>
              <a:rPr kumimoji="0" lang="zh-CN" altLang="en-US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＝</a:t>
            </a:r>
            <a:r>
              <a:rPr kumimoji="0" lang="en-US" altLang="zh-CN" b="1" i="1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cA</a:t>
            </a:r>
            <a:r>
              <a:rPr kumimoji="0" lang="en-US" altLang="zh-CN" b="1" baseline="30000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T</a:t>
            </a:r>
            <a:r>
              <a:rPr kumimoji="0" lang="en-US" altLang="zh-CN" b="1" i="1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R</a:t>
            </a:r>
            <a:r>
              <a:rPr kumimoji="0" lang="zh-CN" altLang="en-US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，令</a:t>
            </a:r>
            <a:r>
              <a:rPr kumimoji="0" lang="en-US" altLang="zh-CN" b="1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0"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=1</a:t>
            </a:r>
            <a:r>
              <a:rPr kumimoji="0" lang="zh-CN" altLang="en-US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，</a:t>
            </a:r>
            <a:r>
              <a:rPr kumimoji="0" lang="zh-CN" altLang="en-US" b="1" dirty="0">
                <a:ea typeface="黑体" pitchFamily="49" charset="-122"/>
              </a:rPr>
              <a:t>则</a:t>
            </a:r>
            <a:endParaRPr kumimoji="0" lang="zh-CN" altLang="en-US" b="1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1767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原始</a:t>
            </a:r>
            <a:r>
              <a:rPr lang="en-US" altLang="zh-CN" dirty="0"/>
              <a:t>PageRank</a:t>
            </a:r>
            <a:r>
              <a:rPr lang="zh-CN" altLang="en-US" dirty="0"/>
              <a:t>的一个不足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图中存在一个循环通路，每次迭代，该循环通路中的每个节点的</a:t>
            </a:r>
            <a:r>
              <a:rPr lang="en-US" altLang="zh-CN" b="1" dirty="0"/>
              <a:t>PageRank</a:t>
            </a:r>
            <a:r>
              <a:rPr lang="zh-CN" altLang="en-US" b="1" dirty="0"/>
              <a:t>不断增加，但是它们并不指出去，即不将</a:t>
            </a:r>
            <a:r>
              <a:rPr lang="en-US" altLang="zh-CN" b="1" dirty="0"/>
              <a:t>PageRank</a:t>
            </a:r>
            <a:r>
              <a:rPr lang="zh-CN" altLang="en-US" b="1" dirty="0"/>
              <a:t>分配给其他节点！</a:t>
            </a:r>
          </a:p>
          <a:p>
            <a:pPr>
              <a:lnSpc>
                <a:spcPct val="150000"/>
              </a:lnSpc>
            </a:pP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713696"/>
            <a:ext cx="6264696" cy="3132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767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一个例子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1628800"/>
            <a:ext cx="41052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1350" y="3464843"/>
            <a:ext cx="2667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5303713"/>
            <a:ext cx="3414713" cy="141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11767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一个例子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628800"/>
            <a:ext cx="41052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1350" y="2984500"/>
            <a:ext cx="2667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5157192"/>
            <a:ext cx="3602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11767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一个例子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1579984"/>
            <a:ext cx="41052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1350" y="3416027"/>
            <a:ext cx="2667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28789" y="5248547"/>
            <a:ext cx="3227387" cy="142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11767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改进的</a:t>
            </a:r>
            <a:r>
              <a:rPr lang="en-US" altLang="zh-CN" dirty="0"/>
              <a:t>PageRank</a:t>
            </a:r>
            <a:r>
              <a:rPr lang="zh-CN" altLang="en-US" dirty="0"/>
              <a:t>公式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901005" y="3284984"/>
          <a:ext cx="338296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2" name="Equation" r:id="rId3" imgW="1638000" imgH="444240" progId="">
                  <p:embed/>
                </p:oleObj>
              </mc:Choice>
              <mc:Fallback>
                <p:oleObj name="Equation" r:id="rId3" imgW="1638000" imgH="4442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005" y="3284984"/>
                        <a:ext cx="3382963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292080" y="3357563"/>
          <a:ext cx="345598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3" name="Equation" r:id="rId5" imgW="1650960" imgH="444240" progId="">
                  <p:embed/>
                </p:oleObj>
              </mc:Choice>
              <mc:Fallback>
                <p:oleObj name="Equation" r:id="rId5" imgW="1650960" imgH="4442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3357563"/>
                        <a:ext cx="3455987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51520" y="1772816"/>
            <a:ext cx="864096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随机冲浪或随机游走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(Random Walk)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模型：到达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u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的概率由两部分组成：一部分是直接随机选中的概率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(1-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d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或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(1-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d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)/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，另一部分是从指向它的网页顺着链接浏览的概率，则有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51520" y="4509120"/>
            <a:ext cx="864096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上述两个公式中，后一个公式所有网页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PageRank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的和为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，前一个公式的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PageRank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和为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1-d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+d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。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可以证明，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PageRank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是收敛的。计算时，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PageRank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很难通过解析方式求解，通常通过迭代方式求解。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d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通常取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0.85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572000" y="364490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3911767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PageRank</a:t>
            </a:r>
            <a:r>
              <a:rPr lang="zh-CN" altLang="en-US" dirty="0"/>
              <a:t>面对的</a:t>
            </a:r>
            <a:r>
              <a:rPr lang="en-US" altLang="zh-CN" dirty="0"/>
              <a:t>Spamming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SEO (Search Engine Optimization)</a:t>
            </a:r>
            <a:r>
              <a:rPr lang="zh-CN" altLang="en-US" b="1" dirty="0"/>
              <a:t>：通过</a:t>
            </a:r>
            <a:r>
              <a:rPr lang="zh-CN" altLang="en-US" b="1" dirty="0">
                <a:solidFill>
                  <a:srgbClr val="0070C0"/>
                </a:solidFill>
              </a:rPr>
              <a:t>正当</a:t>
            </a:r>
            <a:r>
              <a:rPr lang="zh-CN" altLang="en-US" b="1" dirty="0"/>
              <a:t>或</a:t>
            </a:r>
            <a:r>
              <a:rPr lang="zh-CN" altLang="en-US" b="1" dirty="0">
                <a:solidFill>
                  <a:srgbClr val="FF0000"/>
                </a:solidFill>
              </a:rPr>
              <a:t>作弊</a:t>
            </a:r>
            <a:r>
              <a:rPr lang="zh-CN" altLang="en-US" b="1" dirty="0"/>
              <a:t>等手段提高网站的检索排名</a:t>
            </a:r>
            <a:r>
              <a:rPr lang="en-US" altLang="zh-CN" b="1" dirty="0"/>
              <a:t>(</a:t>
            </a:r>
            <a:r>
              <a:rPr lang="zh-CN" altLang="en-US" b="1" dirty="0"/>
              <a:t>包括</a:t>
            </a:r>
            <a:r>
              <a:rPr lang="en-US" altLang="zh-CN" b="1" dirty="0"/>
              <a:t>PageRank)</a:t>
            </a:r>
            <a:r>
              <a:rPr lang="zh-CN" altLang="en-US" b="1" dirty="0"/>
              <a:t>排名。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因此，实际中的</a:t>
            </a:r>
            <a:r>
              <a:rPr lang="en-US" altLang="zh-CN" b="1" dirty="0"/>
              <a:t>PageRank</a:t>
            </a:r>
            <a:r>
              <a:rPr lang="zh-CN" altLang="en-US" b="1" dirty="0"/>
              <a:t>实现必须应对这种</a:t>
            </a:r>
            <a:r>
              <a:rPr lang="zh-CN" altLang="en-US" b="1" dirty="0">
                <a:solidFill>
                  <a:srgbClr val="FF0000"/>
                </a:solidFill>
              </a:rPr>
              <a:t>作弊</a:t>
            </a:r>
            <a:r>
              <a:rPr lang="zh-CN" altLang="en-US" b="1" dirty="0"/>
              <a:t>，实际实现复杂得多。实际中往往有多个因子</a:t>
            </a:r>
            <a:r>
              <a:rPr lang="en-US" altLang="zh-CN" b="1" dirty="0"/>
              <a:t>(</a:t>
            </a:r>
            <a:r>
              <a:rPr lang="zh-CN" altLang="en-US" b="1" dirty="0"/>
              <a:t>比如内容相似度</a:t>
            </a:r>
            <a:r>
              <a:rPr lang="en-US" altLang="zh-CN" b="1" dirty="0"/>
              <a:t>)</a:t>
            </a:r>
            <a:r>
              <a:rPr lang="zh-CN" altLang="en-US" b="1" dirty="0"/>
              <a:t>的融合。</a:t>
            </a:r>
          </a:p>
          <a:p>
            <a:pPr>
              <a:lnSpc>
                <a:spcPct val="150000"/>
              </a:lnSpc>
            </a:pP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1767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内容提要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  <a:cs typeface="+mn-cs"/>
              </a:rPr>
              <a:t>锚文本</a:t>
            </a:r>
          </a:p>
          <a:p>
            <a:r>
              <a:rPr kumimoji="1" lang="zh-CN" alt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  <a:cs typeface="+mn-cs"/>
              </a:rPr>
              <a:t>引用分析</a:t>
            </a:r>
            <a:endParaRPr kumimoji="1" lang="en-US" altLang="zh-CN" sz="3200" dirty="0">
              <a:solidFill>
                <a:schemeClr val="accent1">
                  <a:lumMod val="20000"/>
                  <a:lumOff val="80000"/>
                </a:schemeClr>
              </a:solidFill>
              <a:latin typeface="+mn-ea"/>
              <a:cs typeface="+mn-cs"/>
            </a:endParaRPr>
          </a:p>
          <a:p>
            <a:r>
              <a:rPr kumimoji="1" lang="en-US" altLang="zh-CN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  <a:cs typeface="+mn-cs"/>
              </a:rPr>
              <a:t>PageRank</a:t>
            </a:r>
          </a:p>
          <a:p>
            <a:r>
              <a:rPr lang="en-US" altLang="zh-CN" sz="3200" dirty="0"/>
              <a:t>HITS</a:t>
            </a:r>
            <a:endParaRPr lang="zh-CN" altLang="en-US" sz="3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3A23781-D287-4953-8B39-293BE9BE148D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0629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IBM</a:t>
            </a:r>
            <a:r>
              <a:rPr lang="zh-CN" altLang="en-US" dirty="0"/>
              <a:t>的</a:t>
            </a:r>
            <a:r>
              <a:rPr lang="en-US" altLang="zh-CN" dirty="0"/>
              <a:t>HITS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HITS(Hyperlink-Induced Topic Search)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每个网页计算两个值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/>
              <a:t>Hub</a:t>
            </a:r>
            <a:r>
              <a:rPr lang="zh-CN" altLang="en-US" b="1" dirty="0"/>
              <a:t>：作为</a:t>
            </a:r>
            <a:r>
              <a:rPr lang="zh-CN" altLang="en-US" b="1" dirty="0">
                <a:solidFill>
                  <a:srgbClr val="00B050"/>
                </a:solidFill>
              </a:rPr>
              <a:t>目录型</a:t>
            </a:r>
            <a:r>
              <a:rPr lang="zh-CN" altLang="en-US" b="1" dirty="0"/>
              <a:t>或</a:t>
            </a:r>
            <a:r>
              <a:rPr lang="zh-CN" altLang="en-US" b="1" dirty="0">
                <a:solidFill>
                  <a:srgbClr val="00B050"/>
                </a:solidFill>
              </a:rPr>
              <a:t>导航型</a:t>
            </a:r>
            <a:r>
              <a:rPr lang="zh-CN" altLang="en-US" b="1" dirty="0"/>
              <a:t>网页的权重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/>
              <a:t>Authority</a:t>
            </a:r>
            <a:r>
              <a:rPr lang="zh-CN" altLang="en-US" b="1" dirty="0"/>
              <a:t>：作为</a:t>
            </a:r>
            <a:r>
              <a:rPr lang="zh-CN" altLang="en-US" b="1" dirty="0">
                <a:solidFill>
                  <a:srgbClr val="FF0000"/>
                </a:solidFill>
              </a:rPr>
              <a:t>权威型</a:t>
            </a:r>
            <a:r>
              <a:rPr lang="zh-CN" altLang="en-US" b="1" dirty="0"/>
              <a:t>网页的权重</a:t>
            </a:r>
          </a:p>
          <a:p>
            <a:pPr>
              <a:lnSpc>
                <a:spcPct val="150000"/>
              </a:lnSpc>
            </a:pP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191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内容提要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3200" dirty="0"/>
              <a:t>锚文本</a:t>
            </a:r>
          </a:p>
          <a:p>
            <a:r>
              <a:rPr kumimoji="1" lang="zh-CN" alt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  <a:cs typeface="+mn-cs"/>
              </a:rPr>
              <a:t>引用分析</a:t>
            </a:r>
            <a:endParaRPr kumimoji="1" lang="en-US" altLang="zh-CN" sz="3200" dirty="0">
              <a:solidFill>
                <a:schemeClr val="accent1">
                  <a:lumMod val="20000"/>
                  <a:lumOff val="80000"/>
                </a:schemeClr>
              </a:solidFill>
              <a:latin typeface="+mn-ea"/>
              <a:cs typeface="+mn-cs"/>
            </a:endParaRPr>
          </a:p>
          <a:p>
            <a:r>
              <a:rPr kumimoji="1" lang="en-US" altLang="zh-CN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  <a:cs typeface="+mn-cs"/>
              </a:rPr>
              <a:t>PageRank</a:t>
            </a:r>
          </a:p>
          <a:p>
            <a:r>
              <a:rPr kumimoji="1" lang="en-US" altLang="zh-CN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  <a:cs typeface="+mn-cs"/>
              </a:rPr>
              <a:t>HITS</a:t>
            </a:r>
            <a:endParaRPr kumimoji="1" lang="zh-CN" altLang="en-US" sz="3200" dirty="0">
              <a:solidFill>
                <a:schemeClr val="accent1">
                  <a:lumMod val="20000"/>
                  <a:lumOff val="80000"/>
                </a:schemeClr>
              </a:solidFill>
              <a:latin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3A23781-D287-4953-8B39-293BE9BE148D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9188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Hub &amp; Authority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914400" y="4332312"/>
            <a:ext cx="381000" cy="533400"/>
            <a:chOff x="1200" y="1536"/>
            <a:chExt cx="240" cy="336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200" y="1536"/>
              <a:ext cx="240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248" y="15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248" y="16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248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1248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248" y="17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248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1905000" y="2732112"/>
            <a:ext cx="381000" cy="533400"/>
            <a:chOff x="1200" y="1536"/>
            <a:chExt cx="240" cy="336"/>
          </a:xfrm>
        </p:grpSpPr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1200" y="1536"/>
              <a:ext cx="240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248" y="15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1248" y="16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1248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248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1248" y="17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248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4419600" y="3722712"/>
            <a:ext cx="381000" cy="533400"/>
            <a:chOff x="1200" y="1536"/>
            <a:chExt cx="240" cy="336"/>
          </a:xfrm>
        </p:grpSpPr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1200" y="1536"/>
              <a:ext cx="240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1248" y="15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1248" y="16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1248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1248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1248" y="17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1248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30" name="Group 27"/>
          <p:cNvGrpSpPr>
            <a:grpSpLocks/>
          </p:cNvGrpSpPr>
          <p:nvPr/>
        </p:nvGrpSpPr>
        <p:grpSpPr bwMode="auto">
          <a:xfrm>
            <a:off x="2362200" y="5627712"/>
            <a:ext cx="381000" cy="533400"/>
            <a:chOff x="1200" y="1536"/>
            <a:chExt cx="240" cy="336"/>
          </a:xfrm>
        </p:grpSpPr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1200" y="1536"/>
              <a:ext cx="240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1248" y="15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1248" y="16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1248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1248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1248" y="17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>
              <a:off x="1248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38" name="Group 35"/>
          <p:cNvGrpSpPr>
            <a:grpSpLocks/>
          </p:cNvGrpSpPr>
          <p:nvPr/>
        </p:nvGrpSpPr>
        <p:grpSpPr bwMode="auto">
          <a:xfrm>
            <a:off x="2895600" y="3951312"/>
            <a:ext cx="381000" cy="533400"/>
            <a:chOff x="1200" y="1536"/>
            <a:chExt cx="240" cy="336"/>
          </a:xfrm>
        </p:grpSpPr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1200" y="1536"/>
              <a:ext cx="240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1248" y="15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1248" y="16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>
              <a:off x="1248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43" name="Line 40"/>
            <p:cNvSpPr>
              <a:spLocks noChangeShapeType="1"/>
            </p:cNvSpPr>
            <p:nvPr/>
          </p:nvSpPr>
          <p:spPr bwMode="auto">
            <a:xfrm>
              <a:off x="1248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>
              <a:off x="1248" y="17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45" name="Line 42"/>
            <p:cNvSpPr>
              <a:spLocks noChangeShapeType="1"/>
            </p:cNvSpPr>
            <p:nvPr/>
          </p:nvSpPr>
          <p:spPr bwMode="auto">
            <a:xfrm>
              <a:off x="1248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46" name="Group 43"/>
          <p:cNvGrpSpPr>
            <a:grpSpLocks/>
          </p:cNvGrpSpPr>
          <p:nvPr/>
        </p:nvGrpSpPr>
        <p:grpSpPr bwMode="auto">
          <a:xfrm>
            <a:off x="4495800" y="2427312"/>
            <a:ext cx="381000" cy="533400"/>
            <a:chOff x="1200" y="1536"/>
            <a:chExt cx="240" cy="336"/>
          </a:xfrm>
        </p:grpSpPr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1200" y="1536"/>
              <a:ext cx="240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>
              <a:off x="1248" y="15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>
              <a:off x="1248" y="16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50" name="Line 47"/>
            <p:cNvSpPr>
              <a:spLocks noChangeShapeType="1"/>
            </p:cNvSpPr>
            <p:nvPr/>
          </p:nvSpPr>
          <p:spPr bwMode="auto">
            <a:xfrm>
              <a:off x="1248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51" name="Line 48"/>
            <p:cNvSpPr>
              <a:spLocks noChangeShapeType="1"/>
            </p:cNvSpPr>
            <p:nvPr/>
          </p:nvSpPr>
          <p:spPr bwMode="auto">
            <a:xfrm>
              <a:off x="1248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52" name="Line 49"/>
            <p:cNvSpPr>
              <a:spLocks noChangeShapeType="1"/>
            </p:cNvSpPr>
            <p:nvPr/>
          </p:nvSpPr>
          <p:spPr bwMode="auto">
            <a:xfrm>
              <a:off x="1248" y="17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53" name="Line 50"/>
            <p:cNvSpPr>
              <a:spLocks noChangeShapeType="1"/>
            </p:cNvSpPr>
            <p:nvPr/>
          </p:nvSpPr>
          <p:spPr bwMode="auto">
            <a:xfrm>
              <a:off x="1248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54" name="Group 51"/>
          <p:cNvGrpSpPr>
            <a:grpSpLocks/>
          </p:cNvGrpSpPr>
          <p:nvPr/>
        </p:nvGrpSpPr>
        <p:grpSpPr bwMode="auto">
          <a:xfrm>
            <a:off x="3733800" y="5094312"/>
            <a:ext cx="381000" cy="533400"/>
            <a:chOff x="1200" y="1536"/>
            <a:chExt cx="240" cy="336"/>
          </a:xfrm>
        </p:grpSpPr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1200" y="1536"/>
              <a:ext cx="240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>
              <a:off x="1248" y="15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57" name="Line 54"/>
            <p:cNvSpPr>
              <a:spLocks noChangeShapeType="1"/>
            </p:cNvSpPr>
            <p:nvPr/>
          </p:nvSpPr>
          <p:spPr bwMode="auto">
            <a:xfrm>
              <a:off x="1248" y="16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58" name="Line 55"/>
            <p:cNvSpPr>
              <a:spLocks noChangeShapeType="1"/>
            </p:cNvSpPr>
            <p:nvPr/>
          </p:nvSpPr>
          <p:spPr bwMode="auto">
            <a:xfrm>
              <a:off x="1248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59" name="Line 56"/>
            <p:cNvSpPr>
              <a:spLocks noChangeShapeType="1"/>
            </p:cNvSpPr>
            <p:nvPr/>
          </p:nvSpPr>
          <p:spPr bwMode="auto">
            <a:xfrm>
              <a:off x="1248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60" name="Line 57"/>
            <p:cNvSpPr>
              <a:spLocks noChangeShapeType="1"/>
            </p:cNvSpPr>
            <p:nvPr/>
          </p:nvSpPr>
          <p:spPr bwMode="auto">
            <a:xfrm>
              <a:off x="1248" y="17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61" name="Line 58"/>
            <p:cNvSpPr>
              <a:spLocks noChangeShapeType="1"/>
            </p:cNvSpPr>
            <p:nvPr/>
          </p:nvSpPr>
          <p:spPr bwMode="auto">
            <a:xfrm>
              <a:off x="1248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62" name="Group 59"/>
          <p:cNvGrpSpPr>
            <a:grpSpLocks/>
          </p:cNvGrpSpPr>
          <p:nvPr/>
        </p:nvGrpSpPr>
        <p:grpSpPr bwMode="auto">
          <a:xfrm>
            <a:off x="6400800" y="3036912"/>
            <a:ext cx="381000" cy="533400"/>
            <a:chOff x="1200" y="1536"/>
            <a:chExt cx="240" cy="336"/>
          </a:xfrm>
        </p:grpSpPr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1200" y="1536"/>
              <a:ext cx="240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64" name="Line 61"/>
            <p:cNvSpPr>
              <a:spLocks noChangeShapeType="1"/>
            </p:cNvSpPr>
            <p:nvPr/>
          </p:nvSpPr>
          <p:spPr bwMode="auto">
            <a:xfrm>
              <a:off x="1248" y="15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65" name="Line 62"/>
            <p:cNvSpPr>
              <a:spLocks noChangeShapeType="1"/>
            </p:cNvSpPr>
            <p:nvPr/>
          </p:nvSpPr>
          <p:spPr bwMode="auto">
            <a:xfrm>
              <a:off x="1248" y="16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66" name="Line 63"/>
            <p:cNvSpPr>
              <a:spLocks noChangeShapeType="1"/>
            </p:cNvSpPr>
            <p:nvPr/>
          </p:nvSpPr>
          <p:spPr bwMode="auto">
            <a:xfrm>
              <a:off x="1248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67" name="Line 64"/>
            <p:cNvSpPr>
              <a:spLocks noChangeShapeType="1"/>
            </p:cNvSpPr>
            <p:nvPr/>
          </p:nvSpPr>
          <p:spPr bwMode="auto">
            <a:xfrm>
              <a:off x="1248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68" name="Line 65"/>
            <p:cNvSpPr>
              <a:spLocks noChangeShapeType="1"/>
            </p:cNvSpPr>
            <p:nvPr/>
          </p:nvSpPr>
          <p:spPr bwMode="auto">
            <a:xfrm>
              <a:off x="1248" y="17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69" name="Line 66"/>
            <p:cNvSpPr>
              <a:spLocks noChangeShapeType="1"/>
            </p:cNvSpPr>
            <p:nvPr/>
          </p:nvSpPr>
          <p:spPr bwMode="auto">
            <a:xfrm>
              <a:off x="1248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70" name="Group 67"/>
          <p:cNvGrpSpPr>
            <a:grpSpLocks/>
          </p:cNvGrpSpPr>
          <p:nvPr/>
        </p:nvGrpSpPr>
        <p:grpSpPr bwMode="auto">
          <a:xfrm>
            <a:off x="7086600" y="5094312"/>
            <a:ext cx="381000" cy="533400"/>
            <a:chOff x="1200" y="1536"/>
            <a:chExt cx="240" cy="336"/>
          </a:xfrm>
        </p:grpSpPr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1200" y="1536"/>
              <a:ext cx="240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72" name="Line 69"/>
            <p:cNvSpPr>
              <a:spLocks noChangeShapeType="1"/>
            </p:cNvSpPr>
            <p:nvPr/>
          </p:nvSpPr>
          <p:spPr bwMode="auto">
            <a:xfrm>
              <a:off x="1248" y="15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73" name="Line 70"/>
            <p:cNvSpPr>
              <a:spLocks noChangeShapeType="1"/>
            </p:cNvSpPr>
            <p:nvPr/>
          </p:nvSpPr>
          <p:spPr bwMode="auto">
            <a:xfrm>
              <a:off x="1248" y="16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74" name="Line 71"/>
            <p:cNvSpPr>
              <a:spLocks noChangeShapeType="1"/>
            </p:cNvSpPr>
            <p:nvPr/>
          </p:nvSpPr>
          <p:spPr bwMode="auto">
            <a:xfrm>
              <a:off x="1248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75" name="Line 72"/>
            <p:cNvSpPr>
              <a:spLocks noChangeShapeType="1"/>
            </p:cNvSpPr>
            <p:nvPr/>
          </p:nvSpPr>
          <p:spPr bwMode="auto">
            <a:xfrm>
              <a:off x="1248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76" name="Line 73"/>
            <p:cNvSpPr>
              <a:spLocks noChangeShapeType="1"/>
            </p:cNvSpPr>
            <p:nvPr/>
          </p:nvSpPr>
          <p:spPr bwMode="auto">
            <a:xfrm>
              <a:off x="1248" y="17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77" name="Line 74"/>
            <p:cNvSpPr>
              <a:spLocks noChangeShapeType="1"/>
            </p:cNvSpPr>
            <p:nvPr/>
          </p:nvSpPr>
          <p:spPr bwMode="auto">
            <a:xfrm>
              <a:off x="1248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78" name="Group 75"/>
          <p:cNvGrpSpPr>
            <a:grpSpLocks/>
          </p:cNvGrpSpPr>
          <p:nvPr/>
        </p:nvGrpSpPr>
        <p:grpSpPr bwMode="auto">
          <a:xfrm>
            <a:off x="6096000" y="4408512"/>
            <a:ext cx="381000" cy="533400"/>
            <a:chOff x="1200" y="1536"/>
            <a:chExt cx="240" cy="336"/>
          </a:xfrm>
        </p:grpSpPr>
        <p:sp>
          <p:nvSpPr>
            <p:cNvPr id="79" name="Rectangle 76"/>
            <p:cNvSpPr>
              <a:spLocks noChangeArrowheads="1"/>
            </p:cNvSpPr>
            <p:nvPr/>
          </p:nvSpPr>
          <p:spPr bwMode="auto">
            <a:xfrm>
              <a:off x="1200" y="1536"/>
              <a:ext cx="240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80" name="Line 77"/>
            <p:cNvSpPr>
              <a:spLocks noChangeShapeType="1"/>
            </p:cNvSpPr>
            <p:nvPr/>
          </p:nvSpPr>
          <p:spPr bwMode="auto">
            <a:xfrm>
              <a:off x="1248" y="15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81" name="Line 78"/>
            <p:cNvSpPr>
              <a:spLocks noChangeShapeType="1"/>
            </p:cNvSpPr>
            <p:nvPr/>
          </p:nvSpPr>
          <p:spPr bwMode="auto">
            <a:xfrm>
              <a:off x="1248" y="16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82" name="Line 79"/>
            <p:cNvSpPr>
              <a:spLocks noChangeShapeType="1"/>
            </p:cNvSpPr>
            <p:nvPr/>
          </p:nvSpPr>
          <p:spPr bwMode="auto">
            <a:xfrm>
              <a:off x="1248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83" name="Line 80"/>
            <p:cNvSpPr>
              <a:spLocks noChangeShapeType="1"/>
            </p:cNvSpPr>
            <p:nvPr/>
          </p:nvSpPr>
          <p:spPr bwMode="auto">
            <a:xfrm>
              <a:off x="1248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84" name="Line 81"/>
            <p:cNvSpPr>
              <a:spLocks noChangeShapeType="1"/>
            </p:cNvSpPr>
            <p:nvPr/>
          </p:nvSpPr>
          <p:spPr bwMode="auto">
            <a:xfrm>
              <a:off x="1248" y="17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85" name="Line 82"/>
            <p:cNvSpPr>
              <a:spLocks noChangeShapeType="1"/>
            </p:cNvSpPr>
            <p:nvPr/>
          </p:nvSpPr>
          <p:spPr bwMode="auto">
            <a:xfrm>
              <a:off x="1248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86" name="Group 83"/>
          <p:cNvGrpSpPr>
            <a:grpSpLocks/>
          </p:cNvGrpSpPr>
          <p:nvPr/>
        </p:nvGrpSpPr>
        <p:grpSpPr bwMode="auto">
          <a:xfrm>
            <a:off x="5486400" y="5703912"/>
            <a:ext cx="381000" cy="533400"/>
            <a:chOff x="1200" y="1536"/>
            <a:chExt cx="240" cy="336"/>
          </a:xfrm>
        </p:grpSpPr>
        <p:sp>
          <p:nvSpPr>
            <p:cNvPr id="87" name="Rectangle 84"/>
            <p:cNvSpPr>
              <a:spLocks noChangeArrowheads="1"/>
            </p:cNvSpPr>
            <p:nvPr/>
          </p:nvSpPr>
          <p:spPr bwMode="auto">
            <a:xfrm>
              <a:off x="1200" y="1536"/>
              <a:ext cx="240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88" name="Line 85"/>
            <p:cNvSpPr>
              <a:spLocks noChangeShapeType="1"/>
            </p:cNvSpPr>
            <p:nvPr/>
          </p:nvSpPr>
          <p:spPr bwMode="auto">
            <a:xfrm>
              <a:off x="1248" y="15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89" name="Line 86"/>
            <p:cNvSpPr>
              <a:spLocks noChangeShapeType="1"/>
            </p:cNvSpPr>
            <p:nvPr/>
          </p:nvSpPr>
          <p:spPr bwMode="auto">
            <a:xfrm>
              <a:off x="1248" y="16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90" name="Line 87"/>
            <p:cNvSpPr>
              <a:spLocks noChangeShapeType="1"/>
            </p:cNvSpPr>
            <p:nvPr/>
          </p:nvSpPr>
          <p:spPr bwMode="auto">
            <a:xfrm>
              <a:off x="1248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91" name="Line 88"/>
            <p:cNvSpPr>
              <a:spLocks noChangeShapeType="1"/>
            </p:cNvSpPr>
            <p:nvPr/>
          </p:nvSpPr>
          <p:spPr bwMode="auto">
            <a:xfrm>
              <a:off x="1248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92" name="Line 89"/>
            <p:cNvSpPr>
              <a:spLocks noChangeShapeType="1"/>
            </p:cNvSpPr>
            <p:nvPr/>
          </p:nvSpPr>
          <p:spPr bwMode="auto">
            <a:xfrm>
              <a:off x="1248" y="17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93" name="Line 90"/>
            <p:cNvSpPr>
              <a:spLocks noChangeShapeType="1"/>
            </p:cNvSpPr>
            <p:nvPr/>
          </p:nvSpPr>
          <p:spPr bwMode="auto">
            <a:xfrm>
              <a:off x="1248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94" name="Line 91"/>
          <p:cNvSpPr>
            <a:spLocks noChangeShapeType="1"/>
          </p:cNvSpPr>
          <p:nvPr/>
        </p:nvSpPr>
        <p:spPr bwMode="auto">
          <a:xfrm flipV="1">
            <a:off x="1066800" y="2960712"/>
            <a:ext cx="83820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 sz="2800" b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95" name="Line 92"/>
          <p:cNvSpPr>
            <a:spLocks noChangeShapeType="1"/>
          </p:cNvSpPr>
          <p:nvPr/>
        </p:nvSpPr>
        <p:spPr bwMode="auto">
          <a:xfrm flipV="1">
            <a:off x="2057400" y="2655912"/>
            <a:ext cx="2438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 sz="2800" b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96" name="Line 93"/>
          <p:cNvSpPr>
            <a:spLocks noChangeShapeType="1"/>
          </p:cNvSpPr>
          <p:nvPr/>
        </p:nvSpPr>
        <p:spPr bwMode="auto">
          <a:xfrm flipH="1">
            <a:off x="3124200" y="2732112"/>
            <a:ext cx="15240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 sz="2800" b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97" name="Line 94"/>
          <p:cNvSpPr>
            <a:spLocks noChangeShapeType="1"/>
          </p:cNvSpPr>
          <p:nvPr/>
        </p:nvSpPr>
        <p:spPr bwMode="auto">
          <a:xfrm flipV="1">
            <a:off x="1143000" y="4179912"/>
            <a:ext cx="1752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 sz="2800" b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98" name="Line 95"/>
          <p:cNvSpPr>
            <a:spLocks noChangeShapeType="1"/>
          </p:cNvSpPr>
          <p:nvPr/>
        </p:nvSpPr>
        <p:spPr bwMode="auto">
          <a:xfrm>
            <a:off x="3048000" y="4332312"/>
            <a:ext cx="914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 sz="2800" b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99" name="Line 96"/>
          <p:cNvSpPr>
            <a:spLocks noChangeShapeType="1"/>
          </p:cNvSpPr>
          <p:nvPr/>
        </p:nvSpPr>
        <p:spPr bwMode="auto">
          <a:xfrm flipV="1">
            <a:off x="2590800" y="5475312"/>
            <a:ext cx="1143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 sz="2800" b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00" name="Line 97"/>
          <p:cNvSpPr>
            <a:spLocks noChangeShapeType="1"/>
          </p:cNvSpPr>
          <p:nvPr/>
        </p:nvSpPr>
        <p:spPr bwMode="auto">
          <a:xfrm flipV="1">
            <a:off x="3048000" y="3951312"/>
            <a:ext cx="1371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 sz="2800" b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01" name="Line 98"/>
          <p:cNvSpPr>
            <a:spLocks noChangeShapeType="1"/>
          </p:cNvSpPr>
          <p:nvPr/>
        </p:nvSpPr>
        <p:spPr bwMode="auto">
          <a:xfrm flipV="1">
            <a:off x="2514600" y="4484712"/>
            <a:ext cx="4572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 sz="2800" b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02" name="Line 99"/>
          <p:cNvSpPr>
            <a:spLocks noChangeShapeType="1"/>
          </p:cNvSpPr>
          <p:nvPr/>
        </p:nvSpPr>
        <p:spPr bwMode="auto">
          <a:xfrm>
            <a:off x="3124200" y="4256112"/>
            <a:ext cx="2971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 sz="2800" b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03" name="Line 100"/>
          <p:cNvSpPr>
            <a:spLocks noChangeShapeType="1"/>
          </p:cNvSpPr>
          <p:nvPr/>
        </p:nvSpPr>
        <p:spPr bwMode="auto">
          <a:xfrm flipV="1">
            <a:off x="3962400" y="4789512"/>
            <a:ext cx="2133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 sz="2800" b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04" name="Line 101"/>
          <p:cNvSpPr>
            <a:spLocks noChangeShapeType="1"/>
          </p:cNvSpPr>
          <p:nvPr/>
        </p:nvSpPr>
        <p:spPr bwMode="auto">
          <a:xfrm>
            <a:off x="4648200" y="2884512"/>
            <a:ext cx="144780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 sz="2800" b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05" name="Line 102"/>
          <p:cNvSpPr>
            <a:spLocks noChangeShapeType="1"/>
          </p:cNvSpPr>
          <p:nvPr/>
        </p:nvSpPr>
        <p:spPr bwMode="auto">
          <a:xfrm>
            <a:off x="4648200" y="2579712"/>
            <a:ext cx="1752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 sz="2800" b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06" name="Line 103"/>
          <p:cNvSpPr>
            <a:spLocks noChangeShapeType="1"/>
          </p:cNvSpPr>
          <p:nvPr/>
        </p:nvSpPr>
        <p:spPr bwMode="auto">
          <a:xfrm flipV="1">
            <a:off x="3886200" y="5322912"/>
            <a:ext cx="3200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 sz="2800" b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07" name="Line 104"/>
          <p:cNvSpPr>
            <a:spLocks noChangeShapeType="1"/>
          </p:cNvSpPr>
          <p:nvPr/>
        </p:nvSpPr>
        <p:spPr bwMode="auto">
          <a:xfrm flipV="1">
            <a:off x="5715000" y="5475312"/>
            <a:ext cx="1371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 sz="2800" b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08" name="Oval 105"/>
          <p:cNvSpPr>
            <a:spLocks noChangeArrowheads="1"/>
          </p:cNvSpPr>
          <p:nvPr/>
        </p:nvSpPr>
        <p:spPr bwMode="auto">
          <a:xfrm>
            <a:off x="5638800" y="4027512"/>
            <a:ext cx="1219200" cy="1219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kumimoji="0" lang="zh-CN" altLang="zh-CN" sz="2800" b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09" name="Oval 106"/>
          <p:cNvSpPr>
            <a:spLocks noChangeArrowheads="1"/>
          </p:cNvSpPr>
          <p:nvPr/>
        </p:nvSpPr>
        <p:spPr bwMode="auto">
          <a:xfrm>
            <a:off x="4038600" y="2046312"/>
            <a:ext cx="1219200" cy="1219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 b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10" name="Oval 107"/>
          <p:cNvSpPr>
            <a:spLocks noChangeArrowheads="1"/>
          </p:cNvSpPr>
          <p:nvPr/>
        </p:nvSpPr>
        <p:spPr bwMode="auto">
          <a:xfrm>
            <a:off x="2514600" y="3570312"/>
            <a:ext cx="1219200" cy="1219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 b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11" name="Text Box 108"/>
          <p:cNvSpPr txBox="1">
            <a:spLocks noChangeArrowheads="1"/>
          </p:cNvSpPr>
          <p:nvPr/>
        </p:nvSpPr>
        <p:spPr bwMode="auto">
          <a:xfrm>
            <a:off x="5715000" y="3646512"/>
            <a:ext cx="1484702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b="1" dirty="0">
                <a:latin typeface="Times New Roman" pitchFamily="18" charset="0"/>
                <a:ea typeface="黑体" pitchFamily="49" charset="-122"/>
              </a:rPr>
              <a:t>Authority</a:t>
            </a:r>
            <a:endParaRPr kumimoji="0" lang="en-US" altLang="zh-CN" sz="2800" b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12" name="Text Box 109"/>
          <p:cNvSpPr txBox="1">
            <a:spLocks noChangeArrowheads="1"/>
          </p:cNvSpPr>
          <p:nvPr/>
        </p:nvSpPr>
        <p:spPr bwMode="auto">
          <a:xfrm>
            <a:off x="2299898" y="3127424"/>
            <a:ext cx="1484702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b="1" dirty="0">
                <a:latin typeface="Times New Roman" pitchFamily="18" charset="0"/>
                <a:ea typeface="黑体" pitchFamily="49" charset="-122"/>
              </a:rPr>
              <a:t>Authority</a:t>
            </a:r>
            <a:endParaRPr kumimoji="0" lang="en-US" altLang="zh-CN" sz="2800" b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13" name="Text Box 110"/>
          <p:cNvSpPr txBox="1">
            <a:spLocks noChangeArrowheads="1"/>
          </p:cNvSpPr>
          <p:nvPr/>
        </p:nvSpPr>
        <p:spPr bwMode="auto">
          <a:xfrm>
            <a:off x="4237491" y="1584647"/>
            <a:ext cx="766557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b="1" dirty="0">
                <a:latin typeface="Times New Roman" pitchFamily="18" charset="0"/>
                <a:ea typeface="黑体" pitchFamily="49" charset="-122"/>
              </a:rPr>
              <a:t>Hub</a:t>
            </a:r>
            <a:endParaRPr kumimoji="0" lang="en-US" altLang="zh-CN" sz="2800" b="1" dirty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176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 autoUpdateAnimBg="0"/>
      <p:bldP spid="109" grpId="0" animBg="1"/>
      <p:bldP spid="110" grpId="0" animBg="1"/>
      <p:bldP spid="111" grpId="0" autoUpdateAnimBg="0"/>
      <p:bldP spid="112" grpId="0" autoUpdateAnimBg="0"/>
      <p:bldP spid="11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pic>
        <p:nvPicPr>
          <p:cNvPr id="6" name="Picture 4" descr="252f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812" y="1500188"/>
            <a:ext cx="8415659" cy="535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19100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  <a:r>
              <a:rPr lang="en-US" altLang="zh-CN" dirty="0"/>
              <a:t>[Chicago Bulls]</a:t>
            </a:r>
            <a:r>
              <a:rPr lang="zh-CN" altLang="en-US" dirty="0"/>
              <a:t>的权威网页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553033"/>
              </p:ext>
            </p:extLst>
          </p:nvPr>
        </p:nvGraphicFramePr>
        <p:xfrm>
          <a:off x="285750" y="1840200"/>
          <a:ext cx="8572560" cy="3749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67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sz="2400" b="0" dirty="0"/>
                        <a:t>0.85</a:t>
                      </a:r>
                      <a:endParaRPr lang="de-DE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www.nba.com/bulls</a:t>
                      </a:r>
                      <a:endParaRPr lang="de-DE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2400" dirty="0"/>
                        <a:t>0.25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www.essex1.com/people/jmiller/bulls.htm</a:t>
                      </a:r>
                    </a:p>
                    <a:p>
                      <a:r>
                        <a:rPr lang="en-US" sz="2400" dirty="0"/>
                        <a:t>“</a:t>
                      </a:r>
                      <a:r>
                        <a:rPr lang="en-US" sz="2400" dirty="0" err="1"/>
                        <a:t>da</a:t>
                      </a:r>
                      <a:r>
                        <a:rPr lang="en-US" sz="2400" dirty="0"/>
                        <a:t> Bulls”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2400" dirty="0"/>
                        <a:t>0.20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www.nando.net/SportServer/basketball/nba/chi.html</a:t>
                      </a:r>
                    </a:p>
                    <a:p>
                      <a:r>
                        <a:rPr lang="en-US" sz="2400" dirty="0"/>
                        <a:t>“The</a:t>
                      </a:r>
                      <a:r>
                        <a:rPr lang="en-US" sz="2400" baseline="0" dirty="0"/>
                        <a:t> Chicago Bulls</a:t>
                      </a:r>
                      <a:r>
                        <a:rPr lang="en-US" sz="2400" dirty="0"/>
                        <a:t>”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2400" dirty="0"/>
                        <a:t>0.15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Users.aol.com/</a:t>
                      </a:r>
                      <a:r>
                        <a:rPr lang="en-US" sz="2400" dirty="0" err="1"/>
                        <a:t>rynocub</a:t>
                      </a:r>
                      <a:r>
                        <a:rPr lang="en-US" sz="2400" dirty="0"/>
                        <a:t>/bulls.htm</a:t>
                      </a:r>
                    </a:p>
                    <a:p>
                      <a:r>
                        <a:rPr lang="en-US" sz="2400" dirty="0"/>
                        <a:t>“The</a:t>
                      </a:r>
                      <a:r>
                        <a:rPr lang="en-US" sz="2400" baseline="0" dirty="0"/>
                        <a:t> Chicago Bulls Home Page</a:t>
                      </a:r>
                      <a:r>
                        <a:rPr lang="en-US" sz="2400" dirty="0"/>
                        <a:t> ”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2400" dirty="0"/>
                        <a:t>0.13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www.geocities.com/Colosseum/6095</a:t>
                      </a:r>
                    </a:p>
                    <a:p>
                      <a:r>
                        <a:rPr lang="en-US" sz="2400" baseline="0" dirty="0"/>
                        <a:t>“Chicago Bulls”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7188" y="5991374"/>
            <a:ext cx="3338512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  <a:cs typeface="Arial" charset="0"/>
              </a:rPr>
              <a:t>(Ben </a:t>
            </a:r>
            <a:r>
              <a:rPr lang="en-US" dirty="0" err="1">
                <a:solidFill>
                  <a:schemeClr val="tx1"/>
                </a:solidFill>
                <a:latin typeface="+mj-lt"/>
                <a:ea typeface="黑体" pitchFamily="49" charset="-122"/>
                <a:cs typeface="Arial" charset="0"/>
              </a:rPr>
              <a:t>Shaul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  <a:cs typeface="Arial" charset="0"/>
              </a:rPr>
              <a:t> et al, WWW8)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910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[Chicago Bulls]</a:t>
            </a:r>
            <a:r>
              <a:rPr lang="zh-CN" altLang="en-US" dirty="0"/>
              <a:t>的权威网页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pic>
        <p:nvPicPr>
          <p:cNvPr id="6" name="Picture 5" descr="290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1857364"/>
            <a:ext cx="8153980" cy="42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10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  <a:r>
              <a:rPr lang="en-US" altLang="zh-CN" dirty="0"/>
              <a:t>[Chicago Bulls]</a:t>
            </a:r>
            <a:r>
              <a:rPr lang="zh-CN" altLang="en-US" dirty="0"/>
              <a:t>的导航型网页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5750" y="1643063"/>
          <a:ext cx="8572560" cy="41148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67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sz="2400" b="0" dirty="0"/>
                        <a:t>1.62</a:t>
                      </a:r>
                      <a:endParaRPr lang="de-DE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www.geocities.com/Colosseum/1778</a:t>
                      </a:r>
                    </a:p>
                    <a:p>
                      <a:r>
                        <a:rPr lang="en-US" sz="2400" b="0" dirty="0"/>
                        <a:t>“</a:t>
                      </a:r>
                      <a:r>
                        <a:rPr lang="en-US" sz="2400" b="0" dirty="0" err="1"/>
                        <a:t>Unbelieveabulls</a:t>
                      </a:r>
                      <a:r>
                        <a:rPr lang="en-US" sz="2400" b="0" dirty="0"/>
                        <a:t>!!!!!”</a:t>
                      </a:r>
                      <a:endParaRPr lang="de-DE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2400" dirty="0"/>
                        <a:t>1.24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www.webring.org/cgi-bin/webring?ring=chbulls</a:t>
                      </a:r>
                    </a:p>
                    <a:p>
                      <a:r>
                        <a:rPr lang="en-US" sz="2400" dirty="0"/>
                        <a:t>“Chicago Bulls”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2400" dirty="0"/>
                        <a:t>0.74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www.geocities.com/Hollywood/Lot/3330/Bulls.html</a:t>
                      </a:r>
                    </a:p>
                    <a:p>
                      <a:r>
                        <a:rPr lang="en-US" sz="2400" dirty="0"/>
                        <a:t>“</a:t>
                      </a:r>
                      <a:r>
                        <a:rPr lang="en-US" sz="2400" baseline="0" dirty="0"/>
                        <a:t>Chicago Bulls</a:t>
                      </a:r>
                      <a:r>
                        <a:rPr lang="en-US" sz="2400" dirty="0"/>
                        <a:t>”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2400" dirty="0"/>
                        <a:t>0.52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www.nobull.net/web_position/kw-search-15-M2.html</a:t>
                      </a:r>
                    </a:p>
                    <a:p>
                      <a:r>
                        <a:rPr lang="en-US" sz="2400" dirty="0"/>
                        <a:t>“Excite</a:t>
                      </a:r>
                      <a:r>
                        <a:rPr lang="en-US" sz="2400" baseline="0" dirty="0"/>
                        <a:t> Search Results: bulls</a:t>
                      </a:r>
                      <a:r>
                        <a:rPr lang="en-US" sz="2400" dirty="0"/>
                        <a:t> ”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2400" dirty="0"/>
                        <a:t>0.52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www.halcyon.com/wordltd/bball/bulls.html</a:t>
                      </a:r>
                    </a:p>
                    <a:p>
                      <a:r>
                        <a:rPr lang="en-US" sz="2400" baseline="0" dirty="0"/>
                        <a:t>“Chicago Bulls Links”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3248" y="6248400"/>
            <a:ext cx="3338512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  <a:cs typeface="Arial" charset="0"/>
              </a:rPr>
              <a:t>(Ben </a:t>
            </a:r>
            <a:r>
              <a:rPr lang="en-US" dirty="0" err="1">
                <a:solidFill>
                  <a:schemeClr val="tx1"/>
                </a:solidFill>
                <a:latin typeface="+mj-lt"/>
                <a:ea typeface="黑体" pitchFamily="49" charset="-122"/>
                <a:cs typeface="Arial" charset="0"/>
              </a:rPr>
              <a:t>Shaul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  <a:cs typeface="Arial" charset="0"/>
              </a:rPr>
              <a:t> et al, WWW8)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9100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[Chicago Bulls]</a:t>
            </a:r>
            <a:r>
              <a:rPr lang="zh-CN" altLang="en-US" dirty="0"/>
              <a:t>导航型网页的例子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6" name="Picture 7" descr="294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5005" y="1571612"/>
            <a:ext cx="7055387" cy="51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920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计算方法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49574"/>
              </p:ext>
            </p:extLst>
          </p:nvPr>
        </p:nvGraphicFramePr>
        <p:xfrm>
          <a:off x="297260" y="1628801"/>
          <a:ext cx="5498876" cy="2594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Equation" r:id="rId3" imgW="2286000" imgH="1155600" progId="">
                  <p:embed/>
                </p:oleObj>
              </mc:Choice>
              <mc:Fallback>
                <p:oleObj name="Equation" r:id="rId3" imgW="2286000" imgH="1155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260" y="1628801"/>
                        <a:ext cx="5498876" cy="25941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3528" y="4869160"/>
            <a:ext cx="8496944" cy="156966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网页被越重要的导航型网页指向越多，其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Authority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越大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algn="l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网页指向的高重要度权威型网页越多，其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Hub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越大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HITS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算法也是收敛的，也可以通过迭代的方式计算。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7137796" y="2193974"/>
            <a:ext cx="649288" cy="571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800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A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6056709" y="2049512"/>
            <a:ext cx="1081087" cy="358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6129734" y="2481312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6201171" y="2552749"/>
            <a:ext cx="935038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6274196" y="3562399"/>
            <a:ext cx="649288" cy="571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800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H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6920309" y="3922762"/>
            <a:ext cx="1081087" cy="358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6920309" y="3851324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V="1">
            <a:off x="6920309" y="3275062"/>
            <a:ext cx="935037" cy="5032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 dirty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029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12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HITS</a:t>
            </a:r>
            <a:r>
              <a:rPr lang="zh-CN" altLang="en-US" dirty="0"/>
              <a:t>算法的实际计算过程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95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首先进行</a:t>
            </a:r>
            <a:r>
              <a:rPr lang="en-US" altLang="zh-CN" b="1" dirty="0"/>
              <a:t>Web</a:t>
            </a:r>
            <a:r>
              <a:rPr lang="zh-CN" altLang="en-US" b="1" dirty="0"/>
              <a:t>搜索；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搜索搜索的结果称为根集</a:t>
            </a:r>
            <a:r>
              <a:rPr lang="en-US" altLang="zh-CN" b="1" dirty="0"/>
              <a:t>(</a:t>
            </a:r>
            <a:r>
              <a:rPr lang="en-US" altLang="zh-CN" b="1" dirty="0">
                <a:solidFill>
                  <a:srgbClr val="0070C0"/>
                </a:solidFill>
              </a:rPr>
              <a:t>root set</a:t>
            </a:r>
            <a:r>
              <a:rPr lang="en-US" altLang="zh-CN" b="1" dirty="0"/>
              <a:t>)</a:t>
            </a:r>
            <a:r>
              <a:rPr lang="zh-CN" altLang="en-US" b="1" dirty="0"/>
              <a:t>； 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将所有链向种子集合和种子集合链出的网页加入到种子集合；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新的更大的集合称为基本集</a:t>
            </a:r>
            <a:r>
              <a:rPr lang="en-US" altLang="zh-CN" b="1" dirty="0"/>
              <a:t>(</a:t>
            </a:r>
            <a:r>
              <a:rPr lang="en-US" altLang="zh-CN" b="1" dirty="0">
                <a:solidFill>
                  <a:srgbClr val="0070C0"/>
                </a:solidFill>
              </a:rPr>
              <a:t>base set</a:t>
            </a:r>
            <a:r>
              <a:rPr lang="en-US" altLang="zh-CN" b="1" dirty="0"/>
              <a:t>)</a:t>
            </a:r>
            <a:r>
              <a:rPr lang="zh-CN" altLang="en-US" b="1" dirty="0"/>
              <a:t>； 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最后，在基本集上计算每个网页的</a:t>
            </a:r>
            <a:r>
              <a:rPr lang="en-US" altLang="zh-CN" b="1" dirty="0"/>
              <a:t>hub</a:t>
            </a:r>
            <a:r>
              <a:rPr lang="zh-CN" altLang="en-US" b="1" dirty="0"/>
              <a:t>值和</a:t>
            </a:r>
            <a:r>
              <a:rPr lang="en-US" altLang="zh-CN" b="1" dirty="0"/>
              <a:t>authority</a:t>
            </a:r>
            <a:r>
              <a:rPr lang="zh-CN" altLang="en-US" b="1" dirty="0"/>
              <a:t>值 </a:t>
            </a:r>
            <a:r>
              <a:rPr lang="en-US" altLang="zh-CN" b="1" dirty="0"/>
              <a:t>(</a:t>
            </a:r>
            <a:r>
              <a:rPr lang="zh-CN" altLang="en-US" b="1" dirty="0"/>
              <a:t>该基本集可以看成一个小的</a:t>
            </a:r>
            <a:r>
              <a:rPr lang="en-US" altLang="zh-CN" b="1" dirty="0"/>
              <a:t>Web</a:t>
            </a:r>
            <a:r>
              <a:rPr lang="zh-CN" altLang="en-US" b="1" dirty="0"/>
              <a:t>图</a:t>
            </a:r>
            <a:r>
              <a:rPr lang="en-US" altLang="zh-CN" b="1" dirty="0"/>
              <a:t>)</a:t>
            </a:r>
            <a:r>
              <a:rPr lang="zh-CN" altLang="en-US" b="1" dirty="0"/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0292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根集和基本集 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7" name="Oval 2"/>
          <p:cNvSpPr>
            <a:spLocks noChangeArrowheads="1"/>
          </p:cNvSpPr>
          <p:nvPr/>
        </p:nvSpPr>
        <p:spPr bwMode="auto">
          <a:xfrm>
            <a:off x="2306638" y="2392363"/>
            <a:ext cx="4110037" cy="2797175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898775" y="329723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482850" y="362108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719388" y="4243388"/>
            <a:ext cx="255587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4171950" y="468788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5267325" y="3000375"/>
            <a:ext cx="255588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5564188" y="3592513"/>
            <a:ext cx="255587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5267325" y="4538663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5" name="Text Box 37"/>
          <p:cNvSpPr txBox="1">
            <a:spLocks noChangeArrowheads="1"/>
          </p:cNvSpPr>
          <p:nvPr/>
        </p:nvSpPr>
        <p:spPr bwMode="auto">
          <a:xfrm>
            <a:off x="3995936" y="3261420"/>
            <a:ext cx="1196975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根集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02920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根集和基本集 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6" name="Oval 2"/>
          <p:cNvSpPr>
            <a:spLocks noChangeArrowheads="1"/>
          </p:cNvSpPr>
          <p:nvPr/>
        </p:nvSpPr>
        <p:spPr bwMode="auto">
          <a:xfrm>
            <a:off x="2306638" y="2392363"/>
            <a:ext cx="4110037" cy="2797175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898775" y="329723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482850" y="362108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719388" y="4243388"/>
            <a:ext cx="255587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4171950" y="468788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5267325" y="3000375"/>
            <a:ext cx="255588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889625" y="2171700"/>
            <a:ext cx="255588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6362700" y="2794000"/>
            <a:ext cx="255588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5564188" y="3592513"/>
            <a:ext cx="255587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926263" y="3384550"/>
            <a:ext cx="257175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5267325" y="4538663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6453188" y="4775200"/>
            <a:ext cx="255587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cxnSp>
        <p:nvCxnSpPr>
          <p:cNvPr id="18" name="AutoShape 27"/>
          <p:cNvCxnSpPr>
            <a:cxnSpLocks noChangeShapeType="1"/>
            <a:stCxn id="11" idx="7"/>
          </p:cNvCxnSpPr>
          <p:nvPr/>
        </p:nvCxnSpPr>
        <p:spPr bwMode="auto">
          <a:xfrm flipV="1">
            <a:off x="5484813" y="2390775"/>
            <a:ext cx="441325" cy="647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9" name="AutoShape 28"/>
          <p:cNvCxnSpPr>
            <a:cxnSpLocks noChangeShapeType="1"/>
            <a:stCxn id="14" idx="0"/>
          </p:cNvCxnSpPr>
          <p:nvPr/>
        </p:nvCxnSpPr>
        <p:spPr bwMode="auto">
          <a:xfrm flipV="1">
            <a:off x="5691188" y="2427288"/>
            <a:ext cx="325437" cy="1165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0" name="AutoShape 29"/>
          <p:cNvCxnSpPr>
            <a:cxnSpLocks noChangeShapeType="1"/>
            <a:stCxn id="14" idx="7"/>
            <a:endCxn id="13" idx="3"/>
          </p:cNvCxnSpPr>
          <p:nvPr/>
        </p:nvCxnSpPr>
        <p:spPr bwMode="auto">
          <a:xfrm flipV="1">
            <a:off x="5781675" y="3011488"/>
            <a:ext cx="617538" cy="6175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1" name="AutoShape 30"/>
          <p:cNvCxnSpPr>
            <a:cxnSpLocks noChangeShapeType="1"/>
            <a:stCxn id="14" idx="6"/>
          </p:cNvCxnSpPr>
          <p:nvPr/>
        </p:nvCxnSpPr>
        <p:spPr bwMode="auto">
          <a:xfrm flipV="1">
            <a:off x="5819775" y="3513138"/>
            <a:ext cx="1106488" cy="2079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" name="AutoShape 31"/>
          <p:cNvCxnSpPr>
            <a:cxnSpLocks noChangeShapeType="1"/>
            <a:stCxn id="14" idx="5"/>
          </p:cNvCxnSpPr>
          <p:nvPr/>
        </p:nvCxnSpPr>
        <p:spPr bwMode="auto">
          <a:xfrm>
            <a:off x="5781675" y="3810000"/>
            <a:ext cx="708025" cy="1001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" name="AutoShape 32"/>
          <p:cNvCxnSpPr>
            <a:cxnSpLocks noChangeShapeType="1"/>
            <a:stCxn id="16" idx="6"/>
          </p:cNvCxnSpPr>
          <p:nvPr/>
        </p:nvCxnSpPr>
        <p:spPr bwMode="auto">
          <a:xfrm>
            <a:off x="5522913" y="4665663"/>
            <a:ext cx="930275" cy="2365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4" name="Text Box 35"/>
          <p:cNvSpPr txBox="1">
            <a:spLocks noChangeArrowheads="1"/>
          </p:cNvSpPr>
          <p:nvPr/>
        </p:nvSpPr>
        <p:spPr bwMode="auto">
          <a:xfrm>
            <a:off x="1835696" y="5877272"/>
            <a:ext cx="4552950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 algn="ct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根集中节点链向的网页节点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25" name="Text Box 37"/>
          <p:cNvSpPr txBox="1">
            <a:spLocks noChangeArrowheads="1"/>
          </p:cNvSpPr>
          <p:nvPr/>
        </p:nvSpPr>
        <p:spPr bwMode="auto">
          <a:xfrm>
            <a:off x="4023097" y="3208338"/>
            <a:ext cx="1196975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根集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029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可以看成一个有向图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49530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/>
              <a:t>假设</a:t>
            </a:r>
            <a:r>
              <a:rPr lang="en-US" altLang="zh-CN" b="1" dirty="0"/>
              <a:t>1: </a:t>
            </a:r>
            <a:r>
              <a:rPr lang="zh-CN" altLang="en-US" b="1" dirty="0"/>
              <a:t>超链接代表了某种质量认可信号</a:t>
            </a:r>
          </a:p>
          <a:p>
            <a:pPr lvl="1">
              <a:lnSpc>
                <a:spcPct val="130000"/>
              </a:lnSpc>
            </a:pPr>
            <a:r>
              <a:rPr lang="zh-CN" altLang="en-US" b="1" dirty="0"/>
              <a:t>超链   </a:t>
            </a:r>
            <a:r>
              <a:rPr lang="en-US" altLang="zh-CN" b="1" dirty="0"/>
              <a:t>d1  → d2  </a:t>
            </a:r>
            <a:r>
              <a:rPr lang="zh-CN" altLang="en-US" b="1" dirty="0"/>
              <a:t>表示 </a:t>
            </a:r>
            <a:r>
              <a:rPr lang="en-US" altLang="zh-CN" b="1" dirty="0"/>
              <a:t>d1</a:t>
            </a:r>
            <a:r>
              <a:rPr lang="zh-CN" altLang="en-US" b="1" dirty="0"/>
              <a:t>的作者认可 </a:t>
            </a:r>
            <a:r>
              <a:rPr lang="en-US" altLang="zh-CN" b="1" dirty="0"/>
              <a:t>d2 </a:t>
            </a:r>
            <a:r>
              <a:rPr lang="zh-CN" altLang="en-US" b="1" dirty="0"/>
              <a:t>的质量和相关性</a:t>
            </a:r>
          </a:p>
          <a:p>
            <a:pPr>
              <a:lnSpc>
                <a:spcPct val="130000"/>
              </a:lnSpc>
            </a:pPr>
            <a:r>
              <a:rPr lang="zh-CN" altLang="en-US" b="1" dirty="0"/>
              <a:t>假设 </a:t>
            </a:r>
            <a:r>
              <a:rPr lang="en-US" altLang="zh-CN" b="1" dirty="0"/>
              <a:t>2: </a:t>
            </a:r>
            <a:r>
              <a:rPr lang="zh-CN" altLang="en-US" b="1" dirty="0"/>
              <a:t>锚文本描述了文档 </a:t>
            </a:r>
            <a:r>
              <a:rPr lang="en-US" altLang="zh-CN" b="1" dirty="0"/>
              <a:t>d2 </a:t>
            </a:r>
            <a:r>
              <a:rPr lang="zh-CN" altLang="en-US" b="1" dirty="0"/>
              <a:t>的内容</a:t>
            </a:r>
          </a:p>
          <a:p>
            <a:pPr lvl="1">
              <a:lnSpc>
                <a:spcPct val="130000"/>
              </a:lnSpc>
            </a:pPr>
            <a:r>
              <a:rPr lang="zh-CN" altLang="en-US" b="1" dirty="0"/>
              <a:t>这里的锚文本定义比较宽泛，包括链接周围的文本</a:t>
            </a:r>
          </a:p>
          <a:p>
            <a:pPr lvl="1">
              <a:lnSpc>
                <a:spcPct val="130000"/>
              </a:lnSpc>
            </a:pPr>
            <a:r>
              <a:rPr lang="zh-CN" altLang="en-US" b="1" dirty="0"/>
              <a:t>如</a:t>
            </a:r>
            <a:r>
              <a:rPr lang="en-US" altLang="zh-CN" b="1" dirty="0"/>
              <a:t>:</a:t>
            </a:r>
            <a:r>
              <a:rPr lang="zh-CN" altLang="en-US" b="1" dirty="0"/>
              <a:t>“</a:t>
            </a:r>
            <a:r>
              <a:rPr lang="en-US" altLang="zh-CN" b="1" dirty="0"/>
              <a:t>You can find cheap cars ˂a </a:t>
            </a:r>
            <a:r>
              <a:rPr lang="en-US" altLang="zh-CN" b="1" dirty="0" err="1"/>
              <a:t>href</a:t>
            </a:r>
            <a:r>
              <a:rPr lang="en-US" altLang="zh-CN" b="1" dirty="0"/>
              <a:t> =http://…˃here ˂/a ˃. ”</a:t>
            </a:r>
          </a:p>
          <a:p>
            <a:pPr lvl="1">
              <a:lnSpc>
                <a:spcPct val="130000"/>
              </a:lnSpc>
            </a:pPr>
            <a:r>
              <a:rPr lang="zh-CN" altLang="en-US" b="1" dirty="0"/>
              <a:t>锚文本</a:t>
            </a:r>
            <a:r>
              <a:rPr lang="en-US" altLang="zh-CN" b="1" dirty="0"/>
              <a:t>: “You can find cheap cars here”</a:t>
            </a:r>
          </a:p>
          <a:p>
            <a:pPr>
              <a:lnSpc>
                <a:spcPct val="130000"/>
              </a:lnSpc>
            </a:pP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4941168"/>
            <a:ext cx="4142926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91289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根集和基本集 </a:t>
            </a:r>
            <a:r>
              <a:rPr lang="en-US" altLang="zh-CN" dirty="0"/>
              <a:t>(3)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6" name="Oval 2"/>
          <p:cNvSpPr>
            <a:spLocks noChangeArrowheads="1"/>
          </p:cNvSpPr>
          <p:nvPr/>
        </p:nvSpPr>
        <p:spPr bwMode="auto">
          <a:xfrm>
            <a:off x="2306638" y="2392363"/>
            <a:ext cx="4110037" cy="2797175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2898775" y="2112963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1949450" y="249713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1712913" y="3297238"/>
            <a:ext cx="255587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2898775" y="329723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1979613" y="4213225"/>
            <a:ext cx="255587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2482850" y="362108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2719388" y="4243388"/>
            <a:ext cx="255587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2571750" y="5187950"/>
            <a:ext cx="255588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4171950" y="468788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5267325" y="3000375"/>
            <a:ext cx="255588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5889625" y="2171700"/>
            <a:ext cx="255588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6362700" y="2794000"/>
            <a:ext cx="255588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5564188" y="3592513"/>
            <a:ext cx="255587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6926263" y="3384550"/>
            <a:ext cx="257175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5267325" y="4538663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6453188" y="4775200"/>
            <a:ext cx="255587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cxnSp>
        <p:nvCxnSpPr>
          <p:cNvPr id="23" name="AutoShape 20"/>
          <p:cNvCxnSpPr>
            <a:cxnSpLocks noChangeShapeType="1"/>
            <a:stCxn id="8" idx="5"/>
            <a:endCxn id="10" idx="1"/>
          </p:cNvCxnSpPr>
          <p:nvPr/>
        </p:nvCxnSpPr>
        <p:spPr bwMode="auto">
          <a:xfrm>
            <a:off x="2166938" y="2714625"/>
            <a:ext cx="768350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4" name="AutoShape 21"/>
          <p:cNvCxnSpPr>
            <a:cxnSpLocks noChangeShapeType="1"/>
            <a:stCxn id="9" idx="6"/>
            <a:endCxn id="10" idx="2"/>
          </p:cNvCxnSpPr>
          <p:nvPr/>
        </p:nvCxnSpPr>
        <p:spPr bwMode="auto">
          <a:xfrm>
            <a:off x="1968500" y="3425825"/>
            <a:ext cx="930275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5" name="AutoShape 22"/>
          <p:cNvCxnSpPr>
            <a:cxnSpLocks noChangeShapeType="1"/>
            <a:endCxn id="10" idx="0"/>
          </p:cNvCxnSpPr>
          <p:nvPr/>
        </p:nvCxnSpPr>
        <p:spPr bwMode="auto">
          <a:xfrm>
            <a:off x="3025775" y="2368550"/>
            <a:ext cx="1588" cy="9286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" name="AutoShape 23"/>
          <p:cNvCxnSpPr>
            <a:cxnSpLocks noChangeShapeType="1"/>
            <a:endCxn id="12" idx="3"/>
          </p:cNvCxnSpPr>
          <p:nvPr/>
        </p:nvCxnSpPr>
        <p:spPr bwMode="auto">
          <a:xfrm flipV="1">
            <a:off x="2197100" y="3840163"/>
            <a:ext cx="322263" cy="4111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7" name="AutoShape 24"/>
          <p:cNvCxnSpPr>
            <a:cxnSpLocks noChangeShapeType="1"/>
            <a:endCxn id="13" idx="2"/>
          </p:cNvCxnSpPr>
          <p:nvPr/>
        </p:nvCxnSpPr>
        <p:spPr bwMode="auto">
          <a:xfrm>
            <a:off x="2235200" y="4340225"/>
            <a:ext cx="484188" cy="301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8" name="AutoShape 25"/>
          <p:cNvCxnSpPr>
            <a:cxnSpLocks noChangeShapeType="1"/>
            <a:endCxn id="13" idx="4"/>
          </p:cNvCxnSpPr>
          <p:nvPr/>
        </p:nvCxnSpPr>
        <p:spPr bwMode="auto">
          <a:xfrm flipV="1">
            <a:off x="2700338" y="4498975"/>
            <a:ext cx="147637" cy="6889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9" name="AutoShape 26"/>
          <p:cNvCxnSpPr>
            <a:cxnSpLocks noChangeShapeType="1"/>
            <a:endCxn id="15" idx="3"/>
          </p:cNvCxnSpPr>
          <p:nvPr/>
        </p:nvCxnSpPr>
        <p:spPr bwMode="auto">
          <a:xfrm flipV="1">
            <a:off x="2827338" y="4905375"/>
            <a:ext cx="1382712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0" name="AutoShape 27"/>
          <p:cNvCxnSpPr>
            <a:cxnSpLocks noChangeShapeType="1"/>
            <a:stCxn id="16" idx="7"/>
          </p:cNvCxnSpPr>
          <p:nvPr/>
        </p:nvCxnSpPr>
        <p:spPr bwMode="auto">
          <a:xfrm flipV="1">
            <a:off x="5484813" y="2390775"/>
            <a:ext cx="441325" cy="647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1" name="AutoShape 28"/>
          <p:cNvCxnSpPr>
            <a:cxnSpLocks noChangeShapeType="1"/>
            <a:stCxn id="19" idx="0"/>
          </p:cNvCxnSpPr>
          <p:nvPr/>
        </p:nvCxnSpPr>
        <p:spPr bwMode="auto">
          <a:xfrm flipV="1">
            <a:off x="5691188" y="2427288"/>
            <a:ext cx="325437" cy="1165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2" name="AutoShape 29"/>
          <p:cNvCxnSpPr>
            <a:cxnSpLocks noChangeShapeType="1"/>
            <a:stCxn id="19" idx="7"/>
            <a:endCxn id="18" idx="3"/>
          </p:cNvCxnSpPr>
          <p:nvPr/>
        </p:nvCxnSpPr>
        <p:spPr bwMode="auto">
          <a:xfrm flipV="1">
            <a:off x="5781675" y="3011488"/>
            <a:ext cx="617538" cy="6175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3" name="AutoShape 30"/>
          <p:cNvCxnSpPr>
            <a:cxnSpLocks noChangeShapeType="1"/>
            <a:stCxn id="19" idx="6"/>
          </p:cNvCxnSpPr>
          <p:nvPr/>
        </p:nvCxnSpPr>
        <p:spPr bwMode="auto">
          <a:xfrm flipV="1">
            <a:off x="5819775" y="3513138"/>
            <a:ext cx="1106488" cy="2079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4" name="AutoShape 31"/>
          <p:cNvCxnSpPr>
            <a:cxnSpLocks noChangeShapeType="1"/>
            <a:stCxn id="19" idx="5"/>
          </p:cNvCxnSpPr>
          <p:nvPr/>
        </p:nvCxnSpPr>
        <p:spPr bwMode="auto">
          <a:xfrm>
            <a:off x="5781675" y="3810000"/>
            <a:ext cx="708025" cy="1001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5" name="AutoShape 32"/>
          <p:cNvCxnSpPr>
            <a:cxnSpLocks noChangeShapeType="1"/>
            <a:stCxn id="21" idx="6"/>
          </p:cNvCxnSpPr>
          <p:nvPr/>
        </p:nvCxnSpPr>
        <p:spPr bwMode="auto">
          <a:xfrm>
            <a:off x="5522913" y="4665663"/>
            <a:ext cx="930275" cy="2365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947738" y="5902325"/>
            <a:ext cx="4552950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 algn="ct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指向根集节点的那些节点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3951089" y="3261420"/>
            <a:ext cx="1196975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根集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02920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根集和基本集 </a:t>
            </a:r>
            <a:r>
              <a:rPr lang="en-US" altLang="zh-CN" dirty="0"/>
              <a:t>(4)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6" name="Oval 2"/>
          <p:cNvSpPr>
            <a:spLocks noChangeArrowheads="1"/>
          </p:cNvSpPr>
          <p:nvPr/>
        </p:nvSpPr>
        <p:spPr bwMode="auto">
          <a:xfrm>
            <a:off x="2306638" y="2560538"/>
            <a:ext cx="4110037" cy="2797175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2898775" y="228113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1949450" y="2665313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1712913" y="3465413"/>
            <a:ext cx="255587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2898775" y="3465413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1979613" y="4381400"/>
            <a:ext cx="255587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2482850" y="3789263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2719388" y="4411563"/>
            <a:ext cx="255587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2571750" y="5356125"/>
            <a:ext cx="255588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4171950" y="4856063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5267325" y="3168550"/>
            <a:ext cx="255588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5889625" y="2339875"/>
            <a:ext cx="255588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6362700" y="2962175"/>
            <a:ext cx="255588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5564188" y="3760688"/>
            <a:ext cx="255587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6926263" y="3552725"/>
            <a:ext cx="257175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5267325" y="470683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6453188" y="4943375"/>
            <a:ext cx="255587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3" name="Oval 19"/>
          <p:cNvSpPr>
            <a:spLocks noChangeArrowheads="1"/>
          </p:cNvSpPr>
          <p:nvPr/>
        </p:nvSpPr>
        <p:spPr bwMode="auto">
          <a:xfrm>
            <a:off x="1069975" y="1887438"/>
            <a:ext cx="6583363" cy="4133850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cxnSp>
        <p:nvCxnSpPr>
          <p:cNvPr id="24" name="AutoShape 20"/>
          <p:cNvCxnSpPr>
            <a:cxnSpLocks noChangeShapeType="1"/>
            <a:stCxn id="8" idx="5"/>
            <a:endCxn id="10" idx="1"/>
          </p:cNvCxnSpPr>
          <p:nvPr/>
        </p:nvCxnSpPr>
        <p:spPr bwMode="auto">
          <a:xfrm>
            <a:off x="2166938" y="2882800"/>
            <a:ext cx="768350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5" name="AutoShape 21"/>
          <p:cNvCxnSpPr>
            <a:cxnSpLocks noChangeShapeType="1"/>
            <a:stCxn id="9" idx="6"/>
            <a:endCxn id="10" idx="2"/>
          </p:cNvCxnSpPr>
          <p:nvPr/>
        </p:nvCxnSpPr>
        <p:spPr bwMode="auto">
          <a:xfrm>
            <a:off x="1968500" y="3594000"/>
            <a:ext cx="930275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" name="AutoShape 22"/>
          <p:cNvCxnSpPr>
            <a:cxnSpLocks noChangeShapeType="1"/>
            <a:endCxn id="10" idx="0"/>
          </p:cNvCxnSpPr>
          <p:nvPr/>
        </p:nvCxnSpPr>
        <p:spPr bwMode="auto">
          <a:xfrm>
            <a:off x="3025775" y="2536725"/>
            <a:ext cx="1588" cy="9286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7" name="AutoShape 23"/>
          <p:cNvCxnSpPr>
            <a:cxnSpLocks noChangeShapeType="1"/>
            <a:endCxn id="12" idx="3"/>
          </p:cNvCxnSpPr>
          <p:nvPr/>
        </p:nvCxnSpPr>
        <p:spPr bwMode="auto">
          <a:xfrm flipV="1">
            <a:off x="2197100" y="4008338"/>
            <a:ext cx="322263" cy="4111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8" name="AutoShape 24"/>
          <p:cNvCxnSpPr>
            <a:cxnSpLocks noChangeShapeType="1"/>
            <a:endCxn id="13" idx="2"/>
          </p:cNvCxnSpPr>
          <p:nvPr/>
        </p:nvCxnSpPr>
        <p:spPr bwMode="auto">
          <a:xfrm>
            <a:off x="2235200" y="4508400"/>
            <a:ext cx="484188" cy="301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9" name="AutoShape 25"/>
          <p:cNvCxnSpPr>
            <a:cxnSpLocks noChangeShapeType="1"/>
            <a:endCxn id="13" idx="4"/>
          </p:cNvCxnSpPr>
          <p:nvPr/>
        </p:nvCxnSpPr>
        <p:spPr bwMode="auto">
          <a:xfrm flipV="1">
            <a:off x="2700338" y="4667150"/>
            <a:ext cx="147637" cy="6889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0" name="AutoShape 26"/>
          <p:cNvCxnSpPr>
            <a:cxnSpLocks noChangeShapeType="1"/>
            <a:endCxn id="15" idx="3"/>
          </p:cNvCxnSpPr>
          <p:nvPr/>
        </p:nvCxnSpPr>
        <p:spPr bwMode="auto">
          <a:xfrm flipV="1">
            <a:off x="2827338" y="5073550"/>
            <a:ext cx="1382712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1" name="AutoShape 27"/>
          <p:cNvCxnSpPr>
            <a:cxnSpLocks noChangeShapeType="1"/>
            <a:stCxn id="16" idx="7"/>
          </p:cNvCxnSpPr>
          <p:nvPr/>
        </p:nvCxnSpPr>
        <p:spPr bwMode="auto">
          <a:xfrm flipV="1">
            <a:off x="5484813" y="2558950"/>
            <a:ext cx="441325" cy="647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2" name="AutoShape 28"/>
          <p:cNvCxnSpPr>
            <a:cxnSpLocks noChangeShapeType="1"/>
            <a:stCxn id="19" idx="0"/>
          </p:cNvCxnSpPr>
          <p:nvPr/>
        </p:nvCxnSpPr>
        <p:spPr bwMode="auto">
          <a:xfrm flipV="1">
            <a:off x="5691188" y="2595463"/>
            <a:ext cx="325437" cy="1165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3" name="AutoShape 29"/>
          <p:cNvCxnSpPr>
            <a:cxnSpLocks noChangeShapeType="1"/>
            <a:stCxn id="19" idx="7"/>
            <a:endCxn id="18" idx="3"/>
          </p:cNvCxnSpPr>
          <p:nvPr/>
        </p:nvCxnSpPr>
        <p:spPr bwMode="auto">
          <a:xfrm flipV="1">
            <a:off x="5781675" y="3179663"/>
            <a:ext cx="617538" cy="6175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4" name="AutoShape 30"/>
          <p:cNvCxnSpPr>
            <a:cxnSpLocks noChangeShapeType="1"/>
            <a:stCxn id="19" idx="6"/>
          </p:cNvCxnSpPr>
          <p:nvPr/>
        </p:nvCxnSpPr>
        <p:spPr bwMode="auto">
          <a:xfrm flipV="1">
            <a:off x="5819775" y="3681313"/>
            <a:ext cx="1106488" cy="2079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5" name="AutoShape 31"/>
          <p:cNvCxnSpPr>
            <a:cxnSpLocks noChangeShapeType="1"/>
            <a:stCxn id="19" idx="5"/>
          </p:cNvCxnSpPr>
          <p:nvPr/>
        </p:nvCxnSpPr>
        <p:spPr bwMode="auto">
          <a:xfrm>
            <a:off x="5781675" y="3978175"/>
            <a:ext cx="708025" cy="1001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6" name="AutoShape 32"/>
          <p:cNvCxnSpPr>
            <a:cxnSpLocks noChangeShapeType="1"/>
            <a:stCxn id="21" idx="6"/>
          </p:cNvCxnSpPr>
          <p:nvPr/>
        </p:nvCxnSpPr>
        <p:spPr bwMode="auto">
          <a:xfrm>
            <a:off x="5522913" y="4833838"/>
            <a:ext cx="930275" cy="2365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3951089" y="3429595"/>
            <a:ext cx="1196975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根集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3794125" y="1973163"/>
            <a:ext cx="1333500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基本集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0292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根集和基本集 </a:t>
            </a:r>
            <a:r>
              <a:rPr lang="en-US" altLang="zh-CN" dirty="0"/>
              <a:t>(5)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根集往往包含</a:t>
            </a:r>
            <a:r>
              <a:rPr lang="en-US" altLang="zh-CN" b="1" dirty="0"/>
              <a:t>200-1000</a:t>
            </a:r>
            <a:r>
              <a:rPr lang="zh-CN" altLang="en-US" b="1" dirty="0"/>
              <a:t>个节点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基本集可以达到</a:t>
            </a:r>
            <a:r>
              <a:rPr lang="en-US" altLang="zh-CN" b="1" dirty="0"/>
              <a:t>5000</a:t>
            </a:r>
            <a:r>
              <a:rPr lang="zh-CN" altLang="en-US" b="1" dirty="0"/>
              <a:t>个节点</a:t>
            </a:r>
          </a:p>
          <a:p>
            <a:pPr>
              <a:lnSpc>
                <a:spcPct val="150000"/>
              </a:lnSpc>
            </a:pP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02920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PageRank vs. HITS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网页的</a:t>
            </a:r>
            <a:r>
              <a:rPr lang="en-US" altLang="zh-CN" b="1" dirty="0"/>
              <a:t>PageRank</a:t>
            </a:r>
            <a:r>
              <a:rPr lang="zh-CN" altLang="en-US" b="1" dirty="0"/>
              <a:t>与查询主题无关，可以事先算好，因此适合于大型搜索引擎的应用。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HITS</a:t>
            </a:r>
            <a:r>
              <a:rPr lang="zh-CN" altLang="en-US" b="1" dirty="0"/>
              <a:t>算法的计算与查询主题相关，检索之后再进行计算，因此，不适合于大型搜索引擎。</a:t>
            </a:r>
          </a:p>
          <a:p>
            <a:pPr>
              <a:lnSpc>
                <a:spcPct val="150000"/>
              </a:lnSpc>
            </a:pP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02920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95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锚文本：</a:t>
            </a:r>
            <a:r>
              <a:rPr lang="en-US" altLang="zh-CN" b="1" dirty="0"/>
              <a:t>Web</a:t>
            </a:r>
            <a:r>
              <a:rPr lang="zh-CN" altLang="en-US" b="1" dirty="0"/>
              <a:t>上的链接相关信息为什么对</a:t>
            </a:r>
            <a:r>
              <a:rPr lang="en-US" altLang="zh-CN" b="1" dirty="0"/>
              <a:t>IR</a:t>
            </a:r>
            <a:r>
              <a:rPr lang="zh-CN" altLang="en-US" b="1" dirty="0"/>
              <a:t>有用</a:t>
            </a:r>
            <a:r>
              <a:rPr lang="en-US" altLang="zh-CN" b="1" dirty="0"/>
              <a:t>?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引用分析</a:t>
            </a:r>
            <a:r>
              <a:rPr lang="en-US" altLang="zh-CN" b="1" dirty="0"/>
              <a:t>(Citation analysis)</a:t>
            </a:r>
            <a:r>
              <a:rPr lang="zh-CN" altLang="en-US" b="1" dirty="0"/>
              <a:t>：</a:t>
            </a:r>
            <a:r>
              <a:rPr lang="en-US" altLang="zh-CN" b="1" dirty="0"/>
              <a:t>PageRank</a:t>
            </a:r>
            <a:r>
              <a:rPr lang="zh-CN" altLang="en-US" b="1" dirty="0"/>
              <a:t>及其他基于链接排序方法的数学基础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PageRank </a:t>
            </a:r>
            <a:r>
              <a:rPr lang="zh-CN" altLang="en-US" b="1" dirty="0"/>
              <a:t>：一个著名的基于链接分析的排序算法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HITS </a:t>
            </a:r>
            <a:r>
              <a:rPr lang="zh-CN" altLang="en-US" b="1" dirty="0"/>
              <a:t>：另一个著名的基于链接分析的排序算法</a:t>
            </a:r>
          </a:p>
          <a:p>
            <a:pPr>
              <a:lnSpc>
                <a:spcPct val="150000"/>
              </a:lnSpc>
            </a:pP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0292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Q&amp;A</a:t>
            </a:r>
            <a:endParaRPr lang="zh-CN" altLang="en-US"/>
          </a:p>
        </p:txBody>
      </p:sp>
      <p:sp>
        <p:nvSpPr>
          <p:cNvPr id="74755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3E474FC-F5BC-46D2-ACF3-9DF549AA5DC9}" type="slidenum">
              <a:rPr lang="en-US" altLang="zh-CN" sz="1200" smtClean="0">
                <a:solidFill>
                  <a:srgbClr val="898989"/>
                </a:solidFill>
                <a:latin typeface="Calibri" pitchFamily="34" charset="0"/>
              </a:rPr>
              <a:pPr eaLnBrk="1" hangingPunct="1"/>
              <a:t>45</a:t>
            </a:fld>
            <a:endParaRPr lang="en-US" altLang="zh-CN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74756" name="图片 4" descr="目标17.jp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25" y="24257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67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Calibri" charset="0"/>
              </a:rPr>
              <a:t>[</a:t>
            </a:r>
            <a:r>
              <a:rPr lang="en-US" altLang="zh-CN" sz="3600" i="1" dirty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altLang="zh-CN" sz="3600" i="1" baseline="-25000" dirty="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</a:rPr>
              <a:t>中文本</a:t>
            </a:r>
            <a:r>
              <a:rPr lang="en-US" altLang="zh-CN" sz="3600" dirty="0">
                <a:solidFill>
                  <a:srgbClr val="000000"/>
                </a:solidFill>
                <a:latin typeface="Calibri" charset="0"/>
              </a:rPr>
              <a:t>] vs. [</a:t>
            </a:r>
            <a:r>
              <a:rPr lang="en-US" altLang="zh-CN" sz="3600" i="1" dirty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altLang="zh-CN" sz="3600" i="1" baseline="-25000" dirty="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</a:rPr>
              <a:t>中文本</a:t>
            </a:r>
            <a:r>
              <a:rPr lang="en-US" altLang="zh-CN" sz="3600" dirty="0">
                <a:solidFill>
                  <a:srgbClr val="000000"/>
                </a:solidFill>
                <a:latin typeface="Calibri" charset="0"/>
              </a:rPr>
              <a:t>] + [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</a:rPr>
              <a:t>锚文本</a:t>
            </a:r>
            <a:r>
              <a:rPr lang="en-US" altLang="zh-CN" sz="3600" dirty="0">
                <a:solidFill>
                  <a:srgbClr val="000000"/>
                </a:solidFill>
                <a:latin typeface="Calibri" charset="0"/>
              </a:rPr>
              <a:t> → </a:t>
            </a:r>
            <a:r>
              <a:rPr lang="en-US" altLang="zh-CN" sz="3600" i="1" dirty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altLang="zh-CN" sz="3600" i="1" baseline="-25000" dirty="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altLang="zh-CN" sz="3600" dirty="0">
                <a:solidFill>
                  <a:srgbClr val="000000"/>
                </a:solidFill>
                <a:latin typeface="Calibri" charset="0"/>
              </a:rPr>
              <a:t>]</a:t>
            </a:r>
            <a:endParaRPr lang="zh-CN" altLang="en-US" sz="36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23528" y="1774825"/>
            <a:ext cx="8568952" cy="4797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后者往往效果好于前者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	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例子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查询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IBM</a:t>
            </a:r>
            <a:endParaRPr lang="en-US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IBM </a:t>
            </a:r>
            <a:r>
              <a:rPr lang="zh-CN" altLang="en-US" sz="2200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的版权页匹配上</a:t>
            </a:r>
            <a:endParaRPr lang="en-US" sz="22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200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很多作弊网页匹配上</a:t>
            </a:r>
            <a:endParaRPr lang="en-US" sz="22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IBM</a:t>
            </a:r>
            <a:r>
              <a:rPr lang="zh-CN" altLang="en-US" sz="2200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的</a:t>
            </a:r>
            <a:r>
              <a:rPr lang="en-US" sz="2200" dirty="0" err="1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wikipedia</a:t>
            </a:r>
            <a:r>
              <a:rPr lang="zh-CN" altLang="en-US" sz="2200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页面</a:t>
            </a:r>
            <a:endParaRPr lang="en-US" sz="22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200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可能与</a:t>
            </a:r>
            <a:r>
              <a:rPr lang="en-US" sz="2200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IBM </a:t>
            </a:r>
            <a:r>
              <a:rPr lang="zh-CN" altLang="en-US" sz="2200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的主页并不匹配</a:t>
            </a:r>
            <a:r>
              <a:rPr lang="en-US" sz="2200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!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… </a:t>
            </a:r>
            <a:r>
              <a:rPr lang="zh-CN" altLang="en-US" sz="2200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也许</a:t>
            </a:r>
            <a:r>
              <a:rPr lang="en-US" sz="2200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 IBM </a:t>
            </a:r>
            <a:r>
              <a:rPr lang="zh-CN" altLang="en-US" sz="2200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的主页上大部分都是图</a:t>
            </a:r>
            <a:endParaRPr lang="en-US" altLang="zh-CN" sz="22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而按照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[</a:t>
            </a: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锚文本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→ </a:t>
            </a:r>
            <a:r>
              <a:rPr lang="en-US" i="1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d</a:t>
            </a:r>
            <a:r>
              <a:rPr lang="en-US" i="1" baseline="-250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] </a:t>
            </a: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来搜索效果会比较好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200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这种表示下，出现</a:t>
            </a:r>
            <a:r>
              <a:rPr lang="en-US" altLang="zh-CN" sz="2200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IBM</a:t>
            </a:r>
            <a:r>
              <a:rPr lang="zh-CN" altLang="en-US" sz="2200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最多的是其主页 </a:t>
            </a:r>
            <a:r>
              <a:rPr lang="en-US" sz="2200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www.ibm.com</a:t>
            </a:r>
            <a:endParaRPr lang="en-US" sz="20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7865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指向</a:t>
            </a:r>
            <a:r>
              <a:rPr lang="en-US" altLang="zh-CN" sz="3200" dirty="0"/>
              <a:t>www.ibm.com</a:t>
            </a:r>
            <a:r>
              <a:rPr lang="zh-CN" altLang="en-US" sz="3200" dirty="0"/>
              <a:t>的很多锚文本中包含</a:t>
            </a:r>
            <a:r>
              <a:rPr lang="en-US" altLang="zh-CN" sz="3200" dirty="0"/>
              <a:t>IBM</a:t>
            </a:r>
            <a:endParaRPr lang="zh-CN" altLang="en-US" sz="3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6" name="Picture 6" descr="35f-ib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785938"/>
            <a:ext cx="7713663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267789AA-CC73-483A-9369-11C076E4257A}"/>
              </a:ext>
            </a:extLst>
          </p:cNvPr>
          <p:cNvSpPr/>
          <p:nvPr/>
        </p:nvSpPr>
        <p:spPr>
          <a:xfrm>
            <a:off x="3375025" y="5473799"/>
            <a:ext cx="188863" cy="22145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865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对锚文本构建索引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锚文本往往比网页本身更能揭示网页的内容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在计算过程中，锚文本应该被赋予比文档中文本更高的权重</a:t>
            </a:r>
          </a:p>
          <a:p>
            <a:pPr>
              <a:lnSpc>
                <a:spcPct val="150000"/>
              </a:lnSpc>
            </a:pP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786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思考：</a:t>
            </a:r>
            <a:r>
              <a:rPr lang="en-US" altLang="zh-CN" dirty="0"/>
              <a:t>PageRank</a:t>
            </a:r>
            <a:r>
              <a:rPr lang="zh-CN" altLang="en-US" dirty="0"/>
              <a:t>背后的假设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假设</a:t>
            </a:r>
            <a:r>
              <a:rPr lang="en-US" altLang="zh-CN" b="1" dirty="0"/>
              <a:t>1</a:t>
            </a:r>
            <a:r>
              <a:rPr lang="zh-CN" altLang="en-US" b="1" dirty="0"/>
              <a:t>：</a:t>
            </a:r>
            <a:r>
              <a:rPr lang="en-US" altLang="zh-CN" b="1" dirty="0"/>
              <a:t>Web</a:t>
            </a:r>
            <a:r>
              <a:rPr lang="zh-CN" altLang="en-US" b="1" dirty="0"/>
              <a:t>上的链接是网页质量的标志</a:t>
            </a:r>
            <a:r>
              <a:rPr lang="en-US" altLang="zh-CN" b="1" dirty="0"/>
              <a:t>——</a:t>
            </a:r>
            <a:r>
              <a:rPr lang="zh-CN" altLang="en-US" b="1" dirty="0"/>
              <a:t>链出网页的作者认为链向的网页具有很高的质量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假设</a:t>
            </a:r>
            <a:r>
              <a:rPr lang="en-US" altLang="zh-CN" b="1" dirty="0"/>
              <a:t>2</a:t>
            </a:r>
            <a:r>
              <a:rPr lang="zh-CN" altLang="en-US" b="1" dirty="0"/>
              <a:t>：锚文本能够描述链向网页的内容</a:t>
            </a:r>
          </a:p>
          <a:p>
            <a:pPr>
              <a:lnSpc>
                <a:spcPct val="150000"/>
              </a:lnSpc>
            </a:pPr>
            <a:endParaRPr lang="zh-CN" altLang="en-US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通常情况下假设</a:t>
            </a:r>
            <a:r>
              <a:rPr lang="en-US" altLang="zh-CN" b="1" dirty="0"/>
              <a:t>1</a:t>
            </a:r>
            <a:r>
              <a:rPr lang="zh-CN" altLang="en-US" b="1" dirty="0"/>
              <a:t>是否成立？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通常情况下假设</a:t>
            </a:r>
            <a:r>
              <a:rPr lang="en-US" altLang="zh-CN" b="1" dirty="0"/>
              <a:t>2</a:t>
            </a:r>
            <a:r>
              <a:rPr lang="zh-CN" altLang="en-US" b="1" dirty="0"/>
              <a:t>是否成立？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7865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Google</a:t>
            </a:r>
            <a:r>
              <a:rPr lang="zh-CN" altLang="en-US" dirty="0"/>
              <a:t>炸弹</a:t>
            </a:r>
            <a:r>
              <a:rPr lang="en-US" altLang="zh-CN" dirty="0"/>
              <a:t>(Google bomb)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Google</a:t>
            </a:r>
            <a:r>
              <a:rPr lang="zh-CN" altLang="en-US" b="1" dirty="0"/>
              <a:t>炸弹是指由于人为恶意构造锚文本而导致的结果很差的搜索</a:t>
            </a:r>
          </a:p>
          <a:p>
            <a:r>
              <a:rPr lang="en-US" altLang="zh-CN" b="1" dirty="0"/>
              <a:t>2007</a:t>
            </a:r>
            <a:r>
              <a:rPr lang="zh-CN" altLang="en-US" b="1" dirty="0"/>
              <a:t>年</a:t>
            </a:r>
            <a:r>
              <a:rPr lang="en-US" altLang="zh-CN" b="1" dirty="0"/>
              <a:t>1</a:t>
            </a:r>
            <a:r>
              <a:rPr lang="zh-CN" altLang="en-US" b="1" dirty="0"/>
              <a:t>月</a:t>
            </a:r>
            <a:r>
              <a:rPr lang="en-US" altLang="zh-CN" b="1" dirty="0"/>
              <a:t>Google</a:t>
            </a:r>
            <a:r>
              <a:rPr lang="zh-CN" altLang="en-US" b="1" dirty="0"/>
              <a:t>引入了一个新的权重计算公式来修正了很多</a:t>
            </a:r>
            <a:r>
              <a:rPr lang="en-US" altLang="zh-CN" b="1" dirty="0"/>
              <a:t>Google</a:t>
            </a:r>
            <a:r>
              <a:rPr lang="zh-CN" altLang="en-US" b="1" dirty="0"/>
              <a:t>炸弹的结果。</a:t>
            </a:r>
          </a:p>
          <a:p>
            <a:r>
              <a:rPr lang="zh-CN" altLang="en-US" b="1" dirty="0"/>
              <a:t>例如</a:t>
            </a:r>
            <a:r>
              <a:rPr lang="en-US" altLang="zh-CN" b="1" dirty="0"/>
              <a:t>: [dangerous cult] on Google</a:t>
            </a:r>
            <a:r>
              <a:rPr lang="en-US" altLang="zh-CN" b="1"/>
              <a:t>, Bing…</a:t>
            </a:r>
            <a:endParaRPr lang="en-US" altLang="zh-CN" b="1" dirty="0"/>
          </a:p>
          <a:p>
            <a:pPr lvl="1"/>
            <a:r>
              <a:rPr lang="zh-CN" altLang="en-US" b="1" dirty="0"/>
              <a:t>一些厌恶 </a:t>
            </a:r>
            <a:r>
              <a:rPr lang="en-US" altLang="zh-CN" b="1" dirty="0"/>
              <a:t>Church of Scientology</a:t>
            </a:r>
            <a:r>
              <a:rPr lang="zh-CN" altLang="en-US" b="1" dirty="0"/>
              <a:t>的人联合构建链接</a:t>
            </a:r>
          </a:p>
          <a:p>
            <a:r>
              <a:rPr lang="zh-CN" altLang="en-US" b="1" dirty="0"/>
              <a:t>已解决的</a:t>
            </a:r>
            <a:r>
              <a:rPr lang="en-US" altLang="zh-CN" b="1" dirty="0"/>
              <a:t>Google</a:t>
            </a:r>
            <a:r>
              <a:rPr lang="zh-CN" altLang="en-US" b="1" dirty="0"/>
              <a:t>炸弹</a:t>
            </a:r>
            <a:r>
              <a:rPr lang="en-US" altLang="zh-CN" b="1" dirty="0"/>
              <a:t>: [dumb </a:t>
            </a:r>
            <a:r>
              <a:rPr lang="en-US" altLang="zh-CN" b="1" dirty="0" err="1"/>
              <a:t>motherf</a:t>
            </a:r>
            <a:r>
              <a:rPr lang="en-US" altLang="zh-CN" b="1" dirty="0"/>
              <a:t>…], [who is a failure?], [evil empire]</a:t>
            </a:r>
          </a:p>
          <a:p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7865389"/>
      </p:ext>
    </p:extLst>
  </p:cSld>
  <p:clrMapOvr>
    <a:masterClrMapping/>
  </p:clrMapOvr>
</p:sld>
</file>

<file path=ppt/theme/theme1.xml><?xml version="1.0" encoding="utf-8"?>
<a:theme xmlns:a="http://schemas.openxmlformats.org/drawingml/2006/main" name="manning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manning</Template>
  <TotalTime>4295</TotalTime>
  <Words>2047</Words>
  <Application>Microsoft Office PowerPoint</Application>
  <PresentationFormat>全屏显示(4:3)</PresentationFormat>
  <Paragraphs>311</Paragraphs>
  <Slides>45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45</vt:i4>
      </vt:variant>
    </vt:vector>
  </HeadingPairs>
  <TitlesOfParts>
    <vt:vector size="61" baseType="lpstr">
      <vt:lpstr>Arial Unicode MS</vt:lpstr>
      <vt:lpstr>ＭＳ Ｐゴシック</vt:lpstr>
      <vt:lpstr>Myriad Web</vt:lpstr>
      <vt:lpstr>黑体</vt:lpstr>
      <vt:lpstr>楷体</vt:lpstr>
      <vt:lpstr>宋体</vt:lpstr>
      <vt:lpstr>Arial</vt:lpstr>
      <vt:lpstr>Calibri</vt:lpstr>
      <vt:lpstr>Cambria Math</vt:lpstr>
      <vt:lpstr>Times New Roman</vt:lpstr>
      <vt:lpstr>Wingdings</vt:lpstr>
      <vt:lpstr>manning</vt:lpstr>
      <vt:lpstr>公式</vt:lpstr>
      <vt:lpstr>Bitmap Image</vt:lpstr>
      <vt:lpstr>位图图像</vt:lpstr>
      <vt:lpstr>Equation</vt:lpstr>
      <vt:lpstr>PowerPoint 演示文稿</vt:lpstr>
      <vt:lpstr>内容提要</vt:lpstr>
      <vt:lpstr>内容提要</vt:lpstr>
      <vt:lpstr>Web可以看成一个有向图</vt:lpstr>
      <vt:lpstr> [d2中文本] vs. [d2中文本] + [锚文本 → d2]</vt:lpstr>
      <vt:lpstr>指向www.ibm.com的很多锚文本中包含IBM</vt:lpstr>
      <vt:lpstr> 对锚文本构建索引</vt:lpstr>
      <vt:lpstr>思考：PageRank背后的假设</vt:lpstr>
      <vt:lpstr>Google炸弹(Google bomb)</vt:lpstr>
      <vt:lpstr>内容提要</vt:lpstr>
      <vt:lpstr>PageRank的起源:  引用分析(1) </vt:lpstr>
      <vt:lpstr>PageRank起源:  引用分析(2) </vt:lpstr>
      <vt:lpstr>PageRank的起源:  引用分析(3) </vt:lpstr>
      <vt:lpstr>内容提要</vt:lpstr>
      <vt:lpstr>原始的PageRank公式</vt:lpstr>
      <vt:lpstr>PageRank的特点</vt:lpstr>
      <vt:lpstr>简单计算的例子(c=1)</vt:lpstr>
      <vt:lpstr>简单计算的例子(c=1)：迭代法求解</vt:lpstr>
      <vt:lpstr>转化成矩阵形式</vt:lpstr>
      <vt:lpstr>一个稍微复杂的例子</vt:lpstr>
      <vt:lpstr>计算过程</vt:lpstr>
      <vt:lpstr>原始PageRank的一个不足 </vt:lpstr>
      <vt:lpstr>一个例子</vt:lpstr>
      <vt:lpstr>一个例子</vt:lpstr>
      <vt:lpstr>一个例子</vt:lpstr>
      <vt:lpstr>改进的PageRank公式</vt:lpstr>
      <vt:lpstr>PageRank面对的Spamming问题</vt:lpstr>
      <vt:lpstr>内容提要</vt:lpstr>
      <vt:lpstr>IBM的HITS算法</vt:lpstr>
      <vt:lpstr>Hub &amp; Authority</vt:lpstr>
      <vt:lpstr>例子</vt:lpstr>
      <vt:lpstr>查询[Chicago Bulls]的权威网页 </vt:lpstr>
      <vt:lpstr>[Chicago Bulls]的权威网页</vt:lpstr>
      <vt:lpstr>查询[Chicago Bulls]的导航型网页 </vt:lpstr>
      <vt:lpstr>[Chicago Bulls]导航型网页的例子 </vt:lpstr>
      <vt:lpstr>计算方法</vt:lpstr>
      <vt:lpstr>HITS算法的实际计算过程</vt:lpstr>
      <vt:lpstr>根集和基本集 (1)</vt:lpstr>
      <vt:lpstr>根集和基本集 (2)</vt:lpstr>
      <vt:lpstr>根集和基本集 (3)</vt:lpstr>
      <vt:lpstr>根集和基本集 (4)</vt:lpstr>
      <vt:lpstr>根集和基本集 (5) </vt:lpstr>
      <vt:lpstr>PageRank vs. HITS</vt:lpstr>
      <vt:lpstr>本讲内容</vt:lpstr>
      <vt:lpstr>Q&amp;A</vt:lpstr>
    </vt:vector>
  </TitlesOfParts>
  <Company>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现代信息检索技术</dc:title>
  <dc:creator>Wang Bin</dc:creator>
  <cp:lastModifiedBy>sun</cp:lastModifiedBy>
  <cp:revision>873</cp:revision>
  <dcterms:created xsi:type="dcterms:W3CDTF">2006-07-30T07:52:44Z</dcterms:created>
  <dcterms:modified xsi:type="dcterms:W3CDTF">2019-11-14T00:32:53Z</dcterms:modified>
</cp:coreProperties>
</file>