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</p:sldMasterIdLst>
  <p:notesMasterIdLst>
    <p:notesMasterId r:id="rId64"/>
  </p:notesMasterIdLst>
  <p:handoutMasterIdLst>
    <p:handoutMasterId r:id="rId65"/>
  </p:handoutMasterIdLst>
  <p:sldIdLst>
    <p:sldId id="256" r:id="rId2"/>
    <p:sldId id="942" r:id="rId3"/>
    <p:sldId id="946" r:id="rId4"/>
    <p:sldId id="873" r:id="rId5"/>
    <p:sldId id="961" r:id="rId6"/>
    <p:sldId id="875" r:id="rId7"/>
    <p:sldId id="876" r:id="rId8"/>
    <p:sldId id="877" r:id="rId9"/>
    <p:sldId id="962" r:id="rId10"/>
    <p:sldId id="880" r:id="rId11"/>
    <p:sldId id="967" r:id="rId12"/>
    <p:sldId id="881" r:id="rId13"/>
    <p:sldId id="882" r:id="rId14"/>
    <p:sldId id="883" r:id="rId15"/>
    <p:sldId id="884" r:id="rId16"/>
    <p:sldId id="885" r:id="rId17"/>
    <p:sldId id="886" r:id="rId18"/>
    <p:sldId id="887" r:id="rId19"/>
    <p:sldId id="888" r:id="rId20"/>
    <p:sldId id="889" r:id="rId21"/>
    <p:sldId id="845" r:id="rId22"/>
    <p:sldId id="910" r:id="rId23"/>
    <p:sldId id="911" r:id="rId24"/>
    <p:sldId id="944" r:id="rId25"/>
    <p:sldId id="913" r:id="rId26"/>
    <p:sldId id="914" r:id="rId27"/>
    <p:sldId id="915" r:id="rId28"/>
    <p:sldId id="916" r:id="rId29"/>
    <p:sldId id="917" r:id="rId30"/>
    <p:sldId id="923" r:id="rId31"/>
    <p:sldId id="932" r:id="rId32"/>
    <p:sldId id="933" r:id="rId33"/>
    <p:sldId id="934" r:id="rId34"/>
    <p:sldId id="935" r:id="rId35"/>
    <p:sldId id="936" r:id="rId36"/>
    <p:sldId id="937" r:id="rId37"/>
    <p:sldId id="938" r:id="rId38"/>
    <p:sldId id="939" r:id="rId39"/>
    <p:sldId id="920" r:id="rId40"/>
    <p:sldId id="896" r:id="rId41"/>
    <p:sldId id="897" r:id="rId42"/>
    <p:sldId id="968" r:id="rId43"/>
    <p:sldId id="969" r:id="rId44"/>
    <p:sldId id="970" r:id="rId45"/>
    <p:sldId id="971" r:id="rId46"/>
    <p:sldId id="972" r:id="rId47"/>
    <p:sldId id="973" r:id="rId48"/>
    <p:sldId id="898" r:id="rId49"/>
    <p:sldId id="921" r:id="rId50"/>
    <p:sldId id="974" r:id="rId51"/>
    <p:sldId id="945" r:id="rId52"/>
    <p:sldId id="900" r:id="rId53"/>
    <p:sldId id="901" r:id="rId54"/>
    <p:sldId id="902" r:id="rId55"/>
    <p:sldId id="903" r:id="rId56"/>
    <p:sldId id="904" r:id="rId57"/>
    <p:sldId id="905" r:id="rId58"/>
    <p:sldId id="906" r:id="rId59"/>
    <p:sldId id="922" r:id="rId60"/>
    <p:sldId id="907" r:id="rId61"/>
    <p:sldId id="963" r:id="rId62"/>
    <p:sldId id="975" r:id="rId63"/>
  </p:sldIdLst>
  <p:sldSz cx="9144000" cy="6858000" type="screen4x3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3E9"/>
    <a:srgbClr val="336699"/>
    <a:srgbClr val="E6F2ED"/>
    <a:srgbClr val="DBEDE6"/>
    <a:srgbClr val="D7F1E6"/>
    <a:srgbClr val="D4F0E5"/>
    <a:srgbClr val="CCFFCC"/>
    <a:srgbClr val="2A7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2" autoAdjust="0"/>
    <p:restoredTop sz="79476" autoAdjust="0"/>
  </p:normalViewPr>
  <p:slideViewPr>
    <p:cSldViewPr>
      <p:cViewPr varScale="1">
        <p:scale>
          <a:sx n="131" d="100"/>
          <a:sy n="131" d="100"/>
        </p:scale>
        <p:origin x="2672" y="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20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>
                <a:ea typeface="黑体" pitchFamily="49" charset="-122"/>
              </a:rPr>
              <a:pPr>
                <a:defRPr/>
              </a:pPr>
              <a:t>26.11.2019</a:t>
            </a:fld>
            <a:endParaRPr lang="de-DE" dirty="0">
              <a:ea typeface="黑体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>
                <a:ea typeface="黑体" pitchFamily="49" charset="-122"/>
              </a:rPr>
              <a:pPr>
                <a:defRPr/>
              </a:pPr>
              <a:t>‹#›</a:t>
            </a:fld>
            <a:endParaRPr lang="de-DE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6522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de-DE" dirty="0">
              <a:ea typeface="黑体" pitchFamily="49" charset="-122"/>
              <a:cs typeface="Arial Unicode MS" charset="0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520" rIns="95400" bIns="4752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34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黑体" pitchFamily="49" charset="-122"/>
              </a:rPr>
              <a:pPr/>
              <a:t>1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43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15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83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16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805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17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313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18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04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19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895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20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260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22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239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25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558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26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3993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27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r>
              <a:rPr lang="zh-CN" altLang="en-US"/>
              <a:t>采用余弦相似度计算时，</a:t>
            </a:r>
            <a:r>
              <a:rPr lang="zh-CN" altLang="en-US" sz="1200" b="0" i="0" kern="120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能够将相关文档与不相关文档区分开的最优查询向量为上式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4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088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28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691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29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53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30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900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31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502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32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650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33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143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653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35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559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36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689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37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006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7553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38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3860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39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2537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40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950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41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6917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48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762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49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7614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52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2585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53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6555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2244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55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269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7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1299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56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8611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57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2154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58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9528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59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2360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60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0431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61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84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8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07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10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42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12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824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13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209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itchFamily="49" charset="-122"/>
              </a:rPr>
              <a:pPr/>
              <a:t>14</a:t>
            </a:fld>
            <a:endParaRPr lang="en-US" dirty="0">
              <a:ea typeface="黑体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52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1600" i="1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Principle of</a:t>
            </a:r>
            <a:r>
              <a:rPr lang="en-US" sz="1600" i="1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 Information Retrieval </a:t>
            </a:r>
            <a:r>
              <a:rPr lang="en-US" altLang="zh-CN" sz="1600" i="1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System</a:t>
            </a:r>
            <a:endParaRPr lang="en-US" sz="1600" i="1" dirty="0">
              <a:solidFill>
                <a:srgbClr val="FFFFFF"/>
              </a:solidFill>
              <a:latin typeface="+mn-lt"/>
              <a:ea typeface="黑体" pitchFamily="49" charset="-122"/>
              <a:cs typeface="ＭＳ Ｐゴシック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2561" y="1600200"/>
            <a:ext cx="51347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charset="0"/>
              </a:rPr>
              <a:t>信息检索系统原理</a:t>
            </a:r>
            <a:endParaRPr lang="en-US" sz="4800" b="1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charset="0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592077" y="2362200"/>
            <a:ext cx="80296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rgbClr val="139CB7"/>
                </a:solidFill>
                <a:latin typeface="+mn-lt"/>
                <a:ea typeface="Arial Unicode MS" charset="0"/>
                <a:cs typeface="Times New Roman" pitchFamily="18" charset="0"/>
              </a:rPr>
              <a:t>Principle of </a:t>
            </a:r>
            <a:r>
              <a:rPr lang="en-US" sz="3600" b="1" dirty="0">
                <a:solidFill>
                  <a:srgbClr val="139CB7"/>
                </a:solidFill>
                <a:latin typeface="+mn-lt"/>
                <a:ea typeface="Arial Unicode MS" charset="0"/>
                <a:cs typeface="Times New Roman" pitchFamily="18" charset="0"/>
              </a:rPr>
              <a:t>Information Retrieval </a:t>
            </a:r>
            <a:r>
              <a:rPr lang="en-US" altLang="zh-CN" sz="3600" b="1" dirty="0">
                <a:solidFill>
                  <a:srgbClr val="139CB7"/>
                </a:solidFill>
                <a:latin typeface="+mn-lt"/>
                <a:ea typeface="Arial Unicode MS" charset="0"/>
                <a:cs typeface="Times New Roman" pitchFamily="18" charset="0"/>
              </a:rPr>
              <a:t>System</a:t>
            </a:r>
            <a:endParaRPr lang="en-US" sz="3600" b="1" dirty="0">
              <a:solidFill>
                <a:srgbClr val="139CB7"/>
              </a:solidFill>
              <a:latin typeface="+mn-lt"/>
              <a:ea typeface="Arial Unicode MS" charset="0"/>
              <a:cs typeface="Times New Roman" pitchFamily="18" charset="0"/>
            </a:endParaRPr>
          </a:p>
        </p:txBody>
      </p:sp>
      <p:sp>
        <p:nvSpPr>
          <p:cNvPr id="10" name="日期占位符 13"/>
          <p:cNvSpPr txBox="1">
            <a:spLocks/>
          </p:cNvSpPr>
          <p:nvPr/>
        </p:nvSpPr>
        <p:spPr>
          <a:xfrm>
            <a:off x="0" y="6553200"/>
            <a:ext cx="9144000" cy="3048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 sz="1200" dirty="0">
                <a:latin typeface="Calibri" pitchFamily="34" charset="0"/>
                <a:ea typeface="宋体" pitchFamily="2" charset="-122"/>
              </a:rPr>
              <a:t>*改编自 王斌</a:t>
            </a:r>
            <a:r>
              <a:rPr lang="en-US" altLang="zh-CN" sz="1200" dirty="0">
                <a:latin typeface="Calibri" pitchFamily="34" charset="0"/>
                <a:ea typeface="宋体" pitchFamily="2" charset="-122"/>
              </a:rPr>
              <a:t> </a:t>
            </a:r>
            <a:r>
              <a:rPr lang="zh-CN" altLang="en-US" sz="1200" dirty="0">
                <a:latin typeface="Calibri" pitchFamily="34" charset="0"/>
                <a:ea typeface="宋体" pitchFamily="2" charset="-122"/>
              </a:rPr>
              <a:t>网上公开的课件，</a:t>
            </a:r>
            <a:r>
              <a:rPr lang="en-US" altLang="zh-CN" sz="1200" dirty="0">
                <a:ea typeface="黑体" pitchFamily="49" charset="-122"/>
              </a:rPr>
              <a:t>http://ir.ict.ac.cn/~wangbin</a:t>
            </a:r>
            <a:endParaRPr lang="zh-CN" altLang="en-US" sz="1200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i="1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1981200"/>
            <a:ext cx="326243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charset="0"/>
              </a:rPr>
              <a:t>现代信息检索</a:t>
            </a:r>
            <a:endParaRPr lang="en-US" sz="4000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中科院研究生院</a:t>
            </a:r>
            <a:r>
              <a:rPr lang="en-US" altLang="zh-CN" sz="1400" i="1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2011</a:t>
            </a: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年秋季课程</a:t>
            </a:r>
            <a:r>
              <a:rPr lang="en-US" altLang="zh-CN" sz="1400" i="1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《</a:t>
            </a: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现代信息检索</a:t>
            </a:r>
            <a:r>
              <a:rPr lang="en-US" altLang="zh-CN" sz="1400" i="1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》                                                                                                    </a:t>
            </a:r>
            <a:r>
              <a:rPr lang="zh-CN" altLang="en-US" sz="1400" i="1" dirty="0">
                <a:solidFill>
                  <a:srgbClr val="FFFFFF"/>
                </a:solidFill>
                <a:latin typeface="Calibri" pitchFamily="34" charset="0"/>
                <a:ea typeface="宋体" pitchFamily="2" charset="-122"/>
              </a:rPr>
              <a:t>主讲人：王斌</a:t>
            </a:r>
          </a:p>
        </p:txBody>
      </p:sp>
      <p:sp>
        <p:nvSpPr>
          <p:cNvPr id="9" name="Rectangle 11"/>
          <p:cNvSpPr/>
          <p:nvPr/>
        </p:nvSpPr>
        <p:spPr>
          <a:xfrm>
            <a:off x="914400" y="2819400"/>
            <a:ext cx="82525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800" b="1" dirty="0">
                <a:solidFill>
                  <a:srgbClr val="139CB7"/>
                </a:solidFill>
                <a:latin typeface="Times New Roman" pitchFamily="18" charset="0"/>
                <a:ea typeface="Arial Unicode MS" charset="0"/>
                <a:cs typeface="Times New Roman" pitchFamily="18" charset="0"/>
              </a:rPr>
              <a:t>Modern </a:t>
            </a:r>
            <a:r>
              <a:rPr lang="en-US" sz="4800" b="1" dirty="0">
                <a:solidFill>
                  <a:srgbClr val="139CB7"/>
                </a:solidFill>
                <a:latin typeface="Times New Roman" pitchFamily="18" charset="0"/>
                <a:ea typeface="Arial Unicode MS" charset="0"/>
                <a:cs typeface="Times New Roman" pitchFamily="18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7400" y="617538"/>
            <a:ext cx="6886575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514600"/>
            <a:ext cx="7772400" cy="36179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B64C24A-AEEC-4F43-9426-BDB30FFD4EE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600" i="1" dirty="0">
              <a:solidFill>
                <a:srgbClr val="FFFFFF"/>
              </a:solidFill>
              <a:latin typeface="+mn-lt"/>
              <a:ea typeface="黑体" pitchFamily="49" charset="-122"/>
              <a:cs typeface="ＭＳ Ｐゴシック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1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现代信息检索</a:t>
            </a:r>
            <a:endParaRPr lang="en-US" sz="1600" i="1" dirty="0">
              <a:solidFill>
                <a:srgbClr val="FFFFFF"/>
              </a:solidFill>
              <a:latin typeface="+mn-lt"/>
              <a:ea typeface="黑体" pitchFamily="49" charset="-122"/>
              <a:cs typeface="ＭＳ Ｐゴシック" charset="-128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1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现代信息检索</a:t>
            </a:r>
            <a:endParaRPr lang="en-US" sz="1600" i="1" dirty="0">
              <a:solidFill>
                <a:srgbClr val="FFFFFF"/>
              </a:solidFill>
              <a:latin typeface="+mn-lt"/>
              <a:ea typeface="黑体" pitchFamily="49" charset="-122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600" i="1" dirty="0">
              <a:solidFill>
                <a:srgbClr val="FFFFFF"/>
              </a:solidFill>
              <a:latin typeface="+mn-lt"/>
              <a:ea typeface="黑体" pitchFamily="49" charset="-122"/>
              <a:cs typeface="ＭＳ Ｐゴシック" charset="-128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  <p:cxnSp>
        <p:nvCxnSpPr>
          <p:cNvPr id="6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1FB7D08-67DA-430D-B31F-1498AA061A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0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信息检索系统原理</a:t>
            </a:r>
            <a:endParaRPr lang="en-US" sz="1600" i="0" dirty="0">
              <a:solidFill>
                <a:srgbClr val="FFFFFF"/>
              </a:solidFill>
              <a:latin typeface="+mn-lt"/>
              <a:ea typeface="黑体" pitchFamily="49" charset="-122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+mn-lt"/>
                <a:ea typeface="黑体" pitchFamily="49" charset="-122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itchFamily="34" charset="0"/>
                <a:ea typeface="黑体" pitchFamily="49" charset="-12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黑体" pitchFamily="49" charset="-122"/>
          <a:ea typeface="黑体" pitchFamily="49" charset="-122"/>
          <a:cs typeface="黑体" pitchFamily="49" charset="-122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ea"/>
          <a:ea typeface="+mn-ea"/>
          <a:cs typeface="黑体" pitchFamily="49" charset="-122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7000"/>
            <a:ext cx="2133600" cy="244475"/>
          </a:xfrm>
        </p:spPr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 bwMode="auto">
          <a:xfrm>
            <a:off x="0" y="3352800"/>
            <a:ext cx="9144000" cy="281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itchFamily="2" charset="2"/>
              <a:buNone/>
              <a:defRPr sz="2800" kern="1200">
                <a:solidFill>
                  <a:schemeClr val="bg1"/>
                </a:solidFill>
                <a:latin typeface="+mn-ea"/>
                <a:ea typeface="+mn-ea"/>
                <a:cs typeface="黑体" pitchFamily="49" charset="-122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b="1">
                <a:latin typeface="+mn-lt"/>
              </a:rPr>
              <a:t>相关</a:t>
            </a:r>
            <a:r>
              <a:rPr lang="zh-CN" altLang="en-US" b="1" dirty="0">
                <a:latin typeface="+mn-lt"/>
              </a:rPr>
              <a:t>反馈及查询扩展</a:t>
            </a:r>
          </a:p>
          <a:p>
            <a:pPr>
              <a:defRPr/>
            </a:pPr>
            <a:r>
              <a:rPr lang="en-US" altLang="zh-CN" b="1" dirty="0">
                <a:latin typeface="+mn-lt"/>
              </a:rPr>
              <a:t>Relevance Feedback &amp; Query Expansion</a:t>
            </a:r>
          </a:p>
          <a:p>
            <a:pPr>
              <a:defRPr/>
            </a:pPr>
            <a:endParaRPr lang="en-US" altLang="zh-CN" b="1" dirty="0">
              <a:latin typeface="+mn-lt"/>
            </a:endParaRPr>
          </a:p>
          <a:p>
            <a:pPr>
              <a:defRPr/>
            </a:pPr>
            <a:endParaRPr lang="en-US" altLang="zh-CN" b="1" dirty="0"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相关反馈的基本思想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00808"/>
            <a:ext cx="8286808" cy="47761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用户提交一个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简短的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查询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搜索引擎返回一系列文档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用户将部分返回文档标记为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黑体" pitchFamily="49" charset="-122"/>
              </a:rPr>
              <a:t>相关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的，将部分文档标记为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黑体" pitchFamily="49" charset="-122"/>
              </a:rPr>
              <a:t>不相关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搜索引擎根据标记结果计算得到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黑体" pitchFamily="49" charset="-122"/>
              </a:rPr>
              <a:t>信息需求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的一个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黑体" pitchFamily="49" charset="-122"/>
              </a:rPr>
              <a:t>新查询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表示。当然我们希望该表示好于初始的查询表示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搜索引擎对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黑体" pitchFamily="49" charset="-122"/>
              </a:rPr>
              <a:t>新查询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进行处理，返回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黑体" pitchFamily="49" charset="-122"/>
              </a:rPr>
              <a:t>新结果</a:t>
            </a:r>
            <a:endParaRPr lang="en-US" dirty="0">
              <a:solidFill>
                <a:srgbClr val="FF0000"/>
              </a:solidFill>
              <a:latin typeface="+mj-lt"/>
              <a:ea typeface="黑体" pitchFamily="49" charset="-122"/>
            </a:endParaRP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新结果可望（理想上说）有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黑体" pitchFamily="49" charset="-122"/>
              </a:rPr>
              <a:t>更高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的召回率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相关反馈分类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用户</a:t>
            </a:r>
            <a:r>
              <a:rPr lang="zh-CN" altLang="en-US" b="1" dirty="0"/>
              <a:t>相关反馈或</a:t>
            </a:r>
            <a:r>
              <a:rPr lang="zh-CN" altLang="en-US" b="1" dirty="0">
                <a:solidFill>
                  <a:srgbClr val="FF0000"/>
                </a:solidFill>
              </a:rPr>
              <a:t>显式</a:t>
            </a:r>
            <a:r>
              <a:rPr lang="zh-CN" altLang="en-US" b="1" dirty="0"/>
              <a:t>相关反馈</a:t>
            </a:r>
            <a:r>
              <a:rPr lang="en-US" altLang="zh-CN" b="1" dirty="0"/>
              <a:t>(User Feedback or Explicit Feedback): </a:t>
            </a:r>
            <a:r>
              <a:rPr lang="zh-CN" altLang="en-US" b="1" dirty="0"/>
              <a:t>用户显式参加交互过程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隐式</a:t>
            </a:r>
            <a:r>
              <a:rPr lang="zh-CN" altLang="en-US" b="1" dirty="0"/>
              <a:t>相关反馈</a:t>
            </a:r>
            <a:r>
              <a:rPr lang="en-US" altLang="zh-CN" b="1" dirty="0"/>
              <a:t>(Implicit Feedback)</a:t>
            </a:r>
            <a:r>
              <a:rPr lang="zh-CN" altLang="en-US" b="1" dirty="0"/>
              <a:t>：系统跟踪用户的行为来推测返回文档的相关性，从而进行反馈。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伪</a:t>
            </a:r>
            <a:r>
              <a:rPr lang="zh-CN" altLang="en-US" b="1" dirty="0"/>
              <a:t>相关反馈或</a:t>
            </a:r>
            <a:r>
              <a:rPr lang="zh-CN" altLang="en-US" b="1" dirty="0">
                <a:solidFill>
                  <a:srgbClr val="FF0000"/>
                </a:solidFill>
              </a:rPr>
              <a:t>盲</a:t>
            </a:r>
            <a:r>
              <a:rPr lang="zh-CN" altLang="en-US" b="1" dirty="0"/>
              <a:t>相关反馈</a:t>
            </a:r>
            <a:r>
              <a:rPr lang="en-US" altLang="zh-CN" b="1" dirty="0"/>
              <a:t>(Pseudo Feedback or Blind Feedback)</a:t>
            </a:r>
            <a:r>
              <a:rPr lang="zh-CN" altLang="en-US" b="1" dirty="0"/>
              <a:t>：没有用户参与，系统直接假设返回文档的前</a:t>
            </a:r>
            <a:r>
              <a:rPr lang="en-US" altLang="zh-CN" b="1" dirty="0"/>
              <a:t>k</a:t>
            </a:r>
            <a:r>
              <a:rPr lang="zh-CN" altLang="en-US" b="1" dirty="0"/>
              <a:t>篇是相关的，然后进行反馈。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409474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相关反馈可以循环若干次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下面将使用术语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ad hoc retrieval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来表示那种无相关反馈的常规检索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将介绍三个不同的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用户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相关反馈的例子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例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1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8" name="Picture 7" descr="12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1785926"/>
            <a:ext cx="7802412" cy="385765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初始查询的结果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9" name="Picture 8" descr="13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643050"/>
            <a:ext cx="7929618" cy="451862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用户反馈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选择相关结果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8" name="Picture 7" descr="14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1594825"/>
            <a:ext cx="7858180" cy="454881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4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相关反馈后再次检索的结果</a:t>
            </a:r>
            <a:endParaRPr lang="de-DE" sz="34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9" name="Picture 8" descr="15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1571613"/>
            <a:ext cx="7786742" cy="464233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4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向量空间实例</a:t>
            </a:r>
            <a:r>
              <a:rPr lang="de-DE" sz="34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sz="34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查询</a:t>
            </a:r>
            <a:r>
              <a:rPr lang="de-DE" sz="34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sz="34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“canine”([‘</a:t>
            </a:r>
            <a:r>
              <a:rPr lang="en-US" sz="34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keɪnaɪn</a:t>
            </a:r>
            <a:r>
              <a:rPr lang="en-US" sz="34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],</a:t>
            </a:r>
            <a:r>
              <a:rPr lang="zh-CN" altLang="en-US" sz="34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犬科</a:t>
            </a:r>
            <a:r>
              <a:rPr lang="en-US" sz="34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) (1)</a:t>
            </a:r>
            <a:endParaRPr lang="de-DE" sz="34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857884" y="1928802"/>
            <a:ext cx="3286116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Source: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Fernando 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dirty="0" err="1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íaz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8" name="Picture 7" descr="16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2000240"/>
            <a:ext cx="5715040" cy="39805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4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文档和查询</a:t>
            </a:r>
            <a:r>
              <a:rPr lang="de-DE" sz="34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sz="34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“canine” </a:t>
            </a:r>
            <a:r>
              <a:rPr lang="zh-CN" altLang="en-US" sz="34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的相似度</a:t>
            </a:r>
            <a:endParaRPr lang="de-DE" sz="34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857884" y="1928802"/>
            <a:ext cx="3286116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Source: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Fernando 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dirty="0" err="1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íaz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9" name="Picture 8" descr="17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1993290"/>
            <a:ext cx="5715040" cy="393604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4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用户反馈</a:t>
            </a:r>
            <a:r>
              <a:rPr lang="de-DE" sz="34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sz="34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选择相关文档</a:t>
            </a:r>
            <a:endParaRPr lang="de-DE" sz="34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857884" y="1928802"/>
            <a:ext cx="3286116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Source: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Fernando 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dirty="0" err="1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íaz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8" name="Picture 7" descr="18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1963269"/>
            <a:ext cx="5857916" cy="396606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0605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b="1" dirty="0">
                <a:solidFill>
                  <a:srgbClr val="336699"/>
                </a:solidFill>
                <a:latin typeface="+mj-ea"/>
                <a:ea typeface="+mj-ea"/>
              </a:rPr>
              <a:t>上一讲回顾</a:t>
            </a:r>
            <a:endParaRPr lang="en-US" altLang="zh-CN" sz="3200" b="1" dirty="0">
              <a:solidFill>
                <a:srgbClr val="336699"/>
              </a:solidFill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b="1" dirty="0">
                <a:solidFill>
                  <a:srgbClr val="336699"/>
                </a:solidFill>
                <a:latin typeface="+mj-ea"/>
                <a:ea typeface="+mj-ea"/>
              </a:rPr>
              <a:t>动机</a:t>
            </a:r>
            <a:endParaRPr lang="en-US" sz="3200" b="1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b="1" dirty="0">
                <a:solidFill>
                  <a:srgbClr val="336699"/>
                </a:solidFill>
                <a:latin typeface="+mj-ea"/>
                <a:ea typeface="+mj-ea"/>
              </a:rPr>
              <a:t>相关反馈基础</a:t>
            </a:r>
            <a:endParaRPr lang="en-US" sz="3200" b="1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b="1" dirty="0">
                <a:solidFill>
                  <a:srgbClr val="336699"/>
                </a:solidFill>
                <a:latin typeface="+mj-ea"/>
                <a:ea typeface="+mj-ea"/>
              </a:rPr>
              <a:t>相关反馈详细介绍</a:t>
            </a:r>
            <a:r>
              <a:rPr lang="en-US" sz="3200" b="1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b="1" dirty="0">
                <a:solidFill>
                  <a:srgbClr val="336699"/>
                </a:solidFill>
                <a:latin typeface="+mj-ea"/>
                <a:ea typeface="+mj-ea"/>
              </a:rPr>
              <a:t>查询扩展</a:t>
            </a:r>
            <a:endParaRPr lang="en-US" sz="3200" b="1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4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相关反馈后的检索结果</a:t>
            </a:r>
            <a:endParaRPr lang="de-DE" sz="34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5857884" y="1928802"/>
            <a:ext cx="3286116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Source: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Fernando 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dirty="0" err="1">
                <a:solidFill>
                  <a:schemeClr val="tx1"/>
                </a:solidFill>
                <a:latin typeface="Calibri"/>
                <a:ea typeface="黑体" pitchFamily="49" charset="-122"/>
                <a:cs typeface="Calibri"/>
              </a:rPr>
              <a:t>íaz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9" name="Picture 8" descr="19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20" y="2071678"/>
            <a:ext cx="5572164" cy="40207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sz="3600" dirty="0"/>
              <a:t>例</a:t>
            </a:r>
            <a:r>
              <a:rPr lang="en-US" sz="3600" dirty="0"/>
              <a:t>3: </a:t>
            </a:r>
            <a:r>
              <a:rPr lang="zh-CN" altLang="en-US" sz="3600" dirty="0"/>
              <a:t>一个实际的例子</a:t>
            </a:r>
            <a:endParaRPr lang="de-D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428737"/>
            <a:ext cx="8791605" cy="542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初始查询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  <a:p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[new space satellite applications]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初始查询的检索结果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(</a:t>
            </a:r>
            <a:r>
              <a:rPr lang="en-US" sz="22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r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= rank)</a:t>
            </a:r>
          </a:p>
          <a:p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</a:t>
            </a:r>
            <a:r>
              <a:rPr lang="de-DE" sz="18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r</a:t>
            </a:r>
          </a:p>
          <a:p>
            <a:r>
              <a:rPr lang="en-US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+	1	 0.539	 NASA Hasn’t Scrapped Imaging Spectrometer</a:t>
            </a:r>
          </a:p>
          <a:p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+	2 	 0.533	 NASA Scratches Environment </a:t>
            </a:r>
            <a:r>
              <a:rPr lang="de-DE" sz="18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Gear</a:t>
            </a:r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From</a:t>
            </a:r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Satellite</a:t>
            </a:r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Plan</a:t>
            </a:r>
          </a:p>
          <a:p>
            <a:r>
              <a:rPr lang="en-US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		3	 0.528	 Science Panel Backs NASA Satellite Plan, But Urges Launches </a:t>
            </a:r>
            <a:r>
              <a:rPr lang="de-DE" sz="18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of</a:t>
            </a:r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						 </a:t>
            </a:r>
            <a:r>
              <a:rPr lang="de-DE" sz="18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Smaller</a:t>
            </a:r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Probes</a:t>
            </a:r>
            <a:endParaRPr lang="de-DE" sz="18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4 	 0.526	 A NASA Satellite Project Accomplishes Incredible Feat: Staying</a:t>
            </a:r>
          </a:p>
          <a:p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			</a:t>
            </a:r>
            <a:r>
              <a:rPr lang="de-DE" sz="18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Within</a:t>
            </a:r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Budget</a:t>
            </a:r>
          </a:p>
          <a:p>
            <a:r>
              <a:rPr lang="en-US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		5 	 0.525 	Scientist Who Exposed Global Warming Proposes Satellites for</a:t>
            </a:r>
          </a:p>
          <a:p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			</a:t>
            </a:r>
            <a:r>
              <a:rPr lang="de-DE" sz="18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Climate</a:t>
            </a:r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Research</a:t>
            </a:r>
          </a:p>
          <a:p>
            <a:r>
              <a:rPr lang="en-US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		6 	 0.524 	 Report Provides Support for the Critics Of Using Big Satellites</a:t>
            </a:r>
          </a:p>
          <a:p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			</a:t>
            </a:r>
            <a:r>
              <a:rPr lang="de-DE" sz="18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to</a:t>
            </a:r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Study </a:t>
            </a:r>
            <a:r>
              <a:rPr lang="de-DE" sz="18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Climate</a:t>
            </a:r>
            <a:endParaRPr lang="de-DE" sz="18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		7 	 0.516 	Arianespace Receives Satellite Launch Pact From </a:t>
            </a:r>
            <a:r>
              <a:rPr lang="en-US" sz="18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Telesat</a:t>
            </a:r>
            <a:endParaRPr lang="en-US" sz="18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de-DE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			Canada </a:t>
            </a:r>
          </a:p>
          <a:p>
            <a:r>
              <a:rPr lang="en-US" sz="18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+	8	 0.509 	Telecommunications Tale of Two Companies</a:t>
            </a:r>
          </a:p>
          <a:p>
            <a:endParaRPr lang="en-US" sz="18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用户将一些文档标记为相关 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“+”.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基于相关反馈进行扩展后的查询</a:t>
            </a:r>
            <a:endParaRPr lang="en-US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5929330"/>
            <a:ext cx="5357850" cy="7143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查询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[new space satellite applications]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8596" y="1643050"/>
          <a:ext cx="5857916" cy="41148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kern="1200" dirty="0"/>
                        <a:t>2.074</a:t>
                      </a:r>
                      <a:endParaRPr lang="de-DE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b="0" kern="1200" dirty="0" err="1"/>
                        <a:t>new</a:t>
                      </a:r>
                      <a:endParaRPr lang="de-DE" sz="24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b="0" kern="1200" dirty="0"/>
                        <a:t>15.106</a:t>
                      </a:r>
                      <a:endParaRPr lang="de-DE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 err="1"/>
                        <a:t>space</a:t>
                      </a:r>
                      <a:endParaRPr lang="de-DE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30.816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/>
                        <a:t>satellite</a:t>
                      </a:r>
                      <a:r>
                        <a:rPr lang="de-DE" sz="2400" kern="1200" dirty="0"/>
                        <a:t> 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  5.660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/>
                        <a:t>application</a:t>
                      </a:r>
                      <a:endParaRPr lang="de-DE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5.991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/>
                        <a:t>nasa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  5.196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/>
                        <a:t>eos</a:t>
                      </a:r>
                      <a:endParaRPr lang="de-DE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4.196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/>
                        <a:t>launch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  3.972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/>
                        <a:t>aster</a:t>
                      </a:r>
                      <a:endParaRPr lang="de-DE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3.516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/>
                        <a:t>instrument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  3.446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/>
                        <a:t>arianespace</a:t>
                      </a:r>
                      <a:endParaRPr lang="de-DE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3.004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/>
                        <a:t>bundespost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  2.806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/>
                        <a:t>ss</a:t>
                      </a:r>
                      <a:endParaRPr lang="de-DE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2.790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rocket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  2.053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/>
                        <a:t>scientist</a:t>
                      </a:r>
                      <a:endParaRPr lang="de-DE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2.003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/>
                        <a:t>broadcast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  1.172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/>
                        <a:t>earth</a:t>
                      </a:r>
                      <a:endParaRPr lang="de-DE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0.836</a:t>
                      </a:r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kern="1200" dirty="0" err="1"/>
                        <a:t>oil</a:t>
                      </a:r>
                      <a:endParaRPr lang="de-DE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kern="1200" dirty="0"/>
                        <a:t>  0.646</a:t>
                      </a: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kern="1200" dirty="0" err="1"/>
                        <a:t>measure</a:t>
                      </a:r>
                      <a:endParaRPr lang="de-DE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</a:rPr>
              <a:t>基于扩展查询的检索结果</a:t>
            </a:r>
            <a:endParaRPr lang="de-DE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1714513"/>
            <a:ext cx="8791605" cy="5429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sz="2200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r</a:t>
            </a:r>
          </a:p>
          <a:p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* 	1 	0.513 	NASA Scratches Environment </a:t>
            </a:r>
            <a:r>
              <a:rPr lang="de-DE" sz="22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Gear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sz="22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From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sz="22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Satellite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Plan</a:t>
            </a:r>
          </a:p>
          <a:p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* 	2 	0.500 	NASA Hasn’t Scrapped Imaging Spectrometer</a:t>
            </a:r>
          </a:p>
          <a:p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3 	0.493 	When the Pentagon Launches a Secret Satellite, Space 						Sleuths Do Some Spy Work of Their Own</a:t>
            </a:r>
          </a:p>
          <a:p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4 	0.493 	NASA Uses ‘Warm’ Superconductors For Fast Circuit</a:t>
            </a:r>
          </a:p>
          <a:p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* 	5 	0.492 	Telecommunications Tale of Two Companies</a:t>
            </a:r>
          </a:p>
          <a:p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6 	0.491 	Soviets May Adapt Parts of SS-20 Missile For 								Commercial </a:t>
            </a:r>
            <a:r>
              <a:rPr lang="de-DE" sz="22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Use</a:t>
            </a:r>
            <a:endParaRPr lang="de-DE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7 	0.490 	Gaping Gap: Pentagon Lags in Race To Match the 							</a:t>
            </a:r>
            <a:r>
              <a:rPr lang="de-DE" sz="22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Soviets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In Rocket </a:t>
            </a:r>
            <a:r>
              <a:rPr lang="de-DE" sz="22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Launchers</a:t>
            </a:r>
            <a:endParaRPr lang="de-DE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8 	0.490 	Rescue of Satellite By Space Agency To Cost $90 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Million</a:t>
            </a:r>
          </a:p>
          <a:p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0605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上一讲回顾</a:t>
            </a:r>
            <a:endParaRPr lang="en-US" altLang="zh-CN" sz="3200" b="1" dirty="0">
              <a:solidFill>
                <a:schemeClr val="tx2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动机</a:t>
            </a:r>
            <a:endParaRPr 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相关反馈基础</a:t>
            </a:r>
            <a:endParaRPr 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b="1" dirty="0">
                <a:solidFill>
                  <a:srgbClr val="336699"/>
                </a:solidFill>
                <a:latin typeface="+mj-ea"/>
                <a:ea typeface="+mj-ea"/>
              </a:rPr>
              <a:t>相关反馈详细介绍</a:t>
            </a:r>
            <a:r>
              <a:rPr lang="en-US" sz="3200" b="1" dirty="0">
                <a:solidFill>
                  <a:srgbClr val="336699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查询扩展</a:t>
            </a:r>
            <a:endParaRPr lang="en-US" sz="3200" b="1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相关反馈中的核心概念：</a:t>
            </a:r>
            <a:r>
              <a:rPr lang="zh-CN" altLang="en-US" sz="360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质心</a:t>
            </a:r>
            <a:endParaRPr lang="en-US" sz="3600" dirty="0">
              <a:solidFill>
                <a:srgbClr val="FF0000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286808" cy="452225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质心是的是一系列点的中心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前面我们将文档表示成高维空间中的点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因此，我们可以采用如下方式计算文档的质心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其中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是一个文档集合，                    是文档</a:t>
            </a:r>
            <a:r>
              <a:rPr lang="en-US" altLang="zh-CN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的的向量表示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8" name="Picture 7" descr="24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71729" y="3284984"/>
            <a:ext cx="2787095" cy="864000"/>
          </a:xfrm>
          <a:prstGeom prst="rect">
            <a:avLst/>
          </a:prstGeom>
        </p:spPr>
      </p:pic>
      <p:pic>
        <p:nvPicPr>
          <p:cNvPr id="9" name="Picture 8" descr="241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6789" y="4365104"/>
            <a:ext cx="1191275" cy="4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质心的例子</a:t>
            </a:r>
            <a:endParaRPr lang="en-US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643050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0" name="Picture 9" descr="225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24" y="1785926"/>
            <a:ext cx="5500726" cy="427696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endParaRPr lang="en-US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1500174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算法是向量空间模型中相关反馈的实现方式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算法选择使下式最大的查询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i="1" baseline="-25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r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相关文档集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; </a:t>
            </a:r>
            <a:r>
              <a:rPr lang="en-US" i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i="1" baseline="-250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nr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不相关文档集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上述公式的意图是          是将相关文档和不相关文档分得最开的向量。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加入一些额外的假设，可以将上式改写为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52400" y="96824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算法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</a:p>
        </p:txBody>
      </p:sp>
      <p:pic>
        <p:nvPicPr>
          <p:cNvPr id="11" name="Picture 10" descr="26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636912"/>
            <a:ext cx="6752692" cy="684000"/>
          </a:xfrm>
          <a:prstGeom prst="rect">
            <a:avLst/>
          </a:prstGeom>
        </p:spPr>
      </p:pic>
      <p:pic>
        <p:nvPicPr>
          <p:cNvPr id="12" name="Picture 11" descr="2609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7315" y="5301208"/>
            <a:ext cx="5132917" cy="468000"/>
          </a:xfrm>
          <a:prstGeom prst="rect">
            <a:avLst/>
          </a:prstGeom>
        </p:spPr>
      </p:pic>
      <p:pic>
        <p:nvPicPr>
          <p:cNvPr id="13" name="Picture 12" descr="2609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6096" y="1988840"/>
            <a:ext cx="641794" cy="396000"/>
          </a:xfrm>
          <a:prstGeom prst="rect">
            <a:avLst/>
          </a:prstGeom>
        </p:spPr>
      </p:pic>
      <p:pic>
        <p:nvPicPr>
          <p:cNvPr id="14" name="Picture 13" descr="2609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03848" y="3789040"/>
            <a:ext cx="641794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算法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42886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最优查询向量为：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即将相关文档的质心移动一个量，该量为相关文档质心和不相关文档的差异量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9" name="Picture 8" descr="27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1538" y="2571744"/>
            <a:ext cx="6939774" cy="1404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课堂练习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计算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向量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000636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												                                   </a:t>
            </a:r>
          </a:p>
          <a:p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圆形点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相关文档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叉叉点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不相关文档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0" name="Picture 9" descr="28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5" y="1928802"/>
            <a:ext cx="4058507" cy="35004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0605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b="1" dirty="0">
                <a:solidFill>
                  <a:srgbClr val="336699"/>
                </a:solidFill>
                <a:latin typeface="+mj-ea"/>
                <a:ea typeface="+mj-ea"/>
              </a:rPr>
              <a:t>上一讲回顾</a:t>
            </a:r>
            <a:endParaRPr lang="en-US" altLang="zh-CN" sz="3200" b="1" dirty="0">
              <a:solidFill>
                <a:srgbClr val="336699"/>
              </a:solidFill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b="1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动机</a:t>
            </a:r>
            <a:endParaRPr lang="en-US" altLang="en-US" sz="3200" b="1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b="1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相关反馈基础</a:t>
            </a:r>
            <a:endParaRPr lang="en-US" altLang="en-US" sz="3200" b="1" dirty="0">
              <a:solidFill>
                <a:srgbClr val="BDD3E9"/>
              </a:solidFill>
              <a:latin typeface="Calibri" charset="0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b="1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相关反馈详细介绍</a:t>
            </a:r>
            <a:r>
              <a:rPr lang="en-US" altLang="en-US" sz="3200" b="1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b="1" dirty="0">
                <a:solidFill>
                  <a:srgbClr val="BDD3E9"/>
                </a:solidFill>
                <a:latin typeface="Calibri" charset="0"/>
                <a:ea typeface="黑体" pitchFamily="49" charset="-122"/>
              </a:rPr>
              <a:t>查询扩展</a:t>
            </a:r>
            <a:endParaRPr lang="en-US" sz="3200" b="1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算法图示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相关文档的质心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1" name="Picture 10" descr="2909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801" y="5857892"/>
            <a:ext cx="502613" cy="357190"/>
          </a:xfrm>
          <a:prstGeom prst="rect">
            <a:avLst/>
          </a:prstGeom>
        </p:spPr>
      </p:pic>
      <p:pic>
        <p:nvPicPr>
          <p:cNvPr id="16" name="Picture 15" descr="09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4480" y="1785926"/>
            <a:ext cx="4327101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altLang="zh-CN" sz="3600" dirty="0">
                <a:solidFill>
                  <a:schemeClr val="tx1"/>
                </a:solidFill>
                <a:ea typeface="黑体" pitchFamily="49" charset="-122"/>
              </a:rPr>
              <a:t>Rocchio</a:t>
            </a:r>
            <a:r>
              <a:rPr lang="zh-CN" altLang="en-US" sz="3600" dirty="0">
                <a:solidFill>
                  <a:schemeClr val="tx1"/>
                </a:solidFill>
                <a:ea typeface="黑体" pitchFamily="49" charset="-122"/>
              </a:rPr>
              <a:t>算法图示</a:t>
            </a:r>
            <a:endParaRPr lang="de-DE" altLang="zh-CN" sz="3600" dirty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不能将相关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不相关文档分开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1" name="Picture 10" descr="2909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801" y="5857892"/>
            <a:ext cx="502613" cy="396000"/>
          </a:xfrm>
          <a:prstGeom prst="rect">
            <a:avLst/>
          </a:prstGeom>
        </p:spPr>
      </p:pic>
      <p:pic>
        <p:nvPicPr>
          <p:cNvPr id="10" name="Picture 9" descr="09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4480" y="1785926"/>
            <a:ext cx="4136574" cy="3571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altLang="zh-CN" sz="3600" dirty="0">
                <a:solidFill>
                  <a:schemeClr val="tx1"/>
                </a:solidFill>
                <a:ea typeface="黑体" pitchFamily="49" charset="-122"/>
              </a:rPr>
              <a:t>Rocchio</a:t>
            </a:r>
            <a:r>
              <a:rPr lang="zh-CN" altLang="en-US" sz="3600" dirty="0">
                <a:solidFill>
                  <a:schemeClr val="tx1"/>
                </a:solidFill>
                <a:ea typeface="黑体" pitchFamily="49" charset="-122"/>
              </a:rPr>
              <a:t>算法图示</a:t>
            </a:r>
            <a:endParaRPr lang="de-DE" altLang="zh-CN" sz="3600" dirty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不相关文档的质心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2" name="Picture 11" descr="09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3042" y="1714488"/>
            <a:ext cx="4214842" cy="3605148"/>
          </a:xfrm>
          <a:prstGeom prst="rect">
            <a:avLst/>
          </a:prstGeom>
        </p:spPr>
      </p:pic>
      <p:pic>
        <p:nvPicPr>
          <p:cNvPr id="13" name="Picture 12" descr="2909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34" y="5926520"/>
            <a:ext cx="766959" cy="36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altLang="zh-CN" sz="3600" dirty="0">
                <a:solidFill>
                  <a:schemeClr val="tx1"/>
                </a:solidFill>
                <a:ea typeface="黑体" pitchFamily="49" charset="-122"/>
              </a:rPr>
              <a:t>Rocchio</a:t>
            </a:r>
            <a:r>
              <a:rPr lang="zh-CN" altLang="en-US" sz="3600" dirty="0">
                <a:solidFill>
                  <a:schemeClr val="tx1"/>
                </a:solidFill>
                <a:ea typeface="黑体" pitchFamily="49" charset="-122"/>
              </a:rPr>
              <a:t>算法图示</a:t>
            </a:r>
            <a:endParaRPr lang="de-DE" altLang="zh-CN" sz="3600" dirty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0" name="Picture 9" descr="09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3042" y="1714488"/>
            <a:ext cx="4272673" cy="371477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Rocchio’ 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算法图示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 -             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差异向量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3" name="Picture 12" descr="2909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166" y="5926520"/>
            <a:ext cx="843655" cy="396000"/>
          </a:xfrm>
          <a:prstGeom prst="rect">
            <a:avLst/>
          </a:prstGeom>
        </p:spPr>
      </p:pic>
      <p:pic>
        <p:nvPicPr>
          <p:cNvPr id="10" name="Picture 9" descr="09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4480" y="1643050"/>
            <a:ext cx="4143404" cy="3585638"/>
          </a:xfrm>
          <a:prstGeom prst="rect">
            <a:avLst/>
          </a:prstGeom>
        </p:spPr>
      </p:pic>
      <p:pic>
        <p:nvPicPr>
          <p:cNvPr id="11" name="Picture 10" descr="2909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4348" y="5857892"/>
            <a:ext cx="603136" cy="42862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altLang="zh-CN" sz="3600" dirty="0">
                <a:solidFill>
                  <a:schemeClr val="tx1"/>
                </a:solidFill>
                <a:ea typeface="黑体" pitchFamily="49" charset="-122"/>
              </a:rPr>
              <a:t>Rocchio</a:t>
            </a:r>
            <a:r>
              <a:rPr lang="zh-CN" altLang="en-US" sz="3600" dirty="0">
                <a:solidFill>
                  <a:schemeClr val="tx1"/>
                </a:solidFill>
                <a:ea typeface="黑体" pitchFamily="49" charset="-122"/>
              </a:rPr>
              <a:t>算法图示</a:t>
            </a:r>
            <a:endParaRPr lang="de-DE" altLang="zh-CN" sz="3600" dirty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加上差异向量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1" name="Picture 10" descr="2909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5877272"/>
            <a:ext cx="603136" cy="428628"/>
          </a:xfrm>
          <a:prstGeom prst="rect">
            <a:avLst/>
          </a:prstGeom>
        </p:spPr>
      </p:pic>
      <p:pic>
        <p:nvPicPr>
          <p:cNvPr id="12" name="Picture 11" descr="09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5918" y="1643049"/>
            <a:ext cx="4214842" cy="37117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altLang="zh-CN" sz="3600" dirty="0">
                <a:solidFill>
                  <a:schemeClr val="tx1"/>
                </a:solidFill>
                <a:ea typeface="黑体" pitchFamily="49" charset="-122"/>
              </a:rPr>
              <a:t>Rocchio</a:t>
            </a:r>
            <a:r>
              <a:rPr lang="zh-CN" altLang="en-US" sz="3600" dirty="0">
                <a:solidFill>
                  <a:schemeClr val="tx1"/>
                </a:solidFill>
                <a:ea typeface="黑体" pitchFamily="49" charset="-122"/>
              </a:rPr>
              <a:t>算法图示</a:t>
            </a:r>
            <a:endParaRPr lang="de-DE" altLang="zh-CN" sz="3600" dirty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得到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0" name="Picture 9" descr="09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5918" y="1643050"/>
            <a:ext cx="4286280" cy="3679731"/>
          </a:xfrm>
          <a:prstGeom prst="rect">
            <a:avLst/>
          </a:prstGeom>
        </p:spPr>
      </p:pic>
      <p:pic>
        <p:nvPicPr>
          <p:cNvPr id="13" name="Picture 12" descr="2909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9119" y="5925958"/>
            <a:ext cx="718665" cy="396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altLang="zh-CN" sz="3600" dirty="0">
                <a:solidFill>
                  <a:schemeClr val="tx1"/>
                </a:solidFill>
                <a:ea typeface="黑体" pitchFamily="49" charset="-122"/>
              </a:rPr>
              <a:t>Rocchio</a:t>
            </a:r>
            <a:r>
              <a:rPr lang="zh-CN" altLang="en-US" sz="3600" dirty="0">
                <a:solidFill>
                  <a:schemeClr val="tx1"/>
                </a:solidFill>
                <a:ea typeface="黑体" pitchFamily="49" charset="-122"/>
              </a:rPr>
              <a:t>算法图示</a:t>
            </a:r>
            <a:endParaRPr lang="de-DE" altLang="zh-CN" sz="3600" dirty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            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能够将相关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不相关文档完美地分开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3" name="Picture 12" descr="2909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0063" y="5925958"/>
            <a:ext cx="718665" cy="396000"/>
          </a:xfrm>
          <a:prstGeom prst="rect">
            <a:avLst/>
          </a:prstGeom>
        </p:spPr>
      </p:pic>
      <p:pic>
        <p:nvPicPr>
          <p:cNvPr id="11" name="Picture 10" descr="09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1537" y="1643050"/>
            <a:ext cx="4926933" cy="378621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altLang="zh-CN" sz="3600" dirty="0">
                <a:solidFill>
                  <a:schemeClr val="tx1"/>
                </a:solidFill>
                <a:ea typeface="黑体" pitchFamily="49" charset="-122"/>
              </a:rPr>
              <a:t>Rocchio</a:t>
            </a:r>
            <a:r>
              <a:rPr lang="zh-CN" altLang="en-US" sz="3600" dirty="0">
                <a:solidFill>
                  <a:schemeClr val="tx1"/>
                </a:solidFill>
                <a:ea typeface="黑体" pitchFamily="49" charset="-122"/>
              </a:rPr>
              <a:t>算法图示</a:t>
            </a:r>
            <a:endParaRPr lang="de-DE" altLang="zh-CN" sz="3600" dirty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5500702"/>
            <a:ext cx="8286808" cy="12858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            能够将相关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不相关文档完美地分开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6682" y="1785926"/>
            <a:ext cx="8286808" cy="3571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3" name="Picture 12" descr="2909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0063" y="5925958"/>
            <a:ext cx="718665" cy="396000"/>
          </a:xfrm>
          <a:prstGeom prst="rect">
            <a:avLst/>
          </a:prstGeom>
        </p:spPr>
      </p:pic>
      <p:pic>
        <p:nvPicPr>
          <p:cNvPr id="10" name="Picture 9" descr="09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4414" y="1714488"/>
            <a:ext cx="4842266" cy="371477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Rocchio 1971 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算法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(SMART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系统使用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3071834"/>
            <a:ext cx="8286808" cy="39290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</a:pP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	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q</a:t>
            </a:r>
            <a:r>
              <a:rPr lang="de-DE" i="1" baseline="-25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m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修改后的查询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; 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q</a:t>
            </a:r>
            <a:r>
              <a:rPr lang="de-DE" i="1" baseline="-25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0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原始查询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; </a:t>
            </a:r>
          </a:p>
          <a:p>
            <a:pPr lvl="1">
              <a:buClr>
                <a:srgbClr val="336699"/>
              </a:buClr>
            </a:pPr>
            <a:r>
              <a:rPr lang="de-DE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D</a:t>
            </a:r>
            <a:r>
              <a:rPr lang="de-DE" i="1" baseline="-25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r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、</a:t>
            </a:r>
            <a:r>
              <a:rPr lang="en-US" i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en-US" i="1" baseline="-250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nr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已知的相关和不相关文档集合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  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α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β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γ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权重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新查询向相关文档靠拢而远离非相关文档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α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vs.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β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/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γ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设置中的折中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如果判定的文档数目很多，那么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l-GR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β</a:t>
            </a:r>
            <a:r>
              <a:rPr lang="el-GR" dirty="0">
                <a:solidFill>
                  <a:schemeClr val="tx1"/>
                </a:solidFill>
                <a:latin typeface="+mj-lt"/>
                <a:ea typeface="黑体" pitchFamily="49" charset="-122"/>
              </a:rPr>
              <a:t>/</a:t>
            </a:r>
            <a:r>
              <a:rPr lang="el-GR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γ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可以考虑设置得大一些</a:t>
            </a:r>
            <a:endParaRPr lang="el-GR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一旦计算后出现负权重，那么将负权重都设为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0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在向量空间模型中，权重为负是没有意义的。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8" name="Picture 7" descr="31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4480" y="1811248"/>
            <a:ext cx="5847478" cy="1332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7158" y="1428736"/>
            <a:ext cx="3190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336699"/>
              </a:buClr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实际中使用的公式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本讲内容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70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交互式相关反馈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Interactive relevance feedback):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在初始检索结果的基础上，通过用户交互指定哪些文档相关或不相关，然后改进检索的结果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最著名的相关反馈方法：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查询扩展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Query expansion):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通过在查询中加入同义或者相关的词项来提高检索结果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相关词项的来源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sz="2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人工编辑的同义词词典、自动构造的同义词词典、查询日志等等。</a:t>
            </a:r>
            <a:endParaRPr lang="de-DE" sz="20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课堂练习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54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搜索引擎</a:t>
            </a:r>
            <a:r>
              <a:rPr lang="zh-CN" altLang="en-US">
                <a:solidFill>
                  <a:schemeClr val="tx1"/>
                </a:solidFill>
                <a:latin typeface="+mj-lt"/>
                <a:ea typeface="黑体" pitchFamily="49" charset="-122"/>
              </a:rPr>
              <a:t>是否使用显示相关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反馈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为什么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?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相关反馈存在的问题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785926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相关反馈开销很大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相关反馈生成的新查询往往很长</a:t>
            </a: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长查询的处理开销很大</a:t>
            </a: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用户不愿意提供显式的相关反馈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很难理解，为什么会返回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应用相关反馈之后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某篇特定文档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Excite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搜索引擎曾经提供完整的相关反馈功能，但是后来废弃了这一功能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F741-6E68-4448-AC57-D7E393E5EA5E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隐式相关反馈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00808"/>
            <a:ext cx="8636893" cy="4752527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b="1" dirty="0"/>
              <a:t>通过观察用户</a:t>
            </a:r>
            <a:r>
              <a:rPr lang="zh-CN" altLang="en-US" sz="2800" b="1" dirty="0">
                <a:solidFill>
                  <a:schemeClr val="hlink"/>
                </a:solidFill>
              </a:rPr>
              <a:t>对当前检索结果采取的行为</a:t>
            </a:r>
            <a:r>
              <a:rPr lang="zh-CN" altLang="en-US" sz="2800" b="1" dirty="0"/>
              <a:t>来给出对检索结果的相关性判定。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/>
              <a:t>判定不一定很准确，但省却了用户的显式参与过程。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/>
              <a:t>对用户</a:t>
            </a:r>
            <a:r>
              <a:rPr lang="zh-CN" altLang="en-US" sz="2800" b="1" dirty="0">
                <a:solidFill>
                  <a:schemeClr val="hlink"/>
                </a:solidFill>
              </a:rPr>
              <a:t>非当前</a:t>
            </a:r>
            <a:r>
              <a:rPr lang="zh-CN" altLang="en-US" sz="2800" b="1" dirty="0"/>
              <a:t>检索行为或</a:t>
            </a:r>
            <a:r>
              <a:rPr lang="zh-CN" altLang="en-US" sz="2800" b="1" dirty="0">
                <a:solidFill>
                  <a:schemeClr val="hlink"/>
                </a:solidFill>
              </a:rPr>
              <a:t>非检索</a:t>
            </a:r>
            <a:r>
              <a:rPr lang="zh-CN" altLang="en-US" sz="2800" b="1" dirty="0"/>
              <a:t>相关行为的分析也可以用于提高检索的效果，这些是个性化信息检索</a:t>
            </a:r>
            <a:r>
              <a:rPr lang="en-US" altLang="zh-CN" sz="2800" b="1" dirty="0"/>
              <a:t>(Personalized IR)</a:t>
            </a:r>
            <a:r>
              <a:rPr lang="zh-CN" altLang="en-US" sz="2800" b="1" dirty="0"/>
              <a:t>的主要研究内容，并非本节的主要内容。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0982-4653-4E3F-B3D2-E22B5036C9AA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用户行为种类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16833"/>
            <a:ext cx="8636893" cy="39775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鼠标键盘动作：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点击链接、加入收藏夹、拷贝粘贴、停留、翻页等等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用户眼球动作</a:t>
            </a:r>
          </a:p>
          <a:p>
            <a:pPr lvl="1">
              <a:lnSpc>
                <a:spcPct val="150000"/>
              </a:lnSpc>
            </a:pPr>
            <a:r>
              <a:rPr lang="en-US" altLang="zh-CN" b="1" dirty="0"/>
              <a:t>Eye tracking</a:t>
            </a:r>
            <a:r>
              <a:rPr lang="zh-CN" altLang="en-US" b="1" dirty="0"/>
              <a:t>可以跟踪用户的眼球动作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拉近、拉远、瞟、凝视、往某个方向转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2DFAF-4BE1-4503-B458-DDE37836F9BC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17538"/>
            <a:ext cx="9144000" cy="1143000"/>
          </a:xfrm>
        </p:spPr>
        <p:txBody>
          <a:bodyPr anchor="ctr"/>
          <a:lstStyle/>
          <a:p>
            <a:pPr algn="ctr"/>
            <a:r>
              <a:rPr lang="zh-CN" altLang="en-US" sz="3600" dirty="0"/>
              <a:t>点击行为</a:t>
            </a:r>
            <a:r>
              <a:rPr lang="en-US" altLang="zh-CN" sz="3600" dirty="0"/>
              <a:t>(Click through behavior)</a:t>
            </a:r>
          </a:p>
        </p:txBody>
      </p:sp>
      <p:graphicFrame>
        <p:nvGraphicFramePr>
          <p:cNvPr id="178382" name="Group 206"/>
          <p:cNvGraphicFramePr>
            <a:graphicFrameLocks noGrp="1"/>
          </p:cNvGraphicFramePr>
          <p:nvPr>
            <p:ph idx="1"/>
          </p:nvPr>
        </p:nvGraphicFramePr>
        <p:xfrm>
          <a:off x="611188" y="2514600"/>
          <a:ext cx="8137525" cy="3617916"/>
        </p:xfrm>
        <a:graphic>
          <a:graphicData uri="http://schemas.openxmlformats.org/drawingml/2006/table">
            <a:tbl>
              <a:tblPr/>
              <a:tblGrid>
                <a:gridCol w="1338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FIELD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VALUE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User ID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1162742023015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Time stamp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06/Nov/2006:00:01:35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Query terms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嫁给警察的理由	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URL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http://bbs.cixi.cn/dispbbs.asp?Star=4&amp;boardid=46&amp;id=346721&amp;page=1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Page number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Rank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Anchor text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姑娘们，你们愿意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&lt;FONT color=#cc0033&gt;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嫁给警察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&lt;/FONT&gt;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吗？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慈溪社区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]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65EB-D7C9-45D0-9D00-6CFD5E32AF7F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眼球动作</a:t>
            </a:r>
            <a:r>
              <a:rPr lang="en-US" altLang="zh-CN"/>
              <a:t>(</a:t>
            </a:r>
            <a:r>
              <a:rPr lang="zh-CN" altLang="en-US"/>
              <a:t>通过鼠标轨迹模拟</a:t>
            </a:r>
            <a:r>
              <a:rPr lang="en-US" altLang="zh-CN"/>
              <a:t>)</a:t>
            </a:r>
          </a:p>
        </p:txBody>
      </p:sp>
      <p:pic>
        <p:nvPicPr>
          <p:cNvPr id="181253" name="Picture 5" descr="chinese-eye-track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0993"/>
            <a:ext cx="9144000" cy="53408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D0FC-DCFC-4911-AE3C-8B49BFE8DC91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Eye tracking</a:t>
            </a:r>
          </a:p>
        </p:txBody>
      </p:sp>
      <p:pic>
        <p:nvPicPr>
          <p:cNvPr id="182276" name="Picture 4" descr="cockp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2060575"/>
            <a:ext cx="4071938" cy="3316288"/>
          </a:xfrm>
          <a:prstGeom prst="rect">
            <a:avLst/>
          </a:prstGeom>
          <a:noFill/>
        </p:spPr>
      </p:pic>
      <p:pic>
        <p:nvPicPr>
          <p:cNvPr id="182277" name="Picture 5" descr="eye_tracking_resul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133600"/>
            <a:ext cx="4535488" cy="32242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D3DF-0A15-449D-A2B4-BA10FECBC689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隐式相关反馈小结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b="1" dirty="0"/>
              <a:t>优点：</a:t>
            </a:r>
          </a:p>
          <a:p>
            <a:pPr lvl="1"/>
            <a:r>
              <a:rPr lang="zh-CN" altLang="en-US" sz="2400" b="1" dirty="0"/>
              <a:t>不需要用户显式参与，减轻用户负担</a:t>
            </a:r>
          </a:p>
          <a:p>
            <a:pPr lvl="1"/>
            <a:r>
              <a:rPr lang="zh-CN" altLang="en-US" sz="2400" b="1" dirty="0"/>
              <a:t>用户行为某种程度上反映用户的兴趣，具有可行性</a:t>
            </a:r>
          </a:p>
          <a:p>
            <a:r>
              <a:rPr lang="zh-CN" altLang="en-US" sz="2800" b="1" dirty="0"/>
              <a:t>缺点：</a:t>
            </a:r>
          </a:p>
          <a:p>
            <a:pPr lvl="1"/>
            <a:r>
              <a:rPr lang="zh-CN" altLang="en-US" sz="2400" b="1" dirty="0"/>
              <a:t>对行为分析有较高要求</a:t>
            </a:r>
          </a:p>
          <a:p>
            <a:pPr lvl="1"/>
            <a:r>
              <a:rPr lang="zh-CN" altLang="en-US" sz="2400" b="1" dirty="0"/>
              <a:t>准确度不一定能保证</a:t>
            </a:r>
          </a:p>
          <a:p>
            <a:pPr lvl="1"/>
            <a:r>
              <a:rPr lang="zh-CN" altLang="en-US" sz="2400" b="1" dirty="0"/>
              <a:t>某些情况下需要增加额外设备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伪相关反馈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Pseudo-relevance feedback)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56792"/>
            <a:ext cx="8286808" cy="51646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伪相关反馈对于真实相关反馈的人工部分进行自动化</a:t>
            </a:r>
            <a:endParaRPr lang="en-US" altLang="zh-CN" b="1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伪相关反馈算法</a:t>
            </a:r>
            <a:endParaRPr lang="de-DE" b="1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对于用户查询返回有序的检索结果</a:t>
            </a:r>
            <a:endParaRPr lang="en-US" sz="2200" b="1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b="1" dirty="0">
                <a:solidFill>
                  <a:srgbClr val="0070C0"/>
                </a:solidFill>
                <a:latin typeface="+mj-lt"/>
                <a:ea typeface="黑体" pitchFamily="49" charset="-122"/>
              </a:rPr>
              <a:t>假定前</a:t>
            </a:r>
            <a:r>
              <a:rPr lang="en-US" sz="2200" b="1" dirty="0">
                <a:solidFill>
                  <a:srgbClr val="0070C0"/>
                </a:solidFill>
                <a:latin typeface="+mj-lt"/>
                <a:ea typeface="黑体" pitchFamily="49" charset="-122"/>
              </a:rPr>
              <a:t> </a:t>
            </a:r>
            <a:r>
              <a:rPr lang="en-US" sz="2200" b="1" i="1" dirty="0">
                <a:solidFill>
                  <a:srgbClr val="0070C0"/>
                </a:solidFill>
                <a:latin typeface="+mj-lt"/>
                <a:ea typeface="黑体" pitchFamily="49" charset="-122"/>
              </a:rPr>
              <a:t>k</a:t>
            </a:r>
            <a:r>
              <a:rPr lang="en-US" sz="2200" b="1" dirty="0">
                <a:solidFill>
                  <a:srgbClr val="0070C0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sz="2200" b="1" dirty="0">
                <a:solidFill>
                  <a:srgbClr val="0070C0"/>
                </a:solidFill>
                <a:latin typeface="+mj-lt"/>
                <a:ea typeface="黑体" pitchFamily="49" charset="-122"/>
              </a:rPr>
              <a:t>篇文档是相关的</a:t>
            </a:r>
            <a:endParaRPr lang="en-US" sz="2200" b="1" dirty="0">
              <a:solidFill>
                <a:srgbClr val="0070C0"/>
              </a:solidFill>
              <a:latin typeface="+mj-lt"/>
              <a:ea typeface="黑体" pitchFamily="49" charset="-122"/>
            </a:endParaRPr>
          </a:p>
          <a:p>
            <a:pPr lvl="2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进行相关反馈</a:t>
            </a:r>
            <a:r>
              <a:rPr lang="en-US" sz="2200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sz="2200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如</a:t>
            </a:r>
            <a:r>
              <a:rPr lang="en-US" sz="2200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en-US" sz="2200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平均上效果不错</a:t>
            </a:r>
            <a:endParaRPr lang="en-US" b="1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但是对于某些查询而言可能结果很差</a:t>
            </a:r>
            <a:endParaRPr lang="en-US" b="1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几次循环之后可能会导致查询漂移</a:t>
            </a:r>
            <a:r>
              <a:rPr lang="en-US" altLang="zh-CN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b="1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query drift</a:t>
            </a:r>
            <a:r>
              <a:rPr lang="en-US" b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TREC4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上的伪相关反馈实验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4572008"/>
            <a:ext cx="8572528" cy="2643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比较了两种长度归一化机制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(L vs. l)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以及反馈不反馈后的结果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(PsRF).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实验中的伪相关反馈方法对查询只增加了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20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个词项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en-US" sz="220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将增加更多的词项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上述结果表明，伪相关反馈在平均意义上说是有效的方法</a:t>
            </a:r>
            <a:endParaRPr lang="de-DE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57224" y="2646370"/>
          <a:ext cx="4786346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0" dirty="0"/>
                        <a:t>检索方法</a:t>
                      </a:r>
                      <a:endParaRPr lang="de-DE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相关文档数目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/>
                        <a:t>lnc.ltc</a:t>
                      </a:r>
                      <a:endParaRPr lang="de-DE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/>
                        <a:t>3210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err="1"/>
                        <a:t>lnc.ltc-PsRF</a:t>
                      </a:r>
                      <a:endParaRPr lang="de-DE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/>
                        <a:t>3634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/>
                        <a:t>Lnu.ltu</a:t>
                      </a:r>
                      <a:endParaRPr lang="de-DE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/>
                        <a:t>3709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 err="1"/>
                        <a:t>Lnu.ltu-PsRF</a:t>
                      </a:r>
                      <a:endParaRPr lang="de-DE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kern="1200" dirty="0"/>
                        <a:t>4350</a:t>
                      </a:r>
                      <a:endParaRPr lang="de-D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1428736"/>
            <a:ext cx="88582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使用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Cornell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大学的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SMART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系统</a:t>
            </a:r>
            <a:endParaRPr lang="en-US" altLang="zh-CN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50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个查询，每个查询基于前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100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个结果进行反馈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因此所有的反馈文档数目是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5000)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：</a:t>
            </a: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0605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上一讲回顾</a:t>
            </a:r>
            <a:endParaRPr lang="en-US" altLang="zh-CN" sz="3200" dirty="0">
              <a:solidFill>
                <a:schemeClr val="tx2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动机</a:t>
            </a:r>
            <a:endParaRPr lang="en-US" altLang="en-US" sz="32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+mj-ea"/>
                <a:ea typeface="+mj-ea"/>
              </a:rPr>
              <a:t>相关反馈基础</a:t>
            </a:r>
            <a:endParaRPr lang="en-US" altLang="en-US" sz="3200" dirty="0">
              <a:solidFill>
                <a:srgbClr val="BDD3E9"/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+mj-ea"/>
                <a:ea typeface="+mj-ea"/>
              </a:rPr>
              <a:t>相关反馈详细介绍</a:t>
            </a:r>
            <a:r>
              <a:rPr lang="en-US" altLang="en-US" sz="3200" dirty="0">
                <a:solidFill>
                  <a:srgbClr val="BDD3E9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+mj-ea"/>
                <a:ea typeface="+mj-ea"/>
              </a:rPr>
              <a:t>查询扩展</a:t>
            </a:r>
            <a:endParaRPr lang="en-US" sz="3200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C398-75E1-4598-A088-C5BD8817F8B2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伪相关反馈小结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916832"/>
            <a:ext cx="8568952" cy="46085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优点：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不用考虑用户的因素，处理简单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很多实验也取得了较好效果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缺点：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没有通过用户判断，所以准确率难以保证</a:t>
            </a:r>
          </a:p>
          <a:p>
            <a:pPr lvl="1">
              <a:lnSpc>
                <a:spcPct val="150000"/>
              </a:lnSpc>
            </a:pPr>
            <a:r>
              <a:rPr lang="zh-CN" altLang="en-US" b="1" dirty="0"/>
              <a:t>不是所有的查询都会提高效果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0605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上一讲回顾</a:t>
            </a:r>
            <a:endParaRPr lang="en-US" altLang="zh-CN" sz="3200" dirty="0">
              <a:solidFill>
                <a:schemeClr val="tx2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动机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相关反馈基础</a:t>
            </a:r>
            <a:endParaRPr lang="en-US" sz="3200" dirty="0">
              <a:solidFill>
                <a:schemeClr val="tx2">
                  <a:lumMod val="20000"/>
                  <a:lumOff val="8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相关反馈详细介绍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+mj-ea"/>
                <a:ea typeface="+mj-ea"/>
              </a:rPr>
              <a:t>查询扩展</a:t>
            </a:r>
            <a:endParaRPr lang="en-US" sz="3200" dirty="0">
              <a:solidFill>
                <a:srgbClr val="336699"/>
              </a:solidFill>
              <a:latin typeface="Calibri" charset="0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52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查询扩展</a:t>
            </a:r>
            <a:r>
              <a:rPr lang="en-US" altLang="zh-CN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de-DE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Query expansion)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916832"/>
            <a:ext cx="8286808" cy="50126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查询扩展是另一种提高召回率的方法</a:t>
            </a:r>
            <a:endParaRPr lang="en-US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我们使用</a:t>
            </a:r>
            <a:r>
              <a:rPr 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“</a:t>
            </a: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全局查询扩展</a:t>
            </a:r>
            <a:r>
              <a:rPr 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” </a:t>
            </a: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来指那些</a:t>
            </a:r>
            <a:r>
              <a:rPr 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“</a:t>
            </a: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查询重构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(query reformulation)</a:t>
            </a: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的全局方法</a:t>
            </a:r>
            <a:r>
              <a:rPr lang="de-DE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”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在全局查询扩展中，查询基于一些全局的资源进行修改，这些资源是与查询无关的</a:t>
            </a:r>
            <a:endParaRPr lang="de-DE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主要使用的信息</a:t>
            </a:r>
            <a:r>
              <a:rPr 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同义词或近义词</a:t>
            </a:r>
            <a:endParaRPr lang="en-US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同义词或近义词词典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de-DE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thesaurus</a:t>
            </a:r>
            <a:r>
              <a:rPr lang="de-DE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两种同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近</a:t>
            </a:r>
            <a:r>
              <a:rPr lang="en-US" altLang="zh-CN" b="1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义词词典构建方法：人工构建和自动构建</a:t>
            </a:r>
            <a:endParaRPr lang="de-DE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53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查询扩展的例子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8" name="Picture 7" descr="45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1643050"/>
            <a:ext cx="7286676" cy="456301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54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用户反馈的类型</a:t>
            </a:r>
            <a:endParaRPr lang="de-DE" sz="36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54"/>
            <a:ext cx="8286808" cy="2928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chemeClr val="tx1"/>
                </a:solidFill>
                <a:latin typeface="+mj-ea"/>
                <a:ea typeface="+mj-ea"/>
              </a:rPr>
              <a:t>用户对文档提供反馈</a:t>
            </a:r>
            <a:endParaRPr lang="en-US" sz="2800" b="1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在相关反馈中更普遍</a:t>
            </a:r>
            <a:endParaRPr lang="en-US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sz="2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chemeClr val="tx1"/>
                </a:solidFill>
                <a:latin typeface="+mj-ea"/>
                <a:ea typeface="+mj-ea"/>
              </a:rPr>
              <a:t>用户对词或短语提供反馈</a:t>
            </a:r>
            <a:endParaRPr lang="en-US" sz="2800" b="1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chemeClr val="tx1"/>
                </a:solidFill>
                <a:latin typeface="+mj-ea"/>
                <a:ea typeface="+mj-ea"/>
              </a:rPr>
              <a:t>在查询扩展中更普遍</a:t>
            </a:r>
            <a:endParaRPr lang="en-US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55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查询扩展的类型</a:t>
            </a:r>
            <a:endParaRPr lang="de-DE" sz="36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357454"/>
            <a:ext cx="8286808" cy="2928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人工构建的同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近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义词词典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人工编辑人员维护的词典，如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PubMed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自动导出的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同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近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itchFamily="49" charset="-122"/>
              </a:rPr>
              <a:t>义词词典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比如，基于词语的共现统计信息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基于查询日志挖掘出的查询等价类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上很普遍，比如上面的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“palm”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例子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基于同</a:t>
            </a:r>
            <a:r>
              <a:rPr lang="en-US" altLang="zh-CN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近</a:t>
            </a:r>
            <a:r>
              <a:rPr lang="en-US" altLang="zh-CN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6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义词词典的查询扩展</a:t>
            </a:r>
            <a:endParaRPr lang="de-DE" sz="36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286808" cy="4449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对查询中的每个词项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t,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将词典中与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t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语义相关的词扩充到查询中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例子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HOSPITAL → MEDICAL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通常会提高召回率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可能会显著降低正确率，特别是对那些有歧义的词项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INTEREST RATE→ INTEREST </a:t>
            </a:r>
            <a:r>
              <a:rPr lang="en-US" sz="2200">
                <a:solidFill>
                  <a:schemeClr val="tx1"/>
                </a:solidFill>
                <a:latin typeface="+mj-lt"/>
                <a:ea typeface="黑体" pitchFamily="49" charset="-122"/>
              </a:rPr>
              <a:t>RATE FASCINATE</a:t>
            </a: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广泛应用于特定领域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如科学、工程领域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的搜索引擎中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创建并持续维护人工词典的开销非常大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人工词典和基于受控词汇表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altLang="zh-CN" dirty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controlled vocabulary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的标记的效果大体相当</a:t>
            </a:r>
            <a:endParaRPr lang="en-US" dirty="0">
              <a:solidFill>
                <a:srgbClr val="0070C0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基于人工词典的扩展样例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PubMed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00174"/>
            <a:ext cx="8286808" cy="2928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rgbClr val="0070C0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8" name="Picture 7" descr="49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34" y="1785926"/>
            <a:ext cx="7715304" cy="452192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同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近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义词词典的自动构建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286808" cy="2928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通过分析文档集中的词项分布来自动生成同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近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义词词典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基本的想法是计算词语之间的相似度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定义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1: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如果两个词各自的上下文共现词类似，那么它们类似</a:t>
            </a:r>
            <a:endParaRPr lang="de-DE" dirty="0">
              <a:solidFill>
                <a:srgbClr val="0070C0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“car” ≈ “motorcycle”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，因为它们都与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“road”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、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“gas”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及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“license”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之类的词共现，因此它们类似</a:t>
            </a: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定义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2: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两个词，如果它们同某些一样的词具有某种给定的语法关系的话，那么它们类似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可以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harvest, peel, eat, prepare apples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和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pears,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因此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apples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和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pears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肯定彼此类似</a:t>
            </a: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共现关系更加鲁棒，而语法关系更加精确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59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基于共现关系的同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近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义词词典样例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428596" y="6000768"/>
            <a:ext cx="8286808" cy="7143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r>
              <a:rPr lang="de-DE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WordSpace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demo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 on web</a:t>
            </a:r>
          </a:p>
          <a:p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57224" y="1772618"/>
          <a:ext cx="6929486" cy="3870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70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8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200" kern="1200" dirty="0"/>
                        <a:t>词语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同</a:t>
                      </a:r>
                      <a:r>
                        <a:rPr lang="en-US" altLang="zh-CN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近</a:t>
                      </a:r>
                      <a:r>
                        <a:rPr lang="en-US" altLang="zh-CN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义词</a:t>
                      </a:r>
                      <a:endParaRPr lang="de-DE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kern="1200" dirty="0"/>
                        <a:t>absolutely</a:t>
                      </a:r>
                    </a:p>
                    <a:p>
                      <a:r>
                        <a:rPr lang="en-US" sz="2200" kern="1200" dirty="0"/>
                        <a:t>bottomed</a:t>
                      </a:r>
                    </a:p>
                    <a:p>
                      <a:r>
                        <a:rPr lang="en-US" sz="2200" kern="1200" dirty="0"/>
                        <a:t>captivating</a:t>
                      </a:r>
                    </a:p>
                    <a:p>
                      <a:r>
                        <a:rPr lang="en-US" sz="2200" kern="1200" dirty="0"/>
                        <a:t>doghouse</a:t>
                      </a:r>
                    </a:p>
                    <a:p>
                      <a:r>
                        <a:rPr lang="de-DE" sz="2200" kern="1200" dirty="0" err="1"/>
                        <a:t>makeup</a:t>
                      </a:r>
                      <a:endParaRPr lang="de-DE" sz="2200" kern="1200" dirty="0"/>
                    </a:p>
                    <a:p>
                      <a:r>
                        <a:rPr lang="en-US" sz="2200" kern="1200" dirty="0"/>
                        <a:t>mediating</a:t>
                      </a:r>
                    </a:p>
                    <a:p>
                      <a:r>
                        <a:rPr lang="en-US" sz="2200" kern="1200" dirty="0"/>
                        <a:t>keeping</a:t>
                      </a:r>
                    </a:p>
                    <a:p>
                      <a:r>
                        <a:rPr lang="de-DE" sz="2200" kern="1200" dirty="0" err="1"/>
                        <a:t>lithographs</a:t>
                      </a:r>
                      <a:endParaRPr lang="de-DE" sz="2200" kern="1200" dirty="0"/>
                    </a:p>
                    <a:p>
                      <a:r>
                        <a:rPr lang="pt-BR" sz="2200" kern="1200" dirty="0"/>
                        <a:t>pathogens</a:t>
                      </a:r>
                      <a:endParaRPr lang="de-DE" sz="2200" kern="1200" dirty="0"/>
                    </a:p>
                    <a:p>
                      <a:r>
                        <a:rPr lang="en-US" sz="2200" kern="1200" dirty="0"/>
                        <a:t>senses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/>
                        <a:t>absurd whatsoever totally exactly nothing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/>
                        <a:t>dip copper drops topped slide trimmed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/>
                        <a:t>shimmer stunningly superbly plucky witty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/>
                        <a:t>dog porch crawling beside downstairs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dirty="0" err="1"/>
                        <a:t>repellent</a:t>
                      </a:r>
                      <a:r>
                        <a:rPr lang="de-DE" sz="2200" kern="1200" dirty="0"/>
                        <a:t> </a:t>
                      </a:r>
                      <a:r>
                        <a:rPr lang="de-DE" sz="2200" kern="1200" dirty="0" err="1"/>
                        <a:t>lotion</a:t>
                      </a:r>
                      <a:r>
                        <a:rPr lang="de-DE" sz="2200" kern="1200" dirty="0"/>
                        <a:t> </a:t>
                      </a:r>
                      <a:r>
                        <a:rPr lang="de-DE" sz="2200" kern="1200" dirty="0" err="1"/>
                        <a:t>glossy</a:t>
                      </a:r>
                      <a:r>
                        <a:rPr lang="de-DE" sz="2200" kern="1200" dirty="0"/>
                        <a:t> </a:t>
                      </a:r>
                      <a:r>
                        <a:rPr lang="de-DE" sz="2200" kern="1200" dirty="0" err="1"/>
                        <a:t>sunscreen</a:t>
                      </a:r>
                      <a:r>
                        <a:rPr lang="de-DE" sz="2200" kern="1200" dirty="0"/>
                        <a:t> </a:t>
                      </a:r>
                      <a:r>
                        <a:rPr lang="de-DE" sz="2200" kern="1200" dirty="0" err="1"/>
                        <a:t>skin</a:t>
                      </a:r>
                      <a:r>
                        <a:rPr lang="de-DE" sz="2200" kern="1200" dirty="0"/>
                        <a:t> </a:t>
                      </a:r>
                      <a:r>
                        <a:rPr lang="de-DE" sz="2200" kern="1200" dirty="0" err="1"/>
                        <a:t>gel</a:t>
                      </a:r>
                      <a:endParaRPr lang="de-DE" sz="2200" kern="12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/>
                        <a:t>reconciliation negotiate case conciliation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/>
                        <a:t>hoping bring wiping could some would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kern="1200" dirty="0" err="1"/>
                        <a:t>drawings</a:t>
                      </a:r>
                      <a:r>
                        <a:rPr lang="de-DE" sz="2200" kern="1200" dirty="0"/>
                        <a:t> Picasso Dali </a:t>
                      </a:r>
                      <a:r>
                        <a:rPr lang="de-DE" sz="2200" kern="1200" dirty="0" err="1"/>
                        <a:t>sculptures</a:t>
                      </a:r>
                      <a:r>
                        <a:rPr lang="de-DE" sz="2200" kern="1200" dirty="0"/>
                        <a:t> Gauguin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200" kern="1200" dirty="0"/>
                        <a:t>toxins bacteria organisms bacterial parasite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/>
                        <a:t>grasp psyche truly clumsy naive innate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搜索中提高召回率的方法</a:t>
            </a:r>
            <a:endParaRPr lang="en-US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56791"/>
            <a:ext cx="8643998" cy="50424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本讲主题：两种提高召回率的方法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—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相关反馈及查询扩展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考虑查询</a:t>
            </a:r>
            <a:r>
              <a:rPr lang="de-DE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q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[aircraft] . . .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某篇文档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 d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包含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“plane”,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但是不包含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“</a:t>
            </a:r>
            <a:r>
              <a:rPr lang="de-DE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aircraft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”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显然对于查询</a:t>
            </a:r>
            <a:r>
              <a:rPr lang="en-US" altLang="zh-CN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q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，一个简单的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IR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系统不会返回文档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d</a:t>
            </a:r>
            <a:r>
              <a:rPr lang="zh-CN" altLang="en-US" i="1" dirty="0">
                <a:solidFill>
                  <a:schemeClr val="tx1"/>
                </a:solidFill>
                <a:latin typeface="+mj-lt"/>
                <a:ea typeface="黑体" pitchFamily="49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即使</a:t>
            </a:r>
            <a:r>
              <a:rPr lang="en-US" altLang="zh-CN" b="1" i="1" dirty="0">
                <a:solidFill>
                  <a:srgbClr val="FF0000"/>
                </a:solidFill>
                <a:latin typeface="+mj-ea"/>
                <a:ea typeface="+mj-ea"/>
              </a:rPr>
              <a:t>d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是和</a:t>
            </a:r>
            <a:r>
              <a:rPr lang="en-US" altLang="zh-CN" b="1" i="1" dirty="0">
                <a:solidFill>
                  <a:srgbClr val="FF0000"/>
                </a:solidFill>
                <a:latin typeface="+mj-ea"/>
                <a:ea typeface="+mj-ea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最相关的文档</a:t>
            </a:r>
            <a:endParaRPr 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我们试图改变这种做法：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也就是说，我们会返回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黑体" pitchFamily="49" charset="-122"/>
              </a:rPr>
              <a:t>不包含查询词项的相关文档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。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60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搜索引擎中的查询扩展</a:t>
            </a:r>
            <a:endParaRPr lang="en-US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571636"/>
            <a:ext cx="8286808" cy="43776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搜索引擎进行查询扩展主要依赖的资源：查询日志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query log)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例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1: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提交查询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[herbs]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草药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后，用户常常搜索</a:t>
            </a:r>
            <a:r>
              <a:rPr lang="de-DE" dirty="0">
                <a:solidFill>
                  <a:schemeClr val="tx1"/>
                </a:solidFill>
                <a:latin typeface="+mj-lt"/>
                <a:ea typeface="黑体" pitchFamily="49" charset="-122"/>
              </a:rPr>
              <a:t>[herbal remedies] 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草本疗法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→ “herbal remedies”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是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“herb”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的潜在扩展查询</a:t>
            </a:r>
            <a:endParaRPr lang="en-US" altLang="zh-CN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例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2: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用户搜索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[flower pix]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时常常点击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URL </a:t>
            </a:r>
            <a:r>
              <a:rPr lang="en-US" dirty="0">
                <a:solidFill>
                  <a:srgbClr val="0070C0"/>
                </a:solidFill>
                <a:latin typeface="+mj-lt"/>
                <a:ea typeface="黑体" pitchFamily="49" charset="-122"/>
              </a:rPr>
              <a:t>photobucket.com/flower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，而用户搜索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[flower clipart]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常常点击同样的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URL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→ “flower clipart”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和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“flower pix”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可能互为扩展查询</a:t>
            </a:r>
            <a:endParaRPr lang="de-DE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61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本讲小结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071702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交互式相关反馈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Interactive relevance feedback):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在初始检索结果的基础上，通过用户交互指定哪些文档相关或不相关，然后改进检索的结果</a:t>
            </a: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最著名的相关反馈方法：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Rocchio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查询扩展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Query expansion):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通过在查询中加入同义或者相关的词项来提高检索结果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相关词项的来源</a:t>
            </a:r>
            <a:r>
              <a:rPr lang="en-US" sz="2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sz="20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人工编辑的同义词词典、自动构造的同义词词典、查询日志等等。</a:t>
            </a:r>
            <a:endParaRPr lang="de-DE" sz="20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Q&amp;A</a:t>
            </a:r>
            <a:endParaRPr lang="zh-CN" altLang="en-US"/>
          </a:p>
        </p:txBody>
      </p:sp>
      <p:sp>
        <p:nvSpPr>
          <p:cNvPr id="74755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3E474FC-F5BC-46D2-ACF3-9DF549AA5DC9}" type="slidenum">
              <a:rPr lang="en-US" altLang="zh-CN" sz="1200" smtClean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62</a:t>
            </a:fld>
            <a:endParaRPr lang="en-US" altLang="zh-CN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74756" name="图片 4" descr="目标17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5" y="24257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44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关于召回率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Recall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38787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本讲当中会放松召回率的定义，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黑体" pitchFamily="49" charset="-122"/>
              </a:rPr>
              <a:t>即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黑体" pitchFamily="49" charset="-122"/>
              </a:rPr>
              <a:t>在前几页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黑体" pitchFamily="49" charset="-122"/>
              </a:rPr>
              <a:t>给用户返回更多的相关文档</a:t>
            </a:r>
            <a:endParaRPr lang="en-US" altLang="zh-CN" dirty="0">
              <a:solidFill>
                <a:srgbClr val="FF0000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这可能实际上会降低召回率，比如，将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jaguar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扩展为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jaguar(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美洲虎；一种汽车品牌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)+</a:t>
            </a:r>
            <a:r>
              <a:rPr lang="en-US" altLang="zh-CN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panthera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豹属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可能会去掉一些相关的文档，但是可能增加前几页返回给用户的相关文档数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  <a:ea typeface="黑体" pitchFamily="49" charset="-122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8</a:t>
            </a:fld>
            <a:endParaRPr lang="en-US" sz="1200" dirty="0">
              <a:solidFill>
                <a:srgbClr val="898989"/>
              </a:solidFill>
              <a:latin typeface="Calibri" charset="0"/>
              <a:ea typeface="黑体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提高召回率的方法</a:t>
            </a:r>
            <a:endParaRPr lang="de-DE" sz="36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214578"/>
            <a:ext cx="8286808" cy="5429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rgbClr val="FF0000"/>
                </a:solidFill>
                <a:latin typeface="+mj-lt"/>
                <a:ea typeface="黑体" pitchFamily="49" charset="-122"/>
              </a:rPr>
              <a:t>局部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(local)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方法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对用户查询进行局部的即时的分析</a:t>
            </a:r>
            <a:endParaRPr lang="en-US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主要的局部方法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相关反馈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+mj-lt"/>
                <a:ea typeface="黑体" pitchFamily="49" charset="-122"/>
              </a:rPr>
              <a:t>relevance feedback)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第一部分</a:t>
            </a:r>
            <a:endParaRPr lang="en-US" altLang="zh-CN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dirty="0">
                <a:solidFill>
                  <a:srgbClr val="FF0000"/>
                </a:solidFill>
                <a:latin typeface="+mj-lt"/>
                <a:ea typeface="黑体" pitchFamily="49" charset="-122"/>
              </a:rPr>
              <a:t>全局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(Global)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方法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进行一次性的全局分析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如分析整个文档集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来产生同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近义词词典</a:t>
            </a:r>
            <a:r>
              <a:rPr lang="en-US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</a:t>
            </a:r>
            <a:r>
              <a:rPr lang="de-DE" altLang="zh-CN" dirty="0">
                <a:solidFill>
                  <a:srgbClr val="0070C0"/>
                </a:solidFill>
                <a:ea typeface="黑体" pitchFamily="49" charset="-122"/>
              </a:rPr>
              <a:t>thesaurus</a:t>
            </a:r>
            <a:r>
              <a:rPr lang="en-US" altLang="zh-CN" dirty="0">
                <a:solidFill>
                  <a:schemeClr val="tx1"/>
                </a:solidFill>
                <a:ea typeface="黑体" pitchFamily="49" charset="-122"/>
              </a:rPr>
              <a:t>)</a:t>
            </a: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itchFamily="49" charset="-122"/>
              </a:rPr>
              <a:t>利用该词典进行查询扩展</a:t>
            </a:r>
            <a:endParaRPr lang="en-US" sz="2200" dirty="0">
              <a:solidFill>
                <a:srgbClr val="0070C0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ea typeface="黑体" pitchFamily="49" charset="-122"/>
              </a:rPr>
              <a:t>第二部分</a:t>
            </a:r>
            <a:endParaRPr lang="de-DE" sz="220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 dirty="0">
              <a:ea typeface="黑体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14313" y="104775"/>
            <a:ext cx="8223250" cy="1306513"/>
          </a:xfrm>
        </p:spPr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38113" y="2060598"/>
            <a:ext cx="8505825" cy="47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charset="0"/>
              <a:buChar char="❶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上一讲回顾</a:t>
            </a:r>
            <a:endParaRPr lang="en-US" altLang="zh-CN" sz="3200" b="1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❷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动机</a:t>
            </a:r>
            <a:endParaRPr lang="en-US" sz="3200" b="1" dirty="0">
              <a:solidFill>
                <a:schemeClr val="tx2">
                  <a:lumMod val="40000"/>
                  <a:lumOff val="6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❸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b="1" dirty="0">
                <a:solidFill>
                  <a:srgbClr val="336699"/>
                </a:solidFill>
                <a:latin typeface="+mj-ea"/>
                <a:ea typeface="+mj-ea"/>
              </a:rPr>
              <a:t>相关反馈基础</a:t>
            </a:r>
            <a:endParaRPr lang="en-US" sz="3200" b="1" dirty="0">
              <a:solidFill>
                <a:srgbClr val="336699"/>
              </a:solidFill>
              <a:latin typeface="黑体" pitchFamily="49" charset="-122"/>
              <a:ea typeface="黑体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❹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相关反馈详细介绍</a:t>
            </a:r>
            <a:r>
              <a:rPr lang="en-US" sz="3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itchFamily="34" charset="0"/>
              <a:buChar char="❺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</a:pPr>
            <a:r>
              <a:rPr lang="zh-CN" altLang="en-US" sz="3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查询扩展</a:t>
            </a:r>
            <a:endParaRPr lang="en-US" sz="3200" b="1" dirty="0">
              <a:solidFill>
                <a:schemeClr val="tx2">
                  <a:lumMod val="40000"/>
                  <a:lumOff val="6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manning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2341</TotalTime>
  <Words>2510</Words>
  <Application>Microsoft Office PowerPoint</Application>
  <PresentationFormat>全屏显示(4:3)</PresentationFormat>
  <Paragraphs>538</Paragraphs>
  <Slides>62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3" baseType="lpstr">
      <vt:lpstr>Arial Unicode MS</vt:lpstr>
      <vt:lpstr>ＭＳ Ｐゴシック</vt:lpstr>
      <vt:lpstr>黑体</vt:lpstr>
      <vt:lpstr>宋体</vt:lpstr>
      <vt:lpstr>Arial</vt:lpstr>
      <vt:lpstr>Calibri</vt:lpstr>
      <vt:lpstr>Lucida Sans</vt:lpstr>
      <vt:lpstr>Tahoma</vt:lpstr>
      <vt:lpstr>Times New Roman</vt:lpstr>
      <vt:lpstr>Wingdings</vt:lpstr>
      <vt:lpstr>manning</vt:lpstr>
      <vt:lpstr>PowerPoint 演示文稿</vt:lpstr>
      <vt:lpstr>提纲</vt:lpstr>
      <vt:lpstr>提纲</vt:lpstr>
      <vt:lpstr>PowerPoint 演示文稿</vt:lpstr>
      <vt:lpstr>提纲</vt:lpstr>
      <vt:lpstr>PowerPoint 演示文稿</vt:lpstr>
      <vt:lpstr>PowerPoint 演示文稿</vt:lpstr>
      <vt:lpstr>PowerPoint 演示文稿</vt:lpstr>
      <vt:lpstr>提纲</vt:lpstr>
      <vt:lpstr>PowerPoint 演示文稿</vt:lpstr>
      <vt:lpstr>相关反馈分类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例3: 一个实际的例子</vt:lpstr>
      <vt:lpstr>PowerPoint 演示文稿</vt:lpstr>
      <vt:lpstr>基于扩展查询的检索结果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隐式相关反馈</vt:lpstr>
      <vt:lpstr>用户行为种类</vt:lpstr>
      <vt:lpstr>点击行为(Click through behavior)</vt:lpstr>
      <vt:lpstr>眼球动作(通过鼠标轨迹模拟)</vt:lpstr>
      <vt:lpstr>关于Eye tracking</vt:lpstr>
      <vt:lpstr>隐式相关反馈小结</vt:lpstr>
      <vt:lpstr>PowerPoint 演示文稿</vt:lpstr>
      <vt:lpstr>PowerPoint 演示文稿</vt:lpstr>
      <vt:lpstr>伪相关反馈小结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sun</cp:lastModifiedBy>
  <cp:revision>1107</cp:revision>
  <cp:lastPrinted>2009-09-22T15:48:09Z</cp:lastPrinted>
  <dcterms:created xsi:type="dcterms:W3CDTF">2009-09-21T23:46:17Z</dcterms:created>
  <dcterms:modified xsi:type="dcterms:W3CDTF">2019-11-26T00:11:44Z</dcterms:modified>
</cp:coreProperties>
</file>