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32"/>
  </p:notesMasterIdLst>
  <p:handoutMasterIdLst>
    <p:handoutMasterId r:id="rId33"/>
  </p:handoutMasterIdLst>
  <p:sldIdLst>
    <p:sldId id="256" r:id="rId2"/>
    <p:sldId id="374" r:id="rId3"/>
    <p:sldId id="993" r:id="rId4"/>
    <p:sldId id="986" r:id="rId5"/>
    <p:sldId id="987" r:id="rId6"/>
    <p:sldId id="988" r:id="rId7"/>
    <p:sldId id="989" r:id="rId8"/>
    <p:sldId id="991" r:id="rId9"/>
    <p:sldId id="992" r:id="rId10"/>
    <p:sldId id="910" r:id="rId11"/>
    <p:sldId id="911" r:id="rId12"/>
    <p:sldId id="912" r:id="rId13"/>
    <p:sldId id="976" r:id="rId14"/>
    <p:sldId id="915" r:id="rId15"/>
    <p:sldId id="916" r:id="rId16"/>
    <p:sldId id="917" r:id="rId17"/>
    <p:sldId id="918" r:id="rId18"/>
    <p:sldId id="919" r:id="rId19"/>
    <p:sldId id="920" r:id="rId20"/>
    <p:sldId id="921" r:id="rId21"/>
    <p:sldId id="922" r:id="rId22"/>
    <p:sldId id="927" r:id="rId23"/>
    <p:sldId id="928" r:id="rId24"/>
    <p:sldId id="929" r:id="rId25"/>
    <p:sldId id="930" r:id="rId26"/>
    <p:sldId id="931" r:id="rId27"/>
    <p:sldId id="932" r:id="rId28"/>
    <p:sldId id="933" r:id="rId29"/>
    <p:sldId id="935" r:id="rId30"/>
    <p:sldId id="974" r:id="rId31"/>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96" autoAdjust="0"/>
    <p:restoredTop sz="86335" autoAdjust="0"/>
  </p:normalViewPr>
  <p:slideViewPr>
    <p:cSldViewPr>
      <p:cViewPr varScale="1">
        <p:scale>
          <a:sx n="165" d="100"/>
          <a:sy n="165" d="100"/>
        </p:scale>
        <p:origin x="1572" y="136"/>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05.12.2019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719479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319422170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25711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7512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36360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9253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72402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3498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1826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69203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3641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67472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6066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59946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2350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48316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15845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0255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47455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9683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8806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32196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9124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2320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69589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7899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Times New Roman" pitchFamily="18" charset="0"/>
                <a:ea typeface="黑体" pitchFamily="49" charset="-122"/>
                <a:cs typeface="ＭＳ Ｐゴシック" charset="-128"/>
              </a:rPr>
              <a:t>Information Retrieval</a:t>
            </a:r>
          </a:p>
        </p:txBody>
      </p:sp>
      <p:sp>
        <p:nvSpPr>
          <p:cNvPr id="5" name="Rectangle 7"/>
          <p:cNvSpPr>
            <a:spLocks noChangeArrowheads="1"/>
          </p:cNvSpPr>
          <p:nvPr/>
        </p:nvSpPr>
        <p:spPr bwMode="auto">
          <a:xfrm>
            <a:off x="3733800" y="0"/>
            <a:ext cx="5410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3200080" y="1600200"/>
            <a:ext cx="2659702" cy="830997"/>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信息检索</a:t>
            </a:r>
            <a:endParaRPr lang="en-US" sz="4800" b="1" dirty="0">
              <a:solidFill>
                <a:srgbClr val="FBFCFF"/>
              </a:solidFill>
              <a:latin typeface="黑体" pitchFamily="49" charset="-122"/>
              <a:ea typeface="黑体" pitchFamily="49" charset="-122"/>
              <a:cs typeface="Arial Unicode MS" charset="0"/>
            </a:endParaRPr>
          </a:p>
        </p:txBody>
      </p:sp>
      <p:sp>
        <p:nvSpPr>
          <p:cNvPr id="8" name="Rectangle 11"/>
          <p:cNvSpPr/>
          <p:nvPr/>
        </p:nvSpPr>
        <p:spPr>
          <a:xfrm>
            <a:off x="1617162" y="2362200"/>
            <a:ext cx="5979522" cy="830997"/>
          </a:xfrm>
          <a:prstGeom prst="rect">
            <a:avLst/>
          </a:prstGeom>
        </p:spPr>
        <p:txBody>
          <a:bodyPr wrap="none">
            <a:spAutoFit/>
          </a:bodyPr>
          <a:lstStyle/>
          <a:p>
            <a:pPr algn="ctr">
              <a:defRPr/>
            </a:pP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a:xfrm>
            <a:off x="3124200" y="6477000"/>
            <a:ext cx="2895600" cy="244475"/>
          </a:xfrm>
          <a:prstGeom prst="rect">
            <a:avLst/>
          </a:prstGeom>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p>
            <a:pPr>
              <a:defRPr/>
            </a:pPr>
            <a:r>
              <a:rPr lang="en-US" altLang="zh-CN"/>
              <a:t>中科院研究生院2011年度秋季课程</a:t>
            </a:r>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b="1" dirty="0">
                <a:latin typeface="Times New Roman" pitchFamily="18" charset="0"/>
                <a:cs typeface="Times New Roman" pitchFamily="18" charset="0"/>
              </a:rPr>
              <a:t>基于向量空间的分类器</a:t>
            </a:r>
            <a:endParaRPr lang="en-US" altLang="zh-CN" b="1" dirty="0">
              <a:latin typeface="Times New Roman" pitchFamily="18" charset="0"/>
              <a:cs typeface="Times New Roman" pitchFamily="18" charset="0"/>
            </a:endParaRPr>
          </a:p>
          <a:p>
            <a:r>
              <a:rPr lang="en-US" altLang="zh-CN" b="1" dirty="0">
                <a:latin typeface="Times New Roman" pitchFamily="18" charset="0"/>
                <a:cs typeface="Times New Roman" pitchFamily="18" charset="0"/>
              </a:rPr>
              <a:t>Vector Space Classification</a:t>
            </a:r>
            <a:endParaRPr lang="zh-CN" altLang="en-US" b="1" dirty="0">
              <a:latin typeface="Times New Roman" pitchFamily="18" charset="0"/>
              <a:cs typeface="Times New Roman" pitchFamily="18" charset="0"/>
            </a:endParaRPr>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10</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基于向量空间的分类方法</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向量空间表示回顾</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3375256"/>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每个文档都表示一个向量，每一维对应一个词项</a:t>
            </a:r>
            <a:endParaRPr lang="en-US"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词项就是坐标轴</a:t>
            </a:r>
            <a:endParaRPr lang="de-DE"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通常都高维</a:t>
            </a:r>
            <a:r>
              <a:rPr lang="en-US" dirty="0">
                <a:solidFill>
                  <a:schemeClr val="tx1"/>
                </a:solidFill>
                <a:latin typeface="Times New Roman" pitchFamily="18" charset="0"/>
                <a:ea typeface="黑体" pitchFamily="49" charset="-122"/>
              </a:rPr>
              <a:t>: 100,000</a:t>
            </a:r>
            <a:r>
              <a:rPr lang="zh-CN" altLang="en-US" dirty="0">
                <a:solidFill>
                  <a:schemeClr val="tx1"/>
                </a:solidFill>
                <a:latin typeface="Times New Roman" pitchFamily="18" charset="0"/>
                <a:ea typeface="黑体" pitchFamily="49" charset="-122"/>
              </a:rPr>
              <a:t>多维</a:t>
            </a:r>
            <a:endParaRPr lang="en-US"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通常要将向量归一化到单位长度</a:t>
            </a:r>
            <a:endParaRPr lang="en-US"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如何在该空间下进行分类？</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向量空间分类</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72816"/>
            <a:ext cx="8505825" cy="4536504"/>
          </a:xfrm>
          <a:prstGeom prst="rect">
            <a:avLst/>
          </a:prstGeom>
          <a:noFill/>
          <a:ln w="9525">
            <a:noFill/>
            <a:round/>
            <a:headEnd/>
            <a:tailEnd/>
          </a:ln>
        </p:spPr>
        <p:txBody>
          <a:bodyPr/>
          <a:lstStyle/>
          <a:p>
            <a:pPr lvl="1">
              <a:lnSpc>
                <a:spcPct val="125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同前面一样，训练集包含一系列文档，每篇都标记着它的类别</a:t>
            </a:r>
            <a:endParaRPr lang="de-DE" dirty="0">
              <a:solidFill>
                <a:schemeClr val="tx1"/>
              </a:solidFill>
              <a:latin typeface="Times New Roman" pitchFamily="18" charset="0"/>
              <a:ea typeface="黑体" pitchFamily="49" charset="-122"/>
            </a:endParaRPr>
          </a:p>
          <a:p>
            <a:pPr lvl="1">
              <a:lnSpc>
                <a:spcPct val="125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在向量空间分类中，该集合对应着空间中一系列标记的点或向量。</a:t>
            </a:r>
            <a:endParaRPr lang="en-US" dirty="0">
              <a:solidFill>
                <a:schemeClr val="tx1"/>
              </a:solidFill>
              <a:latin typeface="Times New Roman" pitchFamily="18" charset="0"/>
              <a:ea typeface="黑体" pitchFamily="49" charset="-122"/>
            </a:endParaRPr>
          </a:p>
          <a:p>
            <a:pPr lvl="1">
              <a:lnSpc>
                <a:spcPct val="125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a:t>
            </a:r>
            <a:r>
              <a:rPr lang="en-US" dirty="0">
                <a:solidFill>
                  <a:schemeClr val="tx1"/>
                </a:solidFill>
                <a:latin typeface="Times New Roman" pitchFamily="18" charset="0"/>
                <a:ea typeface="黑体" pitchFamily="49" charset="-122"/>
              </a:rPr>
              <a:t> 1: </a:t>
            </a:r>
            <a:r>
              <a:rPr lang="zh-CN" altLang="en-US" dirty="0">
                <a:solidFill>
                  <a:schemeClr val="tx1"/>
                </a:solidFill>
                <a:latin typeface="Times New Roman" pitchFamily="18" charset="0"/>
                <a:ea typeface="黑体" pitchFamily="49" charset="-122"/>
              </a:rPr>
              <a:t>同一类中的文档会构成一片连续区域（</a:t>
            </a:r>
            <a:r>
              <a:rPr lang="en-US" dirty="0">
                <a:solidFill>
                  <a:srgbClr val="0070C0"/>
                </a:solidFill>
                <a:latin typeface="Times New Roman" pitchFamily="18" charset="0"/>
                <a:ea typeface="黑体" pitchFamily="49" charset="-122"/>
              </a:rPr>
              <a:t>contiguous </a:t>
            </a:r>
            <a:r>
              <a:rPr lang="de-DE" dirty="0">
                <a:solidFill>
                  <a:srgbClr val="0070C0"/>
                </a:solidFill>
                <a:latin typeface="Times New Roman" pitchFamily="18" charset="0"/>
                <a:ea typeface="黑体" pitchFamily="49" charset="-122"/>
              </a:rPr>
              <a:t>region</a:t>
            </a:r>
            <a:r>
              <a:rPr lang="zh-CN" altLang="en-US" dirty="0">
                <a:solidFill>
                  <a:srgbClr val="0070C0"/>
                </a:solidFill>
                <a:latin typeface="Times New Roman" pitchFamily="18" charset="0"/>
                <a:ea typeface="黑体" pitchFamily="49" charset="-122"/>
              </a:rPr>
              <a:t>）</a:t>
            </a:r>
            <a:endParaRPr lang="de-DE" dirty="0">
              <a:solidFill>
                <a:srgbClr val="0070C0"/>
              </a:solidFill>
              <a:latin typeface="Times New Roman" pitchFamily="18" charset="0"/>
              <a:ea typeface="黑体" pitchFamily="49" charset="-122"/>
            </a:endParaRPr>
          </a:p>
          <a:p>
            <a:pPr lvl="1">
              <a:lnSpc>
                <a:spcPct val="125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a:t>
            </a:r>
            <a:r>
              <a:rPr lang="de-DE" dirty="0">
                <a:solidFill>
                  <a:schemeClr val="tx1"/>
                </a:solidFill>
                <a:latin typeface="Times New Roman" pitchFamily="18" charset="0"/>
                <a:ea typeface="黑体" pitchFamily="49" charset="-122"/>
              </a:rPr>
              <a:t>2: </a:t>
            </a:r>
            <a:r>
              <a:rPr lang="zh-CN" altLang="en-US" dirty="0">
                <a:solidFill>
                  <a:schemeClr val="tx1"/>
                </a:solidFill>
                <a:latin typeface="Times New Roman" pitchFamily="18" charset="0"/>
                <a:ea typeface="黑体" pitchFamily="49" charset="-122"/>
              </a:rPr>
              <a:t>来自不同类别的文档没有交集</a:t>
            </a:r>
            <a:endParaRPr lang="de-DE" dirty="0">
              <a:solidFill>
                <a:srgbClr val="0070C0"/>
              </a:solidFill>
              <a:latin typeface="Times New Roman" pitchFamily="18" charset="0"/>
              <a:ea typeface="黑体" pitchFamily="49" charset="-122"/>
            </a:endParaRPr>
          </a:p>
          <a:p>
            <a:pPr lvl="1">
              <a:lnSpc>
                <a:spcPct val="125000"/>
              </a:lnSpc>
              <a:spcBef>
                <a:spcPts val="700"/>
              </a:spcBef>
              <a:buClr>
                <a:srgbClr val="336699"/>
              </a:buClr>
              <a:buFont typeface="Wingdings" pitchFamily="2" charset="2"/>
              <a:buChar char="§"/>
            </a:pPr>
            <a:r>
              <a:rPr lang="zh-CN" altLang="en-US">
                <a:solidFill>
                  <a:schemeClr val="tx1"/>
                </a:solidFill>
                <a:latin typeface="Times New Roman" pitchFamily="18" charset="0"/>
                <a:ea typeface="黑体" pitchFamily="49" charset="-122"/>
              </a:rPr>
              <a:t>可以定义</a:t>
            </a:r>
            <a:r>
              <a:rPr lang="zh-CN" altLang="en-US" dirty="0">
                <a:solidFill>
                  <a:schemeClr val="tx1"/>
                </a:solidFill>
                <a:latin typeface="Times New Roman" pitchFamily="18" charset="0"/>
                <a:ea typeface="黑体" pitchFamily="49" charset="-122"/>
              </a:rPr>
              <a:t>直线、平面、超平面来将上述不同区域分开</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向量空间中的类别</a:t>
            </a:r>
          </a:p>
        </p:txBody>
      </p:sp>
      <p:sp>
        <p:nvSpPr>
          <p:cNvPr id="3" name="内容占位符 2"/>
          <p:cNvSpPr>
            <a:spLocks noGrp="1"/>
          </p:cNvSpPr>
          <p:nvPr>
            <p:ph idx="1"/>
          </p:nvPr>
        </p:nvSpPr>
        <p:spPr>
          <a:xfrm>
            <a:off x="179512" y="4653136"/>
            <a:ext cx="8496944" cy="2160240"/>
          </a:xfrm>
        </p:spPr>
        <p:txBody>
          <a:bodyPr/>
          <a:lstStyle/>
          <a:p>
            <a:r>
              <a:rPr lang="zh-CN" altLang="en-US" sz="2400" b="1" dirty="0"/>
              <a:t>文档*到底是属于</a:t>
            </a:r>
            <a:r>
              <a:rPr lang="en-US" altLang="zh-CN" sz="2400" b="1" dirty="0"/>
              <a:t>UK</a:t>
            </a:r>
            <a:r>
              <a:rPr lang="zh-CN" altLang="en-US" sz="2400" b="1" dirty="0"/>
              <a:t>、</a:t>
            </a:r>
            <a:r>
              <a:rPr lang="en-US" altLang="zh-CN" sz="2400" b="1" dirty="0"/>
              <a:t>China</a:t>
            </a:r>
            <a:r>
              <a:rPr lang="zh-CN" altLang="en-US" sz="2400" b="1" dirty="0"/>
              <a:t>还是</a:t>
            </a:r>
            <a:r>
              <a:rPr lang="en-US" altLang="zh-CN" sz="2400" b="1" dirty="0"/>
              <a:t>Kenya</a:t>
            </a:r>
            <a:r>
              <a:rPr lang="zh-CN" altLang="en-US" sz="2400" b="1" dirty="0"/>
              <a:t>类？首先找到上述类别之间的分类面，然后确定文档所属类别，很显然按照图中分类面，文档应该属于</a:t>
            </a:r>
            <a:r>
              <a:rPr lang="en-US" altLang="zh-CN" sz="2400" b="1" dirty="0"/>
              <a:t>China</a:t>
            </a:r>
            <a:r>
              <a:rPr lang="zh-CN" altLang="en-US" sz="2400" b="1" dirty="0"/>
              <a:t>类</a:t>
            </a:r>
            <a:endParaRPr lang="en-US" altLang="zh-CN" sz="2400" b="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13</a:t>
            </a:fld>
            <a:endParaRPr lang="en-US"/>
          </a:p>
        </p:txBody>
      </p:sp>
      <p:pic>
        <p:nvPicPr>
          <p:cNvPr id="5" name="Picture 5" descr="1422.png"/>
          <p:cNvPicPr>
            <a:picLocks noChangeAspect="1"/>
          </p:cNvPicPr>
          <p:nvPr/>
        </p:nvPicPr>
        <p:blipFill>
          <a:blip r:embed="rId2" cstate="print"/>
          <a:stretch>
            <a:fillRect/>
          </a:stretch>
        </p:blipFill>
        <p:spPr>
          <a:xfrm>
            <a:off x="2267744" y="1484784"/>
            <a:ext cx="4071966" cy="31831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14</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Rocchio</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线性分类器</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多类情况</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相关反馈</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Relevance feedback)</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在相关反馈中，用户将文档标记为相关</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不相关</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相关</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不相关可以看成两类。</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对每篇文档，用户觉得它到底属于哪个类别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IR </a:t>
            </a:r>
            <a:r>
              <a:rPr lang="zh-CN" altLang="en-US" dirty="0">
                <a:solidFill>
                  <a:schemeClr val="tx1"/>
                </a:solidFill>
                <a:latin typeface="Times New Roman" pitchFamily="18" charset="0"/>
                <a:ea typeface="黑体" pitchFamily="49" charset="-122"/>
              </a:rPr>
              <a:t>系统使用用户的类别判定结果来构建一个能反映信息需求的更好的查询</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并返回更好的文档</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相关反馈可以看成文本分类的一种形式。</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利用</a:t>
            </a:r>
            <a:r>
              <a:rPr lang="de-DE" sz="3400" dirty="0">
                <a:solidFill>
                  <a:schemeClr val="tx1"/>
                </a:solidFill>
                <a:latin typeface="Times New Roman" pitchFamily="18" charset="0"/>
                <a:ea typeface="黑体" pitchFamily="49" charset="-122"/>
              </a:rPr>
              <a:t>Rocchio</a:t>
            </a:r>
            <a:r>
              <a:rPr lang="zh-CN" altLang="en-US" sz="3400" dirty="0">
                <a:solidFill>
                  <a:schemeClr val="tx1"/>
                </a:solidFill>
                <a:latin typeface="Times New Roman" pitchFamily="18" charset="0"/>
                <a:ea typeface="黑体" pitchFamily="49" charset="-122"/>
              </a:rPr>
              <a:t>方法进行向量空间分类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相关反馈和文本分类的主要区别在于：</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在文本分类中，训练集作为输入的一部分事先给定</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在相关反馈中，训练集在交互中创建</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Rocchio</a:t>
            </a:r>
            <a:r>
              <a:rPr lang="zh-CN" altLang="en-US" sz="3600" dirty="0">
                <a:solidFill>
                  <a:schemeClr val="tx1"/>
                </a:solidFill>
                <a:latin typeface="Times New Roman" pitchFamily="18" charset="0"/>
                <a:ea typeface="黑体" pitchFamily="49" charset="-122"/>
              </a:rPr>
              <a:t>分类</a:t>
            </a: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基本思想</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51520" y="2492896"/>
            <a:ext cx="8505825" cy="309634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计算每个类的中心向量</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中心向量是所有文档向量的算术平均</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将每篇测试文档分到离它最近的那个中心向量</a:t>
            </a:r>
            <a:endParaRPr lang="en-US" sz="4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中心向量的定义</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3571876"/>
            <a:ext cx="8505825" cy="1857388"/>
          </a:xfrm>
          <a:prstGeom prst="rect">
            <a:avLst/>
          </a:prstGeom>
          <a:noFill/>
          <a:ln w="9525">
            <a:noFill/>
            <a:round/>
            <a:headEnd/>
            <a:tailEnd/>
          </a:ln>
        </p:spPr>
        <p:txBody>
          <a:bodyPr/>
          <a:lstStyle/>
          <a:p>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其中</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sz="1400" i="1" dirty="0">
                <a:solidFill>
                  <a:schemeClr val="tx1"/>
                </a:solidFill>
                <a:latin typeface="Times New Roman" pitchFamily="18" charset="0"/>
                <a:ea typeface="黑体" pitchFamily="49" charset="-122"/>
              </a:rPr>
              <a:t>c</a:t>
            </a:r>
            <a:r>
              <a:rPr lang="en-US" sz="1400"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是所有属于类别</a:t>
            </a:r>
            <a:r>
              <a:rPr lang="en-US" dirty="0">
                <a:solidFill>
                  <a:schemeClr val="tx1"/>
                </a:solidFill>
                <a:latin typeface="Times New Roman" pitchFamily="18" charset="0"/>
                <a:ea typeface="黑体" pitchFamily="49" charset="-122"/>
              </a:rPr>
              <a:t> c </a:t>
            </a:r>
            <a:r>
              <a:rPr lang="zh-CN" altLang="en-US" dirty="0">
                <a:solidFill>
                  <a:schemeClr val="tx1"/>
                </a:solidFill>
                <a:latin typeface="Times New Roman" pitchFamily="18" charset="0"/>
                <a:ea typeface="黑体" pitchFamily="49" charset="-122"/>
              </a:rPr>
              <a:t>的文档，</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是文档</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的向量空间表示</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28.png"/>
          <p:cNvPicPr>
            <a:picLocks noChangeAspect="1"/>
          </p:cNvPicPr>
          <p:nvPr/>
        </p:nvPicPr>
        <p:blipFill>
          <a:blip r:embed="rId3" cstate="print"/>
          <a:stretch>
            <a:fillRect/>
          </a:stretch>
        </p:blipFill>
        <p:spPr>
          <a:xfrm>
            <a:off x="2500298" y="2435935"/>
            <a:ext cx="2886860" cy="921627"/>
          </a:xfrm>
          <a:prstGeom prst="rect">
            <a:avLst/>
          </a:prstGeom>
        </p:spPr>
      </p:pic>
      <p:pic>
        <p:nvPicPr>
          <p:cNvPr id="7" name="Picture 6" descr="14282.png"/>
          <p:cNvPicPr>
            <a:picLocks noChangeAspect="1"/>
          </p:cNvPicPr>
          <p:nvPr/>
        </p:nvPicPr>
        <p:blipFill>
          <a:blip r:embed="rId4" cstate="print"/>
          <a:stretch>
            <a:fillRect/>
          </a:stretch>
        </p:blipFill>
        <p:spPr>
          <a:xfrm>
            <a:off x="5004048" y="3645024"/>
            <a:ext cx="637027" cy="36194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Rocchio</a:t>
            </a:r>
            <a:r>
              <a:rPr lang="zh-CN" altLang="en-US" sz="3600" dirty="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29.png"/>
          <p:cNvPicPr>
            <a:picLocks noChangeAspect="1"/>
          </p:cNvPicPr>
          <p:nvPr/>
        </p:nvPicPr>
        <p:blipFill>
          <a:blip r:embed="rId3" cstate="print"/>
          <a:stretch>
            <a:fillRect/>
          </a:stretch>
        </p:blipFill>
        <p:spPr>
          <a:xfrm>
            <a:off x="642910" y="2414800"/>
            <a:ext cx="4429156" cy="310722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文本分类</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基于向量空间的分类方法</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Rocchio</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kNN</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3400" dirty="0">
                <a:solidFill>
                  <a:schemeClr val="tx1"/>
                </a:solidFill>
                <a:latin typeface="Times New Roman" pitchFamily="18" charset="0"/>
                <a:ea typeface="黑体" pitchFamily="49" charset="-122"/>
              </a:rPr>
              <a:t>Rocchio</a:t>
            </a:r>
            <a:r>
              <a:rPr lang="zh-CN" altLang="en-US" sz="3400" dirty="0">
                <a:solidFill>
                  <a:schemeClr val="tx1"/>
                </a:solidFill>
                <a:latin typeface="Times New Roman" pitchFamily="18" charset="0"/>
                <a:ea typeface="黑体" pitchFamily="49" charset="-122"/>
              </a:rPr>
              <a:t>算法示意图</a:t>
            </a:r>
            <a:r>
              <a:rPr lang="it-IT" sz="3400" dirty="0">
                <a:solidFill>
                  <a:schemeClr val="tx1"/>
                </a:solidFill>
                <a:latin typeface="Times New Roman" pitchFamily="18" charset="0"/>
                <a:ea typeface="黑体" pitchFamily="49" charset="-122"/>
              </a:rPr>
              <a:t> : a1 = a2, b1 = b2, c1 = c2</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0.png"/>
          <p:cNvPicPr>
            <a:picLocks noChangeAspect="1"/>
          </p:cNvPicPr>
          <p:nvPr/>
        </p:nvPicPr>
        <p:blipFill>
          <a:blip r:embed="rId3" cstate="print"/>
          <a:stretch>
            <a:fillRect/>
          </a:stretch>
        </p:blipFill>
        <p:spPr>
          <a:xfrm>
            <a:off x="928662" y="1643050"/>
            <a:ext cx="5831296" cy="457200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Rocchio</a:t>
            </a:r>
            <a:r>
              <a:rPr lang="zh-CN" altLang="en-US" sz="3600" dirty="0">
                <a:solidFill>
                  <a:schemeClr val="tx1"/>
                </a:solidFill>
                <a:latin typeface="Times New Roman" pitchFamily="18" charset="0"/>
                <a:ea typeface="黑体" pitchFamily="49" charset="-122"/>
              </a:rPr>
              <a:t>性质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76872"/>
            <a:ext cx="8505825" cy="3312368"/>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简单地将每个类别表示成其中心向量</a:t>
            </a:r>
            <a:endParaRPr lang="de-DE" dirty="0">
              <a:solidFill>
                <a:srgbClr val="0070C0"/>
              </a:solidFill>
              <a:latin typeface="Times New Roman" pitchFamily="18" charset="0"/>
              <a:ea typeface="黑体" pitchFamily="49" charset="-122"/>
            </a:endParaRPr>
          </a:p>
          <a:p>
            <a:pPr lvl="2">
              <a:lnSpc>
                <a:spcPct val="150000"/>
              </a:lnSpc>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中心向量可以看成类别的原型</a:t>
            </a:r>
            <a:r>
              <a:rPr lang="en-US" altLang="zh-CN" sz="2200" dirty="0">
                <a:solidFill>
                  <a:schemeClr val="tx1"/>
                </a:solidFill>
                <a:latin typeface="Times New Roman" pitchFamily="18" charset="0"/>
                <a:ea typeface="黑体" pitchFamily="49" charset="-122"/>
              </a:rPr>
              <a:t>(prototype)</a:t>
            </a:r>
            <a:endParaRPr lang="en-US" sz="2200"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分类基于文档向量到原型的相似度或聚类来进行</a:t>
            </a:r>
            <a:endParaRPr lang="en-US" altLang="zh-CN"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并不保证分类结果与训练集一致，即得到分类器后，不能保证训练集中的文档能否正确分类</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22</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kNN</a:t>
            </a:r>
            <a:r>
              <a:rPr lang="en-US" sz="3000" dirty="0">
                <a:solidFill>
                  <a:srgbClr val="BDD3E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kNN</a:t>
            </a:r>
            <a:r>
              <a:rPr lang="zh-CN" altLang="en-US" sz="3600" dirty="0">
                <a:solidFill>
                  <a:schemeClr val="tx1"/>
                </a:solidFill>
                <a:latin typeface="Times New Roman" pitchFamily="18" charset="0"/>
                <a:ea typeface="黑体" pitchFamily="49" charset="-122"/>
              </a:rPr>
              <a:t>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179513" y="2000240"/>
            <a:ext cx="8750206" cy="4786346"/>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是另外一种基于向量空间的分类方法</a:t>
            </a:r>
            <a:endParaRPr lang="de-DE"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该方法非常简单，也容易实现</a:t>
            </a:r>
            <a:endParaRPr lang="en-US"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在大多数情况下，</a:t>
            </a: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的效果比朴素贝叶斯和</a:t>
            </a:r>
            <a:r>
              <a:rPr lang="de-DE" dirty="0">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要好</a:t>
            </a:r>
            <a:endParaRPr lang="de-DE" dirty="0">
              <a:solidFill>
                <a:schemeClr val="tx1"/>
              </a:solidFill>
              <a:latin typeface="Times New Roman" pitchFamily="18"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如果你急切需要一种精度很高分类器并很快投入运行</a:t>
            </a:r>
            <a:r>
              <a:rPr lang="de-DE" dirty="0">
                <a:solidFill>
                  <a:schemeClr val="tx1"/>
                </a:solidFill>
                <a:latin typeface="Times New Roman" pitchFamily="18" charset="0"/>
                <a:ea typeface="黑体" pitchFamily="49" charset="-122"/>
              </a:rPr>
              <a:t> . .</a:t>
            </a:r>
          </a:p>
          <a:p>
            <a:pPr lvl="1">
              <a:lnSpc>
                <a:spcPct val="150000"/>
              </a:lnSpc>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如果你不是特别关注效率</a:t>
            </a:r>
            <a:r>
              <a:rPr lang="en-US" dirty="0">
                <a:solidFill>
                  <a:schemeClr val="tx1"/>
                </a:solidFill>
                <a:latin typeface="Times New Roman" pitchFamily="18" charset="0"/>
                <a:ea typeface="黑体" pitchFamily="49" charset="-122"/>
              </a:rPr>
              <a:t> . . .</a:t>
            </a:r>
          </a:p>
          <a:p>
            <a:pPr lvl="1">
              <a:lnSpc>
                <a:spcPct val="150000"/>
              </a:lnSpc>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那么就使用</a:t>
            </a:r>
            <a:r>
              <a:rPr lang="de-DE" dirty="0">
                <a:solidFill>
                  <a:schemeClr val="tx1"/>
                </a:solidFill>
                <a:latin typeface="Times New Roman" pitchFamily="18" charset="0"/>
                <a:ea typeface="黑体" pitchFamily="49" charset="-122"/>
              </a:rPr>
              <a:t>kNN</a:t>
            </a:r>
            <a:endParaRPr lang="en-US" sz="209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kNN</a:t>
            </a:r>
            <a:r>
              <a:rPr lang="zh-CN" altLang="en-US" sz="3600" dirty="0">
                <a:solidFill>
                  <a:schemeClr val="tx1"/>
                </a:solidFill>
                <a:latin typeface="Times New Roman" pitchFamily="18" charset="0"/>
                <a:ea typeface="黑体" pitchFamily="49" charset="-122"/>
              </a:rPr>
              <a:t>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k</a:t>
            </a:r>
            <a:r>
              <a:rPr lang="de-DE" dirty="0">
                <a:solidFill>
                  <a:schemeClr val="tx1"/>
                </a:solidFill>
                <a:latin typeface="Times New Roman" pitchFamily="18" charset="0"/>
                <a:ea typeface="黑体" pitchFamily="49" charset="-122"/>
              </a:rPr>
              <a:t> nearest neighbors</a:t>
            </a:r>
            <a:r>
              <a:rPr lang="zh-CN" altLang="en-US"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近邻</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i="1" dirty="0">
                <a:solidFill>
                  <a:schemeClr val="tx1"/>
                </a:solidFill>
                <a:latin typeface="Times New Roman" pitchFamily="18" charset="0"/>
                <a:ea typeface="黑体" pitchFamily="49" charset="-122"/>
              </a:rPr>
              <a:t>k </a:t>
            </a:r>
            <a:r>
              <a:rPr lang="en-US" altLang="zh-CN" dirty="0">
                <a:solidFill>
                  <a:schemeClr val="tx1"/>
                </a:solidFill>
                <a:latin typeface="Times New Roman" pitchFamily="18" charset="0"/>
                <a:ea typeface="黑体" pitchFamily="49" charset="-122"/>
              </a:rPr>
              <a:t>= 1 </a:t>
            </a:r>
            <a:r>
              <a:rPr lang="zh-CN" altLang="en-US" dirty="0">
                <a:solidFill>
                  <a:schemeClr val="tx1"/>
                </a:solidFill>
                <a:latin typeface="Times New Roman" pitchFamily="18" charset="0"/>
                <a:ea typeface="黑体" pitchFamily="49" charset="-122"/>
              </a:rPr>
              <a:t>情况下的</a:t>
            </a: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最近邻</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将每篇测试文档分给训练集中离它最近的那篇文档所属的类别。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1NN </a:t>
            </a:r>
            <a:r>
              <a:rPr lang="zh-CN" altLang="en-US" dirty="0">
                <a:solidFill>
                  <a:schemeClr val="tx1"/>
                </a:solidFill>
                <a:latin typeface="Times New Roman" pitchFamily="18" charset="0"/>
                <a:ea typeface="黑体" pitchFamily="49" charset="-122"/>
              </a:rPr>
              <a:t>不很鲁棒</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一篇文档可能会分错类或者这篇文档本身就很反常</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i="1" dirty="0">
                <a:solidFill>
                  <a:schemeClr val="tx1"/>
                </a:solidFill>
                <a:latin typeface="Times New Roman" pitchFamily="18" charset="0"/>
                <a:ea typeface="黑体" pitchFamily="49" charset="-122"/>
              </a:rPr>
              <a:t>k </a:t>
            </a:r>
            <a:r>
              <a:rPr lang="en-US" altLang="zh-CN" dirty="0">
                <a:solidFill>
                  <a:schemeClr val="tx1"/>
                </a:solidFill>
                <a:latin typeface="Times New Roman" pitchFamily="18" charset="0"/>
                <a:ea typeface="黑体" pitchFamily="49" charset="-122"/>
              </a:rPr>
              <a:t>&gt; 1 </a:t>
            </a:r>
            <a:r>
              <a:rPr lang="zh-CN" altLang="en-US" dirty="0">
                <a:solidFill>
                  <a:schemeClr val="tx1"/>
                </a:solidFill>
                <a:latin typeface="Times New Roman" pitchFamily="18" charset="0"/>
                <a:ea typeface="黑体" pitchFamily="49" charset="-122"/>
              </a:rPr>
              <a:t>情况下的</a:t>
            </a: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将每篇测试文档分到训练集中离它最近的</a:t>
            </a:r>
            <a:r>
              <a:rPr lang="en-US" altLang="zh-CN"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篇文档所属类别中最多的那个类别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的基本原理</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邻近性假设</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我们期望一篇测试文档</a:t>
            </a:r>
            <a:r>
              <a:rPr lang="en-US" altLang="zh-CN" sz="2200" i="1" dirty="0">
                <a:solidFill>
                  <a:schemeClr val="tx1"/>
                </a:solidFill>
                <a:latin typeface="Times New Roman" pitchFamily="18" charset="0"/>
                <a:ea typeface="黑体" pitchFamily="49" charset="-122"/>
              </a:rPr>
              <a:t>d</a:t>
            </a:r>
            <a:r>
              <a:rPr lang="zh-CN" altLang="en-US" sz="2200" dirty="0">
                <a:solidFill>
                  <a:schemeClr val="tx1"/>
                </a:solidFill>
                <a:latin typeface="Times New Roman" pitchFamily="18" charset="0"/>
                <a:ea typeface="黑体" pitchFamily="49" charset="-122"/>
              </a:rPr>
              <a:t>与训练集中</a:t>
            </a:r>
            <a:r>
              <a:rPr lang="en-US" altLang="zh-CN" sz="2200" i="1" dirty="0">
                <a:solidFill>
                  <a:schemeClr val="tx1"/>
                </a:solidFill>
                <a:latin typeface="Times New Roman" pitchFamily="18" charset="0"/>
                <a:ea typeface="黑体" pitchFamily="49" charset="-122"/>
              </a:rPr>
              <a:t>d</a:t>
            </a:r>
            <a:r>
              <a:rPr lang="zh-CN" altLang="en-US" sz="2200" dirty="0">
                <a:solidFill>
                  <a:schemeClr val="tx1"/>
                </a:solidFill>
                <a:latin typeface="Times New Roman" pitchFamily="18" charset="0"/>
                <a:ea typeface="黑体" pitchFamily="49" charset="-122"/>
              </a:rPr>
              <a:t>周围邻域文档的类别标签一样。</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概率型</a:t>
            </a:r>
            <a:r>
              <a:rPr lang="de-DE" sz="3600" dirty="0">
                <a:solidFill>
                  <a:schemeClr val="tx1"/>
                </a:solidFill>
                <a:latin typeface="Times New Roman" pitchFamily="18" charset="0"/>
                <a:ea typeface="黑体" pitchFamily="49" charset="-122"/>
              </a:rPr>
              <a:t>kNN</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57174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的概率型版本</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P</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c</a:t>
            </a:r>
            <a:r>
              <a:rPr lang="en-US" dirty="0" err="1">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 d</a:t>
            </a:r>
            <a:r>
              <a:rPr lang="zh-CN" altLang="en-US" dirty="0">
                <a:solidFill>
                  <a:schemeClr val="tx1"/>
                </a:solidFill>
                <a:latin typeface="Times New Roman" pitchFamily="18" charset="0"/>
                <a:ea typeface="黑体" pitchFamily="49" charset="-122"/>
              </a:rPr>
              <a:t>的最近的</a:t>
            </a:r>
            <a:r>
              <a:rPr lang="en-US" altLang="zh-CN"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个邻居中属于</a:t>
            </a: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类的比例</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概率型</a:t>
            </a: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分到具有最高概率</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c</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的类别</a:t>
            </a:r>
            <a:r>
              <a:rPr lang="en-US" altLang="zh-CN" i="1"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中</a:t>
            </a:r>
            <a:endParaRPr lang="en-US" sz="4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概率</a:t>
            </a:r>
            <a:r>
              <a:rPr lang="de-DE" sz="3600" dirty="0">
                <a:solidFill>
                  <a:schemeClr val="tx1"/>
                </a:solidFill>
                <a:latin typeface="Times New Roman" pitchFamily="18" charset="0"/>
                <a:ea typeface="黑体" pitchFamily="49" charset="-122"/>
              </a:rPr>
              <a:t>kNN</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6500826" y="1714488"/>
            <a:ext cx="2286016" cy="2071702"/>
          </a:xfrm>
          <a:prstGeom prst="rect">
            <a:avLst/>
          </a:prstGeom>
          <a:noFill/>
          <a:ln w="9525">
            <a:noFill/>
            <a:round/>
            <a:headEnd/>
            <a:tailEnd/>
          </a:ln>
        </p:spPr>
        <p:txBody>
          <a:bodyPr/>
          <a:lstStyle/>
          <a:p>
            <a:r>
              <a:rPr lang="zh-CN" altLang="en-US" dirty="0">
                <a:solidFill>
                  <a:srgbClr val="00B050"/>
                </a:solidFill>
                <a:latin typeface="Times New Roman" pitchFamily="18" charset="0"/>
                <a:ea typeface="黑体" pitchFamily="49" charset="-122"/>
              </a:rPr>
              <a:t>对于★ 对应的文档，在</a:t>
            </a:r>
            <a:r>
              <a:rPr lang="de-DE" dirty="0">
                <a:solidFill>
                  <a:srgbClr val="00B050"/>
                </a:solidFill>
                <a:latin typeface="Times New Roman" pitchFamily="18" charset="0"/>
                <a:ea typeface="黑体" pitchFamily="49" charset="-122"/>
              </a:rPr>
              <a:t>1NN</a:t>
            </a:r>
            <a:r>
              <a:rPr lang="zh-CN" altLang="en-US" dirty="0">
                <a:solidFill>
                  <a:srgbClr val="00B050"/>
                </a:solidFill>
                <a:latin typeface="Times New Roman" pitchFamily="18" charset="0"/>
                <a:ea typeface="黑体" pitchFamily="49" charset="-122"/>
              </a:rPr>
              <a:t>和</a:t>
            </a:r>
            <a:r>
              <a:rPr lang="de-DE" dirty="0">
                <a:solidFill>
                  <a:srgbClr val="00B050"/>
                </a:solidFill>
                <a:latin typeface="Times New Roman" pitchFamily="18" charset="0"/>
                <a:ea typeface="黑体" pitchFamily="49" charset="-122"/>
              </a:rPr>
              <a:t> 3NN</a:t>
            </a:r>
            <a:r>
              <a:rPr lang="zh-CN" altLang="en-US" dirty="0">
                <a:solidFill>
                  <a:srgbClr val="00B050"/>
                </a:solidFill>
                <a:latin typeface="Times New Roman" pitchFamily="18" charset="0"/>
                <a:ea typeface="黑体" pitchFamily="49" charset="-122"/>
              </a:rPr>
              <a:t>下，分别应该属于哪个类？</a:t>
            </a:r>
            <a:endParaRPr lang="en-US" sz="8800" dirty="0">
              <a:solidFill>
                <a:srgbClr val="00B05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9.png"/>
          <p:cNvPicPr>
            <a:picLocks noChangeAspect="1"/>
          </p:cNvPicPr>
          <p:nvPr/>
        </p:nvPicPr>
        <p:blipFill>
          <a:blip r:embed="rId3" cstate="print"/>
          <a:stretch>
            <a:fillRect/>
          </a:stretch>
        </p:blipFill>
        <p:spPr>
          <a:xfrm>
            <a:off x="142844" y="1714488"/>
            <a:ext cx="6000792" cy="401499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kNN </a:t>
            </a:r>
            <a:r>
              <a:rPr lang="zh-CN" altLang="en-US" sz="3600" dirty="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0.png"/>
          <p:cNvPicPr>
            <a:picLocks noChangeAspect="1"/>
          </p:cNvPicPr>
          <p:nvPr/>
        </p:nvPicPr>
        <p:blipFill>
          <a:blip r:embed="rId3" cstate="print"/>
          <a:stretch>
            <a:fillRect/>
          </a:stretch>
        </p:blipFill>
        <p:spPr>
          <a:xfrm>
            <a:off x="571472" y="1928802"/>
            <a:ext cx="5809440" cy="328614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课堂练习</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5000636"/>
            <a:ext cx="8505825" cy="2071702"/>
          </a:xfrm>
          <a:prstGeom prst="rect">
            <a:avLst/>
          </a:prstGeom>
          <a:noFill/>
          <a:ln w="9525">
            <a:noFill/>
            <a:round/>
            <a:headEnd/>
            <a:tailEnd/>
          </a:ln>
        </p:spPr>
        <p:txBody>
          <a:bodyPr/>
          <a:lstStyle/>
          <a:p>
            <a:r>
              <a:rPr lang="zh-CN" altLang="en-US" dirty="0">
                <a:solidFill>
                  <a:srgbClr val="00B050"/>
                </a:solidFill>
                <a:latin typeface="Times New Roman" pitchFamily="18" charset="0"/>
                <a:ea typeface="黑体" pitchFamily="49" charset="-122"/>
              </a:rPr>
              <a:t>对于★ 对应的文档，在下列分类器下，分别应该属于哪个类</a:t>
            </a:r>
            <a:r>
              <a:rPr lang="en-US" dirty="0">
                <a:solidFill>
                  <a:schemeClr val="tx1"/>
                </a:solidFill>
                <a:latin typeface="Times New Roman" pitchFamily="18" charset="0"/>
                <a:ea typeface="黑体" pitchFamily="49" charset="-122"/>
              </a:rPr>
              <a:t>:</a:t>
            </a:r>
          </a:p>
          <a:p>
            <a:endParaRPr lang="en-US" dirty="0">
              <a:solidFill>
                <a:schemeClr val="tx1"/>
              </a:solidFill>
              <a:latin typeface="Times New Roman" pitchFamily="18" charset="0"/>
              <a:ea typeface="黑体" pitchFamily="49" charset="-122"/>
            </a:endParaRPr>
          </a:p>
          <a:p>
            <a:r>
              <a:rPr lang="de-DE" dirty="0">
                <a:solidFill>
                  <a:schemeClr val="tx1"/>
                </a:solidFill>
                <a:latin typeface="Times New Roman" pitchFamily="18" charset="0"/>
                <a:ea typeface="黑体" pitchFamily="49" charset="-122"/>
              </a:rPr>
              <a:t>(i) 1-NN (</a:t>
            </a:r>
            <a:r>
              <a:rPr lang="de-DE" dirty="0" err="1">
                <a:solidFill>
                  <a:schemeClr val="tx1"/>
                </a:solidFill>
                <a:latin typeface="Times New Roman" pitchFamily="18" charset="0"/>
                <a:ea typeface="黑体" pitchFamily="49" charset="-122"/>
              </a:rPr>
              <a:t>ii</a:t>
            </a:r>
            <a:r>
              <a:rPr lang="de-DE" dirty="0">
                <a:solidFill>
                  <a:schemeClr val="tx1"/>
                </a:solidFill>
                <a:latin typeface="Times New Roman" pitchFamily="18" charset="0"/>
                <a:ea typeface="黑体" pitchFamily="49" charset="-122"/>
              </a:rPr>
              <a:t>) 3-NN (</a:t>
            </a:r>
            <a:r>
              <a:rPr lang="de-DE" dirty="0" err="1">
                <a:solidFill>
                  <a:schemeClr val="tx1"/>
                </a:solidFill>
                <a:latin typeface="Times New Roman" pitchFamily="18" charset="0"/>
                <a:ea typeface="黑体" pitchFamily="49" charset="-122"/>
              </a:rPr>
              <a:t>iii</a:t>
            </a:r>
            <a:r>
              <a:rPr lang="de-DE" dirty="0">
                <a:solidFill>
                  <a:schemeClr val="tx1"/>
                </a:solidFill>
                <a:latin typeface="Times New Roman" pitchFamily="18" charset="0"/>
                <a:ea typeface="黑体" pitchFamily="49" charset="-122"/>
              </a:rPr>
              <a:t>) 9-NN (</a:t>
            </a:r>
            <a:r>
              <a:rPr lang="de-DE" dirty="0" err="1">
                <a:solidFill>
                  <a:schemeClr val="tx1"/>
                </a:solidFill>
                <a:latin typeface="Times New Roman" pitchFamily="18" charset="0"/>
                <a:ea typeface="黑体" pitchFamily="49" charset="-122"/>
              </a:rPr>
              <a:t>iv</a:t>
            </a:r>
            <a:r>
              <a:rPr lang="de-DE" dirty="0">
                <a:solidFill>
                  <a:schemeClr val="tx1"/>
                </a:solidFill>
                <a:latin typeface="Times New Roman" pitchFamily="18" charset="0"/>
                <a:ea typeface="黑体" pitchFamily="49" charset="-122"/>
              </a:rPr>
              <a:t>) 15-NN (v) </a:t>
            </a:r>
            <a:r>
              <a:rPr lang="de-DE" dirty="0" err="1">
                <a:solidFill>
                  <a:schemeClr val="tx1"/>
                </a:solidFill>
                <a:latin typeface="Times New Roman" pitchFamily="18" charset="0"/>
                <a:ea typeface="黑体" pitchFamily="49" charset="-122"/>
              </a:rPr>
              <a:t>Rocchio</a:t>
            </a:r>
            <a:r>
              <a:rPr lang="de-DE" dirty="0">
                <a:solidFill>
                  <a:schemeClr val="tx1"/>
                </a:solidFill>
                <a:latin typeface="Times New Roman" pitchFamily="18" charset="0"/>
                <a:ea typeface="黑体" pitchFamily="49" charset="-122"/>
              </a:rPr>
              <a:t>?</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1.png"/>
          <p:cNvPicPr>
            <a:picLocks noChangeAspect="1"/>
          </p:cNvPicPr>
          <p:nvPr/>
        </p:nvPicPr>
        <p:blipFill>
          <a:blip r:embed="rId3" cstate="print"/>
          <a:stretch>
            <a:fillRect/>
          </a:stretch>
        </p:blipFill>
        <p:spPr>
          <a:xfrm>
            <a:off x="357158" y="2214554"/>
            <a:ext cx="8152082" cy="192383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kNN: </a:t>
            </a:r>
            <a:r>
              <a:rPr lang="zh-CN" altLang="en-US" sz="3600" dirty="0">
                <a:solidFill>
                  <a:schemeClr val="tx1"/>
                </a:solidFill>
                <a:latin typeface="Times New Roman" pitchFamily="18" charset="0"/>
                <a:ea typeface="黑体" pitchFamily="49" charset="-122"/>
              </a:rPr>
              <a:t>讨论</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107505" y="1714488"/>
            <a:ext cx="8679338"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不需要训练过程</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但是，文档的线性预处理过程和朴素贝叶斯的训练开销相当</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对于训练集来说我们一般都要进行预处理，因此现实当中</a:t>
            </a:r>
            <a:r>
              <a:rPr lang="en-US" altLang="zh-CN" sz="2200" dirty="0" err="1">
                <a:solidFill>
                  <a:schemeClr val="tx1"/>
                </a:solidFill>
                <a:latin typeface="Times New Roman" pitchFamily="18" charset="0"/>
                <a:ea typeface="黑体" pitchFamily="49" charset="-122"/>
              </a:rPr>
              <a:t>kNN</a:t>
            </a:r>
            <a:r>
              <a:rPr lang="zh-CN" altLang="en-US" sz="2200" dirty="0">
                <a:solidFill>
                  <a:schemeClr val="tx1"/>
                </a:solidFill>
                <a:latin typeface="Times New Roman" pitchFamily="18" charset="0"/>
                <a:ea typeface="黑体" pitchFamily="49" charset="-122"/>
              </a:rPr>
              <a:t>的训练时间是线性的。</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当训练集非常大的时候，</a:t>
            </a: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分类的精度很高</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如果训练集很小，</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可能效果很差。</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本讲内容</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33834" y="1916832"/>
            <a:ext cx="8458646" cy="4536504"/>
          </a:xfrm>
          <a:prstGeom prst="rect">
            <a:avLst/>
          </a:prstGeom>
          <a:noFill/>
          <a:ln w="9525">
            <a:noFill/>
            <a:round/>
            <a:headEnd/>
            <a:tailEnd/>
          </a:ln>
        </p:spPr>
        <p:txBody>
          <a:bodyPr/>
          <a:lstStyle/>
          <a:p>
            <a:pPr marL="360000" lvl="1" indent="0">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文本分类：将一个文档分到其中一个或者多个类别中</a:t>
            </a:r>
            <a:endParaRPr lang="de-DE" dirty="0">
              <a:solidFill>
                <a:schemeClr val="tx1"/>
              </a:solidFill>
              <a:latin typeface="Times New Roman" pitchFamily="18" charset="0"/>
              <a:ea typeface="黑体" pitchFamily="49" charset="-122"/>
            </a:endParaRPr>
          </a:p>
          <a:p>
            <a:pPr marL="360000" lvl="1" indent="0">
              <a:lnSpc>
                <a:spcPct val="150000"/>
              </a:lnSpc>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向量空间分类：将文档表示成向量，然后进行分类</a:t>
            </a:r>
            <a:endParaRPr lang="en-US" altLang="zh-CN" dirty="0">
              <a:solidFill>
                <a:schemeClr val="tx1"/>
              </a:solidFill>
              <a:latin typeface="Times New Roman" pitchFamily="18" charset="0"/>
              <a:ea typeface="黑体" pitchFamily="49" charset="-122"/>
            </a:endParaRPr>
          </a:p>
          <a:p>
            <a:pPr marL="360000" lvl="1" indent="0">
              <a:lnSpc>
                <a:spcPct val="150000"/>
              </a:lnSpc>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Ro</a:t>
            </a:r>
            <a:r>
              <a:rPr lang="de-DE" dirty="0">
                <a:solidFill>
                  <a:schemeClr val="tx1"/>
                </a:solidFill>
                <a:latin typeface="Times New Roman" pitchFamily="18" charset="0"/>
                <a:ea typeface="黑体" pitchFamily="49" charset="-122"/>
              </a:rPr>
              <a:t>cchio</a:t>
            </a:r>
            <a:r>
              <a:rPr lang="zh-CN" altLang="en-US" dirty="0">
                <a:solidFill>
                  <a:schemeClr val="tx1"/>
                </a:solidFill>
                <a:latin typeface="Times New Roman" pitchFamily="18" charset="0"/>
                <a:ea typeface="黑体" pitchFamily="49" charset="-122"/>
              </a:rPr>
              <a:t>分类器：将</a:t>
            </a:r>
            <a:r>
              <a:rPr lang="de-DE" dirty="0">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思想应用于文本分类领域</a:t>
            </a:r>
            <a:endParaRPr lang="en-US" altLang="zh-CN" dirty="0">
              <a:solidFill>
                <a:schemeClr val="tx1"/>
              </a:solidFill>
              <a:latin typeface="Times New Roman" pitchFamily="18" charset="0"/>
              <a:ea typeface="黑体" pitchFamily="49" charset="-122"/>
            </a:endParaRPr>
          </a:p>
          <a:p>
            <a:pPr marL="360000" lvl="1" indent="0">
              <a:lnSpc>
                <a:spcPct val="150000"/>
              </a:lnSpc>
              <a:spcBef>
                <a:spcPts val="700"/>
              </a:spcBef>
              <a:buClr>
                <a:srgbClr val="336699"/>
              </a:buClr>
              <a:buFont typeface="Wingdings" pitchFamily="2" charset="2"/>
              <a:buChar char="§"/>
            </a:pPr>
            <a:r>
              <a:rPr lang="de-DE"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近邻分类器</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287311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本讲小结</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a:solidFill>
                  <a:schemeClr val="tx1"/>
                </a:solidFill>
                <a:latin typeface="Times New Roman" pitchFamily="18" charset="0"/>
                <a:ea typeface="黑体" pitchFamily="49" charset="-122"/>
              </a:rPr>
              <a:t>向量</a:t>
            </a:r>
            <a:r>
              <a:rPr lang="zh-CN" altLang="en-US" dirty="0">
                <a:solidFill>
                  <a:schemeClr val="tx1"/>
                </a:solidFill>
                <a:latin typeface="Times New Roman" pitchFamily="18" charset="0"/>
                <a:ea typeface="黑体" pitchFamily="49" charset="-122"/>
              </a:rPr>
              <a:t>空间分类：将文档表示成空间中的向量，然后进行分类</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Ro</a:t>
            </a:r>
            <a:r>
              <a:rPr lang="de-DE" dirty="0">
                <a:solidFill>
                  <a:schemeClr val="tx1"/>
                </a:solidFill>
                <a:latin typeface="Times New Roman" pitchFamily="18" charset="0"/>
                <a:ea typeface="黑体" pitchFamily="49" charset="-122"/>
              </a:rPr>
              <a:t>cchio</a:t>
            </a:r>
            <a:r>
              <a:rPr lang="zh-CN" altLang="en-US" dirty="0">
                <a:solidFill>
                  <a:schemeClr val="tx1"/>
                </a:solidFill>
                <a:latin typeface="Times New Roman" pitchFamily="18" charset="0"/>
                <a:ea typeface="黑体" pitchFamily="49" charset="-122"/>
              </a:rPr>
              <a:t>分类器：将</a:t>
            </a:r>
            <a:r>
              <a:rPr lang="de-DE" dirty="0">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相关反馈思想应用于文本分类领域</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近邻分类器</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文本分类</a:t>
            </a:r>
          </a:p>
        </p:txBody>
      </p:sp>
      <p:sp>
        <p:nvSpPr>
          <p:cNvPr id="5" name="内容占位符 4"/>
          <p:cNvSpPr>
            <a:spLocks noGrp="1"/>
          </p:cNvSpPr>
          <p:nvPr>
            <p:ph idx="1"/>
          </p:nvPr>
        </p:nvSpPr>
        <p:spPr/>
        <p:txBody>
          <a:bodyPr/>
          <a:lstStyle/>
          <a:p>
            <a:pPr>
              <a:lnSpc>
                <a:spcPct val="150000"/>
              </a:lnSpc>
            </a:pPr>
            <a:r>
              <a:rPr lang="en-US" altLang="zh-CN" b="1" dirty="0"/>
              <a:t>Text classification</a:t>
            </a:r>
            <a:r>
              <a:rPr lang="zh-CN" altLang="en-US" b="1" dirty="0"/>
              <a:t>或者 </a:t>
            </a:r>
            <a:r>
              <a:rPr lang="en-US" altLang="zh-CN" b="1" dirty="0"/>
              <a:t>Text Categorization</a:t>
            </a:r>
            <a:r>
              <a:rPr lang="zh-CN" altLang="en-US" b="1" dirty="0"/>
              <a:t>：给定分类体系，将一个文档分到其中一个或者多个类别中的过程。</a:t>
            </a:r>
            <a:endParaRPr lang="en-US" altLang="zh-CN" b="1" dirty="0"/>
          </a:p>
          <a:p>
            <a:pPr>
              <a:lnSpc>
                <a:spcPct val="150000"/>
              </a:lnSpc>
            </a:pPr>
            <a:r>
              <a:rPr lang="zh-CN" altLang="en-US" b="1" dirty="0"/>
              <a:t>按类别数目：</a:t>
            </a:r>
            <a:endParaRPr lang="en-US" altLang="zh-CN" b="1" dirty="0"/>
          </a:p>
          <a:p>
            <a:pPr lvl="1">
              <a:lnSpc>
                <a:spcPct val="150000"/>
              </a:lnSpc>
            </a:pPr>
            <a:r>
              <a:rPr lang="zh-CN" altLang="en-US" b="1" dirty="0"/>
              <a:t>二类</a:t>
            </a:r>
            <a:r>
              <a:rPr lang="en-US" altLang="zh-CN" b="1" dirty="0"/>
              <a:t>(binary) vs. </a:t>
            </a:r>
            <a:r>
              <a:rPr lang="zh-CN" altLang="en-US" b="1" dirty="0"/>
              <a:t>多类</a:t>
            </a:r>
            <a:r>
              <a:rPr lang="en-US" altLang="zh-CN" b="1" dirty="0"/>
              <a:t>(multi-class )</a:t>
            </a:r>
          </a:p>
          <a:p>
            <a:pPr>
              <a:lnSpc>
                <a:spcPct val="150000"/>
              </a:lnSpc>
            </a:pPr>
            <a:r>
              <a:rPr lang="zh-CN" altLang="en-US" b="1" dirty="0"/>
              <a:t>按每个文档赋予的标签数目：</a:t>
            </a:r>
            <a:endParaRPr lang="en-US" altLang="zh-CN" b="1" dirty="0"/>
          </a:p>
          <a:p>
            <a:pPr lvl="1">
              <a:lnSpc>
                <a:spcPct val="150000"/>
              </a:lnSpc>
            </a:pPr>
            <a:r>
              <a:rPr lang="zh-CN" altLang="en-US" b="1" dirty="0"/>
              <a:t>单标签</a:t>
            </a:r>
            <a:r>
              <a:rPr lang="en-US" altLang="zh-CN" b="1" dirty="0"/>
              <a:t>(sing label) vs. </a:t>
            </a:r>
            <a:r>
              <a:rPr lang="zh-CN" altLang="en-US" b="1" dirty="0"/>
              <a:t>多标签</a:t>
            </a:r>
            <a:r>
              <a:rPr lang="en-US" altLang="zh-CN" b="1" dirty="0"/>
              <a:t>(multi label)</a:t>
            </a:r>
            <a:endParaRPr lang="zh-CN" altLang="en-US" b="1" dirty="0"/>
          </a:p>
        </p:txBody>
      </p:sp>
      <p:sp>
        <p:nvSpPr>
          <p:cNvPr id="3" name="灯片编号占位符 2"/>
          <p:cNvSpPr>
            <a:spLocks noGrp="1"/>
          </p:cNvSpPr>
          <p:nvPr>
            <p:ph type="sldNum" sz="quarter" idx="12"/>
          </p:nvPr>
        </p:nvSpPr>
        <p:spPr/>
        <p:txBody>
          <a:bodyPr/>
          <a:lstStyle/>
          <a:p>
            <a:pPr>
              <a:defRPr/>
            </a:pPr>
            <a:fld id="{DB3EC566-48E6-4552-87D6-CB322A8F1925}" type="slidenum">
              <a:rPr lang="en-US" smtClean="0"/>
              <a:pPr>
                <a:defRPr/>
              </a:pPr>
              <a:t>4</a:t>
            </a:fld>
            <a:endParaRPr lang="en-US"/>
          </a:p>
        </p:txBody>
      </p:sp>
    </p:spTree>
    <p:extLst>
      <p:ext uri="{BB962C8B-B14F-4D97-AF65-F5344CB8AC3E}">
        <p14:creationId xmlns:p14="http://schemas.microsoft.com/office/powerpoint/2010/main" val="236242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71543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一个文本分类任务：垃圾邮件过滤</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sp>
        <p:nvSpPr>
          <p:cNvPr id="10" name="Rectangle 9"/>
          <p:cNvSpPr/>
          <p:nvPr/>
        </p:nvSpPr>
        <p:spPr>
          <a:xfrm>
            <a:off x="357190" y="993893"/>
            <a:ext cx="8572528" cy="4647426"/>
          </a:xfrm>
          <a:prstGeom prst="rect">
            <a:avLst/>
          </a:prstGeom>
        </p:spPr>
        <p:txBody>
          <a:bodyPr wrap="square">
            <a:spAutoFit/>
          </a:bodyPr>
          <a:lstStyle/>
          <a:p>
            <a:pPr>
              <a:buClr>
                <a:srgbClr val="336699"/>
              </a:buClr>
            </a:pPr>
            <a:endParaRPr lang="de-DE" sz="1800" dirty="0">
              <a:solidFill>
                <a:schemeClr val="tx1"/>
              </a:solidFill>
              <a:latin typeface="Courier New" pitchFamily="49" charset="0"/>
              <a:ea typeface="黑体" pitchFamily="49" charset="-122"/>
              <a:cs typeface="Courier New" pitchFamily="49" charset="0"/>
            </a:endParaRPr>
          </a:p>
          <a:p>
            <a:pPr>
              <a:buClr>
                <a:srgbClr val="336699"/>
              </a:buClr>
            </a:pPr>
            <a:endParaRPr lang="de-DE" sz="1800" dirty="0">
              <a:solidFill>
                <a:schemeClr val="tx1"/>
              </a:solidFill>
              <a:latin typeface="Courier New" pitchFamily="49" charset="0"/>
              <a:ea typeface="黑体" pitchFamily="49" charset="-122"/>
              <a:cs typeface="Courier New" pitchFamily="49" charset="0"/>
            </a:endParaRPr>
          </a:p>
          <a:p>
            <a:r>
              <a:rPr lang="de-DE" sz="1800" dirty="0" err="1">
                <a:solidFill>
                  <a:schemeClr val="tx1"/>
                </a:solidFill>
                <a:latin typeface="Times New Roman" pitchFamily="18" charset="0"/>
                <a:ea typeface="黑体" pitchFamily="49" charset="-122"/>
                <a:cs typeface="Times New Roman" pitchFamily="18" charset="0"/>
              </a:rPr>
              <a:t>From</a:t>
            </a:r>
            <a:r>
              <a:rPr lang="de-DE" sz="1800" dirty="0">
                <a:solidFill>
                  <a:schemeClr val="tx1"/>
                </a:solidFill>
                <a:latin typeface="Times New Roman" pitchFamily="18" charset="0"/>
                <a:ea typeface="黑体" pitchFamily="49" charset="-122"/>
                <a:cs typeface="Times New Roman" pitchFamily="18" charset="0"/>
              </a:rPr>
              <a:t>: ‘‘’’ &lt;takworlld@hotmail.com&gt;</a:t>
            </a:r>
          </a:p>
          <a:p>
            <a:r>
              <a:rPr lang="en-US" sz="1800" dirty="0">
                <a:solidFill>
                  <a:schemeClr val="tx1"/>
                </a:solidFill>
                <a:latin typeface="Times New Roman" pitchFamily="18" charset="0"/>
                <a:ea typeface="黑体" pitchFamily="49" charset="-122"/>
                <a:cs typeface="Times New Roman" pitchFamily="18" charset="0"/>
              </a:rPr>
              <a:t>Subject: real estate is the only way... gem </a:t>
            </a:r>
            <a:r>
              <a:rPr lang="en-US" sz="1800" dirty="0" err="1">
                <a:solidFill>
                  <a:schemeClr val="tx1"/>
                </a:solidFill>
                <a:latin typeface="Times New Roman" pitchFamily="18" charset="0"/>
                <a:ea typeface="黑体" pitchFamily="49" charset="-122"/>
                <a:cs typeface="Times New Roman" pitchFamily="18" charset="0"/>
              </a:rPr>
              <a:t>oalvgkay</a:t>
            </a:r>
            <a:endParaRPr lang="en-US" sz="1800" dirty="0">
              <a:solidFill>
                <a:schemeClr val="tx1"/>
              </a:solidFill>
              <a:latin typeface="Times New Roman" pitchFamily="18" charset="0"/>
              <a:ea typeface="黑体" pitchFamily="49" charset="-122"/>
              <a:cs typeface="Times New Roman" pitchFamily="18" charset="0"/>
            </a:endParaRPr>
          </a:p>
          <a:p>
            <a:r>
              <a:rPr lang="en-US" sz="1800" dirty="0">
                <a:solidFill>
                  <a:schemeClr val="tx1"/>
                </a:solidFill>
                <a:latin typeface="Times New Roman" pitchFamily="18" charset="0"/>
                <a:ea typeface="黑体" pitchFamily="49" charset="-122"/>
                <a:cs typeface="Times New Roman" pitchFamily="18" charset="0"/>
              </a:rPr>
              <a:t>Anyone can buy real estate with no money down</a:t>
            </a:r>
          </a:p>
          <a:p>
            <a:r>
              <a:rPr lang="de-DE" sz="1800" dirty="0">
                <a:solidFill>
                  <a:schemeClr val="tx1"/>
                </a:solidFill>
                <a:latin typeface="Times New Roman" pitchFamily="18" charset="0"/>
                <a:ea typeface="黑体" pitchFamily="49" charset="-122"/>
                <a:cs typeface="Times New Roman" pitchFamily="18" charset="0"/>
              </a:rPr>
              <a:t>Stop </a:t>
            </a:r>
            <a:r>
              <a:rPr lang="de-DE" sz="1800" dirty="0" err="1">
                <a:solidFill>
                  <a:schemeClr val="tx1"/>
                </a:solidFill>
                <a:latin typeface="Times New Roman" pitchFamily="18" charset="0"/>
                <a:ea typeface="黑体" pitchFamily="49" charset="-122"/>
                <a:cs typeface="Times New Roman" pitchFamily="18" charset="0"/>
              </a:rPr>
              <a:t>paying</a:t>
            </a:r>
            <a:r>
              <a:rPr lang="de-DE" sz="1800" dirty="0">
                <a:solidFill>
                  <a:schemeClr val="tx1"/>
                </a:solidFill>
                <a:latin typeface="Times New Roman" pitchFamily="18" charset="0"/>
                <a:ea typeface="黑体" pitchFamily="49" charset="-122"/>
                <a:cs typeface="Times New Roman" pitchFamily="18" charset="0"/>
              </a:rPr>
              <a:t> </a:t>
            </a:r>
            <a:r>
              <a:rPr lang="de-DE" sz="1800" dirty="0" err="1">
                <a:solidFill>
                  <a:schemeClr val="tx1"/>
                </a:solidFill>
                <a:latin typeface="Times New Roman" pitchFamily="18" charset="0"/>
                <a:ea typeface="黑体" pitchFamily="49" charset="-122"/>
                <a:cs typeface="Times New Roman" pitchFamily="18" charset="0"/>
              </a:rPr>
              <a:t>rent</a:t>
            </a:r>
            <a:r>
              <a:rPr lang="de-DE" sz="1800" dirty="0">
                <a:solidFill>
                  <a:schemeClr val="tx1"/>
                </a:solidFill>
                <a:latin typeface="Times New Roman" pitchFamily="18" charset="0"/>
                <a:ea typeface="黑体" pitchFamily="49" charset="-122"/>
                <a:cs typeface="Times New Roman" pitchFamily="18" charset="0"/>
              </a:rPr>
              <a:t> TODAY !</a:t>
            </a:r>
          </a:p>
          <a:p>
            <a:r>
              <a:rPr lang="en-US" sz="1800" dirty="0">
                <a:solidFill>
                  <a:schemeClr val="tx1"/>
                </a:solidFill>
                <a:latin typeface="Times New Roman" pitchFamily="18" charset="0"/>
                <a:ea typeface="黑体" pitchFamily="49" charset="-122"/>
                <a:cs typeface="Times New Roman" pitchFamily="18" charset="0"/>
              </a:rPr>
              <a:t>There is no need to spend hundreds or even thousands for similar courses</a:t>
            </a:r>
          </a:p>
          <a:p>
            <a:r>
              <a:rPr lang="en-US" sz="1800" dirty="0">
                <a:solidFill>
                  <a:schemeClr val="tx1"/>
                </a:solidFill>
                <a:latin typeface="Times New Roman" pitchFamily="18" charset="0"/>
                <a:ea typeface="黑体" pitchFamily="49" charset="-122"/>
                <a:cs typeface="Times New Roman" pitchFamily="18" charset="0"/>
              </a:rPr>
              <a:t>I am 22 years old and I have already purchased 6 properties using the</a:t>
            </a:r>
          </a:p>
          <a:p>
            <a:r>
              <a:rPr lang="en-US" sz="1800" dirty="0">
                <a:solidFill>
                  <a:schemeClr val="tx1"/>
                </a:solidFill>
                <a:latin typeface="Times New Roman" pitchFamily="18" charset="0"/>
                <a:ea typeface="黑体" pitchFamily="49" charset="-122"/>
                <a:cs typeface="Times New Roman" pitchFamily="18" charset="0"/>
              </a:rPr>
              <a:t>methods outlined in this truly INCREDIBLE </a:t>
            </a:r>
            <a:r>
              <a:rPr lang="en-US" sz="1800" dirty="0" err="1">
                <a:solidFill>
                  <a:schemeClr val="tx1"/>
                </a:solidFill>
                <a:latin typeface="Times New Roman" pitchFamily="18" charset="0"/>
                <a:ea typeface="黑体" pitchFamily="49" charset="-122"/>
                <a:cs typeface="Times New Roman" pitchFamily="18" charset="0"/>
              </a:rPr>
              <a:t>ebook</a:t>
            </a:r>
            <a:r>
              <a:rPr lang="en-US" sz="1800" dirty="0">
                <a:solidFill>
                  <a:schemeClr val="tx1"/>
                </a:solidFill>
                <a:latin typeface="Times New Roman" pitchFamily="18" charset="0"/>
                <a:ea typeface="黑体" pitchFamily="49" charset="-122"/>
                <a:cs typeface="Times New Roman" pitchFamily="18" charset="0"/>
              </a:rPr>
              <a:t>.</a:t>
            </a:r>
          </a:p>
          <a:p>
            <a:r>
              <a:rPr lang="de-DE" sz="1800" dirty="0">
                <a:solidFill>
                  <a:schemeClr val="tx1"/>
                </a:solidFill>
                <a:latin typeface="Times New Roman" pitchFamily="18" charset="0"/>
                <a:ea typeface="黑体" pitchFamily="49" charset="-122"/>
                <a:cs typeface="Times New Roman" pitchFamily="18" charset="0"/>
              </a:rPr>
              <a:t>Change </a:t>
            </a:r>
            <a:r>
              <a:rPr lang="de-DE" sz="1800" dirty="0" err="1">
                <a:solidFill>
                  <a:schemeClr val="tx1"/>
                </a:solidFill>
                <a:latin typeface="Times New Roman" pitchFamily="18" charset="0"/>
                <a:ea typeface="黑体" pitchFamily="49" charset="-122"/>
                <a:cs typeface="Times New Roman" pitchFamily="18" charset="0"/>
              </a:rPr>
              <a:t>your</a:t>
            </a:r>
            <a:r>
              <a:rPr lang="de-DE" sz="1800" dirty="0">
                <a:solidFill>
                  <a:schemeClr val="tx1"/>
                </a:solidFill>
                <a:latin typeface="Times New Roman" pitchFamily="18" charset="0"/>
                <a:ea typeface="黑体" pitchFamily="49" charset="-122"/>
                <a:cs typeface="Times New Roman" pitchFamily="18" charset="0"/>
              </a:rPr>
              <a:t> </a:t>
            </a:r>
            <a:r>
              <a:rPr lang="de-DE" sz="1800" dirty="0" err="1">
                <a:solidFill>
                  <a:schemeClr val="tx1"/>
                </a:solidFill>
                <a:latin typeface="Times New Roman" pitchFamily="18" charset="0"/>
                <a:ea typeface="黑体" pitchFamily="49" charset="-122"/>
                <a:cs typeface="Times New Roman" pitchFamily="18" charset="0"/>
              </a:rPr>
              <a:t>life</a:t>
            </a:r>
            <a:r>
              <a:rPr lang="de-DE" sz="1800" dirty="0">
                <a:solidFill>
                  <a:schemeClr val="tx1"/>
                </a:solidFill>
                <a:latin typeface="Times New Roman" pitchFamily="18" charset="0"/>
                <a:ea typeface="黑体" pitchFamily="49" charset="-122"/>
                <a:cs typeface="Times New Roman" pitchFamily="18" charset="0"/>
              </a:rPr>
              <a:t> NOW !</a:t>
            </a:r>
          </a:p>
          <a:p>
            <a:r>
              <a:rPr lang="de-DE" sz="1800" dirty="0">
                <a:solidFill>
                  <a:schemeClr val="tx1"/>
                </a:solidFill>
                <a:latin typeface="Times New Roman" pitchFamily="18" charset="0"/>
                <a:ea typeface="黑体" pitchFamily="49" charset="-122"/>
                <a:cs typeface="Times New Roman" pitchFamily="18" charset="0"/>
              </a:rPr>
              <a:t>=================================================</a:t>
            </a:r>
          </a:p>
          <a:p>
            <a:r>
              <a:rPr lang="de-DE" sz="1800" dirty="0">
                <a:solidFill>
                  <a:schemeClr val="tx1"/>
                </a:solidFill>
                <a:latin typeface="Times New Roman" pitchFamily="18" charset="0"/>
                <a:ea typeface="黑体" pitchFamily="49" charset="-122"/>
                <a:cs typeface="Times New Roman" pitchFamily="18" charset="0"/>
              </a:rPr>
              <a:t>Click Below </a:t>
            </a:r>
            <a:r>
              <a:rPr lang="de-DE" sz="1800" dirty="0" err="1">
                <a:solidFill>
                  <a:schemeClr val="tx1"/>
                </a:solidFill>
                <a:latin typeface="Times New Roman" pitchFamily="18" charset="0"/>
                <a:ea typeface="黑体" pitchFamily="49" charset="-122"/>
                <a:cs typeface="Times New Roman" pitchFamily="18" charset="0"/>
              </a:rPr>
              <a:t>to</a:t>
            </a:r>
            <a:r>
              <a:rPr lang="de-DE" sz="1800" dirty="0">
                <a:solidFill>
                  <a:schemeClr val="tx1"/>
                </a:solidFill>
                <a:latin typeface="Times New Roman" pitchFamily="18" charset="0"/>
                <a:ea typeface="黑体" pitchFamily="49" charset="-122"/>
                <a:cs typeface="Times New Roman" pitchFamily="18" charset="0"/>
              </a:rPr>
              <a:t> order:</a:t>
            </a:r>
          </a:p>
          <a:p>
            <a:r>
              <a:rPr lang="de-DE" sz="1800" dirty="0">
                <a:solidFill>
                  <a:schemeClr val="tx1"/>
                </a:solidFill>
                <a:latin typeface="Times New Roman" pitchFamily="18" charset="0"/>
                <a:ea typeface="黑体" pitchFamily="49" charset="-122"/>
                <a:cs typeface="Times New Roman" pitchFamily="18" charset="0"/>
              </a:rPr>
              <a:t>http://www.wholesaledaily.com/sales/nmd.htm</a:t>
            </a:r>
          </a:p>
          <a:p>
            <a:r>
              <a:rPr lang="de-DE" sz="1800" dirty="0">
                <a:solidFill>
                  <a:schemeClr val="tx1"/>
                </a:solidFill>
                <a:latin typeface="Times New Roman" pitchFamily="18" charset="0"/>
                <a:ea typeface="黑体" pitchFamily="49" charset="-122"/>
                <a:cs typeface="Times New Roman" pitchFamily="18" charset="0"/>
              </a:rPr>
              <a:t>=================================================</a:t>
            </a:r>
          </a:p>
          <a:p>
            <a:endParaRPr lang="en-US" altLang="zh-CN" sz="2200" dirty="0">
              <a:solidFill>
                <a:srgbClr val="00B050"/>
              </a:solidFill>
              <a:latin typeface="+mj-lt"/>
              <a:ea typeface="黑体" pitchFamily="49" charset="-122"/>
              <a:cs typeface="Courier New" pitchFamily="49" charset="0"/>
            </a:endParaRPr>
          </a:p>
          <a:p>
            <a:r>
              <a:rPr lang="zh-CN" altLang="en-US" sz="2200" dirty="0">
                <a:solidFill>
                  <a:srgbClr val="FF0000"/>
                </a:solidFill>
                <a:latin typeface="+mj-lt"/>
                <a:ea typeface="黑体" pitchFamily="49" charset="-122"/>
                <a:cs typeface="Courier New" pitchFamily="49" charset="0"/>
              </a:rPr>
              <a:t>如何编程实现对上类信息的识别和过滤？</a:t>
            </a:r>
            <a:endParaRPr lang="en-US" sz="2200" dirty="0">
              <a:solidFill>
                <a:srgbClr val="FF0000"/>
              </a:solidFill>
              <a:latin typeface="+mj-lt"/>
              <a:ea typeface="黑体" pitchFamily="49" charset="-122"/>
              <a:cs typeface="Courier New" pitchFamily="49" charset="0"/>
            </a:endParaRPr>
          </a:p>
        </p:txBody>
      </p:sp>
    </p:spTree>
    <p:extLst>
      <p:ext uri="{BB962C8B-B14F-4D97-AF65-F5344CB8AC3E}">
        <p14:creationId xmlns:p14="http://schemas.microsoft.com/office/powerpoint/2010/main" val="3215972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71543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文本分类的形式化定义： 训练</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sp>
        <p:nvSpPr>
          <p:cNvPr id="10" name="Rectangle 9"/>
          <p:cNvSpPr/>
          <p:nvPr/>
        </p:nvSpPr>
        <p:spPr>
          <a:xfrm>
            <a:off x="35496" y="1660346"/>
            <a:ext cx="9108504" cy="4072910"/>
          </a:xfrm>
          <a:prstGeom prst="rect">
            <a:avLst/>
          </a:prstGeom>
        </p:spPr>
        <p:txBody>
          <a:bodyPr wrap="square">
            <a:spAutoFit/>
          </a:bodyPr>
          <a:lstStyle/>
          <a:p>
            <a:pPr>
              <a:spcBef>
                <a:spcPts val="700"/>
              </a:spcBef>
            </a:pP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给定</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文档空间</a:t>
            </a:r>
            <a:r>
              <a:rPr lang="de-DE" dirty="0">
                <a:solidFill>
                  <a:schemeClr val="tx1"/>
                </a:solidFill>
                <a:latin typeface="+mj-lt"/>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文档都在该空间下表示（通常都是某种高维空间）</a:t>
            </a: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固定的类别集合</a:t>
            </a:r>
            <a:r>
              <a:rPr lang="en-US" dirty="0">
                <a:solidFill>
                  <a:schemeClr val="tx1"/>
                </a:solidFill>
                <a:latin typeface="+mj-lt"/>
                <a:ea typeface="黑体" pitchFamily="49" charset="-122"/>
              </a:rPr>
              <a:t>C = {c</a:t>
            </a:r>
            <a:r>
              <a:rPr lang="en-US" baseline="-25000" dirty="0">
                <a:solidFill>
                  <a:schemeClr val="tx1"/>
                </a:solidFill>
                <a:latin typeface="+mj-lt"/>
                <a:ea typeface="黑体" pitchFamily="49" charset="-122"/>
              </a:rPr>
              <a:t>1</a:t>
            </a:r>
            <a:r>
              <a:rPr lang="en-US" dirty="0">
                <a:solidFill>
                  <a:schemeClr val="tx1"/>
                </a:solidFill>
                <a:latin typeface="+mj-lt"/>
                <a:ea typeface="黑体" pitchFamily="49" charset="-122"/>
              </a:rPr>
              <a:t>, c</a:t>
            </a:r>
            <a:r>
              <a:rPr lang="en-US" baseline="-25000" dirty="0">
                <a:solidFill>
                  <a:schemeClr val="tx1"/>
                </a:solidFill>
                <a:latin typeface="+mj-lt"/>
                <a:ea typeface="黑体" pitchFamily="49" charset="-122"/>
              </a:rPr>
              <a:t>2</a:t>
            </a:r>
            <a:r>
              <a:rPr lang="en-US" dirty="0">
                <a:solidFill>
                  <a:schemeClr val="tx1"/>
                </a:solidFill>
                <a:latin typeface="+mj-lt"/>
                <a:ea typeface="黑体" pitchFamily="49" charset="-122"/>
              </a:rPr>
              <a:t>, . . . , </a:t>
            </a:r>
            <a:r>
              <a:rPr lang="en-US" dirty="0" err="1">
                <a:solidFill>
                  <a:schemeClr val="tx1"/>
                </a:solidFill>
                <a:latin typeface="+mj-lt"/>
                <a:ea typeface="黑体" pitchFamily="49" charset="-122"/>
              </a:rPr>
              <a:t>c</a:t>
            </a:r>
            <a:r>
              <a:rPr lang="en-US" baseline="-25000" dirty="0" err="1">
                <a:solidFill>
                  <a:schemeClr val="tx1"/>
                </a:solidFill>
                <a:latin typeface="+mj-lt"/>
                <a:ea typeface="黑体" pitchFamily="49" charset="-122"/>
              </a:rPr>
              <a:t>J</a:t>
            </a:r>
            <a:r>
              <a:rPr lang="en-US" dirty="0">
                <a:solidFill>
                  <a:schemeClr val="tx1"/>
                </a:solidFill>
                <a:latin typeface="+mj-lt"/>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类别往往根据应用的需求来认为定义</a:t>
            </a:r>
            <a:r>
              <a:rPr lang="en-US" sz="2200" dirty="0">
                <a:solidFill>
                  <a:schemeClr val="tx1"/>
                </a:solidFill>
                <a:latin typeface="+mj-lt"/>
                <a:ea typeface="黑体" pitchFamily="49" charset="-122"/>
              </a:rPr>
              <a:t> </a:t>
            </a:r>
            <a:r>
              <a:rPr lang="de-DE"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如</a:t>
            </a:r>
            <a:r>
              <a:rPr lang="de-DE"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相关类 </a:t>
            </a:r>
            <a:r>
              <a:rPr lang="en-US" altLang="zh-CN" sz="2200" dirty="0">
                <a:solidFill>
                  <a:schemeClr val="tx1"/>
                </a:solidFill>
                <a:latin typeface="+mj-lt"/>
                <a:ea typeface="黑体" pitchFamily="49" charset="-122"/>
              </a:rPr>
              <a:t>vs. </a:t>
            </a:r>
            <a:r>
              <a:rPr lang="zh-CN" altLang="en-US" sz="2200" dirty="0">
                <a:solidFill>
                  <a:schemeClr val="tx1"/>
                </a:solidFill>
                <a:latin typeface="+mj-lt"/>
                <a:ea typeface="黑体" pitchFamily="49" charset="-122"/>
              </a:rPr>
              <a:t>不相关类</a:t>
            </a:r>
            <a:r>
              <a:rPr lang="de-DE" sz="2200"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训练集</a:t>
            </a:r>
            <a:r>
              <a:rPr lang="en-US" dirty="0">
                <a:solidFill>
                  <a:srgbClr val="0070C0"/>
                </a:solidFill>
                <a:latin typeface="+mj-lt"/>
                <a:ea typeface="黑体" pitchFamily="49" charset="-122"/>
              </a:rPr>
              <a:t> </a:t>
            </a:r>
            <a:r>
              <a:rPr lang="en-US" dirty="0">
                <a:solidFill>
                  <a:schemeClr val="tx1"/>
                </a:solidFill>
                <a:latin typeface="+mj-lt"/>
                <a:ea typeface="黑体" pitchFamily="49" charset="-122"/>
              </a:rPr>
              <a:t>D </a:t>
            </a:r>
            <a:r>
              <a:rPr lang="zh-CN" altLang="en-US" dirty="0">
                <a:solidFill>
                  <a:schemeClr val="tx1"/>
                </a:solidFill>
                <a:latin typeface="+mj-lt"/>
                <a:ea typeface="黑体" pitchFamily="49" charset="-122"/>
              </a:rPr>
              <a:t>，文档</a:t>
            </a:r>
            <a:r>
              <a:rPr lang="en-US" altLang="zh-CN" dirty="0">
                <a:solidFill>
                  <a:schemeClr val="tx1"/>
                </a:solidFill>
                <a:latin typeface="+mj-lt"/>
                <a:ea typeface="黑体" pitchFamily="49" charset="-122"/>
              </a:rPr>
              <a:t>d</a:t>
            </a:r>
            <a:r>
              <a:rPr lang="zh-CN" altLang="en-US" dirty="0">
                <a:solidFill>
                  <a:schemeClr val="tx1"/>
                </a:solidFill>
                <a:latin typeface="+mj-lt"/>
                <a:ea typeface="黑体" pitchFamily="49" charset="-122"/>
              </a:rPr>
              <a:t>用</a:t>
            </a:r>
            <a:r>
              <a:rPr lang="en-US" altLang="zh-CN" dirty="0">
                <a:solidFill>
                  <a:schemeClr val="tx1"/>
                </a:solidFill>
                <a:latin typeface="+mj-lt"/>
                <a:ea typeface="黑体" pitchFamily="49" charset="-122"/>
              </a:rPr>
              <a:t>c</a:t>
            </a:r>
            <a:r>
              <a:rPr lang="zh-CN" altLang="en-US" dirty="0">
                <a:solidFill>
                  <a:schemeClr val="tx1"/>
                </a:solidFill>
                <a:latin typeface="+mj-lt"/>
                <a:ea typeface="黑体" pitchFamily="49" charset="-122"/>
              </a:rPr>
              <a:t>来标记，</a:t>
            </a:r>
            <a:r>
              <a:rPr lang="de-DE" dirty="0">
                <a:solidFill>
                  <a:schemeClr val="tx1"/>
                </a:solidFill>
                <a:latin typeface="+mj-lt"/>
                <a:ea typeface="黑体" pitchFamily="49" charset="-122"/>
              </a:rPr>
              <a:t>&lt;</a:t>
            </a:r>
            <a:r>
              <a:rPr lang="de-DE" i="1" dirty="0">
                <a:solidFill>
                  <a:schemeClr val="tx1"/>
                </a:solidFill>
                <a:latin typeface="+mj-lt"/>
                <a:ea typeface="黑体" pitchFamily="49" charset="-122"/>
              </a:rPr>
              <a:t>d</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
            </a:r>
            <a:r>
              <a:rPr lang="de-DE" dirty="0">
                <a:solidFill>
                  <a:schemeClr val="tx1"/>
                </a:solidFill>
                <a:latin typeface="+mj-lt"/>
                <a:ea typeface="黑体" pitchFamily="49" charset="-122"/>
              </a:rPr>
              <a:t>&gt; ∈ X × C</a:t>
            </a:r>
          </a:p>
          <a:p>
            <a:pPr lvl="1">
              <a:spcBef>
                <a:spcPts val="700"/>
              </a:spcBef>
            </a:pPr>
            <a:r>
              <a:rPr lang="zh-CN" altLang="en-US" dirty="0">
                <a:solidFill>
                  <a:schemeClr val="tx1"/>
                </a:solidFill>
                <a:latin typeface="+mj-lt"/>
                <a:ea typeface="黑体" pitchFamily="49" charset="-122"/>
              </a:rPr>
              <a:t>利用学习算法，学习一个分类器</a:t>
            </a:r>
            <a:r>
              <a:rPr lang="en-US" dirty="0">
                <a:solidFill>
                  <a:schemeClr val="tx1"/>
                </a:solidFill>
                <a:latin typeface="+mj-lt"/>
                <a:ea typeface="黑体" pitchFamily="49" charset="-122"/>
              </a:rPr>
              <a:t> </a:t>
            </a:r>
            <a:r>
              <a:rPr lang="el-GR" dirty="0">
                <a:solidFill>
                  <a:schemeClr val="tx1"/>
                </a:solidFill>
                <a:latin typeface="Calibri"/>
                <a:ea typeface="黑体" pitchFamily="49" charset="-122"/>
                <a:cs typeface="Calibri"/>
              </a:rPr>
              <a:t>ϒ</a:t>
            </a:r>
            <a:r>
              <a:rPr lang="zh-CN" altLang="en-US" dirty="0">
                <a:solidFill>
                  <a:schemeClr val="tx1"/>
                </a:solidFill>
                <a:latin typeface="Calibri"/>
                <a:ea typeface="黑体" pitchFamily="49" charset="-122"/>
                <a:cs typeface="Calibri"/>
              </a:rPr>
              <a:t>，将文档映射成类别：</a:t>
            </a:r>
            <a:endParaRPr lang="en-US" altLang="zh-CN" dirty="0">
              <a:solidFill>
                <a:schemeClr val="tx1"/>
              </a:solidFill>
              <a:latin typeface="Calibri"/>
              <a:ea typeface="黑体" pitchFamily="49" charset="-122"/>
              <a:cs typeface="Calibri"/>
            </a:endParaRPr>
          </a:p>
          <a:p>
            <a:pPr lvl="1">
              <a:spcBef>
                <a:spcPts val="700"/>
              </a:spcBef>
            </a:pPr>
            <a:endParaRPr lang="de-DE" dirty="0">
              <a:solidFill>
                <a:schemeClr val="tx1"/>
              </a:solidFill>
              <a:latin typeface="+mj-lt"/>
              <a:ea typeface="黑体" pitchFamily="49" charset="-122"/>
            </a:endParaRPr>
          </a:p>
          <a:p>
            <a:pPr lvl="1">
              <a:spcBef>
                <a:spcPts val="700"/>
              </a:spcBef>
            </a:pPr>
            <a:r>
              <a:rPr lang="de-DE" dirty="0">
                <a:solidFill>
                  <a:schemeClr val="tx1"/>
                </a:solidFill>
                <a:latin typeface="+mj-lt"/>
                <a:ea typeface="黑体" pitchFamily="49" charset="-122"/>
              </a:rPr>
              <a:t>                       </a:t>
            </a:r>
            <a:r>
              <a:rPr lang="el-GR" dirty="0">
                <a:solidFill>
                  <a:schemeClr val="tx1"/>
                </a:solidFill>
                <a:latin typeface="Calibri"/>
                <a:ea typeface="黑体" pitchFamily="49" charset="-122"/>
                <a:cs typeface="Calibri"/>
              </a:rPr>
              <a:t>ϒ</a:t>
            </a:r>
            <a:r>
              <a:rPr lang="de-DE" dirty="0">
                <a:solidFill>
                  <a:schemeClr val="tx1"/>
                </a:solidFill>
                <a:latin typeface="+mj-lt"/>
                <a:ea typeface="黑体" pitchFamily="49" charset="-122"/>
              </a:rPr>
              <a:t> : X → C</a:t>
            </a:r>
            <a:endParaRPr lang="en-US" dirty="0">
              <a:solidFill>
                <a:schemeClr val="tx1"/>
              </a:solidFill>
              <a:latin typeface="+mj-lt"/>
              <a:ea typeface="黑体" pitchFamily="49" charset="-122"/>
              <a:cs typeface="Courier New" pitchFamily="49" charset="0"/>
            </a:endParaRPr>
          </a:p>
        </p:txBody>
      </p:sp>
    </p:spTree>
    <p:extLst>
      <p:ext uri="{BB962C8B-B14F-4D97-AF65-F5344CB8AC3E}">
        <p14:creationId xmlns:p14="http://schemas.microsoft.com/office/powerpoint/2010/main" val="33555690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71543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文本分类的形式化定义：应用</a:t>
            </a:r>
            <a:r>
              <a:rPr lang="en-US" altLang="zh-CN" sz="3600" dirty="0">
                <a:solidFill>
                  <a:srgbClr val="000000"/>
                </a:solidFill>
                <a:latin typeface="Calibri" charset="0"/>
                <a:ea typeface="黑体" pitchFamily="49" charset="-122"/>
                <a:cs typeface="Times New Roman" pitchFamily="16" charset="0"/>
              </a:rPr>
              <a:t>/</a:t>
            </a:r>
            <a:r>
              <a:rPr lang="zh-CN" altLang="en-US" sz="3600" dirty="0">
                <a:solidFill>
                  <a:srgbClr val="000000"/>
                </a:solidFill>
                <a:latin typeface="Calibri" charset="0"/>
                <a:ea typeface="黑体" pitchFamily="49" charset="-122"/>
                <a:cs typeface="Times New Roman" pitchFamily="16" charset="0"/>
              </a:rPr>
              <a:t>测试</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
        <p:nvSpPr>
          <p:cNvPr id="10" name="Rectangle 9"/>
          <p:cNvSpPr/>
          <p:nvPr/>
        </p:nvSpPr>
        <p:spPr>
          <a:xfrm>
            <a:off x="312638" y="1772816"/>
            <a:ext cx="8572528" cy="3495829"/>
          </a:xfrm>
          <a:prstGeom prst="rect">
            <a:avLst/>
          </a:prstGeom>
        </p:spPr>
        <p:txBody>
          <a:bodyPr wrap="square">
            <a:spAutoFit/>
          </a:bodyPr>
          <a:lstStyle/>
          <a:p>
            <a:r>
              <a:rPr lang="de-DE" dirty="0">
                <a:solidFill>
                  <a:schemeClr val="tx1"/>
                </a:solidFill>
                <a:latin typeface="+mj-lt"/>
                <a:ea typeface="黑体" pitchFamily="49" charset="-122"/>
              </a:rPr>
              <a:t>	</a:t>
            </a: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pPr>
              <a:spcBef>
                <a:spcPts val="700"/>
              </a:spcBef>
            </a:pPr>
            <a:r>
              <a:rPr lang="de-DE" dirty="0">
                <a:solidFill>
                  <a:schemeClr val="tx1"/>
                </a:solidFill>
                <a:latin typeface="+mj-lt"/>
                <a:ea typeface="黑体" pitchFamily="49" charset="-122"/>
              </a:rPr>
              <a:t>	</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给定：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 X </a:t>
            </a:r>
          </a:p>
          <a:p>
            <a:pPr>
              <a:spcBef>
                <a:spcPts val="700"/>
              </a:spcBef>
            </a:pPr>
            <a:endParaRPr lang="en-US" dirty="0">
              <a:solidFill>
                <a:schemeClr val="tx1"/>
              </a:solidFill>
              <a:latin typeface="+mj-lt"/>
              <a:ea typeface="黑体" pitchFamily="49" charset="-122"/>
            </a:endParaRPr>
          </a:p>
          <a:p>
            <a:pPr>
              <a:spcBef>
                <a:spcPts val="700"/>
              </a:spcBef>
            </a:pP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确定：  </a:t>
            </a:r>
            <a:r>
              <a:rPr lang="el-GR" dirty="0">
                <a:solidFill>
                  <a:schemeClr val="tx1"/>
                </a:solidFill>
                <a:latin typeface="Calibri"/>
                <a:ea typeface="黑体" pitchFamily="49" charset="-122"/>
                <a:cs typeface="Calibri"/>
              </a:rPr>
              <a:t>ϒ</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 C, </a:t>
            </a:r>
          </a:p>
          <a:p>
            <a:pPr>
              <a:spcBef>
                <a:spcPts val="700"/>
              </a:spcBef>
            </a:pPr>
            <a:endParaRPr lang="en-US" dirty="0">
              <a:solidFill>
                <a:schemeClr val="tx1"/>
              </a:solidFill>
              <a:latin typeface="+mj-lt"/>
              <a:ea typeface="黑体" pitchFamily="49" charset="-122"/>
            </a:endParaRPr>
          </a:p>
          <a:p>
            <a:pPr>
              <a:spcBef>
                <a:spcPts val="700"/>
              </a:spcBef>
            </a:pP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即确定</a:t>
            </a:r>
            <a:r>
              <a:rPr lang="en-US" altLang="zh-CN" i="1" dirty="0">
                <a:solidFill>
                  <a:schemeClr val="tx1"/>
                </a:solidFill>
                <a:latin typeface="+mj-lt"/>
                <a:ea typeface="黑体" pitchFamily="49" charset="-122"/>
              </a:rPr>
              <a:t>d</a:t>
            </a:r>
            <a:r>
              <a:rPr lang="zh-CN" altLang="en-US" dirty="0">
                <a:solidFill>
                  <a:schemeClr val="tx1"/>
                </a:solidFill>
                <a:latin typeface="+mj-lt"/>
                <a:ea typeface="黑体" pitchFamily="49" charset="-122"/>
              </a:rPr>
              <a:t>最可能属于的类别</a:t>
            </a:r>
            <a:endParaRPr lang="de-DE" i="1" dirty="0">
              <a:solidFill>
                <a:schemeClr val="tx1"/>
              </a:solidFill>
              <a:latin typeface="+mj-lt"/>
              <a:ea typeface="黑体" pitchFamily="49" charset="-122"/>
            </a:endParaRPr>
          </a:p>
        </p:txBody>
      </p:sp>
    </p:spTree>
    <p:extLst>
      <p:ext uri="{BB962C8B-B14F-4D97-AF65-F5344CB8AC3E}">
        <p14:creationId xmlns:p14="http://schemas.microsoft.com/office/powerpoint/2010/main" val="18956954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71543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课堂练习</a:t>
            </a:r>
            <a:r>
              <a:rPr lang="en-US" sz="3600" dirty="0">
                <a:solidFill>
                  <a:srgbClr val="000000"/>
                </a:solidFill>
                <a:latin typeface="Calibri" charset="0"/>
                <a:ea typeface="黑体" pitchFamily="49" charset="-122"/>
                <a:cs typeface="Times New Roman" pitchFamily="16" charset="0"/>
              </a:rPr>
              <a:t> </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
        <p:nvSpPr>
          <p:cNvPr id="10" name="Rectangle 9"/>
          <p:cNvSpPr/>
          <p:nvPr/>
        </p:nvSpPr>
        <p:spPr>
          <a:xfrm>
            <a:off x="-71470" y="2216530"/>
            <a:ext cx="8572528" cy="1200329"/>
          </a:xfrm>
          <a:prstGeom prst="rect">
            <a:avLst/>
          </a:prstGeom>
        </p:spPr>
        <p:txBody>
          <a:bodyPr wrap="square">
            <a:spAutoFit/>
          </a:bodyPr>
          <a:lstStyle/>
          <a:p>
            <a:r>
              <a:rPr lang="de-DE" dirty="0">
                <a:solidFill>
                  <a:schemeClr val="tx1"/>
                </a:solidFill>
                <a:latin typeface="+mj-lt"/>
                <a:ea typeface="黑体" pitchFamily="49" charset="-122"/>
              </a:rPr>
              <a:t>	</a:t>
            </a:r>
          </a:p>
          <a:p>
            <a:endParaRPr lang="de-DE"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试举出文本分类在信息检索中的应用例子</a:t>
            </a:r>
            <a:endParaRPr lang="de-DE" i="1" dirty="0">
              <a:solidFill>
                <a:schemeClr val="tx1"/>
              </a:solidFill>
              <a:latin typeface="+mj-lt"/>
              <a:ea typeface="黑体" pitchFamily="49" charset="-122"/>
            </a:endParaRPr>
          </a:p>
        </p:txBody>
      </p:sp>
    </p:spTree>
    <p:extLst>
      <p:ext uri="{BB962C8B-B14F-4D97-AF65-F5344CB8AC3E}">
        <p14:creationId xmlns:p14="http://schemas.microsoft.com/office/powerpoint/2010/main" val="3123367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71406"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a:solidFill>
                  <a:srgbClr val="000000"/>
                </a:solidFill>
                <a:latin typeface="Calibri" charset="0"/>
                <a:ea typeface="黑体" pitchFamily="49" charset="-122"/>
                <a:cs typeface="Times New Roman" pitchFamily="16" charset="0"/>
              </a:rPr>
              <a:t>搜索引擎中的文本分类应用</a:t>
            </a:r>
            <a:endParaRPr lang="en-US" sz="34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
        <p:nvSpPr>
          <p:cNvPr id="10" name="Rectangle 9"/>
          <p:cNvSpPr/>
          <p:nvPr/>
        </p:nvSpPr>
        <p:spPr>
          <a:xfrm>
            <a:off x="142876" y="1881376"/>
            <a:ext cx="8572528" cy="4355936"/>
          </a:xfrm>
          <a:prstGeom prst="rect">
            <a:avLst/>
          </a:prstGeom>
        </p:spPr>
        <p:txBody>
          <a:bodyPr wrap="square">
            <a:spAutoFit/>
          </a:bodyPr>
          <a:lstStyle/>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语言识别</a:t>
            </a: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类别</a:t>
            </a:r>
            <a:r>
              <a:rPr lang="de-DE" dirty="0">
                <a:solidFill>
                  <a:schemeClr val="tx1"/>
                </a:solidFill>
                <a:latin typeface="+mj-lt"/>
                <a:ea typeface="黑体" pitchFamily="49" charset="-122"/>
              </a:rPr>
              <a:t>: English vs. French</a:t>
            </a:r>
            <a:r>
              <a:rPr lang="zh-CN" altLang="en-US" dirty="0">
                <a:solidFill>
                  <a:schemeClr val="tx1"/>
                </a:solidFill>
                <a:latin typeface="+mj-lt"/>
                <a:ea typeface="黑体" pitchFamily="49" charset="-122"/>
              </a:rPr>
              <a:t>等</a:t>
            </a:r>
            <a:r>
              <a:rPr lang="de-DE" dirty="0">
                <a:solidFill>
                  <a:schemeClr val="tx1"/>
                </a:solidFill>
                <a:latin typeface="+mj-lt"/>
                <a:ea typeface="黑体" pitchFamily="49" charset="-122"/>
              </a:rPr>
              <a:t>)</a:t>
            </a: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垃圾网页的识别</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垃圾网页 </a:t>
            </a:r>
            <a:r>
              <a:rPr lang="en-US" dirty="0">
                <a:solidFill>
                  <a:schemeClr val="tx1"/>
                </a:solidFill>
                <a:latin typeface="+mj-lt"/>
                <a:ea typeface="黑体" pitchFamily="49" charset="-122"/>
              </a:rPr>
              <a:t>vs. </a:t>
            </a:r>
            <a:r>
              <a:rPr lang="zh-CN" altLang="en-US" dirty="0">
                <a:solidFill>
                  <a:schemeClr val="tx1"/>
                </a:solidFill>
                <a:latin typeface="+mj-lt"/>
                <a:ea typeface="黑体" pitchFamily="49" charset="-122"/>
              </a:rPr>
              <a:t>正常网页</a:t>
            </a:r>
            <a:r>
              <a:rPr lang="en-US" dirty="0">
                <a:solidFill>
                  <a:schemeClr val="tx1"/>
                </a:solidFill>
                <a:latin typeface="+mj-lt"/>
                <a:ea typeface="黑体" pitchFamily="49" charset="-122"/>
              </a:rPr>
              <a:t>)</a:t>
            </a: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是否包含淫秽内容</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色情 </a:t>
            </a:r>
            <a:r>
              <a:rPr lang="de-DE" dirty="0">
                <a:solidFill>
                  <a:schemeClr val="tx1"/>
                </a:solidFill>
                <a:latin typeface="+mj-lt"/>
                <a:ea typeface="黑体" pitchFamily="49" charset="-122"/>
              </a:rPr>
              <a:t>vs. </a:t>
            </a:r>
            <a:r>
              <a:rPr lang="zh-CN" altLang="en-US" dirty="0">
                <a:solidFill>
                  <a:schemeClr val="tx1"/>
                </a:solidFill>
                <a:latin typeface="+mj-lt"/>
                <a:ea typeface="黑体" pitchFamily="49" charset="-122"/>
              </a:rPr>
              <a:t>非色情</a:t>
            </a:r>
            <a:r>
              <a:rPr lang="de-DE" dirty="0">
                <a:solidFill>
                  <a:schemeClr val="tx1"/>
                </a:solidFill>
                <a:latin typeface="+mj-lt"/>
                <a:ea typeface="黑体" pitchFamily="49" charset="-122"/>
              </a:rPr>
              <a:t>)</a:t>
            </a: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领域搜索或垂直搜索</a:t>
            </a: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搜索对象限制在某个垂直领域（如健康医疗）</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属于该领域 </a:t>
            </a:r>
            <a:r>
              <a:rPr lang="en-US" altLang="zh-CN" dirty="0">
                <a:solidFill>
                  <a:schemeClr val="tx1"/>
                </a:solidFill>
                <a:latin typeface="+mj-lt"/>
                <a:ea typeface="黑体" pitchFamily="49" charset="-122"/>
              </a:rPr>
              <a:t>vs. </a:t>
            </a:r>
            <a:r>
              <a:rPr lang="zh-CN" altLang="en-US" dirty="0">
                <a:solidFill>
                  <a:schemeClr val="tx1"/>
                </a:solidFill>
                <a:latin typeface="+mj-lt"/>
                <a:ea typeface="黑体" pitchFamily="49" charset="-122"/>
              </a:rPr>
              <a:t>不属于该领域</a:t>
            </a:r>
            <a:r>
              <a:rPr lang="en-US" dirty="0">
                <a:solidFill>
                  <a:schemeClr val="tx1"/>
                </a:solidFill>
                <a:latin typeface="+mj-lt"/>
                <a:ea typeface="黑体" pitchFamily="49" charset="-122"/>
              </a:rPr>
              <a:t>)</a:t>
            </a: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静态查询</a:t>
            </a: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如，</a:t>
            </a:r>
            <a:r>
              <a:rPr lang="de-DE" dirty="0">
                <a:solidFill>
                  <a:schemeClr val="tx1"/>
                </a:solidFill>
                <a:latin typeface="+mj-lt"/>
                <a:ea typeface="黑体" pitchFamily="49" charset="-122"/>
              </a:rPr>
              <a:t>Google Alerts)</a:t>
            </a: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情感识别</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影评或产品评论是贬还是褒</a:t>
            </a:r>
            <a:r>
              <a:rPr lang="en-US" dirty="0">
                <a:solidFill>
                  <a:schemeClr val="tx1"/>
                </a:solidFill>
                <a:latin typeface="+mj-lt"/>
                <a:ea typeface="黑体" pitchFamily="49" charset="-122"/>
              </a:rPr>
              <a:t> </a:t>
            </a:r>
            <a:r>
              <a:rPr lang="de-DE" dirty="0">
                <a:solidFill>
                  <a:schemeClr val="tx1"/>
                </a:solidFill>
                <a:latin typeface="+mj-lt"/>
                <a:ea typeface="黑体" pitchFamily="49" charset="-122"/>
              </a:rPr>
              <a:t>(</a:t>
            </a:r>
            <a:r>
              <a:rPr lang="zh-CN" altLang="en-US" dirty="0">
                <a:solidFill>
                  <a:schemeClr val="tx1"/>
                </a:solidFill>
                <a:latin typeface="+mj-lt"/>
                <a:ea typeface="黑体" pitchFamily="49" charset="-122"/>
              </a:rPr>
              <a:t>褒评</a:t>
            </a:r>
            <a:r>
              <a:rPr lang="de-DE" dirty="0">
                <a:solidFill>
                  <a:schemeClr val="tx1"/>
                </a:solidFill>
                <a:latin typeface="+mj-lt"/>
                <a:ea typeface="黑体" pitchFamily="49" charset="-122"/>
              </a:rPr>
              <a:t> vs. </a:t>
            </a:r>
            <a:r>
              <a:rPr lang="zh-CN" altLang="en-US" dirty="0">
                <a:solidFill>
                  <a:schemeClr val="tx1"/>
                </a:solidFill>
                <a:latin typeface="+mj-lt"/>
                <a:ea typeface="黑体" pitchFamily="49" charset="-122"/>
              </a:rPr>
              <a:t>贬评</a:t>
            </a:r>
            <a:r>
              <a:rPr lang="de-DE" dirty="0">
                <a:solidFill>
                  <a:schemeClr val="tx1"/>
                </a:solidFill>
                <a:latin typeface="+mj-lt"/>
                <a:ea typeface="黑体" pitchFamily="49" charset="-122"/>
              </a:rPr>
              <a:t>)</a:t>
            </a:r>
            <a:endParaRPr lang="de-DE" i="1" dirty="0">
              <a:solidFill>
                <a:schemeClr val="tx1"/>
              </a:solidFill>
              <a:latin typeface="+mj-lt"/>
              <a:ea typeface="黑体" pitchFamily="49" charset="-122"/>
            </a:endParaRPr>
          </a:p>
        </p:txBody>
      </p:sp>
    </p:spTree>
    <p:extLst>
      <p:ext uri="{BB962C8B-B14F-4D97-AF65-F5344CB8AC3E}">
        <p14:creationId xmlns:p14="http://schemas.microsoft.com/office/powerpoint/2010/main" val="24090475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2817</TotalTime>
  <Words>1323</Words>
  <Application>Microsoft Office PowerPoint</Application>
  <PresentationFormat>全屏显示(4:3)</PresentationFormat>
  <Paragraphs>221</Paragraphs>
  <Slides>30</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 Unicode MS</vt:lpstr>
      <vt:lpstr>ＭＳ Ｐゴシック</vt:lpstr>
      <vt:lpstr>黑体</vt:lpstr>
      <vt:lpstr>楷体</vt:lpstr>
      <vt:lpstr>宋体</vt:lpstr>
      <vt:lpstr>Arial</vt:lpstr>
      <vt:lpstr>Calibri</vt:lpstr>
      <vt:lpstr>Courier New</vt:lpstr>
      <vt:lpstr>Lucida Sans</vt:lpstr>
      <vt:lpstr>Times New Roman</vt:lpstr>
      <vt:lpstr>Wingdings</vt:lpstr>
      <vt:lpstr>manning</vt:lpstr>
      <vt:lpstr>PowerPoint 演示文稿</vt:lpstr>
      <vt:lpstr>提纲</vt:lpstr>
      <vt:lpstr>PowerPoint 演示文稿</vt:lpstr>
      <vt:lpstr>文本分类</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向量空间中的类别</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sun</cp:lastModifiedBy>
  <cp:revision>1132</cp:revision>
  <cp:lastPrinted>2009-09-22T15:48:09Z</cp:lastPrinted>
  <dcterms:created xsi:type="dcterms:W3CDTF">2009-09-21T23:46:17Z</dcterms:created>
  <dcterms:modified xsi:type="dcterms:W3CDTF">2019-12-05T04:02:50Z</dcterms:modified>
</cp:coreProperties>
</file>