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Lst>
  <p:notesMasterIdLst>
    <p:notesMasterId r:id="rId35"/>
  </p:notesMasterIdLst>
  <p:handoutMasterIdLst>
    <p:handoutMasterId r:id="rId36"/>
  </p:handoutMasterIdLst>
  <p:sldIdLst>
    <p:sldId id="327" r:id="rId2"/>
    <p:sldId id="670" r:id="rId3"/>
    <p:sldId id="671" r:id="rId4"/>
    <p:sldId id="672" r:id="rId5"/>
    <p:sldId id="674" r:id="rId6"/>
    <p:sldId id="635" r:id="rId7"/>
    <p:sldId id="675" r:id="rId8"/>
    <p:sldId id="636" r:id="rId9"/>
    <p:sldId id="637" r:id="rId10"/>
    <p:sldId id="638" r:id="rId11"/>
    <p:sldId id="639" r:id="rId12"/>
    <p:sldId id="647" r:id="rId13"/>
    <p:sldId id="648" r:id="rId14"/>
    <p:sldId id="649" r:id="rId15"/>
    <p:sldId id="650" r:id="rId16"/>
    <p:sldId id="676" r:id="rId17"/>
    <p:sldId id="651" r:id="rId18"/>
    <p:sldId id="652" r:id="rId19"/>
    <p:sldId id="653" r:id="rId20"/>
    <p:sldId id="654" r:id="rId21"/>
    <p:sldId id="655" r:id="rId22"/>
    <p:sldId id="656" r:id="rId23"/>
    <p:sldId id="657" r:id="rId24"/>
    <p:sldId id="658" r:id="rId25"/>
    <p:sldId id="659" r:id="rId26"/>
    <p:sldId id="660" r:id="rId27"/>
    <p:sldId id="661" r:id="rId28"/>
    <p:sldId id="677" r:id="rId29"/>
    <p:sldId id="663" r:id="rId30"/>
    <p:sldId id="664" r:id="rId31"/>
    <p:sldId id="665" r:id="rId32"/>
    <p:sldId id="666" r:id="rId33"/>
    <p:sldId id="678" r:id="rId34"/>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6" d="100"/>
          <a:sy n="156" d="100"/>
        </p:scale>
        <p:origin x="1940" y="12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94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a:latin typeface="Arial" charset="0"/>
                <a:ea typeface="宋体" pitchFamily="2" charset="-122"/>
              </a:defRPr>
            </a:lvl1pPr>
          </a:lstStyle>
          <a:p>
            <a:pPr>
              <a:defRPr/>
            </a:pPr>
            <a:endParaRPr lang="en-US" altLang="zh-CN"/>
          </a:p>
        </p:txBody>
      </p:sp>
      <p:sp>
        <p:nvSpPr>
          <p:cNvPr id="624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latin typeface="Arial" charset="0"/>
                <a:ea typeface="宋体" pitchFamily="2" charset="-122"/>
              </a:defRPr>
            </a:lvl1pPr>
          </a:lstStyle>
          <a:p>
            <a:pPr>
              <a:defRPr/>
            </a:pPr>
            <a:endParaRPr lang="en-US" altLang="zh-CN"/>
          </a:p>
        </p:txBody>
      </p:sp>
      <p:sp>
        <p:nvSpPr>
          <p:cNvPr id="624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latin typeface="Arial" charset="0"/>
                <a:ea typeface="宋体" pitchFamily="2" charset="-122"/>
              </a:defRPr>
            </a:lvl1pPr>
          </a:lstStyle>
          <a:p>
            <a:pPr>
              <a:defRPr/>
            </a:pPr>
            <a:endParaRPr lang="en-US" altLang="zh-CN"/>
          </a:p>
        </p:txBody>
      </p:sp>
      <p:sp>
        <p:nvSpPr>
          <p:cNvPr id="624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Arial" charset="0"/>
                <a:ea typeface="宋体" pitchFamily="2" charset="-122"/>
              </a:defRPr>
            </a:lvl1pPr>
          </a:lstStyle>
          <a:p>
            <a:pPr>
              <a:defRPr/>
            </a:pPr>
            <a:fld id="{47F7FDF3-5B50-42A4-8552-9A7B195B16B6}" type="slidenum">
              <a:rPr lang="en-US" altLang="zh-CN"/>
              <a:pPr>
                <a:defRPr/>
              </a:pPr>
              <a:t>‹#›</a:t>
            </a:fld>
            <a:endParaRPr lang="en-US" altLang="zh-CN"/>
          </a:p>
        </p:txBody>
      </p:sp>
    </p:spTree>
    <p:extLst>
      <p:ext uri="{BB962C8B-B14F-4D97-AF65-F5344CB8AC3E}">
        <p14:creationId xmlns:p14="http://schemas.microsoft.com/office/powerpoint/2010/main" val="2532080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a:latin typeface="Arial" charset="0"/>
                <a:ea typeface="宋体" pitchFamily="2" charset="-122"/>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latin typeface="Arial" charset="0"/>
                <a:ea typeface="宋体" pitchFamily="2" charset="-122"/>
              </a:defRPr>
            </a:lvl1pPr>
          </a:lstStyle>
          <a:p>
            <a:pPr>
              <a:defRPr/>
            </a:pPr>
            <a:endParaRPr lang="en-US" altLang="zh-CN"/>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latin typeface="Arial" charset="0"/>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Arial" charset="0"/>
                <a:ea typeface="宋体" pitchFamily="2" charset="-122"/>
              </a:defRPr>
            </a:lvl1pPr>
          </a:lstStyle>
          <a:p>
            <a:pPr>
              <a:defRPr/>
            </a:pPr>
            <a:fld id="{13B9A3D7-8266-4C6F-A072-648345352726}" type="slidenum">
              <a:rPr lang="en-US" altLang="zh-CN"/>
              <a:pPr>
                <a:defRPr/>
              </a:pPr>
              <a:t>‹#›</a:t>
            </a:fld>
            <a:endParaRPr lang="en-US" altLang="zh-CN"/>
          </a:p>
        </p:txBody>
      </p:sp>
    </p:spTree>
    <p:extLst>
      <p:ext uri="{BB962C8B-B14F-4D97-AF65-F5344CB8AC3E}">
        <p14:creationId xmlns:p14="http://schemas.microsoft.com/office/powerpoint/2010/main" val="2223042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95C20-B223-4357-A576-CF548AEBB936}" type="slidenum">
              <a:rPr lang="en-US" altLang="zh-CN"/>
              <a:pPr/>
              <a:t>8</a:t>
            </a:fld>
            <a:endParaRPr lang="en-US" altLang="zh-CN"/>
          </a:p>
        </p:txBody>
      </p:sp>
      <p:sp>
        <p:nvSpPr>
          <p:cNvPr id="30722" name="Rectangle 2"/>
          <p:cNvSpPr>
            <a:spLocks noGrp="1" noRot="1" noChangeAspect="1" noChangeArrowheads="1" noTextEdit="1"/>
          </p:cNvSpPr>
          <p:nvPr>
            <p:ph type="sldImg"/>
          </p:nvPr>
        </p:nvSpPr>
        <p:spPr>
          <a:xfrm>
            <a:off x="1143000" y="685800"/>
            <a:ext cx="4565650" cy="3424238"/>
          </a:xfrm>
          <a:ln/>
        </p:spPr>
      </p:sp>
      <p:sp>
        <p:nvSpPr>
          <p:cNvPr id="30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32574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2BD2B5-19C5-43C9-B545-BC5CBB86B56A}" type="slidenum">
              <a:rPr lang="en-US" altLang="zh-CN"/>
              <a:pPr/>
              <a:t>24</a:t>
            </a:fld>
            <a:endParaRPr lang="en-US" altLang="zh-CN"/>
          </a:p>
        </p:txBody>
      </p:sp>
      <p:sp>
        <p:nvSpPr>
          <p:cNvPr id="180226" name="Rectangle 2"/>
          <p:cNvSpPr>
            <a:spLocks noGrp="1" noRot="1" noChangeAspect="1" noChangeArrowheads="1" noTextEdit="1"/>
          </p:cNvSpPr>
          <p:nvPr>
            <p:ph type="sldImg"/>
          </p:nvPr>
        </p:nvSpPr>
        <p:spPr>
          <a:xfrm>
            <a:off x="1143000" y="685800"/>
            <a:ext cx="4565650" cy="3424238"/>
          </a:xfrm>
          <a:ln/>
        </p:spPr>
      </p:sp>
      <p:sp>
        <p:nvSpPr>
          <p:cNvPr id="180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97251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F7961B-FB98-4E9A-AC14-D3383D262DF8}" type="slidenum">
              <a:rPr lang="en-US" altLang="zh-CN"/>
              <a:pPr/>
              <a:t>25</a:t>
            </a:fld>
            <a:endParaRPr lang="en-US" altLang="zh-CN"/>
          </a:p>
        </p:txBody>
      </p:sp>
      <p:sp>
        <p:nvSpPr>
          <p:cNvPr id="181250" name="Rectangle 2"/>
          <p:cNvSpPr>
            <a:spLocks noGrp="1" noRot="1" noChangeAspect="1" noChangeArrowheads="1" noTextEdit="1"/>
          </p:cNvSpPr>
          <p:nvPr>
            <p:ph type="sldImg"/>
          </p:nvPr>
        </p:nvSpPr>
        <p:spPr>
          <a:xfrm>
            <a:off x="1143000" y="685800"/>
            <a:ext cx="4565650" cy="3424238"/>
          </a:xfrm>
          <a:ln/>
        </p:spPr>
      </p:sp>
      <p:sp>
        <p:nvSpPr>
          <p:cNvPr id="181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28773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A832B0-A334-4F1F-B6A5-92F7D77F2563}" type="slidenum">
              <a:rPr lang="en-US" altLang="zh-CN"/>
              <a:pPr/>
              <a:t>26</a:t>
            </a:fld>
            <a:endParaRPr lang="en-US" altLang="zh-CN"/>
          </a:p>
        </p:txBody>
      </p:sp>
      <p:sp>
        <p:nvSpPr>
          <p:cNvPr id="365570" name="Rectangle 2"/>
          <p:cNvSpPr>
            <a:spLocks noGrp="1" noRot="1" noChangeAspect="1" noChangeArrowheads="1" noTextEdit="1"/>
          </p:cNvSpPr>
          <p:nvPr>
            <p:ph type="sldImg"/>
          </p:nvPr>
        </p:nvSpPr>
        <p:spPr>
          <a:xfrm>
            <a:off x="1143000" y="685800"/>
            <a:ext cx="4565650" cy="3424238"/>
          </a:xfrm>
          <a:ln/>
        </p:spPr>
      </p:sp>
      <p:sp>
        <p:nvSpPr>
          <p:cNvPr id="3655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02453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564253-B1F8-48B3-AD97-8F35879CEBD1}" type="slidenum">
              <a:rPr lang="en-US" altLang="zh-CN"/>
              <a:pPr/>
              <a:t>27</a:t>
            </a:fld>
            <a:endParaRPr lang="en-US" altLang="zh-CN"/>
          </a:p>
        </p:txBody>
      </p:sp>
      <p:sp>
        <p:nvSpPr>
          <p:cNvPr id="330754" name="Rectangle 2"/>
          <p:cNvSpPr>
            <a:spLocks noGrp="1" noRot="1" noChangeAspect="1" noChangeArrowheads="1" noTextEdit="1"/>
          </p:cNvSpPr>
          <p:nvPr>
            <p:ph type="sldImg"/>
          </p:nvPr>
        </p:nvSpPr>
        <p:spPr>
          <a:xfrm>
            <a:off x="1143000" y="685800"/>
            <a:ext cx="4565650" cy="3424238"/>
          </a:xfrm>
          <a:ln/>
        </p:spPr>
      </p:sp>
      <p:sp>
        <p:nvSpPr>
          <p:cNvPr id="330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16159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494327-B7D7-4ED3-935B-C0E299EAA3D4}" type="slidenum">
              <a:rPr lang="en-US" altLang="zh-CN"/>
              <a:pPr/>
              <a:t>12</a:t>
            </a:fld>
            <a:endParaRPr lang="en-US" altLang="zh-CN"/>
          </a:p>
        </p:txBody>
      </p:sp>
      <p:sp>
        <p:nvSpPr>
          <p:cNvPr id="163842" name="Rectangle 2"/>
          <p:cNvSpPr>
            <a:spLocks noGrp="1" noRot="1" noChangeAspect="1" noChangeArrowheads="1" noTextEdit="1"/>
          </p:cNvSpPr>
          <p:nvPr>
            <p:ph type="sldImg"/>
          </p:nvPr>
        </p:nvSpPr>
        <p:spPr>
          <a:xfrm>
            <a:off x="1143000" y="685800"/>
            <a:ext cx="4565650" cy="3424238"/>
          </a:xfrm>
          <a:ln/>
        </p:spPr>
      </p:sp>
      <p:sp>
        <p:nvSpPr>
          <p:cNvPr id="1638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62701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FF9CEB-7452-4359-B8ED-394CBB09A794}" type="slidenum">
              <a:rPr lang="en-US" altLang="zh-CN"/>
              <a:pPr/>
              <a:t>13</a:t>
            </a:fld>
            <a:endParaRPr lang="en-US" altLang="zh-CN"/>
          </a:p>
        </p:txBody>
      </p:sp>
      <p:sp>
        <p:nvSpPr>
          <p:cNvPr id="178178" name="Rectangle 2"/>
          <p:cNvSpPr>
            <a:spLocks noGrp="1" noRot="1" noChangeAspect="1" noChangeArrowheads="1" noTextEdit="1"/>
          </p:cNvSpPr>
          <p:nvPr>
            <p:ph type="sldImg"/>
          </p:nvPr>
        </p:nvSpPr>
        <p:spPr>
          <a:xfrm>
            <a:off x="1143000" y="685800"/>
            <a:ext cx="4565650" cy="3424238"/>
          </a:xfrm>
          <a:ln/>
        </p:spPr>
      </p:sp>
      <p:sp>
        <p:nvSpPr>
          <p:cNvPr id="1781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47986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8326AD-3683-47CF-8036-A783ADBE404F}" type="slidenum">
              <a:rPr lang="en-US" altLang="zh-CN"/>
              <a:pPr/>
              <a:t>17</a:t>
            </a:fld>
            <a:endParaRPr lang="en-US" altLang="zh-CN"/>
          </a:p>
        </p:txBody>
      </p:sp>
      <p:sp>
        <p:nvSpPr>
          <p:cNvPr id="363522" name="Rectangle 2"/>
          <p:cNvSpPr>
            <a:spLocks noGrp="1" noRot="1" noChangeAspect="1" noChangeArrowheads="1" noTextEdit="1"/>
          </p:cNvSpPr>
          <p:nvPr>
            <p:ph type="sldImg"/>
          </p:nvPr>
        </p:nvSpPr>
        <p:spPr>
          <a:xfrm>
            <a:off x="1143000" y="685800"/>
            <a:ext cx="4565650" cy="3424238"/>
          </a:xfrm>
          <a:ln/>
        </p:spPr>
      </p:sp>
      <p:sp>
        <p:nvSpPr>
          <p:cNvPr id="363523" name="Rectangle 3"/>
          <p:cNvSpPr>
            <a:spLocks noGrp="1" noChangeArrowheads="1"/>
          </p:cNvSpPr>
          <p:nvPr>
            <p:ph type="body" idx="1"/>
          </p:nvPr>
        </p:nvSpPr>
        <p:spPr/>
        <p:txBody>
          <a:bodyPr/>
          <a:lstStyle/>
          <a:p>
            <a:r>
              <a:rPr lang="zh-CN" altLang="en-US"/>
              <a:t>注意：相关文档集合所有</a:t>
            </a:r>
            <a:r>
              <a:rPr lang="en-US" altLang="zh-CN"/>
              <a:t>Term</a:t>
            </a:r>
            <a:r>
              <a:rPr lang="zh-CN" altLang="en-US"/>
              <a:t>的概率和不为</a:t>
            </a:r>
            <a:r>
              <a:rPr lang="en-US" altLang="zh-CN"/>
              <a:t>1</a:t>
            </a:r>
            <a:r>
              <a:rPr lang="zh-CN" altLang="en-US"/>
              <a:t>，这是因为每个</a:t>
            </a:r>
            <a:r>
              <a:rPr lang="en-US" altLang="zh-CN"/>
              <a:t>Term</a:t>
            </a:r>
            <a:r>
              <a:rPr lang="zh-CN" altLang="en-US"/>
              <a:t>的概率是指 出现该</a:t>
            </a:r>
            <a:r>
              <a:rPr lang="en-US" altLang="zh-CN"/>
              <a:t>Term</a:t>
            </a:r>
            <a:r>
              <a:rPr lang="zh-CN" altLang="en-US"/>
              <a:t>的文档数</a:t>
            </a:r>
            <a:r>
              <a:rPr lang="en-US" altLang="zh-CN"/>
              <a:t>/</a:t>
            </a:r>
            <a:r>
              <a:rPr lang="zh-CN" altLang="en-US"/>
              <a:t>文档总数。</a:t>
            </a:r>
          </a:p>
        </p:txBody>
      </p:sp>
    </p:spTree>
    <p:extLst>
      <p:ext uri="{BB962C8B-B14F-4D97-AF65-F5344CB8AC3E}">
        <p14:creationId xmlns:p14="http://schemas.microsoft.com/office/powerpoint/2010/main" val="3202632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847DAE-E7E9-4B4E-BE83-A73CAABF468D}" type="slidenum">
              <a:rPr lang="en-US" altLang="zh-CN"/>
              <a:pPr/>
              <a:t>18</a:t>
            </a:fld>
            <a:endParaRPr lang="en-US" altLang="zh-CN"/>
          </a:p>
        </p:txBody>
      </p:sp>
      <p:sp>
        <p:nvSpPr>
          <p:cNvPr id="364546" name="Rectangle 2"/>
          <p:cNvSpPr>
            <a:spLocks noGrp="1" noRot="1" noChangeAspect="1" noChangeArrowheads="1" noTextEdit="1"/>
          </p:cNvSpPr>
          <p:nvPr>
            <p:ph type="sldImg"/>
          </p:nvPr>
        </p:nvSpPr>
        <p:spPr>
          <a:xfrm>
            <a:off x="1143000" y="685800"/>
            <a:ext cx="4565650" cy="3424238"/>
          </a:xfrm>
          <a:ln/>
        </p:spPr>
      </p:sp>
      <p:sp>
        <p:nvSpPr>
          <p:cNvPr id="3645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44342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5113E6-186B-41B1-B9CD-D000D38472A4}" type="slidenum">
              <a:rPr lang="en-US" altLang="zh-CN"/>
              <a:pPr/>
              <a:t>19</a:t>
            </a:fld>
            <a:endParaRPr lang="en-US" altLang="zh-CN"/>
          </a:p>
        </p:txBody>
      </p:sp>
      <p:sp>
        <p:nvSpPr>
          <p:cNvPr id="371714" name="Rectangle 2"/>
          <p:cNvSpPr>
            <a:spLocks noGrp="1" noRot="1" noChangeAspect="1" noChangeArrowheads="1" noTextEdit="1"/>
          </p:cNvSpPr>
          <p:nvPr>
            <p:ph type="sldImg"/>
          </p:nvPr>
        </p:nvSpPr>
        <p:spPr>
          <a:xfrm>
            <a:off x="1143000" y="685800"/>
            <a:ext cx="4565650" cy="3424238"/>
          </a:xfrm>
          <a:ln/>
        </p:spPr>
      </p:sp>
      <p:sp>
        <p:nvSpPr>
          <p:cNvPr id="3717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31600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7A83AC-7D90-4925-B549-F35A1121C020}" type="slidenum">
              <a:rPr lang="en-US" altLang="zh-CN"/>
              <a:pPr/>
              <a:t>20</a:t>
            </a:fld>
            <a:endParaRPr lang="en-US" altLang="zh-CN"/>
          </a:p>
        </p:txBody>
      </p:sp>
      <p:sp>
        <p:nvSpPr>
          <p:cNvPr id="179202" name="Rectangle 2"/>
          <p:cNvSpPr>
            <a:spLocks noGrp="1" noRot="1" noChangeAspect="1" noChangeArrowheads="1" noTextEdit="1"/>
          </p:cNvSpPr>
          <p:nvPr>
            <p:ph type="sldImg"/>
          </p:nvPr>
        </p:nvSpPr>
        <p:spPr>
          <a:xfrm>
            <a:off x="1143000" y="685800"/>
            <a:ext cx="4565650" cy="3424238"/>
          </a:xfrm>
          <a:ln/>
        </p:spPr>
      </p:sp>
      <p:sp>
        <p:nvSpPr>
          <p:cNvPr id="1792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39595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54B05A-407B-48BF-AB14-F7A16D11BA61}" type="slidenum">
              <a:rPr lang="en-US" altLang="zh-CN"/>
              <a:pPr/>
              <a:t>21</a:t>
            </a:fld>
            <a:endParaRPr lang="en-US" altLang="zh-CN"/>
          </a:p>
        </p:txBody>
      </p:sp>
      <p:sp>
        <p:nvSpPr>
          <p:cNvPr id="186370" name="Rectangle 2"/>
          <p:cNvSpPr>
            <a:spLocks noGrp="1" noRot="1" noChangeAspect="1" noChangeArrowheads="1" noTextEdit="1"/>
          </p:cNvSpPr>
          <p:nvPr>
            <p:ph type="sldImg"/>
          </p:nvPr>
        </p:nvSpPr>
        <p:spPr>
          <a:xfrm>
            <a:off x="1143000" y="685800"/>
            <a:ext cx="4565650" cy="3424238"/>
          </a:xfrm>
          <a:ln/>
        </p:spPr>
      </p:sp>
      <p:sp>
        <p:nvSpPr>
          <p:cNvPr id="1863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15338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CD245-B2F5-4BEB-91F0-682B044531CE}" type="slidenum">
              <a:rPr lang="en-US" altLang="zh-CN"/>
              <a:pPr/>
              <a:t>23</a:t>
            </a:fld>
            <a:endParaRPr lang="en-US" altLang="zh-CN"/>
          </a:p>
        </p:txBody>
      </p:sp>
      <p:sp>
        <p:nvSpPr>
          <p:cNvPr id="32770" name="Rectangle 2"/>
          <p:cNvSpPr>
            <a:spLocks noGrp="1" noRot="1" noChangeAspect="1" noChangeArrowheads="1" noTextEdit="1"/>
          </p:cNvSpPr>
          <p:nvPr>
            <p:ph type="sldImg"/>
          </p:nvPr>
        </p:nvSpPr>
        <p:spPr>
          <a:xfrm>
            <a:off x="1143000" y="685800"/>
            <a:ext cx="4565650" cy="3424238"/>
          </a:xfrm>
          <a:ln/>
        </p:spPr>
      </p:sp>
      <p:sp>
        <p:nvSpPr>
          <p:cNvPr id="32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81248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76200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600" i="1">
                <a:solidFill>
                  <a:srgbClr val="FFFFFF"/>
                </a:solidFill>
                <a:latin typeface="Calibri" pitchFamily="34" charset="0"/>
                <a:ea typeface="ＭＳ Ｐゴシック" pitchFamily="34" charset="-128"/>
              </a:rPr>
              <a:t>Principle of Information Retrieval System</a:t>
            </a:r>
          </a:p>
        </p:txBody>
      </p:sp>
      <p:sp>
        <p:nvSpPr>
          <p:cNvPr id="5"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6" name="TextBox 5"/>
          <p:cNvSpPr txBox="1">
            <a:spLocks noChangeArrowheads="1"/>
          </p:cNvSpPr>
          <p:nvPr/>
        </p:nvSpPr>
        <p:spPr bwMode="auto">
          <a:xfrm>
            <a:off x="1962150" y="1600200"/>
            <a:ext cx="51355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r>
              <a:rPr lang="zh-CN" altLang="en-US" sz="4800" b="1" dirty="0">
                <a:solidFill>
                  <a:srgbClr val="FBFCFF"/>
                </a:solidFill>
                <a:latin typeface="黑体" pitchFamily="49" charset="-122"/>
                <a:ea typeface="黑体" pitchFamily="49" charset="-122"/>
                <a:cs typeface="Arial Unicode MS" pitchFamily="34" charset="-122"/>
              </a:rPr>
              <a:t>信息检索系统原理</a:t>
            </a:r>
            <a:endParaRPr lang="en-US" sz="4800" b="1" dirty="0">
              <a:solidFill>
                <a:srgbClr val="FBFCFF"/>
              </a:solidFill>
              <a:latin typeface="黑体" pitchFamily="49" charset="-122"/>
              <a:ea typeface="黑体" pitchFamily="49" charset="-122"/>
              <a:cs typeface="Arial Unicode MS" pitchFamily="34" charset="-122"/>
            </a:endParaRPr>
          </a:p>
        </p:txBody>
      </p:sp>
      <p:sp>
        <p:nvSpPr>
          <p:cNvPr id="7" name="Rectangle 8"/>
          <p:cNvSpPr>
            <a:spLocks noChangeArrowheads="1"/>
          </p:cNvSpPr>
          <p:nvPr userDrawn="1"/>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132537319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68313" y="1773238"/>
            <a:ext cx="820737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zh-CN" altLang="en-US"/>
          </a:p>
        </p:txBody>
      </p:sp>
      <p:sp>
        <p:nvSpPr>
          <p:cNvPr id="5" name="TextBox 4"/>
          <p:cNvSpPr txBox="1">
            <a:spLocks noChangeArrowheads="1"/>
          </p:cNvSpPr>
          <p:nvPr/>
        </p:nvSpPr>
        <p:spPr bwMode="auto">
          <a:xfrm>
            <a:off x="481013" y="1773238"/>
            <a:ext cx="82089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buFontTx/>
              <a:buAutoNum type="circleNumDbPlain"/>
              <a:defRPr/>
            </a:pPr>
            <a:endParaRPr lang="en-US" altLang="zh-CN"/>
          </a:p>
          <a:p>
            <a:pPr eaLnBrk="1" hangingPunct="1">
              <a:buFontTx/>
              <a:buAutoNum type="circleNumDbPlain"/>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
        <p:nvSpPr>
          <p:cNvPr id="6" name="Date Placeholder 3"/>
          <p:cNvSpPr>
            <a:spLocks noGrp="1"/>
          </p:cNvSpPr>
          <p:nvPr>
            <p:ph type="dt" sz="half" idx="14"/>
          </p:nvPr>
        </p:nvSpPr>
        <p:spPr/>
        <p:txBody>
          <a:bodyPr/>
          <a:lstStyle>
            <a:lvl1pPr>
              <a:defRPr/>
            </a:lvl1pPr>
          </a:lstStyle>
          <a:p>
            <a:pPr>
              <a:defRPr/>
            </a:pPr>
            <a:endParaRPr lang="en-US" altLang="zh-CN"/>
          </a:p>
        </p:txBody>
      </p:sp>
      <p:sp>
        <p:nvSpPr>
          <p:cNvPr id="7" name="Footer Placeholder 4"/>
          <p:cNvSpPr>
            <a:spLocks noGrp="1"/>
          </p:cNvSpPr>
          <p:nvPr>
            <p:ph type="ftr" sz="quarter" idx="15"/>
          </p:nvPr>
        </p:nvSpPr>
        <p:spPr/>
        <p:txBody>
          <a:bodyPr/>
          <a:lstStyle>
            <a:lvl1pPr>
              <a:defRPr dirty="0"/>
            </a:lvl1pPr>
          </a:lstStyle>
          <a:p>
            <a:pPr>
              <a:defRPr/>
            </a:pPr>
            <a:endParaRPr lang="en-US" altLang="zh-CN"/>
          </a:p>
        </p:txBody>
      </p:sp>
      <p:sp>
        <p:nvSpPr>
          <p:cNvPr id="8" name="Slide Number Placeholder 5"/>
          <p:cNvSpPr>
            <a:spLocks noGrp="1"/>
          </p:cNvSpPr>
          <p:nvPr>
            <p:ph type="sldNum" sz="quarter" idx="16"/>
          </p:nvPr>
        </p:nvSpPr>
        <p:spPr/>
        <p:txBody>
          <a:bodyPr/>
          <a:lstStyle>
            <a:lvl1pPr>
              <a:defRPr/>
            </a:lvl1pPr>
          </a:lstStyle>
          <a:p>
            <a:pPr>
              <a:defRPr/>
            </a:pPr>
            <a:fld id="{93A23781-D287-4953-8B39-293BE9BE148D}" type="slidenum">
              <a:rPr lang="en-US" altLang="zh-CN"/>
              <a:pPr>
                <a:defRPr/>
              </a:pPr>
              <a:t>‹#›</a:t>
            </a:fld>
            <a:endParaRPr lang="en-US" altLang="zh-CN"/>
          </a:p>
        </p:txBody>
      </p:sp>
    </p:spTree>
    <p:extLst>
      <p:ext uri="{BB962C8B-B14F-4D97-AF65-F5344CB8AC3E}">
        <p14:creationId xmlns:p14="http://schemas.microsoft.com/office/powerpoint/2010/main" val="81522989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B287583A-71EE-4DAE-B280-3983F9B4FFCF}" type="slidenum">
              <a:rPr lang="en-US" altLang="zh-CN"/>
              <a:pPr>
                <a:defRPr/>
              </a:pPr>
              <a:t>‹#›</a:t>
            </a:fld>
            <a:endParaRPr lang="en-US" altLang="zh-CN"/>
          </a:p>
        </p:txBody>
      </p:sp>
    </p:spTree>
    <p:extLst>
      <p:ext uri="{BB962C8B-B14F-4D97-AF65-F5344CB8AC3E}">
        <p14:creationId xmlns:p14="http://schemas.microsoft.com/office/powerpoint/2010/main" val="319232687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ltLang="zh-CN" sz="1600" i="1">
              <a:solidFill>
                <a:srgbClr val="FFFFFF"/>
              </a:solidFill>
              <a:latin typeface="Calibri" pitchFamily="34" charset="0"/>
              <a:ea typeface="ＭＳ Ｐゴシック" pitchFamily="34"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8" name="Rectangle 6"/>
          <p:cNvSpPr>
            <a:spLocks noChangeArrowheads="1"/>
          </p:cNvSpPr>
          <p:nvPr/>
        </p:nvSpPr>
        <p:spPr bwMode="auto">
          <a:xfrm>
            <a:off x="3175"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楷体" pitchFamily="49" charset="-122"/>
                <a:ea typeface="楷体" pitchFamily="49" charset="-122"/>
                <a:cs typeface="ＭＳ Ｐゴシック" pitchFamily="34" charset="-128"/>
              </a:rPr>
              <a:t>信息检索系统原理</a:t>
            </a:r>
            <a:endParaRPr lang="en-US" sz="1600">
              <a:solidFill>
                <a:srgbClr val="FFFFFF"/>
              </a:solidFill>
              <a:latin typeface="楷体" pitchFamily="49" charset="-122"/>
              <a:ea typeface="楷体" pitchFamily="49" charset="-122"/>
              <a:cs typeface="ＭＳ Ｐゴシック" pitchFamily="34"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dirty="0"/>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pPr>
              <a:defRPr/>
            </a:pPr>
            <a:fld id="{A76DA3B2-BCA9-4D08-8235-F7236BC83CD8}" type="slidenum">
              <a:rPr lang="en-US" altLang="zh-CN"/>
              <a:pPr>
                <a:defRPr/>
              </a:pPr>
              <a:t>‹#›</a:t>
            </a:fld>
            <a:endParaRPr lang="en-US" altLang="zh-CN"/>
          </a:p>
        </p:txBody>
      </p:sp>
    </p:spTree>
    <p:extLst>
      <p:ext uri="{BB962C8B-B14F-4D97-AF65-F5344CB8AC3E}">
        <p14:creationId xmlns:p14="http://schemas.microsoft.com/office/powerpoint/2010/main" val="215193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楷体" pitchFamily="49" charset="-122"/>
                <a:ea typeface="楷体" pitchFamily="49" charset="-122"/>
                <a:cs typeface="ＭＳ Ｐゴシック" pitchFamily="34" charset="-128"/>
              </a:rPr>
              <a:t>信息检索系统原理</a:t>
            </a:r>
            <a:endParaRPr lang="en-US" sz="1600">
              <a:solidFill>
                <a:srgbClr val="FFFFFF"/>
              </a:solidFill>
              <a:latin typeface="楷体" pitchFamily="49" charset="-122"/>
              <a:ea typeface="楷体" pitchFamily="49" charset="-122"/>
              <a:cs typeface="ＭＳ Ｐゴシック" pitchFamily="34"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en-US" altLang="zh-CN"/>
          </a:p>
        </p:txBody>
      </p:sp>
      <p:sp>
        <p:nvSpPr>
          <p:cNvPr id="10" name="Footer Placeholder 5"/>
          <p:cNvSpPr>
            <a:spLocks noGrp="1"/>
          </p:cNvSpPr>
          <p:nvPr>
            <p:ph type="ftr" sz="quarter" idx="11"/>
          </p:nvPr>
        </p:nvSpPr>
        <p:spPr/>
        <p:txBody>
          <a:bodyPr/>
          <a:lstStyle>
            <a:lvl1pPr>
              <a:defRPr dirty="0"/>
            </a:lvl1pPr>
          </a:lstStyle>
          <a:p>
            <a:pPr>
              <a:defRPr/>
            </a:pPr>
            <a:endParaRPr lang="en-US" altLang="zh-CN"/>
          </a:p>
        </p:txBody>
      </p:sp>
      <p:sp>
        <p:nvSpPr>
          <p:cNvPr id="11" name="Slide Number Placeholder 6"/>
          <p:cNvSpPr>
            <a:spLocks noGrp="1"/>
          </p:cNvSpPr>
          <p:nvPr>
            <p:ph type="sldNum" sz="quarter" idx="12"/>
          </p:nvPr>
        </p:nvSpPr>
        <p:spPr/>
        <p:txBody>
          <a:bodyPr/>
          <a:lstStyle>
            <a:lvl1pPr>
              <a:defRPr/>
            </a:lvl1pPr>
          </a:lstStyle>
          <a:p>
            <a:pPr>
              <a:defRPr/>
            </a:pPr>
            <a:fld id="{1553A4CA-C93D-432E-A9CF-CE114FFD5C1B}" type="slidenum">
              <a:rPr lang="en-US" altLang="zh-CN"/>
              <a:pPr>
                <a:defRPr/>
              </a:pPr>
              <a:t>‹#›</a:t>
            </a:fld>
            <a:endParaRPr lang="en-US" altLang="zh-CN"/>
          </a:p>
        </p:txBody>
      </p:sp>
    </p:spTree>
    <p:extLst>
      <p:ext uri="{BB962C8B-B14F-4D97-AF65-F5344CB8AC3E}">
        <p14:creationId xmlns:p14="http://schemas.microsoft.com/office/powerpoint/2010/main" val="375523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楷体" pitchFamily="49" charset="-122"/>
                <a:ea typeface="楷体" pitchFamily="49" charset="-122"/>
                <a:cs typeface="ＭＳ Ｐゴシック" pitchFamily="34" charset="-128"/>
              </a:rPr>
              <a:t>信息检索系统原理</a:t>
            </a:r>
            <a:endParaRPr lang="en-US" sz="1600">
              <a:solidFill>
                <a:srgbClr val="FFFFFF"/>
              </a:solidFill>
              <a:latin typeface="楷体" pitchFamily="49" charset="-122"/>
              <a:ea typeface="楷体" pitchFamily="49" charset="-122"/>
              <a:cs typeface="ＭＳ Ｐゴシック" pitchFamily="34"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en-US" altLang="zh-CN"/>
          </a:p>
        </p:txBody>
      </p:sp>
      <p:sp>
        <p:nvSpPr>
          <p:cNvPr id="12" name="Footer Placeholder 7"/>
          <p:cNvSpPr>
            <a:spLocks noGrp="1"/>
          </p:cNvSpPr>
          <p:nvPr>
            <p:ph type="ftr" sz="quarter" idx="11"/>
          </p:nvPr>
        </p:nvSpPr>
        <p:spPr/>
        <p:txBody>
          <a:bodyPr/>
          <a:lstStyle>
            <a:lvl1pPr>
              <a:defRPr dirty="0"/>
            </a:lvl1pPr>
          </a:lstStyle>
          <a:p>
            <a:pPr>
              <a:defRPr/>
            </a:pPr>
            <a:endParaRPr lang="en-US" altLang="zh-CN"/>
          </a:p>
        </p:txBody>
      </p:sp>
      <p:sp>
        <p:nvSpPr>
          <p:cNvPr id="13" name="Slide Number Placeholder 8"/>
          <p:cNvSpPr>
            <a:spLocks noGrp="1"/>
          </p:cNvSpPr>
          <p:nvPr>
            <p:ph type="sldNum" sz="quarter" idx="12"/>
          </p:nvPr>
        </p:nvSpPr>
        <p:spPr/>
        <p:txBody>
          <a:bodyPr/>
          <a:lstStyle>
            <a:lvl1pPr>
              <a:defRPr/>
            </a:lvl1pPr>
          </a:lstStyle>
          <a:p>
            <a:pPr>
              <a:defRPr/>
            </a:pPr>
            <a:fld id="{9CFE69F2-EB46-4BD3-BAE1-FB756BC4F87A}" type="slidenum">
              <a:rPr lang="en-US" altLang="zh-CN"/>
              <a:pPr>
                <a:defRPr/>
              </a:pPr>
              <a:t>‹#›</a:t>
            </a:fld>
            <a:endParaRPr lang="en-US" altLang="zh-CN"/>
          </a:p>
        </p:txBody>
      </p:sp>
    </p:spTree>
    <p:extLst>
      <p:ext uri="{BB962C8B-B14F-4D97-AF65-F5344CB8AC3E}">
        <p14:creationId xmlns:p14="http://schemas.microsoft.com/office/powerpoint/2010/main" val="2607776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dirty="0"/>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B1E729AF-08A3-479D-A133-BA1F9D955144}" type="slidenum">
              <a:rPr lang="en-US" altLang="zh-CN"/>
              <a:pPr>
                <a:defRPr/>
              </a:pPr>
              <a:t>‹#›</a:t>
            </a:fld>
            <a:endParaRPr lang="en-US" altLang="zh-CN"/>
          </a:p>
        </p:txBody>
      </p:sp>
    </p:spTree>
    <p:extLst>
      <p:ext uri="{BB962C8B-B14F-4D97-AF65-F5344CB8AC3E}">
        <p14:creationId xmlns:p14="http://schemas.microsoft.com/office/powerpoint/2010/main" val="302437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C39CB4C8-B055-4AF1-BE09-D6409ED0A8E2}" type="slidenum">
              <a:rPr lang="en-US" altLang="zh-CN"/>
              <a:pPr>
                <a:defRPr/>
              </a:pPr>
              <a:t>‹#›</a:t>
            </a:fld>
            <a:endParaRPr lang="en-US" altLang="zh-CN"/>
          </a:p>
        </p:txBody>
      </p:sp>
    </p:spTree>
    <p:extLst>
      <p:ext uri="{BB962C8B-B14F-4D97-AF65-F5344CB8AC3E}">
        <p14:creationId xmlns:p14="http://schemas.microsoft.com/office/powerpoint/2010/main" val="3010542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en-US" altLang="zh-CN"/>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dirty="0">
                <a:solidFill>
                  <a:srgbClr val="898989"/>
                </a:solidFill>
                <a:latin typeface="Calibri" pitchFamily="34" charset="0"/>
                <a:ea typeface="宋体" pitchFamily="2" charset="-122"/>
              </a:defRPr>
            </a:lvl1pPr>
          </a:lstStyle>
          <a:p>
            <a:pPr>
              <a:defRPr/>
            </a:pPr>
            <a:endParaRPr lang="en-US" altLang="zh-CN"/>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98EBA43F-4D2A-4E95-8895-985BE03B7995}" type="slidenum">
              <a:rPr lang="en-US" altLang="zh-CN"/>
              <a:pPr>
                <a:defRPr/>
              </a:pPr>
              <a:t>‹#›</a:t>
            </a:fld>
            <a:endParaRPr lang="en-US" altLang="zh-CN"/>
          </a:p>
        </p:txBody>
      </p:sp>
      <p:sp>
        <p:nvSpPr>
          <p:cNvPr id="1031"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楷体" pitchFamily="49" charset="-122"/>
                <a:ea typeface="楷体" pitchFamily="49" charset="-122"/>
                <a:cs typeface="ＭＳ Ｐゴシック" pitchFamily="34" charset="-128"/>
              </a:rPr>
              <a:t>信息检索系统原理</a:t>
            </a:r>
            <a:endParaRPr lang="en-US" sz="1600">
              <a:solidFill>
                <a:srgbClr val="FFFFFF"/>
              </a:solidFill>
              <a:latin typeface="楷体" pitchFamily="49" charset="-122"/>
              <a:ea typeface="楷体" pitchFamily="49" charset="-122"/>
              <a:cs typeface="ＭＳ Ｐゴシック" pitchFamily="34" charset="-128"/>
            </a:endParaRPr>
          </a:p>
        </p:txBody>
      </p:sp>
      <p:sp>
        <p:nvSpPr>
          <p:cNvPr id="1032"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600">
                <a:solidFill>
                  <a:srgbClr val="FFFFFF"/>
                </a:solidFill>
                <a:latin typeface="Calibri" pitchFamily="34" charset="0"/>
                <a:ea typeface="ＭＳ Ｐゴシック" pitchFamily="34" charset="-128"/>
              </a:rPr>
              <a:t> </a:t>
            </a:r>
          </a:p>
        </p:txBody>
      </p:sp>
      <p:sp>
        <p:nvSpPr>
          <p:cNvPr id="1033"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Tree>
  </p:cSld>
  <p:clrMap bg1="lt1" tx1="dk1" bg2="lt2" tx2="dk2" accent1="accent1" accent2="accent2" accent3="accent3" accent4="accent4" accent5="accent5" accent6="accent6" hlink="hlink" folHlink="folHlink"/>
  <p:sldLayoutIdLst>
    <p:sldLayoutId id="2147484020" r:id="rId1"/>
    <p:sldLayoutId id="2147484021" r:id="rId2"/>
    <p:sldLayoutId id="2147484017" r:id="rId3"/>
    <p:sldLayoutId id="2147484022" r:id="rId4"/>
    <p:sldLayoutId id="2147484023" r:id="rId5"/>
    <p:sldLayoutId id="2147484024" r:id="rId6"/>
    <p:sldLayoutId id="2147484025" r:id="rId7"/>
    <p:sldLayoutId id="2147484018" r:id="rId8"/>
  </p:sldLayoutIdLst>
  <p:hf hdr="0" dt="0"/>
  <p:txStyles>
    <p:titleStyle>
      <a:lvl1pPr algn="l" defTabSz="457200" rtl="0" eaLnBrk="0" fontAlgn="base" hangingPunct="0">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mn-ea"/>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mn-ea"/>
          <a:cs typeface="+mn-cs"/>
        </a:defRPr>
      </a:lvl2pPr>
      <a:lvl3pPr marL="1143000" indent="-228600" algn="l" defTabSz="457200" rtl="0" eaLnBrk="0" fontAlgn="base" hangingPunct="0">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mn-ea"/>
          <a:cs typeface="+mn-cs"/>
        </a:defRPr>
      </a:lvl3pPr>
      <a:lvl4pPr marL="1600200" indent="-228600" algn="l" defTabSz="457200" rtl="0" eaLnBrk="0" fontAlgn="base" hangingPunct="0">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mn-ea"/>
          <a:cs typeface="+mn-cs"/>
        </a:defRPr>
      </a:lvl4pPr>
      <a:lvl5pPr marL="2057400" indent="-228600" algn="l" defTabSz="457200" rtl="0" eaLnBrk="0" fontAlgn="base" hangingPunct="0">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5.xml"/><Relationship Id="rId7" Type="http://schemas.openxmlformats.org/officeDocument/2006/relationships/image" Target="../media/image5.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6.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9.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8.wmf"/><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1.w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0.wmf"/><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11.xml"/><Relationship Id="rId7" Type="http://schemas.openxmlformats.org/officeDocument/2006/relationships/image" Target="../media/image15.wmf"/><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14.wmf"/><Relationship Id="rId4" Type="http://schemas.openxmlformats.org/officeDocument/2006/relationships/oleObject" Target="../embeddings/oleObject13.bin"/><Relationship Id="rId9" Type="http://schemas.openxmlformats.org/officeDocument/2006/relationships/image" Target="../media/image16.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7"/>
          <p:cNvSpPr>
            <a:spLocks noGrp="1" noChangeArrowheads="1"/>
          </p:cNvSpPr>
          <p:nvPr>
            <p:ph type="subTitle" idx="1"/>
          </p:nvPr>
        </p:nvSpPr>
        <p:spPr>
          <a:xfrm>
            <a:off x="0" y="3352800"/>
            <a:ext cx="9144000" cy="2813050"/>
          </a:xfrm>
        </p:spPr>
        <p:txBody>
          <a:bodyPr/>
          <a:lstStyle/>
          <a:p>
            <a:pPr eaLnBrk="1" hangingPunct="1">
              <a:defRPr/>
            </a:pPr>
            <a:r>
              <a:rPr lang="zh-CN" altLang="en-US" b="1" dirty="0">
                <a:latin typeface="+mn-lt"/>
              </a:rPr>
              <a:t>概率检索模型</a:t>
            </a:r>
          </a:p>
          <a:p>
            <a:pPr eaLnBrk="1" hangingPunct="1">
              <a:defRPr/>
            </a:pPr>
            <a:r>
              <a:rPr lang="en-US" altLang="zh-CN" b="1" dirty="0">
                <a:latin typeface="+mn-lt"/>
              </a:rPr>
              <a:t>Probabilistic Information Retrieval</a:t>
            </a:r>
          </a:p>
        </p:txBody>
      </p:sp>
      <p:sp>
        <p:nvSpPr>
          <p:cNvPr id="10243" name="Rectangle 11"/>
          <p:cNvSpPr>
            <a:spLocks noChangeArrowheads="1"/>
          </p:cNvSpPr>
          <p:nvPr/>
        </p:nvSpPr>
        <p:spPr bwMode="auto">
          <a:xfrm>
            <a:off x="0" y="2433638"/>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4000" b="1">
                <a:solidFill>
                  <a:srgbClr val="139CB7"/>
                </a:solidFill>
                <a:latin typeface="Calibri" pitchFamily="34" charset="0"/>
                <a:ea typeface="Arial Unicode MS" pitchFamily="34" charset="-122"/>
                <a:cs typeface="Arial Unicode MS" pitchFamily="34" charset="-122"/>
              </a:rPr>
              <a:t>Principle of Information Retrieval System</a:t>
            </a:r>
          </a:p>
        </p:txBody>
      </p:sp>
      <p:sp>
        <p:nvSpPr>
          <p:cNvPr id="10244" name="日期占位符 13"/>
          <p:cNvSpPr txBox="1">
            <a:spLocks/>
          </p:cNvSpPr>
          <p:nvPr/>
        </p:nvSpPr>
        <p:spPr bwMode="auto">
          <a:xfrm>
            <a:off x="0" y="6553200"/>
            <a:ext cx="624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a:solidFill>
                  <a:schemeClr val="bg1"/>
                </a:solidFill>
                <a:latin typeface="Calibri" pitchFamily="34" charset="0"/>
              </a:rPr>
              <a:t>*改编自 王斌 网上公开的课件，</a:t>
            </a:r>
            <a:r>
              <a:rPr lang="en-US" altLang="zh-CN" sz="1200">
                <a:solidFill>
                  <a:schemeClr val="bg1"/>
                </a:solidFill>
              </a:rPr>
              <a:t>http://ir.ict.ac.cn/~wangbin</a:t>
            </a:r>
            <a:endParaRPr lang="zh-CN" altLang="en-US" sz="1200">
              <a:solidFill>
                <a:schemeClr val="bg1"/>
              </a:solidFill>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概率排序原理</a:t>
            </a:r>
            <a:r>
              <a:rPr lang="en-US" altLang="zh-CN" dirty="0"/>
              <a:t>(PRP)</a:t>
            </a:r>
            <a:endParaRPr lang="zh-CN" altLang="en-US" dirty="0"/>
          </a:p>
        </p:txBody>
      </p:sp>
      <p:sp>
        <p:nvSpPr>
          <p:cNvPr id="3" name="内容占位符 2"/>
          <p:cNvSpPr>
            <a:spLocks noGrp="1"/>
          </p:cNvSpPr>
          <p:nvPr>
            <p:ph idx="1"/>
          </p:nvPr>
        </p:nvSpPr>
        <p:spPr/>
        <p:txBody>
          <a:bodyPr/>
          <a:lstStyle/>
          <a:p>
            <a:pPr>
              <a:lnSpc>
                <a:spcPct val="150000"/>
              </a:lnSpc>
            </a:pPr>
            <a:r>
              <a:rPr lang="zh-CN" altLang="en-US" b="1" dirty="0"/>
              <a:t>简单地说：如果文档按照与查询的相关概率大小返回，那么该返回结果是所有可能获得结果中效果最好的。</a:t>
            </a:r>
            <a:endParaRPr lang="en-US" altLang="zh-CN" b="1" dirty="0"/>
          </a:p>
          <a:p>
            <a:pPr>
              <a:lnSpc>
                <a:spcPct val="150000"/>
              </a:lnSpc>
            </a:pPr>
            <a:r>
              <a:rPr lang="zh-CN" altLang="en-US" b="1" dirty="0"/>
              <a:t>严格地说：如果文档按照与查询的相关概率大小返回，而这些相关概率又能够基于已知数据进行尽可能精确的估计，那么该返回结果是所有基于已知数据获得的可能的结果中效果最好的。</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10</a:t>
            </a:fld>
            <a:endParaRPr lang="en-US"/>
          </a:p>
        </p:txBody>
      </p:sp>
    </p:spTree>
    <p:extLst>
      <p:ext uri="{BB962C8B-B14F-4D97-AF65-F5344CB8AC3E}">
        <p14:creationId xmlns:p14="http://schemas.microsoft.com/office/powerpoint/2010/main" val="3019391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几种概率检索模型</a:t>
            </a:r>
          </a:p>
        </p:txBody>
      </p:sp>
      <p:sp>
        <p:nvSpPr>
          <p:cNvPr id="3" name="内容占位符 2"/>
          <p:cNvSpPr>
            <a:spLocks noGrp="1"/>
          </p:cNvSpPr>
          <p:nvPr>
            <p:ph idx="1"/>
          </p:nvPr>
        </p:nvSpPr>
        <p:spPr/>
        <p:txBody>
          <a:bodyPr/>
          <a:lstStyle/>
          <a:p>
            <a:pPr>
              <a:lnSpc>
                <a:spcPct val="150000"/>
              </a:lnSpc>
            </a:pPr>
            <a:r>
              <a:rPr lang="zh-CN" altLang="en-US" b="1" dirty="0"/>
              <a:t>基于</a:t>
            </a:r>
            <a:r>
              <a:rPr lang="en-US" altLang="zh-CN" b="1" dirty="0"/>
              <a:t>Logistic</a:t>
            </a:r>
            <a:r>
              <a:rPr lang="zh-CN" altLang="en-US" b="1" dirty="0"/>
              <a:t>回归的检索模型</a:t>
            </a:r>
            <a:endParaRPr lang="en-US" altLang="zh-CN" b="1" dirty="0"/>
          </a:p>
          <a:p>
            <a:pPr>
              <a:lnSpc>
                <a:spcPct val="150000"/>
              </a:lnSpc>
            </a:pPr>
            <a:r>
              <a:rPr lang="zh-CN" altLang="en-US" b="1" dirty="0"/>
              <a:t>经典的二值独立概率模型</a:t>
            </a:r>
            <a:r>
              <a:rPr lang="en-US" altLang="zh-CN" b="1" dirty="0">
                <a:solidFill>
                  <a:srgbClr val="0070C0"/>
                </a:solidFill>
              </a:rPr>
              <a:t>BIM</a:t>
            </a:r>
          </a:p>
          <a:p>
            <a:pPr>
              <a:lnSpc>
                <a:spcPct val="150000"/>
              </a:lnSpc>
            </a:pPr>
            <a:r>
              <a:rPr lang="zh-CN" altLang="en-US" b="1" dirty="0"/>
              <a:t>经典的</a:t>
            </a:r>
            <a:r>
              <a:rPr lang="en-US" altLang="zh-CN" b="1" dirty="0">
                <a:solidFill>
                  <a:srgbClr val="0070C0"/>
                </a:solidFill>
              </a:rPr>
              <a:t>BM25</a:t>
            </a:r>
            <a:r>
              <a:rPr lang="zh-CN" altLang="en-US" b="1" dirty="0"/>
              <a:t>模型 </a:t>
            </a:r>
            <a:r>
              <a:rPr lang="en-US" altLang="zh-CN" b="1" dirty="0"/>
              <a:t>(BestMatch25)</a:t>
            </a:r>
          </a:p>
          <a:p>
            <a:pPr>
              <a:lnSpc>
                <a:spcPct val="150000"/>
              </a:lnSpc>
            </a:pPr>
            <a:r>
              <a:rPr lang="zh-CN" altLang="en-US" b="1" dirty="0"/>
              <a:t>贝叶斯网络模型</a:t>
            </a:r>
            <a:endParaRPr lang="en-US" altLang="zh-CN" b="1" dirty="0"/>
          </a:p>
          <a:p>
            <a:pPr>
              <a:lnSpc>
                <a:spcPct val="150000"/>
              </a:lnSpc>
            </a:pPr>
            <a:r>
              <a:rPr lang="zh-CN" altLang="en-US" b="1" dirty="0"/>
              <a:t>基于语言建模的检索模型：</a:t>
            </a:r>
            <a:r>
              <a:rPr lang="en-US" altLang="zh-CN" b="1" dirty="0"/>
              <a:t>1998</a:t>
            </a:r>
            <a:r>
              <a:rPr lang="zh-CN" altLang="en-US" b="1" dirty="0"/>
              <a:t>年兴起，研究界的热点。</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11</a:t>
            </a:fld>
            <a:endParaRPr lang="en-US"/>
          </a:p>
        </p:txBody>
      </p:sp>
    </p:spTree>
    <p:extLst>
      <p:ext uri="{BB962C8B-B14F-4D97-AF65-F5344CB8AC3E}">
        <p14:creationId xmlns:p14="http://schemas.microsoft.com/office/powerpoint/2010/main" val="1517681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type="body" sz="half" idx="4294967295"/>
          </p:nvPr>
        </p:nvSpPr>
        <p:spPr>
          <a:xfrm>
            <a:off x="611560" y="1556792"/>
            <a:ext cx="7848872" cy="4608512"/>
          </a:xfrm>
        </p:spPr>
        <p:txBody>
          <a:bodyPr/>
          <a:lstStyle/>
          <a:p>
            <a:pPr>
              <a:lnSpc>
                <a:spcPct val="130000"/>
              </a:lnSpc>
            </a:pPr>
            <a:r>
              <a:rPr lang="zh-CN" altLang="en-US" sz="2400" b="1" dirty="0"/>
              <a:t>二值独立概率模型</a:t>
            </a:r>
            <a:r>
              <a:rPr lang="en-US" altLang="zh-CN" sz="2400" b="1" dirty="0"/>
              <a:t>(</a:t>
            </a:r>
            <a:r>
              <a:rPr lang="en-US" altLang="zh-CN" sz="2400" b="1" dirty="0">
                <a:solidFill>
                  <a:srgbClr val="0070C0"/>
                </a:solidFill>
              </a:rPr>
              <a:t>Binary Independence Model</a:t>
            </a:r>
            <a:r>
              <a:rPr lang="zh-CN" altLang="en-US" sz="2400" b="1" dirty="0"/>
              <a:t>，简称</a:t>
            </a:r>
            <a:r>
              <a:rPr lang="en-US" altLang="zh-CN" sz="2400" b="1" dirty="0">
                <a:solidFill>
                  <a:srgbClr val="FF0000"/>
                </a:solidFill>
              </a:rPr>
              <a:t>BIM</a:t>
            </a:r>
            <a:r>
              <a:rPr lang="en-US" altLang="zh-CN" sz="2400" b="1" dirty="0"/>
              <a:t>)</a:t>
            </a:r>
            <a:r>
              <a:rPr lang="zh-CN" altLang="en-US" sz="2400" b="1" dirty="0"/>
              <a:t>：伦敦城市大学</a:t>
            </a:r>
            <a:r>
              <a:rPr lang="en-US" altLang="zh-CN" sz="2400" b="1" dirty="0"/>
              <a:t>Robertson</a:t>
            </a:r>
            <a:r>
              <a:rPr lang="zh-CN" altLang="en-US" sz="2400" b="1" dirty="0"/>
              <a:t>及剑桥大学</a:t>
            </a:r>
            <a:r>
              <a:rPr lang="en-US" altLang="zh-CN" sz="2400" b="1" dirty="0" err="1"/>
              <a:t>Sparck</a:t>
            </a:r>
            <a:r>
              <a:rPr lang="en-US" altLang="zh-CN" sz="2400" b="1" dirty="0"/>
              <a:t> Jones 1970</a:t>
            </a:r>
            <a:r>
              <a:rPr lang="zh-CN" altLang="en-US" sz="2400" b="1" dirty="0"/>
              <a:t>年代提出，代表系统</a:t>
            </a:r>
            <a:r>
              <a:rPr lang="en-US" altLang="zh-CN" sz="2400" b="1" dirty="0"/>
              <a:t>OKAPI</a:t>
            </a:r>
          </a:p>
          <a:p>
            <a:pPr>
              <a:lnSpc>
                <a:spcPct val="130000"/>
              </a:lnSpc>
            </a:pPr>
            <a:r>
              <a:rPr lang="en-US" altLang="zh-CN" sz="2400" b="1" dirty="0" err="1"/>
              <a:t>Bayes</a:t>
            </a:r>
            <a:r>
              <a:rPr lang="zh-CN" altLang="en-US" sz="2400" b="1" dirty="0"/>
              <a:t>公式</a:t>
            </a:r>
          </a:p>
          <a:p>
            <a:pPr>
              <a:lnSpc>
                <a:spcPct val="130000"/>
              </a:lnSpc>
            </a:pPr>
            <a:endParaRPr lang="zh-CN" altLang="en-US" sz="2400" b="1" dirty="0"/>
          </a:p>
          <a:p>
            <a:pPr>
              <a:lnSpc>
                <a:spcPct val="130000"/>
              </a:lnSpc>
            </a:pPr>
            <a:r>
              <a:rPr lang="en-US" altLang="zh-CN" sz="2400" b="1" dirty="0"/>
              <a:t>BIM</a:t>
            </a:r>
            <a:r>
              <a:rPr lang="zh-CN" altLang="en-US" sz="2400" b="1" dirty="0"/>
              <a:t>模型通过</a:t>
            </a:r>
            <a:r>
              <a:rPr lang="en-US" altLang="zh-CN" sz="2400" b="1" dirty="0" err="1"/>
              <a:t>Bayes</a:t>
            </a:r>
            <a:r>
              <a:rPr lang="zh-CN" altLang="en-US" sz="2400" b="1" dirty="0"/>
              <a:t>公式对所求条件概率</a:t>
            </a:r>
            <a:r>
              <a:rPr lang="en-US" altLang="zh-CN" sz="2400" b="1" i="1" dirty="0"/>
              <a:t>P</a:t>
            </a:r>
            <a:r>
              <a:rPr lang="en-US" altLang="zh-CN" sz="2400" b="1" dirty="0"/>
              <a:t>(</a:t>
            </a:r>
            <a:r>
              <a:rPr lang="en-US" altLang="zh-CN" sz="2400" b="1" i="1" dirty="0"/>
              <a:t>R</a:t>
            </a:r>
            <a:r>
              <a:rPr lang="en-US" altLang="zh-CN" sz="2400" b="1" dirty="0"/>
              <a:t>=1|</a:t>
            </a:r>
            <a:r>
              <a:rPr lang="en-US" altLang="zh-CN" sz="2400" b="1" i="1" dirty="0"/>
              <a:t>Q,D</a:t>
            </a:r>
            <a:r>
              <a:rPr lang="en-US" altLang="zh-CN" sz="2400" b="1" dirty="0"/>
              <a:t>)</a:t>
            </a:r>
            <a:r>
              <a:rPr lang="zh-CN" altLang="en-US" sz="2400" b="1" dirty="0"/>
              <a:t>展开进行计算。</a:t>
            </a:r>
            <a:r>
              <a:rPr lang="en-US" altLang="zh-CN" sz="2400" b="1" dirty="0"/>
              <a:t>BIM</a:t>
            </a:r>
            <a:r>
              <a:rPr lang="zh-CN" altLang="en-US" sz="2400" b="1" dirty="0"/>
              <a:t>是一种生成式</a:t>
            </a:r>
            <a:r>
              <a:rPr lang="en-US" altLang="zh-CN" sz="2400" b="1" dirty="0"/>
              <a:t>(generative)</a:t>
            </a:r>
            <a:r>
              <a:rPr lang="zh-CN" altLang="en-US" sz="2400" b="1" dirty="0"/>
              <a:t>模型</a:t>
            </a:r>
          </a:p>
          <a:p>
            <a:pPr>
              <a:lnSpc>
                <a:spcPct val="130000"/>
              </a:lnSpc>
            </a:pPr>
            <a:r>
              <a:rPr lang="zh-CN" altLang="en-US" sz="2400" b="1" dirty="0"/>
              <a:t>对于同一</a:t>
            </a:r>
            <a:r>
              <a:rPr lang="en-US" altLang="zh-CN" sz="2400" b="1" i="1" dirty="0"/>
              <a:t>Q</a:t>
            </a:r>
            <a:r>
              <a:rPr lang="zh-CN" altLang="en-US" sz="2400" b="1" dirty="0"/>
              <a:t>，</a:t>
            </a:r>
            <a:r>
              <a:rPr lang="en-US" altLang="zh-CN" sz="2400" b="1" i="1" dirty="0"/>
              <a:t>P</a:t>
            </a:r>
            <a:r>
              <a:rPr lang="en-US" altLang="zh-CN" sz="2400" b="1" dirty="0"/>
              <a:t>(</a:t>
            </a:r>
            <a:r>
              <a:rPr lang="en-US" altLang="zh-CN" sz="2400" b="1" i="1" dirty="0"/>
              <a:t>R</a:t>
            </a:r>
            <a:r>
              <a:rPr lang="en-US" altLang="zh-CN" sz="2400" b="1" dirty="0"/>
              <a:t>=1|</a:t>
            </a:r>
            <a:r>
              <a:rPr lang="en-US" altLang="zh-CN" sz="2400" b="1" i="1" dirty="0"/>
              <a:t>Q,D</a:t>
            </a:r>
            <a:r>
              <a:rPr lang="en-US" altLang="zh-CN" sz="2400" b="1" dirty="0"/>
              <a:t>)</a:t>
            </a:r>
            <a:r>
              <a:rPr lang="zh-CN" altLang="en-US" sz="2400" b="1" dirty="0"/>
              <a:t>可以简记为</a:t>
            </a:r>
            <a:r>
              <a:rPr lang="en-US" altLang="zh-CN" sz="2400" b="1" i="1" dirty="0"/>
              <a:t>P</a:t>
            </a:r>
            <a:r>
              <a:rPr lang="en-US" altLang="zh-CN" sz="2400" b="1" dirty="0"/>
              <a:t>(</a:t>
            </a:r>
            <a:r>
              <a:rPr lang="en-US" altLang="zh-CN" sz="2400" b="1" i="1" dirty="0"/>
              <a:t>R</a:t>
            </a:r>
            <a:r>
              <a:rPr lang="en-US" altLang="zh-CN" sz="2400" b="1" dirty="0"/>
              <a:t>=1|</a:t>
            </a:r>
            <a:r>
              <a:rPr lang="en-US" altLang="zh-CN" sz="2400" b="1" i="1" dirty="0"/>
              <a:t>D</a:t>
            </a:r>
            <a:r>
              <a:rPr lang="en-US" altLang="zh-CN" sz="2400" b="1" dirty="0"/>
              <a:t>)</a:t>
            </a:r>
          </a:p>
        </p:txBody>
      </p:sp>
      <p:sp>
        <p:nvSpPr>
          <p:cNvPr id="162818" name="Rectangle 2"/>
          <p:cNvSpPr>
            <a:spLocks noGrp="1" noChangeArrowheads="1"/>
          </p:cNvSpPr>
          <p:nvPr>
            <p:ph type="title"/>
          </p:nvPr>
        </p:nvSpPr>
        <p:spPr/>
        <p:txBody>
          <a:bodyPr/>
          <a:lstStyle/>
          <a:p>
            <a:r>
              <a:rPr lang="zh-CN" altLang="en-US" dirty="0"/>
              <a:t>二值独立概率模型</a:t>
            </a:r>
            <a:r>
              <a:rPr lang="en-US" altLang="zh-CN" dirty="0">
                <a:latin typeface="Times New Roman" pitchFamily="18" charset="0"/>
              </a:rPr>
              <a:t>BIM</a:t>
            </a:r>
          </a:p>
        </p:txBody>
      </p:sp>
      <p:graphicFrame>
        <p:nvGraphicFramePr>
          <p:cNvPr id="162820" name="Object 4"/>
          <p:cNvGraphicFramePr>
            <a:graphicFrameLocks noGrp="1" noChangeAspect="1"/>
          </p:cNvGraphicFramePr>
          <p:nvPr>
            <p:ph idx="1"/>
            <p:extLst>
              <p:ext uri="{D42A27DB-BD31-4B8C-83A1-F6EECF244321}">
                <p14:modId xmlns:p14="http://schemas.microsoft.com/office/powerpoint/2010/main" val="2139643005"/>
              </p:ext>
            </p:extLst>
          </p:nvPr>
        </p:nvGraphicFramePr>
        <p:xfrm>
          <a:off x="2699792" y="3284984"/>
          <a:ext cx="4503773" cy="864096"/>
        </p:xfrm>
        <a:graphic>
          <a:graphicData uri="http://schemas.openxmlformats.org/presentationml/2006/ole">
            <mc:AlternateContent xmlns:mc="http://schemas.openxmlformats.org/markup-compatibility/2006">
              <mc:Choice xmlns:v="urn:schemas-microsoft-com:vml" Requires="v">
                <p:oleObj spid="_x0000_s22559" name="Equation" r:id="rId4" imgW="2184120" imgH="419040" progId="">
                  <p:embed/>
                </p:oleObj>
              </mc:Choice>
              <mc:Fallback>
                <p:oleObj name="Equation" r:id="rId4" imgW="2184120" imgH="4190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792" y="3284984"/>
                        <a:ext cx="4503773"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fld id="{0B4A7055-A6E8-4B65-9814-C770DACF86A1}" type="slidenum">
              <a:rPr lang="en-US" altLang="zh-CN"/>
              <a:pPr/>
              <a:t>12</a:t>
            </a:fld>
            <a:endParaRPr lang="en-US" altLang="zh-CN"/>
          </a:p>
        </p:txBody>
      </p:sp>
    </p:spTree>
    <p:extLst>
      <p:ext uri="{BB962C8B-B14F-4D97-AF65-F5344CB8AC3E}">
        <p14:creationId xmlns:p14="http://schemas.microsoft.com/office/powerpoint/2010/main" val="4152615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type="body" sz="half" idx="4294967295"/>
          </p:nvPr>
        </p:nvSpPr>
        <p:spPr>
          <a:xfrm>
            <a:off x="323528" y="1772816"/>
            <a:ext cx="8172450" cy="4464496"/>
          </a:xfrm>
        </p:spPr>
        <p:txBody>
          <a:bodyPr/>
          <a:lstStyle/>
          <a:p>
            <a:pPr>
              <a:lnSpc>
                <a:spcPct val="150000"/>
              </a:lnSpc>
            </a:pPr>
            <a:r>
              <a:rPr lang="zh-CN" altLang="en-US" sz="2400" b="1" dirty="0">
                <a:latin typeface="Times New Roman" pitchFamily="18" charset="0"/>
              </a:rPr>
              <a:t>对每个</a:t>
            </a:r>
            <a:r>
              <a:rPr lang="en-US" altLang="zh-CN" sz="2400" b="1" i="1" dirty="0">
                <a:latin typeface="Times New Roman" pitchFamily="18" charset="0"/>
              </a:rPr>
              <a:t>Q</a:t>
            </a:r>
            <a:r>
              <a:rPr lang="zh-CN" altLang="en-US" sz="2400" b="1" dirty="0">
                <a:latin typeface="Times New Roman" pitchFamily="18" charset="0"/>
              </a:rPr>
              <a:t>定义排序</a:t>
            </a:r>
            <a:r>
              <a:rPr lang="en-US" altLang="zh-CN" sz="2400" b="1" dirty="0">
                <a:latin typeface="Times New Roman" pitchFamily="18" charset="0"/>
              </a:rPr>
              <a:t>(Ranking)</a:t>
            </a:r>
            <a:r>
              <a:rPr lang="zh-CN" altLang="en-US" sz="2400" b="1" dirty="0">
                <a:latin typeface="Times New Roman" pitchFamily="18" charset="0"/>
              </a:rPr>
              <a:t>函数</a:t>
            </a:r>
            <a:r>
              <a:rPr lang="en-US" altLang="zh-CN" sz="2400" b="1" dirty="0">
                <a:latin typeface="Times New Roman" pitchFamily="18" charset="0"/>
              </a:rPr>
              <a:t>RSV(Q,D)</a:t>
            </a:r>
            <a:r>
              <a:rPr lang="zh-CN" altLang="en-US" sz="2400" b="1" dirty="0">
                <a:latin typeface="Times New Roman" pitchFamily="18" charset="0"/>
              </a:rPr>
              <a:t>：</a:t>
            </a:r>
          </a:p>
          <a:p>
            <a:pPr>
              <a:lnSpc>
                <a:spcPct val="150000"/>
              </a:lnSpc>
            </a:pPr>
            <a:endParaRPr lang="zh-CN" altLang="en-US" sz="2400" b="1" dirty="0">
              <a:latin typeface="Times New Roman" pitchFamily="18" charset="0"/>
            </a:endParaRPr>
          </a:p>
          <a:p>
            <a:pPr>
              <a:lnSpc>
                <a:spcPct val="150000"/>
              </a:lnSpc>
            </a:pPr>
            <a:endParaRPr lang="zh-CN" altLang="en-US" sz="2400" b="1" dirty="0">
              <a:latin typeface="Times New Roman" pitchFamily="18" charset="0"/>
            </a:endParaRPr>
          </a:p>
          <a:p>
            <a:pPr>
              <a:lnSpc>
                <a:spcPct val="150000"/>
              </a:lnSpc>
            </a:pPr>
            <a:endParaRPr lang="zh-CN" altLang="en-US" sz="2400" b="1" dirty="0">
              <a:latin typeface="Times New Roman" pitchFamily="18" charset="0"/>
            </a:endParaRPr>
          </a:p>
          <a:p>
            <a:pPr marL="324000" indent="0">
              <a:lnSpc>
                <a:spcPct val="150000"/>
              </a:lnSpc>
              <a:buFont typeface="Wingdings" pitchFamily="2" charset="2"/>
              <a:buNone/>
            </a:pPr>
            <a:r>
              <a:rPr lang="zh-CN" altLang="en-US" sz="2400" b="1" dirty="0">
                <a:latin typeface="Times New Roman" pitchFamily="18" charset="0"/>
              </a:rPr>
              <a:t>其中，</a:t>
            </a:r>
            <a:r>
              <a:rPr lang="en-US" altLang="zh-CN" sz="2400" b="1" i="1" dirty="0">
                <a:latin typeface="Times New Roman" pitchFamily="18" charset="0"/>
              </a:rPr>
              <a:t>P</a:t>
            </a:r>
            <a:r>
              <a:rPr lang="en-US" altLang="zh-CN" sz="2400" b="1" dirty="0">
                <a:latin typeface="Times New Roman" pitchFamily="18" charset="0"/>
              </a:rPr>
              <a:t>(</a:t>
            </a:r>
            <a:r>
              <a:rPr lang="en-US" altLang="zh-CN" sz="2400" b="1" i="1" dirty="0">
                <a:latin typeface="Times New Roman" pitchFamily="18" charset="0"/>
              </a:rPr>
              <a:t>D</a:t>
            </a:r>
            <a:r>
              <a:rPr lang="en-US" altLang="zh-CN" sz="2400" b="1" dirty="0">
                <a:latin typeface="Times New Roman" pitchFamily="18" charset="0"/>
              </a:rPr>
              <a:t>|</a:t>
            </a:r>
            <a:r>
              <a:rPr lang="en-US" altLang="zh-CN" sz="2400" b="1" i="1" dirty="0">
                <a:latin typeface="Times New Roman" pitchFamily="18" charset="0"/>
              </a:rPr>
              <a:t>R</a:t>
            </a:r>
            <a:r>
              <a:rPr lang="en-US" altLang="zh-CN" sz="2400" b="1" dirty="0">
                <a:latin typeface="Times New Roman" pitchFamily="18" charset="0"/>
              </a:rPr>
              <a:t>=1)</a:t>
            </a:r>
            <a:r>
              <a:rPr lang="zh-CN" altLang="en-US" sz="2400" b="1" dirty="0">
                <a:latin typeface="Times New Roman" pitchFamily="18" charset="0"/>
              </a:rPr>
              <a:t>、</a:t>
            </a:r>
            <a:r>
              <a:rPr lang="en-US" altLang="zh-CN" sz="2400" b="1" i="1" dirty="0">
                <a:latin typeface="Times New Roman" pitchFamily="18" charset="0"/>
              </a:rPr>
              <a:t>P</a:t>
            </a:r>
            <a:r>
              <a:rPr lang="en-US" altLang="zh-CN" sz="2400" b="1" dirty="0">
                <a:latin typeface="Times New Roman" pitchFamily="18" charset="0"/>
              </a:rPr>
              <a:t>(</a:t>
            </a:r>
            <a:r>
              <a:rPr lang="en-US" altLang="zh-CN" sz="2400" b="1" i="1" dirty="0">
                <a:latin typeface="Times New Roman" pitchFamily="18" charset="0"/>
              </a:rPr>
              <a:t>D</a:t>
            </a:r>
            <a:r>
              <a:rPr lang="en-US" altLang="zh-CN" sz="2400" b="1" dirty="0">
                <a:latin typeface="Times New Roman" pitchFamily="18" charset="0"/>
              </a:rPr>
              <a:t>|</a:t>
            </a:r>
            <a:r>
              <a:rPr lang="en-US" altLang="zh-CN" sz="2400" b="1" i="1" dirty="0">
                <a:latin typeface="Times New Roman" pitchFamily="18" charset="0"/>
              </a:rPr>
              <a:t>R</a:t>
            </a:r>
            <a:r>
              <a:rPr lang="en-US" altLang="zh-CN" sz="2400" b="1" dirty="0">
                <a:latin typeface="Times New Roman" pitchFamily="18" charset="0"/>
              </a:rPr>
              <a:t>=0)</a:t>
            </a:r>
            <a:r>
              <a:rPr lang="zh-CN" altLang="en-US" sz="2400" b="1" dirty="0">
                <a:latin typeface="Times New Roman" pitchFamily="18" charset="0"/>
              </a:rPr>
              <a:t>分别表示在相关和不相关情况下生成文档</a:t>
            </a:r>
            <a:r>
              <a:rPr lang="en-US" altLang="zh-CN" sz="2400" b="1" i="1" dirty="0">
                <a:latin typeface="Times New Roman" pitchFamily="18" charset="0"/>
              </a:rPr>
              <a:t>D</a:t>
            </a:r>
            <a:r>
              <a:rPr lang="zh-CN" altLang="en-US" sz="2400" b="1" dirty="0">
                <a:latin typeface="Times New Roman" pitchFamily="18" charset="0"/>
              </a:rPr>
              <a:t>的概率。</a:t>
            </a:r>
            <a:r>
              <a:rPr lang="en-US" altLang="zh-CN" sz="2400" b="1" dirty="0">
                <a:latin typeface="Times New Roman" pitchFamily="18" charset="0"/>
              </a:rPr>
              <a:t>Ranking</a:t>
            </a:r>
            <a:r>
              <a:rPr lang="zh-CN" altLang="en-US" sz="2400" b="1" dirty="0">
                <a:latin typeface="Times New Roman" pitchFamily="18" charset="0"/>
              </a:rPr>
              <a:t>函数显然是随着</a:t>
            </a:r>
            <a:r>
              <a:rPr lang="en-US" altLang="zh-CN" sz="2400" b="1" i="1" dirty="0">
                <a:latin typeface="Times New Roman" pitchFamily="18" charset="0"/>
              </a:rPr>
              <a:t>P</a:t>
            </a:r>
            <a:r>
              <a:rPr lang="en-US" altLang="zh-CN" sz="2400" b="1" dirty="0">
                <a:latin typeface="Times New Roman" pitchFamily="18" charset="0"/>
              </a:rPr>
              <a:t>(</a:t>
            </a:r>
            <a:r>
              <a:rPr lang="en-US" altLang="zh-CN" sz="2400" b="1" i="1" dirty="0">
                <a:latin typeface="Times New Roman" pitchFamily="18" charset="0"/>
              </a:rPr>
              <a:t>R</a:t>
            </a:r>
            <a:r>
              <a:rPr lang="en-US" altLang="zh-CN" sz="2400" b="1" dirty="0">
                <a:latin typeface="Times New Roman" pitchFamily="18" charset="0"/>
              </a:rPr>
              <a:t>=1|</a:t>
            </a:r>
            <a:r>
              <a:rPr lang="en-US" altLang="zh-CN" sz="2400" b="1" i="1" dirty="0">
                <a:latin typeface="Times New Roman" pitchFamily="18" charset="0"/>
              </a:rPr>
              <a:t>D</a:t>
            </a:r>
            <a:r>
              <a:rPr lang="en-US" altLang="zh-CN" sz="2400" b="1" dirty="0">
                <a:latin typeface="Times New Roman" pitchFamily="18" charset="0"/>
              </a:rPr>
              <a:t>)</a:t>
            </a:r>
            <a:r>
              <a:rPr lang="zh-CN" altLang="en-US" sz="2400" b="1" dirty="0">
                <a:latin typeface="Times New Roman" pitchFamily="18" charset="0"/>
              </a:rPr>
              <a:t>的增长而增长。</a:t>
            </a:r>
          </a:p>
        </p:txBody>
      </p:sp>
      <p:sp>
        <p:nvSpPr>
          <p:cNvPr id="164872" name="Rectangle 8"/>
          <p:cNvSpPr>
            <a:spLocks noGrp="1" noChangeArrowheads="1"/>
          </p:cNvSpPr>
          <p:nvPr>
            <p:ph type="title"/>
          </p:nvPr>
        </p:nvSpPr>
        <p:spPr/>
        <p:txBody>
          <a:bodyPr/>
          <a:lstStyle/>
          <a:p>
            <a:r>
              <a:rPr lang="en-US" altLang="zh-CN" dirty="0">
                <a:latin typeface="Times New Roman" pitchFamily="18" charset="0"/>
              </a:rPr>
              <a:t>BIM</a:t>
            </a:r>
            <a:r>
              <a:rPr lang="zh-CN" altLang="en-US" dirty="0">
                <a:latin typeface="Times New Roman" pitchFamily="18" charset="0"/>
              </a:rPr>
              <a:t>模型</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graphicFrame>
        <p:nvGraphicFramePr>
          <p:cNvPr id="164868" name="Object 4"/>
          <p:cNvGraphicFramePr>
            <a:graphicFrameLocks noGrp="1" noChangeAspect="1"/>
          </p:cNvGraphicFramePr>
          <p:nvPr>
            <p:ph idx="1"/>
            <p:extLst>
              <p:ext uri="{D42A27DB-BD31-4B8C-83A1-F6EECF244321}">
                <p14:modId xmlns:p14="http://schemas.microsoft.com/office/powerpoint/2010/main" val="1230478883"/>
              </p:ext>
            </p:extLst>
          </p:nvPr>
        </p:nvGraphicFramePr>
        <p:xfrm>
          <a:off x="1784372" y="2564904"/>
          <a:ext cx="4947248" cy="1367532"/>
        </p:xfrm>
        <a:graphic>
          <a:graphicData uri="http://schemas.openxmlformats.org/presentationml/2006/ole">
            <mc:AlternateContent xmlns:mc="http://schemas.openxmlformats.org/markup-compatibility/2006">
              <mc:Choice xmlns:v="urn:schemas-microsoft-com:vml" Requires="v">
                <p:oleObj spid="_x0000_s23583" name="Equation" r:id="rId4" imgW="3124080" imgH="863280" progId="">
                  <p:embed/>
                </p:oleObj>
              </mc:Choice>
              <mc:Fallback>
                <p:oleObj name="Equation" r:id="rId4" imgW="3124080" imgH="8632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4372" y="2564904"/>
                        <a:ext cx="4947248" cy="13675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7"/>
          <p:cNvSpPr>
            <a:spLocks noGrp="1"/>
          </p:cNvSpPr>
          <p:nvPr>
            <p:ph type="sldNum" sz="quarter" idx="12"/>
          </p:nvPr>
        </p:nvSpPr>
        <p:spPr/>
        <p:txBody>
          <a:bodyPr/>
          <a:lstStyle/>
          <a:p>
            <a:fld id="{92763B87-2953-4C36-AAB6-0B7465D7470D}" type="slidenum">
              <a:rPr lang="en-US" altLang="zh-CN"/>
              <a:pPr/>
              <a:t>13</a:t>
            </a:fld>
            <a:endParaRPr lang="en-US" altLang="zh-CN"/>
          </a:p>
        </p:txBody>
      </p:sp>
      <p:sp>
        <p:nvSpPr>
          <p:cNvPr id="164875" name="Rectangle 11"/>
          <p:cNvSpPr>
            <a:spLocks noChangeArrowheads="1"/>
          </p:cNvSpPr>
          <p:nvPr/>
        </p:nvSpPr>
        <p:spPr bwMode="auto">
          <a:xfrm>
            <a:off x="5148560" y="2492896"/>
            <a:ext cx="863600" cy="720080"/>
          </a:xfrm>
          <a:prstGeom prst="rect">
            <a:avLst/>
          </a:prstGeom>
          <a:noFill/>
          <a:ln w="28575">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dirty="0">
              <a:latin typeface="Times New Roman" pitchFamily="18" charset="0"/>
              <a:ea typeface="黑体" pitchFamily="49" charset="-122"/>
            </a:endParaRPr>
          </a:p>
        </p:txBody>
      </p:sp>
      <p:sp>
        <p:nvSpPr>
          <p:cNvPr id="164876" name="Line 12"/>
          <p:cNvSpPr>
            <a:spLocks noChangeShapeType="1"/>
          </p:cNvSpPr>
          <p:nvPr/>
        </p:nvSpPr>
        <p:spPr bwMode="auto">
          <a:xfrm>
            <a:off x="5580361" y="3212976"/>
            <a:ext cx="1441077" cy="430887"/>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wrap="none"/>
          <a:lstStyle/>
          <a:p>
            <a:endParaRPr lang="zh-CN" altLang="en-US" dirty="0">
              <a:latin typeface="Times New Roman" pitchFamily="18" charset="0"/>
              <a:ea typeface="黑体" pitchFamily="49" charset="-122"/>
            </a:endParaRPr>
          </a:p>
        </p:txBody>
      </p:sp>
      <p:sp>
        <p:nvSpPr>
          <p:cNvPr id="164877" name="Text Box 13"/>
          <p:cNvSpPr txBox="1">
            <a:spLocks noChangeArrowheads="1"/>
          </p:cNvSpPr>
          <p:nvPr/>
        </p:nvSpPr>
        <p:spPr bwMode="auto">
          <a:xfrm>
            <a:off x="7021438" y="3212976"/>
            <a:ext cx="2088232" cy="86177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algn="ctr">
              <a:spcBef>
                <a:spcPct val="50000"/>
              </a:spcBef>
            </a:pPr>
            <a:r>
              <a:rPr lang="zh-CN" altLang="en-US" sz="2000" dirty="0">
                <a:solidFill>
                  <a:schemeClr val="tx1"/>
                </a:solidFill>
                <a:latin typeface="Times New Roman" pitchFamily="18" charset="0"/>
                <a:ea typeface="黑体" pitchFamily="49" charset="-122"/>
              </a:rPr>
              <a:t>对同一</a:t>
            </a:r>
            <a:r>
              <a:rPr lang="en-US" altLang="zh-CN" sz="2000" i="1" dirty="0">
                <a:solidFill>
                  <a:schemeClr val="tx1"/>
                </a:solidFill>
                <a:latin typeface="Times New Roman" pitchFamily="18" charset="0"/>
                <a:ea typeface="黑体" pitchFamily="49" charset="-122"/>
              </a:rPr>
              <a:t>Q</a:t>
            </a:r>
            <a:r>
              <a:rPr lang="zh-CN" altLang="en-US" sz="2000" dirty="0">
                <a:solidFill>
                  <a:schemeClr val="tx1"/>
                </a:solidFill>
                <a:latin typeface="Times New Roman" pitchFamily="18" charset="0"/>
                <a:ea typeface="黑体" pitchFamily="49" charset="-122"/>
              </a:rPr>
              <a:t>是常量</a:t>
            </a:r>
          </a:p>
          <a:p>
            <a:pPr algn="ctr">
              <a:spcBef>
                <a:spcPct val="50000"/>
              </a:spcBef>
            </a:pPr>
            <a:r>
              <a:rPr lang="zh-CN" altLang="en-US" sz="2000" dirty="0">
                <a:solidFill>
                  <a:schemeClr val="tx1"/>
                </a:solidFill>
                <a:latin typeface="Times New Roman" pitchFamily="18" charset="0"/>
                <a:ea typeface="黑体" pitchFamily="49" charset="-122"/>
              </a:rPr>
              <a:t>对排序不起作用</a:t>
            </a:r>
          </a:p>
        </p:txBody>
      </p:sp>
      <p:sp>
        <p:nvSpPr>
          <p:cNvPr id="164879" name="Line 15"/>
          <p:cNvSpPr>
            <a:spLocks noChangeShapeType="1"/>
          </p:cNvSpPr>
          <p:nvPr/>
        </p:nvSpPr>
        <p:spPr bwMode="auto">
          <a:xfrm>
            <a:off x="6227564" y="2636912"/>
            <a:ext cx="360363" cy="144462"/>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wrap="none"/>
          <a:lstStyle/>
          <a:p>
            <a:endParaRPr lang="zh-CN" altLang="en-US" dirty="0">
              <a:latin typeface="Times New Roman" pitchFamily="18" charset="0"/>
              <a:ea typeface="黑体" pitchFamily="49" charset="-122"/>
            </a:endParaRPr>
          </a:p>
        </p:txBody>
      </p:sp>
      <p:sp>
        <p:nvSpPr>
          <p:cNvPr id="164880" name="Line 16"/>
          <p:cNvSpPr>
            <a:spLocks noChangeShapeType="1"/>
          </p:cNvSpPr>
          <p:nvPr/>
        </p:nvSpPr>
        <p:spPr bwMode="auto">
          <a:xfrm>
            <a:off x="6227861" y="2996952"/>
            <a:ext cx="360363" cy="144463"/>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wrap="none"/>
          <a:lstStyle/>
          <a:p>
            <a:endParaRPr lang="zh-CN" altLang="en-US" dirty="0">
              <a:latin typeface="Times New Roman" pitchFamily="18" charset="0"/>
              <a:ea typeface="黑体" pitchFamily="49" charset="-122"/>
            </a:endParaRPr>
          </a:p>
        </p:txBody>
      </p:sp>
      <p:sp>
        <p:nvSpPr>
          <p:cNvPr id="3" name="矩形 2"/>
          <p:cNvSpPr/>
          <p:nvPr/>
        </p:nvSpPr>
        <p:spPr>
          <a:xfrm>
            <a:off x="2151683" y="2492896"/>
            <a:ext cx="1224136" cy="720080"/>
          </a:xfrm>
          <a:prstGeom prst="rect">
            <a:avLst/>
          </a:prstGeom>
          <a:noFill/>
          <a:ln w="28575"/>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4" name="TextBox 3"/>
          <p:cNvSpPr txBox="1"/>
          <p:nvPr/>
        </p:nvSpPr>
        <p:spPr>
          <a:xfrm>
            <a:off x="35496" y="2479695"/>
            <a:ext cx="1728191"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dirty="0">
                <a:latin typeface="黑体" pitchFamily="49" charset="-122"/>
                <a:ea typeface="黑体" pitchFamily="49" charset="-122"/>
              </a:rPr>
              <a:t>优势率，反映概率变化的“放大器”</a:t>
            </a:r>
          </a:p>
        </p:txBody>
      </p:sp>
      <p:cxnSp>
        <p:nvCxnSpPr>
          <p:cNvPr id="6" name="直接箭头连接符 5"/>
          <p:cNvCxnSpPr/>
          <p:nvPr/>
        </p:nvCxnSpPr>
        <p:spPr>
          <a:xfrm flipH="1">
            <a:off x="1763687" y="2492896"/>
            <a:ext cx="387996"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87364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79"/>
                                        </p:tgtEl>
                                        <p:attrNameLst>
                                          <p:attrName>style.visibility</p:attrName>
                                        </p:attrNameLst>
                                      </p:cBhvr>
                                      <p:to>
                                        <p:strVal val="visible"/>
                                      </p:to>
                                    </p:set>
                                    <p:animEffect transition="in" filter="blinds(horizontal)">
                                      <p:cBhvr>
                                        <p:cTn id="7" dur="500"/>
                                        <p:tgtEl>
                                          <p:spTgt spid="1648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880"/>
                                        </p:tgtEl>
                                        <p:attrNameLst>
                                          <p:attrName>style.visibility</p:attrName>
                                        </p:attrNameLst>
                                      </p:cBhvr>
                                      <p:to>
                                        <p:strVal val="visible"/>
                                      </p:to>
                                    </p:set>
                                    <p:animEffect transition="in" filter="blinds(horizontal)">
                                      <p:cBhvr>
                                        <p:cTn id="12" dur="500"/>
                                        <p:tgtEl>
                                          <p:spTgt spid="1648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875"/>
                                        </p:tgtEl>
                                        <p:attrNameLst>
                                          <p:attrName>style.visibility</p:attrName>
                                        </p:attrNameLst>
                                      </p:cBhvr>
                                      <p:to>
                                        <p:strVal val="visible"/>
                                      </p:to>
                                    </p:set>
                                    <p:animEffect transition="in" filter="blinds(horizontal)">
                                      <p:cBhvr>
                                        <p:cTn id="17" dur="500"/>
                                        <p:tgtEl>
                                          <p:spTgt spid="1648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4876"/>
                                        </p:tgtEl>
                                        <p:attrNameLst>
                                          <p:attrName>style.visibility</p:attrName>
                                        </p:attrNameLst>
                                      </p:cBhvr>
                                      <p:to>
                                        <p:strVal val="visible"/>
                                      </p:to>
                                    </p:set>
                                    <p:animEffect transition="in" filter="blinds(horizontal)">
                                      <p:cBhvr>
                                        <p:cTn id="22" dur="500"/>
                                        <p:tgtEl>
                                          <p:spTgt spid="16487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4877"/>
                                        </p:tgtEl>
                                        <p:attrNameLst>
                                          <p:attrName>style.visibility</p:attrName>
                                        </p:attrNameLst>
                                      </p:cBhvr>
                                      <p:to>
                                        <p:strVal val="visible"/>
                                      </p:to>
                                    </p:set>
                                    <p:animEffect transition="in" filter="blinds(horizontal)">
                                      <p:cBhvr>
                                        <p:cTn id="27" dur="500"/>
                                        <p:tgtEl>
                                          <p:spTgt spid="1648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down)">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5" grpId="0" animBg="1"/>
      <p:bldP spid="164876" grpId="0" animBg="1"/>
      <p:bldP spid="164877" grpId="0" animBg="1"/>
      <p:bldP spid="164879" grpId="0" animBg="1"/>
      <p:bldP spid="164880" grpId="0" animBg="1"/>
      <p:bldP spid="3"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文档是怎么生成的？</a:t>
            </a:r>
          </a:p>
        </p:txBody>
      </p:sp>
      <p:sp>
        <p:nvSpPr>
          <p:cNvPr id="3" name="内容占位符 2"/>
          <p:cNvSpPr>
            <a:spLocks noGrp="1"/>
          </p:cNvSpPr>
          <p:nvPr>
            <p:ph idx="1"/>
          </p:nvPr>
        </p:nvSpPr>
        <p:spPr/>
        <p:txBody>
          <a:bodyPr/>
          <a:lstStyle/>
          <a:p>
            <a:pPr>
              <a:lnSpc>
                <a:spcPct val="120000"/>
              </a:lnSpc>
            </a:pPr>
            <a:r>
              <a:rPr lang="zh-CN" altLang="en-US" b="1" dirty="0"/>
              <a:t>类比：</a:t>
            </a:r>
            <a:endParaRPr lang="en-US" altLang="zh-CN" b="1" dirty="0"/>
          </a:p>
          <a:p>
            <a:pPr lvl="1">
              <a:lnSpc>
                <a:spcPct val="120000"/>
              </a:lnSpc>
            </a:pPr>
            <a:r>
              <a:rPr lang="zh-CN" altLang="en-US" b="1" dirty="0"/>
              <a:t>钢铁是怎么炼成的？</a:t>
            </a:r>
            <a:endParaRPr lang="en-US" altLang="zh-CN" b="1" dirty="0"/>
          </a:p>
          <a:p>
            <a:pPr lvl="1">
              <a:lnSpc>
                <a:spcPct val="120000"/>
              </a:lnSpc>
            </a:pPr>
            <a:r>
              <a:rPr lang="zh-CN" altLang="en-US" b="1" dirty="0"/>
              <a:t>博士是怎么读成的？</a:t>
            </a:r>
            <a:endParaRPr lang="en-US" altLang="zh-CN" b="1" dirty="0"/>
          </a:p>
          <a:p>
            <a:pPr lvl="1">
              <a:lnSpc>
                <a:spcPct val="120000"/>
              </a:lnSpc>
            </a:pPr>
            <a:r>
              <a:rPr lang="en-US" altLang="zh-CN" b="1" dirty="0"/>
              <a:t>…….</a:t>
            </a:r>
          </a:p>
          <a:p>
            <a:pPr>
              <a:lnSpc>
                <a:spcPct val="120000"/>
              </a:lnSpc>
            </a:pPr>
            <a:r>
              <a:rPr lang="zh-CN" altLang="en-US" b="1" dirty="0"/>
              <a:t>概率的观点：</a:t>
            </a:r>
            <a:endParaRPr lang="en-US" altLang="zh-CN" b="1" dirty="0"/>
          </a:p>
          <a:p>
            <a:pPr lvl="1">
              <a:lnSpc>
                <a:spcPct val="120000"/>
              </a:lnSpc>
            </a:pPr>
            <a:r>
              <a:rPr lang="zh-CN" altLang="en-US" b="1" dirty="0"/>
              <a:t>词项满足某个总体分布，然后从该总体分布中抽样，将抽样出的词项连在一起，组成文档</a:t>
            </a:r>
            <a:endParaRPr lang="en-US" altLang="zh-CN" b="1" dirty="0"/>
          </a:p>
          <a:p>
            <a:pPr lvl="1">
              <a:lnSpc>
                <a:spcPct val="120000"/>
              </a:lnSpc>
            </a:pPr>
            <a:r>
              <a:rPr lang="zh-CN" altLang="en-US" b="1" dirty="0"/>
              <a:t>对于</a:t>
            </a:r>
            <a:r>
              <a:rPr lang="en-US" altLang="zh-CN" b="1" i="1" dirty="0"/>
              <a:t>P</a:t>
            </a:r>
            <a:r>
              <a:rPr lang="en-US" altLang="zh-CN" b="1" dirty="0"/>
              <a:t>(</a:t>
            </a:r>
            <a:r>
              <a:rPr lang="en-US" altLang="zh-CN" b="1" i="1" dirty="0"/>
              <a:t>D</a:t>
            </a:r>
            <a:r>
              <a:rPr lang="en-US" altLang="zh-CN" b="1" dirty="0"/>
              <a:t>|</a:t>
            </a:r>
            <a:r>
              <a:rPr lang="en-US" altLang="zh-CN" b="1" i="1" dirty="0"/>
              <a:t>R</a:t>
            </a:r>
            <a:r>
              <a:rPr lang="en-US" altLang="zh-CN" b="1" dirty="0"/>
              <a:t>=1)</a:t>
            </a:r>
            <a:r>
              <a:rPr lang="zh-CN" altLang="en-US" b="1" dirty="0"/>
              <a:t>或者</a:t>
            </a:r>
            <a:r>
              <a:rPr lang="en-US" altLang="zh-CN" b="1" i="1" dirty="0"/>
              <a:t>P</a:t>
            </a:r>
            <a:r>
              <a:rPr lang="en-US" altLang="zh-CN" b="1" dirty="0"/>
              <a:t>(</a:t>
            </a:r>
            <a:r>
              <a:rPr lang="en-US" altLang="zh-CN" b="1" i="1" dirty="0"/>
              <a:t>D</a:t>
            </a:r>
            <a:r>
              <a:rPr lang="en-US" altLang="zh-CN" b="1" dirty="0"/>
              <a:t>|</a:t>
            </a:r>
            <a:r>
              <a:rPr lang="en-US" altLang="zh-CN" b="1" i="1" dirty="0"/>
              <a:t>R</a:t>
            </a:r>
            <a:r>
              <a:rPr lang="en-US" altLang="zh-CN" b="1" dirty="0"/>
              <a:t>=0)</a:t>
            </a:r>
            <a:r>
              <a:rPr lang="zh-CN" altLang="en-US" b="1" dirty="0"/>
              <a:t>，可以认为</a:t>
            </a:r>
            <a:r>
              <a:rPr lang="en-US" altLang="zh-CN" b="1" i="1" dirty="0"/>
              <a:t>R</a:t>
            </a:r>
            <a:r>
              <a:rPr lang="en-US" altLang="zh-CN" b="1" dirty="0"/>
              <a:t>=1</a:t>
            </a:r>
            <a:r>
              <a:rPr lang="zh-CN" altLang="en-US" b="1" dirty="0"/>
              <a:t>或</a:t>
            </a:r>
            <a:r>
              <a:rPr lang="en-US" altLang="zh-CN" b="1" dirty="0"/>
              <a:t>0</a:t>
            </a:r>
            <a:r>
              <a:rPr lang="zh-CN" altLang="en-US" b="1" dirty="0"/>
              <a:t>的文档的词项满足某个总体分布，然后抽样生成</a:t>
            </a:r>
            <a:r>
              <a:rPr lang="en-US" altLang="zh-CN" b="1" i="1" dirty="0"/>
              <a:t>D</a:t>
            </a:r>
            <a:endParaRPr lang="zh-CN" altLang="en-US" b="1" i="1"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14</a:t>
            </a:fld>
            <a:endParaRPr lang="en-US"/>
          </a:p>
        </p:txBody>
      </p:sp>
    </p:spTree>
    <p:extLst>
      <p:ext uri="{BB962C8B-B14F-4D97-AF65-F5344CB8AC3E}">
        <p14:creationId xmlns:p14="http://schemas.microsoft.com/office/powerpoint/2010/main" val="1658725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两种常用的文档生成的总体分布</a:t>
            </a:r>
          </a:p>
        </p:txBody>
      </p:sp>
      <p:sp>
        <p:nvSpPr>
          <p:cNvPr id="3" name="内容占位符 2"/>
          <p:cNvSpPr>
            <a:spLocks noGrp="1"/>
          </p:cNvSpPr>
          <p:nvPr>
            <p:ph idx="1"/>
          </p:nvPr>
        </p:nvSpPr>
        <p:spPr>
          <a:xfrm>
            <a:off x="467544" y="1628800"/>
            <a:ext cx="8363272" cy="5112568"/>
          </a:xfrm>
        </p:spPr>
        <p:txBody>
          <a:bodyPr/>
          <a:lstStyle/>
          <a:p>
            <a:pPr>
              <a:lnSpc>
                <a:spcPct val="150000"/>
              </a:lnSpc>
            </a:pPr>
            <a:r>
              <a:rPr lang="zh-CN" altLang="en-US" b="1" dirty="0"/>
              <a:t>多元贝努利分布 </a:t>
            </a:r>
            <a:r>
              <a:rPr lang="en-US" altLang="zh-CN" b="1" dirty="0"/>
              <a:t>(</a:t>
            </a:r>
            <a:r>
              <a:rPr lang="en-US" altLang="zh-CN" sz="2400" b="1" dirty="0"/>
              <a:t>Multi-</a:t>
            </a:r>
            <a:r>
              <a:rPr lang="en-US" altLang="zh-CN" sz="2400" b="1" dirty="0" err="1"/>
              <a:t>variate</a:t>
            </a:r>
            <a:r>
              <a:rPr lang="en-US" altLang="zh-CN" sz="2400" b="1" dirty="0"/>
              <a:t> Bernoulli distribution</a:t>
            </a:r>
            <a:r>
              <a:rPr lang="en-US" altLang="zh-CN" b="1" dirty="0"/>
              <a:t>)</a:t>
            </a:r>
          </a:p>
          <a:p>
            <a:pPr lvl="1">
              <a:lnSpc>
                <a:spcPct val="150000"/>
              </a:lnSpc>
            </a:pPr>
            <a:r>
              <a:rPr lang="zh-CN" altLang="en-US" b="1" dirty="0"/>
              <a:t>词项词典大小为</a:t>
            </a:r>
            <a:r>
              <a:rPr lang="en-US" altLang="zh-CN" b="1" dirty="0"/>
              <a:t>M</a:t>
            </a:r>
            <a:r>
              <a:rPr lang="zh-CN" altLang="en-US" b="1" dirty="0"/>
              <a:t>，</a:t>
            </a:r>
            <a:r>
              <a:rPr lang="en-US" altLang="zh-CN" b="1" dirty="0"/>
              <a:t>M</a:t>
            </a:r>
            <a:r>
              <a:rPr lang="zh-CN" altLang="en-US" b="1" dirty="0"/>
              <a:t>个不规则硬币分别对应</a:t>
            </a:r>
            <a:r>
              <a:rPr lang="en-US" altLang="zh-CN" b="1" dirty="0"/>
              <a:t>M</a:t>
            </a:r>
            <a:r>
              <a:rPr lang="zh-CN" altLang="en-US" b="1" dirty="0"/>
              <a:t>个词项，第</a:t>
            </a:r>
            <a:r>
              <a:rPr lang="en-US" altLang="zh-CN" b="1" i="1" dirty="0" err="1"/>
              <a:t>i</a:t>
            </a:r>
            <a:r>
              <a:rPr lang="zh-CN" altLang="en-US" b="1" dirty="0"/>
              <a:t>个硬币朝上的概率为</a:t>
            </a:r>
            <a:r>
              <a:rPr lang="en-US" altLang="zh-CN" b="1" i="1" dirty="0"/>
              <a:t>p</a:t>
            </a:r>
            <a:r>
              <a:rPr lang="en-US" altLang="zh-CN" b="1" i="1" baseline="-25000" dirty="0"/>
              <a:t>i</a:t>
            </a:r>
          </a:p>
          <a:p>
            <a:pPr lvl="1">
              <a:lnSpc>
                <a:spcPct val="150000"/>
              </a:lnSpc>
            </a:pPr>
            <a:r>
              <a:rPr lang="zh-CN" altLang="en-US" b="1" dirty="0"/>
              <a:t>假设</a:t>
            </a:r>
            <a:r>
              <a:rPr lang="en-US" altLang="zh-CN" b="1" dirty="0"/>
              <a:t>M=4(</a:t>
            </a:r>
            <a:r>
              <a:rPr lang="zh-CN" altLang="en-US" b="1" dirty="0"/>
              <a:t>四个词项分别为 </a:t>
            </a:r>
            <a:r>
              <a:rPr lang="en-US" altLang="zh-CN" b="1" dirty="0"/>
              <a:t>I you can fly)</a:t>
            </a:r>
            <a:r>
              <a:rPr lang="zh-CN" altLang="en-US" b="1" dirty="0"/>
              <a:t>，</a:t>
            </a:r>
            <a:r>
              <a:rPr lang="en-US" altLang="zh-CN" b="1" dirty="0"/>
              <a:t>p1=0.7, p2=0.4, p3=0.1, p4=0.05</a:t>
            </a:r>
          </a:p>
          <a:p>
            <a:pPr lvl="1">
              <a:lnSpc>
                <a:spcPct val="150000"/>
              </a:lnSpc>
            </a:pPr>
            <a:r>
              <a:rPr lang="zh-CN" altLang="en-US" b="1" dirty="0"/>
              <a:t>则： </a:t>
            </a:r>
            <a:r>
              <a:rPr lang="en-US" altLang="zh-CN" b="1" dirty="0"/>
              <a:t>P(I can fly fly)=</a:t>
            </a:r>
          </a:p>
          <a:p>
            <a:pPr marL="457200" lvl="1" indent="0">
              <a:lnSpc>
                <a:spcPct val="150000"/>
              </a:lnSpc>
              <a:buNone/>
            </a:pPr>
            <a:r>
              <a:rPr lang="en-US" altLang="zh-CN" b="1" dirty="0"/>
              <a:t>								0.7*(1-0.4)*0.1*0.05</a:t>
            </a:r>
          </a:p>
          <a:p>
            <a:pPr>
              <a:lnSpc>
                <a:spcPct val="150000"/>
              </a:lnSpc>
            </a:pPr>
            <a:endParaRPr lang="zh-CN" altLang="en-US" b="1"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15</a:t>
            </a:fld>
            <a:endParaRPr lang="en-US"/>
          </a:p>
        </p:txBody>
      </p:sp>
    </p:spTree>
    <p:extLst>
      <p:ext uri="{BB962C8B-B14F-4D97-AF65-F5344CB8AC3E}">
        <p14:creationId xmlns:p14="http://schemas.microsoft.com/office/powerpoint/2010/main" val="201685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两种常用的文档生成的总体分布</a:t>
            </a:r>
          </a:p>
        </p:txBody>
      </p:sp>
      <p:sp>
        <p:nvSpPr>
          <p:cNvPr id="3" name="内容占位符 2"/>
          <p:cNvSpPr>
            <a:spLocks noGrp="1"/>
          </p:cNvSpPr>
          <p:nvPr>
            <p:ph idx="1"/>
          </p:nvPr>
        </p:nvSpPr>
        <p:spPr>
          <a:xfrm>
            <a:off x="467544" y="1700808"/>
            <a:ext cx="8363272" cy="5040560"/>
          </a:xfrm>
        </p:spPr>
        <p:txBody>
          <a:bodyPr/>
          <a:lstStyle/>
          <a:p>
            <a:pPr>
              <a:lnSpc>
                <a:spcPct val="150000"/>
              </a:lnSpc>
            </a:pPr>
            <a:r>
              <a:rPr lang="zh-CN" altLang="en-US" b="1" dirty="0"/>
              <a:t>多项式分布</a:t>
            </a:r>
            <a:r>
              <a:rPr lang="en-US" altLang="zh-CN" b="1" dirty="0"/>
              <a:t>(Multinomial distribution)</a:t>
            </a:r>
          </a:p>
          <a:p>
            <a:pPr lvl="1">
              <a:lnSpc>
                <a:spcPct val="150000"/>
              </a:lnSpc>
            </a:pPr>
            <a:r>
              <a:rPr lang="zh-CN" altLang="en-US" b="1" dirty="0"/>
              <a:t>词项大小为</a:t>
            </a:r>
            <a:r>
              <a:rPr lang="en-US" altLang="zh-CN" b="1" dirty="0"/>
              <a:t>M</a:t>
            </a:r>
            <a:r>
              <a:rPr lang="zh-CN" altLang="en-US" b="1" dirty="0"/>
              <a:t>，某个不规则骰子共有</a:t>
            </a:r>
            <a:r>
              <a:rPr lang="en-US" altLang="zh-CN" b="1" dirty="0"/>
              <a:t>M</a:t>
            </a:r>
            <a:r>
              <a:rPr lang="zh-CN" altLang="en-US" b="1" dirty="0"/>
              <a:t>个面，每个面对应一个词项</a:t>
            </a:r>
            <a:r>
              <a:rPr lang="en-US" altLang="zh-CN" b="1" dirty="0"/>
              <a:t>(</a:t>
            </a:r>
            <a:r>
              <a:rPr lang="zh-CN" altLang="en-US" b="1" dirty="0"/>
              <a:t>假设每次抛掷必有某个面稳定朝上或下</a:t>
            </a:r>
            <a:r>
              <a:rPr lang="en-US" altLang="zh-CN" b="1" dirty="0"/>
              <a:t>)</a:t>
            </a:r>
            <a:r>
              <a:rPr lang="zh-CN" altLang="en-US" b="1" dirty="0"/>
              <a:t>，第</a:t>
            </a:r>
            <a:r>
              <a:rPr lang="en-US" altLang="zh-CN" b="1" i="1" dirty="0" err="1"/>
              <a:t>i</a:t>
            </a:r>
            <a:r>
              <a:rPr lang="zh-CN" altLang="en-US" b="1" dirty="0"/>
              <a:t>个面朝上的概率为</a:t>
            </a:r>
            <a:r>
              <a:rPr lang="en-US" altLang="zh-CN" b="1" i="1" dirty="0"/>
              <a:t>p</a:t>
            </a:r>
            <a:r>
              <a:rPr lang="en-US" altLang="zh-CN" b="1" i="1" baseline="-25000" dirty="0"/>
              <a:t>i</a:t>
            </a:r>
          </a:p>
          <a:p>
            <a:pPr lvl="1">
              <a:lnSpc>
                <a:spcPct val="150000"/>
              </a:lnSpc>
            </a:pPr>
            <a:r>
              <a:rPr lang="zh-CN" altLang="en-US" b="1" dirty="0"/>
              <a:t>假定</a:t>
            </a:r>
            <a:r>
              <a:rPr lang="en-US" altLang="zh-CN" b="1" dirty="0"/>
              <a:t>M=4 (</a:t>
            </a:r>
            <a:r>
              <a:rPr lang="zh-CN" altLang="en-US" b="1" dirty="0"/>
              <a:t>四个词项分别为 </a:t>
            </a:r>
            <a:r>
              <a:rPr lang="en-US" altLang="zh-CN" b="1" dirty="0"/>
              <a:t>I you can fly)</a:t>
            </a:r>
            <a:r>
              <a:rPr lang="zh-CN" altLang="en-US" b="1" dirty="0"/>
              <a:t>，</a:t>
            </a:r>
            <a:r>
              <a:rPr lang="en-US" altLang="zh-CN" b="1" dirty="0"/>
              <a:t>p1=0.4, p2=0.3, p3=0.2, p4=0.1</a:t>
            </a:r>
          </a:p>
          <a:p>
            <a:pPr lvl="1">
              <a:lnSpc>
                <a:spcPct val="150000"/>
              </a:lnSpc>
            </a:pPr>
            <a:r>
              <a:rPr lang="zh-CN" altLang="en-US" b="1" dirty="0"/>
              <a:t>则：</a:t>
            </a:r>
            <a:r>
              <a:rPr lang="en-US" altLang="zh-CN" b="1" dirty="0"/>
              <a:t>P(I can fly fly)=</a:t>
            </a:r>
          </a:p>
          <a:p>
            <a:pPr marL="457200" lvl="1" indent="0">
              <a:lnSpc>
                <a:spcPct val="150000"/>
              </a:lnSpc>
              <a:buNone/>
            </a:pPr>
            <a:r>
              <a:rPr lang="en-US" altLang="zh-CN" b="1" dirty="0"/>
              <a:t>							0.4*0.2*0.1*0.1</a:t>
            </a:r>
          </a:p>
          <a:p>
            <a:pPr>
              <a:lnSpc>
                <a:spcPct val="150000"/>
              </a:lnSpc>
            </a:pPr>
            <a:endParaRPr lang="en-US" altLang="zh-CN" b="1" dirty="0"/>
          </a:p>
          <a:p>
            <a:pPr>
              <a:lnSpc>
                <a:spcPct val="150000"/>
              </a:lnSpc>
            </a:pPr>
            <a:endParaRPr lang="zh-CN" altLang="en-US" b="1"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16</a:t>
            </a:fld>
            <a:endParaRPr lang="en-US"/>
          </a:p>
        </p:txBody>
      </p:sp>
    </p:spTree>
    <p:extLst>
      <p:ext uri="{BB962C8B-B14F-4D97-AF65-F5344CB8AC3E}">
        <p14:creationId xmlns:p14="http://schemas.microsoft.com/office/powerpoint/2010/main" val="410703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ltLang="zh-CN" dirty="0"/>
              <a:t>BIM</a:t>
            </a:r>
            <a:r>
              <a:rPr lang="zh-CN" altLang="en-US" dirty="0"/>
              <a:t>中</a:t>
            </a:r>
            <a:r>
              <a:rPr lang="en-US" altLang="zh-CN" dirty="0"/>
              <a:t>P(D|R=1)</a:t>
            </a:r>
            <a:r>
              <a:rPr lang="zh-CN" altLang="en-US" dirty="0"/>
              <a:t>或</a:t>
            </a:r>
            <a:r>
              <a:rPr lang="en-US" altLang="zh-CN" dirty="0"/>
              <a:t>P(D|R=0)</a:t>
            </a:r>
            <a:r>
              <a:rPr lang="zh-CN" altLang="en-US" dirty="0"/>
              <a:t>的计算</a:t>
            </a:r>
            <a:endParaRPr lang="en-US" altLang="zh-CN" dirty="0">
              <a:latin typeface="Times New Roman" pitchFamily="18" charset="0"/>
            </a:endParaRPr>
          </a:p>
        </p:txBody>
      </p:sp>
      <p:sp>
        <p:nvSpPr>
          <p:cNvPr id="357379" name="Rectangle 3"/>
          <p:cNvSpPr>
            <a:spLocks noGrp="1" noChangeArrowheads="1"/>
          </p:cNvSpPr>
          <p:nvPr>
            <p:ph idx="1"/>
          </p:nvPr>
        </p:nvSpPr>
        <p:spPr/>
        <p:txBody>
          <a:bodyPr/>
          <a:lstStyle/>
          <a:p>
            <a:r>
              <a:rPr lang="zh-CN" altLang="en-US" sz="2800" b="1" dirty="0"/>
              <a:t>类比：</a:t>
            </a:r>
            <a:r>
              <a:rPr lang="en-US" altLang="zh-CN" sz="2800" b="1" i="1" dirty="0"/>
              <a:t>M</a:t>
            </a:r>
            <a:r>
              <a:rPr lang="zh-CN" altLang="en-US" sz="2800" b="1" dirty="0"/>
              <a:t>次独立试验 </a:t>
            </a:r>
            <a:r>
              <a:rPr lang="en-US" altLang="zh-CN" sz="2800" b="1" dirty="0"/>
              <a:t>(</a:t>
            </a:r>
            <a:r>
              <a:rPr lang="zh-CN" altLang="en-US" sz="2800" b="1" dirty="0">
                <a:solidFill>
                  <a:srgbClr val="0070C0"/>
                </a:solidFill>
              </a:rPr>
              <a:t>多元贝努利模型</a:t>
            </a:r>
            <a:r>
              <a:rPr lang="en-US" altLang="zh-CN" sz="2800" b="1" dirty="0"/>
              <a:t>)</a:t>
            </a:r>
            <a:endParaRPr lang="zh-CN" altLang="en-US" sz="2800" b="1" dirty="0"/>
          </a:p>
          <a:p>
            <a:pPr lvl="1"/>
            <a:r>
              <a:rPr lang="zh-CN" altLang="en-US" sz="2400" b="1" dirty="0"/>
              <a:t>假想词项空间中有</a:t>
            </a:r>
            <a:r>
              <a:rPr lang="en-US" altLang="zh-CN" sz="2400" b="1" i="1" dirty="0"/>
              <a:t>M</a:t>
            </a:r>
            <a:r>
              <a:rPr lang="zh-CN" altLang="en-US" sz="2400" b="1" dirty="0"/>
              <a:t>个词项，相当于有</a:t>
            </a:r>
            <a:r>
              <a:rPr lang="en-US" altLang="zh-CN" sz="2400" b="1" i="1" dirty="0"/>
              <a:t>M</a:t>
            </a:r>
            <a:r>
              <a:rPr lang="zh-CN" altLang="en-US" sz="2400" b="1" dirty="0"/>
              <a:t>个不规则硬币，第</a:t>
            </a:r>
            <a:r>
              <a:rPr lang="en-US" altLang="zh-CN" sz="2400" b="1" i="1" dirty="0" err="1"/>
              <a:t>i</a:t>
            </a:r>
            <a:r>
              <a:rPr lang="zh-CN" altLang="en-US" sz="2400" b="1" dirty="0"/>
              <a:t>个硬币对应词项</a:t>
            </a:r>
            <a:r>
              <a:rPr lang="en-US" altLang="zh-CN" sz="2400" b="1" dirty="0"/>
              <a:t> </a:t>
            </a:r>
            <a:r>
              <a:rPr lang="en-US" altLang="zh-CN" sz="2400" b="1" i="1" dirty="0" err="1"/>
              <a:t>i</a:t>
            </a:r>
            <a:r>
              <a:rPr lang="zh-CN" altLang="en-US" sz="2400" b="1" dirty="0"/>
              <a:t>，正面写着“出现</a:t>
            </a:r>
            <a:r>
              <a:rPr lang="en-US" altLang="zh-CN" sz="2400" b="1" i="1" dirty="0" err="1"/>
              <a:t>t</a:t>
            </a:r>
            <a:r>
              <a:rPr lang="en-US" altLang="zh-CN" sz="2400" b="1" i="1" baseline="-25000" dirty="0" err="1"/>
              <a:t>i</a:t>
            </a:r>
            <a:r>
              <a:rPr lang="en-US" altLang="zh-CN" sz="2400" b="1" dirty="0"/>
              <a:t>”</a:t>
            </a:r>
            <a:r>
              <a:rPr lang="zh-CN" altLang="en-US" sz="2400" b="1" dirty="0"/>
              <a:t>，反面写着“不出现</a:t>
            </a:r>
            <a:r>
              <a:rPr lang="en-US" altLang="zh-CN" sz="2400" b="1" i="1" dirty="0" err="1"/>
              <a:t>t</a:t>
            </a:r>
            <a:r>
              <a:rPr lang="en-US" altLang="zh-CN" sz="2400" b="1" i="1" baseline="-25000" dirty="0" err="1"/>
              <a:t>i</a:t>
            </a:r>
            <a:r>
              <a:rPr lang="en-US" altLang="zh-CN" sz="2400" b="1" dirty="0"/>
              <a:t>”</a:t>
            </a:r>
            <a:r>
              <a:rPr lang="zh-CN" altLang="en-US" sz="2400" b="1" dirty="0"/>
              <a:t>，</a:t>
            </a:r>
            <a:r>
              <a:rPr lang="zh-CN" altLang="en-US" sz="2400" b="1" dirty="0">
                <a:solidFill>
                  <a:srgbClr val="FF0000"/>
                </a:solidFill>
              </a:rPr>
              <a:t>独立地</a:t>
            </a:r>
            <a:r>
              <a:rPr lang="zh-CN" altLang="en-US" sz="2400" b="1" dirty="0"/>
              <a:t>抛这</a:t>
            </a:r>
            <a:r>
              <a:rPr lang="en-US" altLang="zh-CN" sz="2400" b="1" i="1" dirty="0"/>
              <a:t>M</a:t>
            </a:r>
            <a:r>
              <a:rPr lang="zh-CN" altLang="en-US" sz="2400" b="1" dirty="0"/>
              <a:t>个硬币，然后记录下每个硬币朝上的面对应的词项便组成文档</a:t>
            </a:r>
            <a:r>
              <a:rPr lang="en-US" altLang="zh-CN" sz="2400" b="1" i="1" dirty="0"/>
              <a:t>D</a:t>
            </a:r>
            <a:r>
              <a:rPr lang="zh-CN" altLang="en-US" sz="2400" b="1" dirty="0"/>
              <a:t>。</a:t>
            </a:r>
          </a:p>
          <a:p>
            <a:pPr lvl="1"/>
            <a:r>
              <a:rPr lang="zh-CN" altLang="en-US" sz="2400" b="1" dirty="0"/>
              <a:t>因此，求</a:t>
            </a:r>
            <a:r>
              <a:rPr lang="en-US" altLang="zh-CN" sz="2400" b="1" i="1" dirty="0">
                <a:solidFill>
                  <a:srgbClr val="FF0000"/>
                </a:solidFill>
              </a:rPr>
              <a:t>P</a:t>
            </a:r>
            <a:r>
              <a:rPr lang="en-US" altLang="zh-CN" sz="2400" b="1" dirty="0">
                <a:solidFill>
                  <a:srgbClr val="FF0000"/>
                </a:solidFill>
              </a:rPr>
              <a:t>(</a:t>
            </a:r>
            <a:r>
              <a:rPr lang="en-US" altLang="zh-CN" sz="2400" b="1" i="1" dirty="0">
                <a:solidFill>
                  <a:srgbClr val="FF0000"/>
                </a:solidFill>
              </a:rPr>
              <a:t>D</a:t>
            </a:r>
            <a:r>
              <a:rPr lang="en-US" altLang="zh-CN" sz="2400" b="1" dirty="0">
                <a:solidFill>
                  <a:srgbClr val="FF0000"/>
                </a:solidFill>
              </a:rPr>
              <a:t>|</a:t>
            </a:r>
            <a:r>
              <a:rPr lang="en-US" altLang="zh-CN" sz="2400" b="1" i="1" dirty="0">
                <a:solidFill>
                  <a:srgbClr val="FF0000"/>
                </a:solidFill>
              </a:rPr>
              <a:t>R</a:t>
            </a:r>
            <a:r>
              <a:rPr lang="en-US" altLang="zh-CN" sz="2400" b="1" dirty="0">
                <a:solidFill>
                  <a:srgbClr val="FF0000"/>
                </a:solidFill>
              </a:rPr>
              <a:t>)</a:t>
            </a:r>
            <a:r>
              <a:rPr lang="zh-CN" altLang="en-US" sz="2400" b="1" dirty="0"/>
              <a:t>就是抛这个</a:t>
            </a:r>
            <a:r>
              <a:rPr lang="en-US" altLang="zh-CN" sz="2400" b="1" i="1" dirty="0"/>
              <a:t>M</a:t>
            </a:r>
            <a:r>
              <a:rPr lang="zh-CN" altLang="en-US" sz="2400" b="1" dirty="0"/>
              <a:t>个硬币得到</a:t>
            </a:r>
            <a:r>
              <a:rPr lang="en-US" altLang="zh-CN" sz="2400" b="1" i="1" dirty="0"/>
              <a:t>D</a:t>
            </a:r>
            <a:r>
              <a:rPr lang="zh-CN" altLang="en-US" sz="2400" b="1" dirty="0"/>
              <a:t>的概率。假设抛不同硬币之间是独立的</a:t>
            </a:r>
            <a:r>
              <a:rPr lang="en-US" altLang="zh-CN" sz="2400" b="1" dirty="0"/>
              <a:t>(</a:t>
            </a:r>
            <a:r>
              <a:rPr lang="zh-CN" altLang="en-US" sz="2400" b="1" dirty="0"/>
              <a:t>独立性假设</a:t>
            </a:r>
            <a:r>
              <a:rPr lang="en-US" altLang="zh-CN" sz="2400" b="1" dirty="0"/>
              <a:t>)</a:t>
            </a:r>
            <a:r>
              <a:rPr lang="zh-CN" altLang="en-US" sz="2400" b="1" dirty="0"/>
              <a:t>，并且不考虑</a:t>
            </a:r>
            <a:r>
              <a:rPr lang="en-US" altLang="zh-CN" sz="2400" b="1" i="1" dirty="0" err="1"/>
              <a:t>t</a:t>
            </a:r>
            <a:r>
              <a:rPr lang="en-US" altLang="zh-CN" sz="2400" b="1" i="1" baseline="-25000" dirty="0" err="1"/>
              <a:t>i</a:t>
            </a:r>
            <a:r>
              <a:rPr lang="zh-CN" altLang="en-US" sz="2400" b="1" dirty="0"/>
              <a:t>出现的次数，只考虑</a:t>
            </a:r>
            <a:r>
              <a:rPr lang="en-US" altLang="zh-CN" sz="2400" b="1" i="1" dirty="0" err="1"/>
              <a:t>t</a:t>
            </a:r>
            <a:r>
              <a:rPr lang="en-US" altLang="zh-CN" sz="2400" b="1" i="1" baseline="-25000" dirty="0" err="1"/>
              <a:t>i</a:t>
            </a:r>
            <a:r>
              <a:rPr lang="zh-CN" altLang="en-US" sz="2400" b="1" dirty="0"/>
              <a:t>要么出现要么不出现</a:t>
            </a:r>
            <a:r>
              <a:rPr lang="en-US" altLang="zh-CN" sz="2400" b="1" dirty="0"/>
              <a:t>(</a:t>
            </a:r>
            <a:r>
              <a:rPr lang="zh-CN" altLang="en-US" sz="2400" b="1" dirty="0"/>
              <a:t>二值</a:t>
            </a:r>
            <a:r>
              <a:rPr lang="en-US" altLang="zh-CN" sz="2400" b="1" dirty="0"/>
              <a:t>)</a:t>
            </a:r>
            <a:r>
              <a:rPr lang="zh-CN" altLang="en-US" sz="2400" b="1" dirty="0"/>
              <a:t>。同时，也不考虑抛硬币的次序</a:t>
            </a:r>
            <a:r>
              <a:rPr lang="en-US" altLang="zh-CN" sz="2400" b="1" dirty="0"/>
              <a:t>(</a:t>
            </a:r>
            <a:r>
              <a:rPr lang="zh-CN" altLang="en-US" sz="2400" b="1" dirty="0"/>
              <a:t>词袋模型</a:t>
            </a:r>
            <a:r>
              <a:rPr lang="en-US" altLang="zh-CN" sz="2400" b="1" dirty="0"/>
              <a:t>)</a:t>
            </a:r>
          </a:p>
          <a:p>
            <a:pPr lvl="1"/>
            <a:r>
              <a:rPr lang="en-US" altLang="zh-CN" sz="2400" b="1" dirty="0"/>
              <a:t>P(D|R=1)</a:t>
            </a:r>
            <a:r>
              <a:rPr lang="zh-CN" altLang="en-US" sz="2400" b="1" dirty="0"/>
              <a:t>和</a:t>
            </a:r>
            <a:r>
              <a:rPr lang="en-US" altLang="zh-CN" sz="2400" b="1" dirty="0"/>
              <a:t>P(D|R=0)</a:t>
            </a:r>
            <a:r>
              <a:rPr lang="zh-CN" altLang="en-US" sz="2400" b="1" dirty="0"/>
              <a:t>相当于有</a:t>
            </a:r>
            <a:r>
              <a:rPr lang="zh-CN" altLang="en-US" sz="2400" b="1" dirty="0">
                <a:solidFill>
                  <a:srgbClr val="FF0000"/>
                </a:solidFill>
              </a:rPr>
              <a:t>两组</a:t>
            </a:r>
            <a:r>
              <a:rPr lang="zh-CN" altLang="en-US" sz="2400" b="1" dirty="0"/>
              <a:t>硬币，因此需要求解</a:t>
            </a:r>
            <a:r>
              <a:rPr lang="en-US" altLang="zh-CN" sz="2400" b="1" dirty="0">
                <a:solidFill>
                  <a:srgbClr val="FF0000"/>
                </a:solidFill>
              </a:rPr>
              <a:t>2</a:t>
            </a:r>
            <a:r>
              <a:rPr lang="en-US" altLang="zh-CN" sz="2400" b="1" i="1" dirty="0">
                <a:solidFill>
                  <a:srgbClr val="FF0000"/>
                </a:solidFill>
              </a:rPr>
              <a:t>M</a:t>
            </a:r>
            <a:r>
              <a:rPr lang="zh-CN" altLang="en-US" sz="2400" b="1" dirty="0"/>
              <a:t>个概率参数</a:t>
            </a:r>
            <a:endParaRPr lang="en-US" altLang="zh-CN" sz="2400" b="1" dirty="0"/>
          </a:p>
        </p:txBody>
      </p:sp>
      <p:sp>
        <p:nvSpPr>
          <p:cNvPr id="6" name="灯片编号占位符 5"/>
          <p:cNvSpPr>
            <a:spLocks noGrp="1"/>
          </p:cNvSpPr>
          <p:nvPr>
            <p:ph type="sldNum" sz="quarter" idx="12"/>
          </p:nvPr>
        </p:nvSpPr>
        <p:spPr/>
        <p:txBody>
          <a:bodyPr/>
          <a:lstStyle/>
          <a:p>
            <a:fld id="{056A3B84-AEB9-4A04-A432-D3E8A62908DB}" type="slidenum">
              <a:rPr lang="en-US" altLang="zh-CN"/>
              <a:pPr/>
              <a:t>17</a:t>
            </a:fld>
            <a:endParaRPr lang="en-US" altLang="zh-CN"/>
          </a:p>
        </p:txBody>
      </p:sp>
    </p:spTree>
    <p:extLst>
      <p:ext uri="{BB962C8B-B14F-4D97-AF65-F5344CB8AC3E}">
        <p14:creationId xmlns:p14="http://schemas.microsoft.com/office/powerpoint/2010/main" val="3338084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9" name="Text Box 9"/>
          <p:cNvSpPr txBox="1">
            <a:spLocks noChangeArrowheads="1"/>
          </p:cNvSpPr>
          <p:nvPr/>
        </p:nvSpPr>
        <p:spPr bwMode="auto">
          <a:xfrm>
            <a:off x="611560" y="1709514"/>
            <a:ext cx="6624637" cy="3231654"/>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将</a:t>
            </a:r>
            <a:r>
              <a:rPr lang="en-US" altLang="zh-CN" i="1" dirty="0">
                <a:solidFill>
                  <a:schemeClr val="tx1"/>
                </a:solidFill>
                <a:latin typeface="Times New Roman" pitchFamily="18" charset="0"/>
                <a:ea typeface="黑体" pitchFamily="49" charset="-122"/>
              </a:rPr>
              <a:t>D</a:t>
            </a:r>
            <a:r>
              <a:rPr lang="zh-CN" altLang="en-US" dirty="0">
                <a:solidFill>
                  <a:schemeClr val="tx1"/>
                </a:solidFill>
                <a:latin typeface="Times New Roman" pitchFamily="18" charset="0"/>
                <a:ea typeface="黑体" pitchFamily="49" charset="-122"/>
              </a:rPr>
              <a:t>看成</a:t>
            </a:r>
            <a:r>
              <a:rPr lang="zh-CN" altLang="en-US" dirty="0">
                <a:latin typeface="Times New Roman" pitchFamily="18" charset="0"/>
                <a:ea typeface="黑体" pitchFamily="49" charset="-122"/>
              </a:rPr>
              <a:t>      </a:t>
            </a:r>
            <a:r>
              <a:rPr lang="en-US" altLang="zh-CN" dirty="0">
                <a:latin typeface="Times New Roman" pitchFamily="18" charset="0"/>
                <a:ea typeface="黑体" pitchFamily="49" charset="-122"/>
              </a:rPr>
              <a:t>		</a:t>
            </a:r>
            <a:r>
              <a:rPr lang="zh-CN" altLang="en-US" dirty="0">
                <a:latin typeface="Times New Roman" pitchFamily="18" charset="0"/>
                <a:ea typeface="黑体" pitchFamily="49" charset="-122"/>
              </a:rPr>
              <a:t>          ，于是 </a:t>
            </a:r>
          </a:p>
          <a:p>
            <a:pPr>
              <a:spcBef>
                <a:spcPct val="50000"/>
              </a:spcBef>
            </a:pPr>
            <a:endParaRPr lang="zh-CN" altLang="en-US" dirty="0">
              <a:latin typeface="Times New Roman" pitchFamily="18" charset="0"/>
              <a:ea typeface="黑体" pitchFamily="49" charset="-122"/>
            </a:endParaRPr>
          </a:p>
          <a:p>
            <a:pPr>
              <a:spcBef>
                <a:spcPct val="50000"/>
              </a:spcBef>
            </a:pPr>
            <a:endParaRPr lang="zh-CN" altLang="en-US" dirty="0">
              <a:latin typeface="Times New Roman" pitchFamily="18" charset="0"/>
              <a:ea typeface="黑体" pitchFamily="49" charset="-122"/>
            </a:endParaRPr>
          </a:p>
          <a:p>
            <a:pPr>
              <a:spcBef>
                <a:spcPct val="50000"/>
              </a:spcBef>
            </a:pPr>
            <a:endParaRPr lang="zh-CN" altLang="en-US" dirty="0">
              <a:latin typeface="Times New Roman" pitchFamily="18" charset="0"/>
              <a:ea typeface="黑体" pitchFamily="49" charset="-122"/>
            </a:endParaRPr>
          </a:p>
          <a:p>
            <a:pPr>
              <a:spcBef>
                <a:spcPct val="50000"/>
              </a:spcBef>
            </a:pPr>
            <a:endParaRPr lang="zh-CN" altLang="en-US" dirty="0">
              <a:latin typeface="Times New Roman" pitchFamily="18" charset="0"/>
              <a:ea typeface="黑体" pitchFamily="49" charset="-122"/>
            </a:endParaRPr>
          </a:p>
          <a:p>
            <a:pPr>
              <a:spcBef>
                <a:spcPct val="50000"/>
              </a:spcBef>
            </a:pPr>
            <a:endParaRPr lang="en-US" altLang="zh-CN" dirty="0">
              <a:latin typeface="Times New Roman" pitchFamily="18" charset="0"/>
              <a:ea typeface="黑体" pitchFamily="49" charset="-122"/>
            </a:endParaRPr>
          </a:p>
        </p:txBody>
      </p:sp>
      <p:sp>
        <p:nvSpPr>
          <p:cNvPr id="358405" name="Rectangle 5"/>
          <p:cNvSpPr>
            <a:spLocks noGrp="1" noChangeArrowheads="1"/>
          </p:cNvSpPr>
          <p:nvPr>
            <p:ph type="title"/>
          </p:nvPr>
        </p:nvSpPr>
        <p:spPr/>
        <p:txBody>
          <a:bodyPr/>
          <a:lstStyle/>
          <a:p>
            <a:r>
              <a:rPr lang="en-US" altLang="zh-CN" dirty="0">
                <a:latin typeface="Times New Roman" pitchFamily="18" charset="0"/>
              </a:rPr>
              <a:t>BIM</a:t>
            </a:r>
            <a:r>
              <a:rPr lang="zh-CN" altLang="en-US" dirty="0">
                <a:latin typeface="Times New Roman" pitchFamily="18" charset="0"/>
              </a:rPr>
              <a:t>模型</a:t>
            </a:r>
            <a:r>
              <a:rPr lang="zh-CN" altLang="en-US" dirty="0"/>
              <a:t>公式的推导</a:t>
            </a:r>
            <a:endParaRPr lang="en-US" altLang="zh-CN" dirty="0">
              <a:latin typeface="Times New Roman" pitchFamily="18" charset="0"/>
            </a:endParaRPr>
          </a:p>
        </p:txBody>
      </p:sp>
      <p:graphicFrame>
        <p:nvGraphicFramePr>
          <p:cNvPr id="358404" name="Object 4"/>
          <p:cNvGraphicFramePr>
            <a:graphicFrameLocks noGrp="1" noChangeAspect="1"/>
          </p:cNvGraphicFramePr>
          <p:nvPr>
            <p:ph idx="1"/>
            <p:extLst>
              <p:ext uri="{D42A27DB-BD31-4B8C-83A1-F6EECF244321}">
                <p14:modId xmlns:p14="http://schemas.microsoft.com/office/powerpoint/2010/main" val="4294700515"/>
              </p:ext>
            </p:extLst>
          </p:nvPr>
        </p:nvGraphicFramePr>
        <p:xfrm>
          <a:off x="683567" y="3919369"/>
          <a:ext cx="5112568" cy="1309831"/>
        </p:xfrm>
        <a:graphic>
          <a:graphicData uri="http://schemas.openxmlformats.org/presentationml/2006/ole">
            <mc:AlternateContent xmlns:mc="http://schemas.openxmlformats.org/markup-compatibility/2006">
              <mc:Choice xmlns:v="urn:schemas-microsoft-com:vml" Requires="v">
                <p:oleObj spid="_x0000_s24694" name="Equation" r:id="rId4" imgW="3073320" imgH="787320" progId="">
                  <p:embed/>
                </p:oleObj>
              </mc:Choice>
              <mc:Fallback>
                <p:oleObj name="Equation" r:id="rId4" imgW="3073320" imgH="7873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7" y="3919369"/>
                        <a:ext cx="5112568" cy="13098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8"/>
          <p:cNvSpPr>
            <a:spLocks noGrp="1"/>
          </p:cNvSpPr>
          <p:nvPr>
            <p:ph type="sldNum" sz="quarter" idx="12"/>
          </p:nvPr>
        </p:nvSpPr>
        <p:spPr/>
        <p:txBody>
          <a:bodyPr/>
          <a:lstStyle/>
          <a:p>
            <a:fld id="{1B56FCFB-5C7A-4E72-AF24-859C828E7445}" type="slidenum">
              <a:rPr lang="en-US" altLang="zh-CN"/>
              <a:pPr/>
              <a:t>18</a:t>
            </a:fld>
            <a:endParaRPr lang="en-US" altLang="zh-CN"/>
          </a:p>
        </p:txBody>
      </p:sp>
      <p:graphicFrame>
        <p:nvGraphicFramePr>
          <p:cNvPr id="358407" name="Object 7"/>
          <p:cNvGraphicFramePr>
            <a:graphicFrameLocks noGrp="1" noChangeAspect="1"/>
          </p:cNvGraphicFramePr>
          <p:nvPr>
            <p:ph sz="quarter" idx="4294967295"/>
            <p:extLst>
              <p:ext uri="{D42A27DB-BD31-4B8C-83A1-F6EECF244321}">
                <p14:modId xmlns:p14="http://schemas.microsoft.com/office/powerpoint/2010/main" val="2120249031"/>
              </p:ext>
            </p:extLst>
          </p:nvPr>
        </p:nvGraphicFramePr>
        <p:xfrm>
          <a:off x="683567" y="2307778"/>
          <a:ext cx="5154351" cy="1337246"/>
        </p:xfrm>
        <a:graphic>
          <a:graphicData uri="http://schemas.openxmlformats.org/presentationml/2006/ole">
            <mc:AlternateContent xmlns:mc="http://schemas.openxmlformats.org/markup-compatibility/2006">
              <mc:Choice xmlns:v="urn:schemas-microsoft-com:vml" Requires="v">
                <p:oleObj spid="_x0000_s24695" name="Equation" r:id="rId6" imgW="3035160" imgH="787320" progId="">
                  <p:embed/>
                </p:oleObj>
              </mc:Choice>
              <mc:Fallback>
                <p:oleObj name="Equation" r:id="rId6" imgW="3035160" imgH="78732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7" y="2307778"/>
                        <a:ext cx="5154351" cy="1337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10" name="Object 10"/>
          <p:cNvGraphicFramePr>
            <a:graphicFrameLocks noGrp="1" noChangeAspect="1"/>
          </p:cNvGraphicFramePr>
          <p:nvPr>
            <p:ph sz="quarter" idx="4294967295"/>
            <p:extLst>
              <p:ext uri="{D42A27DB-BD31-4B8C-83A1-F6EECF244321}">
                <p14:modId xmlns:p14="http://schemas.microsoft.com/office/powerpoint/2010/main" val="849311890"/>
              </p:ext>
            </p:extLst>
          </p:nvPr>
        </p:nvGraphicFramePr>
        <p:xfrm>
          <a:off x="2267744" y="1536558"/>
          <a:ext cx="1368152" cy="657143"/>
        </p:xfrm>
        <a:graphic>
          <a:graphicData uri="http://schemas.openxmlformats.org/presentationml/2006/ole">
            <mc:AlternateContent xmlns:mc="http://schemas.openxmlformats.org/markup-compatibility/2006">
              <mc:Choice xmlns:v="urn:schemas-microsoft-com:vml" Requires="v">
                <p:oleObj spid="_x0000_s24696" name="Equation" r:id="rId8" imgW="634680" imgH="304560" progId="">
                  <p:embed/>
                </p:oleObj>
              </mc:Choice>
              <mc:Fallback>
                <p:oleObj name="Equation" r:id="rId8" imgW="634680" imgH="30456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7744" y="1536558"/>
                        <a:ext cx="1368152" cy="657143"/>
                      </a:xfrm>
                      <a:prstGeom prst="rect">
                        <a:avLst/>
                      </a:prstGeom>
                      <a:noFill/>
                      <a:extLst/>
                    </p:spPr>
                  </p:pic>
                </p:oleObj>
              </mc:Fallback>
            </mc:AlternateContent>
          </a:graphicData>
        </a:graphic>
      </p:graphicFrame>
      <p:graphicFrame>
        <p:nvGraphicFramePr>
          <p:cNvPr id="358413" name="Object 13"/>
          <p:cNvGraphicFramePr>
            <a:graphicFrameLocks noGrp="1" noChangeAspect="1"/>
          </p:cNvGraphicFramePr>
          <p:nvPr>
            <p:ph sz="quarter" idx="4294967295"/>
            <p:extLst>
              <p:ext uri="{D42A27DB-BD31-4B8C-83A1-F6EECF244321}">
                <p14:modId xmlns:p14="http://schemas.microsoft.com/office/powerpoint/2010/main" val="435684374"/>
              </p:ext>
            </p:extLst>
          </p:nvPr>
        </p:nvGraphicFramePr>
        <p:xfrm>
          <a:off x="6910487" y="3284339"/>
          <a:ext cx="1944687" cy="865188"/>
        </p:xfrm>
        <a:graphic>
          <a:graphicData uri="http://schemas.openxmlformats.org/presentationml/2006/ole">
            <mc:AlternateContent xmlns:mc="http://schemas.openxmlformats.org/markup-compatibility/2006">
              <mc:Choice xmlns:v="urn:schemas-microsoft-com:vml" Requires="v">
                <p:oleObj spid="_x0000_s24697" name="Equation" r:id="rId10" imgW="1028520" imgH="457200" progId="">
                  <p:embed/>
                </p:oleObj>
              </mc:Choice>
              <mc:Fallback>
                <p:oleObj name="Equation" r:id="rId10" imgW="1028520" imgH="45720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10487" y="3284339"/>
                        <a:ext cx="1944687"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12" name="Rectangle 12"/>
          <p:cNvSpPr>
            <a:spLocks noChangeArrowheads="1"/>
          </p:cNvSpPr>
          <p:nvPr/>
        </p:nvSpPr>
        <p:spPr bwMode="auto">
          <a:xfrm>
            <a:off x="6803553" y="3068960"/>
            <a:ext cx="2088927" cy="1224136"/>
          </a:xfrm>
          <a:prstGeom prst="rect">
            <a:avLst/>
          </a:prstGeom>
          <a:noFill/>
          <a:ln w="28575">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dirty="0">
              <a:latin typeface="Times New Roman" pitchFamily="18" charset="0"/>
              <a:ea typeface="黑体" pitchFamily="49" charset="-122"/>
            </a:endParaRPr>
          </a:p>
        </p:txBody>
      </p:sp>
      <p:sp>
        <p:nvSpPr>
          <p:cNvPr id="358415" name="Text Box 15"/>
          <p:cNvSpPr txBox="1">
            <a:spLocks noChangeArrowheads="1"/>
          </p:cNvSpPr>
          <p:nvPr/>
        </p:nvSpPr>
        <p:spPr bwMode="auto">
          <a:xfrm>
            <a:off x="251520" y="5461000"/>
            <a:ext cx="8640960" cy="1133900"/>
          </a:xfrm>
          <a:prstGeom prst="rect">
            <a:avLst/>
          </a:prstGeom>
          <a:noFill/>
          <a:ln w="9525">
            <a:noFill/>
            <a:miter lim="800000"/>
            <a:headEnd/>
            <a:tailEnd/>
          </a:ln>
          <a:effectLst/>
        </p:spPr>
        <p:txBody>
          <a:bodyPr wrap="square">
            <a:spAutoFit/>
          </a:bodyPr>
          <a:lstStyle/>
          <a:p>
            <a:pPr>
              <a:lnSpc>
                <a:spcPct val="130000"/>
              </a:lnSpc>
              <a:spcBef>
                <a:spcPct val="50000"/>
              </a:spcBef>
            </a:pPr>
            <a:r>
              <a:rPr lang="zh-CN" altLang="en-US" sz="1800" dirty="0">
                <a:solidFill>
                  <a:schemeClr val="hlink"/>
                </a:solidFill>
                <a:latin typeface="Times New Roman" pitchFamily="18" charset="0"/>
                <a:ea typeface="黑体" pitchFamily="49" charset="-122"/>
              </a:rPr>
              <a:t>注：</a:t>
            </a:r>
            <a:r>
              <a:rPr lang="en-US" altLang="zh-CN" sz="1800" i="1" dirty="0">
                <a:solidFill>
                  <a:schemeClr val="tx1"/>
                </a:solidFill>
                <a:latin typeface="Times New Roman" pitchFamily="18" charset="0"/>
                <a:ea typeface="黑体" pitchFamily="49" charset="-122"/>
              </a:rPr>
              <a:t>P</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dirty="0" err="1">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表示在相关情况下，</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zh-CN" altLang="en-US" sz="1800" dirty="0">
                <a:solidFill>
                  <a:schemeClr val="tx1"/>
                </a:solidFill>
                <a:latin typeface="Times New Roman" pitchFamily="18" charset="0"/>
                <a:ea typeface="黑体" pitchFamily="49" charset="-122"/>
              </a:rPr>
              <a:t>出现在文档中的概率</a:t>
            </a:r>
            <a:r>
              <a:rPr lang="en-US" altLang="zh-CN" sz="1800" dirty="0">
                <a:solidFill>
                  <a:schemeClr val="tx1"/>
                </a:solidFill>
                <a:latin typeface="Times New Roman" pitchFamily="18" charset="0"/>
                <a:ea typeface="黑体" pitchFamily="49" charset="-122"/>
              </a:rPr>
              <a:t>(</a:t>
            </a:r>
            <a:r>
              <a:rPr lang="zh-CN" altLang="en-US" sz="1800" dirty="0">
                <a:solidFill>
                  <a:schemeClr val="tx1"/>
                </a:solidFill>
                <a:latin typeface="Times New Roman" pitchFamily="18" charset="0"/>
                <a:ea typeface="黑体" pitchFamily="49" charset="-122"/>
              </a:rPr>
              <a:t>也就是说某个、或者某几个</a:t>
            </a:r>
            <a:r>
              <a:rPr lang="en-US" altLang="zh-CN" sz="1800" i="1" dirty="0">
                <a:solidFill>
                  <a:schemeClr val="tx1"/>
                </a:solidFill>
                <a:latin typeface="Times New Roman" pitchFamily="18" charset="0"/>
                <a:ea typeface="黑体" pitchFamily="49" charset="-122"/>
              </a:rPr>
              <a:t>P</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dirty="0" err="1">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可以为</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，注意：不是在相关文档集合中出现的概率，因此所有</a:t>
            </a:r>
            <a:r>
              <a:rPr lang="en-US" altLang="zh-CN" sz="1800" i="1" dirty="0">
                <a:solidFill>
                  <a:schemeClr val="tx1"/>
                </a:solidFill>
                <a:latin typeface="Times New Roman" pitchFamily="18" charset="0"/>
                <a:ea typeface="黑体" pitchFamily="49" charset="-122"/>
              </a:rPr>
              <a:t>P</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dirty="0" err="1">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的总和不为</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。这个可以和前面抛硬币的过程对照一下就明白了。</a:t>
            </a:r>
          </a:p>
        </p:txBody>
      </p:sp>
      <p:sp>
        <p:nvSpPr>
          <p:cNvPr id="11" name="Rectangle 12"/>
          <p:cNvSpPr>
            <a:spLocks noChangeArrowheads="1"/>
          </p:cNvSpPr>
          <p:nvPr/>
        </p:nvSpPr>
        <p:spPr bwMode="auto">
          <a:xfrm>
            <a:off x="611560" y="2276872"/>
            <a:ext cx="5400600" cy="1368152"/>
          </a:xfrm>
          <a:prstGeom prst="rect">
            <a:avLst/>
          </a:prstGeom>
          <a:noFill/>
          <a:ln w="28575">
            <a:solidFill>
              <a:schemeClr val="accent6">
                <a:lumMod val="75000"/>
              </a:schemeClr>
            </a:solidFill>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dirty="0">
              <a:latin typeface="Times New Roman" pitchFamily="18" charset="0"/>
              <a:ea typeface="黑体" pitchFamily="49" charset="-122"/>
            </a:endParaRPr>
          </a:p>
        </p:txBody>
      </p:sp>
      <p:sp>
        <p:nvSpPr>
          <p:cNvPr id="13" name="Rectangle 12"/>
          <p:cNvSpPr>
            <a:spLocks noChangeArrowheads="1"/>
          </p:cNvSpPr>
          <p:nvPr/>
        </p:nvSpPr>
        <p:spPr bwMode="auto">
          <a:xfrm>
            <a:off x="611560" y="3789040"/>
            <a:ext cx="5400600" cy="1368152"/>
          </a:xfrm>
          <a:prstGeom prst="rect">
            <a:avLst/>
          </a:prstGeom>
          <a:noFill/>
          <a:ln w="28575">
            <a:solidFill>
              <a:srgbClr val="00B050"/>
            </a:solidFill>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dirty="0">
              <a:latin typeface="Times New Roman" pitchFamily="18" charset="0"/>
              <a:ea typeface="黑体" pitchFamily="49" charset="-122"/>
            </a:endParaRPr>
          </a:p>
        </p:txBody>
      </p:sp>
    </p:spTree>
    <p:extLst>
      <p:ext uri="{BB962C8B-B14F-4D97-AF65-F5344CB8AC3E}">
        <p14:creationId xmlns:p14="http://schemas.microsoft.com/office/powerpoint/2010/main" val="1995617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noChangeArrowheads="1"/>
          </p:cNvSpPr>
          <p:nvPr>
            <p:ph type="body" sz="half" idx="4294967295"/>
          </p:nvPr>
        </p:nvSpPr>
        <p:spPr>
          <a:xfrm>
            <a:off x="251520" y="1700808"/>
            <a:ext cx="8640960" cy="4824536"/>
          </a:xfrm>
        </p:spPr>
        <p:txBody>
          <a:bodyPr/>
          <a:lstStyle/>
          <a:p>
            <a:r>
              <a:rPr lang="zh-CN" altLang="en-US" sz="2400" b="1" dirty="0"/>
              <a:t>查询为：</a:t>
            </a:r>
            <a:r>
              <a:rPr lang="zh-CN" altLang="en-US" sz="2400" b="1" dirty="0">
                <a:solidFill>
                  <a:srgbClr val="FF0000"/>
                </a:solidFill>
              </a:rPr>
              <a:t>信息</a:t>
            </a:r>
            <a:r>
              <a:rPr lang="zh-CN" altLang="en-US" sz="2400" b="1" dirty="0"/>
              <a:t>   </a:t>
            </a:r>
            <a:r>
              <a:rPr lang="zh-CN" altLang="en-US" sz="2400" b="1" dirty="0">
                <a:solidFill>
                  <a:srgbClr val="0070C0"/>
                </a:solidFill>
              </a:rPr>
              <a:t>检索</a:t>
            </a:r>
            <a:r>
              <a:rPr lang="zh-CN" altLang="en-US" sz="2400" b="1" dirty="0"/>
              <a:t>   </a:t>
            </a:r>
            <a:r>
              <a:rPr lang="zh-CN" altLang="en-US" sz="2400" b="1" dirty="0">
                <a:solidFill>
                  <a:srgbClr val="7030A0"/>
                </a:solidFill>
              </a:rPr>
              <a:t>教程</a:t>
            </a:r>
          </a:p>
          <a:p>
            <a:pPr>
              <a:buFont typeface="Wingdings" pitchFamily="2" charset="2"/>
              <a:buNone/>
            </a:pPr>
            <a:r>
              <a:rPr lang="zh-CN" altLang="en-US" sz="2400" b="1" dirty="0"/>
              <a:t>     所有词项的在相关、不相关情况下的概率</a:t>
            </a:r>
            <a:r>
              <a:rPr lang="en-US" altLang="zh-CN" sz="2400" b="1" i="1" dirty="0"/>
              <a:t>p</a:t>
            </a:r>
            <a:r>
              <a:rPr lang="en-US" altLang="zh-CN" sz="2400" b="1" i="1" baseline="-25000" dirty="0"/>
              <a:t>i</a:t>
            </a:r>
            <a:r>
              <a:rPr lang="zh-CN" altLang="en-US" sz="2400" b="1" dirty="0"/>
              <a:t>、</a:t>
            </a:r>
            <a:r>
              <a:rPr lang="en-US" altLang="zh-CN" sz="2400" b="1" i="1" dirty="0" err="1"/>
              <a:t>q</a:t>
            </a:r>
            <a:r>
              <a:rPr lang="en-US" altLang="zh-CN" sz="2400" b="1" i="1" baseline="-25000" dirty="0" err="1"/>
              <a:t>i</a:t>
            </a:r>
            <a:r>
              <a:rPr lang="zh-CN" altLang="en-US" sz="2400" b="1" dirty="0"/>
              <a:t>分别为 </a:t>
            </a:r>
            <a:r>
              <a:rPr lang="en-US" altLang="zh-CN" sz="2400" b="1" dirty="0"/>
              <a:t>:</a:t>
            </a:r>
          </a:p>
          <a:p>
            <a:pPr>
              <a:buFont typeface="Wingdings" pitchFamily="2" charset="2"/>
              <a:buNone/>
            </a:pPr>
            <a:r>
              <a:rPr lang="en-US" altLang="zh-CN" sz="2400" b="1" dirty="0"/>
              <a:t>        </a:t>
            </a:r>
          </a:p>
          <a:p>
            <a:pPr>
              <a:buFont typeface="Wingdings" pitchFamily="2" charset="2"/>
              <a:buNone/>
            </a:pPr>
            <a:r>
              <a:rPr lang="en-US" altLang="zh-CN" sz="2400" b="1" dirty="0"/>
              <a:t>    </a:t>
            </a:r>
          </a:p>
          <a:p>
            <a:pPr>
              <a:buFont typeface="Wingdings" pitchFamily="2" charset="2"/>
              <a:buNone/>
            </a:pPr>
            <a:endParaRPr lang="en-US" altLang="zh-CN" sz="2400" b="1" dirty="0"/>
          </a:p>
          <a:p>
            <a:pPr>
              <a:buFont typeface="Wingdings" pitchFamily="2" charset="2"/>
              <a:buNone/>
            </a:pPr>
            <a:endParaRPr lang="en-US" altLang="zh-CN" sz="2400" b="1" dirty="0"/>
          </a:p>
          <a:p>
            <a:r>
              <a:rPr lang="zh-CN" altLang="en-US" sz="2400" b="1" dirty="0"/>
              <a:t>文档</a:t>
            </a:r>
            <a:r>
              <a:rPr lang="en-US" altLang="zh-CN" sz="2400" b="1" dirty="0"/>
              <a:t>D1</a:t>
            </a:r>
            <a:r>
              <a:rPr lang="zh-CN" altLang="en-US" sz="2400" b="1" dirty="0"/>
              <a:t>： </a:t>
            </a:r>
            <a:r>
              <a:rPr lang="zh-CN" altLang="en-US" sz="2400" b="1" dirty="0">
                <a:solidFill>
                  <a:srgbClr val="0070C0"/>
                </a:solidFill>
              </a:rPr>
              <a:t>检索</a:t>
            </a:r>
            <a:r>
              <a:rPr lang="zh-CN" altLang="en-US" sz="2400" b="1" dirty="0"/>
              <a:t>   </a:t>
            </a:r>
            <a:r>
              <a:rPr lang="zh-CN" altLang="en-US" sz="2400" b="1" dirty="0">
                <a:solidFill>
                  <a:srgbClr val="7030A0"/>
                </a:solidFill>
              </a:rPr>
              <a:t>课件</a:t>
            </a:r>
          </a:p>
          <a:p>
            <a:pPr>
              <a:lnSpc>
                <a:spcPct val="150000"/>
              </a:lnSpc>
              <a:buFont typeface="Wingdings" pitchFamily="2" charset="2"/>
              <a:buNone/>
            </a:pPr>
            <a:r>
              <a:rPr lang="zh-CN" altLang="en-US" sz="2400" b="1" dirty="0"/>
              <a:t>    则：  </a:t>
            </a:r>
            <a:r>
              <a:rPr lang="en-US" altLang="zh-CN" sz="2400" b="1" dirty="0"/>
              <a:t>P(D|R=1) = (1-0.8)*0.9*(1-0.3)*(1-0.32)*0.15</a:t>
            </a:r>
          </a:p>
          <a:p>
            <a:pPr>
              <a:lnSpc>
                <a:spcPct val="150000"/>
              </a:lnSpc>
              <a:buFont typeface="Wingdings" pitchFamily="2" charset="2"/>
              <a:buNone/>
            </a:pPr>
            <a:r>
              <a:rPr lang="en-US" altLang="zh-CN" sz="2400" b="1" dirty="0"/>
              <a:t>              P(D|R=0) = (1-0.3)*0.1*(1-0.35)*(1-0.33)*0.10</a:t>
            </a:r>
          </a:p>
          <a:p>
            <a:pPr>
              <a:lnSpc>
                <a:spcPct val="150000"/>
              </a:lnSpc>
              <a:buFont typeface="Wingdings" pitchFamily="2" charset="2"/>
              <a:buNone/>
            </a:pPr>
            <a:r>
              <a:rPr lang="en-US" altLang="zh-CN" sz="2400" b="1" dirty="0"/>
              <a:t>              P(D|R=1) / P(D|R=0) = 4.216</a:t>
            </a:r>
            <a:endParaRPr lang="en-US" altLang="zh-CN" sz="2800" b="1" dirty="0"/>
          </a:p>
        </p:txBody>
      </p:sp>
      <p:sp>
        <p:nvSpPr>
          <p:cNvPr id="369666" name="Rectangle 2"/>
          <p:cNvSpPr>
            <a:spLocks noGrp="1" noChangeArrowheads="1"/>
          </p:cNvSpPr>
          <p:nvPr>
            <p:ph type="title"/>
          </p:nvPr>
        </p:nvSpPr>
        <p:spPr/>
        <p:txBody>
          <a:bodyPr/>
          <a:lstStyle/>
          <a:p>
            <a:r>
              <a:rPr lang="zh-CN" altLang="en-US" dirty="0">
                <a:latin typeface="Times New Roman" pitchFamily="18" charset="0"/>
              </a:rPr>
              <a:t>例子</a:t>
            </a:r>
          </a:p>
        </p:txBody>
      </p:sp>
      <p:graphicFrame>
        <p:nvGraphicFramePr>
          <p:cNvPr id="369718" name="Group 54"/>
          <p:cNvGraphicFramePr>
            <a:graphicFrameLocks noGrp="1"/>
          </p:cNvGraphicFramePr>
          <p:nvPr>
            <p:ph idx="1"/>
            <p:extLst>
              <p:ext uri="{D42A27DB-BD31-4B8C-83A1-F6EECF244321}">
                <p14:modId xmlns:p14="http://schemas.microsoft.com/office/powerpoint/2010/main" val="1148384848"/>
              </p:ext>
            </p:extLst>
          </p:nvPr>
        </p:nvGraphicFramePr>
        <p:xfrm>
          <a:off x="323531" y="2895336"/>
          <a:ext cx="8208909" cy="1212216"/>
        </p:xfrm>
        <a:graphic>
          <a:graphicData uri="http://schemas.openxmlformats.org/drawingml/2006/table">
            <a:tbl>
              <a:tblPr/>
              <a:tblGrid>
                <a:gridCol w="2376261">
                  <a:extLst>
                    <a:ext uri="{9D8B030D-6E8A-4147-A177-3AD203B41FA5}">
                      <a16:colId xmlns:a16="http://schemas.microsoft.com/office/drawing/2014/main" val="20000"/>
                    </a:ext>
                  </a:extLst>
                </a:gridCol>
                <a:gridCol w="1141841">
                  <a:extLst>
                    <a:ext uri="{9D8B030D-6E8A-4147-A177-3AD203B41FA5}">
                      <a16:colId xmlns:a16="http://schemas.microsoft.com/office/drawing/2014/main" val="20001"/>
                    </a:ext>
                  </a:extLst>
                </a:gridCol>
                <a:gridCol w="1103719">
                  <a:extLst>
                    <a:ext uri="{9D8B030D-6E8A-4147-A177-3AD203B41FA5}">
                      <a16:colId xmlns:a16="http://schemas.microsoft.com/office/drawing/2014/main" val="20002"/>
                    </a:ext>
                  </a:extLst>
                </a:gridCol>
                <a:gridCol w="1241684">
                  <a:extLst>
                    <a:ext uri="{9D8B030D-6E8A-4147-A177-3AD203B41FA5}">
                      <a16:colId xmlns:a16="http://schemas.microsoft.com/office/drawing/2014/main" val="20003"/>
                    </a:ext>
                  </a:extLst>
                </a:gridCol>
                <a:gridCol w="1103719">
                  <a:extLst>
                    <a:ext uri="{9D8B030D-6E8A-4147-A177-3AD203B41FA5}">
                      <a16:colId xmlns:a16="http://schemas.microsoft.com/office/drawing/2014/main" val="20004"/>
                    </a:ext>
                  </a:extLst>
                </a:gridCol>
                <a:gridCol w="1241685">
                  <a:extLst>
                    <a:ext uri="{9D8B030D-6E8A-4147-A177-3AD203B41FA5}">
                      <a16:colId xmlns:a16="http://schemas.microsoft.com/office/drawing/2014/main" val="20005"/>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词项</a:t>
                      </a:r>
                      <a:endParaRPr kumimoji="1"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141205" marR="1412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信息</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检索</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教材</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教程</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课件</a:t>
                      </a:r>
                    </a:p>
                  </a:txBody>
                  <a:tcPr marL="141205" marR="14120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extLst>
                  <a:ext uri="{0D108BD9-81ED-4DB2-BD59-A6C34878D82A}">
                    <a16:rowId xmlns:a16="http://schemas.microsoft.com/office/drawing/2014/main" val="10000"/>
                  </a:ext>
                </a:extLst>
              </a:tr>
              <a:tr h="4079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R=1</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时的概率</a:t>
                      </a:r>
                      <a:r>
                        <a:rPr kumimoji="1" lang="en-US" altLang="zh-CN" sz="2000" b="1" i="1" u="none" strike="noStrike" cap="none" normalizeH="0" baseline="0" dirty="0">
                          <a:ln>
                            <a:noFill/>
                          </a:ln>
                          <a:solidFill>
                            <a:schemeClr val="tx1"/>
                          </a:solidFill>
                          <a:effectLst/>
                          <a:latin typeface="Times New Roman" pitchFamily="18" charset="0"/>
                          <a:ea typeface="宋体" pitchFamily="2" charset="-122"/>
                        </a:rPr>
                        <a:t>p</a:t>
                      </a:r>
                      <a:r>
                        <a:rPr kumimoji="1" lang="en-US" altLang="zh-CN" sz="2000" b="1" i="1" u="none" strike="noStrike" cap="none" normalizeH="0" baseline="-25000" dirty="0">
                          <a:ln>
                            <a:noFill/>
                          </a:ln>
                          <a:solidFill>
                            <a:schemeClr val="tx1"/>
                          </a:solidFill>
                          <a:effectLst/>
                          <a:latin typeface="Times New Roman" pitchFamily="18" charset="0"/>
                          <a:ea typeface="宋体" pitchFamily="2" charset="-122"/>
                        </a:rPr>
                        <a:t>i</a:t>
                      </a:r>
                    </a:p>
                  </a:txBody>
                  <a:tcPr marL="141205" marR="1412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0.8</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0.9</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0.3</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0.32</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0.15</a:t>
                      </a:r>
                    </a:p>
                  </a:txBody>
                  <a:tcPr marL="141205" marR="14120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9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R=0</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时的概率</a:t>
                      </a:r>
                      <a:r>
                        <a:rPr kumimoji="1" lang="en-US" altLang="zh-CN" sz="2000" b="1" i="1" u="none" strike="noStrike" cap="none" normalizeH="0" baseline="0" dirty="0" err="1">
                          <a:ln>
                            <a:noFill/>
                          </a:ln>
                          <a:solidFill>
                            <a:schemeClr val="tx1"/>
                          </a:solidFill>
                          <a:effectLst/>
                          <a:latin typeface="Times New Roman" pitchFamily="18" charset="0"/>
                          <a:ea typeface="宋体" pitchFamily="2" charset="-122"/>
                        </a:rPr>
                        <a:t>q</a:t>
                      </a:r>
                      <a:r>
                        <a:rPr kumimoji="1" lang="en-US" altLang="zh-CN" sz="2000" b="1" i="1" u="none" strike="noStrike" cap="none" normalizeH="0" baseline="-25000" dirty="0" err="1">
                          <a:ln>
                            <a:noFill/>
                          </a:ln>
                          <a:solidFill>
                            <a:schemeClr val="tx1"/>
                          </a:solidFill>
                          <a:effectLst/>
                          <a:latin typeface="Times New Roman" pitchFamily="18" charset="0"/>
                          <a:ea typeface="宋体" pitchFamily="2" charset="-122"/>
                        </a:rPr>
                        <a:t>i</a:t>
                      </a:r>
                      <a:endParaRPr kumimoji="1" lang="en-US" altLang="zh-CN" sz="2000" b="1" i="1" u="none" strike="noStrike" cap="none" normalizeH="0" baseline="-25000" dirty="0">
                        <a:ln>
                          <a:noFill/>
                        </a:ln>
                        <a:solidFill>
                          <a:schemeClr val="tx1"/>
                        </a:solidFill>
                        <a:effectLst/>
                        <a:latin typeface="Times New Roman" pitchFamily="18" charset="0"/>
                        <a:ea typeface="宋体" pitchFamily="2" charset="-122"/>
                      </a:endParaRPr>
                    </a:p>
                  </a:txBody>
                  <a:tcPr marL="141205" marR="1412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0.3</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0.1</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0.35</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0.33</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0.10</a:t>
                      </a:r>
                    </a:p>
                  </a:txBody>
                  <a:tcPr marL="141205" marR="14120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6" name="灯片编号占位符 6"/>
          <p:cNvSpPr>
            <a:spLocks noGrp="1"/>
          </p:cNvSpPr>
          <p:nvPr>
            <p:ph type="sldNum" sz="quarter" idx="12"/>
          </p:nvPr>
        </p:nvSpPr>
        <p:spPr/>
        <p:txBody>
          <a:bodyPr/>
          <a:lstStyle/>
          <a:p>
            <a:fld id="{6E3E5D58-4299-45AD-9D9D-43D8052ED2DF}" type="slidenum">
              <a:rPr lang="en-US" altLang="zh-CN"/>
              <a:pPr/>
              <a:t>19</a:t>
            </a:fld>
            <a:endParaRPr lang="en-US" altLang="zh-CN"/>
          </a:p>
        </p:txBody>
      </p:sp>
    </p:spTree>
    <p:extLst>
      <p:ext uri="{BB962C8B-B14F-4D97-AF65-F5344CB8AC3E}">
        <p14:creationId xmlns:p14="http://schemas.microsoft.com/office/powerpoint/2010/main" val="3546310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p>
        </p:txBody>
      </p:sp>
      <p:sp>
        <p:nvSpPr>
          <p:cNvPr id="3" name="文本占位符 2"/>
          <p:cNvSpPr>
            <a:spLocks noGrp="1"/>
          </p:cNvSpPr>
          <p:nvPr>
            <p:ph type="body" sz="quarter" idx="13"/>
          </p:nvPr>
        </p:nvSpPr>
        <p:spPr/>
        <p:txBody>
          <a:bodyPr/>
          <a:lstStyle/>
          <a:p>
            <a:r>
              <a:rPr lang="zh-CN" altLang="en-US" sz="3200" dirty="0"/>
              <a:t>上一讲回顾</a:t>
            </a:r>
            <a:endParaRPr lang="en-US" altLang="zh-CN" sz="3200" dirty="0"/>
          </a:p>
          <a:p>
            <a:r>
              <a:rPr lang="zh-CN" altLang="en-US" sz="3200" dirty="0"/>
              <a:t>基本概率统计知识</a:t>
            </a:r>
            <a:endParaRPr lang="en-US" altLang="zh-CN" sz="3200" dirty="0"/>
          </a:p>
          <a:p>
            <a:r>
              <a:rPr lang="en-US" altLang="zh-CN" sz="3200" dirty="0"/>
              <a:t>BIM</a:t>
            </a:r>
            <a:r>
              <a:rPr lang="zh-CN" altLang="en-US" sz="3200" dirty="0"/>
              <a:t>模型</a:t>
            </a:r>
            <a:endParaRPr lang="en-US" altLang="zh-CN" sz="3200" dirty="0"/>
          </a:p>
          <a:p>
            <a:r>
              <a:rPr lang="en-US" altLang="zh-CN" sz="3200" dirty="0"/>
              <a:t>BM25</a:t>
            </a:r>
            <a:r>
              <a:rPr lang="zh-CN" altLang="en-US" sz="3200" dirty="0"/>
              <a:t>模型</a:t>
            </a:r>
          </a:p>
        </p:txBody>
      </p:sp>
      <p:sp>
        <p:nvSpPr>
          <p:cNvPr id="5" name="灯片编号占位符 4"/>
          <p:cNvSpPr>
            <a:spLocks noGrp="1"/>
          </p:cNvSpPr>
          <p:nvPr>
            <p:ph type="sldNum" sz="quarter" idx="16"/>
          </p:nvPr>
        </p:nvSpPr>
        <p:spPr/>
        <p:txBody>
          <a:bodyPr/>
          <a:lstStyle/>
          <a:p>
            <a:pPr>
              <a:defRPr/>
            </a:pPr>
            <a:fld id="{93A23781-D287-4953-8B39-293BE9BE148D}" type="slidenum">
              <a:rPr lang="en-US" altLang="zh-CN" smtClean="0"/>
              <a:pPr>
                <a:defRPr/>
              </a:pPr>
              <a:t>2</a:t>
            </a:fld>
            <a:endParaRPr lang="en-US" altLang="zh-CN"/>
          </a:p>
        </p:txBody>
      </p:sp>
    </p:spTree>
    <p:extLst>
      <p:ext uri="{BB962C8B-B14F-4D97-AF65-F5344CB8AC3E}">
        <p14:creationId xmlns:p14="http://schemas.microsoft.com/office/powerpoint/2010/main" val="2570403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59" name="Rectangle 23"/>
          <p:cNvSpPr>
            <a:spLocks noGrp="1" noChangeArrowheads="1"/>
          </p:cNvSpPr>
          <p:nvPr>
            <p:ph type="title"/>
          </p:nvPr>
        </p:nvSpPr>
        <p:spPr/>
        <p:txBody>
          <a:bodyPr/>
          <a:lstStyle/>
          <a:p>
            <a:r>
              <a:rPr lang="en-US" altLang="zh-CN" dirty="0">
                <a:latin typeface="Times New Roman" pitchFamily="18" charset="0"/>
              </a:rPr>
              <a:t>BIM</a:t>
            </a:r>
            <a:r>
              <a:rPr lang="zh-CN" altLang="en-US" dirty="0">
                <a:latin typeface="Times New Roman" pitchFamily="18" charset="0"/>
              </a:rPr>
              <a:t>模型公式的推导</a:t>
            </a:r>
            <a:endParaRPr lang="en-US" altLang="zh-CN" dirty="0">
              <a:latin typeface="Times New Roman" pitchFamily="18" charset="0"/>
            </a:endParaRPr>
          </a:p>
        </p:txBody>
      </p:sp>
      <p:graphicFrame>
        <p:nvGraphicFramePr>
          <p:cNvPr id="167958" name="Object 22"/>
          <p:cNvGraphicFramePr>
            <a:graphicFrameLocks noGrp="1" noChangeAspect="1"/>
          </p:cNvGraphicFramePr>
          <p:nvPr>
            <p:ph idx="1"/>
          </p:nvPr>
        </p:nvGraphicFramePr>
        <p:xfrm>
          <a:off x="1858962" y="2852936"/>
          <a:ext cx="6055876" cy="2349624"/>
        </p:xfrm>
        <a:graphic>
          <a:graphicData uri="http://schemas.openxmlformats.org/presentationml/2006/ole">
            <mc:AlternateContent xmlns:mc="http://schemas.openxmlformats.org/markup-compatibility/2006">
              <mc:Choice xmlns:v="urn:schemas-microsoft-com:vml" Requires="v">
                <p:oleObj spid="_x0000_s25660" name="Equation" r:id="rId4" imgW="5499000" imgH="2133360" progId="">
                  <p:embed/>
                </p:oleObj>
              </mc:Choice>
              <mc:Fallback>
                <p:oleObj name="Equation" r:id="rId4" imgW="5499000" imgH="2133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8962" y="2852936"/>
                        <a:ext cx="6055876" cy="2349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灯片编号占位符 6"/>
          <p:cNvSpPr>
            <a:spLocks noGrp="1"/>
          </p:cNvSpPr>
          <p:nvPr>
            <p:ph type="sldNum" sz="quarter" idx="12"/>
          </p:nvPr>
        </p:nvSpPr>
        <p:spPr/>
        <p:txBody>
          <a:bodyPr/>
          <a:lstStyle/>
          <a:p>
            <a:fld id="{A16937AA-8A6D-4E6C-8AC1-F1C789872F12}" type="slidenum">
              <a:rPr lang="en-US" altLang="zh-CN"/>
              <a:pPr/>
              <a:t>20</a:t>
            </a:fld>
            <a:endParaRPr lang="en-US" altLang="zh-CN"/>
          </a:p>
        </p:txBody>
      </p:sp>
      <p:sp>
        <p:nvSpPr>
          <p:cNvPr id="167951" name="Rectangle 15"/>
          <p:cNvSpPr>
            <a:spLocks noGrp="1" noChangeArrowheads="1"/>
          </p:cNvSpPr>
          <p:nvPr>
            <p:ph type="body" sz="half" idx="4294967295"/>
          </p:nvPr>
        </p:nvSpPr>
        <p:spPr>
          <a:xfrm>
            <a:off x="467544" y="1628800"/>
            <a:ext cx="7850187" cy="3617912"/>
          </a:xfrm>
        </p:spPr>
        <p:txBody>
          <a:bodyPr/>
          <a:lstStyle/>
          <a:p>
            <a:r>
              <a:rPr lang="zh-CN" altLang="en-US" sz="2000" b="1" dirty="0"/>
              <a:t>继续推导，去掉公式中的只依赖查询</a:t>
            </a:r>
            <a:r>
              <a:rPr lang="en-US" altLang="zh-CN" sz="2000" b="1" i="1" dirty="0"/>
              <a:t>Q</a:t>
            </a:r>
            <a:r>
              <a:rPr lang="zh-CN" altLang="en-US" sz="2000" b="1" dirty="0"/>
              <a:t>的常数项，得所有出现在文档</a:t>
            </a:r>
            <a:r>
              <a:rPr lang="en-US" altLang="zh-CN" sz="2000" b="1" i="1" dirty="0"/>
              <a:t>D</a:t>
            </a:r>
            <a:r>
              <a:rPr lang="en-US" altLang="zh-CN" sz="2000" b="1" dirty="0"/>
              <a:t>(</a:t>
            </a:r>
            <a:r>
              <a:rPr lang="en-US" altLang="zh-CN" sz="2000" b="1" i="1" dirty="0" err="1"/>
              <a:t>e</a:t>
            </a:r>
            <a:r>
              <a:rPr lang="en-US" altLang="zh-CN" sz="2000" b="1" i="1" baseline="-25000" dirty="0" err="1"/>
              <a:t>i</a:t>
            </a:r>
            <a:r>
              <a:rPr lang="en-US" altLang="zh-CN" sz="2000" b="1" dirty="0"/>
              <a:t>=1)</a:t>
            </a:r>
            <a:r>
              <a:rPr lang="zh-CN" altLang="en-US" sz="2000" b="1" dirty="0"/>
              <a:t>中的词项的某个属性值之和。再假定对于不出现在</a:t>
            </a:r>
            <a:r>
              <a:rPr lang="en-US" altLang="zh-CN" sz="2000" b="1" dirty="0"/>
              <a:t>Q</a:t>
            </a:r>
            <a:r>
              <a:rPr lang="zh-CN" altLang="en-US" sz="2000" b="1" dirty="0"/>
              <a:t>中的词项，有</a:t>
            </a:r>
            <a:r>
              <a:rPr lang="en-US" altLang="zh-CN" sz="2000" b="1" i="1" dirty="0"/>
              <a:t>p</a:t>
            </a:r>
            <a:r>
              <a:rPr lang="en-US" altLang="zh-CN" sz="2000" b="1" i="1" baseline="-25000" dirty="0"/>
              <a:t>i</a:t>
            </a:r>
            <a:r>
              <a:rPr lang="en-US" altLang="zh-CN" sz="2000" b="1" dirty="0"/>
              <a:t>=</a:t>
            </a:r>
            <a:r>
              <a:rPr lang="en-US" altLang="zh-CN" sz="2000" b="1" i="1" dirty="0" err="1"/>
              <a:t>q</a:t>
            </a:r>
            <a:r>
              <a:rPr lang="en-US" altLang="zh-CN" sz="2000" b="1" i="1" baseline="-25000" dirty="0" err="1"/>
              <a:t>i</a:t>
            </a:r>
            <a:r>
              <a:rPr lang="zh-CN" altLang="en-US" sz="2000" b="1" dirty="0"/>
              <a:t>，则得到所有出现在</a:t>
            </a:r>
            <a:r>
              <a:rPr lang="en-US" altLang="zh-CN" sz="2000" b="1" i="1" dirty="0"/>
              <a:t>Q</a:t>
            </a:r>
            <a:r>
              <a:rPr lang="en-US" altLang="zh-CN" sz="2000" b="1" dirty="0"/>
              <a:t>∩D</a:t>
            </a:r>
            <a:r>
              <a:rPr lang="zh-CN" altLang="en-US" sz="2000" b="1" dirty="0"/>
              <a:t>中的词项的属性值之和</a:t>
            </a:r>
          </a:p>
        </p:txBody>
      </p:sp>
      <p:sp>
        <p:nvSpPr>
          <p:cNvPr id="167961" name="Text Box 25"/>
          <p:cNvSpPr txBox="1">
            <a:spLocks noChangeArrowheads="1"/>
          </p:cNvSpPr>
          <p:nvPr/>
        </p:nvSpPr>
        <p:spPr bwMode="auto">
          <a:xfrm>
            <a:off x="0" y="3933056"/>
            <a:ext cx="1733515" cy="307777"/>
          </a:xfrm>
          <a:prstGeom prst="rect">
            <a:avLst/>
          </a:prstGeom>
          <a:noFill/>
          <a:ln w="9525">
            <a:noFill/>
            <a:miter lim="800000"/>
            <a:headEnd/>
            <a:tailEnd/>
          </a:ln>
          <a:effectLst/>
        </p:spPr>
        <p:txBody>
          <a:bodyPr wrap="square">
            <a:spAutoFit/>
          </a:bodyPr>
          <a:lstStyle/>
          <a:p>
            <a:pPr>
              <a:spcBef>
                <a:spcPct val="50000"/>
              </a:spcBef>
            </a:pPr>
            <a:r>
              <a:rPr lang="en-US" altLang="zh-CN" sz="1400" i="1" dirty="0" err="1">
                <a:solidFill>
                  <a:schemeClr val="tx1"/>
                </a:solidFill>
                <a:latin typeface="Times New Roman" pitchFamily="18" charset="0"/>
                <a:ea typeface="黑体" pitchFamily="49" charset="-122"/>
              </a:rPr>
              <a:t>t</a:t>
            </a:r>
            <a:r>
              <a:rPr lang="en-US" altLang="zh-CN" sz="1400" i="1" baseline="-25000" dirty="0" err="1">
                <a:solidFill>
                  <a:schemeClr val="tx1"/>
                </a:solidFill>
                <a:latin typeface="Times New Roman" pitchFamily="18" charset="0"/>
                <a:ea typeface="黑体" pitchFamily="49" charset="-122"/>
              </a:rPr>
              <a:t>i</a:t>
            </a:r>
            <a:r>
              <a:rPr lang="zh-CN" altLang="en-US" sz="1400" dirty="0">
                <a:solidFill>
                  <a:schemeClr val="tx1"/>
                </a:solidFill>
                <a:latin typeface="Times New Roman" pitchFamily="18" charset="0"/>
                <a:ea typeface="黑体" pitchFamily="49" charset="-122"/>
              </a:rPr>
              <a:t>在</a:t>
            </a:r>
            <a:r>
              <a:rPr lang="en-US" altLang="zh-CN" sz="1400" dirty="0">
                <a:solidFill>
                  <a:schemeClr val="tx1"/>
                </a:solidFill>
                <a:latin typeface="Times New Roman" pitchFamily="18" charset="0"/>
                <a:ea typeface="黑体" pitchFamily="49" charset="-122"/>
              </a:rPr>
              <a:t>D</a:t>
            </a:r>
            <a:r>
              <a:rPr lang="zh-CN" altLang="en-US" sz="1400" dirty="0">
                <a:solidFill>
                  <a:schemeClr val="tx1"/>
                </a:solidFill>
                <a:latin typeface="Times New Roman" pitchFamily="18" charset="0"/>
                <a:ea typeface="黑体" pitchFamily="49" charset="-122"/>
              </a:rPr>
              <a:t>中权重</a:t>
            </a:r>
            <a:r>
              <a:rPr lang="en-US" altLang="zh-CN" sz="1400" dirty="0">
                <a:solidFill>
                  <a:schemeClr val="tx1"/>
                </a:solidFill>
                <a:latin typeface="Times New Roman" pitchFamily="18" charset="0"/>
                <a:ea typeface="黑体" pitchFamily="49" charset="-122"/>
              </a:rPr>
              <a:t>0</a:t>
            </a:r>
            <a:r>
              <a:rPr lang="zh-CN" altLang="en-US" sz="1400" dirty="0">
                <a:solidFill>
                  <a:schemeClr val="tx1"/>
                </a:solidFill>
                <a:latin typeface="Times New Roman" pitchFamily="18" charset="0"/>
                <a:ea typeface="黑体" pitchFamily="49" charset="-122"/>
              </a:rPr>
              <a:t>或</a:t>
            </a:r>
            <a:r>
              <a:rPr lang="en-US" altLang="zh-CN" sz="1400" dirty="0">
                <a:solidFill>
                  <a:schemeClr val="tx1"/>
                </a:solidFill>
                <a:latin typeface="Times New Roman" pitchFamily="18" charset="0"/>
                <a:ea typeface="黑体" pitchFamily="49" charset="-122"/>
              </a:rPr>
              <a:t>1</a:t>
            </a:r>
          </a:p>
        </p:txBody>
      </p:sp>
      <p:sp>
        <p:nvSpPr>
          <p:cNvPr id="167962" name="Text Box 26"/>
          <p:cNvSpPr txBox="1">
            <a:spLocks noChangeArrowheads="1"/>
          </p:cNvSpPr>
          <p:nvPr/>
        </p:nvSpPr>
        <p:spPr bwMode="auto">
          <a:xfrm>
            <a:off x="3744912" y="5306748"/>
            <a:ext cx="2195240" cy="307777"/>
          </a:xfrm>
          <a:prstGeom prst="rect">
            <a:avLst/>
          </a:prstGeom>
          <a:noFill/>
          <a:ln w="9525">
            <a:noFill/>
            <a:miter lim="800000"/>
            <a:headEnd/>
            <a:tailEnd/>
          </a:ln>
          <a:effectLst/>
        </p:spPr>
        <p:txBody>
          <a:bodyPr wrap="square">
            <a:spAutoFit/>
          </a:bodyPr>
          <a:lstStyle/>
          <a:p>
            <a:pPr>
              <a:spcBef>
                <a:spcPct val="50000"/>
              </a:spcBef>
            </a:pPr>
            <a:r>
              <a:rPr lang="en-US" altLang="zh-CN" sz="1400" i="1" dirty="0" err="1">
                <a:solidFill>
                  <a:schemeClr val="tx1"/>
                </a:solidFill>
                <a:latin typeface="Times New Roman" pitchFamily="18" charset="0"/>
                <a:ea typeface="黑体" pitchFamily="49" charset="-122"/>
              </a:rPr>
              <a:t>t</a:t>
            </a:r>
            <a:r>
              <a:rPr lang="en-US" altLang="zh-CN" sz="1400" i="1" baseline="-25000" dirty="0" err="1">
                <a:solidFill>
                  <a:schemeClr val="tx1"/>
                </a:solidFill>
                <a:latin typeface="Times New Roman" pitchFamily="18" charset="0"/>
                <a:ea typeface="黑体" pitchFamily="49" charset="-122"/>
              </a:rPr>
              <a:t>i</a:t>
            </a:r>
            <a:r>
              <a:rPr lang="zh-CN" altLang="en-US" sz="1400" dirty="0">
                <a:solidFill>
                  <a:schemeClr val="tx1"/>
                </a:solidFill>
                <a:latin typeface="Times New Roman" pitchFamily="18" charset="0"/>
                <a:ea typeface="黑体" pitchFamily="49" charset="-122"/>
              </a:rPr>
              <a:t>在</a:t>
            </a:r>
            <a:r>
              <a:rPr lang="en-US" altLang="zh-CN" sz="1400" dirty="0">
                <a:solidFill>
                  <a:schemeClr val="tx1"/>
                </a:solidFill>
                <a:latin typeface="Times New Roman" pitchFamily="18" charset="0"/>
                <a:ea typeface="黑体" pitchFamily="49" charset="-122"/>
              </a:rPr>
              <a:t>Q</a:t>
            </a:r>
            <a:r>
              <a:rPr lang="zh-CN" altLang="en-US" sz="1400" dirty="0">
                <a:solidFill>
                  <a:schemeClr val="tx1"/>
                </a:solidFill>
                <a:latin typeface="Times New Roman" pitchFamily="18" charset="0"/>
                <a:ea typeface="黑体" pitchFamily="49" charset="-122"/>
              </a:rPr>
              <a:t>中权重，只与</a:t>
            </a:r>
            <a:r>
              <a:rPr lang="en-US" altLang="zh-CN" sz="1400" dirty="0">
                <a:solidFill>
                  <a:schemeClr val="tx1"/>
                </a:solidFill>
                <a:latin typeface="Times New Roman" pitchFamily="18" charset="0"/>
                <a:ea typeface="黑体" pitchFamily="49" charset="-122"/>
              </a:rPr>
              <a:t>Q</a:t>
            </a:r>
            <a:r>
              <a:rPr lang="zh-CN" altLang="en-US" sz="1400" dirty="0">
                <a:solidFill>
                  <a:schemeClr val="tx1"/>
                </a:solidFill>
                <a:latin typeface="Times New Roman" pitchFamily="18" charset="0"/>
                <a:ea typeface="黑体" pitchFamily="49" charset="-122"/>
              </a:rPr>
              <a:t>相关</a:t>
            </a:r>
          </a:p>
        </p:txBody>
      </p:sp>
      <p:sp>
        <p:nvSpPr>
          <p:cNvPr id="167963" name="Line 27"/>
          <p:cNvSpPr>
            <a:spLocks noChangeShapeType="1"/>
          </p:cNvSpPr>
          <p:nvPr/>
        </p:nvSpPr>
        <p:spPr bwMode="auto">
          <a:xfrm>
            <a:off x="3529012" y="5194988"/>
            <a:ext cx="383717" cy="23776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67964" name="Line 28"/>
          <p:cNvSpPr>
            <a:spLocks noChangeShapeType="1"/>
          </p:cNvSpPr>
          <p:nvPr/>
        </p:nvSpPr>
        <p:spPr bwMode="auto">
          <a:xfrm flipH="1" flipV="1">
            <a:off x="1619671" y="4149079"/>
            <a:ext cx="698820" cy="15734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67965" name="Rectangle 29"/>
          <p:cNvSpPr>
            <a:spLocks noChangeArrowheads="1"/>
          </p:cNvSpPr>
          <p:nvPr/>
        </p:nvSpPr>
        <p:spPr bwMode="auto">
          <a:xfrm>
            <a:off x="6440016" y="4230613"/>
            <a:ext cx="1474862" cy="439347"/>
          </a:xfrm>
          <a:prstGeom prst="rect">
            <a:avLst/>
          </a:prstGeom>
          <a:noFill/>
          <a:ln w="9525">
            <a:solidFill>
              <a:schemeClr val="hlink"/>
            </a:solidFill>
            <a:miter lim="800000"/>
            <a:headEnd/>
            <a:tailEnd/>
          </a:ln>
          <a:effectLst/>
        </p:spPr>
        <p:txBody>
          <a:bodyPr wrap="none" anchor="ctr"/>
          <a:lstStyle/>
          <a:p>
            <a:endParaRPr lang="zh-CN" altLang="en-US" dirty="0">
              <a:solidFill>
                <a:srgbClr val="FF0000"/>
              </a:solidFill>
              <a:latin typeface="Times New Roman" pitchFamily="18" charset="0"/>
              <a:ea typeface="黑体" pitchFamily="49" charset="-122"/>
            </a:endParaRPr>
          </a:p>
        </p:txBody>
      </p:sp>
      <p:sp>
        <p:nvSpPr>
          <p:cNvPr id="167966" name="Text Box 30"/>
          <p:cNvSpPr txBox="1">
            <a:spLocks noChangeArrowheads="1"/>
          </p:cNvSpPr>
          <p:nvPr/>
        </p:nvSpPr>
        <p:spPr bwMode="auto">
          <a:xfrm>
            <a:off x="2016125" y="5974935"/>
            <a:ext cx="6392446" cy="338554"/>
          </a:xfrm>
          <a:prstGeom prst="rect">
            <a:avLst/>
          </a:prstGeom>
          <a:noFill/>
          <a:ln w="9525">
            <a:noFill/>
            <a:miter lim="800000"/>
            <a:headEnd/>
            <a:tailEnd/>
          </a:ln>
          <a:effectLst/>
        </p:spPr>
        <p:txBody>
          <a:bodyPr wrap="square">
            <a:spAutoFit/>
          </a:bodyPr>
          <a:lstStyle/>
          <a:p>
            <a:pPr>
              <a:spcBef>
                <a:spcPct val="50000"/>
              </a:spcBef>
            </a:pPr>
            <a:r>
              <a:rPr lang="zh-CN" altLang="en-US" sz="1600" dirty="0">
                <a:solidFill>
                  <a:schemeClr val="hlink"/>
                </a:solidFill>
                <a:latin typeface="Times New Roman" pitchFamily="18" charset="0"/>
                <a:ea typeface="黑体" pitchFamily="49" charset="-122"/>
              </a:rPr>
              <a:t>最原始的</a:t>
            </a:r>
            <a:r>
              <a:rPr lang="en-US" altLang="zh-CN" sz="1600" dirty="0">
                <a:solidFill>
                  <a:schemeClr val="hlink"/>
                </a:solidFill>
                <a:latin typeface="Times New Roman" pitchFamily="18" charset="0"/>
                <a:ea typeface="黑体" pitchFamily="49" charset="-122"/>
              </a:rPr>
              <a:t>BIM</a:t>
            </a:r>
            <a:r>
              <a:rPr lang="zh-CN" altLang="en-US" sz="1600" dirty="0">
                <a:solidFill>
                  <a:schemeClr val="hlink"/>
                </a:solidFill>
                <a:latin typeface="Times New Roman" pitchFamily="18" charset="0"/>
                <a:ea typeface="黑体" pitchFamily="49" charset="-122"/>
              </a:rPr>
              <a:t>模型的计算公式，其中最关键是</a:t>
            </a:r>
            <a:r>
              <a:rPr lang="en-US" altLang="zh-CN" sz="1600" i="1" dirty="0">
                <a:solidFill>
                  <a:schemeClr val="hlink"/>
                </a:solidFill>
                <a:latin typeface="Times New Roman" pitchFamily="18" charset="0"/>
                <a:ea typeface="黑体" pitchFamily="49" charset="-122"/>
              </a:rPr>
              <a:t>p</a:t>
            </a:r>
            <a:r>
              <a:rPr lang="en-US" altLang="zh-CN" sz="1600" i="1" baseline="-25000" dirty="0">
                <a:solidFill>
                  <a:schemeClr val="hlink"/>
                </a:solidFill>
                <a:latin typeface="Times New Roman" pitchFamily="18" charset="0"/>
                <a:ea typeface="黑体" pitchFamily="49" charset="-122"/>
              </a:rPr>
              <a:t>i</a:t>
            </a:r>
            <a:r>
              <a:rPr lang="zh-CN" altLang="en-US" sz="1600" dirty="0">
                <a:solidFill>
                  <a:schemeClr val="hlink"/>
                </a:solidFill>
                <a:latin typeface="Times New Roman" pitchFamily="18" charset="0"/>
                <a:ea typeface="黑体" pitchFamily="49" charset="-122"/>
              </a:rPr>
              <a:t>、</a:t>
            </a:r>
            <a:r>
              <a:rPr lang="en-US" altLang="zh-CN" sz="1600" i="1" dirty="0" err="1">
                <a:solidFill>
                  <a:schemeClr val="hlink"/>
                </a:solidFill>
                <a:latin typeface="Times New Roman" pitchFamily="18" charset="0"/>
                <a:ea typeface="黑体" pitchFamily="49" charset="-122"/>
              </a:rPr>
              <a:t>q</a:t>
            </a:r>
            <a:r>
              <a:rPr lang="en-US" altLang="zh-CN" sz="1600" i="1" baseline="-25000" dirty="0" err="1">
                <a:solidFill>
                  <a:schemeClr val="hlink"/>
                </a:solidFill>
                <a:latin typeface="Times New Roman" pitchFamily="18" charset="0"/>
                <a:ea typeface="黑体" pitchFamily="49" charset="-122"/>
              </a:rPr>
              <a:t>i</a:t>
            </a:r>
            <a:r>
              <a:rPr lang="zh-CN" altLang="en-US" sz="1600" dirty="0">
                <a:solidFill>
                  <a:schemeClr val="hlink"/>
                </a:solidFill>
                <a:latin typeface="Times New Roman" pitchFamily="18" charset="0"/>
                <a:ea typeface="黑体" pitchFamily="49" charset="-122"/>
              </a:rPr>
              <a:t>的计算！</a:t>
            </a:r>
          </a:p>
        </p:txBody>
      </p:sp>
      <p:sp>
        <p:nvSpPr>
          <p:cNvPr id="167968" name="Text Box 32"/>
          <p:cNvSpPr txBox="1">
            <a:spLocks noChangeArrowheads="1"/>
          </p:cNvSpPr>
          <p:nvPr/>
        </p:nvSpPr>
        <p:spPr bwMode="auto">
          <a:xfrm>
            <a:off x="0" y="5301208"/>
            <a:ext cx="1962727" cy="307777"/>
          </a:xfrm>
          <a:prstGeom prst="rect">
            <a:avLst/>
          </a:prstGeom>
          <a:noFill/>
          <a:ln w="9525">
            <a:noFill/>
            <a:miter lim="800000"/>
            <a:headEnd/>
            <a:tailEnd/>
          </a:ln>
          <a:effectLst/>
        </p:spPr>
        <p:txBody>
          <a:bodyPr wrap="square">
            <a:spAutoFit/>
          </a:bodyPr>
          <a:lstStyle/>
          <a:p>
            <a:pPr>
              <a:spcBef>
                <a:spcPct val="50000"/>
              </a:spcBef>
            </a:pPr>
            <a:r>
              <a:rPr lang="zh-CN" altLang="en-US" sz="1400" dirty="0">
                <a:solidFill>
                  <a:schemeClr val="tx1"/>
                </a:solidFill>
                <a:latin typeface="Times New Roman" pitchFamily="18" charset="0"/>
                <a:ea typeface="黑体" pitchFamily="49" charset="-122"/>
              </a:rPr>
              <a:t>类似于向量内积计算</a:t>
            </a:r>
          </a:p>
        </p:txBody>
      </p:sp>
      <p:sp>
        <p:nvSpPr>
          <p:cNvPr id="167969" name="Rectangle 33"/>
          <p:cNvSpPr>
            <a:spLocks noChangeArrowheads="1"/>
          </p:cNvSpPr>
          <p:nvPr/>
        </p:nvSpPr>
        <p:spPr bwMode="auto">
          <a:xfrm>
            <a:off x="2555776" y="4221088"/>
            <a:ext cx="936104" cy="504056"/>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67970" name="Rectangle 34"/>
          <p:cNvSpPr>
            <a:spLocks noChangeArrowheads="1"/>
          </p:cNvSpPr>
          <p:nvPr/>
        </p:nvSpPr>
        <p:spPr bwMode="auto">
          <a:xfrm>
            <a:off x="2377852" y="4293096"/>
            <a:ext cx="152807" cy="318178"/>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67972" name="Text Box 36"/>
          <p:cNvSpPr txBox="1">
            <a:spLocks noChangeArrowheads="1"/>
          </p:cNvSpPr>
          <p:nvPr/>
        </p:nvSpPr>
        <p:spPr bwMode="auto">
          <a:xfrm>
            <a:off x="7380312" y="3140968"/>
            <a:ext cx="1385454" cy="646331"/>
          </a:xfrm>
          <a:prstGeom prst="rect">
            <a:avLst/>
          </a:prstGeom>
          <a:noFill/>
          <a:ln w="9525">
            <a:noFill/>
            <a:miter lim="800000"/>
            <a:headEnd/>
            <a:tailEnd/>
          </a:ln>
          <a:effectLst/>
        </p:spPr>
        <p:txBody>
          <a:bodyPr wrap="square">
            <a:spAutoFit/>
          </a:bodyPr>
          <a:lstStyle/>
          <a:p>
            <a:pPr>
              <a:spcBef>
                <a:spcPct val="50000"/>
              </a:spcBef>
            </a:pPr>
            <a:r>
              <a:rPr lang="zh-CN" altLang="en-US" sz="1200" dirty="0">
                <a:solidFill>
                  <a:schemeClr val="tx1"/>
                </a:solidFill>
                <a:latin typeface="Times New Roman" pitchFamily="18" charset="0"/>
                <a:ea typeface="黑体" pitchFamily="49" charset="-122"/>
              </a:rPr>
              <a:t>假设对不属于</a:t>
            </a:r>
            <a:r>
              <a:rPr lang="en-US" altLang="zh-CN" sz="1200" dirty="0">
                <a:solidFill>
                  <a:schemeClr val="tx1"/>
                </a:solidFill>
                <a:latin typeface="Times New Roman" pitchFamily="18" charset="0"/>
                <a:ea typeface="黑体" pitchFamily="49" charset="-122"/>
              </a:rPr>
              <a:t>Q</a:t>
            </a:r>
            <a:r>
              <a:rPr lang="zh-CN" altLang="en-US" sz="1200" dirty="0">
                <a:solidFill>
                  <a:schemeClr val="tx1"/>
                </a:solidFill>
                <a:latin typeface="Times New Roman" pitchFamily="18" charset="0"/>
                <a:ea typeface="黑体" pitchFamily="49" charset="-122"/>
              </a:rPr>
              <a:t>的</a:t>
            </a:r>
            <a:r>
              <a:rPr lang="en-US" altLang="zh-CN" sz="1200" dirty="0">
                <a:solidFill>
                  <a:schemeClr val="tx1"/>
                </a:solidFill>
                <a:latin typeface="Times New Roman" pitchFamily="18" charset="0"/>
                <a:ea typeface="黑体" pitchFamily="49" charset="-122"/>
              </a:rPr>
              <a:t>term, </a:t>
            </a:r>
            <a:r>
              <a:rPr lang="en-US" altLang="zh-CN" sz="1200" i="1" dirty="0">
                <a:solidFill>
                  <a:schemeClr val="tx1"/>
                </a:solidFill>
                <a:latin typeface="Times New Roman" pitchFamily="18" charset="0"/>
                <a:ea typeface="黑体" pitchFamily="49" charset="-122"/>
              </a:rPr>
              <a:t>p</a:t>
            </a:r>
            <a:r>
              <a:rPr lang="en-US" altLang="zh-CN" sz="1200" baseline="-25000" dirty="0">
                <a:solidFill>
                  <a:schemeClr val="tx1"/>
                </a:solidFill>
                <a:latin typeface="Times New Roman" pitchFamily="18" charset="0"/>
                <a:ea typeface="黑体" pitchFamily="49" charset="-122"/>
              </a:rPr>
              <a:t>i</a:t>
            </a:r>
            <a:r>
              <a:rPr lang="en-US" altLang="zh-CN" sz="1200" dirty="0">
                <a:solidFill>
                  <a:schemeClr val="tx1"/>
                </a:solidFill>
                <a:latin typeface="Times New Roman" pitchFamily="18" charset="0"/>
                <a:ea typeface="黑体" pitchFamily="49" charset="-122"/>
              </a:rPr>
              <a:t>=</a:t>
            </a:r>
            <a:r>
              <a:rPr lang="en-US" altLang="zh-CN" sz="1200" i="1" dirty="0" err="1">
                <a:solidFill>
                  <a:schemeClr val="tx1"/>
                </a:solidFill>
                <a:latin typeface="Times New Roman" pitchFamily="18" charset="0"/>
                <a:ea typeface="黑体" pitchFamily="49" charset="-122"/>
              </a:rPr>
              <a:t>q</a:t>
            </a:r>
            <a:r>
              <a:rPr lang="en-US" altLang="zh-CN" sz="1200" i="1" baseline="-25000" dirty="0" err="1">
                <a:solidFill>
                  <a:schemeClr val="tx1"/>
                </a:solidFill>
                <a:latin typeface="Times New Roman" pitchFamily="18" charset="0"/>
                <a:ea typeface="黑体" pitchFamily="49" charset="-122"/>
              </a:rPr>
              <a:t>i</a:t>
            </a:r>
            <a:r>
              <a:rPr lang="zh-CN" altLang="en-US" sz="1200" dirty="0">
                <a:solidFill>
                  <a:schemeClr val="tx1"/>
                </a:solidFill>
                <a:latin typeface="Times New Roman" pitchFamily="18" charset="0"/>
                <a:ea typeface="黑体" pitchFamily="49" charset="-122"/>
              </a:rPr>
              <a:t>， 则此项为零</a:t>
            </a:r>
          </a:p>
        </p:txBody>
      </p:sp>
      <p:sp>
        <p:nvSpPr>
          <p:cNvPr id="167976" name="Line 40"/>
          <p:cNvSpPr>
            <a:spLocks noChangeShapeType="1"/>
          </p:cNvSpPr>
          <p:nvPr/>
        </p:nvSpPr>
        <p:spPr bwMode="auto">
          <a:xfrm flipH="1">
            <a:off x="1043608" y="4509120"/>
            <a:ext cx="1001738" cy="713279"/>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67977" name="Line 41"/>
          <p:cNvSpPr>
            <a:spLocks noChangeShapeType="1"/>
          </p:cNvSpPr>
          <p:nvPr/>
        </p:nvSpPr>
        <p:spPr bwMode="auto">
          <a:xfrm flipV="1">
            <a:off x="7812360" y="3861048"/>
            <a:ext cx="0" cy="316431"/>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67978" name="Rectangle 42"/>
          <p:cNvSpPr>
            <a:spLocks noChangeArrowheads="1"/>
          </p:cNvSpPr>
          <p:nvPr/>
        </p:nvSpPr>
        <p:spPr bwMode="auto">
          <a:xfrm>
            <a:off x="6372200" y="3645025"/>
            <a:ext cx="835348" cy="532454"/>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67979" name="Text Box 43"/>
          <p:cNvSpPr txBox="1">
            <a:spLocks noChangeArrowheads="1"/>
          </p:cNvSpPr>
          <p:nvPr/>
        </p:nvSpPr>
        <p:spPr bwMode="auto">
          <a:xfrm>
            <a:off x="6660232" y="2996952"/>
            <a:ext cx="614626" cy="307777"/>
          </a:xfrm>
          <a:prstGeom prst="rect">
            <a:avLst/>
          </a:prstGeom>
          <a:noFill/>
          <a:ln w="9525">
            <a:noFill/>
            <a:miter lim="800000"/>
            <a:headEnd/>
            <a:tailEnd/>
          </a:ln>
          <a:effectLst/>
        </p:spPr>
        <p:txBody>
          <a:bodyPr wrap="square">
            <a:spAutoFit/>
          </a:bodyPr>
          <a:lstStyle/>
          <a:p>
            <a:pPr>
              <a:spcBef>
                <a:spcPct val="50000"/>
              </a:spcBef>
            </a:pPr>
            <a:r>
              <a:rPr lang="zh-CN" altLang="en-US" sz="1400" dirty="0">
                <a:solidFill>
                  <a:schemeClr val="tx1"/>
                </a:solidFill>
                <a:latin typeface="Times New Roman" pitchFamily="18" charset="0"/>
                <a:ea typeface="黑体" pitchFamily="49" charset="-122"/>
              </a:rPr>
              <a:t>常数</a:t>
            </a:r>
          </a:p>
        </p:txBody>
      </p:sp>
      <p:sp>
        <p:nvSpPr>
          <p:cNvPr id="167980" name="Line 44"/>
          <p:cNvSpPr>
            <a:spLocks noChangeShapeType="1"/>
          </p:cNvSpPr>
          <p:nvPr/>
        </p:nvSpPr>
        <p:spPr bwMode="auto">
          <a:xfrm flipV="1">
            <a:off x="6804248" y="3356992"/>
            <a:ext cx="0" cy="23776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graphicFrame>
        <p:nvGraphicFramePr>
          <p:cNvPr id="21" name="对象 20"/>
          <p:cNvGraphicFramePr>
            <a:graphicFrameLocks noChangeAspect="1"/>
          </p:cNvGraphicFramePr>
          <p:nvPr/>
        </p:nvGraphicFramePr>
        <p:xfrm>
          <a:off x="1907704" y="5373216"/>
          <a:ext cx="1080120" cy="540060"/>
        </p:xfrm>
        <a:graphic>
          <a:graphicData uri="http://schemas.openxmlformats.org/presentationml/2006/ole">
            <mc:AlternateContent xmlns:mc="http://schemas.openxmlformats.org/markup-compatibility/2006">
              <mc:Choice xmlns:v="urn:schemas-microsoft-com:vml" Requires="v">
                <p:oleObj spid="_x0000_s25661" name="公式" r:id="rId6" imgW="761760" imgH="380880" progId="Equation.3">
                  <p:embed/>
                </p:oleObj>
              </mc:Choice>
              <mc:Fallback>
                <p:oleObj name="公式" r:id="rId6" imgW="761760" imgH="3808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7704" y="5373216"/>
                        <a:ext cx="1080120" cy="5400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6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65"/>
                                        </p:tgtEl>
                                        <p:attrNameLst>
                                          <p:attrName>style.visibility</p:attrName>
                                        </p:attrNameLst>
                                      </p:cBhvr>
                                      <p:to>
                                        <p:strVal val="visible"/>
                                      </p:to>
                                    </p:set>
                                    <p:animEffect transition="in" filter="blinds(horizontal)">
                                      <p:cBhvr>
                                        <p:cTn id="7" dur="500"/>
                                        <p:tgtEl>
                                          <p:spTgt spid="1679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7966"/>
                                        </p:tgtEl>
                                        <p:attrNameLst>
                                          <p:attrName>style.visibility</p:attrName>
                                        </p:attrNameLst>
                                      </p:cBhvr>
                                      <p:to>
                                        <p:strVal val="visible"/>
                                      </p:to>
                                    </p:set>
                                    <p:animEffect transition="in" filter="blinds(horizontal)">
                                      <p:cBhvr>
                                        <p:cTn id="12" dur="500"/>
                                        <p:tgtEl>
                                          <p:spTgt spid="167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65" grpId="0" animBg="1"/>
      <p:bldP spid="16796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6" name="Rectangle 36"/>
          <p:cNvSpPr>
            <a:spLocks noGrp="1" noChangeArrowheads="1"/>
          </p:cNvSpPr>
          <p:nvPr>
            <p:ph type="title"/>
          </p:nvPr>
        </p:nvSpPr>
        <p:spPr/>
        <p:txBody>
          <a:bodyPr/>
          <a:lstStyle/>
          <a:p>
            <a:r>
              <a:rPr lang="en-US" altLang="zh-CN" i="1">
                <a:latin typeface="Times New Roman" pitchFamily="18" charset="0"/>
              </a:rPr>
              <a:t>p</a:t>
            </a:r>
            <a:r>
              <a:rPr lang="en-US" altLang="zh-CN" i="1" baseline="-25000">
                <a:latin typeface="Times New Roman" pitchFamily="18" charset="0"/>
              </a:rPr>
              <a:t>i</a:t>
            </a:r>
            <a:r>
              <a:rPr lang="en-US" altLang="zh-CN" i="1">
                <a:latin typeface="Times New Roman" pitchFamily="18" charset="0"/>
              </a:rPr>
              <a:t> q</a:t>
            </a:r>
            <a:r>
              <a:rPr lang="en-US" altLang="zh-CN" i="1" baseline="-25000">
                <a:latin typeface="Times New Roman" pitchFamily="18" charset="0"/>
              </a:rPr>
              <a:t>i</a:t>
            </a:r>
            <a:r>
              <a:rPr lang="zh-CN" altLang="en-US">
                <a:latin typeface="Times New Roman" pitchFamily="18" charset="0"/>
              </a:rPr>
              <a:t>参数的计算</a:t>
            </a:r>
          </a:p>
        </p:txBody>
      </p:sp>
      <p:graphicFrame>
        <p:nvGraphicFramePr>
          <p:cNvPr id="184367" name="Group 47"/>
          <p:cNvGraphicFramePr>
            <a:graphicFrameLocks noGrp="1"/>
          </p:cNvGraphicFramePr>
          <p:nvPr>
            <p:ph idx="1"/>
          </p:nvPr>
        </p:nvGraphicFramePr>
        <p:xfrm>
          <a:off x="3131841" y="3068960"/>
          <a:ext cx="4176463" cy="828040"/>
        </p:xfrm>
        <a:graphic>
          <a:graphicData uri="http://schemas.openxmlformats.org/drawingml/2006/table">
            <a:tbl>
              <a:tblPr/>
              <a:tblGrid>
                <a:gridCol w="1993588">
                  <a:extLst>
                    <a:ext uri="{9D8B030D-6E8A-4147-A177-3AD203B41FA5}">
                      <a16:colId xmlns:a16="http://schemas.microsoft.com/office/drawing/2014/main" val="20000"/>
                    </a:ext>
                  </a:extLst>
                </a:gridCol>
                <a:gridCol w="2182875">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a:ln>
                            <a:noFill/>
                          </a:ln>
                          <a:solidFill>
                            <a:schemeClr val="tx1"/>
                          </a:solidFill>
                          <a:effectLst/>
                          <a:latin typeface="Times New Roman" pitchFamily="18" charset="0"/>
                          <a:ea typeface="宋体" pitchFamily="2" charset="-122"/>
                        </a:rPr>
                        <a:t>i             </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(35)</a:t>
                      </a:r>
                    </a:p>
                  </a:txBody>
                  <a:tcPr marL="197100" marR="197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rPr>
                        <a:t>n</a:t>
                      </a:r>
                      <a:r>
                        <a:rPr kumimoji="1" lang="en-US" altLang="zh-CN" sz="2000" b="0" i="1" u="none" strike="noStrike" cap="none" normalizeH="0" baseline="-25000">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a:ln>
                            <a:noFill/>
                          </a:ln>
                          <a:solidFill>
                            <a:schemeClr val="tx1"/>
                          </a:solidFill>
                          <a:effectLst/>
                          <a:latin typeface="Times New Roman" pitchFamily="18" charset="0"/>
                          <a:ea typeface="宋体" pitchFamily="2" charset="-122"/>
                        </a:rPr>
                        <a:t>- r</a:t>
                      </a:r>
                      <a:r>
                        <a:rPr kumimoji="1" lang="en-US" altLang="zh-CN" sz="2000" b="0" i="1" u="none" strike="noStrike" cap="none" normalizeH="0" baseline="-25000">
                          <a:ln>
                            <a:noFill/>
                          </a:ln>
                          <a:solidFill>
                            <a:schemeClr val="tx1"/>
                          </a:solidFill>
                          <a:effectLst/>
                          <a:latin typeface="Times New Roman" pitchFamily="18" charset="0"/>
                          <a:ea typeface="宋体" pitchFamily="2" charset="-122"/>
                        </a:rPr>
                        <a:t>i         </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(165)</a:t>
                      </a:r>
                    </a:p>
                  </a:txBody>
                  <a:tcPr marL="197100" marR="197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8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a:ln>
                            <a:noFill/>
                          </a:ln>
                          <a:solidFill>
                            <a:schemeClr val="tx1"/>
                          </a:solidFill>
                          <a:effectLst/>
                          <a:latin typeface="Times New Roman" pitchFamily="18" charset="0"/>
                          <a:ea typeface="宋体" pitchFamily="2" charset="-122"/>
                        </a:rPr>
                        <a:t>i      </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(65)</a:t>
                      </a:r>
                    </a:p>
                  </a:txBody>
                  <a:tcPr marL="197100" marR="197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dirty="0">
                          <a:ln>
                            <a:noFill/>
                          </a:ln>
                          <a:solidFill>
                            <a:schemeClr val="tx1"/>
                          </a:solidFill>
                          <a:effectLst/>
                          <a:latin typeface="Times New Roman" pitchFamily="18" charset="0"/>
                          <a:ea typeface="宋体" pitchFamily="2" charset="-122"/>
                        </a:rPr>
                        <a:t>N-</a:t>
                      </a:r>
                      <a:r>
                        <a:rPr kumimoji="1" lang="en-US" altLang="zh-CN" sz="2000" b="0" i="1" u="none" strike="noStrike" cap="none" normalizeH="0" baseline="0" dirty="0" err="1">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dirty="0" err="1">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dirty="0">
                          <a:ln>
                            <a:noFill/>
                          </a:ln>
                          <a:solidFill>
                            <a:schemeClr val="tx1"/>
                          </a:solidFill>
                          <a:effectLst/>
                          <a:latin typeface="Times New Roman" pitchFamily="18" charset="0"/>
                          <a:ea typeface="宋体" pitchFamily="2" charset="-122"/>
                        </a:rPr>
                        <a:t>-</a:t>
                      </a:r>
                      <a:r>
                        <a:rPr kumimoji="1" lang="en-US" altLang="zh-CN" sz="2000" b="0" i="1" u="none" strike="noStrike" cap="none" normalizeH="0" baseline="0" dirty="0" err="1">
                          <a:ln>
                            <a:noFill/>
                          </a:ln>
                          <a:solidFill>
                            <a:schemeClr val="tx1"/>
                          </a:solidFill>
                          <a:effectLst/>
                          <a:latin typeface="Times New Roman" pitchFamily="18" charset="0"/>
                          <a:ea typeface="宋体" pitchFamily="2" charset="-122"/>
                        </a:rPr>
                        <a:t>n</a:t>
                      </a:r>
                      <a:r>
                        <a:rPr kumimoji="1" lang="en-US" altLang="zh-CN" sz="2000" b="0" i="1" u="none" strike="noStrike" cap="none" normalizeH="0" baseline="-25000" dirty="0" err="1">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dirty="0" err="1">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dirty="0" err="1">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25000" dirty="0">
                          <a:ln>
                            <a:noFill/>
                          </a:ln>
                          <a:solidFill>
                            <a:schemeClr val="tx1"/>
                          </a:solidFill>
                          <a:effectLst/>
                          <a:latin typeface="Times New Roman" pitchFamily="18" charset="0"/>
                          <a:ea typeface="宋体" pitchFamily="2" charset="-122"/>
                        </a:rPr>
                        <a:t> </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(235)</a:t>
                      </a:r>
                    </a:p>
                  </a:txBody>
                  <a:tcPr marL="197100" marR="197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 name="灯片编号占位符 7"/>
          <p:cNvSpPr>
            <a:spLocks noGrp="1"/>
          </p:cNvSpPr>
          <p:nvPr>
            <p:ph type="sldNum" sz="quarter" idx="12"/>
          </p:nvPr>
        </p:nvSpPr>
        <p:spPr/>
        <p:txBody>
          <a:bodyPr/>
          <a:lstStyle/>
          <a:p>
            <a:fld id="{E25F04C1-F388-4EAD-82C3-4316988746D5}" type="slidenum">
              <a:rPr lang="en-US" altLang="zh-CN"/>
              <a:pPr/>
              <a:t>21</a:t>
            </a:fld>
            <a:endParaRPr lang="en-US" altLang="zh-CN"/>
          </a:p>
        </p:txBody>
      </p:sp>
      <p:graphicFrame>
        <p:nvGraphicFramePr>
          <p:cNvPr id="184349" name="Object 29"/>
          <p:cNvGraphicFramePr>
            <a:graphicFrameLocks noGrp="1" noChangeAspect="1"/>
          </p:cNvGraphicFramePr>
          <p:nvPr>
            <p:ph sz="quarter" idx="4294967295"/>
          </p:nvPr>
        </p:nvGraphicFramePr>
        <p:xfrm>
          <a:off x="1115616" y="5301208"/>
          <a:ext cx="2501900" cy="1368425"/>
        </p:xfrm>
        <a:graphic>
          <a:graphicData uri="http://schemas.openxmlformats.org/presentationml/2006/ole">
            <mc:AlternateContent xmlns:mc="http://schemas.openxmlformats.org/markup-compatibility/2006">
              <mc:Choice xmlns:v="urn:schemas-microsoft-com:vml" Requires="v">
                <p:oleObj spid="_x0000_s26684" name="Equation" r:id="rId4" imgW="1625400" imgH="888840" progId="">
                  <p:embed/>
                </p:oleObj>
              </mc:Choice>
              <mc:Fallback>
                <p:oleObj name="Equation" r:id="rId4" imgW="1625400" imgH="8888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5301208"/>
                        <a:ext cx="2501900" cy="1368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5" name="Object 35"/>
          <p:cNvGraphicFramePr>
            <a:graphicFrameLocks noGrp="1" noChangeAspect="1"/>
          </p:cNvGraphicFramePr>
          <p:nvPr>
            <p:ph sz="quarter" idx="4294967295"/>
          </p:nvPr>
        </p:nvGraphicFramePr>
        <p:xfrm>
          <a:off x="5436096" y="5384800"/>
          <a:ext cx="1766887" cy="1473200"/>
        </p:xfrm>
        <a:graphic>
          <a:graphicData uri="http://schemas.openxmlformats.org/presentationml/2006/ole">
            <mc:AlternateContent xmlns:mc="http://schemas.openxmlformats.org/markup-compatibility/2006">
              <mc:Choice xmlns:v="urn:schemas-microsoft-com:vml" Requires="v">
                <p:oleObj spid="_x0000_s26685" name="Equation" r:id="rId6" imgW="1066680" imgH="888840" progId="">
                  <p:embed/>
                </p:oleObj>
              </mc:Choice>
              <mc:Fallback>
                <p:oleObj name="Equation" r:id="rId6" imgW="1066680" imgH="88884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6096" y="5384800"/>
                        <a:ext cx="1766887"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38" name="Text Box 18"/>
          <p:cNvSpPr txBox="1">
            <a:spLocks noChangeArrowheads="1"/>
          </p:cNvSpPr>
          <p:nvPr/>
        </p:nvSpPr>
        <p:spPr bwMode="auto">
          <a:xfrm>
            <a:off x="3420492" y="2636838"/>
            <a:ext cx="3743796" cy="369332"/>
          </a:xfrm>
          <a:prstGeom prst="rect">
            <a:avLst/>
          </a:prstGeom>
          <a:noFill/>
          <a:ln w="9525">
            <a:noFill/>
            <a:miter lim="800000"/>
            <a:headEnd/>
            <a:tailEnd/>
          </a:ln>
          <a:effectLst/>
        </p:spPr>
        <p:txBody>
          <a:bodyPr wrap="square">
            <a:spAutoFit/>
          </a:bodyPr>
          <a:lstStyle/>
          <a:p>
            <a:pPr>
              <a:spcBef>
                <a:spcPct val="50000"/>
              </a:spcBef>
            </a:pPr>
            <a:r>
              <a:rPr lang="zh-CN" altLang="en-US" sz="1800" dirty="0">
                <a:solidFill>
                  <a:schemeClr val="tx1"/>
                </a:solidFill>
                <a:latin typeface="Times New Roman" pitchFamily="18" charset="0"/>
                <a:ea typeface="黑体" pitchFamily="49" charset="-122"/>
              </a:rPr>
              <a:t>相关 </a:t>
            </a:r>
            <a:r>
              <a:rPr lang="en-US" altLang="zh-CN" sz="1800" i="1" dirty="0" err="1">
                <a:solidFill>
                  <a:schemeClr val="tx1"/>
                </a:solidFill>
                <a:latin typeface="Times New Roman" pitchFamily="18" charset="0"/>
                <a:ea typeface="黑体" pitchFamily="49" charset="-122"/>
              </a:rPr>
              <a:t>R</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(100)    </a:t>
            </a:r>
            <a:r>
              <a:rPr lang="zh-CN" altLang="en-US" sz="1800" dirty="0">
                <a:solidFill>
                  <a:schemeClr val="tx1"/>
                </a:solidFill>
                <a:latin typeface="Times New Roman" pitchFamily="18" charset="0"/>
                <a:ea typeface="黑体" pitchFamily="49" charset="-122"/>
              </a:rPr>
              <a:t>不相关 </a:t>
            </a:r>
            <a:r>
              <a:rPr lang="en-US" altLang="zh-CN" sz="1800" i="1" dirty="0">
                <a:solidFill>
                  <a:schemeClr val="tx1"/>
                </a:solidFill>
                <a:latin typeface="Times New Roman" pitchFamily="18" charset="0"/>
                <a:ea typeface="黑体" pitchFamily="49" charset="-122"/>
              </a:rPr>
              <a:t>N</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(400)</a:t>
            </a:r>
          </a:p>
        </p:txBody>
      </p:sp>
      <p:sp>
        <p:nvSpPr>
          <p:cNvPr id="184340" name="Text Box 20"/>
          <p:cNvSpPr txBox="1">
            <a:spLocks noChangeArrowheads="1"/>
          </p:cNvSpPr>
          <p:nvPr/>
        </p:nvSpPr>
        <p:spPr bwMode="auto">
          <a:xfrm>
            <a:off x="827584" y="3068638"/>
            <a:ext cx="2447429" cy="784830"/>
          </a:xfrm>
          <a:prstGeom prst="rect">
            <a:avLst/>
          </a:prstGeom>
          <a:noFill/>
          <a:ln w="9525">
            <a:noFill/>
            <a:miter lim="800000"/>
            <a:headEnd/>
            <a:tailEnd/>
          </a:ln>
          <a:effectLst/>
        </p:spPr>
        <p:txBody>
          <a:bodyPr wrap="square">
            <a:spAutoFit/>
          </a:bodyPr>
          <a:lstStyle/>
          <a:p>
            <a:pPr>
              <a:spcBef>
                <a:spcPct val="50000"/>
              </a:spcBef>
            </a:pPr>
            <a:r>
              <a:rPr lang="zh-CN" altLang="en-US" sz="1800" dirty="0">
                <a:solidFill>
                  <a:schemeClr val="tx1"/>
                </a:solidFill>
                <a:latin typeface="Times New Roman" pitchFamily="18" charset="0"/>
                <a:ea typeface="黑体" pitchFamily="49" charset="-122"/>
              </a:rPr>
              <a:t>包含</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i="1" dirty="0">
                <a:solidFill>
                  <a:schemeClr val="tx1"/>
                </a:solidFill>
                <a:latin typeface="Times New Roman" pitchFamily="18" charset="0"/>
                <a:ea typeface="黑体" pitchFamily="49" charset="-122"/>
              </a:rPr>
              <a:t>     </a:t>
            </a:r>
            <a:r>
              <a:rPr lang="en-US" altLang="zh-CN" sz="1800" i="1" dirty="0" err="1">
                <a:solidFill>
                  <a:schemeClr val="tx1"/>
                </a:solidFill>
                <a:latin typeface="Times New Roman" pitchFamily="18" charset="0"/>
                <a:ea typeface="黑体" pitchFamily="49" charset="-122"/>
              </a:rPr>
              <a:t>n</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(200)</a:t>
            </a:r>
          </a:p>
          <a:p>
            <a:pPr>
              <a:spcBef>
                <a:spcPct val="50000"/>
              </a:spcBef>
            </a:pPr>
            <a:r>
              <a:rPr lang="zh-CN" altLang="en-US" sz="1800" dirty="0">
                <a:solidFill>
                  <a:schemeClr val="tx1"/>
                </a:solidFill>
                <a:latin typeface="Times New Roman" pitchFamily="18" charset="0"/>
                <a:ea typeface="黑体" pitchFamily="49" charset="-122"/>
              </a:rPr>
              <a:t>不包含</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i="1" dirty="0">
                <a:solidFill>
                  <a:schemeClr val="tx1"/>
                </a:solidFill>
                <a:latin typeface="Times New Roman" pitchFamily="18" charset="0"/>
                <a:ea typeface="黑体" pitchFamily="49" charset="-122"/>
              </a:rPr>
              <a:t>N</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n</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 (300)</a:t>
            </a:r>
          </a:p>
        </p:txBody>
      </p:sp>
      <p:sp>
        <p:nvSpPr>
          <p:cNvPr id="184368" name="AutoShape 48"/>
          <p:cNvSpPr>
            <a:spLocks noChangeArrowheads="1"/>
          </p:cNvSpPr>
          <p:nvPr/>
        </p:nvSpPr>
        <p:spPr bwMode="auto">
          <a:xfrm>
            <a:off x="3924300" y="6092825"/>
            <a:ext cx="1225550" cy="215900"/>
          </a:xfrm>
          <a:prstGeom prst="rightArrow">
            <a:avLst>
              <a:gd name="adj1" fmla="val 50000"/>
              <a:gd name="adj2" fmla="val 141912"/>
            </a:avLst>
          </a:prstGeom>
          <a:no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84369" name="Text Box 49"/>
          <p:cNvSpPr txBox="1">
            <a:spLocks noChangeArrowheads="1"/>
          </p:cNvSpPr>
          <p:nvPr/>
        </p:nvSpPr>
        <p:spPr bwMode="auto">
          <a:xfrm>
            <a:off x="3924300" y="5411788"/>
            <a:ext cx="1439863" cy="304800"/>
          </a:xfrm>
          <a:prstGeom prst="rect">
            <a:avLst/>
          </a:prstGeom>
          <a:noFill/>
          <a:ln w="9525">
            <a:noFill/>
            <a:miter lim="800000"/>
            <a:headEnd/>
            <a:tailEnd/>
          </a:ln>
          <a:effectLst/>
        </p:spPr>
        <p:txBody>
          <a:bodyPr>
            <a:spAutoFit/>
          </a:bodyPr>
          <a:lstStyle/>
          <a:p>
            <a:pPr>
              <a:spcBef>
                <a:spcPct val="50000"/>
              </a:spcBef>
            </a:pPr>
            <a:r>
              <a:rPr lang="zh-CN" altLang="en-US" sz="1400" dirty="0">
                <a:latin typeface="Times New Roman" pitchFamily="18" charset="0"/>
                <a:ea typeface="黑体" pitchFamily="49" charset="-122"/>
              </a:rPr>
              <a:t>引入平滑因子</a:t>
            </a:r>
          </a:p>
        </p:txBody>
      </p:sp>
      <p:sp>
        <p:nvSpPr>
          <p:cNvPr id="184370" name="Text Box 50"/>
          <p:cNvSpPr txBox="1">
            <a:spLocks noChangeArrowheads="1"/>
          </p:cNvSpPr>
          <p:nvPr/>
        </p:nvSpPr>
        <p:spPr bwMode="auto">
          <a:xfrm>
            <a:off x="900113" y="4149725"/>
            <a:ext cx="7056437" cy="10064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其中，</a:t>
            </a:r>
            <a:r>
              <a:rPr lang="en-US" altLang="zh-CN" sz="2000" i="1" dirty="0">
                <a:solidFill>
                  <a:schemeClr val="tx1"/>
                </a:solidFill>
                <a:latin typeface="Times New Roman" pitchFamily="18" charset="0"/>
                <a:ea typeface="黑体" pitchFamily="49" charset="-122"/>
              </a:rPr>
              <a:t>N</a:t>
            </a:r>
            <a:r>
              <a:rPr lang="zh-CN" altLang="en-US" sz="2000" dirty="0">
                <a:solidFill>
                  <a:schemeClr val="tx1"/>
                </a:solidFill>
                <a:latin typeface="Times New Roman" pitchFamily="18" charset="0"/>
                <a:ea typeface="黑体" pitchFamily="49" charset="-122"/>
              </a:rPr>
              <a:t>、</a:t>
            </a:r>
            <a:r>
              <a:rPr lang="en-US" altLang="zh-CN" sz="2000" i="1" dirty="0" err="1">
                <a:solidFill>
                  <a:schemeClr val="tx1"/>
                </a:solidFill>
                <a:latin typeface="Times New Roman" pitchFamily="18" charset="0"/>
                <a:ea typeface="黑体" pitchFamily="49" charset="-122"/>
              </a:rPr>
              <a:t>n</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分别是总文档以及包含</a:t>
            </a:r>
            <a:r>
              <a:rPr lang="en-US" altLang="zh-CN" sz="2000" i="1" dirty="0" err="1">
                <a:solidFill>
                  <a:schemeClr val="tx1"/>
                </a:solidFill>
                <a:latin typeface="Times New Roman" pitchFamily="18" charset="0"/>
                <a:ea typeface="黑体" pitchFamily="49" charset="-122"/>
              </a:rPr>
              <a:t>t</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的文档数目。</a:t>
            </a:r>
            <a:r>
              <a:rPr lang="en-US" altLang="zh-CN" sz="2000" i="1" dirty="0" err="1">
                <a:solidFill>
                  <a:schemeClr val="tx1"/>
                </a:solidFill>
                <a:latin typeface="Times New Roman" pitchFamily="18" charset="0"/>
                <a:ea typeface="黑体" pitchFamily="49" charset="-122"/>
              </a:rPr>
              <a:t>R</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a:t>
            </a:r>
            <a:r>
              <a:rPr lang="en-US" altLang="zh-CN" sz="2000" i="1" dirty="0" err="1">
                <a:solidFill>
                  <a:schemeClr val="tx1"/>
                </a:solidFill>
                <a:latin typeface="Times New Roman" pitchFamily="18" charset="0"/>
                <a:ea typeface="黑体" pitchFamily="49" charset="-122"/>
              </a:rPr>
              <a:t>r</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分别是相关文档及相关文档中包含</a:t>
            </a:r>
            <a:r>
              <a:rPr lang="en-US" altLang="zh-CN" sz="2000" i="1" dirty="0" err="1">
                <a:solidFill>
                  <a:schemeClr val="tx1"/>
                </a:solidFill>
                <a:latin typeface="Times New Roman" pitchFamily="18" charset="0"/>
                <a:ea typeface="黑体" pitchFamily="49" charset="-122"/>
              </a:rPr>
              <a:t>t</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的文档数目。括号中列举的数值是给出的一个总文档数目为</a:t>
            </a:r>
            <a:r>
              <a:rPr lang="en-US" altLang="zh-CN" sz="2000" dirty="0">
                <a:solidFill>
                  <a:schemeClr val="tx1"/>
                </a:solidFill>
                <a:latin typeface="Times New Roman" pitchFamily="18" charset="0"/>
                <a:ea typeface="黑体" pitchFamily="49" charset="-122"/>
              </a:rPr>
              <a:t>500</a:t>
            </a:r>
            <a:r>
              <a:rPr lang="zh-CN" altLang="en-US" sz="2000" dirty="0">
                <a:solidFill>
                  <a:schemeClr val="tx1"/>
                </a:solidFill>
                <a:latin typeface="Times New Roman" pitchFamily="18" charset="0"/>
                <a:ea typeface="黑体" pitchFamily="49" charset="-122"/>
              </a:rPr>
              <a:t>的计算例子。则：</a:t>
            </a:r>
          </a:p>
        </p:txBody>
      </p:sp>
      <p:sp>
        <p:nvSpPr>
          <p:cNvPr id="184371" name="Text Box 51"/>
          <p:cNvSpPr txBox="1">
            <a:spLocks noChangeArrowheads="1"/>
          </p:cNvSpPr>
          <p:nvPr/>
        </p:nvSpPr>
        <p:spPr bwMode="auto">
          <a:xfrm>
            <a:off x="827584" y="1844824"/>
            <a:ext cx="6913563" cy="7016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理想情况下，可以将整个文档集合根据是否和查询相关、是否包含</a:t>
            </a:r>
            <a:r>
              <a:rPr lang="en-US" altLang="zh-CN" sz="2000" i="1" dirty="0" err="1">
                <a:solidFill>
                  <a:schemeClr val="tx1"/>
                </a:solidFill>
                <a:latin typeface="Times New Roman" pitchFamily="18" charset="0"/>
                <a:ea typeface="黑体" pitchFamily="49" charset="-122"/>
              </a:rPr>
              <a:t>t</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分成如下四个子集合，每个集合的大小已知。</a:t>
            </a:r>
          </a:p>
        </p:txBody>
      </p:sp>
    </p:spTree>
    <p:extLst>
      <p:ext uri="{BB962C8B-B14F-4D97-AF65-F5344CB8AC3E}">
        <p14:creationId xmlns:p14="http://schemas.microsoft.com/office/powerpoint/2010/main" val="587095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RSJ</a:t>
            </a:r>
            <a:r>
              <a:rPr lang="zh-CN" altLang="en-US" dirty="0"/>
              <a:t>权重</a:t>
            </a:r>
          </a:p>
        </p:txBody>
      </p:sp>
      <p:sp>
        <p:nvSpPr>
          <p:cNvPr id="3" name="内容占位符 2"/>
          <p:cNvSpPr>
            <a:spLocks noGrp="1"/>
          </p:cNvSpPr>
          <p:nvPr>
            <p:ph idx="1"/>
          </p:nvPr>
        </p:nvSpPr>
        <p:spPr/>
        <p:txBody>
          <a:bodyPr/>
          <a:lstStyle/>
          <a:p>
            <a:r>
              <a:rPr lang="en-US" altLang="zh-CN" dirty="0"/>
              <a:t>Robertson &amp; </a:t>
            </a:r>
            <a:r>
              <a:rPr lang="en-US" altLang="zh-CN" dirty="0" err="1"/>
              <a:t>Spärck</a:t>
            </a:r>
            <a:r>
              <a:rPr lang="en-US" altLang="zh-CN" dirty="0"/>
              <a:t> Jones</a:t>
            </a:r>
            <a:r>
              <a:rPr lang="zh-CN" altLang="en-US" dirty="0"/>
              <a:t>权重</a:t>
            </a:r>
            <a:r>
              <a:rPr lang="en-US" altLang="zh-CN" dirty="0"/>
              <a:t>(RSJ</a:t>
            </a:r>
            <a:r>
              <a:rPr lang="zh-CN" altLang="en-US" dirty="0"/>
              <a:t>权重</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22</a:t>
            </a:fld>
            <a:endParaRPr lang="en-US"/>
          </a:p>
        </p:txBody>
      </p:sp>
      <p:sp>
        <p:nvSpPr>
          <p:cNvPr id="11653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65313" name="Object 1"/>
          <p:cNvGraphicFramePr>
            <a:graphicFrameLocks noChangeAspect="1"/>
          </p:cNvGraphicFramePr>
          <p:nvPr/>
        </p:nvGraphicFramePr>
        <p:xfrm>
          <a:off x="1043608" y="2636912"/>
          <a:ext cx="5616624" cy="957379"/>
        </p:xfrm>
        <a:graphic>
          <a:graphicData uri="http://schemas.openxmlformats.org/presentationml/2006/ole">
            <mc:AlternateContent xmlns:mc="http://schemas.openxmlformats.org/markup-compatibility/2006">
              <mc:Choice xmlns:v="urn:schemas-microsoft-com:vml" Requires="v">
                <p:oleObj spid="_x0000_s27679" r:id="rId3" imgW="2514600" imgH="431800" progId="">
                  <p:embed/>
                </p:oleObj>
              </mc:Choice>
              <mc:Fallback>
                <p:oleObj r:id="rId3" imgW="2514600" imgH="4318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636912"/>
                        <a:ext cx="5616624" cy="957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27298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i="1" dirty="0">
                <a:latin typeface="Times New Roman" pitchFamily="18" charset="0"/>
              </a:rPr>
              <a:t>p</a:t>
            </a:r>
            <a:r>
              <a:rPr lang="en-US" altLang="zh-CN" i="1" baseline="-25000" dirty="0">
                <a:latin typeface="Times New Roman" pitchFamily="18" charset="0"/>
              </a:rPr>
              <a:t>i</a:t>
            </a:r>
            <a:r>
              <a:rPr lang="en-US" altLang="zh-CN" i="1" dirty="0">
                <a:latin typeface="Times New Roman" pitchFamily="18" charset="0"/>
              </a:rPr>
              <a:t> </a:t>
            </a:r>
            <a:r>
              <a:rPr lang="en-US" altLang="zh-CN" i="1" dirty="0" err="1">
                <a:latin typeface="Times New Roman" pitchFamily="18" charset="0"/>
              </a:rPr>
              <a:t>q</a:t>
            </a:r>
            <a:r>
              <a:rPr lang="en-US" altLang="zh-CN" i="1" baseline="-25000" dirty="0" err="1">
                <a:latin typeface="Times New Roman" pitchFamily="18" charset="0"/>
              </a:rPr>
              <a:t>i</a:t>
            </a:r>
            <a:r>
              <a:rPr lang="zh-CN" altLang="en-US" dirty="0">
                <a:latin typeface="Times New Roman" pitchFamily="18" charset="0"/>
              </a:rPr>
              <a:t>参数的计算</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sp>
        <p:nvSpPr>
          <p:cNvPr id="31747" name="Rectangle 3"/>
          <p:cNvSpPr>
            <a:spLocks noGrp="1" noChangeArrowheads="1"/>
          </p:cNvSpPr>
          <p:nvPr>
            <p:ph idx="1"/>
          </p:nvPr>
        </p:nvSpPr>
        <p:spPr/>
        <p:txBody>
          <a:bodyPr/>
          <a:lstStyle/>
          <a:p>
            <a:r>
              <a:rPr lang="zh-CN" altLang="en-US" sz="2800" b="1" dirty="0"/>
              <a:t>由于真实情况下，对于每个查询，无法事先得到相关文档集和不相关文档集，所以无法使用理想情况下的公式计算，因此必须进行估计</a:t>
            </a:r>
          </a:p>
          <a:p>
            <a:r>
              <a:rPr lang="zh-CN" altLang="en-US" sz="2800" b="1" dirty="0"/>
              <a:t>有多种估计方法</a:t>
            </a:r>
          </a:p>
          <a:p>
            <a:pPr lvl="1"/>
            <a:r>
              <a:rPr lang="zh-CN" altLang="en-US" sz="2400" b="1" dirty="0"/>
              <a:t>初始检索：第一次检索之前的估计</a:t>
            </a:r>
          </a:p>
          <a:p>
            <a:pPr lvl="1"/>
            <a:r>
              <a:rPr lang="zh-CN" altLang="en-US" sz="2400" b="1" dirty="0"/>
              <a:t>基于检索结果：根据上次检索的结果进行估计</a:t>
            </a:r>
          </a:p>
          <a:p>
            <a:endParaRPr lang="en-US" altLang="zh-CN" sz="2800" b="1" dirty="0"/>
          </a:p>
        </p:txBody>
      </p:sp>
      <p:sp>
        <p:nvSpPr>
          <p:cNvPr id="6" name="灯片编号占位符 5"/>
          <p:cNvSpPr>
            <a:spLocks noGrp="1"/>
          </p:cNvSpPr>
          <p:nvPr>
            <p:ph type="sldNum" sz="quarter" idx="12"/>
          </p:nvPr>
        </p:nvSpPr>
        <p:spPr/>
        <p:txBody>
          <a:bodyPr/>
          <a:lstStyle/>
          <a:p>
            <a:fld id="{547AE9D4-A510-467D-A53E-C6B813726641}" type="slidenum">
              <a:rPr lang="en-US" altLang="zh-CN"/>
              <a:pPr/>
              <a:t>23</a:t>
            </a:fld>
            <a:endParaRPr lang="en-US" altLang="zh-CN"/>
          </a:p>
        </p:txBody>
      </p:sp>
    </p:spTree>
    <p:extLst>
      <p:ext uri="{BB962C8B-B14F-4D97-AF65-F5344CB8AC3E}">
        <p14:creationId xmlns:p14="http://schemas.microsoft.com/office/powerpoint/2010/main" val="3924729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US" altLang="zh-CN" i="1" dirty="0">
                <a:latin typeface="Times New Roman" pitchFamily="18" charset="0"/>
              </a:rPr>
              <a:t>p</a:t>
            </a:r>
            <a:r>
              <a:rPr lang="en-US" altLang="zh-CN" i="1" baseline="-25000" dirty="0">
                <a:latin typeface="Times New Roman" pitchFamily="18" charset="0"/>
              </a:rPr>
              <a:t>i</a:t>
            </a:r>
            <a:r>
              <a:rPr lang="en-US" altLang="zh-CN" i="1" dirty="0">
                <a:latin typeface="Times New Roman" pitchFamily="18" charset="0"/>
              </a:rPr>
              <a:t> </a:t>
            </a:r>
            <a:r>
              <a:rPr lang="en-US" altLang="zh-CN" i="1" dirty="0" err="1">
                <a:latin typeface="Times New Roman" pitchFamily="18" charset="0"/>
              </a:rPr>
              <a:t>q</a:t>
            </a:r>
            <a:r>
              <a:rPr lang="en-US" altLang="zh-CN" i="1" baseline="-25000" dirty="0" err="1">
                <a:latin typeface="Times New Roman" pitchFamily="18" charset="0"/>
              </a:rPr>
              <a:t>i</a:t>
            </a:r>
            <a:r>
              <a:rPr lang="zh-CN" altLang="en-US" dirty="0">
                <a:latin typeface="Times New Roman" pitchFamily="18" charset="0"/>
              </a:rPr>
              <a:t>参数的计算</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sp>
        <p:nvSpPr>
          <p:cNvPr id="12" name="灯片编号占位符 6"/>
          <p:cNvSpPr>
            <a:spLocks noGrp="1"/>
          </p:cNvSpPr>
          <p:nvPr>
            <p:ph type="sldNum" sz="quarter" idx="12"/>
          </p:nvPr>
        </p:nvSpPr>
        <p:spPr/>
        <p:txBody>
          <a:bodyPr/>
          <a:lstStyle/>
          <a:p>
            <a:fld id="{46D4D0E9-47B2-425C-A46E-953078050C9B}" type="slidenum">
              <a:rPr lang="en-US" altLang="zh-CN"/>
              <a:pPr/>
              <a:t>24</a:t>
            </a:fld>
            <a:endParaRPr lang="en-US" altLang="zh-CN"/>
          </a:p>
        </p:txBody>
      </p:sp>
      <p:sp>
        <p:nvSpPr>
          <p:cNvPr id="175111" name="Text Box 7"/>
          <p:cNvSpPr txBox="1">
            <a:spLocks noChangeArrowheads="1"/>
          </p:cNvSpPr>
          <p:nvPr/>
        </p:nvSpPr>
        <p:spPr bwMode="auto">
          <a:xfrm>
            <a:off x="5076081" y="5667648"/>
            <a:ext cx="576262" cy="336550"/>
          </a:xfrm>
          <a:prstGeom prst="rect">
            <a:avLst/>
          </a:prstGeom>
          <a:noFill/>
          <a:ln w="9525">
            <a:noFill/>
            <a:miter lim="800000"/>
            <a:headEnd/>
            <a:tailEnd/>
          </a:ln>
          <a:effectLst/>
        </p:spPr>
        <p:txBody>
          <a:bodyPr>
            <a:spAutoFit/>
          </a:bodyPr>
          <a:lstStyle/>
          <a:p>
            <a:pPr>
              <a:spcBef>
                <a:spcPct val="50000"/>
              </a:spcBef>
            </a:pPr>
            <a:r>
              <a:rPr lang="en-US" altLang="zh-CN" sz="1600" i="1" dirty="0">
                <a:latin typeface="Times New Roman" pitchFamily="18" charset="0"/>
                <a:ea typeface="黑体" pitchFamily="49" charset="-122"/>
              </a:rPr>
              <a:t>IDF</a:t>
            </a:r>
          </a:p>
        </p:txBody>
      </p:sp>
      <p:sp>
        <p:nvSpPr>
          <p:cNvPr id="175113" name="Text Box 9"/>
          <p:cNvSpPr txBox="1">
            <a:spLocks noChangeArrowheads="1"/>
          </p:cNvSpPr>
          <p:nvPr/>
        </p:nvSpPr>
        <p:spPr bwMode="auto">
          <a:xfrm>
            <a:off x="1547664" y="5949280"/>
            <a:ext cx="6265862" cy="641350"/>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hlink"/>
                </a:solidFill>
                <a:latin typeface="Times New Roman" pitchFamily="18" charset="0"/>
                <a:ea typeface="黑体" pitchFamily="49" charset="-122"/>
              </a:rPr>
              <a:t>因此，</a:t>
            </a:r>
            <a:r>
              <a:rPr lang="en-US" altLang="zh-CN" sz="1800" dirty="0">
                <a:solidFill>
                  <a:schemeClr val="hlink"/>
                </a:solidFill>
                <a:latin typeface="Times New Roman" pitchFamily="18" charset="0"/>
                <a:ea typeface="黑体" pitchFamily="49" charset="-122"/>
              </a:rPr>
              <a:t>BIM</a:t>
            </a:r>
            <a:r>
              <a:rPr lang="zh-CN" altLang="en-US" sz="1800" dirty="0">
                <a:solidFill>
                  <a:schemeClr val="hlink"/>
                </a:solidFill>
                <a:latin typeface="Times New Roman" pitchFamily="18" charset="0"/>
                <a:ea typeface="黑体" pitchFamily="49" charset="-122"/>
              </a:rPr>
              <a:t>在初始假设情况下，其检索公式实际上相当于对所有同时出现在</a:t>
            </a:r>
            <a:r>
              <a:rPr lang="en-US" altLang="zh-CN" sz="1800" i="1" dirty="0">
                <a:solidFill>
                  <a:schemeClr val="hlink"/>
                </a:solidFill>
                <a:latin typeface="Times New Roman" pitchFamily="18" charset="0"/>
                <a:ea typeface="黑体" pitchFamily="49" charset="-122"/>
              </a:rPr>
              <a:t>q</a:t>
            </a:r>
            <a:r>
              <a:rPr lang="zh-CN" altLang="en-US" sz="1800" dirty="0">
                <a:solidFill>
                  <a:schemeClr val="hlink"/>
                </a:solidFill>
                <a:latin typeface="Times New Roman" pitchFamily="18" charset="0"/>
                <a:ea typeface="黑体" pitchFamily="49" charset="-122"/>
              </a:rPr>
              <a:t>和</a:t>
            </a:r>
            <a:r>
              <a:rPr lang="en-US" altLang="zh-CN" sz="1800" i="1" dirty="0">
                <a:solidFill>
                  <a:schemeClr val="hlink"/>
                </a:solidFill>
                <a:latin typeface="Times New Roman" pitchFamily="18" charset="0"/>
                <a:ea typeface="黑体" pitchFamily="49" charset="-122"/>
              </a:rPr>
              <a:t>d</a:t>
            </a:r>
            <a:r>
              <a:rPr lang="zh-CN" altLang="en-US" sz="1800" dirty="0">
                <a:solidFill>
                  <a:schemeClr val="hlink"/>
                </a:solidFill>
                <a:latin typeface="Times New Roman" pitchFamily="18" charset="0"/>
                <a:ea typeface="黑体" pitchFamily="49" charset="-122"/>
              </a:rPr>
              <a:t>中的词项的</a:t>
            </a:r>
            <a:r>
              <a:rPr lang="en-US" altLang="zh-CN" sz="1800" dirty="0">
                <a:solidFill>
                  <a:schemeClr val="hlink"/>
                </a:solidFill>
                <a:latin typeface="Times New Roman" pitchFamily="18" charset="0"/>
                <a:ea typeface="黑体" pitchFamily="49" charset="-122"/>
              </a:rPr>
              <a:t>IDF</a:t>
            </a:r>
            <a:r>
              <a:rPr lang="zh-CN" altLang="en-US" sz="1800" dirty="0">
                <a:solidFill>
                  <a:schemeClr val="hlink"/>
                </a:solidFill>
                <a:latin typeface="Times New Roman" pitchFamily="18" charset="0"/>
                <a:ea typeface="黑体" pitchFamily="49" charset="-122"/>
              </a:rPr>
              <a:t>的求和</a:t>
            </a:r>
          </a:p>
        </p:txBody>
      </p:sp>
      <p:graphicFrame>
        <p:nvGraphicFramePr>
          <p:cNvPr id="10" name="对象 9"/>
          <p:cNvGraphicFramePr>
            <a:graphicFrameLocks noChangeAspect="1"/>
          </p:cNvGraphicFramePr>
          <p:nvPr/>
        </p:nvGraphicFramePr>
        <p:xfrm>
          <a:off x="3131840" y="3068959"/>
          <a:ext cx="4680520" cy="2730937"/>
        </p:xfrm>
        <a:graphic>
          <a:graphicData uri="http://schemas.openxmlformats.org/presentationml/2006/ole">
            <mc:AlternateContent xmlns:mc="http://schemas.openxmlformats.org/markup-compatibility/2006">
              <mc:Choice xmlns:v="urn:schemas-microsoft-com:vml" Requires="v">
                <p:oleObj spid="_x0000_s28703" name="公式" r:id="rId4" imgW="2361960" imgH="1549080" progId="Equation.3">
                  <p:embed/>
                </p:oleObj>
              </mc:Choice>
              <mc:Fallback>
                <p:oleObj name="公式" r:id="rId4" imgW="236196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3068959"/>
                        <a:ext cx="4680520" cy="2730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内容占位符 10"/>
          <p:cNvSpPr>
            <a:spLocks noGrp="1"/>
          </p:cNvSpPr>
          <p:nvPr>
            <p:ph idx="1"/>
          </p:nvPr>
        </p:nvSpPr>
        <p:spPr>
          <a:xfrm>
            <a:off x="611560" y="1556792"/>
            <a:ext cx="8229600" cy="4953000"/>
          </a:xfrm>
        </p:spPr>
        <p:txBody>
          <a:bodyPr/>
          <a:lstStyle/>
          <a:p>
            <a:r>
              <a:rPr lang="zh-CN" altLang="en-US" b="1" dirty="0"/>
              <a:t>初始情况：检索初始并没有相关和不相关文档集合，此时可以进行假设： </a:t>
            </a:r>
            <a:r>
              <a:rPr lang="en-US" altLang="zh-CN" b="1" i="1" dirty="0"/>
              <a:t>p</a:t>
            </a:r>
            <a:r>
              <a:rPr lang="en-US" altLang="zh-CN" b="1" i="1" baseline="-25000" dirty="0"/>
              <a:t>i</a:t>
            </a:r>
            <a:r>
              <a:rPr lang="zh-CN" altLang="en-US" b="1" dirty="0"/>
              <a:t>是常数， </a:t>
            </a:r>
            <a:r>
              <a:rPr lang="en-US" altLang="zh-CN" b="1" i="1" dirty="0" err="1"/>
              <a:t>q</a:t>
            </a:r>
            <a:r>
              <a:rPr lang="en-US" altLang="zh-CN" b="1" i="1" baseline="-25000" dirty="0" err="1"/>
              <a:t>i</a:t>
            </a:r>
            <a:r>
              <a:rPr lang="zh-CN" altLang="en-US" b="1" dirty="0"/>
              <a:t>近似等于</a:t>
            </a:r>
            <a:r>
              <a:rPr lang="en-US" altLang="zh-CN" b="1" dirty="0"/>
              <a:t>term </a:t>
            </a:r>
            <a:r>
              <a:rPr lang="en-US" altLang="zh-CN" b="1" i="1" dirty="0" err="1"/>
              <a:t>i</a:t>
            </a:r>
            <a:r>
              <a:rPr lang="zh-CN" altLang="en-US" b="1" dirty="0"/>
              <a:t>在所有文档集合中的分布</a:t>
            </a:r>
            <a:r>
              <a:rPr lang="en-US" altLang="zh-CN" b="1" dirty="0"/>
              <a:t>(</a:t>
            </a:r>
            <a:r>
              <a:rPr lang="zh-CN" altLang="en-US" b="1" dirty="0"/>
              <a:t>假定相关文档很少，</a:t>
            </a:r>
            <a:r>
              <a:rPr lang="en-US" altLang="zh-CN" b="1" i="1" dirty="0" err="1"/>
              <a:t>R</a:t>
            </a:r>
            <a:r>
              <a:rPr lang="en-US" altLang="zh-CN" b="1" i="1" baseline="-25000" dirty="0" err="1"/>
              <a:t>i</a:t>
            </a:r>
            <a:r>
              <a:rPr lang="en-US" altLang="zh-CN" b="1" dirty="0"/>
              <a:t>=</a:t>
            </a:r>
            <a:r>
              <a:rPr lang="en-US" altLang="zh-CN" b="1" i="1" dirty="0" err="1"/>
              <a:t>r</a:t>
            </a:r>
            <a:r>
              <a:rPr lang="en-US" altLang="zh-CN" b="1" i="1" baseline="-25000" dirty="0" err="1"/>
              <a:t>i</a:t>
            </a:r>
            <a:r>
              <a:rPr lang="en-US" altLang="zh-CN" b="1" dirty="0"/>
              <a:t>=0)</a:t>
            </a:r>
          </a:p>
          <a:p>
            <a:endParaRPr lang="zh-CN" altLang="en-US" b="1" dirty="0"/>
          </a:p>
        </p:txBody>
      </p:sp>
    </p:spTree>
    <p:extLst>
      <p:ext uri="{BB962C8B-B14F-4D97-AF65-F5344CB8AC3E}">
        <p14:creationId xmlns:p14="http://schemas.microsoft.com/office/powerpoint/2010/main" val="22907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5111"/>
                                        </p:tgtEl>
                                        <p:attrNameLst>
                                          <p:attrName>style.visibility</p:attrName>
                                        </p:attrNameLst>
                                      </p:cBhvr>
                                      <p:to>
                                        <p:strVal val="visible"/>
                                      </p:to>
                                    </p:set>
                                    <p:animEffect transition="in" filter="blinds(horizontal)">
                                      <p:cBhvr>
                                        <p:cTn id="7" dur="500"/>
                                        <p:tgtEl>
                                          <p:spTgt spid="1751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5113"/>
                                        </p:tgtEl>
                                        <p:attrNameLst>
                                          <p:attrName>style.visibility</p:attrName>
                                        </p:attrNameLst>
                                      </p:cBhvr>
                                      <p:to>
                                        <p:strVal val="visible"/>
                                      </p:to>
                                    </p:set>
                                    <p:animEffect transition="in" filter="blinds(horizontal)">
                                      <p:cBhvr>
                                        <p:cTn id="12" dur="500"/>
                                        <p:tgtEl>
                                          <p:spTgt spid="175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1" grpId="0"/>
      <p:bldP spid="1751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60" name="Rectangle 8"/>
          <p:cNvSpPr>
            <a:spLocks noGrp="1" noChangeArrowheads="1"/>
          </p:cNvSpPr>
          <p:nvPr>
            <p:ph type="title"/>
          </p:nvPr>
        </p:nvSpPr>
        <p:spPr/>
        <p:txBody>
          <a:bodyPr/>
          <a:lstStyle/>
          <a:p>
            <a:r>
              <a:rPr lang="en-US" altLang="zh-CN" i="1" dirty="0">
                <a:latin typeface="Times New Roman" pitchFamily="18" charset="0"/>
              </a:rPr>
              <a:t>p</a:t>
            </a:r>
            <a:r>
              <a:rPr lang="en-US" altLang="zh-CN" i="1" baseline="-25000" dirty="0">
                <a:latin typeface="Times New Roman" pitchFamily="18" charset="0"/>
              </a:rPr>
              <a:t>i</a:t>
            </a:r>
            <a:r>
              <a:rPr lang="en-US" altLang="zh-CN" i="1" dirty="0">
                <a:latin typeface="Times New Roman" pitchFamily="18" charset="0"/>
              </a:rPr>
              <a:t> </a:t>
            </a:r>
            <a:r>
              <a:rPr lang="en-US" altLang="zh-CN" i="1" dirty="0" err="1">
                <a:latin typeface="Times New Roman" pitchFamily="18" charset="0"/>
              </a:rPr>
              <a:t>q</a:t>
            </a:r>
            <a:r>
              <a:rPr lang="en-US" altLang="zh-CN" i="1" baseline="-25000" dirty="0" err="1">
                <a:latin typeface="Times New Roman" pitchFamily="18" charset="0"/>
              </a:rPr>
              <a:t>i</a:t>
            </a:r>
            <a:r>
              <a:rPr lang="zh-CN" altLang="en-US" dirty="0">
                <a:latin typeface="Times New Roman" pitchFamily="18" charset="0"/>
              </a:rPr>
              <a:t>参数的计算</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graphicFrame>
        <p:nvGraphicFramePr>
          <p:cNvPr id="177156" name="Object 4"/>
          <p:cNvGraphicFramePr>
            <a:graphicFrameLocks noGrp="1" noChangeAspect="1"/>
          </p:cNvGraphicFramePr>
          <p:nvPr>
            <p:ph idx="1"/>
          </p:nvPr>
        </p:nvGraphicFramePr>
        <p:xfrm>
          <a:off x="1403648" y="4797152"/>
          <a:ext cx="1363712" cy="1558528"/>
        </p:xfrm>
        <a:graphic>
          <a:graphicData uri="http://schemas.openxmlformats.org/presentationml/2006/ole">
            <mc:AlternateContent xmlns:mc="http://schemas.openxmlformats.org/markup-compatibility/2006">
              <mc:Choice xmlns:v="urn:schemas-microsoft-com:vml" Requires="v">
                <p:oleObj spid="_x0000_s29785" name="Equation" r:id="rId4" imgW="711000" imgH="812520" progId="">
                  <p:embed/>
                </p:oleObj>
              </mc:Choice>
              <mc:Fallback>
                <p:oleObj name="Equation" r:id="rId4" imgW="711000" imgH="8125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4797152"/>
                        <a:ext cx="1363712" cy="1558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灯片编号占位符 7"/>
          <p:cNvSpPr>
            <a:spLocks noGrp="1"/>
          </p:cNvSpPr>
          <p:nvPr>
            <p:ph type="sldNum" sz="quarter" idx="12"/>
          </p:nvPr>
        </p:nvSpPr>
        <p:spPr/>
        <p:txBody>
          <a:bodyPr/>
          <a:lstStyle/>
          <a:p>
            <a:fld id="{8595596C-E2CF-428F-8CAF-38B5DAC81165}" type="slidenum">
              <a:rPr lang="en-US" altLang="zh-CN"/>
              <a:pPr/>
              <a:t>25</a:t>
            </a:fld>
            <a:endParaRPr lang="en-US" altLang="zh-CN"/>
          </a:p>
        </p:txBody>
      </p:sp>
      <p:sp>
        <p:nvSpPr>
          <p:cNvPr id="177155" name="Rectangle 3"/>
          <p:cNvSpPr>
            <a:spLocks noGrp="1" noChangeArrowheads="1"/>
          </p:cNvSpPr>
          <p:nvPr>
            <p:ph type="body" sz="half" idx="4294967295"/>
          </p:nvPr>
        </p:nvSpPr>
        <p:spPr>
          <a:xfrm>
            <a:off x="539553" y="1700808"/>
            <a:ext cx="7848871" cy="4320479"/>
          </a:xfrm>
        </p:spPr>
        <p:txBody>
          <a:bodyPr/>
          <a:lstStyle/>
          <a:p>
            <a:r>
              <a:rPr lang="zh-CN" altLang="en-US" sz="2800" b="1" dirty="0">
                <a:latin typeface="Times New Roman" pitchFamily="18" charset="0"/>
              </a:rPr>
              <a:t>基于前面的检索结果：假定检索出的结果集合</a:t>
            </a:r>
            <a:r>
              <a:rPr lang="en-US" altLang="zh-CN" sz="2800" b="1" i="1" dirty="0">
                <a:latin typeface="Times New Roman" pitchFamily="18" charset="0"/>
              </a:rPr>
              <a:t>V</a:t>
            </a:r>
            <a:r>
              <a:rPr lang="en-US" altLang="zh-CN" sz="2800" b="1" dirty="0">
                <a:latin typeface="Times New Roman" pitchFamily="18" charset="0"/>
              </a:rPr>
              <a:t>(</a:t>
            </a:r>
            <a:r>
              <a:rPr lang="zh-CN" altLang="en-US" sz="2800" b="1" dirty="0">
                <a:latin typeface="Times New Roman" pitchFamily="18" charset="0"/>
              </a:rPr>
              <a:t>可以把</a:t>
            </a:r>
            <a:r>
              <a:rPr lang="en-US" altLang="zh-CN" sz="2800" b="1" i="1" dirty="0">
                <a:latin typeface="Times New Roman" pitchFamily="18" charset="0"/>
              </a:rPr>
              <a:t>V</a:t>
            </a:r>
            <a:r>
              <a:rPr lang="zh-CN" altLang="en-US" sz="2800" b="1" dirty="0">
                <a:latin typeface="Times New Roman" pitchFamily="18" charset="0"/>
              </a:rPr>
              <a:t>看成全部的相关文档结合</a:t>
            </a:r>
            <a:r>
              <a:rPr lang="en-US" altLang="zh-CN" sz="2800" b="1" dirty="0">
                <a:latin typeface="Times New Roman" pitchFamily="18" charset="0"/>
              </a:rPr>
              <a:t>)</a:t>
            </a:r>
            <a:r>
              <a:rPr lang="zh-CN" altLang="en-US" sz="2800" b="1" dirty="0">
                <a:latin typeface="Times New Roman" pitchFamily="18" charset="0"/>
              </a:rPr>
              <a:t>，其中集合</a:t>
            </a:r>
            <a:r>
              <a:rPr lang="en-US" altLang="zh-CN" sz="2800" b="1" i="1" dirty="0">
                <a:latin typeface="Times New Roman" pitchFamily="18" charset="0"/>
              </a:rPr>
              <a:t>V</a:t>
            </a:r>
            <a:r>
              <a:rPr lang="en-US" altLang="zh-CN" sz="2800" b="1" i="1" baseline="-25000" dirty="0">
                <a:latin typeface="Times New Roman" pitchFamily="18" charset="0"/>
              </a:rPr>
              <a:t>i</a:t>
            </a:r>
            <a:r>
              <a:rPr lang="zh-CN" altLang="en-US" sz="2800" b="1" dirty="0">
                <a:latin typeface="Times New Roman" pitchFamily="18" charset="0"/>
              </a:rPr>
              <a:t>包含</a:t>
            </a:r>
            <a:r>
              <a:rPr lang="en-US" altLang="zh-CN" sz="2800" b="1" dirty="0">
                <a:latin typeface="Times New Roman" pitchFamily="18" charset="0"/>
              </a:rPr>
              <a:t>term </a:t>
            </a:r>
            <a:r>
              <a:rPr lang="en-US" altLang="zh-CN" sz="2800" b="1" i="1" dirty="0" err="1">
                <a:latin typeface="Times New Roman" pitchFamily="18" charset="0"/>
              </a:rPr>
              <a:t>i</a:t>
            </a:r>
            <a:r>
              <a:rPr lang="zh-CN" altLang="en-US" sz="2800" b="1" dirty="0">
                <a:latin typeface="Times New Roman" pitchFamily="18" charset="0"/>
              </a:rPr>
              <a:t>，则可以进一步进行计算</a:t>
            </a:r>
          </a:p>
          <a:p>
            <a:r>
              <a:rPr lang="zh-CN" altLang="en-US" sz="2800" b="1" dirty="0">
                <a:latin typeface="Times New Roman" pitchFamily="18" charset="0"/>
              </a:rPr>
              <a:t>避免较小的</a:t>
            </a:r>
            <a:r>
              <a:rPr lang="en-US" altLang="zh-CN" sz="2800" b="1" i="1" dirty="0">
                <a:latin typeface="Times New Roman" pitchFamily="18" charset="0"/>
              </a:rPr>
              <a:t>V</a:t>
            </a:r>
            <a:r>
              <a:rPr lang="zh-CN" altLang="en-US" sz="2800" b="1" dirty="0">
                <a:latin typeface="Times New Roman" pitchFamily="18" charset="0"/>
              </a:rPr>
              <a:t>和</a:t>
            </a:r>
            <a:r>
              <a:rPr lang="en-US" altLang="zh-CN" sz="2800" b="1" i="1" dirty="0">
                <a:latin typeface="Times New Roman" pitchFamily="18" charset="0"/>
              </a:rPr>
              <a:t>V</a:t>
            </a:r>
            <a:r>
              <a:rPr lang="en-US" altLang="zh-CN" sz="2800" b="1" i="1" baseline="-25000" dirty="0">
                <a:latin typeface="Times New Roman" pitchFamily="18" charset="0"/>
              </a:rPr>
              <a:t>i</a:t>
            </a:r>
            <a:r>
              <a:rPr lang="zh-CN" altLang="en-US" sz="2800" b="1" dirty="0">
                <a:latin typeface="Times New Roman" pitchFamily="18" charset="0"/>
              </a:rPr>
              <a:t>集合，加入常数或非常数平滑因子</a:t>
            </a:r>
            <a:r>
              <a:rPr lang="en-US" altLang="zh-CN" sz="2800" b="1" dirty="0">
                <a:latin typeface="Times New Roman" pitchFamily="18" charset="0"/>
              </a:rPr>
              <a:t>(</a:t>
            </a:r>
            <a:r>
              <a:rPr lang="zh-CN" altLang="en-US" sz="2800" b="1" dirty="0">
                <a:latin typeface="Times New Roman" pitchFamily="18" charset="0"/>
              </a:rPr>
              <a:t>以下用</a:t>
            </a:r>
            <a:r>
              <a:rPr lang="en-US" altLang="zh-CN" sz="2800" b="1" i="1" dirty="0">
                <a:latin typeface="Times New Roman" pitchFamily="18" charset="0"/>
              </a:rPr>
              <a:t>V</a:t>
            </a:r>
            <a:r>
              <a:rPr lang="zh-CN" altLang="en-US" sz="2800" b="1" dirty="0">
                <a:latin typeface="Times New Roman" pitchFamily="18" charset="0"/>
              </a:rPr>
              <a:t>和</a:t>
            </a:r>
            <a:r>
              <a:rPr lang="en-US" altLang="zh-CN" sz="2800" b="1" i="1" dirty="0">
                <a:latin typeface="Times New Roman" pitchFamily="18" charset="0"/>
              </a:rPr>
              <a:t>V</a:t>
            </a:r>
            <a:r>
              <a:rPr lang="en-US" altLang="zh-CN" sz="2800" b="1" i="1" baseline="-25000" dirty="0">
                <a:latin typeface="Times New Roman" pitchFamily="18" charset="0"/>
              </a:rPr>
              <a:t>i</a:t>
            </a:r>
            <a:r>
              <a:rPr lang="zh-CN" altLang="en-US" sz="2800" b="1" dirty="0">
                <a:latin typeface="Times New Roman" pitchFamily="18" charset="0"/>
              </a:rPr>
              <a:t>表示同名集合的大小</a:t>
            </a:r>
            <a:r>
              <a:rPr lang="en-US" altLang="zh-CN" sz="2800" b="1" dirty="0">
                <a:latin typeface="Times New Roman" pitchFamily="18" charset="0"/>
              </a:rPr>
              <a:t>)</a:t>
            </a:r>
          </a:p>
        </p:txBody>
      </p:sp>
      <p:graphicFrame>
        <p:nvGraphicFramePr>
          <p:cNvPr id="177159" name="Object 7"/>
          <p:cNvGraphicFramePr>
            <a:graphicFrameLocks noGrp="1" noChangeAspect="1"/>
          </p:cNvGraphicFramePr>
          <p:nvPr>
            <p:ph sz="quarter" idx="4294967295"/>
          </p:nvPr>
        </p:nvGraphicFramePr>
        <p:xfrm>
          <a:off x="3563888" y="4725144"/>
          <a:ext cx="1935204" cy="1512168"/>
        </p:xfrm>
        <a:graphic>
          <a:graphicData uri="http://schemas.openxmlformats.org/presentationml/2006/ole">
            <mc:AlternateContent xmlns:mc="http://schemas.openxmlformats.org/markup-compatibility/2006">
              <mc:Choice xmlns:v="urn:schemas-microsoft-com:vml" Requires="v">
                <p:oleObj spid="_x0000_s29786" name="Equation" r:id="rId6" imgW="1041120" imgH="812520" progId="">
                  <p:embed/>
                </p:oleObj>
              </mc:Choice>
              <mc:Fallback>
                <p:oleObj name="Equation" r:id="rId6" imgW="1041120" imgH="81252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3888" y="4725144"/>
                        <a:ext cx="1935204" cy="1512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7162" name="Object 10"/>
          <p:cNvGraphicFramePr>
            <a:graphicFrameLocks noChangeAspect="1"/>
          </p:cNvGraphicFramePr>
          <p:nvPr/>
        </p:nvGraphicFramePr>
        <p:xfrm>
          <a:off x="6300788" y="4292600"/>
          <a:ext cx="1769520" cy="2016720"/>
        </p:xfrm>
        <a:graphic>
          <a:graphicData uri="http://schemas.openxmlformats.org/presentationml/2006/ole">
            <mc:AlternateContent xmlns:mc="http://schemas.openxmlformats.org/markup-compatibility/2006">
              <mc:Choice xmlns:v="urn:schemas-microsoft-com:vml" Requires="v">
                <p:oleObj spid="_x0000_s29787" name="Equation" r:id="rId8" imgW="1002960" imgH="1143000" progId="">
                  <p:embed/>
                </p:oleObj>
              </mc:Choice>
              <mc:Fallback>
                <p:oleObj name="Equation" r:id="rId8" imgW="1002960" imgH="114300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00788" y="4292600"/>
                        <a:ext cx="1769520" cy="2016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7163" name="AutoShape 11"/>
          <p:cNvSpPr>
            <a:spLocks noChangeArrowheads="1"/>
          </p:cNvSpPr>
          <p:nvPr/>
        </p:nvSpPr>
        <p:spPr bwMode="auto">
          <a:xfrm>
            <a:off x="3059113" y="5300663"/>
            <a:ext cx="288925" cy="144462"/>
          </a:xfrm>
          <a:prstGeom prst="rightArrow">
            <a:avLst>
              <a:gd name="adj1" fmla="val 50000"/>
              <a:gd name="adj2" fmla="val 50000"/>
            </a:avLst>
          </a:prstGeom>
          <a:solidFill>
            <a:schemeClr val="hlink"/>
          </a:solid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77164" name="AutoShape 12"/>
          <p:cNvSpPr>
            <a:spLocks noChangeArrowheads="1"/>
          </p:cNvSpPr>
          <p:nvPr/>
        </p:nvSpPr>
        <p:spPr bwMode="auto">
          <a:xfrm>
            <a:off x="5580063" y="5229225"/>
            <a:ext cx="288925" cy="144463"/>
          </a:xfrm>
          <a:prstGeom prst="rightArrow">
            <a:avLst>
              <a:gd name="adj1" fmla="val 50000"/>
              <a:gd name="adj2" fmla="val 50000"/>
            </a:avLst>
          </a:prstGeom>
          <a:solidFill>
            <a:schemeClr val="hlink"/>
          </a:solid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Tree>
    <p:extLst>
      <p:ext uri="{BB962C8B-B14F-4D97-AF65-F5344CB8AC3E}">
        <p14:creationId xmlns:p14="http://schemas.microsoft.com/office/powerpoint/2010/main" val="2562680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ltLang="zh-CN" dirty="0">
                <a:latin typeface="Times New Roman" pitchFamily="18" charset="0"/>
              </a:rPr>
              <a:t>BIM</a:t>
            </a:r>
            <a:r>
              <a:rPr lang="zh-CN" altLang="en-US" dirty="0">
                <a:latin typeface="Times New Roman" pitchFamily="18" charset="0"/>
              </a:rPr>
              <a:t>模型小结</a:t>
            </a:r>
          </a:p>
        </p:txBody>
      </p:sp>
      <p:sp>
        <p:nvSpPr>
          <p:cNvPr id="355331" name="Rectangle 3"/>
          <p:cNvSpPr>
            <a:spLocks noGrp="1" noChangeArrowheads="1"/>
          </p:cNvSpPr>
          <p:nvPr>
            <p:ph idx="1"/>
          </p:nvPr>
        </p:nvSpPr>
        <p:spPr>
          <a:xfrm>
            <a:off x="251520" y="1600200"/>
            <a:ext cx="8640960" cy="4953000"/>
          </a:xfrm>
        </p:spPr>
        <p:txBody>
          <a:bodyPr/>
          <a:lstStyle/>
          <a:p>
            <a:pPr>
              <a:lnSpc>
                <a:spcPct val="150000"/>
              </a:lnSpc>
            </a:pPr>
            <a:r>
              <a:rPr lang="zh-CN" altLang="en-US" sz="3200" b="1" dirty="0">
                <a:latin typeface="Times New Roman" pitchFamily="18" charset="0"/>
              </a:rPr>
              <a:t>小结</a:t>
            </a:r>
            <a:r>
              <a:rPr lang="en-US" altLang="zh-CN" sz="3200" b="1" dirty="0">
                <a:latin typeface="Times New Roman" pitchFamily="18" charset="0"/>
              </a:rPr>
              <a:t>BIM</a:t>
            </a:r>
            <a:r>
              <a:rPr lang="zh-CN" altLang="en-US" sz="3200" b="1" dirty="0">
                <a:latin typeface="Times New Roman" pitchFamily="18" charset="0"/>
              </a:rPr>
              <a:t>计算过程：目标是求排序函数 </a:t>
            </a:r>
            <a:r>
              <a:rPr lang="en-US" altLang="zh-CN" sz="3200" b="1" i="1" dirty="0">
                <a:latin typeface="Times New Roman" pitchFamily="18" charset="0"/>
              </a:rPr>
              <a:t>P</a:t>
            </a:r>
            <a:r>
              <a:rPr lang="en-US" altLang="zh-CN" sz="3200" b="1" dirty="0">
                <a:latin typeface="Times New Roman" pitchFamily="18" charset="0"/>
              </a:rPr>
              <a:t>(</a:t>
            </a:r>
            <a:r>
              <a:rPr lang="en-US" altLang="zh-CN" sz="3200" b="1" i="1" dirty="0">
                <a:latin typeface="Times New Roman" pitchFamily="18" charset="0"/>
              </a:rPr>
              <a:t>D</a:t>
            </a:r>
            <a:r>
              <a:rPr lang="en-US" altLang="zh-CN" sz="3200" b="1" dirty="0">
                <a:latin typeface="Times New Roman" pitchFamily="18" charset="0"/>
              </a:rPr>
              <a:t>|</a:t>
            </a:r>
            <a:r>
              <a:rPr lang="en-US" altLang="zh-CN" sz="3200" b="1" i="1" dirty="0">
                <a:latin typeface="Times New Roman" pitchFamily="18" charset="0"/>
              </a:rPr>
              <a:t>R</a:t>
            </a:r>
            <a:r>
              <a:rPr lang="en-US" altLang="zh-CN" sz="3200" b="1" dirty="0">
                <a:latin typeface="Times New Roman" pitchFamily="18" charset="0"/>
              </a:rPr>
              <a:t>=1)/</a:t>
            </a:r>
            <a:r>
              <a:rPr lang="en-US" altLang="zh-CN" sz="3200" b="1" i="1" dirty="0">
                <a:latin typeface="Times New Roman" pitchFamily="18" charset="0"/>
              </a:rPr>
              <a:t>P</a:t>
            </a:r>
            <a:r>
              <a:rPr lang="en-US" altLang="zh-CN" sz="3200" b="1" dirty="0">
                <a:latin typeface="Times New Roman" pitchFamily="18" charset="0"/>
              </a:rPr>
              <a:t>(</a:t>
            </a:r>
            <a:r>
              <a:rPr lang="en-US" altLang="zh-CN" sz="3200" b="1" i="1" dirty="0">
                <a:latin typeface="Times New Roman" pitchFamily="18" charset="0"/>
              </a:rPr>
              <a:t>D</a:t>
            </a:r>
            <a:r>
              <a:rPr lang="en-US" altLang="zh-CN" sz="3200" b="1" dirty="0">
                <a:latin typeface="Times New Roman" pitchFamily="18" charset="0"/>
              </a:rPr>
              <a:t>|</a:t>
            </a:r>
            <a:r>
              <a:rPr lang="en-US" altLang="zh-CN" sz="3200" b="1" i="1" dirty="0">
                <a:latin typeface="Times New Roman" pitchFamily="18" charset="0"/>
              </a:rPr>
              <a:t>R</a:t>
            </a:r>
            <a:r>
              <a:rPr lang="en-US" altLang="zh-CN" sz="3200" b="1" dirty="0">
                <a:latin typeface="Times New Roman" pitchFamily="18" charset="0"/>
              </a:rPr>
              <a:t>=0)</a:t>
            </a:r>
          </a:p>
          <a:p>
            <a:pPr lvl="1">
              <a:lnSpc>
                <a:spcPct val="150000"/>
              </a:lnSpc>
            </a:pPr>
            <a:r>
              <a:rPr lang="zh-CN" altLang="en-US" sz="2800" b="1" dirty="0">
                <a:latin typeface="Times New Roman" pitchFamily="18" charset="0"/>
              </a:rPr>
              <a:t>首先估计或计算每个</a:t>
            </a:r>
            <a:r>
              <a:rPr lang="en-US" altLang="zh-CN" sz="2800" b="1" dirty="0">
                <a:latin typeface="Times New Roman" pitchFamily="18" charset="0"/>
              </a:rPr>
              <a:t>term</a:t>
            </a:r>
            <a:r>
              <a:rPr lang="zh-CN" altLang="en-US" sz="2800" b="1" dirty="0">
                <a:latin typeface="Times New Roman" pitchFamily="18" charset="0"/>
              </a:rPr>
              <a:t>分别在相关文档和不相关文档中的出现概率</a:t>
            </a:r>
            <a:r>
              <a:rPr lang="en-US" altLang="zh-CN" sz="2800" b="1" i="1" dirty="0">
                <a:latin typeface="Times New Roman" pitchFamily="18" charset="0"/>
              </a:rPr>
              <a:t>p</a:t>
            </a:r>
            <a:r>
              <a:rPr lang="en-US" altLang="zh-CN" sz="2800" b="1" i="1" baseline="-25000" dirty="0">
                <a:latin typeface="Times New Roman" pitchFamily="18" charset="0"/>
              </a:rPr>
              <a:t>i</a:t>
            </a:r>
            <a:r>
              <a:rPr lang="en-US" altLang="zh-CN" sz="2800" b="1" dirty="0">
                <a:latin typeface="Times New Roman" pitchFamily="18" charset="0"/>
              </a:rPr>
              <a:t>=</a:t>
            </a:r>
            <a:r>
              <a:rPr lang="en-US" altLang="zh-CN" sz="2800" b="1" i="1" dirty="0">
                <a:latin typeface="Times New Roman" pitchFamily="18" charset="0"/>
              </a:rPr>
              <a:t>P</a:t>
            </a:r>
            <a:r>
              <a:rPr lang="en-US" altLang="zh-CN" sz="2800" b="1" dirty="0">
                <a:latin typeface="Times New Roman" pitchFamily="18" charset="0"/>
              </a:rPr>
              <a:t>(</a:t>
            </a:r>
            <a:r>
              <a:rPr lang="en-US" altLang="zh-CN" sz="2800" b="1" i="1" dirty="0" err="1">
                <a:latin typeface="Times New Roman" pitchFamily="18" charset="0"/>
              </a:rPr>
              <a:t>t</a:t>
            </a:r>
            <a:r>
              <a:rPr lang="en-US" altLang="zh-CN" sz="2800" b="1" dirty="0" err="1">
                <a:latin typeface="Times New Roman" pitchFamily="18" charset="0"/>
              </a:rPr>
              <a:t>|</a:t>
            </a:r>
            <a:r>
              <a:rPr lang="en-US" altLang="zh-CN" sz="2800" b="1" i="1" dirty="0" err="1">
                <a:latin typeface="Times New Roman" pitchFamily="18" charset="0"/>
              </a:rPr>
              <a:t>R</a:t>
            </a:r>
            <a:r>
              <a:rPr lang="en-US" altLang="zh-CN" sz="2800" b="1" dirty="0">
                <a:latin typeface="Times New Roman" pitchFamily="18" charset="0"/>
              </a:rPr>
              <a:t>=1)</a:t>
            </a:r>
            <a:r>
              <a:rPr lang="zh-CN" altLang="en-US" sz="2800" b="1" dirty="0">
                <a:latin typeface="Times New Roman" pitchFamily="18" charset="0"/>
              </a:rPr>
              <a:t>及</a:t>
            </a:r>
            <a:r>
              <a:rPr lang="en-US" altLang="zh-CN" sz="2800" b="1" i="1" dirty="0" err="1">
                <a:latin typeface="Times New Roman" pitchFamily="18" charset="0"/>
              </a:rPr>
              <a:t>q</a:t>
            </a:r>
            <a:r>
              <a:rPr lang="en-US" altLang="zh-CN" sz="2800" b="1" i="1" baseline="-25000" dirty="0" err="1">
                <a:latin typeface="Times New Roman" pitchFamily="18" charset="0"/>
              </a:rPr>
              <a:t>i</a:t>
            </a:r>
            <a:r>
              <a:rPr lang="en-US" altLang="zh-CN" sz="2800" b="1" dirty="0">
                <a:latin typeface="Times New Roman" pitchFamily="18" charset="0"/>
              </a:rPr>
              <a:t>=</a:t>
            </a:r>
            <a:r>
              <a:rPr lang="en-US" altLang="zh-CN" sz="2800" b="1" i="1" dirty="0">
                <a:latin typeface="Times New Roman" pitchFamily="18" charset="0"/>
              </a:rPr>
              <a:t>P</a:t>
            </a:r>
            <a:r>
              <a:rPr lang="en-US" altLang="zh-CN" sz="2800" b="1" dirty="0">
                <a:latin typeface="Times New Roman" pitchFamily="18" charset="0"/>
              </a:rPr>
              <a:t>(</a:t>
            </a:r>
            <a:r>
              <a:rPr lang="en-US" altLang="zh-CN" sz="2800" b="1" i="1" dirty="0" err="1">
                <a:latin typeface="Times New Roman" pitchFamily="18" charset="0"/>
              </a:rPr>
              <a:t>t</a:t>
            </a:r>
            <a:r>
              <a:rPr lang="en-US" altLang="zh-CN" sz="2800" b="1" dirty="0" err="1">
                <a:latin typeface="Times New Roman" pitchFamily="18" charset="0"/>
              </a:rPr>
              <a:t>|</a:t>
            </a:r>
            <a:r>
              <a:rPr lang="en-US" altLang="zh-CN" sz="2800" b="1" i="1" dirty="0" err="1">
                <a:latin typeface="Times New Roman" pitchFamily="18" charset="0"/>
              </a:rPr>
              <a:t>R</a:t>
            </a:r>
            <a:r>
              <a:rPr lang="en-US" altLang="zh-CN" sz="2800" b="1" dirty="0">
                <a:latin typeface="Times New Roman" pitchFamily="18" charset="0"/>
              </a:rPr>
              <a:t>=0)</a:t>
            </a:r>
          </a:p>
          <a:p>
            <a:pPr lvl="1">
              <a:lnSpc>
                <a:spcPct val="150000"/>
              </a:lnSpc>
            </a:pPr>
            <a:endParaRPr lang="en-US" altLang="zh-CN" sz="2800" b="1" dirty="0">
              <a:latin typeface="Times New Roman" pitchFamily="18" charset="0"/>
            </a:endParaRPr>
          </a:p>
          <a:p>
            <a:pPr lvl="1">
              <a:lnSpc>
                <a:spcPct val="150000"/>
              </a:lnSpc>
            </a:pPr>
            <a:r>
              <a:rPr lang="zh-CN" altLang="en-US" sz="2800" b="1" dirty="0">
                <a:latin typeface="Times New Roman" pitchFamily="18" charset="0"/>
              </a:rPr>
              <a:t>然后根据独立性假设，将</a:t>
            </a:r>
            <a:r>
              <a:rPr lang="en-US" altLang="zh-CN" sz="2800" b="1" i="1" dirty="0">
                <a:latin typeface="Times New Roman" pitchFamily="18" charset="0"/>
              </a:rPr>
              <a:t>P</a:t>
            </a:r>
            <a:r>
              <a:rPr lang="en-US" altLang="zh-CN" sz="2800" b="1" dirty="0">
                <a:latin typeface="Times New Roman" pitchFamily="18" charset="0"/>
              </a:rPr>
              <a:t>(</a:t>
            </a:r>
            <a:r>
              <a:rPr lang="en-US" altLang="zh-CN" sz="2800" b="1" i="1" dirty="0">
                <a:latin typeface="Times New Roman" pitchFamily="18" charset="0"/>
              </a:rPr>
              <a:t>D</a:t>
            </a:r>
            <a:r>
              <a:rPr lang="en-US" altLang="zh-CN" sz="2800" b="1" dirty="0">
                <a:latin typeface="Times New Roman" pitchFamily="18" charset="0"/>
              </a:rPr>
              <a:t>|</a:t>
            </a:r>
            <a:r>
              <a:rPr lang="en-US" altLang="zh-CN" sz="2800" b="1" i="1" dirty="0">
                <a:latin typeface="Times New Roman" pitchFamily="18" charset="0"/>
              </a:rPr>
              <a:t>R</a:t>
            </a:r>
            <a:r>
              <a:rPr lang="en-US" altLang="zh-CN" sz="2800" b="1" dirty="0">
                <a:latin typeface="Times New Roman" pitchFamily="18" charset="0"/>
              </a:rPr>
              <a:t>=1)/</a:t>
            </a:r>
            <a:r>
              <a:rPr lang="en-US" altLang="zh-CN" sz="2800" b="1" i="1" dirty="0">
                <a:latin typeface="Times New Roman" pitchFamily="18" charset="0"/>
              </a:rPr>
              <a:t>P</a:t>
            </a:r>
            <a:r>
              <a:rPr lang="en-US" altLang="zh-CN" sz="2800" b="1" dirty="0">
                <a:latin typeface="Times New Roman" pitchFamily="18" charset="0"/>
              </a:rPr>
              <a:t>(</a:t>
            </a:r>
            <a:r>
              <a:rPr lang="en-US" altLang="zh-CN" sz="2800" b="1" i="1" dirty="0">
                <a:latin typeface="Times New Roman" pitchFamily="18" charset="0"/>
              </a:rPr>
              <a:t>D</a:t>
            </a:r>
            <a:r>
              <a:rPr lang="en-US" altLang="zh-CN" sz="2800" b="1" dirty="0">
                <a:latin typeface="Times New Roman" pitchFamily="18" charset="0"/>
              </a:rPr>
              <a:t>|</a:t>
            </a:r>
            <a:r>
              <a:rPr lang="en-US" altLang="zh-CN" sz="2800" b="1" i="1" dirty="0">
                <a:latin typeface="Times New Roman" pitchFamily="18" charset="0"/>
              </a:rPr>
              <a:t>R</a:t>
            </a:r>
            <a:r>
              <a:rPr lang="en-US" altLang="zh-CN" sz="2800" b="1" dirty="0">
                <a:latin typeface="Times New Roman" pitchFamily="18" charset="0"/>
              </a:rPr>
              <a:t>=0) </a:t>
            </a:r>
            <a:r>
              <a:rPr lang="zh-CN" altLang="en-US" sz="2800" b="1" dirty="0">
                <a:latin typeface="Times New Roman" pitchFamily="18" charset="0"/>
              </a:rPr>
              <a:t>转化为</a:t>
            </a:r>
            <a:r>
              <a:rPr lang="en-US" altLang="zh-CN" sz="2800" b="1" i="1" dirty="0">
                <a:latin typeface="Times New Roman" pitchFamily="18" charset="0"/>
              </a:rPr>
              <a:t>p</a:t>
            </a:r>
            <a:r>
              <a:rPr lang="en-US" altLang="zh-CN" sz="2800" b="1" i="1" baseline="-25000" dirty="0">
                <a:latin typeface="Times New Roman" pitchFamily="18" charset="0"/>
              </a:rPr>
              <a:t>i</a:t>
            </a:r>
            <a:r>
              <a:rPr lang="zh-CN" altLang="en-US" sz="2800" b="1" dirty="0">
                <a:latin typeface="Times New Roman" pitchFamily="18" charset="0"/>
              </a:rPr>
              <a:t>和</a:t>
            </a:r>
            <a:r>
              <a:rPr lang="en-US" altLang="zh-CN" sz="2800" b="1" i="1" dirty="0" err="1">
                <a:latin typeface="Times New Roman" pitchFamily="18" charset="0"/>
              </a:rPr>
              <a:t>q</a:t>
            </a:r>
            <a:r>
              <a:rPr lang="en-US" altLang="zh-CN" sz="2800" b="1" i="1" baseline="-25000" dirty="0" err="1">
                <a:latin typeface="Times New Roman" pitchFamily="18" charset="0"/>
              </a:rPr>
              <a:t>i</a:t>
            </a:r>
            <a:r>
              <a:rPr lang="zh-CN" altLang="en-US" sz="2800" b="1" dirty="0">
                <a:latin typeface="Times New Roman" pitchFamily="18" charset="0"/>
              </a:rPr>
              <a:t>的某种组合，将</a:t>
            </a:r>
            <a:r>
              <a:rPr lang="en-US" altLang="zh-CN" sz="2800" b="1" i="1" dirty="0">
                <a:latin typeface="Times New Roman" pitchFamily="18" charset="0"/>
              </a:rPr>
              <a:t>p</a:t>
            </a:r>
            <a:r>
              <a:rPr lang="en-US" altLang="zh-CN" sz="2800" b="1" i="1" baseline="-25000" dirty="0">
                <a:latin typeface="Times New Roman" pitchFamily="18" charset="0"/>
              </a:rPr>
              <a:t>i</a:t>
            </a:r>
            <a:r>
              <a:rPr lang="zh-CN" altLang="en-US" sz="2800" b="1" dirty="0">
                <a:latin typeface="Times New Roman" pitchFamily="18" charset="0"/>
              </a:rPr>
              <a:t>和</a:t>
            </a:r>
            <a:r>
              <a:rPr lang="en-US" altLang="zh-CN" sz="2800" b="1" i="1" dirty="0" err="1">
                <a:latin typeface="Times New Roman" pitchFamily="18" charset="0"/>
              </a:rPr>
              <a:t>q</a:t>
            </a:r>
            <a:r>
              <a:rPr lang="en-US" altLang="zh-CN" sz="2800" b="1" i="1" baseline="-25000" dirty="0" err="1">
                <a:latin typeface="Times New Roman" pitchFamily="18" charset="0"/>
              </a:rPr>
              <a:t>i</a:t>
            </a:r>
            <a:r>
              <a:rPr lang="zh-CN" altLang="en-US" sz="2800" b="1" dirty="0">
                <a:latin typeface="Times New Roman" pitchFamily="18" charset="0"/>
              </a:rPr>
              <a:t>代入即可求解。</a:t>
            </a:r>
          </a:p>
        </p:txBody>
      </p:sp>
      <p:sp>
        <p:nvSpPr>
          <p:cNvPr id="6" name="灯片编号占位符 5"/>
          <p:cNvSpPr>
            <a:spLocks noGrp="1"/>
          </p:cNvSpPr>
          <p:nvPr>
            <p:ph type="sldNum" sz="quarter" idx="12"/>
          </p:nvPr>
        </p:nvSpPr>
        <p:spPr/>
        <p:txBody>
          <a:bodyPr/>
          <a:lstStyle/>
          <a:p>
            <a:fld id="{F246458E-7A20-4437-AD9A-39A60EC5D139}" type="slidenum">
              <a:rPr lang="en-US" altLang="zh-CN"/>
              <a:pPr/>
              <a:t>26</a:t>
            </a:fld>
            <a:endParaRPr lang="en-US" altLang="zh-CN"/>
          </a:p>
        </p:txBody>
      </p:sp>
    </p:spTree>
    <p:extLst>
      <p:ext uri="{BB962C8B-B14F-4D97-AF65-F5344CB8AC3E}">
        <p14:creationId xmlns:p14="http://schemas.microsoft.com/office/powerpoint/2010/main" val="2493695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ltLang="zh-CN" dirty="0">
                <a:latin typeface="Times New Roman" pitchFamily="18" charset="0"/>
              </a:rPr>
              <a:t>BIM</a:t>
            </a:r>
            <a:r>
              <a:rPr lang="zh-CN" altLang="en-US" dirty="0">
                <a:latin typeface="Times New Roman" pitchFamily="18" charset="0"/>
              </a:rPr>
              <a:t>模型的优缺点</a:t>
            </a:r>
          </a:p>
        </p:txBody>
      </p:sp>
      <p:sp>
        <p:nvSpPr>
          <p:cNvPr id="327683" name="Rectangle 3"/>
          <p:cNvSpPr>
            <a:spLocks noGrp="1" noChangeArrowheads="1"/>
          </p:cNvSpPr>
          <p:nvPr>
            <p:ph idx="1"/>
          </p:nvPr>
        </p:nvSpPr>
        <p:spPr/>
        <p:txBody>
          <a:bodyPr/>
          <a:lstStyle/>
          <a:p>
            <a:r>
              <a:rPr lang="zh-CN" altLang="en-US" sz="3600" b="1" dirty="0"/>
              <a:t>优缺点：</a:t>
            </a:r>
          </a:p>
          <a:p>
            <a:pPr lvl="1"/>
            <a:r>
              <a:rPr lang="zh-CN" altLang="en-US" sz="3200" b="1" dirty="0"/>
              <a:t>优点：</a:t>
            </a:r>
          </a:p>
          <a:p>
            <a:pPr lvl="2"/>
            <a:r>
              <a:rPr lang="en-US" altLang="zh-CN" sz="2800" b="1" dirty="0"/>
              <a:t>BIM</a:t>
            </a:r>
            <a:r>
              <a:rPr lang="zh-CN" altLang="en-US" sz="2800" b="1" dirty="0"/>
              <a:t>模型建立在数学基础上，理论性较强</a:t>
            </a:r>
          </a:p>
          <a:p>
            <a:pPr lvl="1"/>
            <a:r>
              <a:rPr lang="zh-CN" altLang="en-US" sz="3200" b="1" dirty="0"/>
              <a:t>缺点：</a:t>
            </a:r>
          </a:p>
          <a:p>
            <a:pPr lvl="2"/>
            <a:r>
              <a:rPr lang="zh-CN" altLang="en-US" sz="2800" b="1" dirty="0"/>
              <a:t>需要估计参数</a:t>
            </a:r>
          </a:p>
          <a:p>
            <a:pPr lvl="2"/>
            <a:r>
              <a:rPr lang="zh-CN" altLang="en-US" sz="2800" b="1" dirty="0"/>
              <a:t>原始的</a:t>
            </a:r>
            <a:r>
              <a:rPr lang="en-US" altLang="zh-CN" sz="2800" b="1" dirty="0"/>
              <a:t>BIM</a:t>
            </a:r>
            <a:r>
              <a:rPr lang="zh-CN" altLang="en-US" sz="2800" b="1" dirty="0"/>
              <a:t>没有考虑</a:t>
            </a:r>
            <a:r>
              <a:rPr lang="en-US" altLang="zh-CN" sz="2800" b="1" dirty="0"/>
              <a:t>TF</a:t>
            </a:r>
            <a:r>
              <a:rPr lang="zh-CN" altLang="en-US" sz="2800" b="1" dirty="0"/>
              <a:t>、文档长度因素</a:t>
            </a:r>
            <a:endParaRPr lang="en-US" altLang="zh-CN" sz="2800" b="1" dirty="0"/>
          </a:p>
          <a:p>
            <a:pPr lvl="2"/>
            <a:r>
              <a:rPr lang="en-US" altLang="zh-CN" sz="2800" b="1" dirty="0"/>
              <a:t>BIM</a:t>
            </a:r>
            <a:r>
              <a:rPr lang="zh-CN" altLang="en-US" sz="2800" b="1" dirty="0"/>
              <a:t>中同样存在词项独立性假设</a:t>
            </a:r>
          </a:p>
        </p:txBody>
      </p:sp>
      <p:sp>
        <p:nvSpPr>
          <p:cNvPr id="6" name="灯片编号占位符 5"/>
          <p:cNvSpPr>
            <a:spLocks noGrp="1"/>
          </p:cNvSpPr>
          <p:nvPr>
            <p:ph type="sldNum" sz="quarter" idx="12"/>
          </p:nvPr>
        </p:nvSpPr>
        <p:spPr/>
        <p:txBody>
          <a:bodyPr/>
          <a:lstStyle/>
          <a:p>
            <a:fld id="{D5C584F7-1994-4254-9432-EC558A5A7CFD}" type="slidenum">
              <a:rPr lang="en-US" altLang="zh-CN"/>
              <a:pPr/>
              <a:t>27</a:t>
            </a:fld>
            <a:endParaRPr lang="en-US" altLang="zh-CN"/>
          </a:p>
        </p:txBody>
      </p:sp>
    </p:spTree>
    <p:extLst>
      <p:ext uri="{BB962C8B-B14F-4D97-AF65-F5344CB8AC3E}">
        <p14:creationId xmlns:p14="http://schemas.microsoft.com/office/powerpoint/2010/main" val="21864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p>
        </p:txBody>
      </p:sp>
      <p:sp>
        <p:nvSpPr>
          <p:cNvPr id="3" name="文本占位符 2"/>
          <p:cNvSpPr>
            <a:spLocks noGrp="1"/>
          </p:cNvSpPr>
          <p:nvPr>
            <p:ph type="body" sz="quarter" idx="13"/>
          </p:nvPr>
        </p:nvSpPr>
        <p:spPr/>
        <p:txBody>
          <a:bodyPr/>
          <a:lstStyle/>
          <a:p>
            <a:r>
              <a:rPr kumimoji="1" lang="zh-CN" altLang="en-US" sz="3200" dirty="0">
                <a:solidFill>
                  <a:schemeClr val="accent1">
                    <a:lumMod val="20000"/>
                    <a:lumOff val="80000"/>
                  </a:schemeClr>
                </a:solidFill>
                <a:latin typeface="+mn-ea"/>
                <a:cs typeface="+mn-cs"/>
              </a:rPr>
              <a:t>上一讲回顾</a:t>
            </a:r>
            <a:endParaRPr kumimoji="1" lang="en-US" altLang="zh-CN" sz="3200" dirty="0">
              <a:solidFill>
                <a:schemeClr val="accent1">
                  <a:lumMod val="20000"/>
                  <a:lumOff val="80000"/>
                </a:schemeClr>
              </a:solidFill>
              <a:latin typeface="+mn-ea"/>
              <a:cs typeface="+mn-cs"/>
            </a:endParaRPr>
          </a:p>
          <a:p>
            <a:r>
              <a:rPr kumimoji="1" lang="zh-CN" altLang="en-US" sz="3200" dirty="0">
                <a:solidFill>
                  <a:schemeClr val="accent1">
                    <a:lumMod val="20000"/>
                    <a:lumOff val="80000"/>
                  </a:schemeClr>
                </a:solidFill>
                <a:latin typeface="+mn-ea"/>
                <a:cs typeface="+mn-cs"/>
              </a:rPr>
              <a:t>基本概率统计知识</a:t>
            </a:r>
            <a:endParaRPr kumimoji="1" lang="en-US" altLang="zh-CN" sz="3200" dirty="0">
              <a:solidFill>
                <a:schemeClr val="accent1">
                  <a:lumMod val="20000"/>
                  <a:lumOff val="80000"/>
                </a:schemeClr>
              </a:solidFill>
              <a:latin typeface="+mn-ea"/>
              <a:cs typeface="+mn-cs"/>
            </a:endParaRPr>
          </a:p>
          <a:p>
            <a:r>
              <a:rPr kumimoji="1" lang="en-US" altLang="zh-CN" sz="3200" dirty="0">
                <a:solidFill>
                  <a:schemeClr val="accent1">
                    <a:lumMod val="20000"/>
                    <a:lumOff val="80000"/>
                  </a:schemeClr>
                </a:solidFill>
                <a:latin typeface="+mn-ea"/>
                <a:cs typeface="+mn-cs"/>
              </a:rPr>
              <a:t>BIM</a:t>
            </a:r>
            <a:r>
              <a:rPr kumimoji="1" lang="zh-CN" altLang="en-US" sz="3200" dirty="0">
                <a:solidFill>
                  <a:schemeClr val="accent1">
                    <a:lumMod val="20000"/>
                    <a:lumOff val="80000"/>
                  </a:schemeClr>
                </a:solidFill>
                <a:latin typeface="+mn-ea"/>
                <a:cs typeface="+mn-cs"/>
              </a:rPr>
              <a:t>模型</a:t>
            </a:r>
            <a:endParaRPr kumimoji="1" lang="en-US" altLang="zh-CN" sz="3200" dirty="0">
              <a:solidFill>
                <a:schemeClr val="accent1">
                  <a:lumMod val="20000"/>
                  <a:lumOff val="80000"/>
                </a:schemeClr>
              </a:solidFill>
              <a:latin typeface="+mn-ea"/>
              <a:cs typeface="+mn-cs"/>
            </a:endParaRPr>
          </a:p>
          <a:p>
            <a:r>
              <a:rPr lang="en-US" altLang="zh-CN" sz="3200" dirty="0"/>
              <a:t>BM25</a:t>
            </a:r>
            <a:r>
              <a:rPr lang="zh-CN" altLang="en-US" sz="3200" dirty="0"/>
              <a:t>模型</a:t>
            </a:r>
          </a:p>
        </p:txBody>
      </p:sp>
      <p:sp>
        <p:nvSpPr>
          <p:cNvPr id="5" name="灯片编号占位符 4"/>
          <p:cNvSpPr>
            <a:spLocks noGrp="1"/>
          </p:cNvSpPr>
          <p:nvPr>
            <p:ph type="sldNum" sz="quarter" idx="16"/>
          </p:nvPr>
        </p:nvSpPr>
        <p:spPr/>
        <p:txBody>
          <a:bodyPr/>
          <a:lstStyle/>
          <a:p>
            <a:pPr>
              <a:defRPr/>
            </a:pPr>
            <a:fld id="{93A23781-D287-4953-8B39-293BE9BE148D}" type="slidenum">
              <a:rPr lang="en-US" altLang="zh-CN" smtClean="0"/>
              <a:pPr>
                <a:defRPr/>
              </a:pPr>
              <a:t>28</a:t>
            </a:fld>
            <a:endParaRPr lang="en-US" altLang="zh-CN"/>
          </a:p>
        </p:txBody>
      </p:sp>
    </p:spTree>
    <p:extLst>
      <p:ext uri="{BB962C8B-B14F-4D97-AF65-F5344CB8AC3E}">
        <p14:creationId xmlns:p14="http://schemas.microsoft.com/office/powerpoint/2010/main" val="1056819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Okapi BM25: </a:t>
            </a:r>
            <a:r>
              <a:rPr lang="zh-CN" altLang="en-US" dirty="0"/>
              <a:t>一个非二值模型</a:t>
            </a:r>
          </a:p>
        </p:txBody>
      </p:sp>
      <p:sp>
        <p:nvSpPr>
          <p:cNvPr id="3" name="内容占位符 2"/>
          <p:cNvSpPr>
            <a:spLocks noGrp="1"/>
          </p:cNvSpPr>
          <p:nvPr>
            <p:ph idx="1"/>
          </p:nvPr>
        </p:nvSpPr>
        <p:spPr/>
        <p:txBody>
          <a:bodyPr/>
          <a:lstStyle/>
          <a:p>
            <a:r>
              <a:rPr lang="en-US" altLang="zh-CN" dirty="0"/>
              <a:t>BIM</a:t>
            </a:r>
            <a:r>
              <a:rPr lang="zh-CN" altLang="en-US" dirty="0"/>
              <a:t>是最简单的文档评分方式：</a:t>
            </a:r>
            <a:endParaRPr lang="en-US" altLang="zh-CN" dirty="0"/>
          </a:p>
          <a:p>
            <a:endParaRPr lang="en-US" altLang="zh-CN" dirty="0"/>
          </a:p>
          <a:p>
            <a:endParaRPr lang="en-US" altLang="zh-CN" dirty="0"/>
          </a:p>
          <a:p>
            <a:r>
              <a:rPr lang="zh-CN" altLang="en-US" dirty="0"/>
              <a:t>考虑词项在文档中的</a:t>
            </a:r>
            <a:r>
              <a:rPr lang="en-US" altLang="zh-CN" dirty="0" err="1"/>
              <a:t>tf</a:t>
            </a:r>
            <a:r>
              <a:rPr lang="zh-CN" altLang="en-US" dirty="0"/>
              <a:t>权重，有：</a:t>
            </a:r>
            <a:endParaRPr lang="en-US" altLang="zh-CN" dirty="0"/>
          </a:p>
          <a:p>
            <a:endParaRPr lang="en-US" altLang="zh-CN" dirty="0"/>
          </a:p>
          <a:p>
            <a:endParaRPr lang="en-US" altLang="zh-CN" dirty="0"/>
          </a:p>
          <a:p>
            <a:pPr lvl="1">
              <a:buClr>
                <a:srgbClr val="336699"/>
              </a:buClr>
            </a:pPr>
            <a:r>
              <a:rPr lang="en-US" altLang="zh-CN" dirty="0" err="1">
                <a:ea typeface="黑体" pitchFamily="49" charset="-122"/>
              </a:rPr>
              <a:t>tf</a:t>
            </a:r>
            <a:r>
              <a:rPr lang="en-US" altLang="zh-CN" i="1" baseline="-25000" dirty="0">
                <a:ea typeface="黑体" pitchFamily="49" charset="-122"/>
              </a:rPr>
              <a:t> </a:t>
            </a:r>
            <a:r>
              <a:rPr lang="en-US" altLang="zh-CN" i="1" baseline="-25000" dirty="0" err="1">
                <a:ea typeface="黑体" pitchFamily="49" charset="-122"/>
              </a:rPr>
              <a:t>ti,D</a:t>
            </a:r>
            <a:r>
              <a:rPr lang="en-US" altLang="zh-CN" i="1" baseline="-25000" dirty="0">
                <a:ea typeface="黑体" pitchFamily="49" charset="-122"/>
              </a:rPr>
              <a:t> </a:t>
            </a:r>
            <a:r>
              <a:rPr lang="en-US" altLang="zh-CN" dirty="0">
                <a:ea typeface="黑体" pitchFamily="49" charset="-122"/>
              </a:rPr>
              <a:t>: </a:t>
            </a:r>
            <a:r>
              <a:rPr lang="zh-CN" altLang="en-US" dirty="0">
                <a:ea typeface="黑体" pitchFamily="49" charset="-122"/>
              </a:rPr>
              <a:t>词项</a:t>
            </a:r>
            <a:r>
              <a:rPr lang="en-US" altLang="zh-CN" dirty="0" err="1">
                <a:ea typeface="黑体" pitchFamily="49" charset="-122"/>
              </a:rPr>
              <a:t>ti</a:t>
            </a:r>
            <a:r>
              <a:rPr lang="zh-CN" altLang="en-US" dirty="0">
                <a:ea typeface="黑体" pitchFamily="49" charset="-122"/>
              </a:rPr>
              <a:t>在文档</a:t>
            </a:r>
            <a:r>
              <a:rPr lang="en-US" altLang="zh-CN" dirty="0">
                <a:ea typeface="黑体" pitchFamily="49" charset="-122"/>
              </a:rPr>
              <a:t>D</a:t>
            </a:r>
            <a:r>
              <a:rPr lang="zh-CN" altLang="en-US" dirty="0">
                <a:ea typeface="黑体" pitchFamily="49" charset="-122"/>
              </a:rPr>
              <a:t>中的词项频率</a:t>
            </a:r>
            <a:endParaRPr lang="en-US" altLang="zh-CN" dirty="0">
              <a:ea typeface="黑体" pitchFamily="49" charset="-122"/>
            </a:endParaRPr>
          </a:p>
          <a:p>
            <a:pPr lvl="1">
              <a:buClr>
                <a:srgbClr val="336699"/>
              </a:buClr>
            </a:pPr>
            <a:r>
              <a:rPr lang="en-US" altLang="zh-CN" i="1" dirty="0">
                <a:ea typeface="黑体" pitchFamily="49" charset="-122"/>
              </a:rPr>
              <a:t>L</a:t>
            </a:r>
            <a:r>
              <a:rPr lang="en-US" altLang="zh-CN" i="1" baseline="-25000" dirty="0">
                <a:ea typeface="黑体" pitchFamily="49" charset="-122"/>
              </a:rPr>
              <a:t>D</a:t>
            </a:r>
            <a:r>
              <a:rPr lang="en-US" altLang="zh-CN" dirty="0">
                <a:ea typeface="黑体" pitchFamily="49" charset="-122"/>
              </a:rPr>
              <a:t> (</a:t>
            </a:r>
            <a:r>
              <a:rPr lang="en-US" altLang="zh-CN" i="1" dirty="0">
                <a:ea typeface="黑体" pitchFamily="49" charset="-122"/>
              </a:rPr>
              <a:t>L</a:t>
            </a:r>
            <a:r>
              <a:rPr lang="en-US" altLang="zh-CN" i="1" baseline="-25000" dirty="0">
                <a:ea typeface="黑体" pitchFamily="49" charset="-122"/>
              </a:rPr>
              <a:t>ave</a:t>
            </a:r>
            <a:r>
              <a:rPr lang="en-US" altLang="zh-CN" dirty="0">
                <a:ea typeface="黑体" pitchFamily="49" charset="-122"/>
              </a:rPr>
              <a:t>): </a:t>
            </a:r>
            <a:r>
              <a:rPr lang="zh-CN" altLang="en-US" dirty="0">
                <a:ea typeface="黑体" pitchFamily="49" charset="-122"/>
              </a:rPr>
              <a:t>文档</a:t>
            </a:r>
            <a:r>
              <a:rPr lang="en-US" altLang="zh-CN" dirty="0">
                <a:ea typeface="黑体" pitchFamily="49" charset="-122"/>
              </a:rPr>
              <a:t>D</a:t>
            </a:r>
            <a:r>
              <a:rPr lang="zh-CN" altLang="en-US" dirty="0">
                <a:ea typeface="黑体" pitchFamily="49" charset="-122"/>
              </a:rPr>
              <a:t>的长度</a:t>
            </a:r>
            <a:r>
              <a:rPr lang="en-US" altLang="zh-CN" dirty="0">
                <a:ea typeface="黑体" pitchFamily="49" charset="-122"/>
              </a:rPr>
              <a:t>(</a:t>
            </a:r>
            <a:r>
              <a:rPr lang="zh-CN" altLang="en-US" dirty="0">
                <a:ea typeface="黑体" pitchFamily="49" charset="-122"/>
              </a:rPr>
              <a:t>整个文档集的平均长度</a:t>
            </a:r>
            <a:r>
              <a:rPr lang="en-US" altLang="zh-CN" dirty="0">
                <a:ea typeface="黑体" pitchFamily="49" charset="-122"/>
              </a:rPr>
              <a:t>)</a:t>
            </a:r>
            <a:endParaRPr lang="de-DE" altLang="zh-CN" dirty="0">
              <a:ea typeface="黑体" pitchFamily="49" charset="-122"/>
            </a:endParaRPr>
          </a:p>
          <a:p>
            <a:pPr lvl="1">
              <a:buClr>
                <a:srgbClr val="336699"/>
              </a:buClr>
            </a:pPr>
            <a:r>
              <a:rPr lang="en-US" altLang="zh-CN" i="1" dirty="0">
                <a:ea typeface="黑体" pitchFamily="49" charset="-122"/>
              </a:rPr>
              <a:t>k</a:t>
            </a:r>
            <a:r>
              <a:rPr lang="en-US" altLang="zh-CN" i="1" baseline="-25000" dirty="0">
                <a:ea typeface="黑体" pitchFamily="49" charset="-122"/>
              </a:rPr>
              <a:t>1</a:t>
            </a:r>
            <a:r>
              <a:rPr lang="en-US" altLang="zh-CN" dirty="0">
                <a:ea typeface="黑体" pitchFamily="49" charset="-122"/>
              </a:rPr>
              <a:t>: </a:t>
            </a:r>
            <a:r>
              <a:rPr lang="zh-CN" altLang="en-US" dirty="0">
                <a:ea typeface="黑体" pitchFamily="49" charset="-122"/>
              </a:rPr>
              <a:t>用于控制文档中词项频率比重的调节参数</a:t>
            </a:r>
            <a:endParaRPr lang="en-US" altLang="zh-CN" dirty="0">
              <a:ea typeface="黑体" pitchFamily="49" charset="-122"/>
            </a:endParaRPr>
          </a:p>
          <a:p>
            <a:pPr lvl="1">
              <a:buClr>
                <a:srgbClr val="336699"/>
              </a:buClr>
            </a:pPr>
            <a:r>
              <a:rPr lang="en-US" altLang="zh-CN" i="1" dirty="0">
                <a:ea typeface="黑体" pitchFamily="49" charset="-122"/>
              </a:rPr>
              <a:t>b</a:t>
            </a:r>
            <a:r>
              <a:rPr lang="en-US" altLang="zh-CN" dirty="0">
                <a:ea typeface="黑体" pitchFamily="49" charset="-122"/>
              </a:rPr>
              <a:t>: </a:t>
            </a:r>
            <a:r>
              <a:rPr lang="zh-CN" altLang="en-US" dirty="0">
                <a:ea typeface="黑体" pitchFamily="49" charset="-122"/>
              </a:rPr>
              <a:t>用于控制文档长度比重的调节参数</a:t>
            </a:r>
            <a:endParaRPr lang="en-US" altLang="zh-CN" dirty="0">
              <a:ea typeface="黑体" pitchFamily="49" charset="-122"/>
            </a:endParaRP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29</a:t>
            </a:fld>
            <a:endParaRPr lang="en-US"/>
          </a:p>
        </p:txBody>
      </p:sp>
      <p:graphicFrame>
        <p:nvGraphicFramePr>
          <p:cNvPr id="7" name="对象 6"/>
          <p:cNvGraphicFramePr>
            <a:graphicFrameLocks noChangeAspect="1"/>
          </p:cNvGraphicFramePr>
          <p:nvPr/>
        </p:nvGraphicFramePr>
        <p:xfrm>
          <a:off x="2371725" y="2205038"/>
          <a:ext cx="3036888" cy="792162"/>
        </p:xfrm>
        <a:graphic>
          <a:graphicData uri="http://schemas.openxmlformats.org/presentationml/2006/ole">
            <mc:AlternateContent xmlns:mc="http://schemas.openxmlformats.org/markup-compatibility/2006">
              <mc:Choice xmlns:v="urn:schemas-microsoft-com:vml" Requires="v">
                <p:oleObj spid="_x0000_s30780" name="公式" r:id="rId3" imgW="1460160" imgH="380880" progId="Equation.3">
                  <p:embed/>
                </p:oleObj>
              </mc:Choice>
              <mc:Fallback>
                <p:oleObj name="公式" r:id="rId3" imgW="1460160" imgH="380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1725" y="2205038"/>
                        <a:ext cx="3036888"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3508" name="Object 4"/>
          <p:cNvGraphicFramePr>
            <a:graphicFrameLocks noChangeAspect="1"/>
          </p:cNvGraphicFramePr>
          <p:nvPr/>
        </p:nvGraphicFramePr>
        <p:xfrm>
          <a:off x="879475" y="3676650"/>
          <a:ext cx="7077075" cy="1003300"/>
        </p:xfrm>
        <a:graphic>
          <a:graphicData uri="http://schemas.openxmlformats.org/presentationml/2006/ole">
            <mc:AlternateContent xmlns:mc="http://schemas.openxmlformats.org/markup-compatibility/2006">
              <mc:Choice xmlns:v="urn:schemas-microsoft-com:vml" Requires="v">
                <p:oleObj spid="_x0000_s30781" name="公式" r:id="rId5" imgW="3403440" imgH="482400" progId="Equation.3">
                  <p:embed/>
                </p:oleObj>
              </mc:Choice>
              <mc:Fallback>
                <p:oleObj name="公式" r:id="rId5" imgW="340344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9475" y="3676650"/>
                        <a:ext cx="7077075"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60618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p>
        </p:txBody>
      </p:sp>
      <p:sp>
        <p:nvSpPr>
          <p:cNvPr id="3" name="文本占位符 2"/>
          <p:cNvSpPr>
            <a:spLocks noGrp="1"/>
          </p:cNvSpPr>
          <p:nvPr>
            <p:ph type="body" sz="quarter" idx="13"/>
          </p:nvPr>
        </p:nvSpPr>
        <p:spPr/>
        <p:txBody>
          <a:bodyPr/>
          <a:lstStyle/>
          <a:p>
            <a:r>
              <a:rPr lang="zh-CN" altLang="en-US" sz="3200" dirty="0"/>
              <a:t>上一讲回顾</a:t>
            </a:r>
            <a:endParaRPr lang="en-US" altLang="zh-CN" sz="3200" dirty="0"/>
          </a:p>
          <a:p>
            <a:r>
              <a:rPr kumimoji="1" lang="zh-CN" altLang="en-US" sz="3200" dirty="0">
                <a:solidFill>
                  <a:schemeClr val="accent1">
                    <a:lumMod val="20000"/>
                    <a:lumOff val="80000"/>
                  </a:schemeClr>
                </a:solidFill>
                <a:latin typeface="+mn-ea"/>
                <a:cs typeface="+mn-cs"/>
              </a:rPr>
              <a:t>基本概率统计知识</a:t>
            </a:r>
            <a:endParaRPr kumimoji="1" lang="en-US" altLang="zh-CN" sz="3200" dirty="0">
              <a:solidFill>
                <a:schemeClr val="accent1">
                  <a:lumMod val="20000"/>
                  <a:lumOff val="80000"/>
                </a:schemeClr>
              </a:solidFill>
              <a:latin typeface="+mn-ea"/>
              <a:cs typeface="+mn-cs"/>
            </a:endParaRPr>
          </a:p>
          <a:p>
            <a:r>
              <a:rPr kumimoji="1" lang="en-US" altLang="zh-CN" sz="3200" dirty="0">
                <a:solidFill>
                  <a:schemeClr val="accent1">
                    <a:lumMod val="20000"/>
                    <a:lumOff val="80000"/>
                  </a:schemeClr>
                </a:solidFill>
                <a:latin typeface="Calibri" charset="0"/>
                <a:ea typeface="黑体" pitchFamily="49" charset="-122"/>
                <a:cs typeface="+mn-cs"/>
              </a:rPr>
              <a:t>BIM</a:t>
            </a:r>
            <a:r>
              <a:rPr kumimoji="1" lang="zh-CN" altLang="en-US" sz="3200" dirty="0">
                <a:solidFill>
                  <a:schemeClr val="accent1">
                    <a:lumMod val="20000"/>
                    <a:lumOff val="80000"/>
                  </a:schemeClr>
                </a:solidFill>
                <a:latin typeface="+mn-ea"/>
                <a:cs typeface="+mn-cs"/>
              </a:rPr>
              <a:t>模型</a:t>
            </a:r>
            <a:endParaRPr kumimoji="1" lang="en-US" altLang="zh-CN" sz="3200" dirty="0">
              <a:solidFill>
                <a:schemeClr val="accent1">
                  <a:lumMod val="20000"/>
                  <a:lumOff val="80000"/>
                </a:schemeClr>
              </a:solidFill>
              <a:latin typeface="+mn-ea"/>
              <a:cs typeface="+mn-cs"/>
            </a:endParaRPr>
          </a:p>
          <a:p>
            <a:r>
              <a:rPr kumimoji="1" lang="en-US" altLang="zh-CN" sz="3200" dirty="0">
                <a:solidFill>
                  <a:schemeClr val="accent1">
                    <a:lumMod val="20000"/>
                    <a:lumOff val="80000"/>
                  </a:schemeClr>
                </a:solidFill>
                <a:latin typeface="Calibri" charset="0"/>
                <a:ea typeface="黑体" pitchFamily="49" charset="-122"/>
                <a:cs typeface="+mn-cs"/>
              </a:rPr>
              <a:t>BM25</a:t>
            </a:r>
            <a:r>
              <a:rPr kumimoji="1" lang="zh-CN" altLang="en-US" sz="3200" dirty="0">
                <a:solidFill>
                  <a:schemeClr val="accent1">
                    <a:lumMod val="20000"/>
                    <a:lumOff val="80000"/>
                  </a:schemeClr>
                </a:solidFill>
                <a:latin typeface="+mn-ea"/>
                <a:cs typeface="+mn-cs"/>
              </a:rPr>
              <a:t>模型</a:t>
            </a:r>
          </a:p>
        </p:txBody>
      </p:sp>
      <p:sp>
        <p:nvSpPr>
          <p:cNvPr id="5" name="灯片编号占位符 4"/>
          <p:cNvSpPr>
            <a:spLocks noGrp="1"/>
          </p:cNvSpPr>
          <p:nvPr>
            <p:ph type="sldNum" sz="quarter" idx="16"/>
          </p:nvPr>
        </p:nvSpPr>
        <p:spPr/>
        <p:txBody>
          <a:bodyPr/>
          <a:lstStyle/>
          <a:p>
            <a:pPr>
              <a:defRPr/>
            </a:pPr>
            <a:fld id="{93A23781-D287-4953-8B39-293BE9BE148D}" type="slidenum">
              <a:rPr lang="en-US" altLang="zh-CN" smtClean="0"/>
              <a:pPr>
                <a:defRPr/>
              </a:pPr>
              <a:t>3</a:t>
            </a:fld>
            <a:endParaRPr lang="en-US" altLang="zh-CN"/>
          </a:p>
        </p:txBody>
      </p:sp>
    </p:spTree>
    <p:extLst>
      <p:ext uri="{BB962C8B-B14F-4D97-AF65-F5344CB8AC3E}">
        <p14:creationId xmlns:p14="http://schemas.microsoft.com/office/powerpoint/2010/main" val="703837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Okapi BM25: </a:t>
            </a:r>
            <a:r>
              <a:rPr lang="zh-CN" altLang="en-US" dirty="0"/>
              <a:t>一个非二值模型</a:t>
            </a:r>
          </a:p>
        </p:txBody>
      </p:sp>
      <p:sp>
        <p:nvSpPr>
          <p:cNvPr id="3" name="内容占位符 2"/>
          <p:cNvSpPr>
            <a:spLocks noGrp="1"/>
          </p:cNvSpPr>
          <p:nvPr>
            <p:ph idx="1"/>
          </p:nvPr>
        </p:nvSpPr>
        <p:spPr/>
        <p:txBody>
          <a:bodyPr/>
          <a:lstStyle/>
          <a:p>
            <a:r>
              <a:rPr lang="zh-CN" altLang="en-US" dirty="0"/>
              <a:t>如果查询比较长，则加入查询的</a:t>
            </a:r>
            <a:r>
              <a:rPr lang="en-US" altLang="zh-CN" dirty="0" err="1"/>
              <a:t>tf</a:t>
            </a:r>
            <a:endParaRPr lang="en-US" altLang="zh-CN" dirty="0"/>
          </a:p>
          <a:p>
            <a:endParaRPr lang="en-US" altLang="zh-CN" dirty="0"/>
          </a:p>
          <a:p>
            <a:endParaRPr lang="en-US" altLang="zh-CN" dirty="0"/>
          </a:p>
          <a:p>
            <a:endParaRPr lang="en-US" altLang="zh-CN" dirty="0"/>
          </a:p>
          <a:p>
            <a:pPr lvl="1">
              <a:buClr>
                <a:srgbClr val="336699"/>
              </a:buClr>
            </a:pPr>
            <a:r>
              <a:rPr lang="en-US" altLang="zh-CN" sz="2200" dirty="0" err="1">
                <a:ea typeface="黑体" pitchFamily="49" charset="-122"/>
              </a:rPr>
              <a:t>tf</a:t>
            </a:r>
            <a:r>
              <a:rPr lang="en-US" altLang="zh-CN" sz="2200" dirty="0">
                <a:ea typeface="黑体" pitchFamily="49" charset="-122"/>
              </a:rPr>
              <a:t> </a:t>
            </a:r>
            <a:r>
              <a:rPr lang="en-US" altLang="zh-CN" sz="2200" i="1" baseline="-25000" dirty="0" err="1">
                <a:ea typeface="黑体" pitchFamily="49" charset="-122"/>
              </a:rPr>
              <a:t>ti</a:t>
            </a:r>
            <a:r>
              <a:rPr lang="en-US" altLang="zh-CN" sz="2200" i="1" baseline="-25000" dirty="0">
                <a:ea typeface="黑体" pitchFamily="49" charset="-122"/>
              </a:rPr>
              <a:t>, Q</a:t>
            </a:r>
            <a:r>
              <a:rPr lang="en-US" altLang="zh-CN" sz="2200" dirty="0">
                <a:ea typeface="黑体" pitchFamily="49" charset="-122"/>
              </a:rPr>
              <a:t>: </a:t>
            </a:r>
            <a:r>
              <a:rPr lang="zh-CN" altLang="en-US" sz="2200" dirty="0">
                <a:ea typeface="黑体" pitchFamily="49" charset="-122"/>
              </a:rPr>
              <a:t>词项</a:t>
            </a:r>
            <a:r>
              <a:rPr lang="en-US" altLang="zh-CN" sz="2200" dirty="0" err="1">
                <a:ea typeface="黑体" pitchFamily="49" charset="-122"/>
              </a:rPr>
              <a:t>ti</a:t>
            </a:r>
            <a:r>
              <a:rPr lang="zh-CN" altLang="en-US" sz="2200" dirty="0">
                <a:ea typeface="黑体" pitchFamily="49" charset="-122"/>
              </a:rPr>
              <a:t>在</a:t>
            </a:r>
            <a:r>
              <a:rPr lang="en-US" altLang="zh-CN" sz="2200" dirty="0">
                <a:ea typeface="黑体" pitchFamily="49" charset="-122"/>
              </a:rPr>
              <a:t>Q</a:t>
            </a:r>
            <a:r>
              <a:rPr lang="zh-CN" altLang="en-US" sz="2200" dirty="0">
                <a:ea typeface="黑体" pitchFamily="49" charset="-122"/>
              </a:rPr>
              <a:t>中的词项频率</a:t>
            </a:r>
            <a:endParaRPr lang="en-US" altLang="zh-CN" sz="2200" dirty="0">
              <a:ea typeface="黑体" pitchFamily="49" charset="-122"/>
            </a:endParaRPr>
          </a:p>
          <a:p>
            <a:pPr lvl="1">
              <a:buClr>
                <a:srgbClr val="336699"/>
              </a:buClr>
            </a:pPr>
            <a:r>
              <a:rPr lang="en-US" altLang="zh-CN" sz="2200" i="1" dirty="0">
                <a:ea typeface="黑体" pitchFamily="49" charset="-122"/>
              </a:rPr>
              <a:t>k</a:t>
            </a:r>
            <a:r>
              <a:rPr lang="en-US" altLang="zh-CN" sz="2200" i="1" baseline="-25000" dirty="0">
                <a:ea typeface="黑体" pitchFamily="49" charset="-122"/>
              </a:rPr>
              <a:t>3</a:t>
            </a:r>
            <a:r>
              <a:rPr lang="en-US" altLang="zh-CN" sz="2200" dirty="0">
                <a:ea typeface="黑体" pitchFamily="49" charset="-122"/>
              </a:rPr>
              <a:t>:</a:t>
            </a:r>
            <a:r>
              <a:rPr lang="zh-CN" altLang="en-US" sz="2000" dirty="0">
                <a:ea typeface="黑体" pitchFamily="49" charset="-122"/>
              </a:rPr>
              <a:t>用于控制查询中词项频率比重的调节参数</a:t>
            </a:r>
            <a:endParaRPr lang="de-DE" altLang="zh-CN" sz="2200" dirty="0">
              <a:ea typeface="黑体" pitchFamily="49" charset="-122"/>
            </a:endParaRPr>
          </a:p>
          <a:p>
            <a:pPr lvl="1">
              <a:buClr>
                <a:srgbClr val="336699"/>
              </a:buClr>
            </a:pPr>
            <a:r>
              <a:rPr lang="zh-CN" altLang="en-US" sz="2200" dirty="0">
                <a:ea typeface="黑体" pitchFamily="49" charset="-122"/>
              </a:rPr>
              <a:t>没有查询长度的归一化</a:t>
            </a:r>
            <a:r>
              <a:rPr lang="en-US" altLang="zh-CN" sz="2200" dirty="0">
                <a:ea typeface="黑体" pitchFamily="49" charset="-122"/>
              </a:rPr>
              <a:t> (</a:t>
            </a:r>
            <a:r>
              <a:rPr lang="zh-CN" altLang="en-US" sz="2200" dirty="0">
                <a:ea typeface="黑体" pitchFamily="49" charset="-122"/>
              </a:rPr>
              <a:t>由于查询对于所有文档都是固定的</a:t>
            </a:r>
            <a:r>
              <a:rPr lang="en-US" altLang="zh-CN" sz="2200" dirty="0">
                <a:ea typeface="黑体" pitchFamily="49" charset="-122"/>
              </a:rPr>
              <a:t>)</a:t>
            </a:r>
          </a:p>
          <a:p>
            <a:pPr lvl="1">
              <a:buClr>
                <a:srgbClr val="336699"/>
              </a:buClr>
            </a:pPr>
            <a:r>
              <a:rPr lang="zh-CN" altLang="en-US" sz="2200" dirty="0">
                <a:ea typeface="黑体" pitchFamily="49" charset="-122"/>
              </a:rPr>
              <a:t>理想情况下，上述参数都必须在开发测试集上调到最优。一般情况下，实验表明，</a:t>
            </a:r>
            <a:r>
              <a:rPr lang="en-US" altLang="zh-CN" sz="2200" i="1" dirty="0">
                <a:ea typeface="黑体" pitchFamily="49" charset="-122"/>
              </a:rPr>
              <a:t>k</a:t>
            </a:r>
            <a:r>
              <a:rPr lang="en-US" altLang="zh-CN" sz="2200" i="1" baseline="-25000" dirty="0">
                <a:ea typeface="黑体" pitchFamily="49" charset="-122"/>
              </a:rPr>
              <a:t>1</a:t>
            </a:r>
            <a:r>
              <a:rPr lang="en-US" altLang="zh-CN" sz="2200" dirty="0">
                <a:ea typeface="黑体" pitchFamily="49" charset="-122"/>
              </a:rPr>
              <a:t> </a:t>
            </a:r>
            <a:r>
              <a:rPr lang="zh-CN" altLang="en-US" sz="2200" dirty="0">
                <a:ea typeface="黑体" pitchFamily="49" charset="-122"/>
              </a:rPr>
              <a:t>和</a:t>
            </a:r>
            <a:r>
              <a:rPr lang="en-US" altLang="zh-CN" sz="2200" dirty="0">
                <a:ea typeface="黑体" pitchFamily="49" charset="-122"/>
              </a:rPr>
              <a:t> </a:t>
            </a:r>
            <a:r>
              <a:rPr lang="en-US" altLang="zh-CN" sz="2200" i="1" dirty="0">
                <a:ea typeface="黑体" pitchFamily="49" charset="-122"/>
              </a:rPr>
              <a:t>k</a:t>
            </a:r>
            <a:r>
              <a:rPr lang="en-US" altLang="zh-CN" sz="2200" i="1" baseline="-25000" dirty="0">
                <a:ea typeface="黑体" pitchFamily="49" charset="-122"/>
              </a:rPr>
              <a:t>3</a:t>
            </a:r>
            <a:r>
              <a:rPr lang="en-US" altLang="zh-CN" sz="2200" dirty="0">
                <a:ea typeface="黑体" pitchFamily="49" charset="-122"/>
              </a:rPr>
              <a:t> </a:t>
            </a:r>
            <a:r>
              <a:rPr lang="zh-CN" altLang="en-US" sz="2200" dirty="0">
                <a:ea typeface="黑体" pitchFamily="49" charset="-122"/>
              </a:rPr>
              <a:t>应该设在</a:t>
            </a:r>
            <a:r>
              <a:rPr lang="en-US" altLang="zh-CN" sz="2200" dirty="0">
                <a:ea typeface="黑体" pitchFamily="49" charset="-122"/>
              </a:rPr>
              <a:t> 1.2</a:t>
            </a:r>
            <a:r>
              <a:rPr lang="zh-CN" altLang="en-US" sz="2200" dirty="0">
                <a:ea typeface="黑体" pitchFamily="49" charset="-122"/>
              </a:rPr>
              <a:t>到</a:t>
            </a:r>
            <a:r>
              <a:rPr lang="en-US" altLang="zh-CN" sz="2200" dirty="0">
                <a:ea typeface="黑体" pitchFamily="49" charset="-122"/>
              </a:rPr>
              <a:t>2</a:t>
            </a:r>
            <a:r>
              <a:rPr lang="zh-CN" altLang="en-US" sz="2200" dirty="0">
                <a:ea typeface="黑体" pitchFamily="49" charset="-122"/>
              </a:rPr>
              <a:t>之间，</a:t>
            </a:r>
            <a:r>
              <a:rPr lang="en-US" altLang="zh-CN" sz="2200" dirty="0">
                <a:ea typeface="黑体" pitchFamily="49" charset="-122"/>
              </a:rPr>
              <a:t> </a:t>
            </a:r>
            <a:r>
              <a:rPr lang="de-DE" altLang="zh-CN" sz="2200" i="1" dirty="0">
                <a:ea typeface="黑体" pitchFamily="49" charset="-122"/>
              </a:rPr>
              <a:t>b</a:t>
            </a:r>
            <a:r>
              <a:rPr lang="de-DE" altLang="zh-CN" sz="2200" dirty="0">
                <a:ea typeface="黑体" pitchFamily="49" charset="-122"/>
              </a:rPr>
              <a:t> </a:t>
            </a:r>
            <a:r>
              <a:rPr lang="zh-CN" altLang="en-US" sz="2200" dirty="0">
                <a:ea typeface="黑体" pitchFamily="49" charset="-122"/>
              </a:rPr>
              <a:t>设成</a:t>
            </a:r>
            <a:r>
              <a:rPr lang="de-DE" altLang="zh-CN" sz="2200" dirty="0">
                <a:ea typeface="黑体" pitchFamily="49" charset="-122"/>
              </a:rPr>
              <a:t> 0.75</a:t>
            </a:r>
            <a:r>
              <a:rPr lang="zh-CN" altLang="en-US" sz="2200" dirty="0">
                <a:ea typeface="黑体" pitchFamily="49" charset="-122"/>
              </a:rPr>
              <a:t>。</a:t>
            </a:r>
            <a:endParaRPr lang="de-DE" altLang="zh-CN" sz="2200" dirty="0">
              <a:ea typeface="黑体" pitchFamily="49" charset="-122"/>
            </a:endParaRPr>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30</a:t>
            </a:fld>
            <a:endParaRPr lang="en-US" dirty="0"/>
          </a:p>
        </p:txBody>
      </p:sp>
      <p:graphicFrame>
        <p:nvGraphicFramePr>
          <p:cNvPr id="1172481" name="Object 1"/>
          <p:cNvGraphicFramePr>
            <a:graphicFrameLocks noChangeAspect="1"/>
          </p:cNvGraphicFramePr>
          <p:nvPr/>
        </p:nvGraphicFramePr>
        <p:xfrm>
          <a:off x="0" y="2276872"/>
          <a:ext cx="8794751" cy="1004887"/>
        </p:xfrm>
        <a:graphic>
          <a:graphicData uri="http://schemas.openxmlformats.org/presentationml/2006/ole">
            <mc:AlternateContent xmlns:mc="http://schemas.openxmlformats.org/markup-compatibility/2006">
              <mc:Choice xmlns:v="urn:schemas-microsoft-com:vml" Requires="v">
                <p:oleObj spid="_x0000_s31775" name="公式" r:id="rId3" imgW="4228920" imgH="482400" progId="Equation.3">
                  <p:embed/>
                </p:oleObj>
              </mc:Choice>
              <mc:Fallback>
                <p:oleObj name="公式" r:id="rId3" imgW="422892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76872"/>
                        <a:ext cx="8794751" cy="1004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21553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另一个</a:t>
            </a:r>
            <a:r>
              <a:rPr lang="en-US" altLang="zh-CN" sz="3600" dirty="0"/>
              <a:t>BM25</a:t>
            </a:r>
            <a:r>
              <a:rPr lang="zh-CN" altLang="en-US" sz="3600" dirty="0"/>
              <a:t>写法</a:t>
            </a:r>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i="1" dirty="0" err="1"/>
              <a:t>df</a:t>
            </a:r>
            <a:r>
              <a:rPr lang="en-US" altLang="zh-CN" i="1" baseline="-25000" dirty="0" err="1"/>
              <a:t>i</a:t>
            </a:r>
            <a:r>
              <a:rPr lang="zh-CN" altLang="en-US" dirty="0"/>
              <a:t>是词项</a:t>
            </a:r>
            <a:r>
              <a:rPr lang="en-US" altLang="zh-CN" i="1" dirty="0" err="1"/>
              <a:t>t</a:t>
            </a:r>
            <a:r>
              <a:rPr lang="en-US" altLang="zh-CN" i="1" baseline="-25000" dirty="0" err="1"/>
              <a:t>i</a:t>
            </a:r>
            <a:r>
              <a:rPr lang="zh-CN" altLang="en-US" dirty="0"/>
              <a:t>的</a:t>
            </a:r>
            <a:r>
              <a:rPr lang="en-US" altLang="zh-CN" i="1" dirty="0" err="1"/>
              <a:t>df</a:t>
            </a:r>
            <a:endParaRPr lang="zh-CN" altLang="en-US" i="1"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31</a:t>
            </a:fld>
            <a:endParaRPr lang="en-US"/>
          </a:p>
        </p:txBody>
      </p:sp>
      <p:sp>
        <p:nvSpPr>
          <p:cNvPr id="10" name="Text Box 7"/>
          <p:cNvSpPr txBox="1">
            <a:spLocks noChangeArrowheads="1"/>
          </p:cNvSpPr>
          <p:nvPr/>
        </p:nvSpPr>
        <p:spPr bwMode="auto">
          <a:xfrm>
            <a:off x="610419" y="4035723"/>
            <a:ext cx="1008063" cy="457200"/>
          </a:xfrm>
          <a:prstGeom prst="rect">
            <a:avLst/>
          </a:prstGeom>
          <a:noFill/>
          <a:ln w="9525">
            <a:noFill/>
            <a:miter lim="800000"/>
            <a:headEnd/>
            <a:tailEnd/>
          </a:ln>
          <a:effectLst/>
        </p:spPr>
        <p:txBody>
          <a:bodyPr>
            <a:spAutoFit/>
          </a:bodyPr>
          <a:lstStyle/>
          <a:p>
            <a:pPr>
              <a:spcBef>
                <a:spcPct val="50000"/>
              </a:spcBef>
            </a:pPr>
            <a:r>
              <a:rPr lang="en-US" altLang="zh-CN" i="1"/>
              <a:t>IDF</a:t>
            </a:r>
          </a:p>
        </p:txBody>
      </p:sp>
      <p:sp>
        <p:nvSpPr>
          <p:cNvPr id="13" name="Text Box 10"/>
          <p:cNvSpPr txBox="1">
            <a:spLocks noChangeArrowheads="1"/>
          </p:cNvSpPr>
          <p:nvPr/>
        </p:nvSpPr>
        <p:spPr bwMode="auto">
          <a:xfrm>
            <a:off x="6300019" y="2308523"/>
            <a:ext cx="1079500" cy="457200"/>
          </a:xfrm>
          <a:prstGeom prst="rect">
            <a:avLst/>
          </a:prstGeom>
          <a:noFill/>
          <a:ln w="9525">
            <a:noFill/>
            <a:miter lim="800000"/>
            <a:headEnd/>
            <a:tailEnd/>
          </a:ln>
          <a:effectLst/>
        </p:spPr>
        <p:txBody>
          <a:bodyPr>
            <a:spAutoFit/>
          </a:bodyPr>
          <a:lstStyle/>
          <a:p>
            <a:pPr>
              <a:spcBef>
                <a:spcPct val="50000"/>
              </a:spcBef>
            </a:pPr>
            <a:r>
              <a:rPr lang="en-US" altLang="zh-CN" i="1"/>
              <a:t>TF</a:t>
            </a:r>
            <a:r>
              <a:rPr lang="en-US" altLang="zh-CN" i="1" baseline="-25000"/>
              <a:t>doc</a:t>
            </a:r>
          </a:p>
        </p:txBody>
      </p:sp>
      <p:sp>
        <p:nvSpPr>
          <p:cNvPr id="19" name="Text Box 16"/>
          <p:cNvSpPr txBox="1">
            <a:spLocks noChangeArrowheads="1"/>
          </p:cNvSpPr>
          <p:nvPr/>
        </p:nvSpPr>
        <p:spPr bwMode="auto">
          <a:xfrm>
            <a:off x="2339207" y="4108748"/>
            <a:ext cx="1655762" cy="336550"/>
          </a:xfrm>
          <a:prstGeom prst="rect">
            <a:avLst/>
          </a:prstGeom>
          <a:noFill/>
          <a:ln w="9525">
            <a:noFill/>
            <a:miter lim="800000"/>
            <a:headEnd/>
            <a:tailEnd/>
          </a:ln>
          <a:effectLst/>
        </p:spPr>
        <p:txBody>
          <a:bodyPr>
            <a:spAutoFit/>
          </a:bodyPr>
          <a:lstStyle/>
          <a:p>
            <a:pPr>
              <a:spcBef>
                <a:spcPct val="50000"/>
              </a:spcBef>
            </a:pPr>
            <a:r>
              <a:rPr lang="zh-CN" altLang="en-US" sz="1600"/>
              <a:t>长度归一化</a:t>
            </a:r>
          </a:p>
        </p:txBody>
      </p:sp>
      <p:graphicFrame>
        <p:nvGraphicFramePr>
          <p:cNvPr id="1171458" name="Object 2"/>
          <p:cNvGraphicFramePr>
            <a:graphicFrameLocks noChangeAspect="1"/>
          </p:cNvGraphicFramePr>
          <p:nvPr/>
        </p:nvGraphicFramePr>
        <p:xfrm>
          <a:off x="560388" y="2132856"/>
          <a:ext cx="8583612" cy="2009775"/>
        </p:xfrm>
        <a:graphic>
          <a:graphicData uri="http://schemas.openxmlformats.org/presentationml/2006/ole">
            <mc:AlternateContent xmlns:mc="http://schemas.openxmlformats.org/markup-compatibility/2006">
              <mc:Choice xmlns:v="urn:schemas-microsoft-com:vml" Requires="v">
                <p:oleObj spid="_x0000_s32799" name="公式" r:id="rId3" imgW="4127400" imgH="965160" progId="Equation.3">
                  <p:embed/>
                </p:oleObj>
              </mc:Choice>
              <mc:Fallback>
                <p:oleObj name="公式" r:id="rId3" imgW="4127400" imgH="965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388" y="2132856"/>
                        <a:ext cx="8583612" cy="200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0522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BM25</a:t>
            </a:r>
            <a:r>
              <a:rPr lang="zh-CN" altLang="en-US" dirty="0"/>
              <a:t>公式的推导</a:t>
            </a:r>
          </a:p>
        </p:txBody>
      </p:sp>
      <p:sp>
        <p:nvSpPr>
          <p:cNvPr id="3" name="内容占位符 2"/>
          <p:cNvSpPr>
            <a:spLocks noGrp="1"/>
          </p:cNvSpPr>
          <p:nvPr>
            <p:ph idx="1"/>
          </p:nvPr>
        </p:nvSpPr>
        <p:spPr/>
        <p:txBody>
          <a:bodyPr/>
          <a:lstStyle/>
          <a:p>
            <a:r>
              <a:rPr lang="zh-CN" altLang="en-US" dirty="0"/>
              <a:t>参考</a:t>
            </a:r>
            <a:r>
              <a:rPr lang="en-US" altLang="zh-CN" dirty="0"/>
              <a:t>S.E Roberson and S. Walker,</a:t>
            </a:r>
            <a:r>
              <a:rPr lang="zh-CN" altLang="en-US" dirty="0"/>
              <a:t> </a:t>
            </a:r>
            <a:r>
              <a:rPr lang="en-US" altLang="zh-CN" dirty="0"/>
              <a:t>Some simple effective approximations to the 2-Poisson model for probabilistic weighted retrieval, SIGIR’94</a:t>
            </a:r>
          </a:p>
          <a:p>
            <a:endParaRPr lang="en-US" altLang="zh-CN" b="1" dirty="0"/>
          </a:p>
          <a:p>
            <a:r>
              <a:rPr lang="en-US" altLang="zh-CN" dirty="0"/>
              <a:t>S.E </a:t>
            </a:r>
            <a:r>
              <a:rPr lang="en-US" altLang="zh-CN" dirty="0" err="1"/>
              <a:t>Roberston</a:t>
            </a:r>
            <a:r>
              <a:rPr lang="en-US" altLang="zh-CN" dirty="0"/>
              <a:t>, S. Walker, S. Jones, Okapi at TREC-3, in Proceedings of TREC-3</a:t>
            </a:r>
          </a:p>
          <a:p>
            <a:endParaRPr lang="en-US" altLang="zh-CN" b="1" dirty="0"/>
          </a:p>
          <a:p>
            <a:r>
              <a:rPr lang="zh-CN" altLang="en-US" dirty="0"/>
              <a:t>非常有意思，建议看看。。。</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32</a:t>
            </a:fld>
            <a:endParaRPr lang="en-US"/>
          </a:p>
        </p:txBody>
      </p:sp>
    </p:spTree>
    <p:extLst>
      <p:ext uri="{BB962C8B-B14F-4D97-AF65-F5344CB8AC3E}">
        <p14:creationId xmlns:p14="http://schemas.microsoft.com/office/powerpoint/2010/main" val="1327006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en-US" altLang="zh-CN"/>
              <a:t>Q&amp;A</a:t>
            </a:r>
            <a:endParaRPr lang="zh-CN" altLang="en-US"/>
          </a:p>
        </p:txBody>
      </p:sp>
      <p:sp>
        <p:nvSpPr>
          <p:cNvPr id="7475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3E474FC-F5BC-46D2-ACF3-9DF549AA5DC9}" type="slidenum">
              <a:rPr lang="en-US" altLang="zh-CN" sz="1200" smtClean="0">
                <a:solidFill>
                  <a:srgbClr val="898989"/>
                </a:solidFill>
                <a:latin typeface="Calibri" pitchFamily="34" charset="0"/>
              </a:rPr>
              <a:pPr eaLnBrk="1" hangingPunct="1"/>
              <a:t>33</a:t>
            </a:fld>
            <a:endParaRPr lang="en-US" altLang="zh-CN" sz="1200">
              <a:solidFill>
                <a:srgbClr val="898989"/>
              </a:solidFill>
              <a:latin typeface="Calibri" pitchFamily="34" charset="0"/>
            </a:endParaRPr>
          </a:p>
        </p:txBody>
      </p:sp>
      <p:pic>
        <p:nvPicPr>
          <p:cNvPr id="74756" name="图片 4" descr="目标17.jp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2778125" y="2425700"/>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7288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p>
        </p:txBody>
      </p:sp>
      <p:sp>
        <p:nvSpPr>
          <p:cNvPr id="3" name="文本占位符 2"/>
          <p:cNvSpPr>
            <a:spLocks noGrp="1"/>
          </p:cNvSpPr>
          <p:nvPr>
            <p:ph type="body" sz="quarter" idx="13"/>
          </p:nvPr>
        </p:nvSpPr>
        <p:spPr/>
        <p:txBody>
          <a:bodyPr/>
          <a:lstStyle/>
          <a:p>
            <a:r>
              <a:rPr kumimoji="1" lang="zh-CN" altLang="en-US" sz="3200" dirty="0">
                <a:solidFill>
                  <a:schemeClr val="accent1">
                    <a:lumMod val="20000"/>
                    <a:lumOff val="80000"/>
                  </a:schemeClr>
                </a:solidFill>
                <a:latin typeface="+mn-ea"/>
                <a:cs typeface="+mn-cs"/>
              </a:rPr>
              <a:t>上一讲回顾</a:t>
            </a:r>
            <a:endParaRPr kumimoji="1" lang="en-US" altLang="zh-CN" sz="3200" dirty="0">
              <a:solidFill>
                <a:schemeClr val="accent1">
                  <a:lumMod val="20000"/>
                  <a:lumOff val="80000"/>
                </a:schemeClr>
              </a:solidFill>
              <a:latin typeface="+mn-ea"/>
              <a:cs typeface="+mn-cs"/>
            </a:endParaRPr>
          </a:p>
          <a:p>
            <a:r>
              <a:rPr lang="zh-CN" altLang="en-US" sz="3200" dirty="0"/>
              <a:t>基本概率统计知识</a:t>
            </a:r>
            <a:endParaRPr lang="en-US" altLang="zh-CN" sz="3200" dirty="0"/>
          </a:p>
          <a:p>
            <a:r>
              <a:rPr kumimoji="1" lang="en-US" altLang="zh-CN" sz="3200" dirty="0">
                <a:solidFill>
                  <a:schemeClr val="accent1">
                    <a:lumMod val="20000"/>
                    <a:lumOff val="80000"/>
                  </a:schemeClr>
                </a:solidFill>
                <a:latin typeface="Calibri" charset="0"/>
                <a:ea typeface="黑体" pitchFamily="49" charset="-122"/>
                <a:cs typeface="+mn-cs"/>
              </a:rPr>
              <a:t>BIM</a:t>
            </a:r>
            <a:r>
              <a:rPr kumimoji="1" lang="zh-CN" altLang="en-US" sz="3200" dirty="0">
                <a:solidFill>
                  <a:schemeClr val="accent1">
                    <a:lumMod val="20000"/>
                    <a:lumOff val="80000"/>
                  </a:schemeClr>
                </a:solidFill>
                <a:latin typeface="+mn-ea"/>
                <a:cs typeface="+mn-cs"/>
              </a:rPr>
              <a:t>模型</a:t>
            </a:r>
            <a:endParaRPr kumimoji="1" lang="en-US" altLang="zh-CN" sz="3200" dirty="0">
              <a:solidFill>
                <a:schemeClr val="accent1">
                  <a:lumMod val="20000"/>
                  <a:lumOff val="80000"/>
                </a:schemeClr>
              </a:solidFill>
              <a:latin typeface="+mn-ea"/>
              <a:cs typeface="+mn-cs"/>
            </a:endParaRPr>
          </a:p>
          <a:p>
            <a:r>
              <a:rPr kumimoji="1" lang="en-US" altLang="zh-CN" sz="3200" dirty="0">
                <a:solidFill>
                  <a:schemeClr val="accent1">
                    <a:lumMod val="20000"/>
                    <a:lumOff val="80000"/>
                  </a:schemeClr>
                </a:solidFill>
                <a:latin typeface="Calibri" charset="0"/>
                <a:ea typeface="黑体" pitchFamily="49" charset="-122"/>
                <a:cs typeface="+mn-cs"/>
              </a:rPr>
              <a:t>BM25</a:t>
            </a:r>
            <a:r>
              <a:rPr kumimoji="1" lang="zh-CN" altLang="en-US" sz="3200" dirty="0">
                <a:solidFill>
                  <a:schemeClr val="accent1">
                    <a:lumMod val="20000"/>
                    <a:lumOff val="80000"/>
                  </a:schemeClr>
                </a:solidFill>
                <a:latin typeface="+mn-ea"/>
                <a:cs typeface="+mn-cs"/>
              </a:rPr>
              <a:t>模型</a:t>
            </a:r>
          </a:p>
        </p:txBody>
      </p:sp>
      <p:sp>
        <p:nvSpPr>
          <p:cNvPr id="5" name="灯片编号占位符 4"/>
          <p:cNvSpPr>
            <a:spLocks noGrp="1"/>
          </p:cNvSpPr>
          <p:nvPr>
            <p:ph type="sldNum" sz="quarter" idx="16"/>
          </p:nvPr>
        </p:nvSpPr>
        <p:spPr/>
        <p:txBody>
          <a:bodyPr/>
          <a:lstStyle/>
          <a:p>
            <a:pPr>
              <a:defRPr/>
            </a:pPr>
            <a:fld id="{93A23781-D287-4953-8B39-293BE9BE148D}" type="slidenum">
              <a:rPr lang="en-US" altLang="zh-CN" smtClean="0"/>
              <a:pPr>
                <a:defRPr/>
              </a:pPr>
              <a:t>4</a:t>
            </a:fld>
            <a:endParaRPr lang="en-US" altLang="zh-CN"/>
          </a:p>
        </p:txBody>
      </p:sp>
    </p:spTree>
    <p:extLst>
      <p:ext uri="{BB962C8B-B14F-4D97-AF65-F5344CB8AC3E}">
        <p14:creationId xmlns:p14="http://schemas.microsoft.com/office/powerpoint/2010/main" val="2547514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补充材料</a:t>
            </a:r>
          </a:p>
        </p:txBody>
      </p:sp>
      <p:sp>
        <p:nvSpPr>
          <p:cNvPr id="3" name="内容占位符 2"/>
          <p:cNvSpPr>
            <a:spLocks noGrp="1"/>
          </p:cNvSpPr>
          <p:nvPr>
            <p:ph idx="1"/>
          </p:nvPr>
        </p:nvSpPr>
        <p:spPr/>
        <p:txBody>
          <a:bodyPr/>
          <a:lstStyle/>
          <a:p>
            <a:r>
              <a:rPr lang="zh-CN" altLang="en-US" dirty="0"/>
              <a:t>国防科技大学，国家精品课程</a:t>
            </a:r>
            <a:endParaRPr lang="en-US" altLang="zh-CN" dirty="0"/>
          </a:p>
          <a:p>
            <a:r>
              <a:rPr lang="zh-CN" altLang="en-US" dirty="0"/>
              <a:t>概率论与数理统计</a:t>
            </a:r>
            <a:endParaRPr lang="en-US" altLang="zh-CN" dirty="0"/>
          </a:p>
          <a:p>
            <a:r>
              <a:rPr lang="en-US" altLang="zh-CN" dirty="0"/>
              <a:t>http://www.icourses.cn/coursestatic/course_6556.html</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5</a:t>
            </a:fld>
            <a:endParaRPr lang="en-US" altLang="zh-CN"/>
          </a:p>
        </p:txBody>
      </p:sp>
    </p:spTree>
    <p:extLst>
      <p:ext uri="{BB962C8B-B14F-4D97-AF65-F5344CB8AC3E}">
        <p14:creationId xmlns:p14="http://schemas.microsoft.com/office/powerpoint/2010/main" val="218400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贝努利</a:t>
            </a:r>
          </a:p>
        </p:txBody>
      </p:sp>
      <p:sp>
        <p:nvSpPr>
          <p:cNvPr id="4" name="内容占位符 3"/>
          <p:cNvSpPr>
            <a:spLocks noGrp="1"/>
          </p:cNvSpPr>
          <p:nvPr>
            <p:ph idx="1"/>
          </p:nvPr>
        </p:nvSpPr>
        <p:spPr>
          <a:xfrm>
            <a:off x="179512" y="1600200"/>
            <a:ext cx="6336704" cy="4953000"/>
          </a:xfrm>
        </p:spPr>
        <p:txBody>
          <a:bodyPr/>
          <a:lstStyle/>
          <a:p>
            <a:r>
              <a:rPr lang="zh-CN" altLang="en-US" b="1" dirty="0"/>
              <a:t>瑞士数学家家族，产生过</a:t>
            </a:r>
            <a:r>
              <a:rPr lang="en-US" altLang="zh-CN" b="1" dirty="0"/>
              <a:t>11</a:t>
            </a:r>
            <a:r>
              <a:rPr lang="zh-CN" altLang="en-US" b="1" dirty="0"/>
              <a:t>位数学家</a:t>
            </a:r>
            <a:endParaRPr lang="en-US" altLang="zh-CN" b="1" dirty="0"/>
          </a:p>
          <a:p>
            <a:endParaRPr lang="en-US" altLang="zh-CN" b="1" dirty="0"/>
          </a:p>
          <a:p>
            <a:r>
              <a:rPr lang="zh-CN" altLang="en-US" b="1" dirty="0"/>
              <a:t>雅可比贝努利</a:t>
            </a:r>
            <a:r>
              <a:rPr lang="en-US" altLang="zh-CN" b="1" dirty="0"/>
              <a:t>(Jacob Bernoulli) : 1654-1705</a:t>
            </a:r>
          </a:p>
          <a:p>
            <a:endParaRPr lang="en-US" altLang="zh-CN" b="1" dirty="0"/>
          </a:p>
          <a:p>
            <a:r>
              <a:rPr lang="zh-CN" altLang="en-US" b="1" dirty="0"/>
              <a:t>积分“</a:t>
            </a:r>
            <a:r>
              <a:rPr lang="en-US" altLang="zh-CN" b="1" dirty="0"/>
              <a:t>integral”</a:t>
            </a:r>
            <a:r>
              <a:rPr lang="zh-CN" altLang="en-US" b="1" dirty="0"/>
              <a:t>这一术语即由他首创</a:t>
            </a:r>
            <a:endParaRPr lang="en-US" altLang="zh-CN" b="1" dirty="0"/>
          </a:p>
          <a:p>
            <a:endParaRPr lang="en-US" altLang="zh-CN" b="1" dirty="0"/>
          </a:p>
          <a:p>
            <a:r>
              <a:rPr lang="zh-CN" altLang="en-US" b="1" dirty="0"/>
              <a:t>贝努利试验、贝努利分布</a:t>
            </a:r>
            <a:endParaRPr lang="en-US" altLang="zh-CN" b="1" dirty="0"/>
          </a:p>
          <a:p>
            <a:endParaRPr lang="en-US" altLang="zh-CN" b="1" dirty="0"/>
          </a:p>
          <a:p>
            <a:endParaRPr lang="en-US" altLang="zh-CN" b="1" dirty="0"/>
          </a:p>
          <a:p>
            <a:endParaRPr lang="en-US" altLang="zh-CN" b="1" dirty="0"/>
          </a:p>
        </p:txBody>
      </p:sp>
      <p:sp>
        <p:nvSpPr>
          <p:cNvPr id="2" name="灯片编号占位符 1"/>
          <p:cNvSpPr>
            <a:spLocks noGrp="1"/>
          </p:cNvSpPr>
          <p:nvPr>
            <p:ph type="sldNum" sz="quarter" idx="12"/>
          </p:nvPr>
        </p:nvSpPr>
        <p:spPr/>
        <p:txBody>
          <a:bodyPr/>
          <a:lstStyle/>
          <a:p>
            <a:pPr>
              <a:defRPr/>
            </a:pPr>
            <a:fld id="{DB3EC566-48E6-4552-87D6-CB322A8F1925}" type="slidenum">
              <a:rPr lang="en-US" smtClean="0"/>
              <a:pPr>
                <a:defRPr/>
              </a:pPr>
              <a:t>6</a:t>
            </a:fld>
            <a:endParaRPr lang="en-US" dirty="0"/>
          </a:p>
        </p:txBody>
      </p:sp>
      <p:pic>
        <p:nvPicPr>
          <p:cNvPr id="5" name="图片 4" descr="200px-Jakob_Bernoulli.jpg"/>
          <p:cNvPicPr>
            <a:picLocks noChangeAspect="1"/>
          </p:cNvPicPr>
          <p:nvPr/>
        </p:nvPicPr>
        <p:blipFill>
          <a:blip r:embed="rId2" cstate="print"/>
          <a:stretch>
            <a:fillRect/>
          </a:stretch>
        </p:blipFill>
        <p:spPr>
          <a:xfrm>
            <a:off x="6660232" y="1967508"/>
            <a:ext cx="2314543" cy="2592288"/>
          </a:xfrm>
          <a:prstGeom prst="rect">
            <a:avLst/>
          </a:prstGeom>
        </p:spPr>
      </p:pic>
    </p:spTree>
    <p:extLst>
      <p:ext uri="{BB962C8B-B14F-4D97-AF65-F5344CB8AC3E}">
        <p14:creationId xmlns:p14="http://schemas.microsoft.com/office/powerpoint/2010/main" val="89385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down)">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p>
        </p:txBody>
      </p:sp>
      <p:sp>
        <p:nvSpPr>
          <p:cNvPr id="3" name="文本占位符 2"/>
          <p:cNvSpPr>
            <a:spLocks noGrp="1"/>
          </p:cNvSpPr>
          <p:nvPr>
            <p:ph type="body" sz="quarter" idx="13"/>
          </p:nvPr>
        </p:nvSpPr>
        <p:spPr/>
        <p:txBody>
          <a:bodyPr/>
          <a:lstStyle/>
          <a:p>
            <a:r>
              <a:rPr kumimoji="1" lang="zh-CN" altLang="en-US" sz="3200" dirty="0">
                <a:solidFill>
                  <a:schemeClr val="accent1">
                    <a:lumMod val="20000"/>
                    <a:lumOff val="80000"/>
                  </a:schemeClr>
                </a:solidFill>
                <a:latin typeface="+mn-ea"/>
                <a:cs typeface="+mn-cs"/>
              </a:rPr>
              <a:t>上一讲回顾</a:t>
            </a:r>
            <a:endParaRPr kumimoji="1" lang="en-US" altLang="zh-CN" sz="3200" dirty="0">
              <a:solidFill>
                <a:schemeClr val="accent1">
                  <a:lumMod val="20000"/>
                  <a:lumOff val="80000"/>
                </a:schemeClr>
              </a:solidFill>
              <a:latin typeface="+mn-ea"/>
              <a:cs typeface="+mn-cs"/>
            </a:endParaRPr>
          </a:p>
          <a:p>
            <a:r>
              <a:rPr kumimoji="1" lang="zh-CN" altLang="en-US" sz="3200" dirty="0">
                <a:solidFill>
                  <a:schemeClr val="accent1">
                    <a:lumMod val="20000"/>
                    <a:lumOff val="80000"/>
                  </a:schemeClr>
                </a:solidFill>
                <a:latin typeface="+mn-ea"/>
                <a:cs typeface="+mn-cs"/>
              </a:rPr>
              <a:t>基本概率统计知识</a:t>
            </a:r>
            <a:endParaRPr kumimoji="1" lang="en-US" altLang="zh-CN" sz="3200" dirty="0">
              <a:solidFill>
                <a:schemeClr val="accent1">
                  <a:lumMod val="20000"/>
                  <a:lumOff val="80000"/>
                </a:schemeClr>
              </a:solidFill>
              <a:latin typeface="+mn-ea"/>
              <a:cs typeface="+mn-cs"/>
            </a:endParaRPr>
          </a:p>
          <a:p>
            <a:r>
              <a:rPr lang="en-US" altLang="zh-CN" sz="3200" dirty="0"/>
              <a:t>BIM</a:t>
            </a:r>
            <a:r>
              <a:rPr lang="zh-CN" altLang="en-US" sz="3200" dirty="0"/>
              <a:t>模型</a:t>
            </a:r>
            <a:endParaRPr lang="en-US" altLang="zh-CN" sz="3200" dirty="0"/>
          </a:p>
          <a:p>
            <a:r>
              <a:rPr kumimoji="1" lang="en-US" altLang="zh-CN" sz="3200" dirty="0">
                <a:solidFill>
                  <a:schemeClr val="accent1">
                    <a:lumMod val="20000"/>
                    <a:lumOff val="80000"/>
                  </a:schemeClr>
                </a:solidFill>
                <a:latin typeface="Calibri" charset="0"/>
                <a:ea typeface="黑体" pitchFamily="49" charset="-122"/>
                <a:cs typeface="+mn-cs"/>
              </a:rPr>
              <a:t>BM25</a:t>
            </a:r>
            <a:r>
              <a:rPr kumimoji="1" lang="zh-CN" altLang="en-US" sz="3200" dirty="0">
                <a:solidFill>
                  <a:schemeClr val="accent1">
                    <a:lumMod val="20000"/>
                    <a:lumOff val="80000"/>
                  </a:schemeClr>
                </a:solidFill>
                <a:latin typeface="+mn-ea"/>
                <a:cs typeface="+mn-cs"/>
              </a:rPr>
              <a:t>模型</a:t>
            </a:r>
          </a:p>
        </p:txBody>
      </p:sp>
      <p:sp>
        <p:nvSpPr>
          <p:cNvPr id="5" name="灯片编号占位符 4"/>
          <p:cNvSpPr>
            <a:spLocks noGrp="1"/>
          </p:cNvSpPr>
          <p:nvPr>
            <p:ph type="sldNum" sz="quarter" idx="16"/>
          </p:nvPr>
        </p:nvSpPr>
        <p:spPr/>
        <p:txBody>
          <a:bodyPr/>
          <a:lstStyle/>
          <a:p>
            <a:pPr>
              <a:defRPr/>
            </a:pPr>
            <a:fld id="{93A23781-D287-4953-8B39-293BE9BE148D}" type="slidenum">
              <a:rPr lang="en-US" altLang="zh-CN" smtClean="0"/>
              <a:pPr>
                <a:defRPr/>
              </a:pPr>
              <a:t>7</a:t>
            </a:fld>
            <a:endParaRPr lang="en-US" altLang="zh-CN"/>
          </a:p>
        </p:txBody>
      </p:sp>
    </p:spTree>
    <p:extLst>
      <p:ext uri="{BB962C8B-B14F-4D97-AF65-F5344CB8AC3E}">
        <p14:creationId xmlns:p14="http://schemas.microsoft.com/office/powerpoint/2010/main" val="2463717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477000"/>
            <a:ext cx="2133600" cy="244475"/>
          </a:xfrm>
        </p:spPr>
        <p:txBody>
          <a:bodyPr/>
          <a:lstStyle/>
          <a:p>
            <a:fld id="{9E5C1C32-0EB9-4D8A-969D-3D7A36C7B5B8}" type="slidenum">
              <a:rPr lang="en-US" altLang="zh-CN"/>
              <a:pPr/>
              <a:t>8</a:t>
            </a:fld>
            <a:endParaRPr lang="en-US" altLang="zh-CN"/>
          </a:p>
        </p:txBody>
      </p:sp>
      <p:sp>
        <p:nvSpPr>
          <p:cNvPr id="29698" name="Rectangle 2"/>
          <p:cNvSpPr>
            <a:spLocks noGrp="1" noChangeArrowheads="1"/>
          </p:cNvSpPr>
          <p:nvPr>
            <p:ph type="title"/>
          </p:nvPr>
        </p:nvSpPr>
        <p:spPr/>
        <p:txBody>
          <a:bodyPr/>
          <a:lstStyle/>
          <a:p>
            <a:r>
              <a:rPr lang="zh-CN" altLang="en-US"/>
              <a:t>概率检索模型</a:t>
            </a:r>
          </a:p>
        </p:txBody>
      </p:sp>
      <p:sp>
        <p:nvSpPr>
          <p:cNvPr id="29699" name="Rectangle 3"/>
          <p:cNvSpPr>
            <a:spLocks noGrp="1" noChangeArrowheads="1"/>
          </p:cNvSpPr>
          <p:nvPr>
            <p:ph type="body" idx="1"/>
          </p:nvPr>
        </p:nvSpPr>
        <p:spPr>
          <a:xfrm>
            <a:off x="251520" y="1700808"/>
            <a:ext cx="8640960" cy="4321175"/>
          </a:xfrm>
        </p:spPr>
        <p:txBody>
          <a:bodyPr/>
          <a:lstStyle/>
          <a:p>
            <a:pPr>
              <a:lnSpc>
                <a:spcPct val="150000"/>
              </a:lnSpc>
            </a:pPr>
            <a:r>
              <a:rPr lang="zh-CN" altLang="en-US" sz="2800" b="1" dirty="0"/>
              <a:t>检索系统中，给定查询，计算每个文档的相关度</a:t>
            </a:r>
            <a:endParaRPr lang="en-US" altLang="zh-CN" sz="2800" b="1" dirty="0"/>
          </a:p>
          <a:p>
            <a:pPr>
              <a:lnSpc>
                <a:spcPct val="150000"/>
              </a:lnSpc>
            </a:pPr>
            <a:r>
              <a:rPr lang="zh-CN" altLang="en-US" b="1" dirty="0"/>
              <a:t>检索系统对用户查询的理解是非确定的</a:t>
            </a:r>
            <a:r>
              <a:rPr lang="en-US" altLang="zh-CN" b="1" dirty="0"/>
              <a:t>(uncertain)</a:t>
            </a:r>
            <a:r>
              <a:rPr lang="zh-CN" altLang="en-US" b="1" dirty="0"/>
              <a:t>，对返回结果的猜测也是非确定的</a:t>
            </a:r>
            <a:endParaRPr lang="en-US" altLang="zh-CN" sz="2800" b="1" dirty="0"/>
          </a:p>
          <a:p>
            <a:pPr>
              <a:lnSpc>
                <a:spcPct val="150000"/>
              </a:lnSpc>
            </a:pPr>
            <a:r>
              <a:rPr lang="zh-CN" altLang="en-US" sz="2800" b="1" dirty="0"/>
              <a:t>而概率理论为非确定推理提供了坚实的理论基础</a:t>
            </a:r>
            <a:endParaRPr lang="en-US" altLang="zh-CN" sz="2800" b="1" dirty="0"/>
          </a:p>
          <a:p>
            <a:pPr>
              <a:lnSpc>
                <a:spcPct val="150000"/>
              </a:lnSpc>
            </a:pPr>
            <a:r>
              <a:rPr lang="zh-CN" altLang="en-US" sz="2800" b="1" dirty="0"/>
              <a:t>概率检索模型可以计算文档和查询相关的可能性</a:t>
            </a:r>
            <a:endParaRPr lang="en-US" altLang="zh-CN" sz="2800" b="1" dirty="0"/>
          </a:p>
        </p:txBody>
      </p:sp>
    </p:spTree>
    <p:extLst>
      <p:ext uri="{BB962C8B-B14F-4D97-AF65-F5344CB8AC3E}">
        <p14:creationId xmlns:p14="http://schemas.microsoft.com/office/powerpoint/2010/main" val="1717896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概率检索模型</a:t>
            </a:r>
          </a:p>
        </p:txBody>
      </p:sp>
      <p:sp>
        <p:nvSpPr>
          <p:cNvPr id="3" name="内容占位符 2"/>
          <p:cNvSpPr>
            <a:spLocks noGrp="1"/>
          </p:cNvSpPr>
          <p:nvPr>
            <p:ph idx="1"/>
          </p:nvPr>
        </p:nvSpPr>
        <p:spPr/>
        <p:txBody>
          <a:bodyPr/>
          <a:lstStyle/>
          <a:p>
            <a:r>
              <a:rPr lang="zh-CN" altLang="en-US" b="1" dirty="0"/>
              <a:t>通过概率的方法将查询和文档联系起来</a:t>
            </a:r>
          </a:p>
          <a:p>
            <a:pPr lvl="1"/>
            <a:r>
              <a:rPr lang="zh-CN" altLang="en-US" b="1" dirty="0"/>
              <a:t>定义</a:t>
            </a:r>
            <a:r>
              <a:rPr lang="en-US" altLang="zh-CN" b="1" dirty="0"/>
              <a:t>3</a:t>
            </a:r>
            <a:r>
              <a:rPr lang="zh-CN" altLang="en-US" b="1" dirty="0"/>
              <a:t>个随机变量</a:t>
            </a:r>
            <a:r>
              <a:rPr lang="en-US" altLang="zh-CN" b="1" i="1" dirty="0"/>
              <a:t>R</a:t>
            </a:r>
            <a:r>
              <a:rPr lang="zh-CN" altLang="en-US" b="1" dirty="0"/>
              <a:t>、</a:t>
            </a:r>
            <a:r>
              <a:rPr lang="en-US" altLang="zh-CN" b="1" i="1" dirty="0"/>
              <a:t>Q</a:t>
            </a:r>
            <a:r>
              <a:rPr lang="zh-CN" altLang="en-US" b="1" dirty="0"/>
              <a:t>、</a:t>
            </a:r>
            <a:r>
              <a:rPr lang="en-US" altLang="zh-CN" b="1" i="1" dirty="0"/>
              <a:t>D</a:t>
            </a:r>
            <a:r>
              <a:rPr lang="zh-CN" altLang="en-US" b="1" dirty="0"/>
              <a:t>：相关度</a:t>
            </a:r>
            <a:r>
              <a:rPr lang="en-US" altLang="zh-CN" b="1" i="1" dirty="0"/>
              <a:t>R</a:t>
            </a:r>
            <a:r>
              <a:rPr lang="en-US" altLang="zh-CN" b="1" dirty="0"/>
              <a:t>={0,1}</a:t>
            </a:r>
            <a:r>
              <a:rPr lang="zh-CN" altLang="en-US" b="1" dirty="0"/>
              <a:t>，查询</a:t>
            </a:r>
            <a:r>
              <a:rPr lang="en-US" altLang="zh-CN" b="1" i="1" dirty="0"/>
              <a:t>Q</a:t>
            </a:r>
            <a:r>
              <a:rPr lang="en-US" altLang="zh-CN" b="1" dirty="0"/>
              <a:t>={</a:t>
            </a:r>
            <a:r>
              <a:rPr lang="en-US" altLang="zh-CN" b="1" i="1" dirty="0"/>
              <a:t>q</a:t>
            </a:r>
            <a:r>
              <a:rPr lang="en-US" altLang="zh-CN" b="1" i="1" baseline="-25000" dirty="0"/>
              <a:t>1</a:t>
            </a:r>
            <a:r>
              <a:rPr lang="en-US" altLang="zh-CN" b="1" dirty="0"/>
              <a:t>,</a:t>
            </a:r>
            <a:r>
              <a:rPr lang="en-US" altLang="zh-CN" b="1" i="1" dirty="0"/>
              <a:t>q</a:t>
            </a:r>
            <a:r>
              <a:rPr lang="en-US" altLang="zh-CN" b="1" i="1" baseline="-25000" dirty="0"/>
              <a:t>2</a:t>
            </a:r>
            <a:r>
              <a:rPr lang="en-US" altLang="zh-CN" b="1" dirty="0"/>
              <a:t>,…}</a:t>
            </a:r>
            <a:r>
              <a:rPr lang="zh-CN" altLang="en-US" b="1" dirty="0"/>
              <a:t>，文档</a:t>
            </a:r>
            <a:r>
              <a:rPr lang="en-US" altLang="zh-CN" b="1" i="1" dirty="0"/>
              <a:t>D</a:t>
            </a:r>
            <a:r>
              <a:rPr lang="en-US" altLang="zh-CN" b="1" dirty="0"/>
              <a:t>={</a:t>
            </a:r>
            <a:r>
              <a:rPr lang="en-US" altLang="zh-CN" b="1" i="1" dirty="0"/>
              <a:t>d</a:t>
            </a:r>
            <a:r>
              <a:rPr lang="en-US" altLang="zh-CN" b="1" i="1" baseline="-25000" dirty="0"/>
              <a:t>1</a:t>
            </a:r>
            <a:r>
              <a:rPr lang="en-US" altLang="zh-CN" b="1" i="1" dirty="0"/>
              <a:t>,d</a:t>
            </a:r>
            <a:r>
              <a:rPr lang="en-US" altLang="zh-CN" b="1" i="1" baseline="-25000" dirty="0"/>
              <a:t>2</a:t>
            </a:r>
            <a:r>
              <a:rPr lang="en-US" altLang="zh-CN" b="1" i="1" dirty="0"/>
              <a:t>,</a:t>
            </a:r>
            <a:r>
              <a:rPr lang="en-US" altLang="zh-CN" b="1" dirty="0"/>
              <a:t>…}</a:t>
            </a:r>
            <a:r>
              <a:rPr lang="zh-CN" altLang="en-US" b="1" dirty="0"/>
              <a:t>，则可以通过计算条件概率 </a:t>
            </a:r>
            <a:r>
              <a:rPr lang="en-US" altLang="zh-CN" b="1" i="1" dirty="0"/>
              <a:t>P</a:t>
            </a:r>
            <a:r>
              <a:rPr lang="en-US" altLang="zh-CN" b="1" dirty="0"/>
              <a:t>(</a:t>
            </a:r>
            <a:r>
              <a:rPr lang="en-US" altLang="zh-CN" b="1" i="1" dirty="0">
                <a:solidFill>
                  <a:srgbClr val="00B050"/>
                </a:solidFill>
              </a:rPr>
              <a:t>R</a:t>
            </a:r>
            <a:r>
              <a:rPr lang="en-US" altLang="zh-CN" b="1" dirty="0">
                <a:solidFill>
                  <a:srgbClr val="00B050"/>
                </a:solidFill>
              </a:rPr>
              <a:t>=1</a:t>
            </a:r>
            <a:r>
              <a:rPr lang="en-US" altLang="zh-CN" b="1" dirty="0"/>
              <a:t>|</a:t>
            </a:r>
            <a:r>
              <a:rPr lang="en-US" altLang="zh-CN" b="1" i="1" dirty="0">
                <a:solidFill>
                  <a:schemeClr val="tx2">
                    <a:lumMod val="60000"/>
                    <a:lumOff val="40000"/>
                  </a:schemeClr>
                </a:solidFill>
              </a:rPr>
              <a:t>Q</a:t>
            </a:r>
            <a:r>
              <a:rPr lang="en-US" altLang="zh-CN" b="1" dirty="0">
                <a:solidFill>
                  <a:schemeClr val="tx2">
                    <a:lumMod val="60000"/>
                    <a:lumOff val="40000"/>
                  </a:schemeClr>
                </a:solidFill>
              </a:rPr>
              <a:t>=</a:t>
            </a:r>
            <a:r>
              <a:rPr lang="en-US" altLang="zh-CN" b="1" i="1" dirty="0">
                <a:solidFill>
                  <a:schemeClr val="tx2">
                    <a:lumMod val="60000"/>
                    <a:lumOff val="40000"/>
                  </a:schemeClr>
                </a:solidFill>
              </a:rPr>
              <a:t>q</a:t>
            </a:r>
            <a:r>
              <a:rPr lang="en-US" altLang="zh-CN" b="1" dirty="0"/>
              <a:t>, </a:t>
            </a:r>
            <a:r>
              <a:rPr lang="en-US" altLang="zh-CN" b="1" i="1" dirty="0">
                <a:solidFill>
                  <a:srgbClr val="FF0000"/>
                </a:solidFill>
              </a:rPr>
              <a:t>D</a:t>
            </a:r>
            <a:r>
              <a:rPr lang="en-US" altLang="zh-CN" b="1" dirty="0">
                <a:solidFill>
                  <a:srgbClr val="FF0000"/>
                </a:solidFill>
              </a:rPr>
              <a:t>=</a:t>
            </a:r>
            <a:r>
              <a:rPr lang="en-US" altLang="zh-CN" b="1" i="1" dirty="0">
                <a:solidFill>
                  <a:srgbClr val="FF0000"/>
                </a:solidFill>
              </a:rPr>
              <a:t>d</a:t>
            </a:r>
            <a:r>
              <a:rPr lang="en-US" altLang="zh-CN" b="1" dirty="0"/>
              <a:t>) </a:t>
            </a:r>
            <a:r>
              <a:rPr lang="zh-CN" altLang="en-US" b="1" dirty="0"/>
              <a:t>来度量文档和查询的相关度。</a:t>
            </a:r>
            <a:endParaRPr lang="en-US" altLang="zh-CN" b="1" dirty="0"/>
          </a:p>
          <a:p>
            <a:pPr lvl="1"/>
            <a:endParaRPr lang="zh-CN" altLang="en-US" b="1" dirty="0"/>
          </a:p>
          <a:p>
            <a:r>
              <a:rPr lang="zh-CN" altLang="en-US" b="1" dirty="0"/>
              <a:t>概率模型包括一系列模型，如回归模型</a:t>
            </a:r>
            <a:r>
              <a:rPr lang="en-US" altLang="zh-CN" b="1" dirty="0"/>
              <a:t>(</a:t>
            </a:r>
            <a:r>
              <a:rPr lang="en-US" altLang="zh-CN" b="1" dirty="0">
                <a:solidFill>
                  <a:srgbClr val="FF0000"/>
                </a:solidFill>
              </a:rPr>
              <a:t>Logistic Regression</a:t>
            </a:r>
            <a:r>
              <a:rPr lang="en-US" altLang="zh-CN" b="1" dirty="0"/>
              <a:t>)</a:t>
            </a:r>
            <a:r>
              <a:rPr lang="zh-CN" altLang="en-US" b="1" dirty="0"/>
              <a:t>及最经典的二值独立概率模型</a:t>
            </a:r>
            <a:r>
              <a:rPr lang="en-US" altLang="zh-CN" b="1" dirty="0">
                <a:solidFill>
                  <a:srgbClr val="FF0000"/>
                </a:solidFill>
              </a:rPr>
              <a:t>BIM</a:t>
            </a:r>
            <a:r>
              <a:rPr lang="zh-CN" altLang="en-US" b="1" dirty="0"/>
              <a:t>、</a:t>
            </a:r>
            <a:r>
              <a:rPr lang="en-US" altLang="zh-CN" b="1" dirty="0">
                <a:solidFill>
                  <a:srgbClr val="FF0000"/>
                </a:solidFill>
              </a:rPr>
              <a:t>BM25</a:t>
            </a:r>
            <a:r>
              <a:rPr lang="zh-CN" altLang="en-US" b="1" dirty="0"/>
              <a:t>模型等等</a:t>
            </a:r>
            <a:r>
              <a:rPr lang="en-US" altLang="zh-CN" b="1" dirty="0"/>
              <a:t>(</a:t>
            </a:r>
            <a:r>
              <a:rPr lang="zh-CN" altLang="en-US" b="1" dirty="0"/>
              <a:t>还有</a:t>
            </a:r>
            <a:r>
              <a:rPr lang="zh-CN" altLang="en-US" b="1" dirty="0">
                <a:solidFill>
                  <a:srgbClr val="FF0000"/>
                </a:solidFill>
              </a:rPr>
              <a:t>贝叶斯网络模型</a:t>
            </a:r>
            <a:r>
              <a:rPr lang="en-US" altLang="zh-CN" b="1" dirty="0"/>
              <a:t>)</a:t>
            </a:r>
            <a:r>
              <a:rPr lang="zh-CN" altLang="en-US" b="1" dirty="0"/>
              <a:t>。</a:t>
            </a:r>
            <a:endParaRPr lang="en-US" altLang="zh-CN" b="1" dirty="0"/>
          </a:p>
          <a:p>
            <a:endParaRPr lang="en-US" altLang="zh-CN" b="1" dirty="0"/>
          </a:p>
          <a:p>
            <a:r>
              <a:rPr lang="en-US" altLang="zh-CN" b="1" dirty="0"/>
              <a:t>1998</a:t>
            </a:r>
            <a:r>
              <a:rPr lang="zh-CN" altLang="en-US" b="1" dirty="0"/>
              <a:t>出现的</a:t>
            </a:r>
            <a:r>
              <a:rPr lang="zh-CN" altLang="en-US" b="1" dirty="0">
                <a:solidFill>
                  <a:srgbClr val="FF0000"/>
                </a:solidFill>
              </a:rPr>
              <a:t>基于统计语言建模的信息检索模型</a:t>
            </a:r>
            <a:r>
              <a:rPr lang="zh-CN" altLang="en-US" b="1" dirty="0"/>
              <a:t>本质上也是概率模型的一种。</a:t>
            </a:r>
          </a:p>
          <a:p>
            <a:endParaRPr lang="zh-CN" altLang="en-US" b="1"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9</a:t>
            </a:fld>
            <a:endParaRPr lang="en-US"/>
          </a:p>
        </p:txBody>
      </p:sp>
    </p:spTree>
    <p:extLst>
      <p:ext uri="{BB962C8B-B14F-4D97-AF65-F5344CB8AC3E}">
        <p14:creationId xmlns:p14="http://schemas.microsoft.com/office/powerpoint/2010/main" val="3977144770"/>
      </p:ext>
    </p:extLst>
  </p:cSld>
  <p:clrMapOvr>
    <a:masterClrMapping/>
  </p:clrMapOvr>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3759</TotalTime>
  <Words>2323</Words>
  <Application>Microsoft Office PowerPoint</Application>
  <PresentationFormat>全屏显示(4:3)</PresentationFormat>
  <Paragraphs>268</Paragraphs>
  <Slides>33</Slides>
  <Notes>13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33</vt:i4>
      </vt:variant>
    </vt:vector>
  </HeadingPairs>
  <TitlesOfParts>
    <vt:vector size="45" baseType="lpstr">
      <vt:lpstr>Arial Unicode MS</vt:lpstr>
      <vt:lpstr>ＭＳ Ｐゴシック</vt:lpstr>
      <vt:lpstr>黑体</vt:lpstr>
      <vt:lpstr>楷体</vt:lpstr>
      <vt:lpstr>宋体</vt:lpstr>
      <vt:lpstr>Arial</vt:lpstr>
      <vt:lpstr>Calibri</vt:lpstr>
      <vt:lpstr>Times New Roman</vt:lpstr>
      <vt:lpstr>Wingdings</vt:lpstr>
      <vt:lpstr>manning</vt:lpstr>
      <vt:lpstr>Equation</vt:lpstr>
      <vt:lpstr>公式</vt:lpstr>
      <vt:lpstr>PowerPoint 演示文稿</vt:lpstr>
      <vt:lpstr>内容提要</vt:lpstr>
      <vt:lpstr>内容提要</vt:lpstr>
      <vt:lpstr>内容提要</vt:lpstr>
      <vt:lpstr>补充材料</vt:lpstr>
      <vt:lpstr>贝努利</vt:lpstr>
      <vt:lpstr>内容提要</vt:lpstr>
      <vt:lpstr>概率检索模型</vt:lpstr>
      <vt:lpstr>概率检索模型</vt:lpstr>
      <vt:lpstr>概率排序原理(PRP)</vt:lpstr>
      <vt:lpstr>几种概率检索模型</vt:lpstr>
      <vt:lpstr>二值独立概率模型BIM</vt:lpstr>
      <vt:lpstr>BIM模型(续)</vt:lpstr>
      <vt:lpstr>文档是怎么生成的？</vt:lpstr>
      <vt:lpstr>两种常用的文档生成的总体分布</vt:lpstr>
      <vt:lpstr>两种常用的文档生成的总体分布</vt:lpstr>
      <vt:lpstr>BIM中P(D|R=1)或P(D|R=0)的计算</vt:lpstr>
      <vt:lpstr>BIM模型公式的推导</vt:lpstr>
      <vt:lpstr>例子</vt:lpstr>
      <vt:lpstr>BIM模型公式的推导</vt:lpstr>
      <vt:lpstr>pi qi参数的计算</vt:lpstr>
      <vt:lpstr>RSJ权重</vt:lpstr>
      <vt:lpstr>pi qi参数的计算(续)</vt:lpstr>
      <vt:lpstr>pi qi参数的计算(续)</vt:lpstr>
      <vt:lpstr>pi qi参数的计算(续)</vt:lpstr>
      <vt:lpstr>BIM模型小结</vt:lpstr>
      <vt:lpstr>BIM模型的优缺点</vt:lpstr>
      <vt:lpstr>内容提要</vt:lpstr>
      <vt:lpstr>Okapi BM25: 一个非二值模型</vt:lpstr>
      <vt:lpstr>Okapi BM25: 一个非二值模型</vt:lpstr>
      <vt:lpstr>另一个BM25写法</vt:lpstr>
      <vt:lpstr>BM25公式的推导</vt:lpstr>
      <vt:lpstr>Q&amp;A</vt:lpstr>
    </vt:vector>
  </TitlesOfParts>
  <Company>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现代信息检索技术</dc:title>
  <dc:creator>Wang Bin</dc:creator>
  <cp:lastModifiedBy>sun</cp:lastModifiedBy>
  <cp:revision>664</cp:revision>
  <dcterms:created xsi:type="dcterms:W3CDTF">2006-07-30T07:52:44Z</dcterms:created>
  <dcterms:modified xsi:type="dcterms:W3CDTF">2019-11-20T23:47:18Z</dcterms:modified>
</cp:coreProperties>
</file>