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handoutMasterIdLst>
    <p:handoutMasterId r:id="rId40"/>
  </p:handoutMasterIdLst>
  <p:sldIdLst>
    <p:sldId id="327" r:id="rId2"/>
    <p:sldId id="734" r:id="rId3"/>
    <p:sldId id="736" r:id="rId4"/>
    <p:sldId id="741" r:id="rId5"/>
    <p:sldId id="748" r:id="rId6"/>
    <p:sldId id="749" r:id="rId7"/>
    <p:sldId id="750" r:id="rId8"/>
    <p:sldId id="738" r:id="rId9"/>
    <p:sldId id="772" r:id="rId10"/>
    <p:sldId id="751" r:id="rId11"/>
    <p:sldId id="752" r:id="rId12"/>
    <p:sldId id="753" r:id="rId13"/>
    <p:sldId id="754" r:id="rId14"/>
    <p:sldId id="766" r:id="rId15"/>
    <p:sldId id="739" r:id="rId16"/>
    <p:sldId id="767" r:id="rId17"/>
    <p:sldId id="757" r:id="rId18"/>
    <p:sldId id="768" r:id="rId19"/>
    <p:sldId id="769" r:id="rId20"/>
    <p:sldId id="770" r:id="rId21"/>
    <p:sldId id="771" r:id="rId22"/>
    <p:sldId id="762" r:id="rId23"/>
    <p:sldId id="763" r:id="rId24"/>
    <p:sldId id="764" r:id="rId25"/>
    <p:sldId id="765" r:id="rId26"/>
    <p:sldId id="740" r:id="rId27"/>
    <p:sldId id="715" r:id="rId28"/>
    <p:sldId id="716" r:id="rId29"/>
    <p:sldId id="717" r:id="rId30"/>
    <p:sldId id="718" r:id="rId31"/>
    <p:sldId id="719" r:id="rId32"/>
    <p:sldId id="720" r:id="rId33"/>
    <p:sldId id="721" r:id="rId34"/>
    <p:sldId id="722" r:id="rId35"/>
    <p:sldId id="723" r:id="rId36"/>
    <p:sldId id="732" r:id="rId37"/>
    <p:sldId id="678" r:id="rId38"/>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6" d="100"/>
          <a:sy n="156" d="100"/>
        </p:scale>
        <p:origin x="1940" y="12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94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0" sz="1200">
                <a:latin typeface="Arial" panose="020B0604020202020204" pitchFamily="34" charset="0"/>
                <a:ea typeface="宋体" panose="02010600030101010101" pitchFamily="2" charset="-122"/>
              </a:defRPr>
            </a:lvl1pPr>
          </a:lstStyle>
          <a:p>
            <a:pPr>
              <a:defRPr/>
            </a:pPr>
            <a:endParaRPr lang="en-US" altLang="zh-CN"/>
          </a:p>
        </p:txBody>
      </p:sp>
      <p:sp>
        <p:nvSpPr>
          <p:cNvPr id="62467"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0" sz="1200">
                <a:latin typeface="Arial" panose="020B0604020202020204" pitchFamily="34" charset="0"/>
                <a:ea typeface="宋体" panose="02010600030101010101" pitchFamily="2" charset="-122"/>
              </a:defRPr>
            </a:lvl1pPr>
          </a:lstStyle>
          <a:p>
            <a:pPr>
              <a:defRPr/>
            </a:pPr>
            <a:endParaRPr lang="en-US" altLang="zh-CN"/>
          </a:p>
        </p:txBody>
      </p:sp>
      <p:sp>
        <p:nvSpPr>
          <p:cNvPr id="62468"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0" sz="1200">
                <a:latin typeface="Arial" panose="020B0604020202020204" pitchFamily="34" charset="0"/>
                <a:ea typeface="宋体" panose="02010600030101010101" pitchFamily="2" charset="-122"/>
              </a:defRPr>
            </a:lvl1pPr>
          </a:lstStyle>
          <a:p>
            <a:pPr>
              <a:defRPr/>
            </a:pPr>
            <a:endParaRPr lang="en-US" altLang="zh-CN"/>
          </a:p>
        </p:txBody>
      </p:sp>
      <p:sp>
        <p:nvSpPr>
          <p:cNvPr id="62469"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kumimoji="0" sz="1200">
                <a:latin typeface="Arial" panose="020B0604020202020204" pitchFamily="34" charset="0"/>
                <a:ea typeface="宋体" panose="02010600030101010101" pitchFamily="2" charset="-122"/>
              </a:defRPr>
            </a:lvl1pPr>
          </a:lstStyle>
          <a:p>
            <a:pPr>
              <a:defRPr/>
            </a:pPr>
            <a:fld id="{47F7FDF3-5B50-42A4-8552-9A7B195B16B6}" type="slidenum">
              <a:rPr lang="en-US" altLang="zh-CN"/>
              <a:t>‹#›</a:t>
            </a:fld>
            <a:endParaRPr lang="en-US" altLang="zh-CN"/>
          </a:p>
        </p:txBody>
      </p:sp>
    </p:spTree>
    <p:extLst>
      <p:ext uri="{BB962C8B-B14F-4D97-AF65-F5344CB8AC3E}">
        <p14:creationId xmlns:p14="http://schemas.microsoft.com/office/powerpoint/2010/main" val="1432772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0" sz="1200">
                <a:latin typeface="Arial" panose="020B0604020202020204" pitchFamily="34" charset="0"/>
                <a:ea typeface="宋体" panose="02010600030101010101" pitchFamily="2" charset="-122"/>
              </a:defRPr>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0" sz="1200">
                <a:latin typeface="Arial" panose="020B0604020202020204" pitchFamily="34" charset="0"/>
                <a:ea typeface="宋体" panose="02010600030101010101" pitchFamily="2" charset="-122"/>
              </a:defRPr>
            </a:lvl1pPr>
          </a:lstStyle>
          <a:p>
            <a:pPr>
              <a:defRPr/>
            </a:pPr>
            <a:endParaRPr lang="en-US" altLang="zh-CN"/>
          </a:p>
        </p:txBody>
      </p:sp>
      <p:sp>
        <p:nvSpPr>
          <p:cNvPr id="757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0" sz="1200">
                <a:latin typeface="Arial" panose="020B0604020202020204" pitchFamily="34" charset="0"/>
                <a:ea typeface="宋体" panose="02010600030101010101" pitchFamily="2"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kumimoji="0" sz="1200">
                <a:latin typeface="Arial" panose="020B0604020202020204" pitchFamily="34" charset="0"/>
                <a:ea typeface="宋体" panose="02010600030101010101" pitchFamily="2" charset="-122"/>
              </a:defRPr>
            </a:lvl1pPr>
          </a:lstStyle>
          <a:p>
            <a:pPr>
              <a:defRPr/>
            </a:pPr>
            <a:fld id="{13B9A3D7-8266-4C6F-A072-648345352726}" type="slidenum">
              <a:rPr lang="en-US" altLang="zh-CN"/>
              <a:t>‹#›</a:t>
            </a:fld>
            <a:endParaRPr lang="en-US" altLang="zh-CN"/>
          </a:p>
        </p:txBody>
      </p:sp>
    </p:spTree>
    <p:extLst>
      <p:ext uri="{BB962C8B-B14F-4D97-AF65-F5344CB8AC3E}">
        <p14:creationId xmlns:p14="http://schemas.microsoft.com/office/powerpoint/2010/main" val="19178062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10</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p:spPr>
      </p:sp>
      <p:sp>
        <p:nvSpPr>
          <p:cNvPr id="291844" name="Rectangle 2"/>
          <p:cNvSpPr>
            <a:spLocks noGrp="1" noChangeArrowheads="1"/>
          </p:cNvSpPr>
          <p:nvPr>
            <p:ph type="body" idx="1"/>
          </p:nvPr>
        </p:nvSpPr>
        <p:spPr>
          <a:xfrm>
            <a:off x="913805" y="4343703"/>
            <a:ext cx="5025926" cy="4110869"/>
          </a:xfrm>
          <a:noFill/>
        </p:spPr>
        <p:txBody>
          <a:bodyPr wrap="none" anchor="ctr"/>
          <a:lstStyle/>
          <a:p>
            <a:endParaRPr lang="de-DE"/>
          </a:p>
        </p:txBody>
      </p:sp>
    </p:spTree>
    <p:extLst>
      <p:ext uri="{BB962C8B-B14F-4D97-AF65-F5344CB8AC3E}">
        <p14:creationId xmlns:p14="http://schemas.microsoft.com/office/powerpoint/2010/main" val="511000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11</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p:spPr>
      </p:sp>
      <p:sp>
        <p:nvSpPr>
          <p:cNvPr id="291844" name="Rectangle 2"/>
          <p:cNvSpPr>
            <a:spLocks noGrp="1" noChangeArrowheads="1"/>
          </p:cNvSpPr>
          <p:nvPr>
            <p:ph type="body" idx="1"/>
          </p:nvPr>
        </p:nvSpPr>
        <p:spPr>
          <a:xfrm>
            <a:off x="913805" y="4343703"/>
            <a:ext cx="5025926" cy="4110869"/>
          </a:xfrm>
          <a:noFill/>
        </p:spPr>
        <p:txBody>
          <a:bodyPr wrap="none" anchor="ctr"/>
          <a:lstStyle/>
          <a:p>
            <a:endParaRPr lang="de-DE"/>
          </a:p>
        </p:txBody>
      </p:sp>
    </p:spTree>
    <p:extLst>
      <p:ext uri="{BB962C8B-B14F-4D97-AF65-F5344CB8AC3E}">
        <p14:creationId xmlns:p14="http://schemas.microsoft.com/office/powerpoint/2010/main" val="1523979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12</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p:spPr>
      </p:sp>
      <p:sp>
        <p:nvSpPr>
          <p:cNvPr id="291844" name="Rectangle 2"/>
          <p:cNvSpPr>
            <a:spLocks noGrp="1" noChangeArrowheads="1"/>
          </p:cNvSpPr>
          <p:nvPr>
            <p:ph type="body" idx="1"/>
          </p:nvPr>
        </p:nvSpPr>
        <p:spPr>
          <a:xfrm>
            <a:off x="913805" y="4343703"/>
            <a:ext cx="5025926" cy="4110869"/>
          </a:xfrm>
          <a:noFill/>
        </p:spPr>
        <p:txBody>
          <a:bodyPr wrap="none" anchor="ctr"/>
          <a:lstStyle/>
          <a:p>
            <a:endParaRPr lang="de-DE"/>
          </a:p>
        </p:txBody>
      </p:sp>
    </p:spTree>
    <p:extLst>
      <p:ext uri="{BB962C8B-B14F-4D97-AF65-F5344CB8AC3E}">
        <p14:creationId xmlns:p14="http://schemas.microsoft.com/office/powerpoint/2010/main" val="2102390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13</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178719" y="686405"/>
            <a:ext cx="4500563" cy="3429000"/>
          </a:xfrm>
          <a:solidFill>
            <a:srgbClr val="FFFFFF"/>
          </a:solidFill>
        </p:spPr>
      </p:sp>
      <p:sp>
        <p:nvSpPr>
          <p:cNvPr id="291844" name="Rectangle 2"/>
          <p:cNvSpPr>
            <a:spLocks noGrp="1" noChangeArrowheads="1"/>
          </p:cNvSpPr>
          <p:nvPr>
            <p:ph type="body" idx="1"/>
          </p:nvPr>
        </p:nvSpPr>
        <p:spPr>
          <a:xfrm>
            <a:off x="913805" y="4343703"/>
            <a:ext cx="5025926" cy="4110869"/>
          </a:xfrm>
          <a:noFill/>
        </p:spPr>
        <p:txBody>
          <a:bodyPr wrap="none" anchor="ctr"/>
          <a:lstStyle/>
          <a:p>
            <a:endParaRPr lang="de-DE"/>
          </a:p>
        </p:txBody>
      </p:sp>
    </p:spTree>
    <p:extLst>
      <p:ext uri="{BB962C8B-B14F-4D97-AF65-F5344CB8AC3E}">
        <p14:creationId xmlns:p14="http://schemas.microsoft.com/office/powerpoint/2010/main" val="141639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17</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p:spPr>
      </p:sp>
      <p:sp>
        <p:nvSpPr>
          <p:cNvPr id="291844" name="Rectangle 2"/>
          <p:cNvSpPr>
            <a:spLocks noGrp="1" noChangeArrowheads="1"/>
          </p:cNvSpPr>
          <p:nvPr>
            <p:ph type="body" idx="1"/>
          </p:nvPr>
        </p:nvSpPr>
        <p:spPr>
          <a:xfrm>
            <a:off x="913805" y="4343703"/>
            <a:ext cx="5025926" cy="4110869"/>
          </a:xfrm>
          <a:noFill/>
        </p:spPr>
        <p:txBody>
          <a:bodyPr wrap="none" anchor="ctr"/>
          <a:lstStyle/>
          <a:p>
            <a:endParaRPr lang="de-DE"/>
          </a:p>
        </p:txBody>
      </p:sp>
    </p:spTree>
    <p:extLst>
      <p:ext uri="{BB962C8B-B14F-4D97-AF65-F5344CB8AC3E}">
        <p14:creationId xmlns:p14="http://schemas.microsoft.com/office/powerpoint/2010/main" val="2397313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22</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p:spPr>
      </p:sp>
      <p:sp>
        <p:nvSpPr>
          <p:cNvPr id="291844" name="Rectangle 2"/>
          <p:cNvSpPr>
            <a:spLocks noGrp="1" noChangeArrowheads="1"/>
          </p:cNvSpPr>
          <p:nvPr>
            <p:ph type="body" idx="1"/>
          </p:nvPr>
        </p:nvSpPr>
        <p:spPr>
          <a:xfrm>
            <a:off x="913805" y="4343703"/>
            <a:ext cx="5025926" cy="4110869"/>
          </a:xfrm>
          <a:noFill/>
        </p:spPr>
        <p:txBody>
          <a:bodyPr wrap="none" anchor="ctr"/>
          <a:lstStyle/>
          <a:p>
            <a:endParaRPr lang="de-DE"/>
          </a:p>
        </p:txBody>
      </p:sp>
    </p:spTree>
    <p:extLst>
      <p:ext uri="{BB962C8B-B14F-4D97-AF65-F5344CB8AC3E}">
        <p14:creationId xmlns:p14="http://schemas.microsoft.com/office/powerpoint/2010/main" val="860854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76200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600" i="1">
                <a:solidFill>
                  <a:srgbClr val="FFFFFF"/>
                </a:solidFill>
                <a:latin typeface="Calibri" panose="020F0502020204030204" pitchFamily="34" charset="0"/>
                <a:ea typeface="MS PGothic" panose="020B0600070205080204" pitchFamily="34" charset="-128"/>
              </a:rPr>
              <a:t>Principle of Information Retrieval System</a:t>
            </a:r>
          </a:p>
        </p:txBody>
      </p:sp>
      <p:sp>
        <p:nvSpPr>
          <p:cNvPr id="5" name="Rectangle 7"/>
          <p:cNvSpPr>
            <a:spLocks noChangeArrowheads="1"/>
          </p:cNvSpPr>
          <p:nvPr/>
        </p:nvSpPr>
        <p:spPr bwMode="auto">
          <a:xfrm>
            <a:off x="3733800" y="0"/>
            <a:ext cx="38862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anose="020F0502020204030204" pitchFamily="34" charset="0"/>
                <a:ea typeface="MS PGothic" panose="020B0600070205080204" pitchFamily="34" charset="-128"/>
              </a:rPr>
              <a:t> </a:t>
            </a:r>
          </a:p>
        </p:txBody>
      </p:sp>
      <p:sp>
        <p:nvSpPr>
          <p:cNvPr id="6" name="TextBox 5"/>
          <p:cNvSpPr txBox="1">
            <a:spLocks noChangeArrowheads="1"/>
          </p:cNvSpPr>
          <p:nvPr/>
        </p:nvSpPr>
        <p:spPr bwMode="auto">
          <a:xfrm>
            <a:off x="1962150" y="1600200"/>
            <a:ext cx="51355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800" b="1" dirty="0">
                <a:solidFill>
                  <a:srgbClr val="FBFCFF"/>
                </a:solidFill>
                <a:latin typeface="黑体" panose="02010609060101010101" pitchFamily="49" charset="-122"/>
                <a:ea typeface="黑体" panose="02010609060101010101" pitchFamily="49" charset="-122"/>
                <a:cs typeface="Arial Unicode MS" panose="020B0604020202020204" pitchFamily="34" charset="-122"/>
              </a:rPr>
              <a:t>信息检索系统原理</a:t>
            </a:r>
            <a:endParaRPr lang="en-US" sz="4800" b="1" dirty="0">
              <a:solidFill>
                <a:srgbClr val="FBFCFF"/>
              </a:solidFill>
              <a:latin typeface="黑体" panose="02010609060101010101" pitchFamily="49" charset="-122"/>
              <a:ea typeface="黑体" panose="02010609060101010101" pitchFamily="49" charset="-122"/>
              <a:cs typeface="Arial Unicode MS" panose="020B0604020202020204" pitchFamily="34" charset="-122"/>
            </a:endParaRPr>
          </a:p>
        </p:txBody>
      </p:sp>
      <p:sp>
        <p:nvSpPr>
          <p:cNvPr id="7" name="Rectangle 8"/>
          <p:cNvSpPr>
            <a:spLocks noChangeArrowheads="1"/>
          </p:cNvSpPr>
          <p:nvPr userDrawn="1"/>
        </p:nvSpPr>
        <p:spPr bwMode="auto">
          <a:xfrm>
            <a:off x="7620000" y="0"/>
            <a:ext cx="1524000" cy="274638"/>
          </a:xfrm>
          <a:prstGeom prst="rect">
            <a:avLst/>
          </a:prstGeom>
          <a:solidFill>
            <a:srgbClr val="139CB7"/>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anose="020F0502020204030204" pitchFamily="34" charset="0"/>
                <a:ea typeface="MS PGothic" panose="020B0600070205080204" pitchFamily="34" charset="-128"/>
              </a:rPr>
              <a:t> </a:t>
            </a: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68313" y="1773238"/>
            <a:ext cx="8207375"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zh-CN" altLang="en-US"/>
          </a:p>
        </p:txBody>
      </p:sp>
      <p:sp>
        <p:nvSpPr>
          <p:cNvPr id="5" name="TextBox 4"/>
          <p:cNvSpPr txBox="1">
            <a:spLocks noChangeArrowheads="1"/>
          </p:cNvSpPr>
          <p:nvPr/>
        </p:nvSpPr>
        <p:spPr bwMode="auto">
          <a:xfrm>
            <a:off x="481013" y="1773238"/>
            <a:ext cx="82089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AutoNum type="circleNumDbPlain"/>
              <a:defRPr/>
            </a:pPr>
            <a:endParaRPr lang="en-US" altLang="zh-CN"/>
          </a:p>
          <a:p>
            <a:pPr eaLnBrk="1" hangingPunct="1">
              <a:buFontTx/>
              <a:buAutoNum type="circleNumDbPlain"/>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anose="02020603050405020304" pitchFamily="18" charset="0"/>
                <a:ea typeface="+mn-ea"/>
              </a:defRPr>
            </a:lvl1pPr>
            <a:lvl2pPr marL="914400" indent="-457200">
              <a:buFont typeface="+mj-lt"/>
              <a:buAutoNum type="alphaLcParenR"/>
              <a:defRPr baseline="0">
                <a:solidFill>
                  <a:schemeClr val="accent5">
                    <a:lumMod val="75000"/>
                  </a:schemeClr>
                </a:solidFill>
                <a:latin typeface="Times New Roman" panose="02020603050405020304" pitchFamily="18" charset="0"/>
                <a:ea typeface="+mn-ea"/>
              </a:defRPr>
            </a:lvl2pPr>
          </a:lstStyle>
          <a:p>
            <a:pPr lvl="0"/>
            <a:r>
              <a:rPr lang="zh-CN" altLang="en-US"/>
              <a:t>单击此处编辑母版文本样式</a:t>
            </a:r>
          </a:p>
          <a:p>
            <a:pPr lvl="1"/>
            <a:r>
              <a:rPr lang="zh-CN" altLang="en-US"/>
              <a:t>第二级</a:t>
            </a:r>
          </a:p>
        </p:txBody>
      </p:sp>
      <p:sp>
        <p:nvSpPr>
          <p:cNvPr id="6" name="Date Placeholder 3"/>
          <p:cNvSpPr>
            <a:spLocks noGrp="1"/>
          </p:cNvSpPr>
          <p:nvPr>
            <p:ph type="dt" sz="half" idx="14"/>
          </p:nvPr>
        </p:nvSpPr>
        <p:spPr/>
        <p:txBody>
          <a:bodyPr/>
          <a:lstStyle>
            <a:lvl1pPr>
              <a:defRPr/>
            </a:lvl1pPr>
          </a:lstStyle>
          <a:p>
            <a:pPr>
              <a:defRPr/>
            </a:pPr>
            <a:endParaRPr lang="en-US" altLang="zh-CN"/>
          </a:p>
        </p:txBody>
      </p:sp>
      <p:sp>
        <p:nvSpPr>
          <p:cNvPr id="7" name="Footer Placeholder 4"/>
          <p:cNvSpPr>
            <a:spLocks noGrp="1"/>
          </p:cNvSpPr>
          <p:nvPr>
            <p:ph type="ftr" sz="quarter" idx="15"/>
          </p:nvPr>
        </p:nvSpPr>
        <p:spPr/>
        <p:txBody>
          <a:bodyPr/>
          <a:lstStyle>
            <a:lvl1pPr>
              <a:defRPr dirty="0"/>
            </a:lvl1pPr>
          </a:lstStyle>
          <a:p>
            <a:pPr>
              <a:defRPr/>
            </a:pPr>
            <a:endParaRPr lang="en-US" altLang="zh-CN"/>
          </a:p>
        </p:txBody>
      </p:sp>
      <p:sp>
        <p:nvSpPr>
          <p:cNvPr id="8" name="Slide Number Placeholder 5"/>
          <p:cNvSpPr>
            <a:spLocks noGrp="1"/>
          </p:cNvSpPr>
          <p:nvPr>
            <p:ph type="sldNum" sz="quarter" idx="16"/>
          </p:nvPr>
        </p:nvSpPr>
        <p:spPr/>
        <p:txBody>
          <a:bodyPr/>
          <a:lstStyle>
            <a:lvl1pPr>
              <a:defRPr/>
            </a:lvl1pPr>
          </a:lstStyle>
          <a:p>
            <a:pPr>
              <a:defRPr/>
            </a:pPr>
            <a:fld id="{93A23781-D287-4953-8B39-293BE9BE148D}" type="slidenum">
              <a:rPr lang="en-US" altLang="zh-CN"/>
              <a:t>‹#›</a:t>
            </a:fld>
            <a:endParaRPr lang="en-US" altLang="zh-CN"/>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B287583A-71EE-4DAE-B280-3983F9B4FFCF}" type="slidenum">
              <a:rPr lang="en-US" altLang="zh-CN"/>
              <a:t>‹#›</a:t>
            </a:fld>
            <a:endParaRPr lang="en-US" altLang="zh-CN"/>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ltLang="zh-CN" sz="1600" i="1">
              <a:solidFill>
                <a:srgbClr val="FFFFFF"/>
              </a:solidFill>
              <a:latin typeface="Calibri" panose="020F0502020204030204" pitchFamily="34" charset="0"/>
              <a:ea typeface="MS PGothic" panose="020B0600070205080204" pitchFamily="34"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anose="020F0502020204030204" pitchFamily="34" charset="0"/>
                <a:ea typeface="MS PGothic" panose="020B0600070205080204"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anose="020F0502020204030204" pitchFamily="34" charset="0"/>
                <a:ea typeface="MS PGothic" panose="020B0600070205080204" pitchFamily="34" charset="-128"/>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8" name="Rectangle 6"/>
          <p:cNvSpPr>
            <a:spLocks noChangeArrowheads="1"/>
          </p:cNvSpPr>
          <p:nvPr/>
        </p:nvSpPr>
        <p:spPr bwMode="auto">
          <a:xfrm>
            <a:off x="3175"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楷体" panose="02010609060101010101" pitchFamily="49" charset="-122"/>
                <a:ea typeface="楷体" panose="02010609060101010101" pitchFamily="49" charset="-122"/>
                <a:cs typeface="MS PGothic" panose="020B0600070205080204" pitchFamily="34" charset="-128"/>
              </a:rPr>
              <a:t>信息检索系统原理</a:t>
            </a:r>
            <a:endParaRPr lang="en-US" sz="1600">
              <a:solidFill>
                <a:srgbClr val="FFFFFF"/>
              </a:solidFill>
              <a:latin typeface="楷体" panose="02010609060101010101" pitchFamily="49" charset="-122"/>
              <a:ea typeface="楷体" panose="02010609060101010101" pitchFamily="49" charset="-122"/>
              <a:cs typeface="MS PGothic" panose="020B0600070205080204" pitchFamily="34" charset="-128"/>
            </a:endParaRP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dirty="0"/>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pPr>
              <a:defRPr/>
            </a:pPr>
            <a:fld id="{A76DA3B2-BCA9-4D08-8235-F7236BC83CD8}"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楷体" panose="02010609060101010101" pitchFamily="49" charset="-122"/>
                <a:ea typeface="楷体" panose="02010609060101010101" pitchFamily="49" charset="-122"/>
                <a:cs typeface="MS PGothic" panose="020B0600070205080204" pitchFamily="34" charset="-128"/>
              </a:rPr>
              <a:t>信息检索系统原理</a:t>
            </a:r>
            <a:endParaRPr lang="en-US" sz="1600">
              <a:solidFill>
                <a:srgbClr val="FFFFFF"/>
              </a:solidFill>
              <a:latin typeface="楷体" panose="02010609060101010101" pitchFamily="49" charset="-122"/>
              <a:ea typeface="楷体" panose="02010609060101010101" pitchFamily="49" charset="-122"/>
              <a:cs typeface="MS PGothic" panose="020B0600070205080204" pitchFamily="34"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anose="020F0502020204030204" pitchFamily="34" charset="0"/>
                <a:ea typeface="MS PGothic" panose="020B0600070205080204" pitchFamily="34" charset="-128"/>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anose="020F0502020204030204" pitchFamily="34" charset="0"/>
                <a:ea typeface="MS PGothic" panose="020B0600070205080204" pitchFamily="34" charset="-128"/>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en-US" altLang="zh-CN"/>
          </a:p>
        </p:txBody>
      </p:sp>
      <p:sp>
        <p:nvSpPr>
          <p:cNvPr id="10" name="Footer Placeholder 5"/>
          <p:cNvSpPr>
            <a:spLocks noGrp="1"/>
          </p:cNvSpPr>
          <p:nvPr>
            <p:ph type="ftr" sz="quarter" idx="11"/>
          </p:nvPr>
        </p:nvSpPr>
        <p:spPr/>
        <p:txBody>
          <a:bodyPr/>
          <a:lstStyle>
            <a:lvl1pPr>
              <a:defRPr dirty="0"/>
            </a:lvl1pPr>
          </a:lstStyle>
          <a:p>
            <a:pPr>
              <a:defRPr/>
            </a:pPr>
            <a:endParaRPr lang="en-US" altLang="zh-CN"/>
          </a:p>
        </p:txBody>
      </p:sp>
      <p:sp>
        <p:nvSpPr>
          <p:cNvPr id="11" name="Slide Number Placeholder 6"/>
          <p:cNvSpPr>
            <a:spLocks noGrp="1"/>
          </p:cNvSpPr>
          <p:nvPr>
            <p:ph type="sldNum" sz="quarter" idx="12"/>
          </p:nvPr>
        </p:nvSpPr>
        <p:spPr/>
        <p:txBody>
          <a:bodyPr/>
          <a:lstStyle>
            <a:lvl1pPr>
              <a:defRPr/>
            </a:lvl1pPr>
          </a:lstStyle>
          <a:p>
            <a:pPr>
              <a:defRPr/>
            </a:pPr>
            <a:fld id="{1553A4CA-C93D-432E-A9CF-CE114FFD5C1B}"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楷体" panose="02010609060101010101" pitchFamily="49" charset="-122"/>
                <a:ea typeface="楷体" panose="02010609060101010101" pitchFamily="49" charset="-122"/>
                <a:cs typeface="MS PGothic" panose="020B0600070205080204" pitchFamily="34" charset="-128"/>
              </a:rPr>
              <a:t>信息检索系统原理</a:t>
            </a:r>
            <a:endParaRPr lang="en-US" sz="1600">
              <a:solidFill>
                <a:srgbClr val="FFFFFF"/>
              </a:solidFill>
              <a:latin typeface="楷体" panose="02010609060101010101" pitchFamily="49" charset="-122"/>
              <a:ea typeface="楷体" panose="02010609060101010101" pitchFamily="49" charset="-122"/>
              <a:cs typeface="MS PGothic" panose="020B0600070205080204" pitchFamily="34"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anose="020F0502020204030204" pitchFamily="34" charset="0"/>
                <a:ea typeface="MS PGothic" panose="020B0600070205080204" pitchFamily="34"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anose="020F0502020204030204" pitchFamily="34" charset="0"/>
                <a:ea typeface="MS PGothic" panose="020B0600070205080204" pitchFamily="34" charset="-128"/>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en-US" altLang="zh-CN"/>
          </a:p>
        </p:txBody>
      </p:sp>
      <p:sp>
        <p:nvSpPr>
          <p:cNvPr id="12" name="Footer Placeholder 7"/>
          <p:cNvSpPr>
            <a:spLocks noGrp="1"/>
          </p:cNvSpPr>
          <p:nvPr>
            <p:ph type="ftr" sz="quarter" idx="11"/>
          </p:nvPr>
        </p:nvSpPr>
        <p:spPr/>
        <p:txBody>
          <a:bodyPr/>
          <a:lstStyle>
            <a:lvl1pPr>
              <a:defRPr dirty="0"/>
            </a:lvl1pPr>
          </a:lstStyle>
          <a:p>
            <a:pPr>
              <a:defRPr/>
            </a:pPr>
            <a:endParaRPr lang="en-US" altLang="zh-CN"/>
          </a:p>
        </p:txBody>
      </p:sp>
      <p:sp>
        <p:nvSpPr>
          <p:cNvPr id="13" name="Slide Number Placeholder 8"/>
          <p:cNvSpPr>
            <a:spLocks noGrp="1"/>
          </p:cNvSpPr>
          <p:nvPr>
            <p:ph type="sldNum" sz="quarter" idx="12"/>
          </p:nvPr>
        </p:nvSpPr>
        <p:spPr/>
        <p:txBody>
          <a:bodyPr/>
          <a:lstStyle>
            <a:lvl1pPr>
              <a:defRPr/>
            </a:lvl1pPr>
          </a:lstStyle>
          <a:p>
            <a:pPr>
              <a:defRPr/>
            </a:pPr>
            <a:fld id="{9CFE69F2-EB46-4BD3-BAE1-FB756BC4F87A}"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dirty="0"/>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B1E729AF-08A3-479D-A133-BA1F9D955144}"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C39CB4C8-B055-4AF1-BE09-D6409ED0A8E2}"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lstStyle>
            <a:lvl1pPr>
              <a:defRPr sz="1200">
                <a:solidFill>
                  <a:srgbClr val="898989"/>
                </a:solidFill>
                <a:latin typeface="Calibri" panose="020F0502020204030204" pitchFamily="34" charset="0"/>
                <a:ea typeface="宋体" panose="02010600030101010101" pitchFamily="2" charset="-122"/>
              </a:defRPr>
            </a:lvl1pPr>
          </a:lstStyle>
          <a:p>
            <a:pPr>
              <a:defRPr/>
            </a:pPr>
            <a:endParaRPr lang="en-US" altLang="zh-CN"/>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lstStyle>
            <a:lvl1pPr algn="ctr">
              <a:defRPr sz="1200" dirty="0">
                <a:solidFill>
                  <a:srgbClr val="898989"/>
                </a:solidFill>
                <a:latin typeface="Calibri" panose="020F0502020204030204" pitchFamily="34" charset="0"/>
                <a:ea typeface="宋体" panose="02010600030101010101" pitchFamily="2" charset="-122"/>
              </a:defRPr>
            </a:lvl1pPr>
          </a:lstStyle>
          <a:p>
            <a:pPr>
              <a:defRPr/>
            </a:pPr>
            <a:endParaRPr lang="en-US" altLang="zh-CN"/>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ea typeface="宋体" panose="02010600030101010101" pitchFamily="2" charset="-122"/>
              </a:defRPr>
            </a:lvl1pPr>
          </a:lstStyle>
          <a:p>
            <a:pPr>
              <a:defRPr/>
            </a:pPr>
            <a:fld id="{98EBA43F-4D2A-4E95-8895-985BE03B7995}" type="slidenum">
              <a:rPr lang="en-US" altLang="zh-CN"/>
              <a:t>‹#›</a:t>
            </a:fld>
            <a:endParaRPr lang="en-US" altLang="zh-CN"/>
          </a:p>
        </p:txBody>
      </p:sp>
      <p:sp>
        <p:nvSpPr>
          <p:cNvPr id="1031" name="Rectangle 6"/>
          <p:cNvSpPr>
            <a:spLocks noChangeArrowheads="1"/>
          </p:cNvSpPr>
          <p:nvPr/>
        </p:nvSpPr>
        <p:spPr bwMode="auto">
          <a:xfrm>
            <a:off x="0"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楷体" panose="02010609060101010101" pitchFamily="49" charset="-122"/>
                <a:ea typeface="楷体" panose="02010609060101010101" pitchFamily="49" charset="-122"/>
                <a:cs typeface="MS PGothic" panose="020B0600070205080204" pitchFamily="34" charset="-128"/>
              </a:rPr>
              <a:t>信息检索系统原理</a:t>
            </a:r>
            <a:endParaRPr lang="en-US" sz="1600">
              <a:solidFill>
                <a:srgbClr val="FFFFFF"/>
              </a:solidFill>
              <a:latin typeface="楷体" panose="02010609060101010101" pitchFamily="49" charset="-122"/>
              <a:ea typeface="楷体" panose="02010609060101010101" pitchFamily="49" charset="-122"/>
              <a:cs typeface="MS PGothic" panose="020B0600070205080204" pitchFamily="34" charset="-128"/>
            </a:endParaRPr>
          </a:p>
        </p:txBody>
      </p:sp>
      <p:sp>
        <p:nvSpPr>
          <p:cNvPr id="1032" name="Rectangle 7"/>
          <p:cNvSpPr>
            <a:spLocks noChangeArrowheads="1"/>
          </p:cNvSpPr>
          <p:nvPr/>
        </p:nvSpPr>
        <p:spPr bwMode="auto">
          <a:xfrm>
            <a:off x="3733800" y="0"/>
            <a:ext cx="38862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600">
                <a:solidFill>
                  <a:srgbClr val="FFFFFF"/>
                </a:solidFill>
                <a:latin typeface="Calibri" panose="020F0502020204030204" pitchFamily="34" charset="0"/>
                <a:ea typeface="MS PGothic" panose="020B0600070205080204" pitchFamily="34" charset="-128"/>
              </a:rPr>
              <a:t> </a:t>
            </a:r>
          </a:p>
        </p:txBody>
      </p:sp>
      <p:sp>
        <p:nvSpPr>
          <p:cNvPr id="1033" name="Rectangle 8"/>
          <p:cNvSpPr>
            <a:spLocks noChangeArrowheads="1"/>
          </p:cNvSpPr>
          <p:nvPr/>
        </p:nvSpPr>
        <p:spPr bwMode="auto">
          <a:xfrm>
            <a:off x="7620000" y="0"/>
            <a:ext cx="1524000" cy="274638"/>
          </a:xfrm>
          <a:prstGeom prst="rect">
            <a:avLst/>
          </a:prstGeom>
          <a:solidFill>
            <a:srgbClr val="139CB7"/>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anose="020F0502020204030204" pitchFamily="34" charset="0"/>
                <a:ea typeface="MS PGothic" panose="020B0600070205080204" pitchFamily="34" charset="-128"/>
              </a:rPr>
              <a: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457200" rtl="0" eaLnBrk="0" fontAlgn="base" hangingPunct="0">
        <a:spcBef>
          <a:spcPct val="0"/>
        </a:spcBef>
        <a:spcAft>
          <a:spcPct val="0"/>
        </a:spcAft>
        <a:defRPr sz="4000" kern="1200">
          <a:solidFill>
            <a:schemeClr val="tx1"/>
          </a:solidFill>
          <a:latin typeface="Times New Roman" panose="02020603050405020304" pitchFamily="18" charset="0"/>
          <a:ea typeface="黑体" panose="02010609060101010101" pitchFamily="49" charset="-122"/>
          <a:cs typeface="黑体" panose="02010609060101010101" pitchFamily="49" charset="-122"/>
        </a:defRPr>
      </a:lvl1pPr>
      <a:lvl2pPr algn="l" defTabSz="457200" rtl="0" eaLnBrk="0" fontAlgn="base" hangingPunct="0">
        <a:spcBef>
          <a:spcPct val="0"/>
        </a:spcBef>
        <a:spcAft>
          <a:spcPct val="0"/>
        </a:spcAft>
        <a:defRPr sz="4000">
          <a:solidFill>
            <a:schemeClr val="tx1"/>
          </a:solidFill>
          <a:latin typeface="Times New Roman" panose="02020603050405020304" pitchFamily="18" charset="0"/>
          <a:ea typeface="黑体" panose="02010609060101010101" pitchFamily="49" charset="-122"/>
          <a:cs typeface="MS PGothic" panose="020B0600070205080204" pitchFamily="34" charset="-128"/>
        </a:defRPr>
      </a:lvl2pPr>
      <a:lvl3pPr algn="l" defTabSz="457200" rtl="0" eaLnBrk="0" fontAlgn="base" hangingPunct="0">
        <a:spcBef>
          <a:spcPct val="0"/>
        </a:spcBef>
        <a:spcAft>
          <a:spcPct val="0"/>
        </a:spcAft>
        <a:defRPr sz="4000">
          <a:solidFill>
            <a:schemeClr val="tx1"/>
          </a:solidFill>
          <a:latin typeface="Times New Roman" panose="02020603050405020304" pitchFamily="18" charset="0"/>
          <a:ea typeface="黑体" panose="02010609060101010101" pitchFamily="49" charset="-122"/>
          <a:cs typeface="MS PGothic" panose="020B0600070205080204" pitchFamily="34" charset="-128"/>
        </a:defRPr>
      </a:lvl3pPr>
      <a:lvl4pPr algn="l" defTabSz="457200" rtl="0" eaLnBrk="0" fontAlgn="base" hangingPunct="0">
        <a:spcBef>
          <a:spcPct val="0"/>
        </a:spcBef>
        <a:spcAft>
          <a:spcPct val="0"/>
        </a:spcAft>
        <a:defRPr sz="4000">
          <a:solidFill>
            <a:schemeClr val="tx1"/>
          </a:solidFill>
          <a:latin typeface="Times New Roman" panose="02020603050405020304" pitchFamily="18" charset="0"/>
          <a:ea typeface="黑体" panose="02010609060101010101" pitchFamily="49" charset="-122"/>
          <a:cs typeface="MS PGothic" panose="020B0600070205080204" pitchFamily="34" charset="-128"/>
        </a:defRPr>
      </a:lvl4pPr>
      <a:lvl5pPr algn="l" defTabSz="457200" rtl="0" eaLnBrk="0" fontAlgn="base" hangingPunct="0">
        <a:spcBef>
          <a:spcPct val="0"/>
        </a:spcBef>
        <a:spcAft>
          <a:spcPct val="0"/>
        </a:spcAft>
        <a:defRPr sz="4000">
          <a:solidFill>
            <a:schemeClr val="tx1"/>
          </a:solidFill>
          <a:latin typeface="Times New Roman" panose="02020603050405020304" pitchFamily="18" charset="0"/>
          <a:ea typeface="黑体" panose="02010609060101010101" pitchFamily="49" charset="-122"/>
          <a:cs typeface="MS PGothic" panose="020B0600070205080204" pitchFamily="34" charset="-128"/>
        </a:defRPr>
      </a:lvl5pPr>
      <a:lvl6pPr marL="457200"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pitchFamily="34" charset="-128"/>
          <a:cs typeface="MS PGothic" panose="020B0600070205080204" pitchFamily="34" charset="-128"/>
        </a:defRPr>
      </a:lvl6pPr>
      <a:lvl7pPr marL="914400"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pitchFamily="34" charset="-128"/>
          <a:cs typeface="MS PGothic" panose="020B0600070205080204" pitchFamily="34" charset="-128"/>
        </a:defRPr>
      </a:lvl7pPr>
      <a:lvl8pPr marL="1371600"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pitchFamily="34" charset="-128"/>
          <a:cs typeface="MS PGothic" panose="020B0600070205080204" pitchFamily="34" charset="-128"/>
        </a:defRPr>
      </a:lvl8pPr>
      <a:lvl9pPr marL="1828800"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pitchFamily="34" charset="-128"/>
          <a:cs typeface="MS PGothic" panose="020B0600070205080204" pitchFamily="34" charset="-128"/>
        </a:defRPr>
      </a:lvl9pPr>
    </p:titleStyle>
    <p:body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Times New Roman" panose="02020603050405020304" pitchFamily="18" charset="0"/>
          <a:ea typeface="+mn-ea"/>
          <a:cs typeface="MS PGothic" panose="020B0600070205080204" pitchFamily="34"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Times New Roman" panose="02020603050405020304" pitchFamily="18" charset="0"/>
          <a:ea typeface="+mn-ea"/>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Times New Roman" panose="02020603050405020304" pitchFamily="18" charset="0"/>
          <a:ea typeface="+mn-ea"/>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Times New Roman" panose="02020603050405020304" pitchFamily="18" charset="0"/>
          <a:ea typeface="+mn-ea"/>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Times New Roman" panose="02020603050405020304" pitchFamily="18" charset="0"/>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7"/>
          <p:cNvSpPr>
            <a:spLocks noGrp="1" noChangeArrowheads="1"/>
          </p:cNvSpPr>
          <p:nvPr>
            <p:ph type="subTitle" idx="1"/>
          </p:nvPr>
        </p:nvSpPr>
        <p:spPr>
          <a:xfrm>
            <a:off x="0" y="3352800"/>
            <a:ext cx="9144000" cy="2813050"/>
          </a:xfrm>
        </p:spPr>
        <p:txBody>
          <a:bodyPr/>
          <a:lstStyle/>
          <a:p>
            <a:pPr eaLnBrk="1" hangingPunct="1">
              <a:defRPr/>
            </a:pPr>
            <a:r>
              <a:rPr lang="en-US" altLang="zh-CN" b="1" dirty="0">
                <a:latin typeface="+mn-lt"/>
              </a:rPr>
              <a:t>XML</a:t>
            </a:r>
            <a:r>
              <a:rPr lang="zh-CN" altLang="en-US" b="1" dirty="0">
                <a:latin typeface="+mn-lt"/>
              </a:rPr>
              <a:t>检索</a:t>
            </a:r>
          </a:p>
          <a:p>
            <a:pPr eaLnBrk="1" hangingPunct="1">
              <a:defRPr/>
            </a:pPr>
            <a:r>
              <a:rPr lang="en-US" altLang="zh-CN" b="1" dirty="0">
                <a:latin typeface="+mn-lt"/>
              </a:rPr>
              <a:t>XML Retrieval</a:t>
            </a:r>
          </a:p>
          <a:p>
            <a:pPr eaLnBrk="1" hangingPunct="1">
              <a:defRPr/>
            </a:pPr>
            <a:endParaRPr lang="en-US" altLang="zh-CN" b="1" dirty="0">
              <a:latin typeface="+mn-lt"/>
            </a:endParaRPr>
          </a:p>
          <a:p>
            <a:pPr eaLnBrk="1" hangingPunct="1">
              <a:defRPr/>
            </a:pPr>
            <a:endParaRPr lang="en-US" altLang="zh-CN" b="1" dirty="0">
              <a:latin typeface="+mn-lt"/>
            </a:endParaRPr>
          </a:p>
        </p:txBody>
      </p:sp>
      <p:sp>
        <p:nvSpPr>
          <p:cNvPr id="10243" name="Rectangle 11"/>
          <p:cNvSpPr>
            <a:spLocks noChangeArrowheads="1"/>
          </p:cNvSpPr>
          <p:nvPr/>
        </p:nvSpPr>
        <p:spPr bwMode="auto">
          <a:xfrm>
            <a:off x="0" y="2433638"/>
            <a:ext cx="914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4000" b="1">
                <a:solidFill>
                  <a:srgbClr val="139CB7"/>
                </a:solidFill>
                <a:latin typeface="Calibri" panose="020F0502020204030204" pitchFamily="34" charset="0"/>
                <a:ea typeface="Arial Unicode MS" panose="020B0604020202020204" pitchFamily="34" charset="-122"/>
                <a:cs typeface="Arial Unicode MS" panose="020B0604020202020204" pitchFamily="34" charset="-122"/>
              </a:rPr>
              <a:t>Principle of Information Retrieval System</a:t>
            </a:r>
          </a:p>
        </p:txBody>
      </p:sp>
      <p:sp>
        <p:nvSpPr>
          <p:cNvPr id="10244" name="日期占位符 13"/>
          <p:cNvSpPr txBox="1"/>
          <p:nvPr/>
        </p:nvSpPr>
        <p:spPr bwMode="auto">
          <a:xfrm>
            <a:off x="0" y="6553200"/>
            <a:ext cx="6248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a:solidFill>
                  <a:schemeClr val="bg1"/>
                </a:solidFill>
                <a:latin typeface="Calibri" panose="020F0502020204030204" pitchFamily="34" charset="0"/>
              </a:rPr>
              <a:t>*改编自 王斌 网上公开的课件，</a:t>
            </a:r>
            <a:r>
              <a:rPr lang="en-US" altLang="zh-CN" sz="1200">
                <a:solidFill>
                  <a:schemeClr val="bg1"/>
                </a:solidFill>
              </a:rPr>
              <a:t>http://ir.ict.ac.cn/~wangbin</a:t>
            </a:r>
            <a:endParaRPr lang="zh-CN" altLang="en-US" sz="1200">
              <a:solidFill>
                <a:schemeClr val="bg1"/>
              </a:solidFill>
              <a:latin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10</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ln>
        </p:spPr>
        <p:txBody>
          <a:bodyPr anchor="b"/>
          <a:lstStyle/>
          <a:p>
            <a:pP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sz="40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XML </a:t>
            </a:r>
            <a:r>
              <a:rPr lang="zh-CN" altLang="en-US" sz="40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文档</a:t>
            </a:r>
            <a:endParaRPr lang="en-US" sz="4000" dirty="0">
              <a:solidFill>
                <a:srgbClr val="000000"/>
              </a:solidFill>
              <a:latin typeface="Calibri" panose="020F0502020204030204" pitchFamily="34" charset="0"/>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Text Box 3"/>
          <p:cNvSpPr txBox="1">
            <a:spLocks noChangeArrowheads="1"/>
          </p:cNvSpPr>
          <p:nvPr/>
        </p:nvSpPr>
        <p:spPr bwMode="auto">
          <a:xfrm>
            <a:off x="285720" y="1571612"/>
            <a:ext cx="4143404" cy="5154615"/>
          </a:xfrm>
          <a:prstGeom prst="rect">
            <a:avLst/>
          </a:prstGeom>
          <a:noFill/>
          <a:ln w="9525">
            <a:noFill/>
            <a:round/>
          </a:ln>
        </p:spPr>
        <p:txBody>
          <a:bodyPr/>
          <a:lstStyle/>
          <a:p>
            <a:pPr marL="336550" indent="-336550">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dirty="0">
                <a:solidFill>
                  <a:srgbClr val="000000"/>
                </a:solidFill>
                <a:latin typeface="Calibri" panose="020F0502020204030204" pitchFamily="34" charset="0"/>
                <a:ea typeface="黑体" panose="02010609060101010101" pitchFamily="49" charset="-122"/>
              </a:rPr>
              <a:t>有序带标记树</a:t>
            </a:r>
            <a:endParaRPr lang="en-US" altLang="zh-CN" dirty="0">
              <a:solidFill>
                <a:srgbClr val="000000"/>
              </a:solidFill>
              <a:latin typeface="Calibri" panose="020F0502020204030204" pitchFamily="34" charset="0"/>
              <a:ea typeface="黑体" panose="02010609060101010101" pitchFamily="49" charset="-122"/>
            </a:endParaRPr>
          </a:p>
          <a:p>
            <a:pPr marL="336550" indent="-336550">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zh-CN" dirty="0">
                <a:solidFill>
                  <a:schemeClr val="tx1"/>
                </a:solidFill>
                <a:ea typeface="黑体" panose="02010609060101010101" pitchFamily="49" charset="-122"/>
              </a:rPr>
              <a:t>树上的每个节点都是一个</a:t>
            </a:r>
            <a:r>
              <a:rPr lang="en-US" altLang="zh-CN" dirty="0">
                <a:solidFill>
                  <a:schemeClr val="tx1"/>
                </a:solidFill>
                <a:ea typeface="黑体" panose="02010609060101010101" pitchFamily="49" charset="-122"/>
              </a:rPr>
              <a:t>XML</a:t>
            </a:r>
            <a:r>
              <a:rPr lang="zh-CN" altLang="zh-CN" dirty="0">
                <a:solidFill>
                  <a:schemeClr val="tx1"/>
                </a:solidFill>
                <a:ea typeface="黑体" panose="02010609060101010101" pitchFamily="49" charset="-122"/>
              </a:rPr>
              <a:t>元素（</a:t>
            </a:r>
            <a:r>
              <a:rPr lang="en-US" altLang="zh-CN" dirty="0">
                <a:solidFill>
                  <a:schemeClr val="tx1"/>
                </a:solidFill>
                <a:ea typeface="黑体" panose="02010609060101010101" pitchFamily="49" charset="-122"/>
              </a:rPr>
              <a:t>XML element</a:t>
            </a:r>
            <a:r>
              <a:rPr lang="zh-CN" altLang="zh-CN" dirty="0">
                <a:solidFill>
                  <a:schemeClr val="tx1"/>
                </a:solidFill>
                <a:ea typeface="黑体" panose="02010609060101010101" pitchFamily="49" charset="-122"/>
              </a:rPr>
              <a:t>），它由起始标签（</a:t>
            </a:r>
            <a:r>
              <a:rPr lang="en-US" altLang="zh-CN" dirty="0">
                <a:solidFill>
                  <a:schemeClr val="tx1"/>
                </a:solidFill>
                <a:ea typeface="黑体" panose="02010609060101010101" pitchFamily="49" charset="-122"/>
              </a:rPr>
              <a:t>tag</a:t>
            </a:r>
            <a:r>
              <a:rPr lang="zh-CN" altLang="zh-CN" dirty="0">
                <a:solidFill>
                  <a:schemeClr val="tx1"/>
                </a:solidFill>
                <a:ea typeface="黑体" panose="02010609060101010101" pitchFamily="49" charset="-122"/>
              </a:rPr>
              <a:t>）和结束标签来界定</a:t>
            </a:r>
            <a:r>
              <a:rPr lang="en-US" dirty="0">
                <a:solidFill>
                  <a:srgbClr val="000000"/>
                </a:solidFill>
                <a:latin typeface="Calibri" panose="020F0502020204030204" pitchFamily="34" charset="0"/>
                <a:ea typeface="黑体" panose="02010609060101010101" pitchFamily="49" charset="-122"/>
              </a:rPr>
              <a:t>(</a:t>
            </a:r>
            <a:r>
              <a:rPr lang="zh-CN" altLang="en-US" dirty="0">
                <a:solidFill>
                  <a:srgbClr val="000000"/>
                </a:solidFill>
                <a:latin typeface="Calibri" panose="020F0502020204030204" pitchFamily="34" charset="0"/>
                <a:ea typeface="黑体" panose="02010609060101010101" pitchFamily="49" charset="-122"/>
              </a:rPr>
              <a:t>如</a:t>
            </a:r>
            <a:r>
              <a:rPr lang="en-US" dirty="0">
                <a:solidFill>
                  <a:srgbClr val="0070C0"/>
                </a:solidFill>
                <a:latin typeface="Calibri" panose="020F0502020204030204" pitchFamily="34" charset="0"/>
                <a:ea typeface="黑体" panose="02010609060101010101" pitchFamily="49" charset="-122"/>
              </a:rPr>
              <a:t>&lt;title…&gt;</a:t>
            </a:r>
            <a:r>
              <a:rPr lang="en-US" dirty="0">
                <a:solidFill>
                  <a:srgbClr val="000000"/>
                </a:solidFill>
                <a:latin typeface="Calibri" panose="020F0502020204030204" pitchFamily="34" charset="0"/>
                <a:ea typeface="黑体" panose="02010609060101010101" pitchFamily="49" charset="-122"/>
              </a:rPr>
              <a:t>, </a:t>
            </a:r>
            <a:r>
              <a:rPr lang="en-US" dirty="0">
                <a:solidFill>
                  <a:srgbClr val="0070C0"/>
                </a:solidFill>
                <a:latin typeface="Calibri" panose="020F0502020204030204" pitchFamily="34" charset="0"/>
                <a:ea typeface="黑体" panose="02010609060101010101" pitchFamily="49" charset="-122"/>
              </a:rPr>
              <a:t>&lt;/title…&gt;</a:t>
            </a:r>
            <a:r>
              <a:rPr lang="en-US" dirty="0">
                <a:solidFill>
                  <a:srgbClr val="000000"/>
                </a:solidFill>
                <a:latin typeface="Calibri" panose="020F0502020204030204" pitchFamily="34" charset="0"/>
                <a:ea typeface="黑体" panose="02010609060101010101" pitchFamily="49" charset="-122"/>
              </a:rPr>
              <a:t>) </a:t>
            </a:r>
          </a:p>
          <a:p>
            <a:pPr marL="336550" indent="-336550">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zh-CN" dirty="0">
                <a:solidFill>
                  <a:schemeClr val="tx1"/>
                </a:solidFill>
                <a:ea typeface="黑体" panose="02010609060101010101" pitchFamily="49" charset="-122"/>
              </a:rPr>
              <a:t>一个</a:t>
            </a:r>
            <a:r>
              <a:rPr lang="en-US" altLang="zh-CN" dirty="0">
                <a:solidFill>
                  <a:schemeClr val="tx1"/>
                </a:solidFill>
                <a:ea typeface="黑体" panose="02010609060101010101" pitchFamily="49" charset="-122"/>
              </a:rPr>
              <a:t>XML</a:t>
            </a:r>
            <a:r>
              <a:rPr lang="zh-CN" altLang="zh-CN" dirty="0">
                <a:solidFill>
                  <a:schemeClr val="tx1"/>
                </a:solidFill>
                <a:ea typeface="黑体" panose="02010609060101010101" pitchFamily="49" charset="-122"/>
              </a:rPr>
              <a:t>元素可以有一个或多个</a:t>
            </a:r>
            <a:r>
              <a:rPr lang="en-US" altLang="zh-CN" dirty="0">
                <a:solidFill>
                  <a:schemeClr val="tx1"/>
                </a:solidFill>
                <a:ea typeface="黑体" panose="02010609060101010101" pitchFamily="49" charset="-122"/>
              </a:rPr>
              <a:t>XML</a:t>
            </a:r>
            <a:r>
              <a:rPr lang="zh-CN" altLang="zh-CN" dirty="0">
                <a:solidFill>
                  <a:schemeClr val="tx1"/>
                </a:solidFill>
                <a:ea typeface="黑体" panose="02010609060101010101" pitchFamily="49" charset="-122"/>
              </a:rPr>
              <a:t>属性（</a:t>
            </a:r>
            <a:r>
              <a:rPr lang="en-US" altLang="zh-CN" dirty="0">
                <a:solidFill>
                  <a:schemeClr val="tx1"/>
                </a:solidFill>
                <a:ea typeface="黑体" panose="02010609060101010101" pitchFamily="49" charset="-122"/>
              </a:rPr>
              <a:t>XML attribute</a:t>
            </a:r>
            <a:r>
              <a:rPr lang="zh-CN" altLang="zh-CN" dirty="0">
                <a:solidFill>
                  <a:schemeClr val="tx1"/>
                </a:solidFill>
                <a:ea typeface="黑体" panose="02010609060101010101" pitchFamily="49" charset="-122"/>
              </a:rPr>
              <a:t>）。</a:t>
            </a:r>
            <a:r>
              <a:rPr lang="en-US" dirty="0">
                <a:solidFill>
                  <a:srgbClr val="000000"/>
                </a:solidFill>
                <a:latin typeface="Calibri" panose="020F0502020204030204" pitchFamily="34" charset="0"/>
                <a:ea typeface="黑体" panose="02010609060101010101" pitchFamily="49" charset="-122"/>
              </a:rPr>
              <a:t>(</a:t>
            </a:r>
            <a:r>
              <a:rPr lang="zh-CN" altLang="en-US" dirty="0">
                <a:solidFill>
                  <a:srgbClr val="000000"/>
                </a:solidFill>
                <a:latin typeface="Calibri" panose="020F0502020204030204" pitchFamily="34" charset="0"/>
                <a:ea typeface="黑体" panose="02010609060101010101" pitchFamily="49" charset="-122"/>
              </a:rPr>
              <a:t>如</a:t>
            </a:r>
            <a:r>
              <a:rPr lang="en-US" dirty="0">
                <a:solidFill>
                  <a:srgbClr val="000000"/>
                </a:solidFill>
                <a:latin typeface="Calibri" panose="020F0502020204030204" pitchFamily="34" charset="0"/>
                <a:ea typeface="黑体" panose="02010609060101010101" pitchFamily="49" charset="-122"/>
              </a:rPr>
              <a:t> </a:t>
            </a:r>
            <a:r>
              <a:rPr lang="en-US" dirty="0">
                <a:solidFill>
                  <a:srgbClr val="00B050"/>
                </a:solidFill>
                <a:latin typeface="Calibri" panose="020F0502020204030204" pitchFamily="34" charset="0"/>
                <a:ea typeface="黑体" panose="02010609060101010101" pitchFamily="49" charset="-122"/>
              </a:rPr>
              <a:t>number</a:t>
            </a:r>
            <a:r>
              <a:rPr lang="en-US" dirty="0">
                <a:solidFill>
                  <a:srgbClr val="000000"/>
                </a:solidFill>
                <a:latin typeface="Calibri" panose="020F0502020204030204" pitchFamily="34" charset="0"/>
                <a:ea typeface="黑体" panose="02010609060101010101" pitchFamily="49" charset="-122"/>
              </a:rPr>
              <a:t>)</a:t>
            </a:r>
          </a:p>
          <a:p>
            <a:pPr marL="336550" indent="-336550">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dirty="0">
                <a:solidFill>
                  <a:srgbClr val="000000"/>
                </a:solidFill>
                <a:latin typeface="Calibri" panose="020F0502020204030204" pitchFamily="34" charset="0"/>
                <a:ea typeface="黑体" panose="02010609060101010101" pitchFamily="49" charset="-122"/>
              </a:rPr>
              <a:t>属性可以有属性值</a:t>
            </a:r>
            <a:r>
              <a:rPr lang="en-US" dirty="0">
                <a:solidFill>
                  <a:srgbClr val="000000"/>
                </a:solidFill>
                <a:latin typeface="Calibri" panose="020F0502020204030204" pitchFamily="34" charset="0"/>
                <a:ea typeface="黑体" panose="02010609060101010101" pitchFamily="49" charset="-122"/>
              </a:rPr>
              <a:t> (</a:t>
            </a:r>
            <a:r>
              <a:rPr lang="zh-CN" altLang="en-US" dirty="0">
                <a:solidFill>
                  <a:srgbClr val="000000"/>
                </a:solidFill>
                <a:latin typeface="Calibri" panose="020F0502020204030204" pitchFamily="34" charset="0"/>
                <a:ea typeface="黑体" panose="02010609060101010101" pitchFamily="49" charset="-122"/>
              </a:rPr>
              <a:t>如</a:t>
            </a:r>
            <a:r>
              <a:rPr lang="en-US" dirty="0">
                <a:solidFill>
                  <a:srgbClr val="000000"/>
                </a:solidFill>
                <a:latin typeface="Calibri" panose="020F0502020204030204" pitchFamily="34" charset="0"/>
                <a:ea typeface="黑体" panose="02010609060101010101" pitchFamily="49" charset="-122"/>
              </a:rPr>
              <a:t> vii)</a:t>
            </a:r>
          </a:p>
          <a:p>
            <a:pPr marL="336550" indent="-336550">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dirty="0">
                <a:solidFill>
                  <a:srgbClr val="000000"/>
                </a:solidFill>
                <a:latin typeface="Calibri" panose="020F0502020204030204" pitchFamily="34" charset="0"/>
                <a:ea typeface="黑体" panose="02010609060101010101" pitchFamily="49" charset="-122"/>
              </a:rPr>
              <a:t>属性可以有子元素</a:t>
            </a:r>
            <a:r>
              <a:rPr lang="en-US" dirty="0">
                <a:solidFill>
                  <a:srgbClr val="000000"/>
                </a:solidFill>
                <a:latin typeface="Calibri" panose="020F0502020204030204" pitchFamily="34" charset="0"/>
                <a:ea typeface="黑体" panose="02010609060101010101" pitchFamily="49" charset="-122"/>
              </a:rPr>
              <a:t> (</a:t>
            </a:r>
            <a:r>
              <a:rPr lang="zh-CN" altLang="en-US" dirty="0">
                <a:solidFill>
                  <a:srgbClr val="000000"/>
                </a:solidFill>
                <a:latin typeface="Calibri" panose="020F0502020204030204" pitchFamily="34" charset="0"/>
                <a:ea typeface="黑体" panose="02010609060101010101" pitchFamily="49" charset="-122"/>
              </a:rPr>
              <a:t>如</a:t>
            </a:r>
            <a:r>
              <a:rPr lang="en-US" dirty="0">
                <a:solidFill>
                  <a:srgbClr val="000000"/>
                </a:solidFill>
                <a:latin typeface="Calibri" panose="020F0502020204030204" pitchFamily="34" charset="0"/>
                <a:ea typeface="黑体" panose="02010609060101010101" pitchFamily="49" charset="-122"/>
              </a:rPr>
              <a:t> </a:t>
            </a:r>
            <a:r>
              <a:rPr lang="en-US" dirty="0">
                <a:solidFill>
                  <a:srgbClr val="0070C0"/>
                </a:solidFill>
                <a:latin typeface="Calibri" panose="020F0502020204030204" pitchFamily="34" charset="0"/>
                <a:ea typeface="黑体" panose="02010609060101010101" pitchFamily="49" charset="-122"/>
              </a:rPr>
              <a:t>title</a:t>
            </a:r>
            <a:r>
              <a:rPr lang="en-US" dirty="0">
                <a:solidFill>
                  <a:srgbClr val="000000"/>
                </a:solidFill>
                <a:latin typeface="Calibri" panose="020F0502020204030204" pitchFamily="34" charset="0"/>
                <a:ea typeface="黑体" panose="02010609060101010101" pitchFamily="49" charset="-122"/>
              </a:rPr>
              <a:t>, </a:t>
            </a:r>
            <a:r>
              <a:rPr lang="en-US" dirty="0">
                <a:solidFill>
                  <a:srgbClr val="0070C0"/>
                </a:solidFill>
                <a:latin typeface="Calibri" panose="020F0502020204030204" pitchFamily="34" charset="0"/>
                <a:ea typeface="黑体" panose="02010609060101010101" pitchFamily="49" charset="-122"/>
              </a:rPr>
              <a:t>verse</a:t>
            </a:r>
            <a:r>
              <a:rPr lang="en-US" dirty="0">
                <a:solidFill>
                  <a:srgbClr val="000000"/>
                </a:solidFill>
                <a:latin typeface="Calibri" panose="020F0502020204030204" pitchFamily="34" charset="0"/>
                <a:ea typeface="黑体" panose="02010609060101010101" pitchFamily="49" charset="-122"/>
              </a:rPr>
              <a:t>)</a:t>
            </a:r>
          </a:p>
        </p:txBody>
      </p:sp>
      <p:sp>
        <p:nvSpPr>
          <p:cNvPr id="8" name="Text Box 3"/>
          <p:cNvSpPr txBox="1">
            <a:spLocks noChangeArrowheads="1"/>
          </p:cNvSpPr>
          <p:nvPr/>
        </p:nvSpPr>
        <p:spPr bwMode="auto">
          <a:xfrm>
            <a:off x="4429124" y="1560533"/>
            <a:ext cx="4500562" cy="5154615"/>
          </a:xfrm>
          <a:prstGeom prst="rect">
            <a:avLst/>
          </a:prstGeom>
          <a:noFill/>
          <a:ln w="9525">
            <a:noFill/>
            <a:round/>
          </a:ln>
        </p:spPr>
        <p:txBody>
          <a:bodyPr/>
          <a:lstStyle/>
          <a:p>
            <a:pPr marL="336550" indent="-336550">
              <a:spcBef>
                <a:spcPts val="700"/>
              </a:spcBef>
              <a:buClr>
                <a:srgbClr val="437085"/>
              </a:buClr>
              <a:buSzPct val="10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dirty="0">
                <a:solidFill>
                  <a:srgbClr val="000000"/>
                </a:solidFill>
                <a:latin typeface="Calibri" panose="020F0502020204030204" pitchFamily="34" charset="0"/>
                <a:ea typeface="黑体" panose="02010609060101010101" pitchFamily="49" charset="-122"/>
              </a:rPr>
              <a:t>	</a:t>
            </a:r>
            <a:r>
              <a:rPr lang="en-US" dirty="0">
                <a:solidFill>
                  <a:srgbClr val="0070C0"/>
                </a:solidFill>
                <a:latin typeface="Calibri" panose="020F0502020204030204" pitchFamily="34" charset="0"/>
                <a:ea typeface="黑体" panose="02010609060101010101" pitchFamily="49" charset="-122"/>
              </a:rPr>
              <a:t>&lt;play&gt;</a:t>
            </a:r>
          </a:p>
          <a:p>
            <a:pPr marL="336550" indent="-336550">
              <a:spcBef>
                <a:spcPts val="700"/>
              </a:spcBef>
              <a:buClr>
                <a:srgbClr val="437085"/>
              </a:buClr>
              <a:buSzPct val="10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dirty="0">
                <a:solidFill>
                  <a:srgbClr val="0070C0"/>
                </a:solidFill>
                <a:latin typeface="Calibri" panose="020F0502020204030204" pitchFamily="34" charset="0"/>
                <a:ea typeface="黑体" panose="02010609060101010101" pitchFamily="49" charset="-122"/>
              </a:rPr>
              <a:t>	&lt;author&gt;</a:t>
            </a:r>
            <a:r>
              <a:rPr lang="en-US" dirty="0">
                <a:solidFill>
                  <a:srgbClr val="000000"/>
                </a:solidFill>
                <a:latin typeface="Calibri" panose="020F0502020204030204" pitchFamily="34" charset="0"/>
                <a:ea typeface="黑体" panose="02010609060101010101" pitchFamily="49" charset="-122"/>
              </a:rPr>
              <a:t>Shakespeare</a:t>
            </a:r>
            <a:r>
              <a:rPr lang="en-US" dirty="0">
                <a:solidFill>
                  <a:srgbClr val="0070C0"/>
                </a:solidFill>
                <a:latin typeface="Calibri" panose="020F0502020204030204" pitchFamily="34" charset="0"/>
                <a:ea typeface="黑体" panose="02010609060101010101" pitchFamily="49" charset="-122"/>
              </a:rPr>
              <a:t>&lt;/author&gt;</a:t>
            </a:r>
          </a:p>
          <a:p>
            <a:pPr marL="336550" indent="-336550">
              <a:spcBef>
                <a:spcPts val="700"/>
              </a:spcBef>
              <a:buClr>
                <a:srgbClr val="437085"/>
              </a:buClr>
              <a:buSzPct val="10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dirty="0">
                <a:solidFill>
                  <a:srgbClr val="000000"/>
                </a:solidFill>
                <a:latin typeface="Calibri" panose="020F0502020204030204" pitchFamily="34" charset="0"/>
                <a:ea typeface="黑体" panose="02010609060101010101" pitchFamily="49" charset="-122"/>
              </a:rPr>
              <a:t>	</a:t>
            </a:r>
            <a:r>
              <a:rPr lang="en-US" dirty="0">
                <a:solidFill>
                  <a:srgbClr val="0070C0"/>
                </a:solidFill>
                <a:latin typeface="Calibri" panose="020F0502020204030204" pitchFamily="34" charset="0"/>
                <a:ea typeface="黑体" panose="02010609060101010101" pitchFamily="49" charset="-122"/>
              </a:rPr>
              <a:t>&lt;title&gt;</a:t>
            </a:r>
            <a:r>
              <a:rPr lang="en-US" dirty="0">
                <a:solidFill>
                  <a:srgbClr val="000000"/>
                </a:solidFill>
                <a:latin typeface="Calibri" panose="020F0502020204030204" pitchFamily="34" charset="0"/>
                <a:ea typeface="黑体" panose="02010609060101010101" pitchFamily="49" charset="-122"/>
              </a:rPr>
              <a:t>Macbeth</a:t>
            </a:r>
            <a:r>
              <a:rPr lang="en-US" dirty="0">
                <a:solidFill>
                  <a:srgbClr val="0070C0"/>
                </a:solidFill>
                <a:latin typeface="Calibri" panose="020F0502020204030204" pitchFamily="34" charset="0"/>
                <a:ea typeface="黑体" panose="02010609060101010101" pitchFamily="49" charset="-122"/>
              </a:rPr>
              <a:t>&lt;/title&gt;</a:t>
            </a:r>
          </a:p>
          <a:p>
            <a:pPr marL="336550" indent="-336550">
              <a:spcBef>
                <a:spcPts val="700"/>
              </a:spcBef>
              <a:buClr>
                <a:srgbClr val="437085"/>
              </a:buClr>
              <a:buSzPct val="10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dirty="0">
                <a:solidFill>
                  <a:srgbClr val="000000"/>
                </a:solidFill>
                <a:latin typeface="Calibri" panose="020F0502020204030204" pitchFamily="34" charset="0"/>
                <a:ea typeface="黑体" panose="02010609060101010101" pitchFamily="49" charset="-122"/>
              </a:rPr>
              <a:t>	</a:t>
            </a:r>
            <a:r>
              <a:rPr lang="en-US" dirty="0">
                <a:solidFill>
                  <a:srgbClr val="0070C0"/>
                </a:solidFill>
                <a:latin typeface="Calibri" panose="020F0502020204030204" pitchFamily="34" charset="0"/>
                <a:ea typeface="黑体" panose="02010609060101010101" pitchFamily="49" charset="-122"/>
              </a:rPr>
              <a:t>&lt;act</a:t>
            </a:r>
            <a:r>
              <a:rPr lang="en-US" dirty="0">
                <a:solidFill>
                  <a:srgbClr val="000000"/>
                </a:solidFill>
                <a:latin typeface="Calibri" panose="020F0502020204030204" pitchFamily="34" charset="0"/>
                <a:ea typeface="黑体" panose="02010609060101010101" pitchFamily="49" charset="-122"/>
              </a:rPr>
              <a:t> </a:t>
            </a:r>
            <a:r>
              <a:rPr lang="en-US" dirty="0">
                <a:solidFill>
                  <a:srgbClr val="00B050"/>
                </a:solidFill>
                <a:latin typeface="Calibri" panose="020F0502020204030204" pitchFamily="34" charset="0"/>
                <a:ea typeface="黑体" panose="02010609060101010101" pitchFamily="49" charset="-122"/>
              </a:rPr>
              <a:t>number</a:t>
            </a:r>
            <a:r>
              <a:rPr lang="en-US" dirty="0">
                <a:solidFill>
                  <a:srgbClr val="000000"/>
                </a:solidFill>
                <a:latin typeface="Calibri" panose="020F0502020204030204" pitchFamily="34" charset="0"/>
                <a:ea typeface="黑体" panose="02010609060101010101" pitchFamily="49" charset="-122"/>
              </a:rPr>
              <a:t>=“I”</a:t>
            </a:r>
            <a:r>
              <a:rPr lang="en-US" dirty="0">
                <a:solidFill>
                  <a:srgbClr val="0070C0"/>
                </a:solidFill>
                <a:latin typeface="Calibri" panose="020F0502020204030204" pitchFamily="34" charset="0"/>
                <a:ea typeface="黑体" panose="02010609060101010101" pitchFamily="49" charset="-122"/>
              </a:rPr>
              <a:t>&gt;</a:t>
            </a:r>
          </a:p>
          <a:p>
            <a:pPr marL="336550" indent="-336550">
              <a:spcBef>
                <a:spcPts val="700"/>
              </a:spcBef>
              <a:buClr>
                <a:srgbClr val="437085"/>
              </a:buClr>
              <a:buSzPct val="10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dirty="0">
                <a:solidFill>
                  <a:srgbClr val="000000"/>
                </a:solidFill>
                <a:latin typeface="Calibri" panose="020F0502020204030204" pitchFamily="34" charset="0"/>
                <a:ea typeface="黑体" panose="02010609060101010101" pitchFamily="49" charset="-122"/>
              </a:rPr>
              <a:t>	</a:t>
            </a:r>
            <a:r>
              <a:rPr lang="en-US" dirty="0">
                <a:solidFill>
                  <a:srgbClr val="0070C0"/>
                </a:solidFill>
                <a:latin typeface="Calibri" panose="020F0502020204030204" pitchFamily="34" charset="0"/>
                <a:ea typeface="黑体" panose="02010609060101010101" pitchFamily="49" charset="-122"/>
              </a:rPr>
              <a:t>&lt;scene</a:t>
            </a:r>
            <a:r>
              <a:rPr lang="en-US" dirty="0">
                <a:solidFill>
                  <a:srgbClr val="000000"/>
                </a:solidFill>
                <a:latin typeface="Calibri" panose="020F0502020204030204" pitchFamily="34" charset="0"/>
                <a:ea typeface="黑体" panose="02010609060101010101" pitchFamily="49" charset="-122"/>
              </a:rPr>
              <a:t>  </a:t>
            </a:r>
            <a:r>
              <a:rPr lang="en-US" dirty="0">
                <a:solidFill>
                  <a:srgbClr val="00B050"/>
                </a:solidFill>
                <a:latin typeface="Calibri" panose="020F0502020204030204" pitchFamily="34" charset="0"/>
                <a:ea typeface="黑体" panose="02010609060101010101" pitchFamily="49" charset="-122"/>
              </a:rPr>
              <a:t>number</a:t>
            </a:r>
            <a:r>
              <a:rPr lang="en-US" dirty="0">
                <a:solidFill>
                  <a:srgbClr val="000000"/>
                </a:solidFill>
                <a:latin typeface="Calibri" panose="020F0502020204030204" pitchFamily="34" charset="0"/>
                <a:ea typeface="黑体" panose="02010609060101010101" pitchFamily="49" charset="-122"/>
              </a:rPr>
              <a:t>=“vii”</a:t>
            </a:r>
            <a:r>
              <a:rPr lang="en-US" dirty="0">
                <a:solidFill>
                  <a:srgbClr val="0070C0"/>
                </a:solidFill>
                <a:latin typeface="Calibri" panose="020F0502020204030204" pitchFamily="34" charset="0"/>
                <a:ea typeface="黑体" panose="02010609060101010101" pitchFamily="49" charset="-122"/>
              </a:rPr>
              <a:t>&gt;</a:t>
            </a:r>
          </a:p>
          <a:p>
            <a:pPr marL="336550" indent="-336550">
              <a:spcBef>
                <a:spcPts val="700"/>
              </a:spcBef>
              <a:buClr>
                <a:srgbClr val="437085"/>
              </a:buClr>
              <a:buSzPct val="10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dirty="0">
                <a:solidFill>
                  <a:srgbClr val="000000"/>
                </a:solidFill>
                <a:latin typeface="Calibri" panose="020F0502020204030204" pitchFamily="34" charset="0"/>
                <a:ea typeface="黑体" panose="02010609060101010101" pitchFamily="49" charset="-122"/>
              </a:rPr>
              <a:t>	</a:t>
            </a:r>
            <a:r>
              <a:rPr lang="en-US" dirty="0">
                <a:solidFill>
                  <a:srgbClr val="0070C0"/>
                </a:solidFill>
                <a:latin typeface="Calibri" panose="020F0502020204030204" pitchFamily="34" charset="0"/>
                <a:ea typeface="黑体" panose="02010609060101010101" pitchFamily="49" charset="-122"/>
              </a:rPr>
              <a:t>&lt;title&gt;</a:t>
            </a:r>
            <a:r>
              <a:rPr lang="en-US" dirty="0">
                <a:solidFill>
                  <a:srgbClr val="000000"/>
                </a:solidFill>
                <a:latin typeface="Calibri" panose="020F0502020204030204" pitchFamily="34" charset="0"/>
                <a:ea typeface="黑体" panose="02010609060101010101" pitchFamily="49" charset="-122"/>
              </a:rPr>
              <a:t>Macbeth’s castle</a:t>
            </a:r>
            <a:r>
              <a:rPr lang="en-US" dirty="0">
                <a:solidFill>
                  <a:srgbClr val="0070C0"/>
                </a:solidFill>
                <a:latin typeface="Calibri" panose="020F0502020204030204" pitchFamily="34" charset="0"/>
                <a:ea typeface="黑体" panose="02010609060101010101" pitchFamily="49" charset="-122"/>
              </a:rPr>
              <a:t>&lt;/title&gt;</a:t>
            </a:r>
          </a:p>
          <a:p>
            <a:pPr marL="336550" indent="-336550">
              <a:spcBef>
                <a:spcPts val="700"/>
              </a:spcBef>
              <a:buClr>
                <a:srgbClr val="437085"/>
              </a:buClr>
              <a:buSzPct val="10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dirty="0">
                <a:solidFill>
                  <a:srgbClr val="000000"/>
                </a:solidFill>
                <a:latin typeface="Calibri" panose="020F0502020204030204" pitchFamily="34" charset="0"/>
                <a:ea typeface="黑体" panose="02010609060101010101" pitchFamily="49" charset="-122"/>
              </a:rPr>
              <a:t>	</a:t>
            </a:r>
            <a:r>
              <a:rPr lang="en-US" dirty="0">
                <a:solidFill>
                  <a:srgbClr val="0070C0"/>
                </a:solidFill>
                <a:latin typeface="Calibri" panose="020F0502020204030204" pitchFamily="34" charset="0"/>
                <a:ea typeface="黑体" panose="02010609060101010101" pitchFamily="49" charset="-122"/>
              </a:rPr>
              <a:t>&lt;verse&gt;</a:t>
            </a:r>
            <a:r>
              <a:rPr lang="en-US" dirty="0">
                <a:solidFill>
                  <a:srgbClr val="000000"/>
                </a:solidFill>
                <a:latin typeface="Calibri" panose="020F0502020204030204" pitchFamily="34" charset="0"/>
                <a:ea typeface="黑体" panose="02010609060101010101" pitchFamily="49" charset="-122"/>
              </a:rPr>
              <a:t>Will I with wine</a:t>
            </a:r>
          </a:p>
          <a:p>
            <a:pPr marL="336550" indent="-336550">
              <a:spcBef>
                <a:spcPts val="700"/>
              </a:spcBef>
              <a:buClr>
                <a:srgbClr val="437085"/>
              </a:buClr>
              <a:buSzPct val="10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dirty="0">
                <a:solidFill>
                  <a:srgbClr val="000000"/>
                </a:solidFill>
                <a:latin typeface="Calibri" panose="020F0502020204030204" pitchFamily="34" charset="0"/>
                <a:ea typeface="黑体" panose="02010609060101010101" pitchFamily="49" charset="-122"/>
              </a:rPr>
              <a:t>	…</a:t>
            </a:r>
            <a:r>
              <a:rPr lang="en-US" dirty="0">
                <a:solidFill>
                  <a:srgbClr val="0070C0"/>
                </a:solidFill>
                <a:latin typeface="Calibri" panose="020F0502020204030204" pitchFamily="34" charset="0"/>
                <a:ea typeface="黑体" panose="02010609060101010101" pitchFamily="49" charset="-122"/>
              </a:rPr>
              <a:t>&lt;/verse&gt;</a:t>
            </a:r>
          </a:p>
          <a:p>
            <a:pPr marL="336550" indent="-336550">
              <a:spcBef>
                <a:spcPts val="700"/>
              </a:spcBef>
              <a:buClr>
                <a:srgbClr val="437085"/>
              </a:buClr>
              <a:buSzPct val="10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dirty="0">
                <a:solidFill>
                  <a:srgbClr val="0070C0"/>
                </a:solidFill>
                <a:latin typeface="Calibri" panose="020F0502020204030204" pitchFamily="34" charset="0"/>
                <a:ea typeface="黑体" panose="02010609060101010101" pitchFamily="49" charset="-122"/>
              </a:rPr>
              <a:t>	&lt;/scene&gt;</a:t>
            </a:r>
          </a:p>
          <a:p>
            <a:pPr marL="336550" indent="-336550">
              <a:spcBef>
                <a:spcPts val="700"/>
              </a:spcBef>
              <a:buClr>
                <a:srgbClr val="437085"/>
              </a:buClr>
              <a:buSzPct val="10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dirty="0">
                <a:solidFill>
                  <a:srgbClr val="0070C0"/>
                </a:solidFill>
                <a:latin typeface="Calibri" panose="020F0502020204030204" pitchFamily="34" charset="0"/>
                <a:ea typeface="黑体" panose="02010609060101010101" pitchFamily="49" charset="-122"/>
              </a:rPr>
              <a:t>	&lt;/act&gt;</a:t>
            </a:r>
          </a:p>
          <a:p>
            <a:pPr marL="336550" indent="-336550">
              <a:spcBef>
                <a:spcPts val="700"/>
              </a:spcBef>
              <a:buClr>
                <a:srgbClr val="437085"/>
              </a:buClr>
              <a:buSzPct val="10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dirty="0">
                <a:solidFill>
                  <a:srgbClr val="0070C0"/>
                </a:solidFill>
                <a:latin typeface="Calibri" panose="020F0502020204030204" pitchFamily="34" charset="0"/>
                <a:ea typeface="黑体" panose="02010609060101010101" pitchFamily="49" charset="-122"/>
              </a:rPr>
              <a:t>	&lt;/play&gt;</a:t>
            </a:r>
          </a:p>
        </p:txBody>
      </p:sp>
      <p:sp>
        <p:nvSpPr>
          <p:cNvPr id="9" name="Slide Number Placeholder 8"/>
          <p:cNvSpPr>
            <a:spLocks noGrp="1"/>
          </p:cNvSpPr>
          <p:nvPr>
            <p:ph type="sldNum" sz="quarter" idx="12"/>
          </p:nvPr>
        </p:nvSpPr>
        <p:spPr/>
        <p:txBody>
          <a:bodyPr/>
          <a:lstStyle/>
          <a:p>
            <a:pPr>
              <a:defRPr/>
            </a:pPr>
            <a:fld id="{74BF2C0F-05D6-4882-A325-BE394602789D}" type="slidenum">
              <a:rPr lang="en-US" smtClean="0"/>
              <a:t>10</a:t>
            </a:fld>
            <a:endParaRPr lang="en-US"/>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11</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ln>
        </p:spPr>
        <p:txBody>
          <a:bodyPr anchor="b"/>
          <a:lstStyle/>
          <a:p>
            <a:pP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sz="40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XML </a:t>
            </a:r>
            <a:r>
              <a:rPr lang="zh-CN" altLang="en-US" sz="40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文档</a:t>
            </a:r>
            <a:endParaRPr lang="en-US" sz="4000" dirty="0">
              <a:solidFill>
                <a:srgbClr val="000000"/>
              </a:solidFill>
              <a:latin typeface="Calibri" panose="020F0502020204030204" pitchFamily="34" charset="0"/>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8" name="Slide Number Placeholder 7"/>
          <p:cNvSpPr>
            <a:spLocks noGrp="1"/>
          </p:cNvSpPr>
          <p:nvPr>
            <p:ph type="sldNum" sz="quarter" idx="12"/>
          </p:nvPr>
        </p:nvSpPr>
        <p:spPr/>
        <p:txBody>
          <a:bodyPr/>
          <a:lstStyle/>
          <a:p>
            <a:pPr>
              <a:defRPr/>
            </a:pPr>
            <a:fld id="{74BF2C0F-05D6-4882-A325-BE394602789D}" type="slidenum">
              <a:rPr lang="en-US" smtClean="0"/>
              <a:t>11</a:t>
            </a:fld>
            <a:endParaRPr lang="en-US" dirty="0"/>
          </a:p>
        </p:txBody>
      </p:sp>
      <p:pic>
        <p:nvPicPr>
          <p:cNvPr id="985093" name="Picture 5"/>
          <p:cNvPicPr>
            <a:picLocks noChangeAspect="1" noChangeArrowheads="1"/>
          </p:cNvPicPr>
          <p:nvPr/>
        </p:nvPicPr>
        <p:blipFill>
          <a:blip r:embed="rId3" cstate="print"/>
          <a:srcRect/>
          <a:stretch>
            <a:fillRect/>
          </a:stretch>
        </p:blipFill>
        <p:spPr bwMode="auto">
          <a:xfrm>
            <a:off x="3131840" y="548680"/>
            <a:ext cx="5162698" cy="6048060"/>
          </a:xfrm>
          <a:prstGeom prst="rect">
            <a:avLst/>
          </a:prstGeom>
          <a:noFill/>
          <a:ln w="9525">
            <a:noFill/>
            <a:miter lim="800000"/>
            <a:headEnd/>
            <a:tailEnd/>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12</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ln>
        </p:spPr>
        <p:txBody>
          <a:bodyPr anchor="b"/>
          <a:lstStyle/>
          <a:p>
            <a:pP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sz="40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XML </a:t>
            </a:r>
            <a:r>
              <a:rPr lang="zh-CN" altLang="en-US" sz="40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文档</a:t>
            </a:r>
            <a:endParaRPr lang="en-US" sz="4000" dirty="0">
              <a:solidFill>
                <a:srgbClr val="000000"/>
              </a:solidFill>
              <a:latin typeface="Calibri" panose="020F0502020204030204" pitchFamily="34" charset="0"/>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6" name="Text Box 3"/>
          <p:cNvSpPr txBox="1">
            <a:spLocks noChangeArrowheads="1"/>
          </p:cNvSpPr>
          <p:nvPr/>
        </p:nvSpPr>
        <p:spPr bwMode="auto">
          <a:xfrm>
            <a:off x="611560" y="1556792"/>
            <a:ext cx="1769591" cy="848136"/>
          </a:xfrm>
          <a:prstGeom prst="rect">
            <a:avLst/>
          </a:prstGeom>
          <a:noFill/>
          <a:ln w="9525">
            <a:noFill/>
            <a:round/>
          </a:ln>
        </p:spPr>
        <p:txBody>
          <a:bodyPr/>
          <a:lstStyle/>
          <a:p>
            <a:pPr marL="336550" indent="-336550">
              <a:spcBef>
                <a:spcPts val="700"/>
              </a:spcBef>
              <a:buClr>
                <a:srgbClr val="437085"/>
              </a:buClr>
              <a:buSzPct val="10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sz="2200" dirty="0">
                <a:solidFill>
                  <a:srgbClr val="000000"/>
                </a:solidFill>
                <a:latin typeface="Calibri" panose="020F0502020204030204" pitchFamily="34" charset="0"/>
                <a:ea typeface="黑体" panose="02010609060101010101" pitchFamily="49" charset="-122"/>
              </a:rPr>
              <a:t>叶节点由</a:t>
            </a:r>
            <a:endParaRPr lang="en-US" altLang="zh-CN" sz="2200" dirty="0">
              <a:solidFill>
                <a:srgbClr val="000000"/>
              </a:solidFill>
              <a:latin typeface="Calibri" panose="020F0502020204030204" pitchFamily="34" charset="0"/>
              <a:ea typeface="黑体" panose="02010609060101010101" pitchFamily="49" charset="-122"/>
            </a:endParaRPr>
          </a:p>
          <a:p>
            <a:pPr marL="336550" indent="-336550">
              <a:spcBef>
                <a:spcPts val="700"/>
              </a:spcBef>
              <a:buClr>
                <a:srgbClr val="437085"/>
              </a:buClr>
              <a:buSzPct val="10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sz="2200" dirty="0">
                <a:solidFill>
                  <a:srgbClr val="000000"/>
                </a:solidFill>
                <a:latin typeface="Calibri" panose="020F0502020204030204" pitchFamily="34" charset="0"/>
                <a:ea typeface="黑体" panose="02010609060101010101" pitchFamily="49" charset="-122"/>
              </a:rPr>
              <a:t>文本构成</a:t>
            </a:r>
            <a:endParaRPr lang="en-US" sz="2200" dirty="0">
              <a:solidFill>
                <a:srgbClr val="000000"/>
              </a:solidFill>
              <a:latin typeface="Calibri" panose="020F0502020204030204" pitchFamily="34" charset="0"/>
              <a:ea typeface="黑体" panose="02010609060101010101" pitchFamily="49" charset="-122"/>
            </a:endParaRPr>
          </a:p>
        </p:txBody>
      </p:sp>
      <p:sp>
        <p:nvSpPr>
          <p:cNvPr id="8" name="Slide Number Placeholder 7"/>
          <p:cNvSpPr>
            <a:spLocks noGrp="1"/>
          </p:cNvSpPr>
          <p:nvPr>
            <p:ph type="sldNum" sz="quarter" idx="12"/>
          </p:nvPr>
        </p:nvSpPr>
        <p:spPr/>
        <p:txBody>
          <a:bodyPr/>
          <a:lstStyle/>
          <a:p>
            <a:pPr>
              <a:defRPr/>
            </a:pPr>
            <a:fld id="{74BF2C0F-05D6-4882-A325-BE394602789D}" type="slidenum">
              <a:rPr lang="en-US" smtClean="0"/>
              <a:t>12</a:t>
            </a:fld>
            <a:endParaRPr lang="en-US" dirty="0"/>
          </a:p>
        </p:txBody>
      </p:sp>
      <p:pic>
        <p:nvPicPr>
          <p:cNvPr id="986114" name="Picture 2"/>
          <p:cNvPicPr>
            <a:picLocks noChangeAspect="1" noChangeArrowheads="1"/>
          </p:cNvPicPr>
          <p:nvPr/>
        </p:nvPicPr>
        <p:blipFill>
          <a:blip r:embed="rId3" cstate="print"/>
          <a:srcRect/>
          <a:stretch>
            <a:fillRect/>
          </a:stretch>
        </p:blipFill>
        <p:spPr bwMode="auto">
          <a:xfrm>
            <a:off x="2483768" y="1340768"/>
            <a:ext cx="4608512" cy="5398836"/>
          </a:xfrm>
          <a:prstGeom prst="rect">
            <a:avLst/>
          </a:prstGeom>
          <a:noFill/>
          <a:ln w="9525">
            <a:noFill/>
            <a:miter lim="800000"/>
            <a:headEnd/>
            <a:tailEnd/>
          </a:ln>
        </p:spPr>
      </p:pic>
      <p:sp>
        <p:nvSpPr>
          <p:cNvPr id="37" name="矩形 36"/>
          <p:cNvSpPr/>
          <p:nvPr/>
        </p:nvSpPr>
        <p:spPr>
          <a:xfrm>
            <a:off x="2555776" y="3212976"/>
            <a:ext cx="1296144" cy="648072"/>
          </a:xfrm>
          <a:prstGeom prst="rect">
            <a:avLst/>
          </a:prstGeom>
          <a:solidFill>
            <a:schemeClr val="accent1">
              <a:alpha val="35000"/>
            </a:schemeClr>
          </a:solidFill>
          <a:ln>
            <a:solidFill>
              <a:schemeClr val="accent6">
                <a:alpha val="29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8" name="矩形 37"/>
          <p:cNvSpPr/>
          <p:nvPr/>
        </p:nvSpPr>
        <p:spPr>
          <a:xfrm>
            <a:off x="5724128" y="3284984"/>
            <a:ext cx="1296144" cy="648072"/>
          </a:xfrm>
          <a:prstGeom prst="rect">
            <a:avLst/>
          </a:prstGeom>
          <a:solidFill>
            <a:schemeClr val="accent1">
              <a:alpha val="35000"/>
            </a:schemeClr>
          </a:solidFill>
          <a:ln>
            <a:solidFill>
              <a:schemeClr val="accent6">
                <a:alpha val="29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9" name="矩形 38"/>
          <p:cNvSpPr/>
          <p:nvPr/>
        </p:nvSpPr>
        <p:spPr>
          <a:xfrm>
            <a:off x="4139952" y="6021288"/>
            <a:ext cx="1296144" cy="648072"/>
          </a:xfrm>
          <a:prstGeom prst="rect">
            <a:avLst/>
          </a:prstGeom>
          <a:solidFill>
            <a:schemeClr val="accent1">
              <a:alpha val="35000"/>
            </a:schemeClr>
          </a:solidFill>
          <a:ln>
            <a:solidFill>
              <a:schemeClr val="accent6">
                <a:alpha val="29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0" name="矩形 39"/>
          <p:cNvSpPr/>
          <p:nvPr/>
        </p:nvSpPr>
        <p:spPr>
          <a:xfrm>
            <a:off x="5724128" y="6021288"/>
            <a:ext cx="1296144" cy="648072"/>
          </a:xfrm>
          <a:prstGeom prst="rect">
            <a:avLst/>
          </a:prstGeom>
          <a:solidFill>
            <a:schemeClr val="accent1">
              <a:alpha val="35000"/>
            </a:schemeClr>
          </a:solidFill>
          <a:ln>
            <a:solidFill>
              <a:schemeClr val="accent6">
                <a:alpha val="29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457200" y="12700"/>
            <a:ext cx="8228013" cy="1403350"/>
          </a:xfrm>
          <a:prstGeom prst="rect">
            <a:avLst/>
          </a:prstGeom>
          <a:noFill/>
          <a:ln w="9525">
            <a:noFill/>
            <a:round/>
          </a:ln>
        </p:spPr>
        <p:txBody>
          <a:bodyPr anchor="b"/>
          <a:lstStyle/>
          <a:p>
            <a:pP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sz="40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XML</a:t>
            </a:r>
            <a:r>
              <a:rPr lang="zh-CN" altLang="en-US" sz="40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文档</a:t>
            </a:r>
            <a:endParaRPr lang="en-US" sz="4000" dirty="0">
              <a:solidFill>
                <a:srgbClr val="000000"/>
              </a:solidFill>
              <a:latin typeface="Calibri" panose="020F0502020204030204" pitchFamily="34" charset="0"/>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6" name="Text Box 3"/>
          <p:cNvSpPr txBox="1">
            <a:spLocks noChangeArrowheads="1"/>
          </p:cNvSpPr>
          <p:nvPr/>
        </p:nvSpPr>
        <p:spPr bwMode="auto">
          <a:xfrm>
            <a:off x="71406" y="1428736"/>
            <a:ext cx="3719507" cy="1214446"/>
          </a:xfrm>
          <a:prstGeom prst="rect">
            <a:avLst/>
          </a:prstGeom>
          <a:noFill/>
          <a:ln w="9525">
            <a:noFill/>
            <a:round/>
          </a:ln>
        </p:spPr>
        <p:txBody>
          <a:bodyPr/>
          <a:lstStyle/>
          <a:p>
            <a:pPr marL="336550" indent="-336550">
              <a:spcBef>
                <a:spcPts val="700"/>
              </a:spcBef>
              <a:buClr>
                <a:srgbClr val="437085"/>
              </a:buClr>
              <a:buSzPct val="10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sz="2200" dirty="0">
                <a:solidFill>
                  <a:srgbClr val="000000"/>
                </a:solidFill>
                <a:latin typeface="Calibri" panose="020F0502020204030204" pitchFamily="34" charset="0"/>
                <a:ea typeface="黑体" panose="02010609060101010101" pitchFamily="49" charset="-122"/>
              </a:rPr>
              <a:t>内部节点对文档结构或元</a:t>
            </a:r>
            <a:endParaRPr lang="en-US" altLang="zh-CN" sz="2200" dirty="0">
              <a:solidFill>
                <a:srgbClr val="000000"/>
              </a:solidFill>
              <a:latin typeface="Calibri" panose="020F0502020204030204" pitchFamily="34" charset="0"/>
              <a:ea typeface="黑体" panose="02010609060101010101" pitchFamily="49" charset="-122"/>
            </a:endParaRPr>
          </a:p>
          <a:p>
            <a:pPr marL="336550" indent="-336550">
              <a:spcBef>
                <a:spcPts val="700"/>
              </a:spcBef>
              <a:buClr>
                <a:srgbClr val="437085"/>
              </a:buClr>
              <a:buSzPct val="10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sz="2200" dirty="0">
                <a:solidFill>
                  <a:srgbClr val="000000"/>
                </a:solidFill>
                <a:latin typeface="Calibri" panose="020F0502020204030204" pitchFamily="34" charset="0"/>
                <a:ea typeface="黑体" panose="02010609060101010101" pitchFamily="49" charset="-122"/>
              </a:rPr>
              <a:t>数据（</a:t>
            </a:r>
            <a:r>
              <a:rPr lang="en-US" altLang="zh-CN" sz="2200" dirty="0">
                <a:solidFill>
                  <a:srgbClr val="000000"/>
                </a:solidFill>
                <a:latin typeface="Calibri" panose="020F0502020204030204" pitchFamily="34" charset="0"/>
                <a:ea typeface="黑体" panose="02010609060101010101" pitchFamily="49" charset="-122"/>
              </a:rPr>
              <a:t>author</a:t>
            </a:r>
            <a:r>
              <a:rPr lang="zh-CN" altLang="en-US" sz="2200" dirty="0">
                <a:solidFill>
                  <a:srgbClr val="000000"/>
                </a:solidFill>
                <a:latin typeface="Calibri" panose="020F0502020204030204" pitchFamily="34" charset="0"/>
                <a:ea typeface="黑体" panose="02010609060101010101" pitchFamily="49" charset="-122"/>
              </a:rPr>
              <a:t>）进行编码</a:t>
            </a:r>
            <a:endParaRPr lang="en-US" sz="2200" dirty="0">
              <a:solidFill>
                <a:srgbClr val="000000"/>
              </a:solidFill>
              <a:latin typeface="Calibri" panose="020F0502020204030204" pitchFamily="34" charset="0"/>
              <a:ea typeface="黑体" panose="02010609060101010101" pitchFamily="49" charset="-122"/>
            </a:endParaRPr>
          </a:p>
          <a:p>
            <a:pPr marL="336550" indent="-336550">
              <a:spcBef>
                <a:spcPts val="700"/>
              </a:spcBef>
              <a:buClr>
                <a:srgbClr val="437085"/>
              </a:buClr>
              <a:buSzPct val="10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dirty="0">
              <a:solidFill>
                <a:srgbClr val="000000"/>
              </a:solidFill>
              <a:latin typeface="Calibri" panose="020F0502020204030204" pitchFamily="34" charset="0"/>
              <a:ea typeface="黑体" panose="02010609060101010101" pitchFamily="49" charset="-122"/>
            </a:endParaRPr>
          </a:p>
        </p:txBody>
      </p:sp>
      <p:pic>
        <p:nvPicPr>
          <p:cNvPr id="37" name="Picture 2"/>
          <p:cNvPicPr>
            <a:picLocks noChangeAspect="1" noChangeArrowheads="1"/>
          </p:cNvPicPr>
          <p:nvPr/>
        </p:nvPicPr>
        <p:blipFill>
          <a:blip r:embed="rId3" cstate="print"/>
          <a:srcRect/>
          <a:stretch>
            <a:fillRect/>
          </a:stretch>
        </p:blipFill>
        <p:spPr bwMode="auto">
          <a:xfrm>
            <a:off x="3563888" y="1196752"/>
            <a:ext cx="4608512" cy="5398836"/>
          </a:xfrm>
          <a:prstGeom prst="rect">
            <a:avLst/>
          </a:prstGeom>
          <a:noFill/>
          <a:ln w="9525">
            <a:noFill/>
            <a:miter lim="800000"/>
            <a:headEnd/>
            <a:tailEnd/>
          </a:ln>
        </p:spPr>
      </p:pic>
      <p:sp>
        <p:nvSpPr>
          <p:cNvPr id="38" name="矩形 37"/>
          <p:cNvSpPr/>
          <p:nvPr/>
        </p:nvSpPr>
        <p:spPr>
          <a:xfrm>
            <a:off x="3635896" y="2204864"/>
            <a:ext cx="1296144" cy="648072"/>
          </a:xfrm>
          <a:prstGeom prst="rect">
            <a:avLst/>
          </a:prstGeom>
          <a:solidFill>
            <a:schemeClr val="accent1">
              <a:alpha val="35000"/>
            </a:schemeClr>
          </a:solidFill>
          <a:ln>
            <a:solidFill>
              <a:schemeClr val="accent6">
                <a:alpha val="29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9" name="矩形 38"/>
          <p:cNvSpPr/>
          <p:nvPr/>
        </p:nvSpPr>
        <p:spPr>
          <a:xfrm>
            <a:off x="5220072" y="2204864"/>
            <a:ext cx="1296144" cy="648072"/>
          </a:xfrm>
          <a:prstGeom prst="rect">
            <a:avLst/>
          </a:prstGeom>
          <a:solidFill>
            <a:schemeClr val="accent1">
              <a:alpha val="35000"/>
            </a:schemeClr>
          </a:solidFill>
          <a:ln>
            <a:solidFill>
              <a:schemeClr val="accent6">
                <a:alpha val="29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0" name="矩形 39"/>
          <p:cNvSpPr/>
          <p:nvPr/>
        </p:nvSpPr>
        <p:spPr>
          <a:xfrm>
            <a:off x="6732240" y="2132856"/>
            <a:ext cx="1296144" cy="648072"/>
          </a:xfrm>
          <a:prstGeom prst="rect">
            <a:avLst/>
          </a:prstGeom>
          <a:solidFill>
            <a:schemeClr val="accent1">
              <a:alpha val="35000"/>
            </a:schemeClr>
          </a:solidFill>
          <a:ln>
            <a:solidFill>
              <a:schemeClr val="accent6">
                <a:alpha val="29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1" name="矩形 40"/>
          <p:cNvSpPr/>
          <p:nvPr/>
        </p:nvSpPr>
        <p:spPr>
          <a:xfrm>
            <a:off x="5148064" y="4005064"/>
            <a:ext cx="1296144" cy="648072"/>
          </a:xfrm>
          <a:prstGeom prst="rect">
            <a:avLst/>
          </a:prstGeom>
          <a:solidFill>
            <a:schemeClr val="accent1">
              <a:alpha val="35000"/>
            </a:schemeClr>
          </a:solidFill>
          <a:ln>
            <a:solidFill>
              <a:schemeClr val="accent6">
                <a:alpha val="29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2" name="矩形 41"/>
          <p:cNvSpPr/>
          <p:nvPr/>
        </p:nvSpPr>
        <p:spPr>
          <a:xfrm>
            <a:off x="5220072" y="4941168"/>
            <a:ext cx="1296144" cy="648072"/>
          </a:xfrm>
          <a:prstGeom prst="rect">
            <a:avLst/>
          </a:prstGeom>
          <a:solidFill>
            <a:schemeClr val="accent1">
              <a:alpha val="35000"/>
            </a:schemeClr>
          </a:solidFill>
          <a:ln>
            <a:solidFill>
              <a:schemeClr val="accent6">
                <a:alpha val="29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4" name="矩形 43"/>
          <p:cNvSpPr/>
          <p:nvPr/>
        </p:nvSpPr>
        <p:spPr>
          <a:xfrm>
            <a:off x="6732240" y="4941168"/>
            <a:ext cx="1296144" cy="648072"/>
          </a:xfrm>
          <a:prstGeom prst="rect">
            <a:avLst/>
          </a:prstGeom>
          <a:solidFill>
            <a:schemeClr val="accent1">
              <a:alpha val="35000"/>
            </a:schemeClr>
          </a:solidFill>
          <a:ln>
            <a:solidFill>
              <a:schemeClr val="accent6">
                <a:alpha val="29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XML </a:t>
            </a:r>
            <a:r>
              <a:rPr lang="zh-CN" altLang="en-US" dirty="0"/>
              <a:t>基础知识</a:t>
            </a:r>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t>14</a:t>
            </a:fld>
            <a:endParaRPr lang="en-US" altLang="zh-CN"/>
          </a:p>
        </p:txBody>
      </p:sp>
      <p:sp>
        <p:nvSpPr>
          <p:cNvPr id="6" name="Text Box 3"/>
          <p:cNvSpPr txBox="1">
            <a:spLocks noChangeArrowheads="1"/>
          </p:cNvSpPr>
          <p:nvPr/>
        </p:nvSpPr>
        <p:spPr bwMode="auto">
          <a:xfrm>
            <a:off x="251520" y="1456120"/>
            <a:ext cx="8643998" cy="5429264"/>
          </a:xfrm>
          <a:prstGeom prst="rect">
            <a:avLst/>
          </a:prstGeom>
          <a:noFill/>
          <a:ln w="9525">
            <a:noFill/>
            <a:round/>
          </a:ln>
        </p:spPr>
        <p:txBody>
          <a:bodyPr/>
          <a:lstStyle/>
          <a:p>
            <a:pPr marL="336550" indent="-336550">
              <a:lnSpc>
                <a:spcPct val="120000"/>
              </a:lnSpc>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2200" b="1" dirty="0">
                <a:solidFill>
                  <a:srgbClr val="000000"/>
                </a:solidFill>
                <a:ea typeface="+mn-ea"/>
                <a:cs typeface="Times New Roman" panose="02020603050405020304" pitchFamily="18" charset="0"/>
              </a:rPr>
              <a:t>XML </a:t>
            </a:r>
            <a:r>
              <a:rPr lang="zh-CN" altLang="en-US" sz="2200" b="1" dirty="0">
                <a:solidFill>
                  <a:srgbClr val="000000"/>
                </a:solidFill>
                <a:ea typeface="+mn-ea"/>
                <a:cs typeface="Times New Roman" panose="02020603050405020304" pitchFamily="18" charset="0"/>
              </a:rPr>
              <a:t>文档对象模型</a:t>
            </a:r>
            <a:r>
              <a:rPr lang="en-US" altLang="zh-CN" sz="2200" b="1" dirty="0">
                <a:solidFill>
                  <a:srgbClr val="000000"/>
                </a:solidFill>
                <a:ea typeface="+mn-ea"/>
                <a:cs typeface="Times New Roman" panose="02020603050405020304" pitchFamily="18" charset="0"/>
              </a:rPr>
              <a:t>(XML </a:t>
            </a:r>
            <a:r>
              <a:rPr lang="en-US" sz="2200" b="1" dirty="0">
                <a:solidFill>
                  <a:srgbClr val="000000"/>
                </a:solidFill>
                <a:ea typeface="+mn-ea"/>
                <a:cs typeface="Times New Roman" panose="02020603050405020304" pitchFamily="18" charset="0"/>
              </a:rPr>
              <a:t>Documents Object Model , XML DOM): </a:t>
            </a:r>
            <a:r>
              <a:rPr lang="zh-CN" altLang="en-US" sz="2200" b="1" dirty="0">
                <a:solidFill>
                  <a:srgbClr val="000000"/>
                </a:solidFill>
                <a:ea typeface="+mn-ea"/>
                <a:cs typeface="Times New Roman" panose="02020603050405020304" pitchFamily="18" charset="0"/>
              </a:rPr>
              <a:t>访问和处理</a:t>
            </a:r>
            <a:r>
              <a:rPr lang="en-US" altLang="zh-CN" sz="2200" b="1" dirty="0">
                <a:solidFill>
                  <a:srgbClr val="000000"/>
                </a:solidFill>
                <a:ea typeface="+mn-ea"/>
                <a:cs typeface="Times New Roman" panose="02020603050405020304" pitchFamily="18" charset="0"/>
              </a:rPr>
              <a:t>XML</a:t>
            </a:r>
            <a:r>
              <a:rPr lang="zh-CN" altLang="en-US" sz="2200" b="1" dirty="0">
                <a:solidFill>
                  <a:srgbClr val="000000"/>
                </a:solidFill>
                <a:ea typeface="+mn-ea"/>
                <a:cs typeface="Times New Roman" panose="02020603050405020304" pitchFamily="18" charset="0"/>
              </a:rPr>
              <a:t>文档的标准</a:t>
            </a:r>
            <a:endParaRPr lang="en-US" sz="2200" b="1" dirty="0">
              <a:solidFill>
                <a:srgbClr val="000000"/>
              </a:solidFill>
              <a:ea typeface="+mn-ea"/>
              <a:cs typeface="Times New Roman" panose="02020603050405020304" pitchFamily="18" charset="0"/>
            </a:endParaRPr>
          </a:p>
          <a:p>
            <a:pPr marL="1079500" lvl="1" indent="-336550">
              <a:lnSpc>
                <a:spcPct val="120000"/>
              </a:lnSpc>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2200" b="1" dirty="0">
                <a:solidFill>
                  <a:srgbClr val="000000"/>
                </a:solidFill>
                <a:ea typeface="+mn-ea"/>
                <a:cs typeface="Times New Roman" panose="02020603050405020304" pitchFamily="18" charset="0"/>
              </a:rPr>
              <a:t>DOM</a:t>
            </a:r>
            <a:r>
              <a:rPr lang="zh-CN" altLang="en-US" sz="2200" b="1" dirty="0">
                <a:solidFill>
                  <a:srgbClr val="000000"/>
                </a:solidFill>
                <a:ea typeface="+mn-ea"/>
                <a:cs typeface="Times New Roman" panose="02020603050405020304" pitchFamily="18" charset="0"/>
              </a:rPr>
              <a:t>将元素、属性及元素内部的文本表示成树中的节点</a:t>
            </a:r>
            <a:endParaRPr lang="en-US" sz="2200" b="1" dirty="0">
              <a:solidFill>
                <a:srgbClr val="000000"/>
              </a:solidFill>
              <a:ea typeface="+mn-ea"/>
              <a:cs typeface="Times New Roman" panose="02020603050405020304" pitchFamily="18" charset="0"/>
            </a:endParaRPr>
          </a:p>
          <a:p>
            <a:pPr marL="1079500" lvl="1" indent="-336550">
              <a:lnSpc>
                <a:spcPct val="120000"/>
              </a:lnSpc>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zh-CN" sz="2200" b="1" dirty="0">
                <a:solidFill>
                  <a:srgbClr val="000000"/>
                </a:solidFill>
                <a:ea typeface="+mn-ea"/>
                <a:cs typeface="Times New Roman" panose="02020603050405020304" pitchFamily="18" charset="0"/>
              </a:rPr>
              <a:t>使用</a:t>
            </a:r>
            <a:r>
              <a:rPr lang="en-US" altLang="zh-CN" sz="2200" b="1" dirty="0">
                <a:solidFill>
                  <a:srgbClr val="000000"/>
                </a:solidFill>
                <a:ea typeface="+mn-ea"/>
                <a:cs typeface="Times New Roman" panose="02020603050405020304" pitchFamily="18" charset="0"/>
              </a:rPr>
              <a:t>DOM API</a:t>
            </a:r>
            <a:r>
              <a:rPr lang="zh-CN" altLang="zh-CN" sz="2200" b="1" dirty="0">
                <a:solidFill>
                  <a:srgbClr val="000000"/>
                </a:solidFill>
                <a:ea typeface="+mn-ea"/>
                <a:cs typeface="Times New Roman" panose="02020603050405020304" pitchFamily="18" charset="0"/>
              </a:rPr>
              <a:t>，我们可以从根元素出发，依据元素间的父子关系，自上而下对整个</a:t>
            </a:r>
            <a:r>
              <a:rPr lang="en-US" altLang="zh-CN" sz="2200" b="1" dirty="0">
                <a:solidFill>
                  <a:srgbClr val="000000"/>
                </a:solidFill>
                <a:ea typeface="+mn-ea"/>
                <a:cs typeface="Times New Roman" panose="02020603050405020304" pitchFamily="18" charset="0"/>
              </a:rPr>
              <a:t>XML</a:t>
            </a:r>
            <a:r>
              <a:rPr lang="zh-CN" altLang="zh-CN" sz="2200" b="1" dirty="0">
                <a:solidFill>
                  <a:srgbClr val="000000"/>
                </a:solidFill>
                <a:ea typeface="+mn-ea"/>
                <a:cs typeface="Times New Roman" panose="02020603050405020304" pitchFamily="18" charset="0"/>
              </a:rPr>
              <a:t>文档进行处理</a:t>
            </a:r>
            <a:endParaRPr lang="en-US" sz="2200" b="1" dirty="0">
              <a:solidFill>
                <a:srgbClr val="000000"/>
              </a:solidFill>
              <a:ea typeface="+mn-ea"/>
              <a:cs typeface="Times New Roman" panose="02020603050405020304" pitchFamily="18" charset="0"/>
            </a:endParaRPr>
          </a:p>
          <a:p>
            <a:pPr marL="336550" indent="-336550">
              <a:lnSpc>
                <a:spcPct val="120000"/>
              </a:lnSpc>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2200" b="1" dirty="0" err="1">
                <a:solidFill>
                  <a:srgbClr val="000000"/>
                </a:solidFill>
                <a:ea typeface="+mn-ea"/>
                <a:cs typeface="Times New Roman" panose="02020603050405020304" pitchFamily="18" charset="0"/>
              </a:rPr>
              <a:t>XPath</a:t>
            </a:r>
            <a:r>
              <a:rPr lang="en-US" sz="2200" b="1" dirty="0">
                <a:solidFill>
                  <a:srgbClr val="000000"/>
                </a:solidFill>
                <a:ea typeface="+mn-ea"/>
                <a:cs typeface="Times New Roman" panose="02020603050405020304" pitchFamily="18" charset="0"/>
              </a:rPr>
              <a:t>: </a:t>
            </a:r>
            <a:r>
              <a:rPr lang="en-US" altLang="zh-CN" sz="2200" b="1" dirty="0">
                <a:solidFill>
                  <a:schemeClr val="tx1"/>
                </a:solidFill>
                <a:ea typeface="+mn-ea"/>
                <a:cs typeface="Times New Roman" panose="02020603050405020304" pitchFamily="18" charset="0"/>
              </a:rPr>
              <a:t>XML</a:t>
            </a:r>
            <a:r>
              <a:rPr lang="zh-CN" altLang="zh-CN" sz="2200" b="1" dirty="0">
                <a:solidFill>
                  <a:schemeClr val="tx1"/>
                </a:solidFill>
                <a:ea typeface="+mn-ea"/>
                <a:cs typeface="Times New Roman" panose="02020603050405020304" pitchFamily="18" charset="0"/>
              </a:rPr>
              <a:t>文档集中的路径表达式描述标准</a:t>
            </a:r>
            <a:endParaRPr lang="en-US" sz="2200" b="1" dirty="0">
              <a:solidFill>
                <a:schemeClr val="tx1"/>
              </a:solidFill>
              <a:ea typeface="+mn-ea"/>
              <a:cs typeface="Times New Roman" panose="02020603050405020304" pitchFamily="18" charset="0"/>
            </a:endParaRPr>
          </a:p>
          <a:p>
            <a:pPr marL="1079500" lvl="1" indent="-336550">
              <a:lnSpc>
                <a:spcPct val="120000"/>
              </a:lnSpc>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sz="2200" b="1" dirty="0">
                <a:solidFill>
                  <a:srgbClr val="000000"/>
                </a:solidFill>
                <a:ea typeface="+mn-ea"/>
                <a:cs typeface="Times New Roman" panose="02020603050405020304" pitchFamily="18" charset="0"/>
              </a:rPr>
              <a:t>路径表达式也称为</a:t>
            </a:r>
            <a:r>
              <a:rPr lang="en-US" sz="2200" b="1" dirty="0">
                <a:solidFill>
                  <a:srgbClr val="000000"/>
                </a:solidFill>
                <a:ea typeface="+mn-ea"/>
                <a:cs typeface="Times New Roman" panose="02020603050405020304" pitchFamily="18" charset="0"/>
              </a:rPr>
              <a:t>XML</a:t>
            </a:r>
            <a:r>
              <a:rPr lang="zh-CN" altLang="en-US" sz="2200" b="1" dirty="0">
                <a:solidFill>
                  <a:srgbClr val="000000"/>
                </a:solidFill>
                <a:ea typeface="+mn-ea"/>
                <a:cs typeface="Times New Roman" panose="02020603050405020304" pitchFamily="18" charset="0"/>
              </a:rPr>
              <a:t>上下文</a:t>
            </a:r>
            <a:r>
              <a:rPr lang="en-US" altLang="zh-CN" sz="2200" b="1" dirty="0">
                <a:solidFill>
                  <a:srgbClr val="000000"/>
                </a:solidFill>
                <a:ea typeface="+mn-ea"/>
                <a:cs typeface="Times New Roman" panose="02020603050405020304" pitchFamily="18" charset="0"/>
              </a:rPr>
              <a:t>(</a:t>
            </a:r>
            <a:r>
              <a:rPr lang="en-US" sz="2200" b="1" dirty="0">
                <a:solidFill>
                  <a:srgbClr val="000000"/>
                </a:solidFill>
                <a:ea typeface="+mn-ea"/>
                <a:cs typeface="Times New Roman" panose="02020603050405020304" pitchFamily="18" charset="0"/>
              </a:rPr>
              <a:t>context)</a:t>
            </a:r>
            <a:r>
              <a:rPr lang="zh-CN" altLang="en-US" sz="2200" b="1" dirty="0">
                <a:solidFill>
                  <a:srgbClr val="000000"/>
                </a:solidFill>
                <a:ea typeface="+mn-ea"/>
                <a:cs typeface="Times New Roman" panose="02020603050405020304" pitchFamily="18" charset="0"/>
              </a:rPr>
              <a:t>或直接称上下文</a:t>
            </a:r>
            <a:endParaRPr lang="en-US" sz="2200" b="1" dirty="0">
              <a:solidFill>
                <a:srgbClr val="000000"/>
              </a:solidFill>
              <a:ea typeface="+mn-ea"/>
              <a:cs typeface="Times New Roman" panose="02020603050405020304" pitchFamily="18" charset="0"/>
            </a:endParaRPr>
          </a:p>
          <a:p>
            <a:pPr marL="336550" indent="-336550">
              <a:lnSpc>
                <a:spcPct val="120000"/>
              </a:lnSpc>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2200" b="1" dirty="0">
                <a:solidFill>
                  <a:srgbClr val="000000"/>
                </a:solidFill>
                <a:ea typeface="+mn-ea"/>
                <a:cs typeface="Times New Roman" panose="02020603050405020304" pitchFamily="18" charset="0"/>
              </a:rPr>
              <a:t>Schema: </a:t>
            </a:r>
            <a:r>
              <a:rPr lang="zh-CN" altLang="zh-CN" sz="2200" b="1" dirty="0">
                <a:solidFill>
                  <a:schemeClr val="tx1"/>
                </a:solidFill>
                <a:ea typeface="+mn-ea"/>
                <a:cs typeface="Times New Roman" panose="02020603050405020304" pitchFamily="18" charset="0"/>
              </a:rPr>
              <a:t>给出了</a:t>
            </a:r>
            <a:r>
              <a:rPr lang="en-US" altLang="zh-CN" sz="2200" b="1" dirty="0">
                <a:solidFill>
                  <a:schemeClr val="tx1"/>
                </a:solidFill>
                <a:ea typeface="+mn-ea"/>
                <a:cs typeface="Times New Roman" panose="02020603050405020304" pitchFamily="18" charset="0"/>
              </a:rPr>
              <a:t>XML</a:t>
            </a:r>
            <a:r>
              <a:rPr lang="zh-CN" altLang="zh-CN" sz="2200" b="1" dirty="0">
                <a:solidFill>
                  <a:schemeClr val="tx1"/>
                </a:solidFill>
                <a:ea typeface="+mn-ea"/>
                <a:cs typeface="Times New Roman" panose="02020603050405020304" pitchFamily="18" charset="0"/>
              </a:rPr>
              <a:t>文档所允许的结构限制条件</a:t>
            </a:r>
            <a:r>
              <a:rPr lang="zh-CN" altLang="en-US" sz="2200" b="1" dirty="0">
                <a:solidFill>
                  <a:schemeClr val="tx1"/>
                </a:solidFill>
                <a:ea typeface="+mn-ea"/>
                <a:cs typeface="Times New Roman" panose="02020603050405020304" pitchFamily="18" charset="0"/>
              </a:rPr>
              <a:t>。比如，</a:t>
            </a:r>
            <a:r>
              <a:rPr lang="zh-CN" altLang="zh-CN" sz="2200" b="1" dirty="0">
                <a:solidFill>
                  <a:schemeClr val="tx1"/>
                </a:solidFill>
                <a:ea typeface="+mn-ea"/>
                <a:cs typeface="Times New Roman" panose="02020603050405020304" pitchFamily="18" charset="0"/>
              </a:rPr>
              <a:t>莎士比亚剧本的</a:t>
            </a:r>
            <a:r>
              <a:rPr lang="en-US" altLang="zh-CN" sz="2200" b="1" dirty="0">
                <a:solidFill>
                  <a:schemeClr val="tx1"/>
                </a:solidFill>
                <a:ea typeface="+mn-ea"/>
                <a:cs typeface="Times New Roman" panose="02020603050405020304" pitchFamily="18" charset="0"/>
              </a:rPr>
              <a:t>schema</a:t>
            </a:r>
            <a:r>
              <a:rPr lang="zh-CN" altLang="zh-CN" sz="2200" b="1" dirty="0">
                <a:solidFill>
                  <a:schemeClr val="tx1"/>
                </a:solidFill>
                <a:ea typeface="+mn-ea"/>
                <a:cs typeface="Times New Roman" panose="02020603050405020304" pitchFamily="18" charset="0"/>
              </a:rPr>
              <a:t>规定，场</a:t>
            </a:r>
            <a:r>
              <a:rPr lang="en-US" altLang="zh-CN" sz="2200" b="1" dirty="0">
                <a:solidFill>
                  <a:schemeClr val="tx1"/>
                </a:solidFill>
                <a:ea typeface="+mn-ea"/>
                <a:cs typeface="Times New Roman" panose="02020603050405020304" pitchFamily="18" charset="0"/>
              </a:rPr>
              <a:t>(scene)</a:t>
            </a:r>
            <a:r>
              <a:rPr lang="zh-CN" altLang="zh-CN" sz="2200" b="1" dirty="0">
                <a:solidFill>
                  <a:schemeClr val="tx1"/>
                </a:solidFill>
                <a:ea typeface="+mn-ea"/>
                <a:cs typeface="Times New Roman" panose="02020603050405020304" pitchFamily="18" charset="0"/>
              </a:rPr>
              <a:t>只能以幕</a:t>
            </a:r>
            <a:r>
              <a:rPr lang="en-US" altLang="zh-CN" sz="2200" b="1" dirty="0">
                <a:solidFill>
                  <a:schemeClr val="tx1"/>
                </a:solidFill>
                <a:ea typeface="+mn-ea"/>
                <a:cs typeface="Times New Roman" panose="02020603050405020304" pitchFamily="18" charset="0"/>
              </a:rPr>
              <a:t>(act)</a:t>
            </a:r>
            <a:r>
              <a:rPr lang="zh-CN" altLang="zh-CN" sz="2200" b="1" dirty="0">
                <a:solidFill>
                  <a:schemeClr val="tx1"/>
                </a:solidFill>
                <a:ea typeface="+mn-ea"/>
                <a:cs typeface="Times New Roman" panose="02020603050405020304" pitchFamily="18" charset="0"/>
              </a:rPr>
              <a:t>的子节点方式出现。</a:t>
            </a:r>
            <a:endParaRPr lang="en-US" sz="2200" b="1" dirty="0">
              <a:solidFill>
                <a:schemeClr val="tx1"/>
              </a:solidFill>
              <a:ea typeface="+mn-ea"/>
              <a:cs typeface="Times New Roman" panose="02020603050405020304" pitchFamily="18" charset="0"/>
            </a:endParaRPr>
          </a:p>
          <a:p>
            <a:pPr marL="1079500" lvl="1" indent="-336550">
              <a:lnSpc>
                <a:spcPct val="120000"/>
              </a:lnSpc>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000" b="1" dirty="0">
                <a:solidFill>
                  <a:schemeClr val="tx1"/>
                </a:solidFill>
                <a:ea typeface="+mn-ea"/>
                <a:cs typeface="Times New Roman" panose="02020603050405020304" pitchFamily="18" charset="0"/>
              </a:rPr>
              <a:t>XML</a:t>
            </a:r>
            <a:r>
              <a:rPr lang="zh-CN" altLang="zh-CN" sz="2000" b="1" dirty="0">
                <a:solidFill>
                  <a:schemeClr val="tx1"/>
                </a:solidFill>
                <a:ea typeface="+mn-ea"/>
                <a:cs typeface="Times New Roman" panose="02020603050405020304" pitchFamily="18" charset="0"/>
              </a:rPr>
              <a:t>文档的两个</a:t>
            </a:r>
            <a:r>
              <a:rPr lang="en-US" altLang="zh-CN" sz="2000" b="1" dirty="0">
                <a:solidFill>
                  <a:schemeClr val="tx1"/>
                </a:solidFill>
                <a:ea typeface="+mn-ea"/>
                <a:cs typeface="Times New Roman" panose="02020603050405020304" pitchFamily="18" charset="0"/>
              </a:rPr>
              <a:t>schema</a:t>
            </a:r>
            <a:r>
              <a:rPr lang="zh-CN" altLang="zh-CN" sz="2000" b="1" dirty="0">
                <a:solidFill>
                  <a:schemeClr val="tx1"/>
                </a:solidFill>
                <a:ea typeface="+mn-ea"/>
                <a:cs typeface="Times New Roman" panose="02020603050405020304" pitchFamily="18" charset="0"/>
              </a:rPr>
              <a:t>标准分别是</a:t>
            </a:r>
            <a:r>
              <a:rPr lang="en-US" altLang="zh-CN" sz="2000" b="1" dirty="0">
                <a:solidFill>
                  <a:schemeClr val="tx1"/>
                </a:solidFill>
                <a:ea typeface="+mn-ea"/>
                <a:cs typeface="Times New Roman" panose="02020603050405020304" pitchFamily="18" charset="0"/>
              </a:rPr>
              <a:t> XML DTD (document type definition</a:t>
            </a:r>
            <a:r>
              <a:rPr lang="zh-CN" altLang="zh-CN" sz="2000" b="1" dirty="0">
                <a:solidFill>
                  <a:schemeClr val="tx1"/>
                </a:solidFill>
                <a:ea typeface="+mn-ea"/>
                <a:cs typeface="Times New Roman" panose="02020603050405020304" pitchFamily="18" charset="0"/>
              </a:rPr>
              <a:t>，文档类型定义</a:t>
            </a:r>
            <a:r>
              <a:rPr lang="en-US" altLang="zh-CN" sz="2000" b="1" dirty="0">
                <a:solidFill>
                  <a:schemeClr val="tx1"/>
                </a:solidFill>
                <a:ea typeface="+mn-ea"/>
                <a:cs typeface="Times New Roman" panose="02020603050405020304" pitchFamily="18" charset="0"/>
              </a:rPr>
              <a:t>)</a:t>
            </a:r>
            <a:r>
              <a:rPr lang="zh-CN" altLang="zh-CN" sz="2000" b="1" dirty="0">
                <a:solidFill>
                  <a:schemeClr val="tx1"/>
                </a:solidFill>
                <a:ea typeface="+mn-ea"/>
                <a:cs typeface="Times New Roman" panose="02020603050405020304" pitchFamily="18" charset="0"/>
              </a:rPr>
              <a:t>和</a:t>
            </a:r>
            <a:r>
              <a:rPr lang="en-US" altLang="zh-CN" sz="2000" b="1" dirty="0">
                <a:solidFill>
                  <a:schemeClr val="tx1"/>
                </a:solidFill>
                <a:ea typeface="+mn-ea"/>
                <a:cs typeface="Times New Roman" panose="02020603050405020304" pitchFamily="18" charset="0"/>
              </a:rPr>
              <a:t> XML schema</a:t>
            </a:r>
            <a:r>
              <a:rPr lang="en-US" b="1" dirty="0">
                <a:solidFill>
                  <a:schemeClr val="tx1"/>
                </a:solidFill>
                <a:ea typeface="+mn-ea"/>
                <a:cs typeface="Times New Roman" panose="02020603050405020304" pitchFamily="18"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内容提要</a:t>
            </a:r>
          </a:p>
        </p:txBody>
      </p:sp>
      <p:sp>
        <p:nvSpPr>
          <p:cNvPr id="3" name="文本占位符 2"/>
          <p:cNvSpPr>
            <a:spLocks noGrp="1"/>
          </p:cNvSpPr>
          <p:nvPr>
            <p:ph type="body" sz="quarter" idx="13"/>
          </p:nvPr>
        </p:nvSpPr>
        <p:spPr/>
        <p:txBody>
          <a:bodyPr/>
          <a:lstStyle/>
          <a:p>
            <a:r>
              <a:rPr kumimoji="1" lang="zh-CN" altLang="en-US" sz="3200" dirty="0">
                <a:solidFill>
                  <a:schemeClr val="accent1">
                    <a:lumMod val="20000"/>
                    <a:lumOff val="80000"/>
                  </a:schemeClr>
                </a:solidFill>
                <a:latin typeface="+mn-lt"/>
              </a:rPr>
              <a:t>上一讲回顾</a:t>
            </a:r>
            <a:endParaRPr kumimoji="1" lang="en-US" altLang="zh-CN" sz="3200" dirty="0">
              <a:solidFill>
                <a:schemeClr val="accent1">
                  <a:lumMod val="20000"/>
                  <a:lumOff val="80000"/>
                </a:schemeClr>
              </a:solidFill>
              <a:latin typeface="+mn-lt"/>
            </a:endParaRPr>
          </a:p>
          <a:p>
            <a:r>
              <a:rPr kumimoji="1" lang="en-US" altLang="zh-CN" sz="3200" dirty="0">
                <a:solidFill>
                  <a:schemeClr val="accent1">
                    <a:lumMod val="20000"/>
                    <a:lumOff val="80000"/>
                  </a:schemeClr>
                </a:solidFill>
                <a:latin typeface="+mn-lt"/>
              </a:rPr>
              <a:t>XML</a:t>
            </a:r>
            <a:r>
              <a:rPr kumimoji="1" lang="zh-CN" altLang="en-US" sz="3200" dirty="0">
                <a:solidFill>
                  <a:schemeClr val="accent1">
                    <a:lumMod val="20000"/>
                    <a:lumOff val="80000"/>
                  </a:schemeClr>
                </a:solidFill>
                <a:latin typeface="+mn-lt"/>
              </a:rPr>
              <a:t>基本概念</a:t>
            </a:r>
          </a:p>
          <a:p>
            <a:r>
              <a:rPr lang="en-US" altLang="zh-CN" sz="3200" dirty="0">
                <a:latin typeface="+mn-lt"/>
              </a:rPr>
              <a:t>XML</a:t>
            </a:r>
            <a:r>
              <a:rPr lang="zh-CN" altLang="en-US" sz="3200" dirty="0">
                <a:latin typeface="+mn-lt"/>
              </a:rPr>
              <a:t>检索的挑战</a:t>
            </a:r>
          </a:p>
          <a:p>
            <a:r>
              <a:rPr kumimoji="1" lang="zh-CN" altLang="en-US" sz="3200" dirty="0">
                <a:solidFill>
                  <a:schemeClr val="accent1">
                    <a:lumMod val="20000"/>
                    <a:lumOff val="80000"/>
                  </a:schemeClr>
                </a:solidFill>
                <a:latin typeface="+mn-lt"/>
              </a:rPr>
              <a:t>基于</a:t>
            </a:r>
            <a:r>
              <a:rPr kumimoji="1" lang="en-US" altLang="zh-CN" sz="3200" dirty="0">
                <a:solidFill>
                  <a:schemeClr val="accent1">
                    <a:lumMod val="20000"/>
                    <a:lumOff val="80000"/>
                  </a:schemeClr>
                </a:solidFill>
                <a:latin typeface="+mn-lt"/>
              </a:rPr>
              <a:t>VSM</a:t>
            </a:r>
            <a:r>
              <a:rPr kumimoji="1" lang="zh-CN" altLang="en-US" sz="3200" dirty="0">
                <a:solidFill>
                  <a:schemeClr val="accent1">
                    <a:lumMod val="20000"/>
                    <a:lumOff val="80000"/>
                  </a:schemeClr>
                </a:solidFill>
                <a:latin typeface="+mn-lt"/>
              </a:rPr>
              <a:t>的</a:t>
            </a:r>
            <a:r>
              <a:rPr kumimoji="1" lang="en-US" altLang="zh-CN" sz="3200" dirty="0">
                <a:solidFill>
                  <a:schemeClr val="accent1">
                    <a:lumMod val="20000"/>
                    <a:lumOff val="80000"/>
                  </a:schemeClr>
                </a:solidFill>
                <a:latin typeface="+mn-lt"/>
              </a:rPr>
              <a:t>XML</a:t>
            </a:r>
            <a:r>
              <a:rPr kumimoji="1" lang="zh-CN" altLang="en-US" sz="3200" dirty="0">
                <a:solidFill>
                  <a:schemeClr val="accent1">
                    <a:lumMod val="20000"/>
                    <a:lumOff val="80000"/>
                  </a:schemeClr>
                </a:solidFill>
                <a:latin typeface="+mn-lt"/>
              </a:rPr>
              <a:t>检索</a:t>
            </a:r>
          </a:p>
        </p:txBody>
      </p:sp>
      <p:sp>
        <p:nvSpPr>
          <p:cNvPr id="5" name="灯片编号占位符 4"/>
          <p:cNvSpPr>
            <a:spLocks noGrp="1"/>
          </p:cNvSpPr>
          <p:nvPr>
            <p:ph type="sldNum" sz="quarter" idx="16"/>
          </p:nvPr>
        </p:nvSpPr>
        <p:spPr/>
        <p:txBody>
          <a:bodyPr/>
          <a:lstStyle/>
          <a:p>
            <a:pPr>
              <a:defRPr/>
            </a:pPr>
            <a:fld id="{93A23781-D287-4953-8B39-293BE9BE148D}" type="slidenum">
              <a:rPr lang="en-US" altLang="zh-CN" smtClean="0"/>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挑战</a:t>
            </a:r>
            <a:r>
              <a:rPr lang="en-US" altLang="zh-CN" dirty="0"/>
              <a:t>1: </a:t>
            </a:r>
            <a:r>
              <a:rPr lang="zh-CN" altLang="en-US" dirty="0"/>
              <a:t>返回文档的一部分</a:t>
            </a:r>
          </a:p>
        </p:txBody>
      </p:sp>
      <p:sp>
        <p:nvSpPr>
          <p:cNvPr id="3" name="内容占位符 2"/>
          <p:cNvSpPr>
            <a:spLocks noGrp="1"/>
          </p:cNvSpPr>
          <p:nvPr>
            <p:ph idx="1"/>
          </p:nvPr>
        </p:nvSpPr>
        <p:spPr/>
        <p:txBody>
          <a:bodyPr/>
          <a:lstStyle/>
          <a:p>
            <a:pPr>
              <a:lnSpc>
                <a:spcPct val="120000"/>
              </a:lnSpc>
            </a:pPr>
            <a:r>
              <a:rPr lang="en-US" altLang="zh-CN" sz="2400" b="1" dirty="0"/>
              <a:t>XML</a:t>
            </a:r>
            <a:r>
              <a:rPr lang="zh-CN" altLang="en-US" sz="2400" b="1" dirty="0"/>
              <a:t>检索中，用户希望返回文档的一部分</a:t>
            </a:r>
            <a:r>
              <a:rPr lang="en-US" altLang="zh-CN" sz="2400" b="1" dirty="0"/>
              <a:t>(</a:t>
            </a:r>
            <a:r>
              <a:rPr lang="zh-CN" altLang="en-US" sz="2400" b="1" dirty="0"/>
              <a:t>即 </a:t>
            </a:r>
            <a:r>
              <a:rPr lang="en-US" altLang="zh-CN" sz="2400" b="1" dirty="0"/>
              <a:t>XML</a:t>
            </a:r>
            <a:r>
              <a:rPr lang="zh-CN" altLang="en-US" sz="2400" b="1" dirty="0"/>
              <a:t>元素</a:t>
            </a:r>
            <a:r>
              <a:rPr lang="en-US" altLang="zh-CN" sz="2400" b="1" dirty="0"/>
              <a:t>)</a:t>
            </a:r>
            <a:r>
              <a:rPr lang="zh-CN" altLang="en-US" sz="2400" b="1" dirty="0"/>
              <a:t>，而不像非结构化检索那样往往返回整个文档</a:t>
            </a:r>
            <a:endParaRPr lang="en-US" altLang="zh-CN" sz="2400" b="1" dirty="0"/>
          </a:p>
          <a:p>
            <a:pPr>
              <a:lnSpc>
                <a:spcPct val="120000"/>
              </a:lnSpc>
            </a:pPr>
            <a:endParaRPr lang="en-US" altLang="zh-CN" sz="2400" b="1" dirty="0"/>
          </a:p>
          <a:p>
            <a:pPr>
              <a:lnSpc>
                <a:spcPct val="120000"/>
              </a:lnSpc>
            </a:pPr>
            <a:endParaRPr lang="en-US" altLang="zh-CN" sz="2400" b="1" dirty="0"/>
          </a:p>
          <a:p>
            <a:pPr>
              <a:lnSpc>
                <a:spcPct val="120000"/>
              </a:lnSpc>
            </a:pPr>
            <a:endParaRPr lang="en-US" altLang="zh-CN" sz="2400" b="1" dirty="0"/>
          </a:p>
          <a:p>
            <a:pPr>
              <a:lnSpc>
                <a:spcPct val="120000"/>
              </a:lnSpc>
            </a:pPr>
            <a:r>
              <a:rPr lang="zh-CN" altLang="en-US" sz="2400" b="1" dirty="0"/>
              <a:t>上述情况下，用户可能在查找场</a:t>
            </a:r>
            <a:r>
              <a:rPr lang="en-US" altLang="zh-CN" sz="2400" b="1" dirty="0"/>
              <a:t>(scene)</a:t>
            </a:r>
          </a:p>
          <a:p>
            <a:pPr>
              <a:lnSpc>
                <a:spcPct val="120000"/>
              </a:lnSpc>
            </a:pPr>
            <a:r>
              <a:rPr lang="zh-CN" altLang="en-US" sz="2400" b="1" dirty="0"/>
              <a:t>但是，另一个没有具体指定返回节点的查询</a:t>
            </a:r>
            <a:r>
              <a:rPr lang="en-US" altLang="zh-CN" sz="2400" b="1" dirty="0"/>
              <a:t>Macbeth</a:t>
            </a:r>
            <a:r>
              <a:rPr lang="zh-CN" altLang="en-US" sz="2400" b="1" dirty="0"/>
              <a:t>，应该返回剧本的名称而不是某个子单位</a:t>
            </a:r>
          </a:p>
          <a:p>
            <a:pPr>
              <a:lnSpc>
                <a:spcPct val="120000"/>
              </a:lnSpc>
            </a:pPr>
            <a:r>
              <a:rPr lang="zh-CN" altLang="en-US" sz="2400" b="1" dirty="0"/>
              <a:t>解决办法</a:t>
            </a:r>
            <a:r>
              <a:rPr lang="en-US" altLang="zh-CN" sz="2400" b="1" dirty="0"/>
              <a:t>: </a:t>
            </a:r>
            <a:r>
              <a:rPr lang="zh-CN" altLang="en-US" sz="2400" b="1" dirty="0"/>
              <a:t>结构化文档检索原理 </a:t>
            </a:r>
            <a:r>
              <a:rPr lang="en-US" altLang="zh-CN" sz="2400" b="1" dirty="0"/>
              <a:t>(structured document retrieval principle)</a:t>
            </a:r>
            <a:endParaRPr lang="zh-CN" altLang="en-US" dirty="0"/>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t>16</a:t>
            </a:fld>
            <a:endParaRPr lang="en-US" altLang="zh-CN"/>
          </a:p>
        </p:txBody>
      </p:sp>
      <p:graphicFrame>
        <p:nvGraphicFramePr>
          <p:cNvPr id="6" name="Table 5"/>
          <p:cNvGraphicFramePr>
            <a:graphicFrameLocks noGrp="1"/>
          </p:cNvGraphicFramePr>
          <p:nvPr/>
        </p:nvGraphicFramePr>
        <p:xfrm>
          <a:off x="746838" y="2585332"/>
          <a:ext cx="7929618" cy="1275716"/>
        </p:xfrm>
        <a:graphic>
          <a:graphicData uri="http://schemas.openxmlformats.org/drawingml/2006/table">
            <a:tbl>
              <a:tblPr firstRow="1" bandRow="1">
                <a:tableStyleId>{5C22544A-7EE6-4342-B048-85BDC9FD1C3A}</a:tableStyleId>
              </a:tblPr>
              <a:tblGrid>
                <a:gridCol w="7929618">
                  <a:extLst>
                    <a:ext uri="{9D8B030D-6E8A-4147-A177-3AD203B41FA5}">
                      <a16:colId xmlns:a16="http://schemas.microsoft.com/office/drawing/2014/main" val="20000"/>
                    </a:ext>
                  </a:extLst>
                </a:gridCol>
              </a:tblGrid>
              <a:tr h="513716">
                <a:tc>
                  <a:txBody>
                    <a:bodyPr/>
                    <a:lstStyle/>
                    <a:p>
                      <a:r>
                        <a:rPr lang="zh-CN" altLang="en-US" sz="2600" b="0" dirty="0">
                          <a:solidFill>
                            <a:schemeClr val="bg1"/>
                          </a:solidFill>
                        </a:rPr>
                        <a:t>例子</a:t>
                      </a:r>
                      <a:endParaRPr lang="de-DE" sz="2600" b="0" dirty="0">
                        <a:solidFill>
                          <a:schemeClr val="bg1"/>
                        </a:solidFill>
                      </a:endParaRPr>
                    </a:p>
                  </a:txBody>
                  <a:tcPr>
                    <a:solidFill>
                      <a:srgbClr val="2A7041"/>
                    </a:solidFill>
                  </a:tcPr>
                </a:tc>
                <a:extLst>
                  <a:ext uri="{0D108BD9-81ED-4DB2-BD59-A6C34878D82A}">
                    <a16:rowId xmlns:a16="http://schemas.microsoft.com/office/drawing/2014/main" val="10000"/>
                  </a:ext>
                </a:extLst>
              </a:tr>
              <a:tr h="513716">
                <a:tc>
                  <a:txBody>
                    <a:bodyPr/>
                    <a:lstStyle/>
                    <a:p>
                      <a:r>
                        <a:rPr lang="zh-CN" altLang="zh-CN" sz="2200" kern="1200" dirty="0">
                          <a:solidFill>
                            <a:schemeClr val="dk1"/>
                          </a:solidFill>
                          <a:latin typeface="+mn-lt"/>
                          <a:ea typeface="+mn-ea"/>
                          <a:cs typeface="+mn-cs"/>
                        </a:rPr>
                        <a:t>如果在</a:t>
                      </a:r>
                      <a:r>
                        <a:rPr lang="en-US" altLang="zh-CN" sz="2200" kern="1200" dirty="0">
                          <a:solidFill>
                            <a:schemeClr val="dk1"/>
                          </a:solidFill>
                          <a:latin typeface="+mn-lt"/>
                          <a:ea typeface="+mn-ea"/>
                          <a:cs typeface="+mn-cs"/>
                        </a:rPr>
                        <a:t>《</a:t>
                      </a:r>
                      <a:r>
                        <a:rPr lang="zh-CN" altLang="zh-CN" sz="2200" kern="1200" dirty="0">
                          <a:solidFill>
                            <a:schemeClr val="dk1"/>
                          </a:solidFill>
                          <a:latin typeface="+mn-lt"/>
                          <a:ea typeface="+mn-ea"/>
                          <a:cs typeface="+mn-cs"/>
                        </a:rPr>
                        <a:t>莎士比亚</a:t>
                      </a:r>
                      <a:r>
                        <a:rPr lang="zh-CN" altLang="en-US" sz="2200" kern="1200" dirty="0">
                          <a:solidFill>
                            <a:schemeClr val="dk1"/>
                          </a:solidFill>
                          <a:latin typeface="+mn-lt"/>
                          <a:ea typeface="+mn-ea"/>
                          <a:cs typeface="+mn-cs"/>
                        </a:rPr>
                        <a:t>全集</a:t>
                      </a:r>
                      <a:r>
                        <a:rPr lang="en-US" altLang="zh-CN" sz="2200" kern="1200" dirty="0">
                          <a:solidFill>
                            <a:schemeClr val="dk1"/>
                          </a:solidFill>
                          <a:latin typeface="+mn-lt"/>
                          <a:ea typeface="+mn-ea"/>
                          <a:cs typeface="+mn-cs"/>
                        </a:rPr>
                        <a:t>》</a:t>
                      </a:r>
                      <a:r>
                        <a:rPr lang="zh-CN" altLang="zh-CN" sz="2200" kern="1200" dirty="0">
                          <a:solidFill>
                            <a:schemeClr val="dk1"/>
                          </a:solidFill>
                          <a:latin typeface="+mn-lt"/>
                          <a:ea typeface="+mn-ea"/>
                          <a:cs typeface="+mn-cs"/>
                        </a:rPr>
                        <a:t>中查找</a:t>
                      </a:r>
                      <a:r>
                        <a:rPr lang="en-US" altLang="zh-CN" sz="2200" kern="1200" dirty="0">
                          <a:solidFill>
                            <a:schemeClr val="dk1"/>
                          </a:solidFill>
                          <a:latin typeface="+mn-lt"/>
                          <a:ea typeface="+mn-ea"/>
                          <a:cs typeface="+mn-cs"/>
                        </a:rPr>
                        <a:t>Macbeth’s castle</a:t>
                      </a:r>
                      <a:r>
                        <a:rPr lang="zh-CN" altLang="zh-CN" sz="2200" kern="1200" dirty="0">
                          <a:solidFill>
                            <a:schemeClr val="dk1"/>
                          </a:solidFill>
                          <a:latin typeface="+mn-lt"/>
                          <a:ea typeface="+mn-ea"/>
                          <a:cs typeface="+mn-cs"/>
                        </a:rPr>
                        <a:t>，那么到底应该返回场（</a:t>
                      </a:r>
                      <a:r>
                        <a:rPr lang="en-US" altLang="zh-CN" sz="2200" kern="1200" dirty="0">
                          <a:solidFill>
                            <a:schemeClr val="dk1"/>
                          </a:solidFill>
                          <a:latin typeface="+mn-lt"/>
                          <a:ea typeface="+mn-ea"/>
                          <a:cs typeface="+mn-cs"/>
                        </a:rPr>
                        <a:t>scene</a:t>
                      </a:r>
                      <a:r>
                        <a:rPr lang="zh-CN" altLang="zh-CN" sz="2200" kern="1200" dirty="0">
                          <a:solidFill>
                            <a:schemeClr val="dk1"/>
                          </a:solidFill>
                          <a:latin typeface="+mn-lt"/>
                          <a:ea typeface="+mn-ea"/>
                          <a:cs typeface="+mn-cs"/>
                        </a:rPr>
                        <a:t>）、幕（</a:t>
                      </a:r>
                      <a:r>
                        <a:rPr lang="en-US" altLang="zh-CN" sz="2200" kern="1200" dirty="0">
                          <a:solidFill>
                            <a:schemeClr val="dk1"/>
                          </a:solidFill>
                          <a:latin typeface="+mn-lt"/>
                          <a:ea typeface="+mn-ea"/>
                          <a:cs typeface="+mn-cs"/>
                        </a:rPr>
                        <a:t>act</a:t>
                      </a:r>
                      <a:r>
                        <a:rPr lang="zh-CN" altLang="zh-CN" sz="2200" kern="1200" dirty="0">
                          <a:solidFill>
                            <a:schemeClr val="dk1"/>
                          </a:solidFill>
                          <a:latin typeface="+mn-lt"/>
                          <a:ea typeface="+mn-ea"/>
                          <a:cs typeface="+mn-cs"/>
                        </a:rPr>
                        <a:t>）还是整个剧本呢？</a:t>
                      </a:r>
                      <a:endParaRPr lang="de-DE" sz="2200" dirty="0">
                        <a:solidFill>
                          <a:schemeClr val="tx1"/>
                        </a:solidFill>
                      </a:endParaRPr>
                    </a:p>
                  </a:txBody>
                  <a:tcPr>
                    <a:solidFill>
                      <a:schemeClr val="bg2">
                        <a:lumMod val="20000"/>
                        <a:lumOff val="80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17</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pP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zh-CN" altLang="en-US" sz="36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结构化文档检索原理</a:t>
            </a:r>
            <a:endParaRPr lang="en-US" sz="3600" dirty="0">
              <a:solidFill>
                <a:srgbClr val="000000"/>
              </a:solidFill>
              <a:latin typeface="Calibri" panose="020F0502020204030204" pitchFamily="34" charset="0"/>
              <a:ea typeface="黑体" panose="02010609060101010101" pitchFamily="49" charset="-122"/>
            </a:endParaRPr>
          </a:p>
        </p:txBody>
      </p:sp>
      <p:sp>
        <p:nvSpPr>
          <p:cNvPr id="84996" name="Text Box 3"/>
          <p:cNvSpPr txBox="1">
            <a:spLocks noChangeArrowheads="1"/>
          </p:cNvSpPr>
          <p:nvPr/>
        </p:nvSpPr>
        <p:spPr bwMode="auto">
          <a:xfrm>
            <a:off x="-142908" y="1500198"/>
            <a:ext cx="8643998" cy="5429264"/>
          </a:xfrm>
          <a:prstGeom prst="rect">
            <a:avLst/>
          </a:prstGeom>
          <a:noFill/>
          <a:ln w="9525">
            <a:noFill/>
            <a:round/>
          </a:ln>
        </p:spPr>
        <p:txBody>
          <a:bodyPr/>
          <a:lstStyle/>
          <a:p>
            <a:pPr marL="336550" indent="-336550">
              <a:spcBef>
                <a:spcPts val="700"/>
              </a:spcBef>
              <a:buClr>
                <a:srgbClr val="437085"/>
              </a:buClr>
              <a:buSzPct val="10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22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	</a:t>
            </a:r>
            <a:endParaRPr lang="en-US" dirty="0">
              <a:solidFill>
                <a:srgbClr val="000000"/>
              </a:solidFill>
              <a:latin typeface="Calibri" panose="020F0502020204030204" pitchFamily="34" charset="0"/>
              <a:ea typeface="黑体" panose="02010609060101010101" pitchFamily="49" charset="-122"/>
              <a:cs typeface="Times New Roman" panose="02020603050405020304" pitchFamily="18" charset="0"/>
            </a:endParaRPr>
          </a:p>
          <a:p>
            <a:pPr marL="336550" indent="-336550">
              <a:spcBef>
                <a:spcPts val="700"/>
              </a:spcBef>
              <a:buClr>
                <a:srgbClr val="437085"/>
              </a:buClr>
              <a:buSzPct val="10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sz="2200" dirty="0">
              <a:solidFill>
                <a:srgbClr val="000000"/>
              </a:solidFill>
              <a:latin typeface="Calibri" panose="020F0502020204030204" pitchFamily="34" charset="0"/>
              <a:ea typeface="黑体" panose="02010609060101010101" pitchFamily="49" charset="-122"/>
              <a:cs typeface="Times New Roman" panose="02020603050405020304" pitchFamily="18" charset="0"/>
            </a:endParaRPr>
          </a:p>
          <a:p>
            <a:pPr marL="1079500" lvl="1" indent="-336550">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sz="2200" dirty="0">
              <a:solidFill>
                <a:srgbClr val="000000"/>
              </a:solidFill>
              <a:latin typeface="Calibri" panose="020F0502020204030204" pitchFamily="34" charset="0"/>
              <a:ea typeface="黑体" panose="02010609060101010101" pitchFamily="49" charset="-122"/>
              <a:cs typeface="Times New Roman" panose="02020603050405020304" pitchFamily="18" charset="0"/>
            </a:endParaRPr>
          </a:p>
          <a:p>
            <a:pPr marL="1079500" lvl="1" indent="-336550">
              <a:spcBef>
                <a:spcPts val="700"/>
              </a:spcBef>
              <a:buClr>
                <a:srgbClr val="437085"/>
              </a:buClr>
              <a:buSzPct val="10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sz="2200" dirty="0">
              <a:solidFill>
                <a:srgbClr val="000000"/>
              </a:solidFill>
              <a:latin typeface="Calibri" panose="020F0502020204030204" pitchFamily="34" charset="0"/>
              <a:ea typeface="黑体" panose="02010609060101010101" pitchFamily="49" charset="-122"/>
              <a:cs typeface="Times New Roman" panose="02020603050405020304" pitchFamily="18" charset="0"/>
            </a:endParaRPr>
          </a:p>
          <a:p>
            <a:pPr marL="1079500" lvl="1" indent="-336550">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zh-CN" sz="2200" dirty="0">
                <a:solidFill>
                  <a:schemeClr val="tx1"/>
                </a:solidFill>
                <a:ea typeface="黑体" panose="02010609060101010101" pitchFamily="49" charset="-122"/>
              </a:rPr>
              <a:t>上述原理会引发这样一种检索策略，即返回包含信息需求的最小单位</a:t>
            </a:r>
            <a:endParaRPr lang="en-US" altLang="zh-CN" sz="2200" dirty="0">
              <a:solidFill>
                <a:schemeClr val="tx1"/>
              </a:solidFill>
              <a:ea typeface="黑体" panose="02010609060101010101" pitchFamily="49" charset="-122"/>
            </a:endParaRPr>
          </a:p>
          <a:p>
            <a:pPr marL="1079500" lvl="1" indent="-336550">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zh-CN" sz="2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但是，要在算法上实现这种原理是非常困难的</a:t>
            </a:r>
            <a:r>
              <a:rPr lang="zh-CN" altLang="en-US" sz="2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。比如查询：</a:t>
            </a:r>
            <a:r>
              <a:rPr lang="en-US" sz="2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sz="22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title:</a:t>
            </a:r>
            <a:r>
              <a:rPr lang="en-US" sz="2200" i="1"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Macbeth</a:t>
            </a:r>
            <a:r>
              <a:rPr lang="zh-CN" altLang="en-US" sz="2200"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2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整个剧本的标题</a:t>
            </a:r>
            <a:r>
              <a:rPr lang="en-US" altLang="zh-CN" sz="2200" i="1"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Maccbeth</a:t>
            </a:r>
            <a:r>
              <a:rPr lang="zh-CN" altLang="zh-CN" sz="2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以及第一幕第六场的标题</a:t>
            </a:r>
            <a:r>
              <a:rPr lang="en-US" altLang="zh-CN" sz="2200"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Macbeth’s castle</a:t>
            </a:r>
            <a:r>
              <a:rPr lang="zh-CN" altLang="zh-CN" sz="2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都是包含匹配词项</a:t>
            </a:r>
            <a:r>
              <a:rPr lang="en-US" altLang="zh-CN" sz="2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Macbeth</a:t>
            </a:r>
            <a:r>
              <a:rPr lang="zh-CN" altLang="zh-CN" sz="2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的较好的命中结果。</a:t>
            </a:r>
            <a:endParaRPr lang="en-US" sz="2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1479550" lvl="2" indent="-336550">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sz="2000" dirty="0">
                <a:solidFill>
                  <a:schemeClr val="tx1"/>
                </a:solidFill>
                <a:ea typeface="黑体" panose="02010609060101010101" pitchFamily="49" charset="-122"/>
              </a:rPr>
              <a:t>然而</a:t>
            </a:r>
            <a:r>
              <a:rPr lang="zh-CN" altLang="zh-CN" sz="2000" dirty="0">
                <a:solidFill>
                  <a:schemeClr val="tx1"/>
                </a:solidFill>
                <a:ea typeface="黑体" panose="02010609060101010101" pitchFamily="49" charset="-122"/>
              </a:rPr>
              <a:t>在这个例子中，剧本的标题这个位于更高层的节点作为答案却更合适</a:t>
            </a:r>
            <a:endParaRPr lang="en-US" altLang="zh-CN" sz="2000" dirty="0">
              <a:solidFill>
                <a:schemeClr val="tx1"/>
              </a:solidFill>
              <a:ea typeface="黑体" panose="02010609060101010101" pitchFamily="49" charset="-122"/>
            </a:endParaRPr>
          </a:p>
          <a:p>
            <a:pPr marL="1479550" lvl="2" indent="-336550">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zh-CN" sz="2000" dirty="0">
                <a:solidFill>
                  <a:schemeClr val="tx1"/>
                </a:solidFill>
                <a:ea typeface="黑体" panose="02010609060101010101" pitchFamily="49" charset="-122"/>
              </a:rPr>
              <a:t>确定查询应答的正确层次是非常困难的</a:t>
            </a:r>
            <a:r>
              <a:rPr lang="zh-CN" altLang="zh-CN" sz="2000" dirty="0">
                <a:ea typeface="黑体" panose="02010609060101010101" pitchFamily="49" charset="-122"/>
              </a:rPr>
              <a:t>。</a:t>
            </a:r>
            <a:endParaRPr lang="en-US" dirty="0">
              <a:solidFill>
                <a:srgbClr val="000000"/>
              </a:solidFill>
              <a:latin typeface="Calibri" panose="020F0502020204030204" pitchFamily="34" charset="0"/>
              <a:ea typeface="黑体" panose="02010609060101010101" pitchFamily="49" charset="-122"/>
              <a:cs typeface="Times New Roman" panose="02020603050405020304"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graphicFrame>
        <p:nvGraphicFramePr>
          <p:cNvPr id="6" name="Table 5"/>
          <p:cNvGraphicFramePr>
            <a:graphicFrameLocks noGrp="1"/>
          </p:cNvGraphicFramePr>
          <p:nvPr/>
        </p:nvGraphicFramePr>
        <p:xfrm>
          <a:off x="500034" y="1571612"/>
          <a:ext cx="8143932" cy="1188720"/>
        </p:xfrm>
        <a:graphic>
          <a:graphicData uri="http://schemas.openxmlformats.org/drawingml/2006/table">
            <a:tbl>
              <a:tblPr firstRow="1" bandRow="1">
                <a:tableStyleId>{5C22544A-7EE6-4342-B048-85BDC9FD1C3A}</a:tableStyleId>
              </a:tblPr>
              <a:tblGrid>
                <a:gridCol w="8143932">
                  <a:extLst>
                    <a:ext uri="{9D8B030D-6E8A-4147-A177-3AD203B41FA5}">
                      <a16:colId xmlns:a16="http://schemas.microsoft.com/office/drawing/2014/main" val="20000"/>
                    </a:ext>
                  </a:extLst>
                </a:gridCol>
              </a:tblGrid>
              <a:tr h="35719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200" b="1" dirty="0">
                          <a:solidFill>
                            <a:schemeClr val="bg1"/>
                          </a:solidFill>
                          <a:latin typeface="Calibri" panose="020F0502020204030204" pitchFamily="34" charset="0"/>
                        </a:rPr>
                        <a:t>结构化文档检索原理</a:t>
                      </a:r>
                      <a:endParaRPr lang="en-US" sz="2200" b="1" dirty="0">
                        <a:solidFill>
                          <a:schemeClr val="bg1"/>
                        </a:solidFill>
                        <a:latin typeface="Calibri" panose="020F0502020204030204" pitchFamily="34" charset="0"/>
                      </a:endParaRPr>
                    </a:p>
                  </a:txBody>
                  <a:tcPr>
                    <a:solidFill>
                      <a:srgbClr val="336699"/>
                    </a:solidFill>
                  </a:tcPr>
                </a:tc>
                <a:extLst>
                  <a:ext uri="{0D108BD9-81ED-4DB2-BD59-A6C34878D82A}">
                    <a16:rowId xmlns:a16="http://schemas.microsoft.com/office/drawing/2014/main" val="10000"/>
                  </a:ext>
                </a:extLst>
              </a:tr>
              <a:tr h="513716">
                <a:tc>
                  <a:txBody>
                    <a:bodyPr/>
                    <a:lstStyle/>
                    <a:p>
                      <a:r>
                        <a:rPr lang="zh-CN" altLang="zh-CN" sz="2200" b="1" kern="1200" dirty="0">
                          <a:solidFill>
                            <a:schemeClr val="dk1"/>
                          </a:solidFill>
                          <a:latin typeface="+mn-lt"/>
                          <a:ea typeface="+mn-ea"/>
                          <a:cs typeface="+mn-cs"/>
                        </a:rPr>
                        <a:t>选择最合适的文档部分</a:t>
                      </a:r>
                      <a:r>
                        <a:rPr lang="de-DE" sz="2200" b="1" dirty="0">
                          <a:solidFill>
                            <a:schemeClr val="tx1"/>
                          </a:solidFill>
                        </a:rPr>
                        <a:t>:</a:t>
                      </a:r>
                    </a:p>
                    <a:p>
                      <a:r>
                        <a:rPr lang="zh-CN" altLang="zh-CN" sz="2200" b="1" kern="1200" dirty="0">
                          <a:solidFill>
                            <a:schemeClr val="dk1"/>
                          </a:solidFill>
                          <a:latin typeface="+mn-lt"/>
                          <a:ea typeface="+mn-ea"/>
                          <a:cs typeface="+mn-cs"/>
                        </a:rPr>
                        <a:t>系统应该总是检索出回答查询的最明确最具体的文档部分</a:t>
                      </a:r>
                      <a:endParaRPr lang="de-DE" sz="2200" b="1" i="1" dirty="0">
                        <a:solidFill>
                          <a:schemeClr val="tx1"/>
                        </a:solidFill>
                      </a:endParaRPr>
                    </a:p>
                  </a:txBody>
                  <a:tcPr>
                    <a:solidFill>
                      <a:schemeClr val="bg2">
                        <a:lumMod val="20000"/>
                        <a:lumOff val="80000"/>
                      </a:schemeClr>
                    </a:solidFill>
                  </a:tcPr>
                </a:tc>
                <a:extLst>
                  <a:ext uri="{0D108BD9-81ED-4DB2-BD59-A6C34878D82A}">
                    <a16:rowId xmlns:a16="http://schemas.microsoft.com/office/drawing/2014/main" val="10001"/>
                  </a:ext>
                </a:extLst>
              </a:tr>
            </a:tbl>
          </a:graphicData>
        </a:graphic>
      </p:graphicFrame>
      <p:sp>
        <p:nvSpPr>
          <p:cNvPr id="7" name="Slide Number Placeholder 6"/>
          <p:cNvSpPr>
            <a:spLocks noGrp="1"/>
          </p:cNvSpPr>
          <p:nvPr>
            <p:ph type="sldNum" sz="quarter" idx="12"/>
          </p:nvPr>
        </p:nvSpPr>
        <p:spPr/>
        <p:txBody>
          <a:bodyPr/>
          <a:lstStyle/>
          <a:p>
            <a:pPr>
              <a:defRPr/>
            </a:pPr>
            <a:fld id="{74BF2C0F-05D6-4882-A325-BE394602789D}" type="slidenum">
              <a:rPr lang="en-US" smtClean="0"/>
              <a:t>17</a:t>
            </a:fld>
            <a:endParaRPr lang="en-US"/>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挑战</a:t>
            </a:r>
            <a:r>
              <a:rPr lang="en-US" altLang="zh-CN" dirty="0"/>
              <a:t>2: </a:t>
            </a:r>
            <a:r>
              <a:rPr lang="zh-CN" altLang="en-US" dirty="0"/>
              <a:t>如何确定文档的索引单位</a:t>
            </a:r>
          </a:p>
        </p:txBody>
      </p:sp>
      <p:sp>
        <p:nvSpPr>
          <p:cNvPr id="3" name="内容占位符 2"/>
          <p:cNvSpPr>
            <a:spLocks noGrp="1"/>
          </p:cNvSpPr>
          <p:nvPr>
            <p:ph idx="1"/>
          </p:nvPr>
        </p:nvSpPr>
        <p:spPr/>
        <p:txBody>
          <a:bodyPr/>
          <a:lstStyle/>
          <a:p>
            <a:pPr>
              <a:lnSpc>
                <a:spcPct val="120000"/>
              </a:lnSpc>
            </a:pPr>
            <a:r>
              <a:rPr lang="en-US" altLang="zh-CN" sz="2400" b="1" dirty="0"/>
              <a:t>IR</a:t>
            </a:r>
            <a:r>
              <a:rPr lang="zh-CN" altLang="en-US" sz="2400" b="1" dirty="0"/>
              <a:t>索引和排名中的核心概念：文档单位或索引单位</a:t>
            </a:r>
          </a:p>
          <a:p>
            <a:pPr>
              <a:lnSpc>
                <a:spcPct val="120000"/>
              </a:lnSpc>
            </a:pPr>
            <a:r>
              <a:rPr lang="zh-CN" altLang="en-US" sz="2400" b="1" dirty="0"/>
              <a:t>在非结构化检索中，合适的文档单位往往比较明显，如</a:t>
            </a:r>
            <a:r>
              <a:rPr lang="en-US" altLang="zh-CN" sz="2400" b="1" dirty="0"/>
              <a:t>PC</a:t>
            </a:r>
            <a:r>
              <a:rPr lang="zh-CN" altLang="en-US" sz="2400" b="1" dirty="0"/>
              <a:t>上的文档、邮件、</a:t>
            </a:r>
            <a:r>
              <a:rPr lang="en-US" altLang="zh-CN" sz="2400" b="1" dirty="0"/>
              <a:t>Web</a:t>
            </a:r>
            <a:r>
              <a:rPr lang="zh-CN" altLang="en-US" sz="2400" b="1" dirty="0"/>
              <a:t>上的网页等等</a:t>
            </a:r>
          </a:p>
          <a:p>
            <a:pPr>
              <a:lnSpc>
                <a:spcPct val="120000"/>
              </a:lnSpc>
            </a:pPr>
            <a:r>
              <a:rPr lang="zh-CN" altLang="en-US" sz="2400" b="1" dirty="0"/>
              <a:t>在结构化检索中，却有定义索引单位的一系列不同的方法</a:t>
            </a:r>
            <a:endParaRPr lang="en-US" altLang="zh-CN" sz="2400" b="1" dirty="0"/>
          </a:p>
          <a:p>
            <a:pPr lvl="1">
              <a:lnSpc>
                <a:spcPct val="120000"/>
              </a:lnSpc>
            </a:pPr>
            <a:r>
              <a:rPr lang="zh-CN" altLang="en-US" b="1" dirty="0"/>
              <a:t>将节点分组，形成多个互不重叠的伪文档</a:t>
            </a:r>
            <a:r>
              <a:rPr lang="en-US" altLang="zh-CN" b="1" dirty="0"/>
              <a:t>(pseudo document )</a:t>
            </a:r>
          </a:p>
          <a:p>
            <a:pPr lvl="1">
              <a:lnSpc>
                <a:spcPct val="120000"/>
              </a:lnSpc>
            </a:pPr>
            <a:r>
              <a:rPr lang="zh-CN" altLang="en-US" b="1" dirty="0"/>
              <a:t>索引最大元素，然后自顶向下</a:t>
            </a:r>
            <a:r>
              <a:rPr lang="en-US" altLang="zh-CN" b="1" dirty="0"/>
              <a:t>(top down)</a:t>
            </a:r>
            <a:r>
              <a:rPr lang="zh-CN" altLang="en-US" b="1" dirty="0"/>
              <a:t>后处理</a:t>
            </a:r>
          </a:p>
          <a:p>
            <a:pPr lvl="1">
              <a:lnSpc>
                <a:spcPct val="120000"/>
              </a:lnSpc>
            </a:pPr>
            <a:r>
              <a:rPr lang="zh-CN" altLang="en-US" b="1" dirty="0"/>
              <a:t>索引叶节点，然后自底向上</a:t>
            </a:r>
            <a:r>
              <a:rPr lang="en-US" altLang="zh-CN" b="1" dirty="0"/>
              <a:t>(bottom up)</a:t>
            </a:r>
            <a:r>
              <a:rPr lang="zh-CN" altLang="en-US" b="1" dirty="0"/>
              <a:t>后处理扩展</a:t>
            </a:r>
          </a:p>
          <a:p>
            <a:pPr lvl="1">
              <a:lnSpc>
                <a:spcPct val="120000"/>
              </a:lnSpc>
            </a:pPr>
            <a:r>
              <a:rPr lang="zh-CN" altLang="en-US" b="1" dirty="0"/>
              <a:t>对所有元素建立索引</a:t>
            </a:r>
          </a:p>
          <a:p>
            <a:pPr>
              <a:lnSpc>
                <a:spcPct val="120000"/>
              </a:lnSpc>
            </a:pPr>
            <a:endParaRPr lang="zh-CN" altLang="en-US" sz="2400" b="1" dirty="0"/>
          </a:p>
          <a:p>
            <a:pPr>
              <a:lnSpc>
                <a:spcPct val="120000"/>
              </a:lnSpc>
            </a:pPr>
            <a:endParaRPr lang="zh-CN" altLang="en-US" sz="2400" b="1" dirty="0"/>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XML</a:t>
            </a:r>
            <a:r>
              <a:rPr lang="zh-CN" altLang="en-US" sz="3600" dirty="0"/>
              <a:t>索引单位</a:t>
            </a:r>
            <a:r>
              <a:rPr lang="en-US" altLang="zh-CN" sz="3600" dirty="0"/>
              <a:t>: </a:t>
            </a:r>
            <a:r>
              <a:rPr lang="zh-CN" altLang="en-US" sz="3600" dirty="0"/>
              <a:t>方法</a:t>
            </a:r>
            <a:r>
              <a:rPr lang="en-US" altLang="zh-CN" sz="3600" dirty="0"/>
              <a:t>1-</a:t>
            </a:r>
            <a:r>
              <a:rPr lang="zh-CN" altLang="en-US" sz="3600" dirty="0"/>
              <a:t>不重叠伪文档法</a:t>
            </a:r>
            <a:endParaRPr lang="zh-CN" altLang="en-US" dirty="0"/>
          </a:p>
        </p:txBody>
      </p:sp>
      <p:sp>
        <p:nvSpPr>
          <p:cNvPr id="3" name="内容占位符 2"/>
          <p:cNvSpPr>
            <a:spLocks noGrp="1"/>
          </p:cNvSpPr>
          <p:nvPr>
            <p:ph idx="1"/>
          </p:nvPr>
        </p:nvSpPr>
        <p:spPr/>
        <p:txBody>
          <a:bodyPr/>
          <a:lstStyle/>
          <a:p>
            <a:pPr>
              <a:lnSpc>
                <a:spcPct val="130000"/>
              </a:lnSpc>
            </a:pPr>
            <a:r>
              <a:rPr lang="zh-CN" altLang="en-US" sz="2400" b="1" dirty="0"/>
              <a:t>将节点分组，形成多个互不重叠的伪文档</a:t>
            </a:r>
            <a:endParaRPr lang="en-US" altLang="zh-CN" sz="2400" b="1" dirty="0"/>
          </a:p>
          <a:p>
            <a:pPr>
              <a:lnSpc>
                <a:spcPct val="130000"/>
              </a:lnSpc>
            </a:pPr>
            <a:r>
              <a:rPr lang="zh-CN" altLang="en-US" sz="2400" b="1" dirty="0"/>
              <a:t>索引单位：</a:t>
            </a:r>
            <a:r>
              <a:rPr lang="en-US" altLang="zh-CN" sz="2400" b="1" dirty="0"/>
              <a:t>book</a:t>
            </a:r>
            <a:r>
              <a:rPr lang="zh-CN" altLang="en-US" sz="2400" b="1" dirty="0"/>
              <a:t>、</a:t>
            </a:r>
            <a:r>
              <a:rPr lang="en-US" altLang="zh-CN" sz="2400" b="1" dirty="0"/>
              <a:t>chapter</a:t>
            </a:r>
            <a:r>
              <a:rPr lang="zh-CN" altLang="en-US" sz="2400" b="1" dirty="0"/>
              <a:t>、</a:t>
            </a:r>
            <a:r>
              <a:rPr lang="en-US" altLang="zh-CN" sz="2400" b="1" dirty="0"/>
              <a:t>section</a:t>
            </a:r>
            <a:r>
              <a:rPr lang="zh-CN" altLang="en-US" sz="2400" b="1" dirty="0"/>
              <a:t>，之间没有重叠</a:t>
            </a:r>
          </a:p>
          <a:p>
            <a:pPr>
              <a:lnSpc>
                <a:spcPct val="130000"/>
              </a:lnSpc>
            </a:pPr>
            <a:r>
              <a:rPr lang="zh-CN" altLang="en-US" sz="2400" b="1" dirty="0"/>
              <a:t>缺点：由于这些伪文档的内容不连贯，对用户可能没意义</a:t>
            </a:r>
          </a:p>
          <a:p>
            <a:endParaRPr lang="zh-CN" altLang="en-US" b="1" dirty="0"/>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t>19</a:t>
            </a:fld>
            <a:endParaRPr lang="en-US" altLang="zh-CN"/>
          </a:p>
        </p:txBody>
      </p:sp>
      <p:pic>
        <p:nvPicPr>
          <p:cNvPr id="6" name="Picture 2" descr="10-5"/>
          <p:cNvPicPr>
            <a:picLocks noChangeAspect="1" noChangeArrowheads="1"/>
          </p:cNvPicPr>
          <p:nvPr/>
        </p:nvPicPr>
        <p:blipFill>
          <a:blip r:embed="rId2" cstate="print"/>
          <a:srcRect/>
          <a:stretch>
            <a:fillRect/>
          </a:stretch>
        </p:blipFill>
        <p:spPr bwMode="auto">
          <a:xfrm>
            <a:off x="323528" y="3356992"/>
            <a:ext cx="8496944" cy="338437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内容提要</a:t>
            </a:r>
          </a:p>
        </p:txBody>
      </p:sp>
      <p:sp>
        <p:nvSpPr>
          <p:cNvPr id="3" name="文本占位符 2"/>
          <p:cNvSpPr>
            <a:spLocks noGrp="1"/>
          </p:cNvSpPr>
          <p:nvPr>
            <p:ph type="body" sz="quarter" idx="13"/>
          </p:nvPr>
        </p:nvSpPr>
        <p:spPr/>
        <p:txBody>
          <a:bodyPr/>
          <a:lstStyle/>
          <a:p>
            <a:r>
              <a:rPr lang="zh-CN" altLang="en-US" sz="3200" dirty="0">
                <a:latin typeface="+mn-lt"/>
              </a:rPr>
              <a:t>上一讲回顾</a:t>
            </a:r>
            <a:endParaRPr lang="en-US" altLang="zh-CN" sz="3200" dirty="0">
              <a:latin typeface="+mn-lt"/>
            </a:endParaRPr>
          </a:p>
          <a:p>
            <a:r>
              <a:rPr lang="en-US" altLang="zh-CN" sz="3200" dirty="0">
                <a:latin typeface="+mn-lt"/>
              </a:rPr>
              <a:t>XML</a:t>
            </a:r>
            <a:r>
              <a:rPr lang="zh-CN" altLang="en-US" sz="3200" dirty="0">
                <a:latin typeface="+mn-lt"/>
              </a:rPr>
              <a:t>基本概念</a:t>
            </a:r>
          </a:p>
          <a:p>
            <a:r>
              <a:rPr lang="en-US" altLang="zh-CN" sz="3200" dirty="0">
                <a:latin typeface="+mn-lt"/>
              </a:rPr>
              <a:t>XML</a:t>
            </a:r>
            <a:r>
              <a:rPr lang="zh-CN" altLang="en-US" sz="3200" dirty="0">
                <a:latin typeface="+mn-lt"/>
              </a:rPr>
              <a:t>检索的挑战</a:t>
            </a:r>
          </a:p>
          <a:p>
            <a:r>
              <a:rPr lang="zh-CN" altLang="en-US" sz="3200" dirty="0">
                <a:latin typeface="+mn-lt"/>
              </a:rPr>
              <a:t>基于</a:t>
            </a:r>
            <a:r>
              <a:rPr lang="en-US" altLang="zh-CN" sz="3200" dirty="0">
                <a:latin typeface="+mn-lt"/>
              </a:rPr>
              <a:t>VSM</a:t>
            </a:r>
            <a:r>
              <a:rPr lang="zh-CN" altLang="en-US" sz="3200" dirty="0">
                <a:latin typeface="+mn-lt"/>
              </a:rPr>
              <a:t>的</a:t>
            </a:r>
            <a:r>
              <a:rPr lang="en-US" altLang="zh-CN" sz="3200" dirty="0">
                <a:latin typeface="+mn-lt"/>
              </a:rPr>
              <a:t>XML</a:t>
            </a:r>
            <a:r>
              <a:rPr lang="zh-CN" altLang="en-US" sz="3200" dirty="0">
                <a:latin typeface="+mn-lt"/>
              </a:rPr>
              <a:t>检索</a:t>
            </a:r>
          </a:p>
        </p:txBody>
      </p:sp>
      <p:sp>
        <p:nvSpPr>
          <p:cNvPr id="5" name="灯片编号占位符 4"/>
          <p:cNvSpPr>
            <a:spLocks noGrp="1"/>
          </p:cNvSpPr>
          <p:nvPr>
            <p:ph type="sldNum" sz="quarter" idx="16"/>
          </p:nvPr>
        </p:nvSpPr>
        <p:spPr/>
        <p:txBody>
          <a:bodyPr/>
          <a:lstStyle/>
          <a:p>
            <a:pPr>
              <a:defRPr/>
            </a:pPr>
            <a:fld id="{93A23781-D287-4953-8B39-293BE9BE148D}" type="slidenum">
              <a:rPr lang="en-US" altLang="zh-CN" smtClean="0"/>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XML</a:t>
            </a:r>
            <a:r>
              <a:rPr lang="zh-CN" altLang="en-US" sz="3600" dirty="0"/>
              <a:t>索引单位：方法</a:t>
            </a:r>
            <a:r>
              <a:rPr lang="en-US" altLang="zh-CN" sz="3600" dirty="0"/>
              <a:t>2-</a:t>
            </a:r>
            <a:r>
              <a:rPr lang="zh-CN" altLang="en-US" sz="3600" dirty="0"/>
              <a:t>自顶向下法</a:t>
            </a:r>
          </a:p>
        </p:txBody>
      </p:sp>
      <p:sp>
        <p:nvSpPr>
          <p:cNvPr id="3" name="内容占位符 2"/>
          <p:cNvSpPr>
            <a:spLocks noGrp="1"/>
          </p:cNvSpPr>
          <p:nvPr>
            <p:ph idx="1"/>
          </p:nvPr>
        </p:nvSpPr>
        <p:spPr/>
        <p:txBody>
          <a:bodyPr/>
          <a:lstStyle/>
          <a:p>
            <a:pPr>
              <a:lnSpc>
                <a:spcPct val="130000"/>
              </a:lnSpc>
            </a:pPr>
            <a:r>
              <a:rPr lang="zh-CN" altLang="en-US" b="1" dirty="0"/>
              <a:t>自顶向下 </a:t>
            </a:r>
            <a:r>
              <a:rPr lang="en-US" altLang="zh-CN" b="1" dirty="0"/>
              <a:t>(</a:t>
            </a:r>
            <a:r>
              <a:rPr lang="zh-CN" altLang="en-US" b="1" dirty="0"/>
              <a:t>分两步走</a:t>
            </a:r>
            <a:r>
              <a:rPr lang="en-US" altLang="zh-CN" b="1" dirty="0"/>
              <a:t>):</a:t>
            </a:r>
          </a:p>
          <a:p>
            <a:pPr lvl="1">
              <a:lnSpc>
                <a:spcPct val="130000"/>
              </a:lnSpc>
            </a:pPr>
            <a:r>
              <a:rPr lang="zh-CN" altLang="en-US" b="1" dirty="0"/>
              <a:t>可以使用最大的一个元素作为索引单位，比如，在一个书的集合中以元素</a:t>
            </a:r>
            <a:r>
              <a:rPr lang="en-US" altLang="zh-CN" b="1" dirty="0"/>
              <a:t>book</a:t>
            </a:r>
            <a:r>
              <a:rPr lang="zh-CN" altLang="en-US" b="1" dirty="0"/>
              <a:t>为索引单位</a:t>
            </a:r>
          </a:p>
          <a:p>
            <a:pPr lvl="1">
              <a:lnSpc>
                <a:spcPct val="130000"/>
              </a:lnSpc>
            </a:pPr>
            <a:r>
              <a:rPr lang="zh-CN" altLang="en-US" b="1" dirty="0"/>
              <a:t>然后通过对结果进行后处理，从而在每本书中找到更适合作为答案的子元素</a:t>
            </a:r>
          </a:p>
          <a:p>
            <a:pPr>
              <a:lnSpc>
                <a:spcPct val="130000"/>
              </a:lnSpc>
            </a:pPr>
            <a:r>
              <a:rPr lang="zh-CN" altLang="en-US" b="1" dirty="0"/>
              <a:t>上述”分两步走”的做法往往并不能返回最佳匹配子元素，这是因为整本书与查询的相关性并不能代表其子元素与查询的相关性</a:t>
            </a:r>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XML</a:t>
            </a:r>
            <a:r>
              <a:rPr lang="zh-CN" altLang="en-US" dirty="0"/>
              <a:t>索引单位：方法</a:t>
            </a:r>
            <a:r>
              <a:rPr lang="en-US" altLang="zh-CN" dirty="0"/>
              <a:t>3-</a:t>
            </a:r>
            <a:r>
              <a:rPr lang="zh-CN" altLang="en-US" dirty="0"/>
              <a:t>自底向上法</a:t>
            </a:r>
          </a:p>
        </p:txBody>
      </p:sp>
      <p:sp>
        <p:nvSpPr>
          <p:cNvPr id="3" name="内容占位符 2"/>
          <p:cNvSpPr>
            <a:spLocks noGrp="1"/>
          </p:cNvSpPr>
          <p:nvPr>
            <p:ph idx="1"/>
          </p:nvPr>
        </p:nvSpPr>
        <p:spPr/>
        <p:txBody>
          <a:bodyPr/>
          <a:lstStyle/>
          <a:p>
            <a:pPr>
              <a:lnSpc>
                <a:spcPct val="150000"/>
              </a:lnSpc>
            </a:pPr>
            <a:r>
              <a:rPr lang="zh-CN" altLang="en-US" b="1" dirty="0"/>
              <a:t>自底向上</a:t>
            </a:r>
            <a:r>
              <a:rPr lang="en-US" altLang="zh-CN" b="1" dirty="0"/>
              <a:t>:</a:t>
            </a:r>
          </a:p>
          <a:p>
            <a:pPr lvl="1">
              <a:lnSpc>
                <a:spcPct val="150000"/>
              </a:lnSpc>
            </a:pPr>
            <a:r>
              <a:rPr lang="zh-CN" altLang="en-US" b="1" dirty="0"/>
              <a:t>与上述先返回大单位然后识别子元素（自顶向下）的方法不同的是，可以直接对所有叶节点进行搜索并返回最相关的一些节点，然后通过后处理将它们扩展成更大的单位</a:t>
            </a:r>
          </a:p>
          <a:p>
            <a:pPr>
              <a:lnSpc>
                <a:spcPct val="150000"/>
              </a:lnSpc>
            </a:pPr>
            <a:r>
              <a:rPr lang="zh-CN" altLang="en-US" b="1" dirty="0"/>
              <a:t>和自顶向下存在类似的问题：各叶节点的相关性往往不能代表包含该叶节点的上层元素的相关性</a:t>
            </a:r>
          </a:p>
          <a:p>
            <a:pPr>
              <a:lnSpc>
                <a:spcPct val="150000"/>
              </a:lnSpc>
            </a:pPr>
            <a:endParaRPr lang="zh-CN" altLang="en-US" b="1" dirty="0"/>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22</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pP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sz="36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XML</a:t>
            </a:r>
            <a:r>
              <a:rPr lang="zh-CN" altLang="en-US" sz="36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索引单位</a:t>
            </a:r>
            <a:r>
              <a:rPr lang="en-US" sz="36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 </a:t>
            </a:r>
            <a:r>
              <a:rPr lang="zh-CN" altLang="en-US" sz="36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方法</a:t>
            </a:r>
            <a:r>
              <a:rPr lang="en-US" sz="36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4</a:t>
            </a:r>
            <a:r>
              <a:rPr lang="en-US" altLang="zh-CN" sz="36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a:t>
            </a:r>
            <a:r>
              <a:rPr lang="zh-CN" altLang="en-US" sz="36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索引所有元素</a:t>
            </a:r>
            <a:endParaRPr lang="en-US" sz="3600" dirty="0">
              <a:solidFill>
                <a:srgbClr val="000000"/>
              </a:solidFill>
              <a:latin typeface="Calibri" panose="020F0502020204030204" pitchFamily="34" charset="0"/>
              <a:ea typeface="黑体" panose="02010609060101010101" pitchFamily="49" charset="-122"/>
            </a:endParaRPr>
          </a:p>
        </p:txBody>
      </p:sp>
      <p:sp>
        <p:nvSpPr>
          <p:cNvPr id="84996" name="Text Box 3"/>
          <p:cNvSpPr txBox="1">
            <a:spLocks noChangeArrowheads="1"/>
          </p:cNvSpPr>
          <p:nvPr/>
        </p:nvSpPr>
        <p:spPr bwMode="auto">
          <a:xfrm>
            <a:off x="0" y="1428736"/>
            <a:ext cx="8929718" cy="5429264"/>
          </a:xfrm>
          <a:prstGeom prst="rect">
            <a:avLst/>
          </a:prstGeom>
          <a:noFill/>
          <a:ln w="9525">
            <a:noFill/>
            <a:round/>
          </a:ln>
        </p:spPr>
        <p:txBody>
          <a:bodyPr/>
          <a:lstStyle/>
          <a:p>
            <a:pPr marL="336550" indent="-336550">
              <a:spcBef>
                <a:spcPts val="700"/>
              </a:spcBef>
              <a:buClr>
                <a:srgbClr val="437085"/>
              </a:buClr>
              <a:buSzPct val="10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22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	</a:t>
            </a:r>
            <a:r>
              <a:rPr lang="zh-CN" altLang="en-US" sz="22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索引所有元素是限制最少的方法，也存在下列问题：</a:t>
            </a:r>
            <a:endParaRPr lang="en-US" dirty="0">
              <a:solidFill>
                <a:srgbClr val="000000"/>
              </a:solidFill>
              <a:latin typeface="Calibri" panose="020F0502020204030204" pitchFamily="34" charset="0"/>
              <a:ea typeface="黑体" panose="02010609060101010101" pitchFamily="49" charset="-122"/>
              <a:cs typeface="Times New Roman" panose="02020603050405020304" pitchFamily="18" charset="0"/>
            </a:endParaRPr>
          </a:p>
          <a:p>
            <a:pPr marL="1079500" lvl="1" indent="-336550">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zh-CN" sz="2200" dirty="0">
                <a:solidFill>
                  <a:schemeClr val="tx1"/>
                </a:solidFill>
                <a:ea typeface="黑体" panose="02010609060101010101" pitchFamily="49" charset="-122"/>
              </a:rPr>
              <a:t>很多</a:t>
            </a:r>
            <a:r>
              <a:rPr lang="en-US" altLang="zh-CN" sz="2200" dirty="0">
                <a:solidFill>
                  <a:schemeClr val="tx1"/>
                </a:solidFill>
                <a:ea typeface="黑体" panose="02010609060101010101" pitchFamily="49" charset="-122"/>
              </a:rPr>
              <a:t>XML</a:t>
            </a:r>
            <a:r>
              <a:rPr lang="zh-CN" altLang="zh-CN" sz="2200" dirty="0">
                <a:solidFill>
                  <a:schemeClr val="tx1"/>
                </a:solidFill>
                <a:ea typeface="黑体" panose="02010609060101010101" pitchFamily="49" charset="-122"/>
              </a:rPr>
              <a:t>元素并不是有意义的搜索结果，比如，排版相关的元素（如</a:t>
            </a:r>
            <a:r>
              <a:rPr lang="en-US" altLang="zh-CN" sz="2200" dirty="0">
                <a:solidFill>
                  <a:schemeClr val="tx1"/>
                </a:solidFill>
                <a:ea typeface="黑体" panose="02010609060101010101" pitchFamily="49" charset="-122"/>
              </a:rPr>
              <a:t>&lt;b&gt;definitely&lt;/b&gt;</a:t>
            </a:r>
            <a:r>
              <a:rPr lang="zh-CN" altLang="zh-CN" sz="2200" dirty="0">
                <a:solidFill>
                  <a:schemeClr val="tx1"/>
                </a:solidFill>
                <a:ea typeface="黑体" panose="02010609060101010101" pitchFamily="49" charset="-122"/>
              </a:rPr>
              <a:t>）或者不能脱离上下文进行单独解释的</a:t>
            </a:r>
            <a:r>
              <a:rPr lang="en-US" altLang="zh-CN" sz="2200" dirty="0">
                <a:solidFill>
                  <a:schemeClr val="tx1"/>
                </a:solidFill>
                <a:ea typeface="黑体" panose="02010609060101010101" pitchFamily="49" charset="-122"/>
              </a:rPr>
              <a:t>ISBN</a:t>
            </a:r>
            <a:r>
              <a:rPr lang="zh-CN" altLang="zh-CN" sz="2200" dirty="0">
                <a:solidFill>
                  <a:schemeClr val="tx1"/>
                </a:solidFill>
                <a:ea typeface="黑体" panose="02010609060101010101" pitchFamily="49" charset="-122"/>
              </a:rPr>
              <a:t>书号等</a:t>
            </a:r>
            <a:endParaRPr lang="en-US" altLang="zh-CN" sz="2200" dirty="0">
              <a:solidFill>
                <a:schemeClr val="tx1"/>
              </a:solidFill>
              <a:ea typeface="黑体" panose="02010609060101010101" pitchFamily="49" charset="-122"/>
            </a:endParaRPr>
          </a:p>
          <a:p>
            <a:pPr marL="1079500" lvl="1" indent="-336550">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zh-CN" sz="2200" dirty="0">
                <a:solidFill>
                  <a:schemeClr val="tx1"/>
                </a:solidFill>
                <a:ea typeface="黑体" panose="02010609060101010101" pitchFamily="49" charset="-122"/>
              </a:rPr>
              <a:t>对所有元素建立索引也意味着搜索结果将会有高度的冗余性。</a:t>
            </a:r>
            <a:endParaRPr lang="en-US" sz="2200" dirty="0">
              <a:solidFill>
                <a:schemeClr val="tx1"/>
              </a:solidFill>
              <a:latin typeface="Calibri" panose="020F0502020204030204" pitchFamily="34" charset="0"/>
              <a:ea typeface="黑体" panose="02010609060101010101" pitchFamily="49" charset="-122"/>
              <a:cs typeface="Times New Roman" panose="02020603050405020304" pitchFamily="18" charset="0"/>
            </a:endParaRPr>
          </a:p>
          <a:p>
            <a:pPr marL="1079500" lvl="1" indent="-336550">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sz="2200" dirty="0">
              <a:solidFill>
                <a:srgbClr val="000000"/>
              </a:solidFill>
              <a:latin typeface="Calibri" panose="020F0502020204030204" pitchFamily="34" charset="0"/>
              <a:ea typeface="黑体" panose="02010609060101010101" pitchFamily="49" charset="-122"/>
              <a:cs typeface="Times New Roman" panose="02020603050405020304" pitchFamily="18" charset="0"/>
            </a:endParaRPr>
          </a:p>
          <a:p>
            <a:pPr marL="1079500" lvl="1" indent="-336550">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sz="2200" dirty="0">
              <a:solidFill>
                <a:srgbClr val="000000"/>
              </a:solidFill>
              <a:latin typeface="Calibri" panose="020F0502020204030204" pitchFamily="34" charset="0"/>
              <a:ea typeface="黑体" panose="02010609060101010101" pitchFamily="49" charset="-122"/>
              <a:cs typeface="Times New Roman" panose="02020603050405020304" pitchFamily="18" charset="0"/>
            </a:endParaRPr>
          </a:p>
          <a:p>
            <a:pPr marL="1079500" lvl="1" indent="-336550">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sz="2200" dirty="0">
              <a:solidFill>
                <a:srgbClr val="000000"/>
              </a:solidFill>
              <a:latin typeface="Calibri" panose="020F0502020204030204" pitchFamily="34" charset="0"/>
              <a:ea typeface="黑体" panose="02010609060101010101" pitchFamily="49" charset="-122"/>
              <a:cs typeface="Times New Roman" panose="02020603050405020304" pitchFamily="18" charset="0"/>
            </a:endParaRPr>
          </a:p>
          <a:p>
            <a:pPr marL="1079500" lvl="1" indent="-336550">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sz="2200" dirty="0">
              <a:solidFill>
                <a:srgbClr val="000000"/>
              </a:solidFill>
              <a:latin typeface="Calibri" panose="020F0502020204030204" pitchFamily="34" charset="0"/>
              <a:ea typeface="黑体" panose="02010609060101010101" pitchFamily="49" charset="-122"/>
              <a:cs typeface="Times New Roman" panose="02020603050405020304" pitchFamily="18" charset="0"/>
            </a:endParaRPr>
          </a:p>
          <a:p>
            <a:pPr marL="336550" indent="-336550">
              <a:spcBef>
                <a:spcPts val="700"/>
              </a:spcBef>
              <a:buClr>
                <a:srgbClr val="437085"/>
              </a:buClr>
              <a:buSzPct val="10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22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	We call elements that are contained within each other </a:t>
            </a:r>
            <a:r>
              <a:rPr lang="en-US" sz="2200" b="1" dirty="0">
                <a:solidFill>
                  <a:srgbClr val="000000"/>
                </a:solidFill>
                <a:latin typeface="Calibri" panose="020F0502020204030204" pitchFamily="34" charset="0"/>
                <a:ea typeface="黑体" panose="02010609060101010101" pitchFamily="49" charset="-122"/>
                <a:cs typeface="Times New Roman" panose="02020603050405020304" pitchFamily="18" charset="0"/>
              </a:rPr>
              <a:t>nested elements</a:t>
            </a:r>
            <a:r>
              <a:rPr lang="en-US" sz="22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a:t>
            </a:r>
            <a:r>
              <a:rPr lang="zh-CN" altLang="zh-CN" sz="2200" dirty="0">
                <a:solidFill>
                  <a:schemeClr val="tx1"/>
                </a:solidFill>
                <a:ea typeface="黑体" panose="02010609060101010101" pitchFamily="49" charset="-122"/>
              </a:rPr>
              <a:t>元素之间互相包含的关系称为嵌套（</a:t>
            </a:r>
            <a:r>
              <a:rPr lang="en-US" altLang="zh-CN" sz="2200" dirty="0">
                <a:solidFill>
                  <a:schemeClr val="tx1"/>
                </a:solidFill>
                <a:ea typeface="黑体" panose="02010609060101010101" pitchFamily="49" charset="-122"/>
              </a:rPr>
              <a:t>nested</a:t>
            </a:r>
            <a:r>
              <a:rPr lang="zh-CN" altLang="zh-CN" sz="2200" dirty="0">
                <a:solidFill>
                  <a:schemeClr val="tx1"/>
                </a:solidFill>
                <a:ea typeface="黑体" panose="02010609060101010101" pitchFamily="49" charset="-122"/>
              </a:rPr>
              <a:t>）。对用户而言，在返回结果中包含冗余的嵌套元素则显得不太友好</a:t>
            </a:r>
            <a:endParaRPr lang="en-US" sz="2200" dirty="0">
              <a:solidFill>
                <a:schemeClr val="tx1"/>
              </a:solidFill>
              <a:latin typeface="Calibri" panose="020F0502020204030204" pitchFamily="34" charset="0"/>
              <a:ea typeface="黑体" panose="02010609060101010101" pitchFamily="49" charset="-122"/>
              <a:cs typeface="Times New Roman" panose="02020603050405020304"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graphicFrame>
        <p:nvGraphicFramePr>
          <p:cNvPr id="6" name="Table 5"/>
          <p:cNvGraphicFramePr>
            <a:graphicFrameLocks noGrp="1"/>
          </p:cNvGraphicFramePr>
          <p:nvPr/>
        </p:nvGraphicFramePr>
        <p:xfrm>
          <a:off x="428596" y="3429000"/>
          <a:ext cx="8215370" cy="1946276"/>
        </p:xfrm>
        <a:graphic>
          <a:graphicData uri="http://schemas.openxmlformats.org/drawingml/2006/table">
            <a:tbl>
              <a:tblPr firstRow="1" bandRow="1">
                <a:tableStyleId>{5C22544A-7EE6-4342-B048-85BDC9FD1C3A}</a:tableStyleId>
              </a:tblPr>
              <a:tblGrid>
                <a:gridCol w="8215370">
                  <a:extLst>
                    <a:ext uri="{9D8B030D-6E8A-4147-A177-3AD203B41FA5}">
                      <a16:colId xmlns:a16="http://schemas.microsoft.com/office/drawing/2014/main" val="20000"/>
                    </a:ext>
                  </a:extLst>
                </a:gridCol>
              </a:tblGrid>
              <a:tr h="513716">
                <a:tc>
                  <a:txBody>
                    <a:bodyPr/>
                    <a:lstStyle/>
                    <a:p>
                      <a:r>
                        <a:rPr lang="zh-CN" altLang="en-US" sz="2400" b="0" dirty="0">
                          <a:solidFill>
                            <a:schemeClr val="bg1"/>
                          </a:solidFill>
                        </a:rPr>
                        <a:t>例子</a:t>
                      </a:r>
                      <a:endParaRPr lang="de-DE" sz="2400" b="0" dirty="0">
                        <a:solidFill>
                          <a:schemeClr val="bg1"/>
                        </a:solidFill>
                      </a:endParaRPr>
                    </a:p>
                  </a:txBody>
                  <a:tcPr>
                    <a:solidFill>
                      <a:srgbClr val="2A7041"/>
                    </a:solidFill>
                  </a:tcPr>
                </a:tc>
                <a:extLst>
                  <a:ext uri="{0D108BD9-81ED-4DB2-BD59-A6C34878D82A}">
                    <a16:rowId xmlns:a16="http://schemas.microsoft.com/office/drawing/2014/main" val="10000"/>
                  </a:ext>
                </a:extLst>
              </a:tr>
              <a:tr h="513716">
                <a:tc>
                  <a:txBody>
                    <a:bodyPr/>
                    <a:lstStyle/>
                    <a:p>
                      <a:r>
                        <a:rPr lang="zh-CN" altLang="zh-CN" sz="2200" kern="1200" dirty="0">
                          <a:solidFill>
                            <a:schemeClr val="dk1"/>
                          </a:solidFill>
                          <a:latin typeface="+mn-lt"/>
                          <a:ea typeface="+mn-ea"/>
                          <a:cs typeface="+mn-cs"/>
                        </a:rPr>
                        <a:t>查询</a:t>
                      </a:r>
                      <a:r>
                        <a:rPr lang="en-US" altLang="zh-CN" sz="2200" kern="1200" dirty="0">
                          <a:solidFill>
                            <a:schemeClr val="dk1"/>
                          </a:solidFill>
                          <a:latin typeface="+mn-lt"/>
                          <a:ea typeface="+mn-ea"/>
                          <a:cs typeface="+mn-cs"/>
                        </a:rPr>
                        <a:t>Macbeth’s castle</a:t>
                      </a:r>
                      <a:r>
                        <a:rPr lang="zh-CN" altLang="zh-CN" sz="2200" kern="1200" dirty="0">
                          <a:solidFill>
                            <a:schemeClr val="dk1"/>
                          </a:solidFill>
                          <a:latin typeface="+mn-lt"/>
                          <a:ea typeface="+mn-ea"/>
                          <a:cs typeface="+mn-cs"/>
                        </a:rPr>
                        <a:t>，我们会返回从根节点到</a:t>
                      </a:r>
                      <a:r>
                        <a:rPr lang="en-US" altLang="zh-CN" sz="2200" kern="1200" dirty="0">
                          <a:solidFill>
                            <a:schemeClr val="dk1"/>
                          </a:solidFill>
                          <a:latin typeface="+mn-lt"/>
                          <a:ea typeface="+mn-ea"/>
                          <a:cs typeface="+mn-cs"/>
                        </a:rPr>
                        <a:t>Macbeth’s castle</a:t>
                      </a:r>
                      <a:r>
                        <a:rPr lang="zh-CN" altLang="zh-CN" sz="2200" kern="1200" dirty="0">
                          <a:solidFill>
                            <a:schemeClr val="dk1"/>
                          </a:solidFill>
                          <a:latin typeface="+mn-lt"/>
                          <a:ea typeface="+mn-ea"/>
                          <a:cs typeface="+mn-cs"/>
                        </a:rPr>
                        <a:t>路径上的所有</a:t>
                      </a:r>
                      <a:r>
                        <a:rPr lang="en-US" altLang="zh-CN" sz="2200" kern="1200" dirty="0">
                          <a:solidFill>
                            <a:schemeClr val="dk1"/>
                          </a:solidFill>
                          <a:latin typeface="+mn-lt"/>
                          <a:ea typeface="+mn-ea"/>
                          <a:cs typeface="+mn-cs"/>
                        </a:rPr>
                        <a:t>play</a:t>
                      </a:r>
                      <a:r>
                        <a:rPr lang="zh-CN" altLang="zh-CN" sz="2200" kern="1200" dirty="0">
                          <a:solidFill>
                            <a:schemeClr val="dk1"/>
                          </a:solidFill>
                          <a:latin typeface="+mn-lt"/>
                          <a:ea typeface="+mn-ea"/>
                          <a:cs typeface="+mn-cs"/>
                        </a:rPr>
                        <a:t>、</a:t>
                      </a:r>
                      <a:r>
                        <a:rPr lang="en-US" altLang="zh-CN" sz="2200" kern="1200" dirty="0">
                          <a:solidFill>
                            <a:schemeClr val="dk1"/>
                          </a:solidFill>
                          <a:latin typeface="+mn-lt"/>
                          <a:ea typeface="+mn-ea"/>
                          <a:cs typeface="+mn-cs"/>
                        </a:rPr>
                        <a:t>act</a:t>
                      </a:r>
                      <a:r>
                        <a:rPr lang="zh-CN" altLang="zh-CN" sz="2200" kern="1200" dirty="0">
                          <a:solidFill>
                            <a:schemeClr val="dk1"/>
                          </a:solidFill>
                          <a:latin typeface="+mn-lt"/>
                          <a:ea typeface="+mn-ea"/>
                          <a:cs typeface="+mn-cs"/>
                        </a:rPr>
                        <a:t>、</a:t>
                      </a:r>
                      <a:r>
                        <a:rPr lang="en-US" altLang="zh-CN" sz="2200" kern="1200" dirty="0">
                          <a:solidFill>
                            <a:schemeClr val="dk1"/>
                          </a:solidFill>
                          <a:latin typeface="+mn-lt"/>
                          <a:ea typeface="+mn-ea"/>
                          <a:cs typeface="+mn-cs"/>
                        </a:rPr>
                        <a:t>scene</a:t>
                      </a:r>
                      <a:r>
                        <a:rPr lang="zh-CN" altLang="zh-CN" sz="2200" kern="1200" dirty="0">
                          <a:solidFill>
                            <a:schemeClr val="dk1"/>
                          </a:solidFill>
                          <a:latin typeface="+mn-lt"/>
                          <a:ea typeface="+mn-ea"/>
                          <a:cs typeface="+mn-cs"/>
                        </a:rPr>
                        <a:t>和</a:t>
                      </a:r>
                      <a:r>
                        <a:rPr lang="en-US" altLang="zh-CN" sz="2200" kern="1200" dirty="0">
                          <a:solidFill>
                            <a:schemeClr val="dk1"/>
                          </a:solidFill>
                          <a:latin typeface="+mn-lt"/>
                          <a:ea typeface="+mn-ea"/>
                          <a:cs typeface="+mn-cs"/>
                        </a:rPr>
                        <a:t>title</a:t>
                      </a:r>
                      <a:r>
                        <a:rPr lang="zh-CN" altLang="zh-CN" sz="2200" kern="1200" dirty="0">
                          <a:solidFill>
                            <a:schemeClr val="dk1"/>
                          </a:solidFill>
                          <a:latin typeface="+mn-lt"/>
                          <a:ea typeface="+mn-ea"/>
                          <a:cs typeface="+mn-cs"/>
                        </a:rPr>
                        <a:t>元素。此时，叶节点在结果集合中会出现</a:t>
                      </a:r>
                      <a:r>
                        <a:rPr lang="en-US" altLang="zh-CN" sz="2200" kern="1200" dirty="0">
                          <a:solidFill>
                            <a:schemeClr val="dk1"/>
                          </a:solidFill>
                          <a:latin typeface="+mn-lt"/>
                          <a:ea typeface="+mn-ea"/>
                          <a:cs typeface="+mn-cs"/>
                        </a:rPr>
                        <a:t>4</a:t>
                      </a:r>
                      <a:r>
                        <a:rPr lang="zh-CN" altLang="zh-CN" sz="2200" kern="1200" dirty="0">
                          <a:solidFill>
                            <a:schemeClr val="dk1"/>
                          </a:solidFill>
                          <a:latin typeface="+mn-lt"/>
                          <a:ea typeface="+mn-ea"/>
                          <a:cs typeface="+mn-cs"/>
                        </a:rPr>
                        <a:t>次，其中</a:t>
                      </a:r>
                      <a:r>
                        <a:rPr lang="en-US" altLang="zh-CN" sz="2200" kern="1200" dirty="0">
                          <a:solidFill>
                            <a:schemeClr val="dk1"/>
                          </a:solidFill>
                          <a:latin typeface="+mn-lt"/>
                          <a:ea typeface="+mn-ea"/>
                          <a:cs typeface="+mn-cs"/>
                        </a:rPr>
                        <a:t>1</a:t>
                      </a:r>
                      <a:r>
                        <a:rPr lang="zh-CN" altLang="zh-CN" sz="2200" kern="1200" dirty="0">
                          <a:solidFill>
                            <a:schemeClr val="dk1"/>
                          </a:solidFill>
                          <a:latin typeface="+mn-lt"/>
                          <a:ea typeface="+mn-ea"/>
                          <a:cs typeface="+mn-cs"/>
                        </a:rPr>
                        <a:t>次是作为索引对象直接出现的，而其他</a:t>
                      </a:r>
                      <a:r>
                        <a:rPr lang="en-US" altLang="zh-CN" sz="2200" kern="1200" dirty="0">
                          <a:solidFill>
                            <a:schemeClr val="dk1"/>
                          </a:solidFill>
                          <a:latin typeface="+mn-lt"/>
                          <a:ea typeface="+mn-ea"/>
                          <a:cs typeface="+mn-cs"/>
                        </a:rPr>
                        <a:t>3</a:t>
                      </a:r>
                      <a:r>
                        <a:rPr lang="zh-CN" altLang="zh-CN" sz="2200" kern="1200" dirty="0">
                          <a:solidFill>
                            <a:schemeClr val="dk1"/>
                          </a:solidFill>
                          <a:latin typeface="+mn-lt"/>
                          <a:ea typeface="+mn-ea"/>
                          <a:cs typeface="+mn-cs"/>
                        </a:rPr>
                        <a:t>次是作为其他元素的一部分出现的</a:t>
                      </a:r>
                      <a:endParaRPr lang="de-DE" sz="2200" dirty="0">
                        <a:solidFill>
                          <a:schemeClr val="tx1"/>
                        </a:solidFill>
                      </a:endParaRPr>
                    </a:p>
                  </a:txBody>
                  <a:tcPr>
                    <a:solidFill>
                      <a:schemeClr val="bg2">
                        <a:lumMod val="20000"/>
                        <a:lumOff val="80000"/>
                      </a:schemeClr>
                    </a:solidFill>
                  </a:tcPr>
                </a:tc>
                <a:extLst>
                  <a:ext uri="{0D108BD9-81ED-4DB2-BD59-A6C34878D82A}">
                    <a16:rowId xmlns:a16="http://schemas.microsoft.com/office/drawing/2014/main" val="10001"/>
                  </a:ext>
                </a:extLst>
              </a:tr>
            </a:tbl>
          </a:graphicData>
        </a:graphic>
      </p:graphicFrame>
      <p:sp>
        <p:nvSpPr>
          <p:cNvPr id="7" name="Slide Number Placeholder 6"/>
          <p:cNvSpPr>
            <a:spLocks noGrp="1"/>
          </p:cNvSpPr>
          <p:nvPr>
            <p:ph type="sldNum" sz="quarter" idx="12"/>
          </p:nvPr>
        </p:nvSpPr>
        <p:spPr/>
        <p:txBody>
          <a:bodyPr/>
          <a:lstStyle/>
          <a:p>
            <a:pPr>
              <a:defRPr/>
            </a:pPr>
            <a:fld id="{74BF2C0F-05D6-4882-A325-BE394602789D}" type="slidenum">
              <a:rPr lang="en-US" smtClean="0"/>
              <a:t>22</a:t>
            </a:fld>
            <a:endParaRPr lang="en-US" dirty="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ln>
        </p:spPr>
        <p:txBody>
          <a:bodyPr anchor="b"/>
          <a:lstStyle/>
          <a:p>
            <a:pP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zh-CN" altLang="en-US" sz="36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挑战</a:t>
            </a:r>
            <a:r>
              <a:rPr lang="en-US" altLang="zh-CN" sz="36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3</a:t>
            </a:r>
            <a:r>
              <a:rPr lang="zh-CN" altLang="en-US" sz="36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：元素嵌套</a:t>
            </a:r>
            <a:endParaRPr lang="en-US" sz="3600" dirty="0">
              <a:solidFill>
                <a:srgbClr val="000000"/>
              </a:solidFill>
              <a:latin typeface="Calibri" panose="020F0502020204030204" pitchFamily="34" charset="0"/>
              <a:ea typeface="黑体" panose="02010609060101010101" pitchFamily="49" charset="-122"/>
            </a:endParaRPr>
          </a:p>
        </p:txBody>
      </p:sp>
      <p:sp>
        <p:nvSpPr>
          <p:cNvPr id="4" name="Text Box 3"/>
          <p:cNvSpPr txBox="1">
            <a:spLocks noChangeArrowheads="1"/>
          </p:cNvSpPr>
          <p:nvPr/>
        </p:nvSpPr>
        <p:spPr bwMode="auto">
          <a:xfrm>
            <a:off x="357158" y="1500174"/>
            <a:ext cx="8786842" cy="5011739"/>
          </a:xfrm>
          <a:prstGeom prst="rect">
            <a:avLst/>
          </a:prstGeom>
          <a:noFill/>
          <a:ln w="9525">
            <a:noFill/>
            <a:round/>
          </a:ln>
        </p:spPr>
        <p:txBody>
          <a:bodyPr/>
          <a:lstStyle/>
          <a:p>
            <a:pPr indent="-336550">
              <a:spcBef>
                <a:spcPts val="700"/>
              </a:spcBef>
              <a:buClr>
                <a:srgbClr val="437085"/>
              </a:buClr>
              <a:buSzPct val="10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zh-CN" dirty="0">
                <a:solidFill>
                  <a:schemeClr val="tx1"/>
                </a:solidFill>
                <a:ea typeface="黑体" panose="02010609060101010101" pitchFamily="49" charset="-122"/>
              </a:rPr>
              <a:t>针对元素嵌套所造成的冗余性，普遍的做法是对返回元素进行限制。这些限制策略包括： </a:t>
            </a:r>
            <a:r>
              <a:rPr lang="zh-CN" altLang="en-US" dirty="0">
                <a:solidFill>
                  <a:schemeClr val="tx1"/>
                </a:solidFill>
                <a:ea typeface="黑体" panose="02010609060101010101" pitchFamily="49" charset="-122"/>
              </a:rPr>
              <a:t>这些限制策略包括：</a:t>
            </a:r>
            <a:endParaRPr lang="en-US" dirty="0">
              <a:solidFill>
                <a:schemeClr val="tx1"/>
              </a:solidFill>
              <a:latin typeface="Calibri" panose="020F0502020204030204" pitchFamily="34" charset="0"/>
              <a:ea typeface="黑体" panose="02010609060101010101" pitchFamily="49" charset="-122"/>
            </a:endParaRPr>
          </a:p>
          <a:p>
            <a:pPr marL="1079500" lvl="1" indent="-336550">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zh-CN" dirty="0">
                <a:solidFill>
                  <a:schemeClr val="tx1"/>
                </a:solidFill>
                <a:ea typeface="黑体" panose="02010609060101010101" pitchFamily="49" charset="-122"/>
              </a:rPr>
              <a:t>忽略所有的小元素</a:t>
            </a:r>
            <a:endParaRPr lang="en-US" dirty="0">
              <a:solidFill>
                <a:schemeClr val="tx1"/>
              </a:solidFill>
              <a:latin typeface="Calibri" panose="020F0502020204030204" pitchFamily="34" charset="0"/>
              <a:ea typeface="黑体" panose="02010609060101010101" pitchFamily="49" charset="-122"/>
            </a:endParaRPr>
          </a:p>
          <a:p>
            <a:pPr marL="1079500" lvl="1" indent="-336550">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zh-CN" dirty="0">
                <a:solidFill>
                  <a:schemeClr val="tx1"/>
                </a:solidFill>
                <a:ea typeface="黑体" panose="02010609060101010101" pitchFamily="49" charset="-122"/>
              </a:rPr>
              <a:t>忽略用户不会浏览的所有元素类型（这需要记录当前</a:t>
            </a:r>
            <a:r>
              <a:rPr lang="en-US" altLang="zh-CN" dirty="0">
                <a:solidFill>
                  <a:schemeClr val="tx1"/>
                </a:solidFill>
                <a:ea typeface="黑体" panose="02010609060101010101" pitchFamily="49" charset="-122"/>
              </a:rPr>
              <a:t>XML</a:t>
            </a:r>
            <a:r>
              <a:rPr lang="zh-CN" altLang="zh-CN" dirty="0">
                <a:solidFill>
                  <a:schemeClr val="tx1"/>
                </a:solidFill>
                <a:ea typeface="黑体" panose="02010609060101010101" pitchFamily="49" charset="-122"/>
              </a:rPr>
              <a:t>检索系统的运行日志信息</a:t>
            </a:r>
            <a:endParaRPr lang="en-US" dirty="0">
              <a:solidFill>
                <a:schemeClr val="tx1"/>
              </a:solidFill>
              <a:latin typeface="Calibri" panose="020F0502020204030204" pitchFamily="34" charset="0"/>
              <a:ea typeface="黑体" panose="02010609060101010101" pitchFamily="49" charset="-122"/>
            </a:endParaRPr>
          </a:p>
          <a:p>
            <a:pPr marL="1079500" lvl="1" indent="-336550">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zh-CN" dirty="0">
                <a:solidFill>
                  <a:schemeClr val="tx1"/>
                </a:solidFill>
                <a:ea typeface="黑体" panose="02010609060101010101" pitchFamily="49" charset="-122"/>
              </a:rPr>
              <a:t>忽略通常被评估者判定为不相关性的元素类型（如果有相关性判定的话） </a:t>
            </a:r>
            <a:endParaRPr lang="en-US" altLang="zh-CN" dirty="0">
              <a:solidFill>
                <a:schemeClr val="tx1"/>
              </a:solidFill>
              <a:ea typeface="黑体" panose="02010609060101010101" pitchFamily="49" charset="-122"/>
            </a:endParaRPr>
          </a:p>
          <a:p>
            <a:pPr marL="1079500" lvl="1" indent="-336550">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zh-CN" dirty="0">
                <a:solidFill>
                  <a:schemeClr val="tx1"/>
                </a:solidFill>
                <a:ea typeface="黑体" panose="02010609060101010101" pitchFamily="49" charset="-122"/>
              </a:rPr>
              <a:t>只保留系统设计人员或图书馆员认定为有用的检索结果所对应的元素类型</a:t>
            </a:r>
            <a:endParaRPr lang="en-US" altLang="zh-CN" dirty="0">
              <a:solidFill>
                <a:schemeClr val="tx1"/>
              </a:solidFill>
              <a:ea typeface="黑体" panose="02010609060101010101" pitchFamily="49" charset="-122"/>
            </a:endParaRPr>
          </a:p>
          <a:p>
            <a:pPr marL="1079500" lvl="1" indent="-336550">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altLang="zh-CN" dirty="0">
              <a:solidFill>
                <a:schemeClr val="tx1"/>
              </a:solidFill>
              <a:ea typeface="黑体" panose="02010609060101010101" pitchFamily="49" charset="-122"/>
            </a:endParaRPr>
          </a:p>
          <a:p>
            <a:pPr marL="0" lvl="1" indent="-336550">
              <a:spcBef>
                <a:spcPts val="700"/>
              </a:spcBef>
              <a:buClr>
                <a:srgbClr val="437085"/>
              </a:buClr>
              <a:buSzPct val="10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zh-CN" dirty="0">
                <a:solidFill>
                  <a:schemeClr val="tx1"/>
                </a:solidFill>
                <a:ea typeface="黑体" panose="02010609060101010101" pitchFamily="49" charset="-122"/>
              </a:rPr>
              <a:t>在大部分上述方法中，结果集中仍然包含嵌套元素</a:t>
            </a:r>
            <a:r>
              <a:rPr lang="zh-CN" altLang="en-US" dirty="0">
                <a:solidFill>
                  <a:schemeClr val="tx1"/>
                </a:solidFill>
                <a:ea typeface="黑体" panose="02010609060101010101" pitchFamily="49" charset="-122"/>
              </a:rPr>
              <a:t>。</a:t>
            </a:r>
            <a:endParaRPr lang="en-US" dirty="0">
              <a:solidFill>
                <a:schemeClr val="tx1"/>
              </a:solidFill>
              <a:latin typeface="Calibri" panose="020F0502020204030204" pitchFamily="34" charset="0"/>
              <a:ea typeface="黑体" panose="02010609060101010101" pitchFamily="49" charset="-122"/>
            </a:endParaRPr>
          </a:p>
        </p:txBody>
      </p:sp>
      <p:sp>
        <p:nvSpPr>
          <p:cNvPr id="5" name="Slide Number Placeholder 4"/>
          <p:cNvSpPr>
            <a:spLocks noGrp="1"/>
          </p:cNvSpPr>
          <p:nvPr>
            <p:ph type="sldNum" sz="quarter" idx="12"/>
          </p:nvPr>
        </p:nvSpPr>
        <p:spPr/>
        <p:txBody>
          <a:bodyPr/>
          <a:lstStyle/>
          <a:p>
            <a:pPr>
              <a:defRPr/>
            </a:pPr>
            <a:fld id="{74BF2C0F-05D6-4882-A325-BE394602789D}" type="slidenum">
              <a:rPr lang="en-US" smtClean="0"/>
              <a:t>23</a:t>
            </a:fld>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ln>
        </p:spPr>
        <p:txBody>
          <a:bodyPr anchor="b"/>
          <a:lstStyle/>
          <a:p>
            <a:pP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zh-CN" altLang="en-US" sz="36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挑战</a:t>
            </a:r>
            <a:r>
              <a:rPr lang="en-US" altLang="zh-CN" sz="36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3</a:t>
            </a:r>
            <a:r>
              <a:rPr lang="zh-CN" altLang="en-US" sz="36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：元素嵌套</a:t>
            </a:r>
            <a:endParaRPr lang="en-US" altLang="zh-CN" sz="3600" dirty="0">
              <a:solidFill>
                <a:srgbClr val="000000"/>
              </a:solidFill>
              <a:latin typeface="Calibri" panose="020F0502020204030204" pitchFamily="34" charset="0"/>
              <a:ea typeface="黑体" panose="02010609060101010101" pitchFamily="49" charset="-122"/>
            </a:endParaRPr>
          </a:p>
        </p:txBody>
      </p:sp>
      <p:sp>
        <p:nvSpPr>
          <p:cNvPr id="4" name="Text Box 3"/>
          <p:cNvSpPr txBox="1">
            <a:spLocks noChangeArrowheads="1"/>
          </p:cNvSpPr>
          <p:nvPr/>
        </p:nvSpPr>
        <p:spPr bwMode="auto">
          <a:xfrm>
            <a:off x="138113" y="1500174"/>
            <a:ext cx="9005887" cy="5357826"/>
          </a:xfrm>
          <a:prstGeom prst="rect">
            <a:avLst/>
          </a:prstGeom>
          <a:noFill/>
          <a:ln w="9525">
            <a:noFill/>
            <a:round/>
          </a:ln>
        </p:spPr>
        <p:txBody>
          <a:bodyPr/>
          <a:lstStyle/>
          <a:p>
            <a:r>
              <a:rPr lang="zh-CN" altLang="en-US" dirty="0">
                <a:solidFill>
                  <a:schemeClr val="tx1"/>
                </a:solidFill>
                <a:latin typeface="Calibri" panose="020F0502020204030204"/>
                <a:ea typeface="黑体" panose="02010609060101010101" pitchFamily="49" charset="-122"/>
              </a:rPr>
              <a:t>进一步的处理策略</a:t>
            </a:r>
            <a:r>
              <a:rPr lang="de-DE" dirty="0">
                <a:solidFill>
                  <a:schemeClr val="tx1"/>
                </a:solidFill>
                <a:latin typeface="Calibri" panose="020F0502020204030204"/>
                <a:ea typeface="黑体" panose="02010609060101010101" pitchFamily="49" charset="-122"/>
              </a:rPr>
              <a:t>: </a:t>
            </a:r>
            <a:endParaRPr lang="en-US" dirty="0">
              <a:solidFill>
                <a:srgbClr val="000000"/>
              </a:solidFill>
              <a:latin typeface="Calibri" panose="020F0502020204030204" pitchFamily="34" charset="0"/>
              <a:ea typeface="黑体" panose="02010609060101010101" pitchFamily="49" charset="-122"/>
            </a:endParaRPr>
          </a:p>
          <a:p>
            <a:pPr marL="336550" indent="-336550">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zh-CN" dirty="0">
                <a:solidFill>
                  <a:schemeClr val="tx1"/>
                </a:solidFill>
                <a:ea typeface="黑体" panose="02010609060101010101" pitchFamily="49" charset="-122"/>
              </a:rPr>
              <a:t>可以通过一个后处理过程来去掉某些元素，从而降低索引结果的冗余性</a:t>
            </a:r>
            <a:endParaRPr lang="en-US" dirty="0">
              <a:solidFill>
                <a:schemeClr val="tx1"/>
              </a:solidFill>
              <a:latin typeface="Calibri" panose="020F0502020204030204" pitchFamily="34" charset="0"/>
              <a:ea typeface="黑体" panose="02010609060101010101" pitchFamily="49" charset="-122"/>
            </a:endParaRPr>
          </a:p>
          <a:p>
            <a:pPr marL="336550" indent="-336550">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zh-CN" dirty="0">
                <a:solidFill>
                  <a:schemeClr val="tx1"/>
                </a:solidFill>
                <a:ea typeface="黑体" panose="02010609060101010101" pitchFamily="49" charset="-122"/>
              </a:rPr>
              <a:t>在结果列表中将多个嵌套元素折叠起来，并通过对查询词项进行高亮显示（</a:t>
            </a:r>
            <a:r>
              <a:rPr lang="en-US" altLang="zh-CN" dirty="0">
                <a:solidFill>
                  <a:schemeClr val="tx1"/>
                </a:solidFill>
                <a:ea typeface="黑体" panose="02010609060101010101" pitchFamily="49" charset="-122"/>
              </a:rPr>
              <a:t>highlighting</a:t>
            </a:r>
            <a:r>
              <a:rPr lang="zh-CN" altLang="zh-CN" dirty="0">
                <a:solidFill>
                  <a:schemeClr val="tx1"/>
                </a:solidFill>
                <a:ea typeface="黑体" panose="02010609060101010101" pitchFamily="49" charset="-122"/>
              </a:rPr>
              <a:t>）来吸引用户关注相关段落</a:t>
            </a:r>
            <a:r>
              <a:rPr lang="de-DE" dirty="0">
                <a:solidFill>
                  <a:schemeClr val="tx1"/>
                </a:solidFill>
                <a:latin typeface="Calibri" panose="020F0502020204030204"/>
                <a:ea typeface="黑体" panose="02010609060101010101" pitchFamily="49" charset="-122"/>
              </a:rPr>
              <a:t> </a:t>
            </a:r>
          </a:p>
          <a:p>
            <a:endParaRPr lang="de-DE" dirty="0">
              <a:solidFill>
                <a:schemeClr val="tx1"/>
              </a:solidFill>
              <a:latin typeface="Calibri" panose="020F0502020204030204"/>
              <a:ea typeface="黑体" panose="02010609060101010101" pitchFamily="49" charset="-122"/>
            </a:endParaRPr>
          </a:p>
        </p:txBody>
      </p:sp>
      <p:graphicFrame>
        <p:nvGraphicFramePr>
          <p:cNvPr id="5" name="Table 4"/>
          <p:cNvGraphicFramePr>
            <a:graphicFrameLocks noGrp="1"/>
          </p:cNvGraphicFramePr>
          <p:nvPr/>
        </p:nvGraphicFramePr>
        <p:xfrm>
          <a:off x="251520" y="3938864"/>
          <a:ext cx="8715404" cy="2370456"/>
        </p:xfrm>
        <a:graphic>
          <a:graphicData uri="http://schemas.openxmlformats.org/drawingml/2006/table">
            <a:tbl>
              <a:tblPr firstRow="1" bandRow="1">
                <a:tableStyleId>{5C22544A-7EE6-4342-B048-85BDC9FD1C3A}</a:tableStyleId>
              </a:tblPr>
              <a:tblGrid>
                <a:gridCol w="8715404">
                  <a:extLst>
                    <a:ext uri="{9D8B030D-6E8A-4147-A177-3AD203B41FA5}">
                      <a16:colId xmlns:a16="http://schemas.microsoft.com/office/drawing/2014/main" val="20000"/>
                    </a:ext>
                  </a:extLst>
                </a:gridCol>
              </a:tblGrid>
              <a:tr h="513716">
                <a:tc>
                  <a:txBody>
                    <a:bodyPr/>
                    <a:lstStyle/>
                    <a:p>
                      <a:r>
                        <a:rPr lang="zh-CN" altLang="en-US" sz="2400" b="1" dirty="0">
                          <a:solidFill>
                            <a:schemeClr val="bg1"/>
                          </a:solidFill>
                          <a:latin typeface="+mn-lt"/>
                        </a:rPr>
                        <a:t>高亮显示</a:t>
                      </a:r>
                      <a:endParaRPr lang="de-DE" sz="2400" b="0" dirty="0">
                        <a:solidFill>
                          <a:schemeClr val="bg1"/>
                        </a:solidFill>
                      </a:endParaRPr>
                    </a:p>
                  </a:txBody>
                  <a:tcPr>
                    <a:solidFill>
                      <a:srgbClr val="336699"/>
                    </a:solidFill>
                  </a:tcPr>
                </a:tc>
                <a:extLst>
                  <a:ext uri="{0D108BD9-81ED-4DB2-BD59-A6C34878D82A}">
                    <a16:rowId xmlns:a16="http://schemas.microsoft.com/office/drawing/2014/main" val="10000"/>
                  </a:ext>
                </a:extLst>
              </a:tr>
              <a:tr h="513716">
                <a:tc>
                  <a:txBody>
                    <a:bodyPr/>
                    <a:lstStyle/>
                    <a:p>
                      <a:pPr marL="336550" indent="-336550">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sz="2200" dirty="0">
                          <a:solidFill>
                            <a:schemeClr val="tx1"/>
                          </a:solidFill>
                          <a:latin typeface="+mn-lt"/>
                        </a:rPr>
                        <a:t>好处</a:t>
                      </a:r>
                      <a:r>
                        <a:rPr lang="en-US" sz="2200" dirty="0">
                          <a:solidFill>
                            <a:schemeClr val="tx1"/>
                          </a:solidFill>
                          <a:latin typeface="+mn-lt"/>
                        </a:rPr>
                        <a:t> 1: </a:t>
                      </a:r>
                      <a:r>
                        <a:rPr lang="zh-CN" altLang="en-US" sz="2200" dirty="0">
                          <a:solidFill>
                            <a:schemeClr val="tx1"/>
                          </a:solidFill>
                          <a:latin typeface="+mn-lt"/>
                        </a:rPr>
                        <a:t>允许用户扫描中等规模的元素</a:t>
                      </a:r>
                      <a:r>
                        <a:rPr lang="en-US" sz="2200" dirty="0">
                          <a:solidFill>
                            <a:schemeClr val="tx1"/>
                          </a:solidFill>
                          <a:latin typeface="+mn-lt"/>
                        </a:rPr>
                        <a:t> (</a:t>
                      </a:r>
                      <a:r>
                        <a:rPr lang="zh-CN" altLang="en-US" sz="2200" dirty="0">
                          <a:solidFill>
                            <a:schemeClr val="tx1"/>
                          </a:solidFill>
                          <a:latin typeface="+mn-lt"/>
                        </a:rPr>
                        <a:t>如</a:t>
                      </a:r>
                      <a:r>
                        <a:rPr lang="en-US" sz="2200" dirty="0">
                          <a:solidFill>
                            <a:schemeClr val="tx1"/>
                          </a:solidFill>
                          <a:latin typeface="+mn-lt"/>
                        </a:rPr>
                        <a:t> section)</a:t>
                      </a:r>
                      <a:r>
                        <a:rPr lang="zh-CN" altLang="en-US" sz="2200" dirty="0">
                          <a:solidFill>
                            <a:schemeClr val="tx1"/>
                          </a:solidFill>
                          <a:latin typeface="+mn-lt"/>
                        </a:rPr>
                        <a:t>，因此，如果</a:t>
                      </a:r>
                      <a:r>
                        <a:rPr lang="en-US" altLang="zh-CN" sz="2200" dirty="0">
                          <a:solidFill>
                            <a:schemeClr val="tx1"/>
                          </a:solidFill>
                          <a:latin typeface="+mn-lt"/>
                        </a:rPr>
                        <a:t>section</a:t>
                      </a:r>
                      <a:r>
                        <a:rPr lang="zh-CN" altLang="en-US" sz="2200" dirty="0">
                          <a:solidFill>
                            <a:schemeClr val="tx1"/>
                          </a:solidFill>
                          <a:latin typeface="+mn-lt"/>
                        </a:rPr>
                        <a:t>和</a:t>
                      </a:r>
                      <a:r>
                        <a:rPr lang="en-US" sz="2200" dirty="0">
                          <a:solidFill>
                            <a:schemeClr val="tx1"/>
                          </a:solidFill>
                          <a:latin typeface="+mn-lt"/>
                        </a:rPr>
                        <a:t>paragraph</a:t>
                      </a:r>
                      <a:r>
                        <a:rPr lang="zh-CN" altLang="en-US" sz="2200" dirty="0">
                          <a:solidFill>
                            <a:schemeClr val="tx1"/>
                          </a:solidFill>
                          <a:latin typeface="+mn-lt"/>
                        </a:rPr>
                        <a:t>都出现在结果列表中，那么显示</a:t>
                      </a:r>
                      <a:r>
                        <a:rPr lang="en-US" altLang="zh-CN" sz="2200" dirty="0">
                          <a:solidFill>
                            <a:schemeClr val="tx1"/>
                          </a:solidFill>
                          <a:latin typeface="+mn-lt"/>
                        </a:rPr>
                        <a:t>section</a:t>
                      </a:r>
                      <a:r>
                        <a:rPr lang="zh-CN" altLang="en-US" sz="2200" dirty="0">
                          <a:solidFill>
                            <a:schemeClr val="tx1"/>
                          </a:solidFill>
                          <a:latin typeface="+mn-lt"/>
                        </a:rPr>
                        <a:t>就足够了。</a:t>
                      </a:r>
                      <a:endParaRPr lang="en-US" sz="2200" dirty="0">
                        <a:solidFill>
                          <a:srgbClr val="000000"/>
                        </a:solidFill>
                        <a:latin typeface="Calibri" panose="020F0502020204030204" pitchFamily="34" charset="0"/>
                      </a:endParaRPr>
                    </a:p>
                    <a:p>
                      <a:pPr marL="336550" indent="-336550">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sz="2200" dirty="0">
                          <a:solidFill>
                            <a:schemeClr val="tx1"/>
                          </a:solidFill>
                          <a:latin typeface="+mn-lt"/>
                        </a:rPr>
                        <a:t>好处</a:t>
                      </a:r>
                      <a:r>
                        <a:rPr lang="en-US" altLang="zh-CN" sz="2200" dirty="0">
                          <a:solidFill>
                            <a:schemeClr val="tx1"/>
                          </a:solidFill>
                          <a:latin typeface="+mn-lt"/>
                        </a:rPr>
                        <a:t>2</a:t>
                      </a:r>
                      <a:r>
                        <a:rPr lang="en-US" sz="2200" dirty="0">
                          <a:solidFill>
                            <a:schemeClr val="tx1"/>
                          </a:solidFill>
                          <a:latin typeface="+mn-lt"/>
                        </a:rPr>
                        <a:t>: </a:t>
                      </a:r>
                      <a:r>
                        <a:rPr lang="en-US" altLang="zh-CN" sz="2200" kern="1200" dirty="0">
                          <a:solidFill>
                            <a:schemeClr val="dk1"/>
                          </a:solidFill>
                          <a:latin typeface="+mn-lt"/>
                          <a:ea typeface="+mn-ea"/>
                          <a:cs typeface="+mn-cs"/>
                        </a:rPr>
                        <a:t>paragraph</a:t>
                      </a:r>
                      <a:r>
                        <a:rPr lang="zh-CN" altLang="zh-CN" sz="2200" kern="1200" dirty="0">
                          <a:solidFill>
                            <a:schemeClr val="dk1"/>
                          </a:solidFill>
                          <a:latin typeface="+mn-lt"/>
                          <a:ea typeface="+mn-ea"/>
                          <a:cs typeface="+mn-cs"/>
                        </a:rPr>
                        <a:t>会和它的上下文（包含该</a:t>
                      </a:r>
                      <a:r>
                        <a:rPr lang="en-US" altLang="zh-CN" sz="2200" kern="1200" dirty="0">
                          <a:solidFill>
                            <a:schemeClr val="dk1"/>
                          </a:solidFill>
                          <a:latin typeface="+mn-lt"/>
                          <a:ea typeface="+mn-ea"/>
                          <a:cs typeface="+mn-cs"/>
                        </a:rPr>
                        <a:t>paragraph</a:t>
                      </a:r>
                      <a:r>
                        <a:rPr lang="zh-CN" altLang="zh-CN" sz="2200" kern="1200" dirty="0">
                          <a:solidFill>
                            <a:schemeClr val="dk1"/>
                          </a:solidFill>
                          <a:latin typeface="+mn-lt"/>
                          <a:ea typeface="+mn-ea"/>
                          <a:cs typeface="+mn-cs"/>
                        </a:rPr>
                        <a:t>的</a:t>
                      </a:r>
                      <a:r>
                        <a:rPr lang="en-US" altLang="zh-CN" sz="2200" kern="1200" dirty="0">
                          <a:solidFill>
                            <a:schemeClr val="dk1"/>
                          </a:solidFill>
                          <a:latin typeface="+mn-lt"/>
                          <a:ea typeface="+mn-ea"/>
                          <a:cs typeface="+mn-cs"/>
                        </a:rPr>
                        <a:t>section</a:t>
                      </a:r>
                      <a:r>
                        <a:rPr lang="zh-CN" altLang="zh-CN" sz="2200" kern="1200" dirty="0">
                          <a:solidFill>
                            <a:schemeClr val="dk1"/>
                          </a:solidFill>
                          <a:latin typeface="+mn-lt"/>
                          <a:ea typeface="+mn-ea"/>
                          <a:cs typeface="+mn-cs"/>
                        </a:rPr>
                        <a:t>）在一起展示。即使</a:t>
                      </a:r>
                      <a:r>
                        <a:rPr lang="en-US" altLang="zh-CN" sz="2200" kern="1200" dirty="0">
                          <a:solidFill>
                            <a:schemeClr val="dk1"/>
                          </a:solidFill>
                          <a:latin typeface="+mn-lt"/>
                          <a:ea typeface="+mn-ea"/>
                          <a:cs typeface="+mn-cs"/>
                        </a:rPr>
                        <a:t>paragraph</a:t>
                      </a:r>
                      <a:r>
                        <a:rPr lang="zh-CN" altLang="zh-CN" sz="2200" kern="1200" dirty="0">
                          <a:solidFill>
                            <a:schemeClr val="dk1"/>
                          </a:solidFill>
                          <a:latin typeface="+mn-lt"/>
                          <a:ea typeface="+mn-ea"/>
                          <a:cs typeface="+mn-cs"/>
                        </a:rPr>
                        <a:t>本身就可以满足查询的需求，这种上下文仍然对于解释该</a:t>
                      </a:r>
                      <a:r>
                        <a:rPr lang="en-US" altLang="zh-CN" sz="2200" kern="1200" dirty="0">
                          <a:solidFill>
                            <a:schemeClr val="dk1"/>
                          </a:solidFill>
                          <a:latin typeface="+mn-lt"/>
                          <a:ea typeface="+mn-ea"/>
                          <a:cs typeface="+mn-cs"/>
                        </a:rPr>
                        <a:t>paragraph</a:t>
                      </a:r>
                      <a:r>
                        <a:rPr lang="zh-CN" altLang="zh-CN" sz="2200" kern="1200" dirty="0">
                          <a:solidFill>
                            <a:schemeClr val="dk1"/>
                          </a:solidFill>
                          <a:latin typeface="+mn-lt"/>
                          <a:ea typeface="+mn-ea"/>
                          <a:cs typeface="+mn-cs"/>
                        </a:rPr>
                        <a:t>很有帮助。</a:t>
                      </a:r>
                      <a:endParaRPr lang="de-DE" sz="2200" dirty="0">
                        <a:solidFill>
                          <a:schemeClr val="tx1"/>
                        </a:solidFill>
                        <a:latin typeface="+mn-lt"/>
                      </a:endParaRPr>
                    </a:p>
                  </a:txBody>
                  <a:tcPr>
                    <a:solidFill>
                      <a:schemeClr val="bg2">
                        <a:lumMod val="20000"/>
                        <a:lumOff val="80000"/>
                      </a:schemeClr>
                    </a:solidFill>
                  </a:tcPr>
                </a:tc>
                <a:extLst>
                  <a:ext uri="{0D108BD9-81ED-4DB2-BD59-A6C34878D82A}">
                    <a16:rowId xmlns:a16="http://schemas.microsoft.com/office/drawing/2014/main" val="10001"/>
                  </a:ext>
                </a:extLst>
              </a:tr>
            </a:tbl>
          </a:graphicData>
        </a:graphic>
      </p:graphicFrame>
      <p:sp>
        <p:nvSpPr>
          <p:cNvPr id="6" name="Slide Number Placeholder 5"/>
          <p:cNvSpPr>
            <a:spLocks noGrp="1"/>
          </p:cNvSpPr>
          <p:nvPr>
            <p:ph type="sldNum" sz="quarter" idx="12"/>
          </p:nvPr>
        </p:nvSpPr>
        <p:spPr/>
        <p:txBody>
          <a:bodyPr/>
          <a:lstStyle/>
          <a:p>
            <a:pPr>
              <a:defRPr/>
            </a:pPr>
            <a:fld id="{74BF2C0F-05D6-4882-A325-BE394602789D}" type="slidenum">
              <a:rPr lang="en-US" smtClean="0"/>
              <a:t>24</a:t>
            </a:fld>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ln>
        </p:spPr>
        <p:txBody>
          <a:bodyPr anchor="b"/>
          <a:lstStyle/>
          <a:p>
            <a:pP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zh-CN" altLang="en-US" sz="36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嵌套元素和词项统计信息</a:t>
            </a:r>
            <a:endParaRPr lang="en-US" sz="3600" dirty="0">
              <a:solidFill>
                <a:srgbClr val="000000"/>
              </a:solidFill>
              <a:latin typeface="Calibri" panose="020F0502020204030204" pitchFamily="34" charset="0"/>
              <a:ea typeface="黑体" panose="02010609060101010101" pitchFamily="49" charset="-122"/>
            </a:endParaRPr>
          </a:p>
        </p:txBody>
      </p:sp>
      <p:sp>
        <p:nvSpPr>
          <p:cNvPr id="4" name="Text Box 3"/>
          <p:cNvSpPr txBox="1">
            <a:spLocks noChangeArrowheads="1"/>
          </p:cNvSpPr>
          <p:nvPr/>
        </p:nvSpPr>
        <p:spPr bwMode="auto">
          <a:xfrm>
            <a:off x="138113" y="1500174"/>
            <a:ext cx="9005887" cy="5357826"/>
          </a:xfrm>
          <a:prstGeom prst="rect">
            <a:avLst/>
          </a:prstGeom>
          <a:noFill/>
          <a:ln w="9525">
            <a:noFill/>
            <a:round/>
          </a:ln>
        </p:spPr>
        <p:txBody>
          <a:bodyPr/>
          <a:lstStyle/>
          <a:p>
            <a:r>
              <a:rPr lang="zh-CN" altLang="en-US" dirty="0">
                <a:solidFill>
                  <a:schemeClr val="tx1"/>
                </a:solidFill>
                <a:latin typeface="+mj-lt"/>
                <a:ea typeface="黑体" panose="02010609060101010101" pitchFamily="49" charset="-122"/>
              </a:rPr>
              <a:t>与嵌套相关的另一个挑战：在计算用于排序的词项统计信息</a:t>
            </a:r>
            <a:r>
              <a:rPr lang="en-US" altLang="zh-CN"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特别是</a:t>
            </a:r>
            <a:r>
              <a:rPr lang="en-US" altLang="zh-CN" dirty="0" err="1">
                <a:solidFill>
                  <a:schemeClr val="tx1"/>
                </a:solidFill>
                <a:latin typeface="+mj-lt"/>
                <a:ea typeface="黑体" panose="02010609060101010101" pitchFamily="49" charset="-122"/>
              </a:rPr>
              <a:t>idf</a:t>
            </a:r>
            <a:r>
              <a:rPr lang="en-US" altLang="zh-CN"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时，需要区别词项的不同上下文</a:t>
            </a:r>
            <a:endParaRPr lang="en-US" dirty="0">
              <a:solidFill>
                <a:schemeClr val="tx1"/>
              </a:solidFill>
              <a:latin typeface="+mj-lt"/>
              <a:ea typeface="黑体" panose="02010609060101010101" pitchFamily="49" charset="-122"/>
            </a:endParaRPr>
          </a:p>
          <a:p>
            <a:endParaRPr lang="en-US" dirty="0">
              <a:solidFill>
                <a:schemeClr val="tx1"/>
              </a:solidFill>
              <a:latin typeface="+mj-lt"/>
              <a:ea typeface="黑体" panose="02010609060101010101" pitchFamily="49" charset="-122"/>
            </a:endParaRPr>
          </a:p>
          <a:p>
            <a:endParaRPr lang="en-US" dirty="0">
              <a:solidFill>
                <a:schemeClr val="tx1"/>
              </a:solidFill>
              <a:latin typeface="+mj-lt"/>
              <a:ea typeface="黑体" panose="02010609060101010101" pitchFamily="49" charset="-122"/>
            </a:endParaRPr>
          </a:p>
          <a:p>
            <a:endParaRPr lang="en-US" dirty="0">
              <a:solidFill>
                <a:schemeClr val="tx1"/>
              </a:solidFill>
              <a:latin typeface="+mj-lt"/>
              <a:ea typeface="黑体" panose="02010609060101010101" pitchFamily="49" charset="-122"/>
            </a:endParaRPr>
          </a:p>
          <a:p>
            <a:endParaRPr lang="en-US" dirty="0">
              <a:solidFill>
                <a:schemeClr val="tx1"/>
              </a:solidFill>
              <a:latin typeface="+mj-lt"/>
              <a:ea typeface="黑体" panose="02010609060101010101" pitchFamily="49" charset="-122"/>
            </a:endParaRPr>
          </a:p>
          <a:p>
            <a:endParaRPr lang="en-US" dirty="0">
              <a:solidFill>
                <a:schemeClr val="tx1"/>
              </a:solidFill>
              <a:latin typeface="+mj-lt"/>
              <a:ea typeface="黑体" panose="02010609060101010101" pitchFamily="49" charset="-122"/>
            </a:endParaRPr>
          </a:p>
          <a:p>
            <a:endParaRPr lang="en-US" dirty="0">
              <a:solidFill>
                <a:schemeClr val="tx1"/>
              </a:solidFill>
              <a:latin typeface="+mj-lt"/>
              <a:ea typeface="黑体" panose="02010609060101010101" pitchFamily="49" charset="-122"/>
            </a:endParaRPr>
          </a:p>
          <a:p>
            <a:r>
              <a:rPr lang="zh-CN" altLang="en-US" dirty="0">
                <a:solidFill>
                  <a:schemeClr val="tx1"/>
                </a:solidFill>
                <a:latin typeface="+mj-lt"/>
                <a:ea typeface="黑体" panose="02010609060101010101" pitchFamily="49" charset="-122"/>
              </a:rPr>
              <a:t>解决办法</a:t>
            </a:r>
            <a:r>
              <a:rPr lang="en-US" altLang="zh-CN" dirty="0">
                <a:solidFill>
                  <a:schemeClr val="tx1"/>
                </a:solidFill>
                <a:latin typeface="+mj-lt"/>
                <a:ea typeface="黑体" panose="02010609060101010101" pitchFamily="49" charset="-122"/>
              </a:rPr>
              <a:t>:</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为每一个</a:t>
            </a:r>
            <a:r>
              <a:rPr lang="en-US" altLang="zh-CN" dirty="0">
                <a:solidFill>
                  <a:schemeClr val="tx1"/>
                </a:solidFill>
                <a:ea typeface="黑体" panose="02010609060101010101" pitchFamily="49" charset="-122"/>
              </a:rPr>
              <a:t>XML</a:t>
            </a:r>
            <a:r>
              <a:rPr lang="zh-CN" altLang="en-US" dirty="0">
                <a:solidFill>
                  <a:schemeClr val="tx1"/>
                </a:solidFill>
                <a:ea typeface="黑体" panose="02010609060101010101" pitchFamily="49" charset="-122"/>
              </a:rPr>
              <a:t>上下文</a:t>
            </a:r>
            <a:r>
              <a:rPr lang="en-US" altLang="zh-CN" dirty="0">
                <a:solidFill>
                  <a:schemeClr val="tx1"/>
                </a:solidFill>
                <a:ea typeface="黑体" panose="02010609060101010101" pitchFamily="49" charset="-122"/>
              </a:rPr>
              <a:t>-</a:t>
            </a:r>
            <a:r>
              <a:rPr lang="zh-CN" altLang="en-US" dirty="0">
                <a:solidFill>
                  <a:schemeClr val="tx1"/>
                </a:solidFill>
                <a:ea typeface="黑体" panose="02010609060101010101" pitchFamily="49" charset="-122"/>
              </a:rPr>
              <a:t>词项对计算</a:t>
            </a:r>
            <a:r>
              <a:rPr lang="en-US" altLang="zh-CN" dirty="0" err="1">
                <a:solidFill>
                  <a:schemeClr val="tx1"/>
                </a:solidFill>
                <a:ea typeface="黑体" panose="02010609060101010101" pitchFamily="49" charset="-122"/>
              </a:rPr>
              <a:t>idf</a:t>
            </a:r>
            <a:endParaRPr lang="en-US" dirty="0">
              <a:solidFill>
                <a:srgbClr val="000000"/>
              </a:solidFill>
              <a:latin typeface="Calibri" panose="020F0502020204030204" pitchFamily="34" charset="0"/>
              <a:ea typeface="黑体" panose="02010609060101010101" pitchFamily="49" charset="-122"/>
            </a:endParaRPr>
          </a:p>
          <a:p>
            <a:pPr marL="336550" indent="-336550">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dirty="0">
                <a:solidFill>
                  <a:schemeClr val="tx1"/>
                </a:solidFill>
                <a:latin typeface="Calibri" panose="020F0502020204030204"/>
                <a:ea typeface="黑体" panose="02010609060101010101" pitchFamily="49" charset="-122"/>
              </a:rPr>
              <a:t>数据稀疏问题</a:t>
            </a:r>
            <a:r>
              <a:rPr lang="en-US" dirty="0">
                <a:solidFill>
                  <a:schemeClr val="tx1"/>
                </a:solidFill>
                <a:latin typeface="Calibri" panose="020F0502020204030204"/>
                <a:ea typeface="黑体" panose="02010609060101010101" pitchFamily="49" charset="-122"/>
              </a:rPr>
              <a:t> (</a:t>
            </a:r>
            <a:r>
              <a:rPr lang="zh-CN" altLang="en-US" dirty="0">
                <a:solidFill>
                  <a:schemeClr val="tx1"/>
                </a:solidFill>
                <a:latin typeface="Calibri" panose="020F0502020204030204"/>
                <a:ea typeface="黑体" panose="02010609060101010101" pitchFamily="49" charset="-122"/>
              </a:rPr>
              <a:t>许</a:t>
            </a:r>
            <a:r>
              <a:rPr lang="zh-CN" altLang="zh-CN" dirty="0">
                <a:solidFill>
                  <a:schemeClr val="tx1"/>
                </a:solidFill>
                <a:ea typeface="黑体" panose="02010609060101010101" pitchFamily="49" charset="-122"/>
              </a:rPr>
              <a:t>多上下文—词项对出现过少从而导致对文档频率估计的可靠性不足</a:t>
            </a:r>
            <a:r>
              <a:rPr lang="en-US" dirty="0">
                <a:solidFill>
                  <a:schemeClr val="tx1"/>
                </a:solidFill>
                <a:latin typeface="Calibri" panose="020F0502020204030204"/>
                <a:ea typeface="黑体" panose="02010609060101010101" pitchFamily="49" charset="-122"/>
              </a:rPr>
              <a:t>)</a:t>
            </a:r>
          </a:p>
          <a:p>
            <a:pPr marL="336550" indent="-336550">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zh-CN" dirty="0">
                <a:solidFill>
                  <a:schemeClr val="tx1"/>
                </a:solidFill>
                <a:ea typeface="黑体" panose="02010609060101010101" pitchFamily="49" charset="-122"/>
              </a:rPr>
              <a:t>一个折中方案是在区分上下文时只考虑词项的父节点</a:t>
            </a:r>
            <a:r>
              <a:rPr lang="en-US" altLang="zh-CN" i="1" dirty="0">
                <a:solidFill>
                  <a:schemeClr val="tx1"/>
                </a:solidFill>
                <a:ea typeface="黑体" panose="02010609060101010101" pitchFamily="49" charset="-122"/>
              </a:rPr>
              <a:t>x</a:t>
            </a:r>
            <a:r>
              <a:rPr lang="zh-CN" altLang="zh-CN" dirty="0">
                <a:solidFill>
                  <a:schemeClr val="tx1"/>
                </a:solidFill>
                <a:ea typeface="黑体" panose="02010609060101010101" pitchFamily="49" charset="-122"/>
              </a:rPr>
              <a:t>，而不考虑从根节点到</a:t>
            </a:r>
            <a:r>
              <a:rPr lang="en-US" altLang="zh-CN" i="1" dirty="0">
                <a:solidFill>
                  <a:schemeClr val="tx1"/>
                </a:solidFill>
                <a:ea typeface="黑体" panose="02010609060101010101" pitchFamily="49" charset="-122"/>
              </a:rPr>
              <a:t>x</a:t>
            </a:r>
            <a:r>
              <a:rPr lang="zh-CN" altLang="zh-CN" dirty="0">
                <a:solidFill>
                  <a:schemeClr val="tx1"/>
                </a:solidFill>
                <a:ea typeface="黑体" panose="02010609060101010101" pitchFamily="49" charset="-122"/>
              </a:rPr>
              <a:t>路径上的其他部分。</a:t>
            </a:r>
            <a:r>
              <a:rPr lang="en-US" dirty="0">
                <a:solidFill>
                  <a:schemeClr val="tx1"/>
                </a:solidFill>
                <a:latin typeface="+mj-lt"/>
                <a:ea typeface="黑体" panose="02010609060101010101" pitchFamily="49" charset="-122"/>
              </a:rPr>
              <a:t> </a:t>
            </a:r>
          </a:p>
        </p:txBody>
      </p:sp>
      <p:graphicFrame>
        <p:nvGraphicFramePr>
          <p:cNvPr id="5" name="Table 4"/>
          <p:cNvGraphicFramePr>
            <a:graphicFrameLocks noGrp="1"/>
          </p:cNvGraphicFramePr>
          <p:nvPr/>
        </p:nvGraphicFramePr>
        <p:xfrm>
          <a:off x="323528" y="2538084"/>
          <a:ext cx="8715404" cy="1610996"/>
        </p:xfrm>
        <a:graphic>
          <a:graphicData uri="http://schemas.openxmlformats.org/drawingml/2006/table">
            <a:tbl>
              <a:tblPr firstRow="1" bandRow="1">
                <a:tableStyleId>{5C22544A-7EE6-4342-B048-85BDC9FD1C3A}</a:tableStyleId>
              </a:tblPr>
              <a:tblGrid>
                <a:gridCol w="8715404">
                  <a:extLst>
                    <a:ext uri="{9D8B030D-6E8A-4147-A177-3AD203B41FA5}">
                      <a16:colId xmlns:a16="http://schemas.microsoft.com/office/drawing/2014/main" val="20000"/>
                    </a:ext>
                  </a:extLst>
                </a:gridCol>
              </a:tblGrid>
              <a:tr h="513716">
                <a:tc>
                  <a:txBody>
                    <a:bodyPr/>
                    <a:lstStyle/>
                    <a:p>
                      <a:r>
                        <a:rPr lang="zh-CN" altLang="en-US" sz="2400" b="0" dirty="0">
                          <a:solidFill>
                            <a:schemeClr val="bg1"/>
                          </a:solidFill>
                        </a:rPr>
                        <a:t>例子</a:t>
                      </a:r>
                      <a:endParaRPr lang="de-DE" sz="2400" b="0" dirty="0">
                        <a:solidFill>
                          <a:schemeClr val="bg1"/>
                        </a:solidFill>
                      </a:endParaRPr>
                    </a:p>
                  </a:txBody>
                  <a:tcPr>
                    <a:solidFill>
                      <a:srgbClr val="2A7041"/>
                    </a:solidFill>
                  </a:tcPr>
                </a:tc>
                <a:extLst>
                  <a:ext uri="{0D108BD9-81ED-4DB2-BD59-A6C34878D82A}">
                    <a16:rowId xmlns:a16="http://schemas.microsoft.com/office/drawing/2014/main" val="10000"/>
                  </a:ext>
                </a:extLst>
              </a:tr>
              <a:tr h="513716">
                <a:tc>
                  <a:txBody>
                    <a:bodyPr/>
                    <a:lstStyle/>
                    <a:p>
                      <a:r>
                        <a:rPr lang="en-US" altLang="zh-CN" sz="2200" kern="1200" dirty="0">
                          <a:solidFill>
                            <a:schemeClr val="dk1"/>
                          </a:solidFill>
                          <a:latin typeface="+mn-lt"/>
                          <a:ea typeface="+mn-ea"/>
                          <a:cs typeface="+mn-cs"/>
                        </a:rPr>
                        <a:t>Gates</a:t>
                      </a:r>
                      <a:r>
                        <a:rPr lang="zh-CN" altLang="zh-CN" sz="2200" kern="1200" dirty="0">
                          <a:solidFill>
                            <a:schemeClr val="dk1"/>
                          </a:solidFill>
                          <a:latin typeface="+mn-lt"/>
                          <a:ea typeface="+mn-ea"/>
                          <a:cs typeface="+mn-cs"/>
                        </a:rPr>
                        <a:t>出现在</a:t>
                      </a:r>
                      <a:r>
                        <a:rPr lang="en-US" altLang="zh-CN" sz="2200" kern="1200" dirty="0">
                          <a:solidFill>
                            <a:schemeClr val="dk1"/>
                          </a:solidFill>
                          <a:latin typeface="+mn-lt"/>
                          <a:ea typeface="+mn-ea"/>
                          <a:cs typeface="+mn-cs"/>
                        </a:rPr>
                        <a:t>author</a:t>
                      </a:r>
                      <a:r>
                        <a:rPr lang="zh-CN" altLang="zh-CN" sz="2200" kern="1200" dirty="0">
                          <a:solidFill>
                            <a:schemeClr val="dk1"/>
                          </a:solidFill>
                          <a:latin typeface="+mn-lt"/>
                          <a:ea typeface="+mn-ea"/>
                          <a:cs typeface="+mn-cs"/>
                        </a:rPr>
                        <a:t>节点下与其出现在内容元素中（如</a:t>
                      </a:r>
                      <a:r>
                        <a:rPr lang="en-US" altLang="zh-CN" sz="2200" kern="1200" dirty="0">
                          <a:solidFill>
                            <a:schemeClr val="dk1"/>
                          </a:solidFill>
                          <a:latin typeface="+mn-lt"/>
                          <a:ea typeface="+mn-ea"/>
                          <a:cs typeface="+mn-cs"/>
                        </a:rPr>
                        <a:t>section</a:t>
                      </a:r>
                      <a:r>
                        <a:rPr lang="zh-CN" altLang="zh-CN" sz="2200" kern="1200" dirty="0">
                          <a:solidFill>
                            <a:schemeClr val="dk1"/>
                          </a:solidFill>
                          <a:latin typeface="+mn-lt"/>
                          <a:ea typeface="+mn-ea"/>
                          <a:cs typeface="+mn-cs"/>
                        </a:rPr>
                        <a:t>中，此时代表的是</a:t>
                      </a:r>
                      <a:r>
                        <a:rPr lang="en-US" altLang="zh-CN" sz="2200" kern="1200" dirty="0">
                          <a:solidFill>
                            <a:schemeClr val="dk1"/>
                          </a:solidFill>
                          <a:latin typeface="+mn-lt"/>
                          <a:ea typeface="+mn-ea"/>
                          <a:cs typeface="+mn-cs"/>
                        </a:rPr>
                        <a:t>gate</a:t>
                      </a:r>
                      <a:r>
                        <a:rPr lang="zh-CN" altLang="zh-CN" sz="2200" kern="1200" dirty="0">
                          <a:solidFill>
                            <a:schemeClr val="dk1"/>
                          </a:solidFill>
                          <a:latin typeface="+mn-lt"/>
                          <a:ea typeface="+mn-ea"/>
                          <a:cs typeface="+mn-cs"/>
                        </a:rPr>
                        <a:t>的复数）毫无关系。于是，在这</a:t>
                      </a:r>
                      <a:r>
                        <a:rPr lang="zh-CN" altLang="en-US" sz="2200" kern="1200" dirty="0">
                          <a:solidFill>
                            <a:schemeClr val="dk1"/>
                          </a:solidFill>
                          <a:latin typeface="+mn-lt"/>
                          <a:ea typeface="+mn-ea"/>
                          <a:cs typeface="+mn-cs"/>
                        </a:rPr>
                        <a:t>个</a:t>
                      </a:r>
                      <a:r>
                        <a:rPr lang="zh-CN" altLang="zh-CN" sz="2200" kern="1200" dirty="0">
                          <a:solidFill>
                            <a:schemeClr val="dk1"/>
                          </a:solidFill>
                          <a:latin typeface="+mn-lt"/>
                          <a:ea typeface="+mn-ea"/>
                          <a:cs typeface="+mn-cs"/>
                        </a:rPr>
                        <a:t>例子中，为</a:t>
                      </a:r>
                      <a:r>
                        <a:rPr lang="en-US" altLang="zh-CN" sz="2200" kern="1200" dirty="0">
                          <a:solidFill>
                            <a:schemeClr val="dk1"/>
                          </a:solidFill>
                          <a:latin typeface="+mn-lt"/>
                          <a:ea typeface="+mn-ea"/>
                          <a:cs typeface="+mn-cs"/>
                        </a:rPr>
                        <a:t>Gates</a:t>
                      </a:r>
                      <a:r>
                        <a:rPr lang="zh-CN" altLang="zh-CN" sz="2200" kern="1200" dirty="0">
                          <a:solidFill>
                            <a:schemeClr val="dk1"/>
                          </a:solidFill>
                          <a:latin typeface="+mn-lt"/>
                          <a:ea typeface="+mn-ea"/>
                          <a:cs typeface="+mn-cs"/>
                        </a:rPr>
                        <a:t>计算一个单独的文档频率</a:t>
                      </a:r>
                      <a:r>
                        <a:rPr lang="en-US" altLang="zh-CN" sz="2200" kern="1200" dirty="0" err="1">
                          <a:solidFill>
                            <a:schemeClr val="dk1"/>
                          </a:solidFill>
                          <a:latin typeface="+mn-lt"/>
                          <a:ea typeface="+mn-ea"/>
                          <a:cs typeface="+mn-cs"/>
                        </a:rPr>
                        <a:t>df</a:t>
                      </a:r>
                      <a:r>
                        <a:rPr lang="zh-CN" altLang="zh-CN" sz="2200" kern="1200" dirty="0">
                          <a:solidFill>
                            <a:schemeClr val="dk1"/>
                          </a:solidFill>
                          <a:latin typeface="+mn-lt"/>
                          <a:ea typeface="+mn-ea"/>
                          <a:cs typeface="+mn-cs"/>
                        </a:rPr>
                        <a:t>意义不大。</a:t>
                      </a:r>
                      <a:endParaRPr lang="en-US" sz="2200" kern="1200" dirty="0">
                        <a:solidFill>
                          <a:schemeClr val="tx1"/>
                        </a:solidFill>
                        <a:latin typeface="+mn-lt"/>
                        <a:ea typeface="+mn-ea"/>
                        <a:cs typeface="+mn-cs"/>
                      </a:endParaRPr>
                    </a:p>
                  </a:txBody>
                  <a:tcPr>
                    <a:solidFill>
                      <a:schemeClr val="bg2">
                        <a:lumMod val="20000"/>
                        <a:lumOff val="80000"/>
                      </a:schemeClr>
                    </a:solidFill>
                  </a:tcPr>
                </a:tc>
                <a:extLst>
                  <a:ext uri="{0D108BD9-81ED-4DB2-BD59-A6C34878D82A}">
                    <a16:rowId xmlns:a16="http://schemas.microsoft.com/office/drawing/2014/main" val="10001"/>
                  </a:ext>
                </a:extLst>
              </a:tr>
            </a:tbl>
          </a:graphicData>
        </a:graphic>
      </p:graphicFrame>
      <p:sp>
        <p:nvSpPr>
          <p:cNvPr id="6" name="Slide Number Placeholder 5"/>
          <p:cNvSpPr>
            <a:spLocks noGrp="1"/>
          </p:cNvSpPr>
          <p:nvPr>
            <p:ph type="sldNum" sz="quarter" idx="12"/>
          </p:nvPr>
        </p:nvSpPr>
        <p:spPr/>
        <p:txBody>
          <a:bodyPr/>
          <a:lstStyle/>
          <a:p>
            <a:pPr>
              <a:defRPr/>
            </a:pPr>
            <a:fld id="{74BF2C0F-05D6-4882-A325-BE394602789D}" type="slidenum">
              <a:rPr lang="en-US" smtClean="0"/>
              <a:t>25</a:t>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内容提要</a:t>
            </a:r>
          </a:p>
        </p:txBody>
      </p:sp>
      <p:sp>
        <p:nvSpPr>
          <p:cNvPr id="3" name="文本占位符 2"/>
          <p:cNvSpPr>
            <a:spLocks noGrp="1"/>
          </p:cNvSpPr>
          <p:nvPr>
            <p:ph type="body" sz="quarter" idx="13"/>
          </p:nvPr>
        </p:nvSpPr>
        <p:spPr/>
        <p:txBody>
          <a:bodyPr/>
          <a:lstStyle/>
          <a:p>
            <a:r>
              <a:rPr kumimoji="1" lang="zh-CN" altLang="en-US" sz="3200" dirty="0">
                <a:solidFill>
                  <a:schemeClr val="accent1">
                    <a:lumMod val="20000"/>
                    <a:lumOff val="80000"/>
                  </a:schemeClr>
                </a:solidFill>
                <a:latin typeface="+mn-lt"/>
              </a:rPr>
              <a:t>上一讲回顾</a:t>
            </a:r>
            <a:endParaRPr kumimoji="1" lang="en-US" altLang="zh-CN" sz="3200" dirty="0">
              <a:solidFill>
                <a:schemeClr val="accent1">
                  <a:lumMod val="20000"/>
                  <a:lumOff val="80000"/>
                </a:schemeClr>
              </a:solidFill>
              <a:latin typeface="+mn-lt"/>
            </a:endParaRPr>
          </a:p>
          <a:p>
            <a:r>
              <a:rPr kumimoji="1" lang="en-US" altLang="zh-CN" sz="3200" dirty="0">
                <a:solidFill>
                  <a:schemeClr val="accent1">
                    <a:lumMod val="20000"/>
                    <a:lumOff val="80000"/>
                  </a:schemeClr>
                </a:solidFill>
                <a:latin typeface="+mn-lt"/>
              </a:rPr>
              <a:t>XML</a:t>
            </a:r>
            <a:r>
              <a:rPr kumimoji="1" lang="zh-CN" altLang="en-US" sz="3200" dirty="0">
                <a:solidFill>
                  <a:schemeClr val="accent1">
                    <a:lumMod val="20000"/>
                    <a:lumOff val="80000"/>
                  </a:schemeClr>
                </a:solidFill>
                <a:latin typeface="+mn-lt"/>
              </a:rPr>
              <a:t>基本概念</a:t>
            </a:r>
          </a:p>
          <a:p>
            <a:r>
              <a:rPr kumimoji="1" lang="en-US" altLang="zh-CN" sz="3200" dirty="0">
                <a:solidFill>
                  <a:schemeClr val="accent1">
                    <a:lumMod val="20000"/>
                    <a:lumOff val="80000"/>
                  </a:schemeClr>
                </a:solidFill>
                <a:latin typeface="+mn-lt"/>
              </a:rPr>
              <a:t>XML</a:t>
            </a:r>
            <a:r>
              <a:rPr kumimoji="1" lang="zh-CN" altLang="en-US" sz="3200" dirty="0">
                <a:solidFill>
                  <a:schemeClr val="accent1">
                    <a:lumMod val="20000"/>
                    <a:lumOff val="80000"/>
                  </a:schemeClr>
                </a:solidFill>
                <a:latin typeface="+mn-lt"/>
              </a:rPr>
              <a:t>检索的挑战</a:t>
            </a:r>
          </a:p>
          <a:p>
            <a:r>
              <a:rPr lang="zh-CN" altLang="en-US" sz="3200" dirty="0">
                <a:latin typeface="+mn-lt"/>
              </a:rPr>
              <a:t>基于</a:t>
            </a:r>
            <a:r>
              <a:rPr lang="en-US" altLang="zh-CN" sz="3200" dirty="0">
                <a:latin typeface="+mn-lt"/>
              </a:rPr>
              <a:t>VSM</a:t>
            </a:r>
            <a:r>
              <a:rPr lang="zh-CN" altLang="en-US" sz="3200" dirty="0">
                <a:latin typeface="+mn-lt"/>
              </a:rPr>
              <a:t>的</a:t>
            </a:r>
            <a:r>
              <a:rPr lang="en-US" altLang="zh-CN" sz="3200" dirty="0">
                <a:latin typeface="+mn-lt"/>
              </a:rPr>
              <a:t>XML</a:t>
            </a:r>
            <a:r>
              <a:rPr lang="zh-CN" altLang="en-US" sz="3200" dirty="0">
                <a:latin typeface="+mn-lt"/>
              </a:rPr>
              <a:t>检索</a:t>
            </a:r>
          </a:p>
        </p:txBody>
      </p:sp>
      <p:sp>
        <p:nvSpPr>
          <p:cNvPr id="5" name="灯片编号占位符 4"/>
          <p:cNvSpPr>
            <a:spLocks noGrp="1"/>
          </p:cNvSpPr>
          <p:nvPr>
            <p:ph type="sldNum" sz="quarter" idx="16"/>
          </p:nvPr>
        </p:nvSpPr>
        <p:spPr/>
        <p:txBody>
          <a:bodyPr/>
          <a:lstStyle/>
          <a:p>
            <a:pPr>
              <a:defRPr/>
            </a:pPr>
            <a:fld id="{93A23781-D287-4953-8B39-293BE9BE148D}" type="slidenum">
              <a:rPr lang="en-US" altLang="zh-CN" smtClean="0"/>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ln>
        </p:spPr>
        <p:txBody>
          <a:bodyPr anchor="b"/>
          <a:lstStyle/>
          <a:p>
            <a:pP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zh-CN" altLang="en-US" sz="36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主要思路</a:t>
            </a:r>
            <a:r>
              <a:rPr lang="en-US" sz="36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 </a:t>
            </a:r>
            <a:r>
              <a:rPr lang="zh-CN" altLang="en-US" sz="36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词汇化子树</a:t>
            </a:r>
            <a:r>
              <a:rPr lang="en-US" altLang="zh-CN" sz="36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a:t>
            </a:r>
            <a:r>
              <a:rPr lang="en-US" sz="36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lexicalized </a:t>
            </a:r>
            <a:r>
              <a:rPr lang="en-US" sz="3600" dirty="0" err="1">
                <a:solidFill>
                  <a:srgbClr val="000000"/>
                </a:solidFill>
                <a:latin typeface="Calibri" panose="020F0502020204030204" pitchFamily="34" charset="0"/>
                <a:ea typeface="黑体" panose="02010609060101010101" pitchFamily="49" charset="-122"/>
                <a:cs typeface="Times New Roman" panose="02020603050405020304" pitchFamily="18" charset="0"/>
              </a:rPr>
              <a:t>subtree</a:t>
            </a:r>
            <a:r>
              <a:rPr lang="en-US" sz="36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a:t>
            </a:r>
            <a:endParaRPr lang="en-US" sz="3600" dirty="0">
              <a:solidFill>
                <a:srgbClr val="000000"/>
              </a:solidFill>
              <a:latin typeface="Calibri" panose="020F0502020204030204" pitchFamily="34" charset="0"/>
              <a:ea typeface="黑体" panose="02010609060101010101" pitchFamily="49" charset="-122"/>
            </a:endParaRPr>
          </a:p>
        </p:txBody>
      </p:sp>
      <p:sp>
        <p:nvSpPr>
          <p:cNvPr id="4" name="Text Box 3"/>
          <p:cNvSpPr txBox="1">
            <a:spLocks noChangeArrowheads="1"/>
          </p:cNvSpPr>
          <p:nvPr/>
        </p:nvSpPr>
        <p:spPr bwMode="auto">
          <a:xfrm>
            <a:off x="280989" y="1571612"/>
            <a:ext cx="8505853" cy="5072098"/>
          </a:xfrm>
          <a:prstGeom prst="rect">
            <a:avLst/>
          </a:prstGeom>
          <a:noFill/>
          <a:ln w="9525">
            <a:noFill/>
            <a:round/>
          </a:ln>
        </p:spPr>
        <p:txBody>
          <a:bodyPr/>
          <a:lstStyle/>
          <a:p>
            <a:r>
              <a:rPr lang="zh-CN" altLang="en-US" dirty="0">
                <a:solidFill>
                  <a:schemeClr val="tx1"/>
                </a:solidFill>
                <a:latin typeface="+mj-lt"/>
                <a:ea typeface="黑体" panose="02010609060101010101" pitchFamily="49" charset="-122"/>
              </a:rPr>
              <a:t>目标</a:t>
            </a:r>
            <a:r>
              <a:rPr lang="en-US" dirty="0">
                <a:solidFill>
                  <a:schemeClr val="tx1"/>
                </a:solidFill>
                <a:latin typeface="+mj-lt"/>
                <a:ea typeface="黑体" panose="02010609060101010101" pitchFamily="49" charset="-122"/>
              </a:rPr>
              <a:t>: </a:t>
            </a:r>
            <a:r>
              <a:rPr lang="zh-CN" altLang="zh-CN" dirty="0">
                <a:solidFill>
                  <a:schemeClr val="tx1"/>
                </a:solidFill>
                <a:ea typeface="黑体" panose="02010609060101010101" pitchFamily="49" charset="-122"/>
              </a:rPr>
              <a:t>对向量空间中的每一维都同时考虑单词及其在</a:t>
            </a:r>
            <a:r>
              <a:rPr lang="en-US" altLang="zh-CN" dirty="0">
                <a:solidFill>
                  <a:schemeClr val="tx1"/>
                </a:solidFill>
                <a:ea typeface="黑体" panose="02010609060101010101" pitchFamily="49" charset="-122"/>
              </a:rPr>
              <a:t>XML</a:t>
            </a:r>
            <a:r>
              <a:rPr lang="zh-CN" altLang="zh-CN" dirty="0">
                <a:solidFill>
                  <a:schemeClr val="tx1"/>
                </a:solidFill>
                <a:ea typeface="黑体" panose="02010609060101010101" pitchFamily="49" charset="-122"/>
              </a:rPr>
              <a:t>树中的位置信息</a:t>
            </a:r>
            <a:endParaRPr lang="en-US" dirty="0">
              <a:solidFill>
                <a:schemeClr val="tx1"/>
              </a:solidFill>
              <a:latin typeface="+mj-lt"/>
              <a:ea typeface="黑体" panose="02010609060101010101" pitchFamily="49" charset="-122"/>
            </a:endParaRPr>
          </a:p>
          <a:p>
            <a:r>
              <a:rPr lang="zh-CN" altLang="en-US" dirty="0">
                <a:solidFill>
                  <a:schemeClr val="tx1"/>
                </a:solidFill>
                <a:latin typeface="+mj-lt"/>
                <a:ea typeface="黑体" panose="02010609060101010101" pitchFamily="49" charset="-122"/>
              </a:rPr>
              <a:t>做法</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将</a:t>
            </a:r>
            <a:r>
              <a:rPr lang="en-US" dirty="0">
                <a:solidFill>
                  <a:schemeClr val="tx1"/>
                </a:solidFill>
                <a:latin typeface="+mj-lt"/>
                <a:ea typeface="黑体" panose="02010609060101010101" pitchFamily="49" charset="-122"/>
              </a:rPr>
              <a:t>XML</a:t>
            </a:r>
            <a:r>
              <a:rPr lang="zh-CN" altLang="en-US" dirty="0">
                <a:solidFill>
                  <a:schemeClr val="tx1"/>
                </a:solidFill>
                <a:latin typeface="+mj-lt"/>
                <a:ea typeface="黑体" panose="02010609060101010101" pitchFamily="49" charset="-122"/>
              </a:rPr>
              <a:t>文档映射成词汇化子树</a:t>
            </a:r>
            <a:endParaRPr lang="en-US" dirty="0">
              <a:solidFill>
                <a:schemeClr val="tx1"/>
              </a:solidFill>
              <a:latin typeface="+mj-lt"/>
              <a:ea typeface="黑体" panose="02010609060101010101" pitchFamily="49" charset="-122"/>
            </a:endParaRPr>
          </a:p>
        </p:txBody>
      </p:sp>
      <p:sp>
        <p:nvSpPr>
          <p:cNvPr id="9" name="Oval 8"/>
          <p:cNvSpPr/>
          <p:nvPr/>
        </p:nvSpPr>
        <p:spPr bwMode="auto">
          <a:xfrm>
            <a:off x="1071538" y="2928934"/>
            <a:ext cx="1000132"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Book</a:t>
            </a:r>
            <a:endParaRPr kumimoji="0" lang="de-DE"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sp>
        <p:nvSpPr>
          <p:cNvPr id="10" name="Oval 9"/>
          <p:cNvSpPr/>
          <p:nvPr/>
        </p:nvSpPr>
        <p:spPr bwMode="auto">
          <a:xfrm>
            <a:off x="357158" y="3929066"/>
            <a:ext cx="1214446"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Title</a:t>
            </a:r>
            <a:endParaRPr kumimoji="0" lang="de-DE"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sp>
        <p:nvSpPr>
          <p:cNvPr id="11" name="Oval 10"/>
          <p:cNvSpPr/>
          <p:nvPr/>
        </p:nvSpPr>
        <p:spPr bwMode="auto">
          <a:xfrm>
            <a:off x="2071670" y="3929066"/>
            <a:ext cx="1285884"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Author</a:t>
            </a:r>
            <a:endParaRPr kumimoji="0" lang="de-DE"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sp>
        <p:nvSpPr>
          <p:cNvPr id="12" name="Oval 11"/>
          <p:cNvSpPr/>
          <p:nvPr/>
        </p:nvSpPr>
        <p:spPr bwMode="auto">
          <a:xfrm>
            <a:off x="2000232" y="4929198"/>
            <a:ext cx="78581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Bill</a:t>
            </a:r>
            <a:endParaRPr kumimoji="0" lang="de-DE"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sp>
        <p:nvSpPr>
          <p:cNvPr id="13" name="Oval 12"/>
          <p:cNvSpPr/>
          <p:nvPr/>
        </p:nvSpPr>
        <p:spPr bwMode="auto">
          <a:xfrm>
            <a:off x="2857488" y="4929198"/>
            <a:ext cx="114300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Gates</a:t>
            </a:r>
            <a:endParaRPr kumimoji="0" lang="de-DE"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sp>
        <p:nvSpPr>
          <p:cNvPr id="14" name="Oval 13"/>
          <p:cNvSpPr/>
          <p:nvPr/>
        </p:nvSpPr>
        <p:spPr bwMode="auto">
          <a:xfrm>
            <a:off x="71406" y="4857760"/>
            <a:ext cx="185738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Microsoft</a:t>
            </a:r>
            <a:endParaRPr kumimoji="0" lang="de-DE"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cxnSp>
        <p:nvCxnSpPr>
          <p:cNvPr id="16" name="Straight Connector 15"/>
          <p:cNvCxnSpPr>
            <a:stCxn id="9" idx="4"/>
            <a:endCxn id="10" idx="0"/>
          </p:cNvCxnSpPr>
          <p:nvPr/>
        </p:nvCxnSpPr>
        <p:spPr bwMode="auto">
          <a:xfrm rot="5400000">
            <a:off x="1017960" y="3375422"/>
            <a:ext cx="500066" cy="60722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8" name="Straight Connector 17"/>
          <p:cNvCxnSpPr>
            <a:stCxn id="9" idx="4"/>
            <a:endCxn id="11" idx="0"/>
          </p:cNvCxnSpPr>
          <p:nvPr/>
        </p:nvCxnSpPr>
        <p:spPr bwMode="auto">
          <a:xfrm rot="16200000" flipH="1">
            <a:off x="1893075" y="3107529"/>
            <a:ext cx="500066" cy="114300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2" name="Straight Connector 21"/>
          <p:cNvCxnSpPr>
            <a:stCxn id="10" idx="4"/>
            <a:endCxn id="14" idx="0"/>
          </p:cNvCxnSpPr>
          <p:nvPr/>
        </p:nvCxnSpPr>
        <p:spPr bwMode="auto">
          <a:xfrm rot="16200000" flipH="1">
            <a:off x="767926" y="4625586"/>
            <a:ext cx="428628"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5" name="Straight Connector 24"/>
          <p:cNvCxnSpPr>
            <a:stCxn id="11" idx="4"/>
            <a:endCxn id="12" idx="0"/>
          </p:cNvCxnSpPr>
          <p:nvPr/>
        </p:nvCxnSpPr>
        <p:spPr bwMode="auto">
          <a:xfrm rot="5400000">
            <a:off x="2303844" y="4518430"/>
            <a:ext cx="500066" cy="321471"/>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7" name="Straight Connector 26"/>
          <p:cNvCxnSpPr>
            <a:stCxn id="11" idx="4"/>
            <a:endCxn id="13" idx="0"/>
          </p:cNvCxnSpPr>
          <p:nvPr/>
        </p:nvCxnSpPr>
        <p:spPr bwMode="auto">
          <a:xfrm rot="16200000" flipH="1">
            <a:off x="2821769" y="4321975"/>
            <a:ext cx="500066" cy="714380"/>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28" name="Oval 27"/>
          <p:cNvSpPr/>
          <p:nvPr/>
        </p:nvSpPr>
        <p:spPr bwMode="auto">
          <a:xfrm>
            <a:off x="5929322" y="5643578"/>
            <a:ext cx="1285884"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Author</a:t>
            </a:r>
            <a:endParaRPr kumimoji="0" lang="de-DE"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sp>
        <p:nvSpPr>
          <p:cNvPr id="29" name="Oval 28"/>
          <p:cNvSpPr/>
          <p:nvPr/>
        </p:nvSpPr>
        <p:spPr bwMode="auto">
          <a:xfrm>
            <a:off x="5857884" y="6286520"/>
            <a:ext cx="78581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Bill</a:t>
            </a:r>
            <a:endParaRPr kumimoji="0" lang="de-DE"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sp>
        <p:nvSpPr>
          <p:cNvPr id="30" name="Oval 29"/>
          <p:cNvSpPr/>
          <p:nvPr/>
        </p:nvSpPr>
        <p:spPr bwMode="auto">
          <a:xfrm>
            <a:off x="6715140" y="6286520"/>
            <a:ext cx="114300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Gates</a:t>
            </a:r>
            <a:endParaRPr kumimoji="0" lang="de-DE"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cxnSp>
        <p:nvCxnSpPr>
          <p:cNvPr id="31" name="Straight Connector 30"/>
          <p:cNvCxnSpPr>
            <a:stCxn id="28" idx="4"/>
            <a:endCxn id="29" idx="0"/>
          </p:cNvCxnSpPr>
          <p:nvPr/>
        </p:nvCxnSpPr>
        <p:spPr bwMode="auto">
          <a:xfrm rot="5400000">
            <a:off x="6340091" y="6054347"/>
            <a:ext cx="142876" cy="321471"/>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2" name="Straight Connector 31"/>
          <p:cNvCxnSpPr>
            <a:stCxn id="28" idx="4"/>
            <a:endCxn id="30" idx="0"/>
          </p:cNvCxnSpPr>
          <p:nvPr/>
        </p:nvCxnSpPr>
        <p:spPr bwMode="auto">
          <a:xfrm rot="16200000" flipH="1">
            <a:off x="6858016" y="5857892"/>
            <a:ext cx="142876" cy="714380"/>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33" name="Oval 32"/>
          <p:cNvSpPr/>
          <p:nvPr/>
        </p:nvSpPr>
        <p:spPr bwMode="auto">
          <a:xfrm>
            <a:off x="4500562" y="2786058"/>
            <a:ext cx="185738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Microsoft</a:t>
            </a:r>
            <a:endParaRPr kumimoji="0" lang="de-DE"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sp>
        <p:nvSpPr>
          <p:cNvPr id="35" name="Oval 34"/>
          <p:cNvSpPr/>
          <p:nvPr/>
        </p:nvSpPr>
        <p:spPr bwMode="auto">
          <a:xfrm>
            <a:off x="6500826" y="2786058"/>
            <a:ext cx="78581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Bill</a:t>
            </a:r>
            <a:endParaRPr kumimoji="0" lang="de-DE"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sp>
        <p:nvSpPr>
          <p:cNvPr id="36" name="Oval 35"/>
          <p:cNvSpPr/>
          <p:nvPr/>
        </p:nvSpPr>
        <p:spPr bwMode="auto">
          <a:xfrm>
            <a:off x="7429520" y="2786058"/>
            <a:ext cx="114300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Gates</a:t>
            </a:r>
            <a:endParaRPr kumimoji="0" lang="de-DE"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sp>
        <p:nvSpPr>
          <p:cNvPr id="37" name="Oval 36"/>
          <p:cNvSpPr/>
          <p:nvPr/>
        </p:nvSpPr>
        <p:spPr bwMode="auto">
          <a:xfrm>
            <a:off x="4214810" y="3500438"/>
            <a:ext cx="1214446"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Title</a:t>
            </a:r>
            <a:endParaRPr kumimoji="0" lang="de-DE"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sp>
        <p:nvSpPr>
          <p:cNvPr id="38" name="Oval 37"/>
          <p:cNvSpPr/>
          <p:nvPr/>
        </p:nvSpPr>
        <p:spPr bwMode="auto">
          <a:xfrm>
            <a:off x="3929058" y="4286256"/>
            <a:ext cx="185738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Microsoft</a:t>
            </a:r>
            <a:endParaRPr kumimoji="0" lang="de-DE"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cxnSp>
        <p:nvCxnSpPr>
          <p:cNvPr id="39" name="Straight Connector 38"/>
          <p:cNvCxnSpPr>
            <a:stCxn id="37" idx="4"/>
            <a:endCxn id="38" idx="0"/>
          </p:cNvCxnSpPr>
          <p:nvPr/>
        </p:nvCxnSpPr>
        <p:spPr bwMode="auto">
          <a:xfrm rot="16200000" flipH="1">
            <a:off x="4697016" y="4125520"/>
            <a:ext cx="285752"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43" name="Oval 42"/>
          <p:cNvSpPr/>
          <p:nvPr/>
        </p:nvSpPr>
        <p:spPr bwMode="auto">
          <a:xfrm>
            <a:off x="7286644" y="3500438"/>
            <a:ext cx="1285884"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Author</a:t>
            </a:r>
            <a:endParaRPr kumimoji="0" lang="de-DE"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sp>
        <p:nvSpPr>
          <p:cNvPr id="44" name="Oval 43"/>
          <p:cNvSpPr/>
          <p:nvPr/>
        </p:nvSpPr>
        <p:spPr bwMode="auto">
          <a:xfrm>
            <a:off x="7358082" y="4286256"/>
            <a:ext cx="114300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Gates</a:t>
            </a:r>
            <a:endParaRPr kumimoji="0" lang="de-DE"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cxnSp>
        <p:nvCxnSpPr>
          <p:cNvPr id="45" name="Straight Connector 44"/>
          <p:cNvCxnSpPr>
            <a:stCxn id="43" idx="4"/>
            <a:endCxn id="44" idx="0"/>
          </p:cNvCxnSpPr>
          <p:nvPr/>
        </p:nvCxnSpPr>
        <p:spPr bwMode="auto">
          <a:xfrm rot="5400000">
            <a:off x="7786710" y="4143380"/>
            <a:ext cx="285752"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46" name="Oval 45"/>
          <p:cNvSpPr/>
          <p:nvPr/>
        </p:nvSpPr>
        <p:spPr bwMode="auto">
          <a:xfrm>
            <a:off x="5786446" y="3500438"/>
            <a:ext cx="1285884"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Author</a:t>
            </a:r>
            <a:endParaRPr kumimoji="0" lang="de-DE"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cxnSp>
        <p:nvCxnSpPr>
          <p:cNvPr id="48" name="Straight Connector 47"/>
          <p:cNvCxnSpPr>
            <a:stCxn id="46" idx="4"/>
            <a:endCxn id="51" idx="0"/>
          </p:cNvCxnSpPr>
          <p:nvPr/>
        </p:nvCxnSpPr>
        <p:spPr bwMode="auto">
          <a:xfrm rot="16200000" flipH="1">
            <a:off x="6304371" y="4125520"/>
            <a:ext cx="285752"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51" name="Oval 50"/>
          <p:cNvSpPr/>
          <p:nvPr/>
        </p:nvSpPr>
        <p:spPr bwMode="auto">
          <a:xfrm>
            <a:off x="6072198" y="4286256"/>
            <a:ext cx="78581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Bill</a:t>
            </a:r>
            <a:endParaRPr kumimoji="0" lang="de-DE"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sp>
        <p:nvSpPr>
          <p:cNvPr id="53" name="Oval 52"/>
          <p:cNvSpPr/>
          <p:nvPr/>
        </p:nvSpPr>
        <p:spPr bwMode="auto">
          <a:xfrm>
            <a:off x="4143372" y="5000636"/>
            <a:ext cx="1000132"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Book</a:t>
            </a:r>
            <a:endParaRPr kumimoji="0" lang="de-DE"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sp>
        <p:nvSpPr>
          <p:cNvPr id="54" name="Oval 53"/>
          <p:cNvSpPr/>
          <p:nvPr/>
        </p:nvSpPr>
        <p:spPr bwMode="auto">
          <a:xfrm>
            <a:off x="4000496" y="5643578"/>
            <a:ext cx="1214446"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Title</a:t>
            </a:r>
            <a:endParaRPr kumimoji="0" lang="de-DE"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sp>
        <p:nvSpPr>
          <p:cNvPr id="55" name="Oval 54"/>
          <p:cNvSpPr/>
          <p:nvPr/>
        </p:nvSpPr>
        <p:spPr bwMode="auto">
          <a:xfrm>
            <a:off x="3643306" y="6286520"/>
            <a:ext cx="185738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Microsoft</a:t>
            </a:r>
            <a:endParaRPr kumimoji="0" lang="de-DE"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cxnSp>
        <p:nvCxnSpPr>
          <p:cNvPr id="56" name="Straight Connector 55"/>
          <p:cNvCxnSpPr>
            <a:stCxn id="53" idx="4"/>
            <a:endCxn id="54" idx="0"/>
          </p:cNvCxnSpPr>
          <p:nvPr/>
        </p:nvCxnSpPr>
        <p:spPr bwMode="auto">
          <a:xfrm rot="5400000">
            <a:off x="4554141" y="5554281"/>
            <a:ext cx="142876"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57" name="Straight Connector 56"/>
          <p:cNvCxnSpPr>
            <a:stCxn id="54" idx="4"/>
            <a:endCxn id="55" idx="0"/>
          </p:cNvCxnSpPr>
          <p:nvPr/>
        </p:nvCxnSpPr>
        <p:spPr bwMode="auto">
          <a:xfrm rot="5400000">
            <a:off x="4518422" y="6197223"/>
            <a:ext cx="142876"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61" name="Right Arrow 60"/>
          <p:cNvSpPr/>
          <p:nvPr/>
        </p:nvSpPr>
        <p:spPr bwMode="auto">
          <a:xfrm>
            <a:off x="2786050" y="3143248"/>
            <a:ext cx="1143008" cy="571504"/>
          </a:xfrm>
          <a:prstGeom prst="rightArrow">
            <a:avLst/>
          </a:prstGeom>
          <a:solidFill>
            <a:srgbClr val="3366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endParaRPr kumimoji="0" lang="de-DE" sz="2400" b="0" i="0" u="none" strike="noStrike" cap="none" normalizeH="0" baseline="0" dirty="0">
              <a:ln>
                <a:noFill/>
              </a:ln>
              <a:solidFill>
                <a:srgbClr val="336699"/>
              </a:solidFill>
              <a:effectLst/>
              <a:latin typeface="Lucida Sans" panose="020B0602030504020204" charset="0"/>
              <a:ea typeface="黑体" panose="02010609060101010101" pitchFamily="49" charset="-122"/>
              <a:cs typeface="Arial Unicode MS" panose="020B0604020202020204" pitchFamily="34" charset="-122"/>
            </a:endParaRPr>
          </a:p>
        </p:txBody>
      </p:sp>
      <p:sp>
        <p:nvSpPr>
          <p:cNvPr id="62" name="TextBox 61"/>
          <p:cNvSpPr txBox="1"/>
          <p:nvPr/>
        </p:nvSpPr>
        <p:spPr>
          <a:xfrm>
            <a:off x="7786710" y="5429264"/>
            <a:ext cx="771365" cy="461665"/>
          </a:xfrm>
          <a:prstGeom prst="rect">
            <a:avLst/>
          </a:prstGeom>
          <a:noFill/>
        </p:spPr>
        <p:txBody>
          <a:bodyPr wrap="none" rtlCol="0">
            <a:spAutoFit/>
          </a:bodyPr>
          <a:lstStyle/>
          <a:p>
            <a:r>
              <a:rPr lang="en-US" dirty="0">
                <a:solidFill>
                  <a:schemeClr val="tx1"/>
                </a:solidFill>
                <a:ea typeface="黑体" panose="02010609060101010101" pitchFamily="49" charset="-122"/>
              </a:rPr>
              <a:t>. . . </a:t>
            </a:r>
            <a:endParaRPr lang="de-DE" dirty="0">
              <a:solidFill>
                <a:schemeClr val="tx1"/>
              </a:solidFill>
              <a:ea typeface="黑体" panose="02010609060101010101" pitchFamily="49" charset="-122"/>
            </a:endParaRPr>
          </a:p>
        </p:txBody>
      </p:sp>
      <p:sp>
        <p:nvSpPr>
          <p:cNvPr id="65" name="Oval 64"/>
          <p:cNvSpPr/>
          <p:nvPr/>
        </p:nvSpPr>
        <p:spPr bwMode="auto">
          <a:xfrm>
            <a:off x="6072198" y="5000636"/>
            <a:ext cx="1000132"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Book</a:t>
            </a:r>
            <a:endParaRPr kumimoji="0" lang="de-DE"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cxnSp>
        <p:nvCxnSpPr>
          <p:cNvPr id="67" name="Straight Connector 66"/>
          <p:cNvCxnSpPr>
            <a:stCxn id="65" idx="4"/>
            <a:endCxn id="28" idx="0"/>
          </p:cNvCxnSpPr>
          <p:nvPr/>
        </p:nvCxnSpPr>
        <p:spPr bwMode="auto">
          <a:xfrm rot="5400000">
            <a:off x="6500826" y="5572140"/>
            <a:ext cx="142876"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68" name="Slide Number Placeholder 67"/>
          <p:cNvSpPr>
            <a:spLocks noGrp="1"/>
          </p:cNvSpPr>
          <p:nvPr>
            <p:ph type="sldNum" sz="quarter" idx="12"/>
          </p:nvPr>
        </p:nvSpPr>
        <p:spPr/>
        <p:txBody>
          <a:bodyPr/>
          <a:lstStyle/>
          <a:p>
            <a:pPr>
              <a:defRPr/>
            </a:pPr>
            <a:fld id="{74BF2C0F-05D6-4882-A325-BE394602789D}" type="slidenum">
              <a:rPr lang="en-US" smtClean="0"/>
              <a:t>27</a:t>
            </a:fld>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ln>
        </p:spPr>
        <p:txBody>
          <a:bodyPr anchor="b"/>
          <a:lstStyle/>
          <a:p>
            <a:pP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zh-CN" altLang="en-US" sz="36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主要思路</a:t>
            </a:r>
            <a:r>
              <a:rPr lang="en-US" altLang="zh-CN" sz="36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 </a:t>
            </a:r>
            <a:r>
              <a:rPr lang="zh-CN" altLang="en-US" sz="36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词汇化子树</a:t>
            </a:r>
            <a:endParaRPr lang="en-US" sz="3600" dirty="0">
              <a:solidFill>
                <a:srgbClr val="000000"/>
              </a:solidFill>
              <a:latin typeface="Calibri" panose="020F0502020204030204" pitchFamily="34" charset="0"/>
              <a:ea typeface="黑体" panose="02010609060101010101" pitchFamily="49" charset="-122"/>
            </a:endParaRPr>
          </a:p>
        </p:txBody>
      </p:sp>
      <p:sp>
        <p:nvSpPr>
          <p:cNvPr id="4" name="Text Box 3"/>
          <p:cNvSpPr txBox="1">
            <a:spLocks noChangeArrowheads="1"/>
          </p:cNvSpPr>
          <p:nvPr/>
        </p:nvSpPr>
        <p:spPr bwMode="auto">
          <a:xfrm>
            <a:off x="138113" y="1571636"/>
            <a:ext cx="9005887" cy="5357826"/>
          </a:xfrm>
          <a:prstGeom prst="rect">
            <a:avLst/>
          </a:prstGeom>
          <a:noFill/>
          <a:ln w="9525">
            <a:noFill/>
            <a:round/>
          </a:ln>
        </p:spPr>
        <p:txBody>
          <a:bodyPr/>
          <a:lstStyle/>
          <a:p>
            <a:pPr marL="514350" indent="-514350">
              <a:lnSpc>
                <a:spcPts val="2000"/>
              </a:lnSpc>
              <a:spcBef>
                <a:spcPts val="700"/>
              </a:spcBef>
              <a:buClr>
                <a:srgbClr val="336699"/>
              </a:buClr>
              <a:buSzPct val="80000"/>
              <a:buFont typeface="Calibri" panose="020F0502020204030204" pitchFamily="34" charset="0"/>
              <a:buChar char="❶"/>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zh-CN" sz="2200" dirty="0">
                <a:solidFill>
                  <a:schemeClr val="tx1"/>
                </a:solidFill>
                <a:ea typeface="黑体" panose="02010609060101010101" pitchFamily="49" charset="-122"/>
              </a:rPr>
              <a:t>考虑每个文本节点（叶节点）并将它们分裂成多个节点，每个节点对应一个词。 </a:t>
            </a:r>
            <a:r>
              <a:rPr lang="zh-CN" altLang="en-US" sz="2200" dirty="0">
                <a:solidFill>
                  <a:schemeClr val="tx1"/>
                </a:solidFill>
                <a:ea typeface="黑体" panose="02010609060101010101" pitchFamily="49" charset="-122"/>
              </a:rPr>
              <a:t>例如，将</a:t>
            </a:r>
            <a:r>
              <a:rPr lang="en-US" sz="2200" dirty="0">
                <a:solidFill>
                  <a:schemeClr val="tx1"/>
                </a:solidFill>
                <a:latin typeface="Calibri" panose="020F0502020204030204" pitchFamily="34" charset="0"/>
                <a:ea typeface="黑体" panose="02010609060101010101" pitchFamily="49" charset="-122"/>
              </a:rPr>
              <a:t> </a:t>
            </a:r>
            <a:r>
              <a:rPr lang="en-US" sz="2200" i="1" dirty="0">
                <a:solidFill>
                  <a:schemeClr val="tx1"/>
                </a:solidFill>
                <a:latin typeface="Calibri" panose="020F0502020204030204" pitchFamily="34" charset="0"/>
                <a:ea typeface="黑体" panose="02010609060101010101" pitchFamily="49" charset="-122"/>
              </a:rPr>
              <a:t>Bill Gates</a:t>
            </a:r>
            <a:r>
              <a:rPr lang="en-US" sz="2200" dirty="0">
                <a:solidFill>
                  <a:schemeClr val="tx1"/>
                </a:solidFill>
                <a:latin typeface="Calibri" panose="020F0502020204030204" pitchFamily="34" charset="0"/>
                <a:ea typeface="黑体" panose="02010609060101010101" pitchFamily="49" charset="-122"/>
              </a:rPr>
              <a:t> </a:t>
            </a:r>
            <a:r>
              <a:rPr lang="zh-CN" altLang="en-US" sz="2200" dirty="0">
                <a:solidFill>
                  <a:schemeClr val="tx1"/>
                </a:solidFill>
                <a:latin typeface="Calibri" panose="020F0502020204030204" pitchFamily="34" charset="0"/>
                <a:ea typeface="黑体" panose="02010609060101010101" pitchFamily="49" charset="-122"/>
              </a:rPr>
              <a:t>分裂成</a:t>
            </a:r>
            <a:r>
              <a:rPr lang="en-US" sz="2200" dirty="0">
                <a:solidFill>
                  <a:schemeClr val="tx1"/>
                </a:solidFill>
                <a:latin typeface="Calibri" panose="020F0502020204030204" pitchFamily="34" charset="0"/>
                <a:ea typeface="黑体" panose="02010609060101010101" pitchFamily="49" charset="-122"/>
              </a:rPr>
              <a:t> </a:t>
            </a:r>
            <a:r>
              <a:rPr lang="en-US" sz="2200" i="1" dirty="0">
                <a:solidFill>
                  <a:schemeClr val="tx1"/>
                </a:solidFill>
                <a:latin typeface="Calibri" panose="020F0502020204030204" pitchFamily="34" charset="0"/>
                <a:ea typeface="黑体" panose="02010609060101010101" pitchFamily="49" charset="-122"/>
              </a:rPr>
              <a:t>Bill</a:t>
            </a:r>
            <a:r>
              <a:rPr lang="en-US" sz="2200" dirty="0">
                <a:solidFill>
                  <a:schemeClr val="tx1"/>
                </a:solidFill>
                <a:latin typeface="Calibri" panose="020F0502020204030204" pitchFamily="34" charset="0"/>
                <a:ea typeface="黑体" panose="02010609060101010101" pitchFamily="49" charset="-122"/>
              </a:rPr>
              <a:t> </a:t>
            </a:r>
            <a:r>
              <a:rPr lang="zh-CN" altLang="en-US" sz="2200" dirty="0">
                <a:solidFill>
                  <a:schemeClr val="tx1"/>
                </a:solidFill>
                <a:latin typeface="Calibri" panose="020F0502020204030204" pitchFamily="34" charset="0"/>
                <a:ea typeface="黑体" panose="02010609060101010101" pitchFamily="49" charset="-122"/>
              </a:rPr>
              <a:t>和</a:t>
            </a:r>
            <a:r>
              <a:rPr lang="en-US" sz="2200" i="1" dirty="0">
                <a:solidFill>
                  <a:schemeClr val="tx1"/>
                </a:solidFill>
                <a:latin typeface="Calibri" panose="020F0502020204030204" pitchFamily="34" charset="0"/>
                <a:ea typeface="黑体" panose="02010609060101010101" pitchFamily="49" charset="-122"/>
              </a:rPr>
              <a:t>Gates</a:t>
            </a:r>
            <a:endParaRPr lang="en-US" sz="2200" dirty="0">
              <a:solidFill>
                <a:schemeClr val="tx1"/>
              </a:solidFill>
              <a:latin typeface="Calibri" panose="020F0502020204030204" pitchFamily="34" charset="0"/>
              <a:ea typeface="黑体" panose="02010609060101010101" pitchFamily="49" charset="-122"/>
            </a:endParaRPr>
          </a:p>
          <a:p>
            <a:pPr marL="514350" indent="-514350">
              <a:lnSpc>
                <a:spcPts val="2000"/>
              </a:lnSpc>
              <a:spcBef>
                <a:spcPts val="700"/>
              </a:spcBef>
              <a:buClr>
                <a:srgbClr val="336699"/>
              </a:buClr>
              <a:buSzPct val="80000"/>
              <a:buFont typeface="Calibri" panose="020F0502020204030204" pitchFamily="34" charset="0"/>
              <a:buChar char="❷"/>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zh-CN" sz="2200" dirty="0">
                <a:solidFill>
                  <a:schemeClr val="tx1"/>
                </a:solidFill>
                <a:ea typeface="黑体" panose="02010609060101010101" pitchFamily="49" charset="-122"/>
              </a:rPr>
              <a:t>我们将向量空间的每一维定义为文档的词汇化子树，这些子树至少包含词汇表中的一个词项</a:t>
            </a:r>
            <a:endParaRPr lang="en-US" sz="2200" dirty="0">
              <a:solidFill>
                <a:schemeClr val="tx1"/>
              </a:solidFill>
              <a:latin typeface="Calibri" panose="020F0502020204030204" pitchFamily="34" charset="0"/>
              <a:ea typeface="黑体" panose="02010609060101010101" pitchFamily="49" charset="-122"/>
            </a:endParaRPr>
          </a:p>
        </p:txBody>
      </p:sp>
      <p:sp>
        <p:nvSpPr>
          <p:cNvPr id="5" name="Oval 4"/>
          <p:cNvSpPr/>
          <p:nvPr/>
        </p:nvSpPr>
        <p:spPr bwMode="auto">
          <a:xfrm>
            <a:off x="1071538" y="2928934"/>
            <a:ext cx="1000132"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Book</a:t>
            </a:r>
            <a:endParaRPr kumimoji="0" lang="de-DE"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sp>
        <p:nvSpPr>
          <p:cNvPr id="6" name="Oval 5"/>
          <p:cNvSpPr/>
          <p:nvPr/>
        </p:nvSpPr>
        <p:spPr bwMode="auto">
          <a:xfrm>
            <a:off x="357158" y="3929066"/>
            <a:ext cx="1214446"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Title</a:t>
            </a:r>
            <a:endParaRPr kumimoji="0" lang="de-DE"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sp>
        <p:nvSpPr>
          <p:cNvPr id="7" name="Oval 6"/>
          <p:cNvSpPr/>
          <p:nvPr/>
        </p:nvSpPr>
        <p:spPr bwMode="auto">
          <a:xfrm>
            <a:off x="2071670" y="3929066"/>
            <a:ext cx="1285884"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Author</a:t>
            </a:r>
            <a:endParaRPr kumimoji="0" lang="de-DE"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sp>
        <p:nvSpPr>
          <p:cNvPr id="8" name="Oval 7"/>
          <p:cNvSpPr/>
          <p:nvPr/>
        </p:nvSpPr>
        <p:spPr bwMode="auto">
          <a:xfrm>
            <a:off x="2000232" y="4929198"/>
            <a:ext cx="78581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Bill</a:t>
            </a:r>
            <a:endParaRPr kumimoji="0" lang="de-DE"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sp>
        <p:nvSpPr>
          <p:cNvPr id="9" name="Oval 8"/>
          <p:cNvSpPr/>
          <p:nvPr/>
        </p:nvSpPr>
        <p:spPr bwMode="auto">
          <a:xfrm>
            <a:off x="2857488" y="4929198"/>
            <a:ext cx="114300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Gates</a:t>
            </a:r>
            <a:endParaRPr kumimoji="0" lang="de-DE"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sp>
        <p:nvSpPr>
          <p:cNvPr id="10" name="Oval 9"/>
          <p:cNvSpPr/>
          <p:nvPr/>
        </p:nvSpPr>
        <p:spPr bwMode="auto">
          <a:xfrm>
            <a:off x="71406" y="4857760"/>
            <a:ext cx="185738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Microsoft</a:t>
            </a:r>
            <a:endParaRPr kumimoji="0" lang="de-DE"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cxnSp>
        <p:nvCxnSpPr>
          <p:cNvPr id="11" name="Straight Connector 10"/>
          <p:cNvCxnSpPr>
            <a:stCxn id="5" idx="4"/>
            <a:endCxn id="6" idx="0"/>
          </p:cNvCxnSpPr>
          <p:nvPr/>
        </p:nvCxnSpPr>
        <p:spPr bwMode="auto">
          <a:xfrm rot="5400000">
            <a:off x="1017960" y="3375422"/>
            <a:ext cx="500066" cy="60722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2" name="Straight Connector 11"/>
          <p:cNvCxnSpPr>
            <a:stCxn id="5" idx="4"/>
            <a:endCxn id="7" idx="0"/>
          </p:cNvCxnSpPr>
          <p:nvPr/>
        </p:nvCxnSpPr>
        <p:spPr bwMode="auto">
          <a:xfrm rot="16200000" flipH="1">
            <a:off x="1893075" y="3107529"/>
            <a:ext cx="500066" cy="114300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3" name="Straight Connector 12"/>
          <p:cNvCxnSpPr>
            <a:stCxn id="6" idx="4"/>
            <a:endCxn id="10" idx="0"/>
          </p:cNvCxnSpPr>
          <p:nvPr/>
        </p:nvCxnSpPr>
        <p:spPr bwMode="auto">
          <a:xfrm rot="16200000" flipH="1">
            <a:off x="767926" y="4625586"/>
            <a:ext cx="428628"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4" name="Straight Connector 13"/>
          <p:cNvCxnSpPr>
            <a:stCxn id="7" idx="4"/>
            <a:endCxn id="8" idx="0"/>
          </p:cNvCxnSpPr>
          <p:nvPr/>
        </p:nvCxnSpPr>
        <p:spPr bwMode="auto">
          <a:xfrm rot="5400000">
            <a:off x="2303844" y="4518430"/>
            <a:ext cx="500066" cy="321471"/>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5" name="Straight Connector 14"/>
          <p:cNvCxnSpPr>
            <a:stCxn id="7" idx="4"/>
            <a:endCxn id="9" idx="0"/>
          </p:cNvCxnSpPr>
          <p:nvPr/>
        </p:nvCxnSpPr>
        <p:spPr bwMode="auto">
          <a:xfrm rot="16200000" flipH="1">
            <a:off x="2821769" y="4321975"/>
            <a:ext cx="500066" cy="714380"/>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6" name="Oval 15"/>
          <p:cNvSpPr/>
          <p:nvPr/>
        </p:nvSpPr>
        <p:spPr bwMode="auto">
          <a:xfrm>
            <a:off x="5929322" y="5643578"/>
            <a:ext cx="1285884"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Author</a:t>
            </a:r>
            <a:endParaRPr kumimoji="0" lang="de-DE"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sp>
        <p:nvSpPr>
          <p:cNvPr id="17" name="Oval 16"/>
          <p:cNvSpPr/>
          <p:nvPr/>
        </p:nvSpPr>
        <p:spPr bwMode="auto">
          <a:xfrm>
            <a:off x="5857884" y="6286520"/>
            <a:ext cx="78581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Bill</a:t>
            </a:r>
            <a:endParaRPr kumimoji="0" lang="de-DE"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sp>
        <p:nvSpPr>
          <p:cNvPr id="18" name="Oval 17"/>
          <p:cNvSpPr/>
          <p:nvPr/>
        </p:nvSpPr>
        <p:spPr bwMode="auto">
          <a:xfrm>
            <a:off x="6715140" y="6286520"/>
            <a:ext cx="114300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Gates</a:t>
            </a:r>
            <a:endParaRPr kumimoji="0" lang="de-DE"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cxnSp>
        <p:nvCxnSpPr>
          <p:cNvPr id="19" name="Straight Connector 18"/>
          <p:cNvCxnSpPr>
            <a:stCxn id="16" idx="4"/>
            <a:endCxn id="17" idx="0"/>
          </p:cNvCxnSpPr>
          <p:nvPr/>
        </p:nvCxnSpPr>
        <p:spPr bwMode="auto">
          <a:xfrm rot="5400000">
            <a:off x="6340091" y="6054347"/>
            <a:ext cx="142876" cy="321471"/>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0" name="Straight Connector 19"/>
          <p:cNvCxnSpPr>
            <a:stCxn id="16" idx="4"/>
            <a:endCxn id="18" idx="0"/>
          </p:cNvCxnSpPr>
          <p:nvPr/>
        </p:nvCxnSpPr>
        <p:spPr bwMode="auto">
          <a:xfrm rot="16200000" flipH="1">
            <a:off x="6858016" y="5857892"/>
            <a:ext cx="142876" cy="714380"/>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21" name="Oval 20"/>
          <p:cNvSpPr/>
          <p:nvPr/>
        </p:nvSpPr>
        <p:spPr bwMode="auto">
          <a:xfrm>
            <a:off x="4500562" y="2786058"/>
            <a:ext cx="185738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Microsoft</a:t>
            </a:r>
            <a:endParaRPr kumimoji="0" lang="de-DE"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sp>
        <p:nvSpPr>
          <p:cNvPr id="22" name="Oval 21"/>
          <p:cNvSpPr/>
          <p:nvPr/>
        </p:nvSpPr>
        <p:spPr bwMode="auto">
          <a:xfrm>
            <a:off x="6500826" y="2786058"/>
            <a:ext cx="78581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Bill</a:t>
            </a:r>
            <a:endParaRPr kumimoji="0" lang="de-DE"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sp>
        <p:nvSpPr>
          <p:cNvPr id="23" name="Oval 22"/>
          <p:cNvSpPr/>
          <p:nvPr/>
        </p:nvSpPr>
        <p:spPr bwMode="auto">
          <a:xfrm>
            <a:off x="7429520" y="2786058"/>
            <a:ext cx="114300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Gates</a:t>
            </a:r>
            <a:endParaRPr kumimoji="0" lang="de-DE"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sp>
        <p:nvSpPr>
          <p:cNvPr id="24" name="Oval 23"/>
          <p:cNvSpPr/>
          <p:nvPr/>
        </p:nvSpPr>
        <p:spPr bwMode="auto">
          <a:xfrm>
            <a:off x="4214810" y="3500438"/>
            <a:ext cx="1214446"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Title</a:t>
            </a:r>
            <a:endParaRPr kumimoji="0" lang="de-DE"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sp>
        <p:nvSpPr>
          <p:cNvPr id="25" name="Oval 24"/>
          <p:cNvSpPr/>
          <p:nvPr/>
        </p:nvSpPr>
        <p:spPr bwMode="auto">
          <a:xfrm>
            <a:off x="3929058" y="4286256"/>
            <a:ext cx="185738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Microsoft</a:t>
            </a:r>
            <a:endParaRPr kumimoji="0" lang="de-DE"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cxnSp>
        <p:nvCxnSpPr>
          <p:cNvPr id="26" name="Straight Connector 25"/>
          <p:cNvCxnSpPr>
            <a:stCxn id="24" idx="4"/>
            <a:endCxn id="25" idx="0"/>
          </p:cNvCxnSpPr>
          <p:nvPr/>
        </p:nvCxnSpPr>
        <p:spPr bwMode="auto">
          <a:xfrm rot="16200000" flipH="1">
            <a:off x="4697016" y="4125520"/>
            <a:ext cx="285752"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27" name="Oval 26"/>
          <p:cNvSpPr/>
          <p:nvPr/>
        </p:nvSpPr>
        <p:spPr bwMode="auto">
          <a:xfrm>
            <a:off x="7286644" y="3500438"/>
            <a:ext cx="1285884"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Author</a:t>
            </a:r>
            <a:endParaRPr kumimoji="0" lang="de-DE"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sp>
        <p:nvSpPr>
          <p:cNvPr id="28" name="Oval 27"/>
          <p:cNvSpPr/>
          <p:nvPr/>
        </p:nvSpPr>
        <p:spPr bwMode="auto">
          <a:xfrm>
            <a:off x="7358082" y="4286256"/>
            <a:ext cx="114300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Gates</a:t>
            </a:r>
            <a:endParaRPr kumimoji="0" lang="de-DE"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cxnSp>
        <p:nvCxnSpPr>
          <p:cNvPr id="29" name="Straight Connector 28"/>
          <p:cNvCxnSpPr>
            <a:stCxn id="27" idx="4"/>
            <a:endCxn id="28" idx="0"/>
          </p:cNvCxnSpPr>
          <p:nvPr/>
        </p:nvCxnSpPr>
        <p:spPr bwMode="auto">
          <a:xfrm rot="5400000">
            <a:off x="7786710" y="4143380"/>
            <a:ext cx="285752"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30" name="Oval 29"/>
          <p:cNvSpPr/>
          <p:nvPr/>
        </p:nvSpPr>
        <p:spPr bwMode="auto">
          <a:xfrm>
            <a:off x="5786446" y="3500438"/>
            <a:ext cx="1285884"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Author</a:t>
            </a:r>
            <a:endParaRPr kumimoji="0" lang="de-DE"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cxnSp>
        <p:nvCxnSpPr>
          <p:cNvPr id="31" name="Straight Connector 30"/>
          <p:cNvCxnSpPr/>
          <p:nvPr/>
        </p:nvCxnSpPr>
        <p:spPr bwMode="auto">
          <a:xfrm rot="16200000" flipH="1">
            <a:off x="6304372" y="3839769"/>
            <a:ext cx="285752"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32" name="Oval 31"/>
          <p:cNvSpPr/>
          <p:nvPr/>
        </p:nvSpPr>
        <p:spPr bwMode="auto">
          <a:xfrm>
            <a:off x="6072198" y="4286256"/>
            <a:ext cx="78581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Bill</a:t>
            </a:r>
            <a:endParaRPr kumimoji="0" lang="de-DE"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sp>
        <p:nvSpPr>
          <p:cNvPr id="33" name="Oval 32"/>
          <p:cNvSpPr/>
          <p:nvPr/>
        </p:nvSpPr>
        <p:spPr bwMode="auto">
          <a:xfrm>
            <a:off x="4143372" y="5000636"/>
            <a:ext cx="1000132"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Book</a:t>
            </a:r>
            <a:endParaRPr kumimoji="0" lang="de-DE"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sp>
        <p:nvSpPr>
          <p:cNvPr id="34" name="Oval 33"/>
          <p:cNvSpPr/>
          <p:nvPr/>
        </p:nvSpPr>
        <p:spPr bwMode="auto">
          <a:xfrm>
            <a:off x="4000496" y="5643578"/>
            <a:ext cx="1214446"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Title</a:t>
            </a:r>
            <a:endParaRPr kumimoji="0" lang="de-DE"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sp>
        <p:nvSpPr>
          <p:cNvPr id="35" name="Oval 34"/>
          <p:cNvSpPr/>
          <p:nvPr/>
        </p:nvSpPr>
        <p:spPr bwMode="auto">
          <a:xfrm>
            <a:off x="3643306" y="6286520"/>
            <a:ext cx="185738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Microsoft</a:t>
            </a:r>
            <a:endParaRPr kumimoji="0" lang="de-DE" sz="2000" b="1" i="1"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cxnSp>
        <p:nvCxnSpPr>
          <p:cNvPr id="36" name="Straight Connector 35"/>
          <p:cNvCxnSpPr>
            <a:stCxn id="33" idx="4"/>
            <a:endCxn id="34" idx="0"/>
          </p:cNvCxnSpPr>
          <p:nvPr/>
        </p:nvCxnSpPr>
        <p:spPr bwMode="auto">
          <a:xfrm rot="5400000">
            <a:off x="4554141" y="5554281"/>
            <a:ext cx="142876"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7" name="Straight Connector 36"/>
          <p:cNvCxnSpPr>
            <a:stCxn id="34" idx="4"/>
            <a:endCxn id="35" idx="0"/>
          </p:cNvCxnSpPr>
          <p:nvPr/>
        </p:nvCxnSpPr>
        <p:spPr bwMode="auto">
          <a:xfrm rot="5400000">
            <a:off x="4518422" y="6197223"/>
            <a:ext cx="142876"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38" name="Right Arrow 37"/>
          <p:cNvSpPr/>
          <p:nvPr/>
        </p:nvSpPr>
        <p:spPr bwMode="auto">
          <a:xfrm>
            <a:off x="2786050" y="3143248"/>
            <a:ext cx="1143008" cy="571504"/>
          </a:xfrm>
          <a:prstGeom prst="rightArrow">
            <a:avLst/>
          </a:prstGeom>
          <a:solidFill>
            <a:srgbClr val="3366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endParaRPr kumimoji="0" lang="de-DE" sz="2400" b="0" i="0" u="none" strike="noStrike" cap="none" normalizeH="0" baseline="0" dirty="0">
              <a:ln>
                <a:noFill/>
              </a:ln>
              <a:solidFill>
                <a:srgbClr val="336699"/>
              </a:solidFill>
              <a:effectLst/>
              <a:latin typeface="Lucida Sans" panose="020B0602030504020204" charset="0"/>
              <a:ea typeface="黑体" panose="02010609060101010101" pitchFamily="49" charset="-122"/>
              <a:cs typeface="Arial Unicode MS" panose="020B0604020202020204" pitchFamily="34" charset="-122"/>
            </a:endParaRPr>
          </a:p>
        </p:txBody>
      </p:sp>
      <p:sp>
        <p:nvSpPr>
          <p:cNvPr id="39" name="TextBox 38"/>
          <p:cNvSpPr txBox="1"/>
          <p:nvPr/>
        </p:nvSpPr>
        <p:spPr>
          <a:xfrm>
            <a:off x="7786710" y="5429264"/>
            <a:ext cx="771365" cy="461665"/>
          </a:xfrm>
          <a:prstGeom prst="rect">
            <a:avLst/>
          </a:prstGeom>
          <a:noFill/>
        </p:spPr>
        <p:txBody>
          <a:bodyPr wrap="none" rtlCol="0">
            <a:spAutoFit/>
          </a:bodyPr>
          <a:lstStyle/>
          <a:p>
            <a:r>
              <a:rPr lang="en-US" dirty="0">
                <a:solidFill>
                  <a:schemeClr val="tx1"/>
                </a:solidFill>
                <a:ea typeface="黑体" panose="02010609060101010101" pitchFamily="49" charset="-122"/>
              </a:rPr>
              <a:t>. . . </a:t>
            </a:r>
            <a:endParaRPr lang="de-DE" dirty="0">
              <a:solidFill>
                <a:schemeClr val="tx1"/>
              </a:solidFill>
              <a:ea typeface="黑体" panose="02010609060101010101" pitchFamily="49" charset="-122"/>
            </a:endParaRPr>
          </a:p>
        </p:txBody>
      </p:sp>
      <p:sp>
        <p:nvSpPr>
          <p:cNvPr id="40" name="Oval 39"/>
          <p:cNvSpPr/>
          <p:nvPr/>
        </p:nvSpPr>
        <p:spPr bwMode="auto">
          <a:xfrm>
            <a:off x="6072198" y="5000636"/>
            <a:ext cx="1000132"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448945"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r>
              <a:rPr kumimoji="0" lang="en-US"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rPr>
              <a:t>Book</a:t>
            </a:r>
            <a:endParaRPr kumimoji="0" lang="de-DE" sz="2000" b="0" i="0" u="none" strike="noStrike" cap="none" normalizeH="0" baseline="0" dirty="0">
              <a:ln>
                <a:noFill/>
              </a:ln>
              <a:solidFill>
                <a:schemeClr val="tx1"/>
              </a:solidFill>
              <a:effectLst/>
              <a:latin typeface="+mj-lt"/>
              <a:ea typeface="黑体" panose="02010609060101010101" pitchFamily="49" charset="-122"/>
              <a:cs typeface="Arial Unicode MS" panose="020B0604020202020204" pitchFamily="34" charset="-122"/>
            </a:endParaRPr>
          </a:p>
        </p:txBody>
      </p:sp>
      <p:cxnSp>
        <p:nvCxnSpPr>
          <p:cNvPr id="41" name="Straight Connector 40"/>
          <p:cNvCxnSpPr>
            <a:stCxn id="40" idx="4"/>
            <a:endCxn id="16" idx="0"/>
          </p:cNvCxnSpPr>
          <p:nvPr/>
        </p:nvCxnSpPr>
        <p:spPr bwMode="auto">
          <a:xfrm rot="5400000">
            <a:off x="6500826" y="5572140"/>
            <a:ext cx="142876"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44" name="Slide Number Placeholder 43"/>
          <p:cNvSpPr>
            <a:spLocks noGrp="1"/>
          </p:cNvSpPr>
          <p:nvPr>
            <p:ph type="sldNum" sz="quarter" idx="12"/>
          </p:nvPr>
        </p:nvSpPr>
        <p:spPr/>
        <p:txBody>
          <a:bodyPr/>
          <a:lstStyle/>
          <a:p>
            <a:pPr>
              <a:defRPr/>
            </a:pPr>
            <a:fld id="{74BF2C0F-05D6-4882-A325-BE394602789D}" type="slidenum">
              <a:rPr lang="en-US" smtClean="0"/>
              <a:t>28</a:t>
            </a:fld>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ln>
        </p:spPr>
        <p:txBody>
          <a:bodyPr anchor="b"/>
          <a:lstStyle/>
          <a:p>
            <a:pP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zh-CN" altLang="en-US" sz="3600" dirty="0">
                <a:solidFill>
                  <a:srgbClr val="000000"/>
                </a:solidFill>
                <a:latin typeface="Calibri" panose="020F0502020204030204" pitchFamily="34" charset="0"/>
                <a:ea typeface="黑体" panose="02010609060101010101" pitchFamily="49" charset="-122"/>
              </a:rPr>
              <a:t>词汇化子树</a:t>
            </a:r>
            <a:endParaRPr lang="en-US" sz="3600" dirty="0">
              <a:solidFill>
                <a:srgbClr val="000000"/>
              </a:solidFill>
              <a:latin typeface="Calibri" panose="020F0502020204030204" pitchFamily="34" charset="0"/>
              <a:ea typeface="黑体" panose="02010609060101010101" pitchFamily="49" charset="-122"/>
            </a:endParaRPr>
          </a:p>
        </p:txBody>
      </p:sp>
      <p:sp>
        <p:nvSpPr>
          <p:cNvPr id="6" name="Rectangle 5"/>
          <p:cNvSpPr/>
          <p:nvPr/>
        </p:nvSpPr>
        <p:spPr>
          <a:xfrm>
            <a:off x="285720" y="2000240"/>
            <a:ext cx="8572560" cy="1200329"/>
          </a:xfrm>
          <a:prstGeom prst="rect">
            <a:avLst/>
          </a:prstGeom>
        </p:spPr>
        <p:txBody>
          <a:bodyPr wrap="square">
            <a:spAutoFit/>
          </a:bodyPr>
          <a:lstStyle/>
          <a:p>
            <a:r>
              <a:rPr lang="zh-CN" altLang="en-US" dirty="0">
                <a:solidFill>
                  <a:schemeClr val="tx1"/>
                </a:solidFill>
                <a:ea typeface="黑体" panose="02010609060101010101" pitchFamily="49" charset="-122"/>
              </a:rPr>
              <a:t>于是</a:t>
            </a:r>
            <a:r>
              <a:rPr lang="zh-CN" altLang="zh-CN" dirty="0">
                <a:solidFill>
                  <a:schemeClr val="tx1"/>
                </a:solidFill>
                <a:ea typeface="黑体" panose="02010609060101010101" pitchFamily="49" charset="-122"/>
              </a:rPr>
              <a:t>就可以将查询和文档表示成这些词汇化子树空间上的向量，并</a:t>
            </a:r>
            <a:r>
              <a:rPr lang="zh-CN" altLang="en-US" dirty="0">
                <a:solidFill>
                  <a:schemeClr val="tx1"/>
                </a:solidFill>
                <a:ea typeface="黑体" panose="02010609060101010101" pitchFamily="49" charset="-122"/>
              </a:rPr>
              <a:t>根据前面的向量相似度公式</a:t>
            </a:r>
            <a:r>
              <a:rPr lang="zh-CN" altLang="zh-CN" dirty="0">
                <a:solidFill>
                  <a:schemeClr val="tx1"/>
                </a:solidFill>
                <a:ea typeface="黑体" panose="02010609060101010101" pitchFamily="49" charset="-122"/>
              </a:rPr>
              <a:t>进行相似度计算</a:t>
            </a:r>
            <a:endParaRPr lang="en-US" dirty="0">
              <a:solidFill>
                <a:schemeClr val="tx1"/>
              </a:solidFill>
              <a:latin typeface="+mj-lt"/>
              <a:ea typeface="黑体" panose="02010609060101010101" pitchFamily="49" charset="-122"/>
            </a:endParaRPr>
          </a:p>
          <a:p>
            <a:endParaRPr lang="en-US" dirty="0">
              <a:solidFill>
                <a:schemeClr val="tx1"/>
              </a:solidFill>
              <a:latin typeface="+mj-lt"/>
              <a:ea typeface="黑体" panose="02010609060101010101" pitchFamily="49" charset="-122"/>
            </a:endParaRPr>
          </a:p>
        </p:txBody>
      </p:sp>
      <p:graphicFrame>
        <p:nvGraphicFramePr>
          <p:cNvPr id="7" name="Table 6"/>
          <p:cNvGraphicFramePr>
            <a:graphicFrameLocks noGrp="1"/>
          </p:cNvGraphicFramePr>
          <p:nvPr/>
        </p:nvGraphicFramePr>
        <p:xfrm>
          <a:off x="357158" y="3426154"/>
          <a:ext cx="7929618" cy="1280160"/>
        </p:xfrm>
        <a:graphic>
          <a:graphicData uri="http://schemas.openxmlformats.org/drawingml/2006/table">
            <a:tbl>
              <a:tblPr firstRow="1" bandRow="1">
                <a:tableStyleId>{5C22544A-7EE6-4342-B048-85BDC9FD1C3A}</a:tableStyleId>
              </a:tblPr>
              <a:tblGrid>
                <a:gridCol w="7929618">
                  <a:extLst>
                    <a:ext uri="{9D8B030D-6E8A-4147-A177-3AD203B41FA5}">
                      <a16:colId xmlns:a16="http://schemas.microsoft.com/office/drawing/2014/main" val="20000"/>
                    </a:ext>
                  </a:extLst>
                </a:gridCol>
              </a:tblGrid>
              <a:tr h="394206">
                <a:tc>
                  <a:txBody>
                    <a:bodyPr/>
                    <a:lstStyle/>
                    <a:p>
                      <a:r>
                        <a:rPr lang="zh-CN" altLang="en-US" sz="2400" b="1" kern="1200" dirty="0">
                          <a:solidFill>
                            <a:schemeClr val="bg1"/>
                          </a:solidFill>
                          <a:latin typeface="+mn-lt"/>
                          <a:ea typeface="+mn-ea"/>
                          <a:cs typeface="+mn-cs"/>
                        </a:rPr>
                        <a:t>非结构化 </a:t>
                      </a:r>
                      <a:r>
                        <a:rPr lang="en-US" altLang="zh-CN" sz="2400" b="1" kern="1200" dirty="0">
                          <a:solidFill>
                            <a:schemeClr val="bg1"/>
                          </a:solidFill>
                          <a:latin typeface="+mn-lt"/>
                          <a:ea typeface="+mn-ea"/>
                          <a:cs typeface="+mn-cs"/>
                        </a:rPr>
                        <a:t>vs. </a:t>
                      </a:r>
                      <a:r>
                        <a:rPr lang="zh-CN" altLang="en-US" sz="2400" b="1" kern="1200" dirty="0">
                          <a:solidFill>
                            <a:schemeClr val="bg1"/>
                          </a:solidFill>
                          <a:latin typeface="+mn-lt"/>
                          <a:ea typeface="+mn-ea"/>
                          <a:cs typeface="+mn-cs"/>
                        </a:rPr>
                        <a:t>结构化</a:t>
                      </a:r>
                      <a:r>
                        <a:rPr lang="en-US" altLang="zh-CN" sz="2400" b="1" kern="1200" dirty="0">
                          <a:solidFill>
                            <a:schemeClr val="bg1"/>
                          </a:solidFill>
                          <a:latin typeface="+mn-lt"/>
                          <a:ea typeface="+mn-ea"/>
                          <a:cs typeface="+mn-cs"/>
                        </a:rPr>
                        <a:t>IR</a:t>
                      </a:r>
                      <a:r>
                        <a:rPr lang="zh-CN" altLang="en-US" sz="2400" b="1" kern="1200" dirty="0">
                          <a:solidFill>
                            <a:schemeClr val="bg1"/>
                          </a:solidFill>
                          <a:latin typeface="+mn-lt"/>
                          <a:ea typeface="+mn-ea"/>
                          <a:cs typeface="+mn-cs"/>
                        </a:rPr>
                        <a:t>中的向量空间相似度计算方法</a:t>
                      </a:r>
                      <a:endParaRPr lang="en-US" sz="2400" b="1" kern="1200" dirty="0">
                        <a:solidFill>
                          <a:schemeClr val="bg1"/>
                        </a:solidFill>
                        <a:latin typeface="+mn-lt"/>
                        <a:ea typeface="+mn-ea"/>
                        <a:cs typeface="+mn-cs"/>
                      </a:endParaRPr>
                    </a:p>
                  </a:txBody>
                  <a:tcPr>
                    <a:solidFill>
                      <a:srgbClr val="336699"/>
                    </a:solidFill>
                  </a:tcPr>
                </a:tc>
                <a:extLst>
                  <a:ext uri="{0D108BD9-81ED-4DB2-BD59-A6C34878D82A}">
                    <a16:rowId xmlns:a16="http://schemas.microsoft.com/office/drawing/2014/main" val="10000"/>
                  </a:ext>
                </a:extLst>
              </a:tr>
              <a:tr h="779899">
                <a:tc>
                  <a:txBody>
                    <a:bodyPr/>
                    <a:lstStyle/>
                    <a:p>
                      <a:r>
                        <a:rPr lang="zh-CN" altLang="en-US" sz="2400" kern="1200" dirty="0">
                          <a:solidFill>
                            <a:schemeClr val="tx1"/>
                          </a:solidFill>
                          <a:latin typeface="+mn-lt"/>
                          <a:ea typeface="+mn-ea"/>
                          <a:cs typeface="+mn-cs"/>
                        </a:rPr>
                        <a:t>两者的主要区别在于，前者中向量的每一维对应一个词项，而后者中对应一棵词汇化子树</a:t>
                      </a:r>
                      <a:endParaRPr lang="en-US" sz="2400" kern="1200" dirty="0">
                        <a:solidFill>
                          <a:schemeClr val="tx1"/>
                        </a:solidFill>
                        <a:latin typeface="+mn-lt"/>
                        <a:ea typeface="+mn-ea"/>
                        <a:cs typeface="+mn-cs"/>
                      </a:endParaRPr>
                    </a:p>
                  </a:txBody>
                  <a:tcPr>
                    <a:solidFill>
                      <a:schemeClr val="bg2">
                        <a:lumMod val="20000"/>
                        <a:lumOff val="80000"/>
                      </a:schemeClr>
                    </a:solidFill>
                  </a:tcPr>
                </a:tc>
                <a:extLst>
                  <a:ext uri="{0D108BD9-81ED-4DB2-BD59-A6C34878D82A}">
                    <a16:rowId xmlns:a16="http://schemas.microsoft.com/office/drawing/2014/main" val="10001"/>
                  </a:ext>
                </a:extLst>
              </a:tr>
            </a:tbl>
          </a:graphicData>
        </a:graphic>
      </p:graphicFrame>
      <p:sp>
        <p:nvSpPr>
          <p:cNvPr id="8" name="Slide Number Placeholder 7"/>
          <p:cNvSpPr>
            <a:spLocks noGrp="1"/>
          </p:cNvSpPr>
          <p:nvPr>
            <p:ph type="sldNum" sz="quarter" idx="12"/>
          </p:nvPr>
        </p:nvSpPr>
        <p:spPr/>
        <p:txBody>
          <a:bodyPr/>
          <a:lstStyle/>
          <a:p>
            <a:pPr>
              <a:defRPr/>
            </a:pPr>
            <a:fld id="{74BF2C0F-05D6-4882-A325-BE394602789D}" type="slidenum">
              <a:rPr lang="en-US" smtClean="0"/>
              <a:t>29</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内容提要</a:t>
            </a:r>
          </a:p>
        </p:txBody>
      </p:sp>
      <p:sp>
        <p:nvSpPr>
          <p:cNvPr id="3" name="文本占位符 2"/>
          <p:cNvSpPr>
            <a:spLocks noGrp="1"/>
          </p:cNvSpPr>
          <p:nvPr>
            <p:ph type="body" sz="quarter" idx="13"/>
          </p:nvPr>
        </p:nvSpPr>
        <p:spPr/>
        <p:txBody>
          <a:bodyPr/>
          <a:lstStyle/>
          <a:p>
            <a:r>
              <a:rPr lang="zh-CN" altLang="en-US" sz="3200" dirty="0">
                <a:latin typeface="+mn-lt"/>
              </a:rPr>
              <a:t>上一讲回顾</a:t>
            </a:r>
            <a:endParaRPr lang="en-US" altLang="zh-CN" sz="3200" dirty="0">
              <a:latin typeface="+mn-lt"/>
            </a:endParaRPr>
          </a:p>
          <a:p>
            <a:r>
              <a:rPr kumimoji="1" lang="en-US" altLang="zh-CN" sz="3200" dirty="0">
                <a:solidFill>
                  <a:schemeClr val="accent1">
                    <a:lumMod val="20000"/>
                    <a:lumOff val="80000"/>
                  </a:schemeClr>
                </a:solidFill>
                <a:latin typeface="+mn-lt"/>
              </a:rPr>
              <a:t>XML</a:t>
            </a:r>
            <a:r>
              <a:rPr kumimoji="1" lang="zh-CN" altLang="en-US" sz="3200" dirty="0">
                <a:solidFill>
                  <a:schemeClr val="accent1">
                    <a:lumMod val="20000"/>
                    <a:lumOff val="80000"/>
                  </a:schemeClr>
                </a:solidFill>
                <a:latin typeface="+mn-lt"/>
              </a:rPr>
              <a:t>基本概念</a:t>
            </a:r>
          </a:p>
          <a:p>
            <a:r>
              <a:rPr kumimoji="1" lang="en-US" altLang="zh-CN" sz="3200" dirty="0">
                <a:solidFill>
                  <a:schemeClr val="accent1">
                    <a:lumMod val="20000"/>
                    <a:lumOff val="80000"/>
                  </a:schemeClr>
                </a:solidFill>
                <a:latin typeface="+mn-lt"/>
              </a:rPr>
              <a:t>XML</a:t>
            </a:r>
            <a:r>
              <a:rPr kumimoji="1" lang="zh-CN" altLang="en-US" sz="3200" dirty="0">
                <a:solidFill>
                  <a:schemeClr val="accent1">
                    <a:lumMod val="20000"/>
                    <a:lumOff val="80000"/>
                  </a:schemeClr>
                </a:solidFill>
                <a:latin typeface="+mn-lt"/>
              </a:rPr>
              <a:t>检索的挑战</a:t>
            </a:r>
          </a:p>
          <a:p>
            <a:r>
              <a:rPr kumimoji="1" lang="zh-CN" altLang="en-US" sz="3200" dirty="0">
                <a:solidFill>
                  <a:schemeClr val="accent1">
                    <a:lumMod val="20000"/>
                    <a:lumOff val="80000"/>
                  </a:schemeClr>
                </a:solidFill>
                <a:latin typeface="+mn-lt"/>
              </a:rPr>
              <a:t>基于</a:t>
            </a:r>
            <a:r>
              <a:rPr kumimoji="1" lang="en-US" altLang="zh-CN" sz="3200" dirty="0">
                <a:solidFill>
                  <a:schemeClr val="accent1">
                    <a:lumMod val="20000"/>
                    <a:lumOff val="80000"/>
                  </a:schemeClr>
                </a:solidFill>
                <a:latin typeface="+mn-lt"/>
              </a:rPr>
              <a:t>VSM</a:t>
            </a:r>
            <a:r>
              <a:rPr kumimoji="1" lang="zh-CN" altLang="en-US" sz="3200" dirty="0">
                <a:solidFill>
                  <a:schemeClr val="accent1">
                    <a:lumMod val="20000"/>
                    <a:lumOff val="80000"/>
                  </a:schemeClr>
                </a:solidFill>
                <a:latin typeface="+mn-lt"/>
              </a:rPr>
              <a:t>的</a:t>
            </a:r>
            <a:r>
              <a:rPr kumimoji="1" lang="en-US" altLang="zh-CN" sz="3200" dirty="0">
                <a:solidFill>
                  <a:schemeClr val="accent1">
                    <a:lumMod val="20000"/>
                    <a:lumOff val="80000"/>
                  </a:schemeClr>
                </a:solidFill>
                <a:latin typeface="+mn-lt"/>
              </a:rPr>
              <a:t>XML</a:t>
            </a:r>
            <a:r>
              <a:rPr kumimoji="1" lang="zh-CN" altLang="en-US" sz="3200" dirty="0">
                <a:solidFill>
                  <a:schemeClr val="accent1">
                    <a:lumMod val="20000"/>
                    <a:lumOff val="80000"/>
                  </a:schemeClr>
                </a:solidFill>
                <a:latin typeface="+mn-lt"/>
              </a:rPr>
              <a:t>检索</a:t>
            </a:r>
          </a:p>
        </p:txBody>
      </p:sp>
      <p:sp>
        <p:nvSpPr>
          <p:cNvPr id="5" name="灯片编号占位符 4"/>
          <p:cNvSpPr>
            <a:spLocks noGrp="1"/>
          </p:cNvSpPr>
          <p:nvPr>
            <p:ph type="sldNum" sz="quarter" idx="16"/>
          </p:nvPr>
        </p:nvSpPr>
        <p:spPr/>
        <p:txBody>
          <a:bodyPr/>
          <a:lstStyle/>
          <a:p>
            <a:pPr>
              <a:defRPr/>
            </a:pPr>
            <a:fld id="{93A23781-D287-4953-8B39-293BE9BE148D}" type="slidenum">
              <a:rPr lang="en-US" altLang="zh-CN" smtClean="0"/>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ln>
        </p:spPr>
        <p:txBody>
          <a:bodyPr anchor="b"/>
          <a:lstStyle/>
          <a:p>
            <a:pP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zh-CN" altLang="en-US" sz="36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结构化词项</a:t>
            </a:r>
            <a:r>
              <a:rPr lang="en-US" altLang="zh-CN" sz="36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a:t>
            </a:r>
            <a:r>
              <a:rPr lang="en-US" sz="36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Structural term)</a:t>
            </a:r>
            <a:endParaRPr lang="en-US" sz="3600" dirty="0">
              <a:solidFill>
                <a:srgbClr val="000000"/>
              </a:solidFill>
              <a:latin typeface="Calibri" panose="020F0502020204030204" pitchFamily="34" charset="0"/>
              <a:ea typeface="黑体" panose="02010609060101010101" pitchFamily="49" charset="-122"/>
            </a:endParaRPr>
          </a:p>
        </p:txBody>
      </p:sp>
      <p:sp>
        <p:nvSpPr>
          <p:cNvPr id="6" name="Rectangle 5"/>
          <p:cNvSpPr/>
          <p:nvPr/>
        </p:nvSpPr>
        <p:spPr>
          <a:xfrm>
            <a:off x="285720" y="1584316"/>
            <a:ext cx="8572560" cy="2487861"/>
          </a:xfrm>
          <a:prstGeom prst="rect">
            <a:avLst/>
          </a:prstGeom>
        </p:spPr>
        <p:txBody>
          <a:bodyPr wrap="square">
            <a:spAutoFit/>
          </a:bodyPr>
          <a:lstStyle/>
          <a:p>
            <a:r>
              <a:rPr lang="zh-CN" altLang="en-US" dirty="0">
                <a:solidFill>
                  <a:schemeClr val="tx1"/>
                </a:solidFill>
                <a:latin typeface="+mj-lt"/>
                <a:ea typeface="黑体" panose="02010609060101010101" pitchFamily="49" charset="-122"/>
              </a:rPr>
              <a:t>在向量空间维度和查询的精度之间存在着一个折中</a:t>
            </a:r>
            <a:endParaRPr lang="en-US" dirty="0">
              <a:solidFill>
                <a:schemeClr val="tx1"/>
              </a:solidFill>
              <a:latin typeface="+mj-lt"/>
              <a:ea typeface="黑体" panose="02010609060101010101" pitchFamily="49" charset="-122"/>
            </a:endParaRPr>
          </a:p>
          <a:p>
            <a:pPr marL="336550" indent="-336550">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dirty="0">
                <a:solidFill>
                  <a:schemeClr val="tx1"/>
                </a:solidFill>
                <a:latin typeface="+mj-lt"/>
                <a:ea typeface="黑体" panose="02010609060101010101" pitchFamily="49" charset="-122"/>
              </a:rPr>
              <a:t>如果将每一维限制为词汇表中的词项，那么得到 的是一个标准的向量空间检索系统。这种系统下得到的很多文档在结构上并不与查询匹配</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例如，</a:t>
            </a:r>
            <a:r>
              <a:rPr lang="en-US" altLang="zh-CN" dirty="0">
                <a:solidFill>
                  <a:schemeClr val="tx1"/>
                </a:solidFill>
                <a:latin typeface="+mj-lt"/>
                <a:ea typeface="黑体" panose="02010609060101010101" pitchFamily="49" charset="-122"/>
              </a:rPr>
              <a:t>title</a:t>
            </a:r>
            <a:r>
              <a:rPr lang="zh-CN" altLang="en-US" dirty="0">
                <a:solidFill>
                  <a:schemeClr val="tx1"/>
                </a:solidFill>
                <a:latin typeface="+mj-lt"/>
                <a:ea typeface="黑体" panose="02010609060101010101" pitchFamily="49" charset="-122"/>
              </a:rPr>
              <a:t>中的</a:t>
            </a:r>
            <a:r>
              <a:rPr lang="en-US" i="1" dirty="0">
                <a:solidFill>
                  <a:schemeClr val="tx1"/>
                </a:solidFill>
                <a:latin typeface="+mj-lt"/>
                <a:ea typeface="黑体" panose="02010609060101010101" pitchFamily="49" charset="-122"/>
              </a:rPr>
              <a:t>Gates</a:t>
            </a:r>
            <a:r>
              <a:rPr lang="zh-CN" altLang="en-US" i="1" dirty="0">
                <a:solidFill>
                  <a:schemeClr val="tx1"/>
                </a:solidFill>
                <a:latin typeface="+mj-lt"/>
                <a:ea typeface="黑体" panose="02010609060101010101" pitchFamily="49" charset="-122"/>
              </a:rPr>
              <a:t>和</a:t>
            </a:r>
            <a:r>
              <a:rPr lang="en-US" altLang="zh-CN" i="1" dirty="0">
                <a:solidFill>
                  <a:schemeClr val="tx1"/>
                </a:solidFill>
                <a:latin typeface="+mj-lt"/>
                <a:ea typeface="黑体" panose="02010609060101010101" pitchFamily="49" charset="-122"/>
              </a:rPr>
              <a:t>author</a:t>
            </a:r>
            <a:r>
              <a:rPr lang="zh-CN" altLang="en-US" i="1" dirty="0">
                <a:solidFill>
                  <a:schemeClr val="tx1"/>
                </a:solidFill>
                <a:latin typeface="+mj-lt"/>
                <a:ea typeface="黑体" panose="02010609060101010101" pitchFamily="49" charset="-122"/>
              </a:rPr>
              <a:t>中的</a:t>
            </a:r>
            <a:r>
              <a:rPr lang="en-US" altLang="zh-CN" i="1" dirty="0">
                <a:solidFill>
                  <a:schemeClr val="tx1"/>
                </a:solidFill>
                <a:latin typeface="+mj-lt"/>
                <a:ea typeface="黑体" panose="02010609060101010101" pitchFamily="49" charset="-122"/>
              </a:rPr>
              <a:t>Gates</a:t>
            </a:r>
            <a:r>
              <a:rPr lang="en-US" dirty="0">
                <a:solidFill>
                  <a:schemeClr val="tx1"/>
                </a:solidFill>
                <a:latin typeface="+mj-lt"/>
                <a:ea typeface="黑体" panose="02010609060101010101" pitchFamily="49" charset="-122"/>
              </a:rPr>
              <a:t>)</a:t>
            </a:r>
            <a:r>
              <a:rPr lang="de-DE" dirty="0">
                <a:solidFill>
                  <a:schemeClr val="tx1"/>
                </a:solidFill>
                <a:latin typeface="+mj-lt"/>
                <a:ea typeface="黑体" panose="02010609060101010101" pitchFamily="49" charset="-122"/>
              </a:rPr>
              <a:t> </a:t>
            </a:r>
          </a:p>
          <a:p>
            <a:pPr marL="336550" indent="-336550">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dirty="0">
                <a:solidFill>
                  <a:schemeClr val="tx1"/>
                </a:solidFill>
                <a:latin typeface="+mj-lt"/>
                <a:ea typeface="黑体" panose="02010609060101010101" pitchFamily="49" charset="-122"/>
              </a:rPr>
              <a:t>如果每棵词汇化子树都对应空间一维，那么空间的维数会变得太大</a:t>
            </a:r>
            <a:endParaRPr lang="en-US" dirty="0">
              <a:solidFill>
                <a:schemeClr val="tx1"/>
              </a:solidFill>
              <a:latin typeface="+mj-lt"/>
              <a:ea typeface="黑体" panose="02010609060101010101" pitchFamily="49" charset="-122"/>
            </a:endParaRPr>
          </a:p>
        </p:txBody>
      </p:sp>
      <p:sp>
        <p:nvSpPr>
          <p:cNvPr id="5" name="Rectangle 4"/>
          <p:cNvSpPr/>
          <p:nvPr/>
        </p:nvSpPr>
        <p:spPr>
          <a:xfrm>
            <a:off x="251520" y="4451628"/>
            <a:ext cx="8572560" cy="1569660"/>
          </a:xfrm>
          <a:prstGeom prst="rect">
            <a:avLst/>
          </a:prstGeom>
        </p:spPr>
        <p:txBody>
          <a:bodyPr wrap="square">
            <a:spAutoFit/>
          </a:bodyPr>
          <a:lstStyle/>
          <a:p>
            <a:r>
              <a:rPr lang="zh-CN" altLang="en-US" b="1" dirty="0">
                <a:solidFill>
                  <a:schemeClr val="tx1"/>
                </a:solidFill>
                <a:latin typeface="+mj-lt"/>
                <a:ea typeface="黑体" panose="02010609060101010101" pitchFamily="49" charset="-122"/>
              </a:rPr>
              <a:t>折中方案</a:t>
            </a:r>
            <a:r>
              <a:rPr lang="en-US" b="1" dirty="0">
                <a:solidFill>
                  <a:schemeClr val="tx1"/>
                </a:solidFill>
                <a:latin typeface="+mj-lt"/>
                <a:ea typeface="黑体" panose="02010609060101010101" pitchFamily="49" charset="-122"/>
              </a:rPr>
              <a:t>:</a:t>
            </a:r>
            <a:r>
              <a:rPr lang="zh-CN" altLang="zh-CN" dirty="0">
                <a:solidFill>
                  <a:schemeClr val="tx1"/>
                </a:solidFill>
                <a:ea typeface="黑体" panose="02010609060101010101" pitchFamily="49" charset="-122"/>
              </a:rPr>
              <a:t>对所有的最终以单个词项结束的路径建立索引，换句话说，对所有的</a:t>
            </a:r>
            <a:r>
              <a:rPr lang="en-US" altLang="zh-CN" dirty="0">
                <a:solidFill>
                  <a:schemeClr val="tx1"/>
                </a:solidFill>
                <a:ea typeface="黑体" panose="02010609060101010101" pitchFamily="49" charset="-122"/>
              </a:rPr>
              <a:t>XML</a:t>
            </a:r>
            <a:r>
              <a:rPr lang="zh-CN" altLang="zh-CN" dirty="0">
                <a:solidFill>
                  <a:schemeClr val="tx1"/>
                </a:solidFill>
                <a:ea typeface="黑体" panose="02010609060101010101" pitchFamily="49" charset="-122"/>
              </a:rPr>
              <a:t>上下文</a:t>
            </a:r>
            <a:r>
              <a:rPr lang="en-US" altLang="zh-CN" dirty="0">
                <a:solidFill>
                  <a:schemeClr val="tx1"/>
                </a:solidFill>
                <a:ea typeface="黑体" panose="02010609060101010101" pitchFamily="49" charset="-122"/>
              </a:rPr>
              <a:t>/</a:t>
            </a:r>
            <a:r>
              <a:rPr lang="zh-CN" altLang="zh-CN" dirty="0">
                <a:solidFill>
                  <a:schemeClr val="tx1"/>
                </a:solidFill>
                <a:ea typeface="黑体" panose="02010609060101010101" pitchFamily="49" charset="-122"/>
              </a:rPr>
              <a:t>词项对建立索引。这种</a:t>
            </a:r>
            <a:r>
              <a:rPr lang="en-US" altLang="zh-CN" dirty="0">
                <a:solidFill>
                  <a:schemeClr val="tx1"/>
                </a:solidFill>
                <a:ea typeface="黑体" panose="02010609060101010101" pitchFamily="49" charset="-122"/>
              </a:rPr>
              <a:t>XML</a:t>
            </a:r>
            <a:r>
              <a:rPr lang="zh-CN" altLang="zh-CN" dirty="0">
                <a:solidFill>
                  <a:schemeClr val="tx1"/>
                </a:solidFill>
                <a:ea typeface="黑体" panose="02010609060101010101" pitchFamily="49" charset="-122"/>
              </a:rPr>
              <a:t>上下文</a:t>
            </a:r>
            <a:r>
              <a:rPr lang="en-US" altLang="zh-CN" dirty="0">
                <a:solidFill>
                  <a:schemeClr val="tx1"/>
                </a:solidFill>
                <a:ea typeface="黑体" panose="02010609060101010101" pitchFamily="49" charset="-122"/>
              </a:rPr>
              <a:t>/</a:t>
            </a:r>
            <a:r>
              <a:rPr lang="zh-CN" altLang="zh-CN" dirty="0">
                <a:solidFill>
                  <a:schemeClr val="tx1"/>
                </a:solidFill>
                <a:ea typeface="黑体" panose="02010609060101010101" pitchFamily="49" charset="-122"/>
              </a:rPr>
              <a:t>词项对被称为结构化词项（</a:t>
            </a:r>
            <a:r>
              <a:rPr lang="en-US" altLang="zh-CN" dirty="0">
                <a:solidFill>
                  <a:schemeClr val="tx1"/>
                </a:solidFill>
                <a:ea typeface="黑体" panose="02010609060101010101" pitchFamily="49" charset="-122"/>
              </a:rPr>
              <a:t>structural term</a:t>
            </a:r>
            <a:r>
              <a:rPr lang="zh-CN" altLang="zh-CN" dirty="0">
                <a:solidFill>
                  <a:schemeClr val="tx1"/>
                </a:solidFill>
                <a:ea typeface="黑体" panose="02010609060101010101" pitchFamily="49" charset="-122"/>
              </a:rPr>
              <a:t>）</a:t>
            </a:r>
            <a:r>
              <a:rPr lang="zh-CN" altLang="en-US" dirty="0">
                <a:solidFill>
                  <a:schemeClr val="tx1"/>
                </a:solidFill>
                <a:ea typeface="黑体" panose="02010609060101010101" pitchFamily="49" charset="-122"/>
              </a:rPr>
              <a:t>，记为</a:t>
            </a:r>
            <a:r>
              <a:rPr lang="en-US" dirty="0">
                <a:solidFill>
                  <a:schemeClr val="tx1"/>
                </a:solidFill>
                <a:latin typeface="+mj-lt"/>
                <a:ea typeface="黑体" panose="02010609060101010101" pitchFamily="49" charset="-122"/>
              </a:rPr>
              <a:t> &lt;</a:t>
            </a:r>
            <a:r>
              <a:rPr lang="en-US" i="1" dirty="0">
                <a:solidFill>
                  <a:schemeClr val="tx1"/>
                </a:solidFill>
                <a:latin typeface="+mj-lt"/>
                <a:ea typeface="黑体" panose="02010609060101010101" pitchFamily="49" charset="-122"/>
              </a:rPr>
              <a:t>c</a:t>
            </a:r>
            <a:r>
              <a:rPr lang="en-US" dirty="0">
                <a:solidFill>
                  <a:schemeClr val="tx1"/>
                </a:solidFill>
                <a:latin typeface="+mj-lt"/>
                <a:ea typeface="黑体" panose="02010609060101010101" pitchFamily="49" charset="-122"/>
              </a:rPr>
              <a:t>,</a:t>
            </a:r>
            <a:r>
              <a:rPr lang="en-US" i="1" dirty="0">
                <a:solidFill>
                  <a:schemeClr val="tx1"/>
                </a:solidFill>
                <a:latin typeface="+mj-lt"/>
                <a:ea typeface="黑体" panose="02010609060101010101" pitchFamily="49" charset="-122"/>
              </a:rPr>
              <a:t> t&gt;</a:t>
            </a:r>
            <a:r>
              <a:rPr lang="en-US" dirty="0">
                <a:solidFill>
                  <a:schemeClr val="tx1"/>
                </a:solidFill>
                <a:latin typeface="+mj-lt"/>
                <a:ea typeface="黑体" panose="02010609060101010101" pitchFamily="49" charset="-122"/>
              </a:rPr>
              <a:t>:</a:t>
            </a:r>
            <a:r>
              <a:rPr lang="zh-CN" altLang="zh-CN" dirty="0">
                <a:solidFill>
                  <a:schemeClr val="tx1"/>
                </a:solidFill>
                <a:ea typeface="黑体" panose="02010609060101010101" pitchFamily="49" charset="-122"/>
              </a:rPr>
              <a:t>其中</a:t>
            </a:r>
            <a:r>
              <a:rPr lang="en-US" altLang="zh-CN" i="1" dirty="0">
                <a:solidFill>
                  <a:schemeClr val="tx1"/>
                </a:solidFill>
                <a:ea typeface="黑体" panose="02010609060101010101" pitchFamily="49" charset="-122"/>
              </a:rPr>
              <a:t>c</a:t>
            </a:r>
            <a:r>
              <a:rPr lang="zh-CN" altLang="zh-CN" dirty="0">
                <a:solidFill>
                  <a:schemeClr val="tx1"/>
                </a:solidFill>
                <a:ea typeface="黑体" panose="02010609060101010101" pitchFamily="49" charset="-122"/>
              </a:rPr>
              <a:t>是</a:t>
            </a:r>
            <a:r>
              <a:rPr lang="en-US" altLang="zh-CN" dirty="0">
                <a:solidFill>
                  <a:schemeClr val="tx1"/>
                </a:solidFill>
                <a:ea typeface="黑体" panose="02010609060101010101" pitchFamily="49" charset="-122"/>
              </a:rPr>
              <a:t>XML</a:t>
            </a:r>
            <a:r>
              <a:rPr lang="zh-CN" altLang="zh-CN" dirty="0">
                <a:solidFill>
                  <a:schemeClr val="tx1"/>
                </a:solidFill>
                <a:ea typeface="黑体" panose="02010609060101010101" pitchFamily="49" charset="-122"/>
              </a:rPr>
              <a:t>上下文，</a:t>
            </a:r>
            <a:r>
              <a:rPr lang="en-US" altLang="zh-CN" i="1" dirty="0">
                <a:solidFill>
                  <a:schemeClr val="tx1"/>
                </a:solidFill>
                <a:ea typeface="黑体" panose="02010609060101010101" pitchFamily="49" charset="-122"/>
              </a:rPr>
              <a:t>t</a:t>
            </a:r>
            <a:r>
              <a:rPr lang="zh-CN" altLang="zh-CN" dirty="0">
                <a:solidFill>
                  <a:schemeClr val="tx1"/>
                </a:solidFill>
                <a:ea typeface="黑体" panose="02010609060101010101" pitchFamily="49" charset="-122"/>
              </a:rPr>
              <a:t>是词项</a:t>
            </a:r>
            <a:endParaRPr lang="en-US" b="1" dirty="0">
              <a:solidFill>
                <a:schemeClr val="tx1"/>
              </a:solidFill>
              <a:latin typeface="+mj-lt"/>
              <a:ea typeface="黑体" panose="02010609060101010101"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t>30</a:t>
            </a:fld>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ln>
        </p:spPr>
        <p:txBody>
          <a:bodyPr anchor="b"/>
          <a:lstStyle/>
          <a:p>
            <a:pP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zh-CN" altLang="en-US" sz="36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上下文相似度</a:t>
            </a:r>
            <a:r>
              <a:rPr lang="en-US" altLang="zh-CN" sz="36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a:t>
            </a:r>
            <a:r>
              <a:rPr lang="en-US" sz="36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Context resemblance)</a:t>
            </a:r>
            <a:endParaRPr lang="en-US" sz="3600" dirty="0">
              <a:solidFill>
                <a:srgbClr val="000000"/>
              </a:solidFill>
              <a:latin typeface="Calibri" panose="020F0502020204030204" pitchFamily="34" charset="0"/>
              <a:ea typeface="黑体" panose="02010609060101010101" pitchFamily="49" charset="-122"/>
            </a:endParaRPr>
          </a:p>
        </p:txBody>
      </p:sp>
      <p:sp>
        <p:nvSpPr>
          <p:cNvPr id="6" name="Rectangle 5"/>
          <p:cNvSpPr/>
          <p:nvPr/>
        </p:nvSpPr>
        <p:spPr>
          <a:xfrm>
            <a:off x="285720" y="1584316"/>
            <a:ext cx="8572560" cy="3785652"/>
          </a:xfrm>
          <a:prstGeom prst="rect">
            <a:avLst/>
          </a:prstGeom>
        </p:spPr>
        <p:txBody>
          <a:bodyPr wrap="square">
            <a:spAutoFit/>
          </a:bodyPr>
          <a:lstStyle/>
          <a:p>
            <a:r>
              <a:rPr lang="zh-CN" altLang="zh-CN" dirty="0">
                <a:solidFill>
                  <a:schemeClr val="tx1"/>
                </a:solidFill>
                <a:ea typeface="黑体" panose="02010609060101010101" pitchFamily="49" charset="-122"/>
              </a:rPr>
              <a:t>一个简单的度量查询中路径</a:t>
            </a:r>
            <a:r>
              <a:rPr lang="en-US" altLang="zh-CN" i="1" dirty="0" err="1">
                <a:solidFill>
                  <a:schemeClr val="tx1"/>
                </a:solidFill>
                <a:ea typeface="黑体" panose="02010609060101010101" pitchFamily="49" charset="-122"/>
              </a:rPr>
              <a:t>c</a:t>
            </a:r>
            <a:r>
              <a:rPr lang="en-US" altLang="zh-CN" i="1" baseline="-25000" dirty="0" err="1">
                <a:solidFill>
                  <a:schemeClr val="tx1"/>
                </a:solidFill>
                <a:ea typeface="黑体" panose="02010609060101010101" pitchFamily="49" charset="-122"/>
              </a:rPr>
              <a:t>q</a:t>
            </a:r>
            <a:r>
              <a:rPr lang="zh-CN" altLang="zh-CN" dirty="0">
                <a:solidFill>
                  <a:schemeClr val="tx1"/>
                </a:solidFill>
                <a:ea typeface="黑体" panose="02010609060101010101" pitchFamily="49" charset="-122"/>
              </a:rPr>
              <a:t>和文档中路径</a:t>
            </a:r>
            <a:r>
              <a:rPr lang="en-US" altLang="zh-CN" i="1" dirty="0" err="1">
                <a:solidFill>
                  <a:schemeClr val="tx1"/>
                </a:solidFill>
                <a:ea typeface="黑体" panose="02010609060101010101" pitchFamily="49" charset="-122"/>
              </a:rPr>
              <a:t>c</a:t>
            </a:r>
            <a:r>
              <a:rPr lang="en-US" altLang="zh-CN" i="1" baseline="-25000" dirty="0" err="1">
                <a:solidFill>
                  <a:schemeClr val="tx1"/>
                </a:solidFill>
                <a:ea typeface="黑体" panose="02010609060101010101" pitchFamily="49" charset="-122"/>
              </a:rPr>
              <a:t>d</a:t>
            </a:r>
            <a:r>
              <a:rPr lang="zh-CN" altLang="zh-CN" dirty="0">
                <a:solidFill>
                  <a:schemeClr val="tx1"/>
                </a:solidFill>
                <a:ea typeface="黑体" panose="02010609060101010101" pitchFamily="49" charset="-122"/>
              </a:rPr>
              <a:t>相似度的指标是上下文相似度（</a:t>
            </a:r>
            <a:r>
              <a:rPr lang="en-US" altLang="zh-CN" dirty="0">
                <a:solidFill>
                  <a:schemeClr val="tx1"/>
                </a:solidFill>
                <a:ea typeface="黑体" panose="02010609060101010101" pitchFamily="49" charset="-122"/>
              </a:rPr>
              <a:t>context resemblance</a:t>
            </a:r>
            <a:r>
              <a:rPr lang="zh-CN" altLang="zh-CN" dirty="0">
                <a:solidFill>
                  <a:schemeClr val="tx1"/>
                </a:solidFill>
                <a:ea typeface="黑体" panose="02010609060101010101" pitchFamily="49" charset="-122"/>
              </a:rPr>
              <a:t>）函数</a:t>
            </a:r>
            <a:r>
              <a:rPr lang="en-US" altLang="zh-CN" i="1" dirty="0">
                <a:solidFill>
                  <a:schemeClr val="tx1"/>
                </a:solidFill>
                <a:ea typeface="黑体" panose="02010609060101010101" pitchFamily="49" charset="-122"/>
              </a:rPr>
              <a:t>C</a:t>
            </a:r>
            <a:r>
              <a:rPr lang="en-US" altLang="zh-CN" baseline="-25000" dirty="0">
                <a:solidFill>
                  <a:schemeClr val="tx1"/>
                </a:solidFill>
                <a:ea typeface="黑体" panose="02010609060101010101" pitchFamily="49" charset="-122"/>
              </a:rPr>
              <a:t>R</a:t>
            </a:r>
            <a:r>
              <a:rPr lang="zh-CN" altLang="zh-CN" dirty="0">
                <a:solidFill>
                  <a:schemeClr val="tx1"/>
                </a:solidFill>
                <a:ea typeface="黑体" panose="02010609060101010101" pitchFamily="49" charset="-122"/>
              </a:rPr>
              <a:t>，其定义如下：</a:t>
            </a:r>
            <a:endParaRPr lang="en-US" b="1" dirty="0">
              <a:solidFill>
                <a:schemeClr val="tx1"/>
              </a:solidFill>
              <a:latin typeface="+mj-lt"/>
              <a:ea typeface="黑体" panose="02010609060101010101" pitchFamily="49" charset="-122"/>
            </a:endParaRPr>
          </a:p>
          <a:p>
            <a:endParaRPr lang="en-US" b="1" dirty="0">
              <a:solidFill>
                <a:schemeClr val="tx1"/>
              </a:solidFill>
              <a:latin typeface="+mj-lt"/>
              <a:ea typeface="黑体" panose="02010609060101010101" pitchFamily="49" charset="-122"/>
            </a:endParaRPr>
          </a:p>
          <a:p>
            <a:endParaRPr lang="en-US" b="1" dirty="0">
              <a:solidFill>
                <a:schemeClr val="tx1"/>
              </a:solidFill>
              <a:latin typeface="+mj-lt"/>
              <a:ea typeface="黑体" panose="02010609060101010101" pitchFamily="49" charset="-122"/>
            </a:endParaRPr>
          </a:p>
          <a:p>
            <a:endParaRPr lang="en-US" b="1" dirty="0">
              <a:solidFill>
                <a:schemeClr val="tx1"/>
              </a:solidFill>
              <a:latin typeface="+mj-lt"/>
              <a:ea typeface="黑体" panose="02010609060101010101" pitchFamily="49" charset="-122"/>
            </a:endParaRPr>
          </a:p>
          <a:p>
            <a:endParaRPr lang="en-US" dirty="0">
              <a:solidFill>
                <a:schemeClr val="tx1"/>
              </a:solidFill>
              <a:latin typeface="+mj-lt"/>
              <a:ea typeface="黑体" panose="02010609060101010101" pitchFamily="49" charset="-122"/>
            </a:endParaRPr>
          </a:p>
          <a:p>
            <a:endParaRPr lang="en-US" altLang="zh-CN" dirty="0">
              <a:solidFill>
                <a:schemeClr val="tx1"/>
              </a:solidFill>
              <a:ea typeface="黑体" panose="02010609060101010101" pitchFamily="49" charset="-122"/>
            </a:endParaRPr>
          </a:p>
          <a:p>
            <a:r>
              <a:rPr lang="zh-CN" altLang="zh-CN" dirty="0">
                <a:solidFill>
                  <a:schemeClr val="tx1"/>
                </a:solidFill>
                <a:ea typeface="黑体" panose="02010609060101010101" pitchFamily="49" charset="-122"/>
              </a:rPr>
              <a:t>其中</a:t>
            </a:r>
            <a:r>
              <a:rPr lang="en-US" altLang="zh-CN" dirty="0">
                <a:solidFill>
                  <a:schemeClr val="tx1"/>
                </a:solidFill>
                <a:ea typeface="黑体" panose="02010609060101010101" pitchFamily="49" charset="-122"/>
              </a:rPr>
              <a:t>|</a:t>
            </a:r>
            <a:r>
              <a:rPr lang="en-US" altLang="zh-CN" i="1" dirty="0" err="1">
                <a:solidFill>
                  <a:schemeClr val="tx1"/>
                </a:solidFill>
                <a:ea typeface="黑体" panose="02010609060101010101" pitchFamily="49" charset="-122"/>
              </a:rPr>
              <a:t>c</a:t>
            </a:r>
            <a:r>
              <a:rPr lang="en-US" altLang="zh-CN" i="1" baseline="-25000" dirty="0" err="1">
                <a:solidFill>
                  <a:schemeClr val="tx1"/>
                </a:solidFill>
                <a:ea typeface="黑体" panose="02010609060101010101" pitchFamily="49" charset="-122"/>
              </a:rPr>
              <a:t>q</a:t>
            </a:r>
            <a:r>
              <a:rPr lang="en-US" altLang="zh-CN" dirty="0">
                <a:solidFill>
                  <a:schemeClr val="tx1"/>
                </a:solidFill>
                <a:ea typeface="黑体" panose="02010609060101010101" pitchFamily="49" charset="-122"/>
              </a:rPr>
              <a:t>|</a:t>
            </a:r>
            <a:r>
              <a:rPr lang="zh-CN" altLang="zh-CN" dirty="0">
                <a:solidFill>
                  <a:schemeClr val="tx1"/>
                </a:solidFill>
                <a:ea typeface="黑体" panose="02010609060101010101" pitchFamily="49" charset="-122"/>
              </a:rPr>
              <a:t>和</a:t>
            </a:r>
            <a:r>
              <a:rPr lang="en-US" altLang="zh-CN" dirty="0">
                <a:solidFill>
                  <a:schemeClr val="tx1"/>
                </a:solidFill>
                <a:ea typeface="黑体" panose="02010609060101010101" pitchFamily="49" charset="-122"/>
              </a:rPr>
              <a:t>|</a:t>
            </a:r>
            <a:r>
              <a:rPr lang="en-US" altLang="zh-CN" i="1" dirty="0" err="1">
                <a:solidFill>
                  <a:schemeClr val="tx1"/>
                </a:solidFill>
                <a:ea typeface="黑体" panose="02010609060101010101" pitchFamily="49" charset="-122"/>
              </a:rPr>
              <a:t>c</a:t>
            </a:r>
            <a:r>
              <a:rPr lang="en-US" altLang="zh-CN" i="1" baseline="-25000" dirty="0" err="1">
                <a:solidFill>
                  <a:schemeClr val="tx1"/>
                </a:solidFill>
                <a:ea typeface="黑体" panose="02010609060101010101" pitchFamily="49" charset="-122"/>
              </a:rPr>
              <a:t>d</a:t>
            </a:r>
            <a:r>
              <a:rPr lang="en-US" altLang="zh-CN" dirty="0">
                <a:solidFill>
                  <a:schemeClr val="tx1"/>
                </a:solidFill>
                <a:ea typeface="黑体" panose="02010609060101010101" pitchFamily="49" charset="-122"/>
              </a:rPr>
              <a:t>|</a:t>
            </a:r>
            <a:r>
              <a:rPr lang="zh-CN" altLang="zh-CN" dirty="0">
                <a:solidFill>
                  <a:schemeClr val="tx1"/>
                </a:solidFill>
                <a:ea typeface="黑体" panose="02010609060101010101" pitchFamily="49" charset="-122"/>
              </a:rPr>
              <a:t>分别是查询路径和文档路径中的节点数目，并且当且仅当可以通过插入额外的节点使</a:t>
            </a:r>
            <a:r>
              <a:rPr lang="en-US" altLang="zh-CN" i="1" dirty="0" err="1">
                <a:solidFill>
                  <a:schemeClr val="tx1"/>
                </a:solidFill>
                <a:ea typeface="黑体" panose="02010609060101010101" pitchFamily="49" charset="-122"/>
              </a:rPr>
              <a:t>c</a:t>
            </a:r>
            <a:r>
              <a:rPr lang="en-US" altLang="zh-CN" i="1" baseline="-25000" dirty="0" err="1">
                <a:solidFill>
                  <a:schemeClr val="tx1"/>
                </a:solidFill>
                <a:ea typeface="黑体" panose="02010609060101010101" pitchFamily="49" charset="-122"/>
              </a:rPr>
              <a:t>q</a:t>
            </a:r>
            <a:r>
              <a:rPr lang="zh-CN" altLang="zh-CN" dirty="0">
                <a:solidFill>
                  <a:schemeClr val="tx1"/>
                </a:solidFill>
                <a:ea typeface="黑体" panose="02010609060101010101" pitchFamily="49" charset="-122"/>
              </a:rPr>
              <a:t>转换成</a:t>
            </a:r>
            <a:r>
              <a:rPr lang="en-US" altLang="zh-CN" i="1" dirty="0" err="1">
                <a:solidFill>
                  <a:schemeClr val="tx1"/>
                </a:solidFill>
                <a:ea typeface="黑体" panose="02010609060101010101" pitchFamily="49" charset="-122"/>
              </a:rPr>
              <a:t>c</a:t>
            </a:r>
            <a:r>
              <a:rPr lang="en-US" altLang="zh-CN" i="1" baseline="-25000" dirty="0" err="1">
                <a:solidFill>
                  <a:schemeClr val="tx1"/>
                </a:solidFill>
                <a:ea typeface="黑体" panose="02010609060101010101" pitchFamily="49" charset="-122"/>
              </a:rPr>
              <a:t>d</a:t>
            </a:r>
            <a:r>
              <a:rPr lang="zh-CN" altLang="zh-CN" dirty="0">
                <a:solidFill>
                  <a:schemeClr val="tx1"/>
                </a:solidFill>
                <a:ea typeface="黑体" panose="02010609060101010101" pitchFamily="49" charset="-122"/>
              </a:rPr>
              <a:t>时，</a:t>
            </a:r>
            <a:r>
              <a:rPr lang="en-US" altLang="zh-CN" i="1" dirty="0" err="1">
                <a:solidFill>
                  <a:schemeClr val="tx1"/>
                </a:solidFill>
                <a:ea typeface="黑体" panose="02010609060101010101" pitchFamily="49" charset="-122"/>
              </a:rPr>
              <a:t>c</a:t>
            </a:r>
            <a:r>
              <a:rPr lang="en-US" altLang="zh-CN" i="1" baseline="-25000" dirty="0" err="1">
                <a:solidFill>
                  <a:schemeClr val="tx1"/>
                </a:solidFill>
                <a:ea typeface="黑体" panose="02010609060101010101" pitchFamily="49" charset="-122"/>
              </a:rPr>
              <a:t>q</a:t>
            </a:r>
            <a:r>
              <a:rPr lang="zh-CN" altLang="zh-CN" dirty="0">
                <a:solidFill>
                  <a:schemeClr val="tx1"/>
                </a:solidFill>
                <a:ea typeface="黑体" panose="02010609060101010101" pitchFamily="49" charset="-122"/>
              </a:rPr>
              <a:t>和</a:t>
            </a:r>
            <a:r>
              <a:rPr lang="en-US" altLang="zh-CN" i="1" dirty="0" err="1">
                <a:solidFill>
                  <a:schemeClr val="tx1"/>
                </a:solidFill>
                <a:ea typeface="黑体" panose="02010609060101010101" pitchFamily="49" charset="-122"/>
              </a:rPr>
              <a:t>c</a:t>
            </a:r>
            <a:r>
              <a:rPr lang="en-US" altLang="zh-CN" i="1" baseline="-25000" dirty="0" err="1">
                <a:solidFill>
                  <a:schemeClr val="tx1"/>
                </a:solidFill>
                <a:ea typeface="黑体" panose="02010609060101010101" pitchFamily="49" charset="-122"/>
              </a:rPr>
              <a:t>d</a:t>
            </a:r>
            <a:r>
              <a:rPr lang="zh-CN" altLang="zh-CN" dirty="0">
                <a:solidFill>
                  <a:schemeClr val="tx1"/>
                </a:solidFill>
                <a:ea typeface="黑体" panose="02010609060101010101" pitchFamily="49" charset="-122"/>
              </a:rPr>
              <a:t>才能匹配。</a:t>
            </a:r>
            <a:endParaRPr lang="en-US" dirty="0">
              <a:solidFill>
                <a:schemeClr val="tx1"/>
              </a:solidFill>
              <a:latin typeface="+mj-lt"/>
              <a:ea typeface="黑体" panose="02010609060101010101" pitchFamily="49" charset="-122"/>
            </a:endParaRPr>
          </a:p>
        </p:txBody>
      </p:sp>
      <p:sp>
        <p:nvSpPr>
          <p:cNvPr id="5" name="Slide Number Placeholder 4"/>
          <p:cNvSpPr>
            <a:spLocks noGrp="1"/>
          </p:cNvSpPr>
          <p:nvPr>
            <p:ph type="sldNum" sz="quarter" idx="12"/>
          </p:nvPr>
        </p:nvSpPr>
        <p:spPr/>
        <p:txBody>
          <a:bodyPr/>
          <a:lstStyle/>
          <a:p>
            <a:pPr>
              <a:defRPr/>
            </a:pPr>
            <a:fld id="{74BF2C0F-05D6-4882-A325-BE394602789D}" type="slidenum">
              <a:rPr lang="en-US" smtClean="0"/>
              <a:t>31</a:t>
            </a:fld>
            <a:endParaRPr lang="en-US"/>
          </a:p>
        </p:txBody>
      </p:sp>
      <p:pic>
        <p:nvPicPr>
          <p:cNvPr id="988162" name="Picture 2"/>
          <p:cNvPicPr>
            <a:picLocks noChangeAspect="1" noChangeArrowheads="1"/>
          </p:cNvPicPr>
          <p:nvPr/>
        </p:nvPicPr>
        <p:blipFill>
          <a:blip r:embed="rId2" cstate="print"/>
          <a:srcRect/>
          <a:stretch>
            <a:fillRect/>
          </a:stretch>
        </p:blipFill>
        <p:spPr bwMode="auto">
          <a:xfrm>
            <a:off x="1619672" y="2549592"/>
            <a:ext cx="5015239" cy="1311456"/>
          </a:xfrm>
          <a:prstGeom prst="rect">
            <a:avLst/>
          </a:prstGeom>
          <a:noFill/>
          <a:ln w="9525">
            <a:noFill/>
            <a:miter lim="800000"/>
            <a:headEnd/>
            <a:tailEnd/>
          </a:ln>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ln>
        </p:spPr>
        <p:txBody>
          <a:bodyPr anchor="b"/>
          <a:lstStyle/>
          <a:p>
            <a:pP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zh-CN" altLang="en-US" sz="36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上下文相似度计算的例子</a:t>
            </a:r>
            <a:endParaRPr lang="en-US" sz="3600" dirty="0">
              <a:solidFill>
                <a:srgbClr val="000000"/>
              </a:solidFill>
              <a:latin typeface="Calibri" panose="020F0502020204030204" pitchFamily="34" charset="0"/>
              <a:ea typeface="黑体" panose="02010609060101010101" pitchFamily="49" charset="-122"/>
            </a:endParaRPr>
          </a:p>
        </p:txBody>
      </p:sp>
      <p:sp>
        <p:nvSpPr>
          <p:cNvPr id="6" name="Rectangle 5"/>
          <p:cNvSpPr/>
          <p:nvPr/>
        </p:nvSpPr>
        <p:spPr>
          <a:xfrm>
            <a:off x="285720" y="5884151"/>
            <a:ext cx="8572560" cy="461665"/>
          </a:xfrm>
          <a:prstGeom prst="rect">
            <a:avLst/>
          </a:prstGeom>
        </p:spPr>
        <p:txBody>
          <a:bodyPr wrap="square">
            <a:spAutoFit/>
          </a:bodyPr>
          <a:lstStyle/>
          <a:p>
            <a:r>
              <a:rPr lang="en-US" dirty="0">
                <a:solidFill>
                  <a:schemeClr val="tx1"/>
                </a:solidFill>
                <a:latin typeface="+mj-lt"/>
                <a:ea typeface="黑体" panose="02010609060101010101" pitchFamily="49" charset="-122"/>
              </a:rPr>
              <a:t>C</a:t>
            </a:r>
            <a:r>
              <a:rPr lang="en-US" cap="small" dirty="0">
                <a:solidFill>
                  <a:schemeClr val="tx1"/>
                </a:solidFill>
                <a:latin typeface="+mj-lt"/>
                <a:ea typeface="黑体" panose="02010609060101010101" pitchFamily="49" charset="-122"/>
              </a:rPr>
              <a:t>r(</a:t>
            </a:r>
            <a:r>
              <a:rPr lang="en-US" i="1" dirty="0">
                <a:solidFill>
                  <a:schemeClr val="tx1"/>
                </a:solidFill>
                <a:latin typeface="+mj-lt"/>
                <a:ea typeface="黑体" panose="02010609060101010101" pitchFamily="49" charset="-122"/>
              </a:rPr>
              <a:t>c</a:t>
            </a:r>
            <a:r>
              <a:rPr lang="en-US" i="1" baseline="-25000" dirty="0">
                <a:solidFill>
                  <a:schemeClr val="tx1"/>
                </a:solidFill>
                <a:latin typeface="+mj-lt"/>
                <a:ea typeface="黑体" panose="02010609060101010101" pitchFamily="49" charset="-122"/>
              </a:rPr>
              <a:t>q4</a:t>
            </a:r>
            <a:r>
              <a:rPr lang="en-US" dirty="0">
                <a:solidFill>
                  <a:schemeClr val="tx1"/>
                </a:solidFill>
                <a:latin typeface="+mj-lt"/>
                <a:ea typeface="黑体" panose="02010609060101010101" pitchFamily="49" charset="-122"/>
              </a:rPr>
              <a:t>, </a:t>
            </a:r>
            <a:r>
              <a:rPr lang="en-US" i="1" dirty="0">
                <a:solidFill>
                  <a:schemeClr val="tx1"/>
                </a:solidFill>
                <a:latin typeface="+mj-lt"/>
                <a:ea typeface="黑体" panose="02010609060101010101" pitchFamily="49" charset="-122"/>
              </a:rPr>
              <a:t>c</a:t>
            </a:r>
            <a:r>
              <a:rPr lang="en-US" i="1" baseline="-25000" dirty="0">
                <a:solidFill>
                  <a:schemeClr val="tx1"/>
                </a:solidFill>
                <a:latin typeface="+mj-lt"/>
                <a:ea typeface="黑体" panose="02010609060101010101" pitchFamily="49" charset="-122"/>
              </a:rPr>
              <a:t>d2</a:t>
            </a:r>
            <a:r>
              <a:rPr lang="en-US" dirty="0">
                <a:solidFill>
                  <a:schemeClr val="tx1"/>
                </a:solidFill>
                <a:latin typeface="+mj-lt"/>
                <a:ea typeface="黑体" panose="02010609060101010101" pitchFamily="49" charset="-122"/>
              </a:rPr>
              <a:t>) = 3/4 = 0.75. </a:t>
            </a:r>
            <a:r>
              <a:rPr lang="zh-CN" altLang="en-US" dirty="0">
                <a:solidFill>
                  <a:schemeClr val="tx1"/>
                </a:solidFill>
                <a:latin typeface="+mj-lt"/>
                <a:ea typeface="黑体" panose="02010609060101010101" pitchFamily="49" charset="-122"/>
              </a:rPr>
              <a:t>如果</a:t>
            </a:r>
            <a:r>
              <a:rPr lang="en-US" altLang="zh-CN"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dirty="0">
                <a:solidFill>
                  <a:schemeClr val="tx1"/>
                </a:solidFill>
                <a:ea typeface="黑体" panose="02010609060101010101" pitchFamily="49" charset="-122"/>
              </a:rPr>
              <a:t> </a:t>
            </a:r>
            <a:r>
              <a:rPr lang="zh-CN" altLang="en-US" dirty="0">
                <a:solidFill>
                  <a:schemeClr val="tx1"/>
                </a:solidFill>
                <a:ea typeface="黑体" panose="02010609060101010101" pitchFamily="49" charset="-122"/>
              </a:rPr>
              <a:t>相等，那么</a:t>
            </a:r>
            <a:r>
              <a:rPr lang="en-US" dirty="0">
                <a:solidFill>
                  <a:schemeClr val="tx1"/>
                </a:solidFill>
                <a:latin typeface="+mj-lt"/>
                <a:ea typeface="黑体" panose="02010609060101010101" pitchFamily="49" charset="-122"/>
              </a:rPr>
              <a:t> C</a:t>
            </a:r>
            <a:r>
              <a:rPr lang="en-US" cap="small" dirty="0">
                <a:solidFill>
                  <a:schemeClr val="tx1"/>
                </a:solidFill>
                <a:latin typeface="+mj-lt"/>
                <a:ea typeface="黑体" panose="02010609060101010101" pitchFamily="49" charset="-122"/>
              </a:rPr>
              <a:t>r(</a:t>
            </a:r>
            <a:r>
              <a:rPr lang="en-US" i="1" dirty="0" err="1">
                <a:solidFill>
                  <a:schemeClr val="tx1"/>
                </a:solidFill>
                <a:latin typeface="+mj-lt"/>
                <a:ea typeface="黑体" panose="02010609060101010101" pitchFamily="49" charset="-122"/>
              </a:rPr>
              <a:t>c</a:t>
            </a:r>
            <a:r>
              <a:rPr lang="en-US" i="1" baseline="-25000" dirty="0" err="1">
                <a:solidFill>
                  <a:schemeClr val="tx1"/>
                </a:solidFill>
                <a:latin typeface="+mj-lt"/>
                <a:ea typeface="黑体" panose="02010609060101010101" pitchFamily="49" charset="-122"/>
              </a:rPr>
              <a:t>q</a:t>
            </a:r>
            <a:r>
              <a:rPr lang="en-US" dirty="0">
                <a:solidFill>
                  <a:schemeClr val="tx1"/>
                </a:solidFill>
                <a:latin typeface="+mj-lt"/>
                <a:ea typeface="黑体" panose="02010609060101010101" pitchFamily="49" charset="-122"/>
              </a:rPr>
              <a:t>, </a:t>
            </a:r>
            <a:r>
              <a:rPr lang="en-US" i="1" dirty="0" err="1">
                <a:solidFill>
                  <a:schemeClr val="tx1"/>
                </a:solidFill>
                <a:latin typeface="+mj-lt"/>
                <a:ea typeface="黑体" panose="02010609060101010101" pitchFamily="49" charset="-122"/>
              </a:rPr>
              <a:t>c</a:t>
            </a:r>
            <a:r>
              <a:rPr lang="en-US" i="1" baseline="-25000" dirty="0" err="1">
                <a:solidFill>
                  <a:schemeClr val="tx1"/>
                </a:solidFill>
                <a:latin typeface="+mj-lt"/>
                <a:ea typeface="黑体" panose="02010609060101010101" pitchFamily="49" charset="-122"/>
              </a:rPr>
              <a:t>d</a:t>
            </a:r>
            <a:r>
              <a:rPr lang="en-US" dirty="0">
                <a:solidFill>
                  <a:schemeClr val="tx1"/>
                </a:solidFill>
                <a:latin typeface="+mj-lt"/>
                <a:ea typeface="黑体" panose="02010609060101010101" pitchFamily="49" charset="-122"/>
              </a:rPr>
              <a:t>)</a:t>
            </a:r>
            <a:r>
              <a:rPr lang="en-US" altLang="zh-CN" dirty="0">
                <a:solidFill>
                  <a:schemeClr val="tx1"/>
                </a:solidFill>
                <a:latin typeface="+mj-lt"/>
                <a:ea typeface="黑体" panose="02010609060101010101" pitchFamily="49" charset="-122"/>
              </a:rPr>
              <a:t>=</a:t>
            </a:r>
            <a:r>
              <a:rPr lang="en-US" dirty="0">
                <a:solidFill>
                  <a:schemeClr val="tx1"/>
                </a:solidFill>
                <a:latin typeface="+mj-lt"/>
                <a:ea typeface="黑体" panose="02010609060101010101" pitchFamily="49" charset="-122"/>
              </a:rPr>
              <a:t> 1.0</a:t>
            </a:r>
          </a:p>
        </p:txBody>
      </p:sp>
      <p:pic>
        <p:nvPicPr>
          <p:cNvPr id="1012740" name="Picture 4" descr="E:\1031.png"/>
          <p:cNvPicPr>
            <a:picLocks noChangeAspect="1" noChangeArrowheads="1"/>
          </p:cNvPicPr>
          <p:nvPr/>
        </p:nvPicPr>
        <p:blipFill>
          <a:blip r:embed="rId2" cstate="print"/>
          <a:srcRect/>
          <a:stretch>
            <a:fillRect/>
          </a:stretch>
        </p:blipFill>
        <p:spPr bwMode="auto">
          <a:xfrm>
            <a:off x="1928794" y="1571612"/>
            <a:ext cx="5227655" cy="3042862"/>
          </a:xfrm>
          <a:prstGeom prst="rect">
            <a:avLst/>
          </a:prstGeom>
          <a:noFill/>
        </p:spPr>
      </p:pic>
      <p:sp>
        <p:nvSpPr>
          <p:cNvPr id="8" name="Slide Number Placeholder 7"/>
          <p:cNvSpPr>
            <a:spLocks noGrp="1"/>
          </p:cNvSpPr>
          <p:nvPr>
            <p:ph type="sldNum" sz="quarter" idx="12"/>
          </p:nvPr>
        </p:nvSpPr>
        <p:spPr/>
        <p:txBody>
          <a:bodyPr/>
          <a:lstStyle/>
          <a:p>
            <a:pPr>
              <a:defRPr/>
            </a:pPr>
            <a:fld id="{74BF2C0F-05D6-4882-A325-BE394602789D}" type="slidenum">
              <a:rPr lang="en-US" smtClean="0"/>
              <a:t>32</a:t>
            </a:fld>
            <a:endParaRPr lang="en-US" dirty="0"/>
          </a:p>
        </p:txBody>
      </p:sp>
      <p:pic>
        <p:nvPicPr>
          <p:cNvPr id="989186" name="Picture 2"/>
          <p:cNvPicPr>
            <a:picLocks noChangeAspect="1" noChangeArrowheads="1"/>
          </p:cNvPicPr>
          <p:nvPr/>
        </p:nvPicPr>
        <p:blipFill>
          <a:blip r:embed="rId3" cstate="print"/>
          <a:srcRect/>
          <a:stretch>
            <a:fillRect/>
          </a:stretch>
        </p:blipFill>
        <p:spPr bwMode="auto">
          <a:xfrm>
            <a:off x="2123728" y="4649825"/>
            <a:ext cx="4608512" cy="1205099"/>
          </a:xfrm>
          <a:prstGeom prst="rect">
            <a:avLst/>
          </a:prstGeom>
          <a:noFill/>
          <a:ln w="9525">
            <a:noFill/>
            <a:miter lim="800000"/>
            <a:headEnd/>
            <a:tailEnd/>
          </a:ln>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ln>
        </p:spPr>
        <p:txBody>
          <a:bodyPr anchor="b"/>
          <a:lstStyle/>
          <a:p>
            <a:pP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zh-CN" altLang="en-US" sz="36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上下文相似度计算的例子</a:t>
            </a:r>
            <a:endParaRPr lang="en-US" altLang="zh-CN" sz="3600" dirty="0">
              <a:solidFill>
                <a:srgbClr val="000000"/>
              </a:solidFill>
              <a:latin typeface="Calibri" panose="020F0502020204030204" pitchFamily="34" charset="0"/>
              <a:ea typeface="黑体" panose="02010609060101010101" pitchFamily="49" charset="-122"/>
            </a:endParaRPr>
          </a:p>
        </p:txBody>
      </p:sp>
      <p:sp>
        <p:nvSpPr>
          <p:cNvPr id="6" name="Rectangle 5"/>
          <p:cNvSpPr/>
          <p:nvPr/>
        </p:nvSpPr>
        <p:spPr>
          <a:xfrm>
            <a:off x="285720" y="5884151"/>
            <a:ext cx="8572560" cy="461665"/>
          </a:xfrm>
          <a:prstGeom prst="rect">
            <a:avLst/>
          </a:prstGeom>
        </p:spPr>
        <p:txBody>
          <a:bodyPr wrap="square">
            <a:spAutoFit/>
          </a:bodyPr>
          <a:lstStyle/>
          <a:p>
            <a:r>
              <a:rPr lang="en-US" dirty="0">
                <a:solidFill>
                  <a:schemeClr val="tx1"/>
                </a:solidFill>
                <a:latin typeface="+mj-lt"/>
                <a:ea typeface="黑体" panose="02010609060101010101" pitchFamily="49" charset="-122"/>
              </a:rPr>
              <a:t>C</a:t>
            </a:r>
            <a:r>
              <a:rPr lang="en-US" cap="small" dirty="0">
                <a:solidFill>
                  <a:schemeClr val="tx1"/>
                </a:solidFill>
                <a:latin typeface="+mj-lt"/>
                <a:ea typeface="黑体" panose="02010609060101010101" pitchFamily="49" charset="-122"/>
              </a:rPr>
              <a:t>r(</a:t>
            </a:r>
            <a:r>
              <a:rPr lang="en-US" i="1" dirty="0">
                <a:solidFill>
                  <a:schemeClr val="tx1"/>
                </a:solidFill>
                <a:latin typeface="+mj-lt"/>
                <a:ea typeface="黑体" panose="02010609060101010101" pitchFamily="49" charset="-122"/>
              </a:rPr>
              <a:t>c</a:t>
            </a:r>
            <a:r>
              <a:rPr lang="en-US" i="1" baseline="-25000" dirty="0">
                <a:solidFill>
                  <a:schemeClr val="tx1"/>
                </a:solidFill>
                <a:latin typeface="+mj-lt"/>
                <a:ea typeface="黑体" panose="02010609060101010101" pitchFamily="49" charset="-122"/>
              </a:rPr>
              <a:t>q4</a:t>
            </a:r>
            <a:r>
              <a:rPr lang="en-US" dirty="0">
                <a:solidFill>
                  <a:schemeClr val="tx1"/>
                </a:solidFill>
                <a:latin typeface="+mj-lt"/>
                <a:ea typeface="黑体" panose="02010609060101010101" pitchFamily="49" charset="-122"/>
              </a:rPr>
              <a:t>, </a:t>
            </a:r>
            <a:r>
              <a:rPr lang="en-US" i="1" dirty="0">
                <a:solidFill>
                  <a:schemeClr val="tx1"/>
                </a:solidFill>
                <a:latin typeface="+mj-lt"/>
                <a:ea typeface="黑体" panose="02010609060101010101" pitchFamily="49" charset="-122"/>
              </a:rPr>
              <a:t>c</a:t>
            </a:r>
            <a:r>
              <a:rPr lang="en-US" i="1" baseline="-25000" dirty="0">
                <a:solidFill>
                  <a:schemeClr val="tx1"/>
                </a:solidFill>
                <a:latin typeface="+mj-lt"/>
                <a:ea typeface="黑体" panose="02010609060101010101" pitchFamily="49" charset="-122"/>
              </a:rPr>
              <a:t>d3</a:t>
            </a:r>
            <a:r>
              <a:rPr lang="en-US" dirty="0">
                <a:solidFill>
                  <a:schemeClr val="tx1"/>
                </a:solidFill>
                <a:latin typeface="+mj-lt"/>
                <a:ea typeface="黑体" panose="02010609060101010101" pitchFamily="49" charset="-122"/>
              </a:rPr>
              <a:t>) = 3/5 = 0.6.</a:t>
            </a:r>
          </a:p>
        </p:txBody>
      </p:sp>
      <p:pic>
        <p:nvPicPr>
          <p:cNvPr id="1012740" name="Picture 4" descr="E:\1031.png"/>
          <p:cNvPicPr>
            <a:picLocks noChangeAspect="1" noChangeArrowheads="1"/>
          </p:cNvPicPr>
          <p:nvPr/>
        </p:nvPicPr>
        <p:blipFill>
          <a:blip r:embed="rId2" cstate="print"/>
          <a:srcRect/>
          <a:stretch>
            <a:fillRect/>
          </a:stretch>
        </p:blipFill>
        <p:spPr bwMode="auto">
          <a:xfrm>
            <a:off x="1928794" y="1571612"/>
            <a:ext cx="5227655" cy="3042862"/>
          </a:xfrm>
          <a:prstGeom prst="rect">
            <a:avLst/>
          </a:prstGeom>
          <a:noFill/>
        </p:spPr>
      </p:pic>
      <p:sp>
        <p:nvSpPr>
          <p:cNvPr id="7" name="Slide Number Placeholder 6"/>
          <p:cNvSpPr>
            <a:spLocks noGrp="1"/>
          </p:cNvSpPr>
          <p:nvPr>
            <p:ph type="sldNum" sz="quarter" idx="12"/>
          </p:nvPr>
        </p:nvSpPr>
        <p:spPr/>
        <p:txBody>
          <a:bodyPr/>
          <a:lstStyle/>
          <a:p>
            <a:pPr>
              <a:defRPr/>
            </a:pPr>
            <a:fld id="{74BF2C0F-05D6-4882-A325-BE394602789D}" type="slidenum">
              <a:rPr lang="en-US" smtClean="0"/>
              <a:t>33</a:t>
            </a:fld>
            <a:endParaRPr lang="en-US"/>
          </a:p>
        </p:txBody>
      </p:sp>
      <p:pic>
        <p:nvPicPr>
          <p:cNvPr id="8" name="Picture 2"/>
          <p:cNvPicPr>
            <a:picLocks noChangeAspect="1" noChangeArrowheads="1"/>
          </p:cNvPicPr>
          <p:nvPr/>
        </p:nvPicPr>
        <p:blipFill>
          <a:blip r:embed="rId3" cstate="print"/>
          <a:srcRect/>
          <a:stretch>
            <a:fillRect/>
          </a:stretch>
        </p:blipFill>
        <p:spPr bwMode="auto">
          <a:xfrm>
            <a:off x="2123728" y="4555677"/>
            <a:ext cx="4968552" cy="1299247"/>
          </a:xfrm>
          <a:prstGeom prst="rect">
            <a:avLst/>
          </a:prstGeom>
          <a:noFill/>
          <a:ln w="9525">
            <a:noFill/>
            <a:miter lim="800000"/>
            <a:headEnd/>
            <a:tailEnd/>
          </a:ln>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ln>
        </p:spPr>
        <p:txBody>
          <a:bodyPr anchor="b"/>
          <a:lstStyle/>
          <a:p>
            <a:pP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zh-CN" altLang="en-US" sz="3600" dirty="0">
                <a:solidFill>
                  <a:srgbClr val="000000"/>
                </a:solidFill>
                <a:latin typeface="Calibri" panose="020F0502020204030204" pitchFamily="34" charset="0"/>
                <a:ea typeface="黑体" panose="02010609060101010101" pitchFamily="49" charset="-122"/>
                <a:cs typeface="Times New Roman" panose="02020603050405020304" pitchFamily="18" charset="0"/>
              </a:rPr>
              <a:t>文档相似度计算方法</a:t>
            </a:r>
            <a:endParaRPr lang="en-US" sz="3600" dirty="0">
              <a:solidFill>
                <a:srgbClr val="000000"/>
              </a:solidFill>
              <a:latin typeface="Calibri" panose="020F0502020204030204" pitchFamily="34" charset="0"/>
              <a:ea typeface="黑体" panose="02010609060101010101" pitchFamily="49" charset="-122"/>
            </a:endParaRPr>
          </a:p>
        </p:txBody>
      </p:sp>
      <p:sp>
        <p:nvSpPr>
          <p:cNvPr id="6" name="Rectangle 5"/>
          <p:cNvSpPr/>
          <p:nvPr/>
        </p:nvSpPr>
        <p:spPr>
          <a:xfrm>
            <a:off x="285720" y="1428736"/>
            <a:ext cx="8572560" cy="1938992"/>
          </a:xfrm>
          <a:prstGeom prst="rect">
            <a:avLst/>
          </a:prstGeom>
        </p:spPr>
        <p:txBody>
          <a:bodyPr wrap="square">
            <a:spAutoFit/>
          </a:bodyPr>
          <a:lstStyle/>
          <a:p>
            <a:r>
              <a:rPr lang="zh-CN" altLang="zh-CN" dirty="0">
                <a:solidFill>
                  <a:schemeClr val="tx1"/>
                </a:solidFill>
                <a:ea typeface="黑体" panose="02010609060101010101" pitchFamily="49" charset="-122"/>
              </a:rPr>
              <a:t>最终的文档得分计算可以看成</a:t>
            </a:r>
            <a:r>
              <a:rPr lang="zh-CN" altLang="en-US" dirty="0">
                <a:solidFill>
                  <a:schemeClr val="tx1"/>
                </a:solidFill>
                <a:ea typeface="黑体" panose="02010609060101010101" pitchFamily="49" charset="-122"/>
              </a:rPr>
              <a:t>普通</a:t>
            </a:r>
            <a:r>
              <a:rPr lang="zh-CN" altLang="zh-CN" dirty="0">
                <a:solidFill>
                  <a:schemeClr val="tx1"/>
                </a:solidFill>
                <a:ea typeface="黑体" panose="02010609060101010101" pitchFamily="49" charset="-122"/>
              </a:rPr>
              <a:t>余弦相似度计算方法的一个变形。我们将这个计算公式称为</a:t>
            </a:r>
            <a:r>
              <a:rPr lang="en-US" cap="small" dirty="0" err="1">
                <a:solidFill>
                  <a:schemeClr val="tx1"/>
                </a:solidFill>
                <a:latin typeface="+mj-lt"/>
                <a:ea typeface="黑体" panose="02010609060101010101" pitchFamily="49" charset="-122"/>
              </a:rPr>
              <a:t>SimNoMerge</a:t>
            </a:r>
            <a:r>
              <a:rPr lang="en-US" dirty="0">
                <a:solidFill>
                  <a:schemeClr val="tx1"/>
                </a:solidFill>
                <a:latin typeface="+mj-lt"/>
                <a:ea typeface="黑体" panose="02010609060101010101" pitchFamily="49" charset="-122"/>
              </a:rPr>
              <a:t>.</a:t>
            </a:r>
          </a:p>
          <a:p>
            <a:r>
              <a:rPr lang="en-US" cap="small" dirty="0" err="1">
                <a:solidFill>
                  <a:schemeClr val="tx1"/>
                </a:solidFill>
                <a:latin typeface="+mj-lt"/>
                <a:ea typeface="黑体" panose="02010609060101010101" pitchFamily="49" charset="-122"/>
              </a:rPr>
              <a:t>SimNoMerge</a:t>
            </a:r>
            <a:r>
              <a:rPr lang="en-US" dirty="0">
                <a:solidFill>
                  <a:schemeClr val="tx1"/>
                </a:solidFill>
                <a:latin typeface="+mj-lt"/>
                <a:ea typeface="黑体" panose="02010609060101010101" pitchFamily="49" charset="-122"/>
              </a:rPr>
              <a:t>(</a:t>
            </a:r>
            <a:r>
              <a:rPr lang="en-US" i="1" dirty="0">
                <a:solidFill>
                  <a:schemeClr val="tx1"/>
                </a:solidFill>
                <a:latin typeface="+mj-lt"/>
                <a:ea typeface="黑体" panose="02010609060101010101" pitchFamily="49" charset="-122"/>
              </a:rPr>
              <a:t>q</a:t>
            </a:r>
            <a:r>
              <a:rPr lang="en-US" dirty="0">
                <a:solidFill>
                  <a:schemeClr val="tx1"/>
                </a:solidFill>
                <a:latin typeface="+mj-lt"/>
                <a:ea typeface="黑体" panose="02010609060101010101" pitchFamily="49" charset="-122"/>
              </a:rPr>
              <a:t>, </a:t>
            </a:r>
            <a:r>
              <a:rPr lang="en-US" i="1" dirty="0">
                <a:solidFill>
                  <a:schemeClr val="tx1"/>
                </a:solidFill>
                <a:latin typeface="+mj-lt"/>
                <a:ea typeface="黑体" panose="02010609060101010101" pitchFamily="49" charset="-122"/>
              </a:rPr>
              <a:t>d</a:t>
            </a:r>
            <a:r>
              <a:rPr lang="en-US" dirty="0">
                <a:solidFill>
                  <a:schemeClr val="tx1"/>
                </a:solidFill>
                <a:latin typeface="+mj-lt"/>
                <a:ea typeface="黑体" panose="02010609060101010101" pitchFamily="49" charset="-122"/>
              </a:rPr>
              <a:t>) =</a:t>
            </a:r>
          </a:p>
          <a:p>
            <a:r>
              <a:rPr lang="en-US" b="1" dirty="0">
                <a:solidFill>
                  <a:schemeClr val="tx1"/>
                </a:solidFill>
                <a:latin typeface="+mj-lt"/>
                <a:ea typeface="黑体" panose="02010609060101010101" pitchFamily="49" charset="-122"/>
              </a:rPr>
              <a:t>	</a:t>
            </a:r>
          </a:p>
          <a:p>
            <a:endParaRPr lang="en-US" dirty="0">
              <a:solidFill>
                <a:schemeClr val="tx1"/>
              </a:solidFill>
              <a:latin typeface="+mj-lt"/>
              <a:ea typeface="黑体" panose="02010609060101010101" pitchFamily="49" charset="-122"/>
            </a:endParaRPr>
          </a:p>
        </p:txBody>
      </p:sp>
      <p:sp>
        <p:nvSpPr>
          <p:cNvPr id="4" name="Rectangle 3"/>
          <p:cNvSpPr/>
          <p:nvPr/>
        </p:nvSpPr>
        <p:spPr>
          <a:xfrm>
            <a:off x="285752" y="3560062"/>
            <a:ext cx="8715404" cy="3226524"/>
          </a:xfrm>
          <a:prstGeom prst="rect">
            <a:avLst/>
          </a:prstGeom>
        </p:spPr>
        <p:txBody>
          <a:bodyPr wrap="square">
            <a:spAutoFit/>
          </a:bodyPr>
          <a:lstStyle/>
          <a:p>
            <a:pPr marL="336550" indent="-336550">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i="1" dirty="0">
                <a:solidFill>
                  <a:schemeClr val="tx1"/>
                </a:solidFill>
                <a:latin typeface="+mj-lt"/>
                <a:ea typeface="黑体" panose="02010609060101010101" pitchFamily="49" charset="-122"/>
              </a:rPr>
              <a:t>V</a:t>
            </a:r>
            <a:r>
              <a:rPr lang="zh-CN" altLang="zh-CN" dirty="0">
                <a:solidFill>
                  <a:schemeClr val="tx1"/>
                </a:solidFill>
                <a:ea typeface="黑体" panose="02010609060101010101" pitchFamily="49" charset="-122"/>
              </a:rPr>
              <a:t>非结构化词项的词汇表</a:t>
            </a:r>
            <a:endParaRPr lang="en-US" dirty="0">
              <a:solidFill>
                <a:schemeClr val="tx1"/>
              </a:solidFill>
              <a:latin typeface="+mj-lt"/>
              <a:ea typeface="黑体" panose="02010609060101010101" pitchFamily="49" charset="-122"/>
            </a:endParaRPr>
          </a:p>
          <a:p>
            <a:pPr marL="336550" indent="-336550">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i="1" dirty="0">
                <a:solidFill>
                  <a:schemeClr val="tx1"/>
                </a:solidFill>
                <a:latin typeface="+mj-lt"/>
                <a:ea typeface="黑体" panose="02010609060101010101" pitchFamily="49" charset="-122"/>
              </a:rPr>
              <a:t>B</a:t>
            </a:r>
            <a:r>
              <a:rPr lang="zh-CN" altLang="zh-CN" dirty="0">
                <a:solidFill>
                  <a:schemeClr val="tx1"/>
                </a:solidFill>
                <a:ea typeface="黑体" panose="02010609060101010101" pitchFamily="49" charset="-122"/>
              </a:rPr>
              <a:t>是所有</a:t>
            </a:r>
            <a:r>
              <a:rPr lang="en-US" altLang="zh-CN" dirty="0">
                <a:solidFill>
                  <a:schemeClr val="tx1"/>
                </a:solidFill>
                <a:ea typeface="黑体" panose="02010609060101010101" pitchFamily="49" charset="-122"/>
              </a:rPr>
              <a:t>XML</a:t>
            </a:r>
            <a:r>
              <a:rPr lang="zh-CN" altLang="zh-CN" dirty="0">
                <a:solidFill>
                  <a:schemeClr val="tx1"/>
                </a:solidFill>
                <a:ea typeface="黑体" panose="02010609060101010101" pitchFamily="49" charset="-122"/>
              </a:rPr>
              <a:t>上下文的集合</a:t>
            </a:r>
            <a:endParaRPr lang="en-US" dirty="0">
              <a:solidFill>
                <a:schemeClr val="tx1"/>
              </a:solidFill>
              <a:latin typeface="+mj-lt"/>
              <a:ea typeface="黑体" panose="02010609060101010101" pitchFamily="49" charset="-122"/>
            </a:endParaRPr>
          </a:p>
          <a:p>
            <a:pPr marL="336550" indent="-336550">
              <a:spcBef>
                <a:spcPts val="700"/>
              </a:spcBef>
              <a:buClr>
                <a:srgbClr val="437085"/>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dirty="0">
                <a:solidFill>
                  <a:schemeClr val="tx1"/>
                </a:solidFill>
                <a:ea typeface="黑体" panose="02010609060101010101" pitchFamily="49" charset="-122"/>
              </a:rPr>
              <a:t>weight</a:t>
            </a:r>
            <a:r>
              <a:rPr lang="zh-CN" altLang="zh-CN" dirty="0">
                <a:solidFill>
                  <a:schemeClr val="tx1"/>
                </a:solidFill>
                <a:ea typeface="黑体" panose="02010609060101010101" pitchFamily="49" charset="-122"/>
              </a:rPr>
              <a:t>（</a:t>
            </a:r>
            <a:r>
              <a:rPr lang="en-US" altLang="zh-CN" i="1" dirty="0" err="1">
                <a:solidFill>
                  <a:schemeClr val="tx1"/>
                </a:solidFill>
                <a:ea typeface="黑体" panose="02010609060101010101" pitchFamily="49" charset="-122"/>
              </a:rPr>
              <a:t>q,t,c</a:t>
            </a:r>
            <a:r>
              <a:rPr lang="zh-CN" altLang="zh-CN" dirty="0">
                <a:solidFill>
                  <a:schemeClr val="tx1"/>
                </a:solidFill>
                <a:ea typeface="黑体" panose="02010609060101010101" pitchFamily="49" charset="-122"/>
              </a:rPr>
              <a:t>）和</a:t>
            </a:r>
            <a:r>
              <a:rPr lang="en-US" altLang="zh-CN" dirty="0">
                <a:solidFill>
                  <a:schemeClr val="tx1"/>
                </a:solidFill>
                <a:ea typeface="黑体" panose="02010609060101010101" pitchFamily="49" charset="-122"/>
              </a:rPr>
              <a:t>weight</a:t>
            </a:r>
            <a:r>
              <a:rPr lang="zh-CN" altLang="zh-CN" dirty="0">
                <a:solidFill>
                  <a:schemeClr val="tx1"/>
                </a:solidFill>
                <a:ea typeface="黑体" panose="02010609060101010101" pitchFamily="49" charset="-122"/>
              </a:rPr>
              <a:t>（</a:t>
            </a:r>
            <a:r>
              <a:rPr lang="en-US" altLang="zh-CN" i="1" dirty="0" err="1">
                <a:solidFill>
                  <a:schemeClr val="tx1"/>
                </a:solidFill>
                <a:ea typeface="黑体" panose="02010609060101010101" pitchFamily="49" charset="-122"/>
              </a:rPr>
              <a:t>d,t,c</a:t>
            </a:r>
            <a:r>
              <a:rPr lang="zh-CN" altLang="zh-CN" dirty="0">
                <a:solidFill>
                  <a:schemeClr val="tx1"/>
                </a:solidFill>
                <a:ea typeface="黑体" panose="02010609060101010101" pitchFamily="49" charset="-122"/>
              </a:rPr>
              <a:t>）分别是词项</a:t>
            </a:r>
            <a:r>
              <a:rPr lang="en-US" altLang="zh-CN" i="1" dirty="0">
                <a:solidFill>
                  <a:schemeClr val="tx1"/>
                </a:solidFill>
                <a:ea typeface="黑体" panose="02010609060101010101" pitchFamily="49" charset="-122"/>
              </a:rPr>
              <a:t>t</a:t>
            </a:r>
            <a:r>
              <a:rPr lang="zh-CN" altLang="zh-CN" dirty="0">
                <a:solidFill>
                  <a:schemeClr val="tx1"/>
                </a:solidFill>
                <a:ea typeface="黑体" panose="02010609060101010101" pitchFamily="49" charset="-122"/>
              </a:rPr>
              <a:t>在查询</a:t>
            </a:r>
            <a:r>
              <a:rPr lang="en-US" altLang="zh-CN" i="1" dirty="0">
                <a:solidFill>
                  <a:schemeClr val="tx1"/>
                </a:solidFill>
                <a:ea typeface="黑体" panose="02010609060101010101" pitchFamily="49" charset="-122"/>
              </a:rPr>
              <a:t>q</a:t>
            </a:r>
            <a:r>
              <a:rPr lang="zh-CN" altLang="zh-CN" dirty="0">
                <a:solidFill>
                  <a:schemeClr val="tx1"/>
                </a:solidFill>
                <a:ea typeface="黑体" panose="02010609060101010101" pitchFamily="49" charset="-122"/>
              </a:rPr>
              <a:t>和文档</a:t>
            </a:r>
            <a:r>
              <a:rPr lang="en-US" altLang="zh-CN" i="1" dirty="0">
                <a:solidFill>
                  <a:schemeClr val="tx1"/>
                </a:solidFill>
                <a:ea typeface="黑体" panose="02010609060101010101" pitchFamily="49" charset="-122"/>
              </a:rPr>
              <a:t>d</a:t>
            </a:r>
            <a:r>
              <a:rPr lang="zh-CN" altLang="zh-CN" dirty="0">
                <a:solidFill>
                  <a:schemeClr val="tx1"/>
                </a:solidFill>
                <a:ea typeface="黑体" panose="02010609060101010101" pitchFamily="49" charset="-122"/>
              </a:rPr>
              <a:t>的上下文</a:t>
            </a:r>
            <a:r>
              <a:rPr lang="en-US" altLang="zh-CN" i="1" dirty="0">
                <a:solidFill>
                  <a:schemeClr val="tx1"/>
                </a:solidFill>
                <a:ea typeface="黑体" panose="02010609060101010101" pitchFamily="49" charset="-122"/>
              </a:rPr>
              <a:t>c</a:t>
            </a:r>
            <a:r>
              <a:rPr lang="zh-CN" altLang="zh-CN" dirty="0">
                <a:solidFill>
                  <a:schemeClr val="tx1"/>
                </a:solidFill>
                <a:ea typeface="黑体" panose="02010609060101010101" pitchFamily="49" charset="-122"/>
              </a:rPr>
              <a:t>中的权重。我们可以采用第</a:t>
            </a:r>
            <a:r>
              <a:rPr lang="en-US" altLang="zh-CN" dirty="0">
                <a:solidFill>
                  <a:schemeClr val="tx1"/>
                </a:solidFill>
                <a:ea typeface="黑体" panose="02010609060101010101" pitchFamily="49" charset="-122"/>
              </a:rPr>
              <a:t>6</a:t>
            </a:r>
            <a:r>
              <a:rPr lang="zh-CN" altLang="zh-CN" dirty="0">
                <a:solidFill>
                  <a:schemeClr val="tx1"/>
                </a:solidFill>
                <a:ea typeface="黑体" panose="02010609060101010101" pitchFamily="49" charset="-122"/>
              </a:rPr>
              <a:t>章的某种权重机制来计算这个权重</a:t>
            </a:r>
            <a:r>
              <a:rPr lang="en-US" altLang="zh-CN" dirty="0">
                <a:solidFill>
                  <a:schemeClr val="tx1"/>
                </a:solidFill>
                <a:ea typeface="黑体" panose="02010609060101010101" pitchFamily="49" charset="-122"/>
              </a:rPr>
              <a:t>(</a:t>
            </a:r>
            <a:r>
              <a:rPr lang="zh-CN" altLang="zh-CN" dirty="0">
                <a:solidFill>
                  <a:schemeClr val="tx1"/>
                </a:solidFill>
                <a:ea typeface="黑体" panose="02010609060101010101" pitchFamily="49" charset="-122"/>
              </a:rPr>
              <a:t>比如，</a:t>
            </a:r>
            <a:r>
              <a:rPr lang="en-US" altLang="zh-CN" dirty="0" err="1">
                <a:solidFill>
                  <a:schemeClr val="tx1"/>
                </a:solidFill>
                <a:ea typeface="黑体" panose="02010609060101010101" pitchFamily="49" charset="-122"/>
              </a:rPr>
              <a:t>idf</a:t>
            </a:r>
            <a:r>
              <a:rPr lang="en-US" altLang="zh-CN" i="1" baseline="-25000" dirty="0" err="1">
                <a:solidFill>
                  <a:schemeClr val="tx1"/>
                </a:solidFill>
                <a:ea typeface="黑体" panose="02010609060101010101" pitchFamily="49" charset="-122"/>
              </a:rPr>
              <a:t>t</a:t>
            </a:r>
            <a:r>
              <a:rPr lang="en-US" altLang="zh-CN" dirty="0" err="1">
                <a:solidFill>
                  <a:schemeClr val="tx1"/>
                </a:solidFill>
                <a:ea typeface="黑体" panose="02010609060101010101" pitchFamily="49" charset="-122"/>
              </a:rPr>
              <a:t>×wf</a:t>
            </a:r>
            <a:r>
              <a:rPr lang="en-US" altLang="zh-CN" i="1" baseline="-25000" dirty="0" err="1">
                <a:solidFill>
                  <a:schemeClr val="tx1"/>
                </a:solidFill>
                <a:ea typeface="黑体" panose="02010609060101010101" pitchFamily="49" charset="-122"/>
              </a:rPr>
              <a:t>t,d</a:t>
            </a:r>
            <a:r>
              <a:rPr lang="zh-CN" altLang="zh-CN" dirty="0">
                <a:solidFill>
                  <a:schemeClr val="tx1"/>
                </a:solidFill>
                <a:ea typeface="黑体" panose="02010609060101010101" pitchFamily="49" charset="-122"/>
              </a:rPr>
              <a:t>。逆文档频率</a:t>
            </a:r>
            <a:r>
              <a:rPr lang="en-US" altLang="zh-CN" dirty="0" err="1">
                <a:solidFill>
                  <a:schemeClr val="tx1"/>
                </a:solidFill>
                <a:ea typeface="黑体" panose="02010609060101010101" pitchFamily="49" charset="-122"/>
              </a:rPr>
              <a:t>idf</a:t>
            </a:r>
            <a:r>
              <a:rPr lang="en-US" altLang="zh-CN" i="1" baseline="-25000" dirty="0" err="1">
                <a:solidFill>
                  <a:schemeClr val="tx1"/>
                </a:solidFill>
                <a:ea typeface="黑体" panose="02010609060101010101" pitchFamily="49" charset="-122"/>
              </a:rPr>
              <a:t>t</a:t>
            </a:r>
            <a:r>
              <a:rPr lang="zh-CN" altLang="zh-CN" dirty="0">
                <a:solidFill>
                  <a:schemeClr val="tx1"/>
                </a:solidFill>
                <a:ea typeface="黑体" panose="02010609060101010101" pitchFamily="49" charset="-122"/>
              </a:rPr>
              <a:t>的值取决于</a:t>
            </a:r>
            <a:r>
              <a:rPr lang="en-US" altLang="zh-CN" dirty="0" err="1">
                <a:solidFill>
                  <a:schemeClr val="tx1"/>
                </a:solidFill>
                <a:ea typeface="黑体" panose="02010609060101010101" pitchFamily="49" charset="-122"/>
              </a:rPr>
              <a:t>df</a:t>
            </a:r>
            <a:r>
              <a:rPr lang="en-US" altLang="zh-CN" i="1" baseline="-25000" dirty="0" err="1">
                <a:solidFill>
                  <a:schemeClr val="tx1"/>
                </a:solidFill>
                <a:ea typeface="黑体" panose="02010609060101010101" pitchFamily="49" charset="-122"/>
              </a:rPr>
              <a:t>t</a:t>
            </a:r>
            <a:r>
              <a:rPr lang="zh-CN" altLang="zh-CN" dirty="0">
                <a:solidFill>
                  <a:schemeClr val="tx1"/>
                </a:solidFill>
                <a:ea typeface="黑体" panose="02010609060101010101" pitchFamily="49" charset="-122"/>
              </a:rPr>
              <a:t>计算时我们所利用的元素</a:t>
            </a:r>
            <a:r>
              <a:rPr lang="en-US" altLang="zh-CN" dirty="0">
                <a:solidFill>
                  <a:schemeClr val="tx1"/>
                </a:solidFill>
                <a:ea typeface="黑体" panose="02010609060101010101" pitchFamily="49" charset="-122"/>
              </a:rPr>
              <a:t>)</a:t>
            </a:r>
            <a:endParaRPr lang="en-US" dirty="0">
              <a:solidFill>
                <a:schemeClr val="tx1"/>
              </a:solidFill>
              <a:latin typeface="+mj-lt"/>
              <a:ea typeface="黑体" panose="02010609060101010101" pitchFamily="49" charset="-122"/>
            </a:endParaRPr>
          </a:p>
          <a:p>
            <a:r>
              <a:rPr lang="en-US" cap="small" dirty="0" err="1">
                <a:solidFill>
                  <a:schemeClr val="tx1"/>
                </a:solidFill>
                <a:latin typeface="+mj-lt"/>
                <a:ea typeface="黑体" panose="02010609060101010101" pitchFamily="49" charset="-122"/>
              </a:rPr>
              <a:t>SimNoMerge</a:t>
            </a:r>
            <a:r>
              <a:rPr lang="en-US" cap="small" dirty="0">
                <a:solidFill>
                  <a:schemeClr val="tx1"/>
                </a:solidFill>
                <a:latin typeface="+mj-lt"/>
                <a:ea typeface="黑体" panose="02010609060101010101" pitchFamily="49" charset="-122"/>
              </a:rPr>
              <a:t>(</a:t>
            </a:r>
            <a:r>
              <a:rPr lang="en-US" i="1" dirty="0">
                <a:solidFill>
                  <a:schemeClr val="tx1"/>
                </a:solidFill>
                <a:latin typeface="+mj-lt"/>
                <a:ea typeface="黑体" panose="02010609060101010101" pitchFamily="49" charset="-122"/>
              </a:rPr>
              <a:t>q</a:t>
            </a:r>
            <a:r>
              <a:rPr lang="en-US" dirty="0">
                <a:solidFill>
                  <a:schemeClr val="tx1"/>
                </a:solidFill>
                <a:latin typeface="+mj-lt"/>
                <a:ea typeface="黑体" panose="02010609060101010101" pitchFamily="49" charset="-122"/>
              </a:rPr>
              <a:t>, </a:t>
            </a:r>
            <a:r>
              <a:rPr lang="en-US" i="1" dirty="0">
                <a:solidFill>
                  <a:schemeClr val="tx1"/>
                </a:solidFill>
                <a:latin typeface="+mj-lt"/>
                <a:ea typeface="黑体" panose="02010609060101010101" pitchFamily="49" charset="-122"/>
              </a:rPr>
              <a:t>d</a:t>
            </a:r>
            <a:r>
              <a:rPr lang="en-US" dirty="0">
                <a:solidFill>
                  <a:schemeClr val="tx1"/>
                </a:solidFill>
                <a:latin typeface="+mj-lt"/>
                <a:ea typeface="黑体" panose="02010609060101010101" pitchFamily="49" charset="-122"/>
              </a:rPr>
              <a:t>)</a:t>
            </a:r>
            <a:r>
              <a:rPr lang="zh-CN" altLang="zh-CN" dirty="0">
                <a:solidFill>
                  <a:schemeClr val="tx1"/>
                </a:solidFill>
                <a:ea typeface="黑体" panose="02010609060101010101" pitchFamily="49" charset="-122"/>
              </a:rPr>
              <a:t>并不是一个真正的余弦相似度计算函数，因为它的值可能会超过</a:t>
            </a:r>
            <a:r>
              <a:rPr lang="en-US" altLang="zh-CN" dirty="0">
                <a:solidFill>
                  <a:schemeClr val="tx1"/>
                </a:solidFill>
                <a:ea typeface="黑体" panose="02010609060101010101" pitchFamily="49" charset="-122"/>
              </a:rPr>
              <a:t>1.0</a:t>
            </a:r>
            <a:endParaRPr lang="en-US" dirty="0">
              <a:solidFill>
                <a:schemeClr val="tx1"/>
              </a:solidFill>
              <a:latin typeface="+mj-lt"/>
              <a:ea typeface="黑体" panose="02010609060101010101" pitchFamily="49" charset="-122"/>
            </a:endParaRPr>
          </a:p>
        </p:txBody>
      </p:sp>
      <p:pic>
        <p:nvPicPr>
          <p:cNvPr id="1013762" name="Picture 2" descr="E:\1033.png"/>
          <p:cNvPicPr>
            <a:picLocks noChangeAspect="1" noChangeArrowheads="1"/>
          </p:cNvPicPr>
          <p:nvPr/>
        </p:nvPicPr>
        <p:blipFill>
          <a:blip r:embed="rId2" cstate="print"/>
          <a:srcRect/>
          <a:stretch>
            <a:fillRect/>
          </a:stretch>
        </p:blipFill>
        <p:spPr bwMode="auto">
          <a:xfrm>
            <a:off x="428596" y="2616198"/>
            <a:ext cx="7709997" cy="955678"/>
          </a:xfrm>
          <a:prstGeom prst="rect">
            <a:avLst/>
          </a:prstGeom>
          <a:noFill/>
        </p:spPr>
      </p:pic>
      <p:sp>
        <p:nvSpPr>
          <p:cNvPr id="7" name="Slide Number Placeholder 6"/>
          <p:cNvSpPr>
            <a:spLocks noGrp="1"/>
          </p:cNvSpPr>
          <p:nvPr>
            <p:ph type="sldNum" sz="quarter" idx="12"/>
          </p:nvPr>
        </p:nvSpPr>
        <p:spPr/>
        <p:txBody>
          <a:bodyPr/>
          <a:lstStyle/>
          <a:p>
            <a:pPr>
              <a:defRPr/>
            </a:pPr>
            <a:fld id="{74BF2C0F-05D6-4882-A325-BE394602789D}" type="slidenum">
              <a:rPr lang="en-US" smtClean="0"/>
              <a:t>34</a:t>
            </a:fld>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ln>
        </p:spPr>
        <p:txBody>
          <a:bodyPr anchor="b"/>
          <a:lstStyle/>
          <a:p>
            <a:pP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sz="3600" cap="small" dirty="0" err="1">
                <a:solidFill>
                  <a:schemeClr val="tx1"/>
                </a:solidFill>
                <a:latin typeface="+mj-lt"/>
                <a:ea typeface="黑体" panose="02010609060101010101" pitchFamily="49" charset="-122"/>
              </a:rPr>
              <a:t>SimNoMerge</a:t>
            </a:r>
            <a:r>
              <a:rPr lang="zh-CN" altLang="en-US" sz="3600" cap="small" dirty="0">
                <a:solidFill>
                  <a:schemeClr val="tx1"/>
                </a:solidFill>
                <a:latin typeface="+mj-lt"/>
                <a:ea typeface="黑体" panose="02010609060101010101" pitchFamily="49" charset="-122"/>
              </a:rPr>
              <a:t>算法的伪代码</a:t>
            </a:r>
            <a:endParaRPr lang="en-US" sz="3600" dirty="0">
              <a:solidFill>
                <a:srgbClr val="000000"/>
              </a:solidFill>
              <a:latin typeface="+mj-lt"/>
              <a:ea typeface="黑体" panose="02010609060101010101" pitchFamily="49" charset="-122"/>
            </a:endParaRPr>
          </a:p>
        </p:txBody>
      </p:sp>
      <p:sp>
        <p:nvSpPr>
          <p:cNvPr id="6" name="Rectangle 5"/>
          <p:cNvSpPr/>
          <p:nvPr/>
        </p:nvSpPr>
        <p:spPr>
          <a:xfrm>
            <a:off x="285720" y="1584316"/>
            <a:ext cx="8572560" cy="461665"/>
          </a:xfrm>
          <a:prstGeom prst="rect">
            <a:avLst/>
          </a:prstGeom>
        </p:spPr>
        <p:txBody>
          <a:bodyPr wrap="square">
            <a:spAutoFit/>
          </a:bodyPr>
          <a:lstStyle/>
          <a:p>
            <a:r>
              <a:rPr lang="en-US" b="1" dirty="0">
                <a:solidFill>
                  <a:schemeClr val="tx1"/>
                </a:solidFill>
                <a:latin typeface="+mj-lt"/>
                <a:ea typeface="黑体" panose="02010609060101010101" pitchFamily="49" charset="-122"/>
              </a:rPr>
              <a:t>	</a:t>
            </a:r>
          </a:p>
        </p:txBody>
      </p:sp>
      <p:pic>
        <p:nvPicPr>
          <p:cNvPr id="1014786" name="Picture 2" descr="E:\1034.png"/>
          <p:cNvPicPr>
            <a:picLocks noChangeAspect="1" noChangeArrowheads="1"/>
          </p:cNvPicPr>
          <p:nvPr/>
        </p:nvPicPr>
        <p:blipFill>
          <a:blip r:embed="rId2" cstate="print"/>
          <a:srcRect/>
          <a:stretch>
            <a:fillRect/>
          </a:stretch>
        </p:blipFill>
        <p:spPr bwMode="auto">
          <a:xfrm>
            <a:off x="428596" y="1967545"/>
            <a:ext cx="7501922" cy="4676164"/>
          </a:xfrm>
          <a:prstGeom prst="rect">
            <a:avLst/>
          </a:prstGeom>
          <a:noFill/>
        </p:spPr>
      </p:pic>
      <p:sp>
        <p:nvSpPr>
          <p:cNvPr id="5" name="Rectangle 4"/>
          <p:cNvSpPr/>
          <p:nvPr/>
        </p:nvSpPr>
        <p:spPr>
          <a:xfrm>
            <a:off x="285720" y="1500174"/>
            <a:ext cx="7216399" cy="461665"/>
          </a:xfrm>
          <a:prstGeom prst="rect">
            <a:avLst/>
          </a:prstGeom>
        </p:spPr>
        <p:txBody>
          <a:bodyPr wrap="none">
            <a:spAutoFit/>
          </a:bodyPr>
          <a:lstStyle/>
          <a:p>
            <a:pP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cap="small" dirty="0" err="1">
                <a:solidFill>
                  <a:schemeClr val="tx1"/>
                </a:solidFill>
                <a:latin typeface="+mj-lt"/>
                <a:ea typeface="黑体" panose="02010609060101010101" pitchFamily="49" charset="-122"/>
              </a:rPr>
              <a:t>ScoreDocumentsWithSimNoMerge</a:t>
            </a:r>
            <a:r>
              <a:rPr lang="en-US" cap="small" dirty="0">
                <a:solidFill>
                  <a:schemeClr val="tx1"/>
                </a:solidFill>
                <a:latin typeface="+mj-lt"/>
                <a:ea typeface="黑体" panose="02010609060101010101" pitchFamily="49" charset="-122"/>
              </a:rPr>
              <a:t>(</a:t>
            </a:r>
            <a:r>
              <a:rPr lang="en-US" i="1" dirty="0">
                <a:solidFill>
                  <a:srgbClr val="000000"/>
                </a:solidFill>
                <a:latin typeface="+mj-lt"/>
                <a:ea typeface="黑体" panose="02010609060101010101" pitchFamily="49" charset="-122"/>
                <a:cs typeface="Times New Roman" panose="02020603050405020304" pitchFamily="18" charset="0"/>
              </a:rPr>
              <a:t>q</a:t>
            </a:r>
            <a:r>
              <a:rPr lang="en-US" dirty="0">
                <a:solidFill>
                  <a:srgbClr val="000000"/>
                </a:solidFill>
                <a:latin typeface="+mj-lt"/>
                <a:ea typeface="黑体" panose="02010609060101010101" pitchFamily="49" charset="-122"/>
                <a:cs typeface="Times New Roman" panose="02020603050405020304" pitchFamily="18" charset="0"/>
              </a:rPr>
              <a:t>, </a:t>
            </a:r>
            <a:r>
              <a:rPr lang="en-US" i="1" dirty="0">
                <a:solidFill>
                  <a:srgbClr val="000000"/>
                </a:solidFill>
                <a:latin typeface="+mj-lt"/>
                <a:ea typeface="黑体" panose="02010609060101010101" pitchFamily="49" charset="-122"/>
                <a:cs typeface="Times New Roman" panose="02020603050405020304" pitchFamily="18" charset="0"/>
              </a:rPr>
              <a:t>B</a:t>
            </a:r>
            <a:r>
              <a:rPr lang="en-US" dirty="0">
                <a:solidFill>
                  <a:srgbClr val="000000"/>
                </a:solidFill>
                <a:latin typeface="+mj-lt"/>
                <a:ea typeface="黑体" panose="02010609060101010101" pitchFamily="49" charset="-122"/>
                <a:cs typeface="Times New Roman" panose="02020603050405020304" pitchFamily="18" charset="0"/>
              </a:rPr>
              <a:t>, </a:t>
            </a:r>
            <a:r>
              <a:rPr lang="en-US" i="1" dirty="0">
                <a:solidFill>
                  <a:srgbClr val="000000"/>
                </a:solidFill>
                <a:latin typeface="+mj-lt"/>
                <a:ea typeface="黑体" panose="02010609060101010101" pitchFamily="49" charset="-122"/>
                <a:cs typeface="Times New Roman" panose="02020603050405020304" pitchFamily="18" charset="0"/>
              </a:rPr>
              <a:t>V</a:t>
            </a:r>
            <a:r>
              <a:rPr lang="en-US" dirty="0">
                <a:solidFill>
                  <a:srgbClr val="000000"/>
                </a:solidFill>
                <a:latin typeface="+mj-lt"/>
                <a:ea typeface="黑体" panose="02010609060101010101" pitchFamily="49" charset="-122"/>
                <a:cs typeface="Times New Roman" panose="02020603050405020304" pitchFamily="18" charset="0"/>
              </a:rPr>
              <a:t>, </a:t>
            </a:r>
            <a:r>
              <a:rPr lang="en-US" i="1" dirty="0">
                <a:solidFill>
                  <a:srgbClr val="000000"/>
                </a:solidFill>
                <a:latin typeface="+mj-lt"/>
                <a:ea typeface="黑体" panose="02010609060101010101" pitchFamily="49" charset="-122"/>
                <a:cs typeface="Times New Roman" panose="02020603050405020304" pitchFamily="18" charset="0"/>
              </a:rPr>
              <a:t>N</a:t>
            </a:r>
            <a:r>
              <a:rPr lang="en-US" dirty="0">
                <a:solidFill>
                  <a:srgbClr val="000000"/>
                </a:solidFill>
                <a:latin typeface="+mj-lt"/>
                <a:ea typeface="黑体" panose="02010609060101010101" pitchFamily="49" charset="-122"/>
                <a:cs typeface="Times New Roman" panose="02020603050405020304" pitchFamily="18" charset="0"/>
              </a:rPr>
              <a:t>, </a:t>
            </a:r>
            <a:r>
              <a:rPr lang="en-US" i="1" dirty="0" err="1">
                <a:solidFill>
                  <a:srgbClr val="000000"/>
                </a:solidFill>
                <a:latin typeface="+mj-lt"/>
                <a:ea typeface="黑体" panose="02010609060101010101" pitchFamily="49" charset="-122"/>
                <a:cs typeface="Times New Roman" panose="02020603050405020304" pitchFamily="18" charset="0"/>
              </a:rPr>
              <a:t>normalizer</a:t>
            </a:r>
            <a:r>
              <a:rPr lang="en-US" dirty="0">
                <a:solidFill>
                  <a:srgbClr val="000000"/>
                </a:solidFill>
                <a:latin typeface="+mj-lt"/>
                <a:ea typeface="黑体" panose="02010609060101010101" pitchFamily="49" charset="-122"/>
                <a:cs typeface="Times New Roman" panose="02020603050405020304" pitchFamily="18" charset="0"/>
              </a:rPr>
              <a:t>)</a:t>
            </a:r>
            <a:endParaRPr lang="en-US" dirty="0">
              <a:solidFill>
                <a:srgbClr val="000000"/>
              </a:solidFill>
              <a:latin typeface="+mj-lt"/>
              <a:ea typeface="黑体" panose="02010609060101010101"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t>35</a:t>
            </a:fld>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参考资料</a:t>
            </a:r>
          </a:p>
        </p:txBody>
      </p:sp>
      <p:sp>
        <p:nvSpPr>
          <p:cNvPr id="3" name="内容占位符 2"/>
          <p:cNvSpPr>
            <a:spLocks noGrp="1"/>
          </p:cNvSpPr>
          <p:nvPr>
            <p:ph idx="1"/>
          </p:nvPr>
        </p:nvSpPr>
        <p:spPr/>
        <p:txBody>
          <a:bodyPr/>
          <a:lstStyle/>
          <a:p>
            <a:r>
              <a:rPr lang="en-US" altLang="zh-CN" dirty="0"/>
              <a:t>《</a:t>
            </a:r>
            <a:r>
              <a:rPr lang="zh-CN" altLang="en-US" dirty="0"/>
              <a:t>信息检索导论</a:t>
            </a:r>
            <a:r>
              <a:rPr lang="en-US" altLang="zh-CN" dirty="0"/>
              <a:t>》</a:t>
            </a:r>
            <a:r>
              <a:rPr lang="zh-CN" altLang="en-US" dirty="0"/>
              <a:t>第</a:t>
            </a:r>
            <a:r>
              <a:rPr lang="en-US" altLang="zh-CN" dirty="0"/>
              <a:t>10</a:t>
            </a:r>
            <a:r>
              <a:rPr lang="zh-CN" altLang="en-US" dirty="0"/>
              <a:t>章</a:t>
            </a:r>
            <a:endParaRPr lang="en-US" altLang="zh-CN" dirty="0"/>
          </a:p>
          <a:p>
            <a:endParaRPr lang="en-US" altLang="zh-CN" dirty="0"/>
          </a:p>
          <a:p>
            <a:r>
              <a:rPr lang="en-US" altLang="zh-CN" dirty="0" err="1"/>
              <a:t>Amer-Yahia</a:t>
            </a:r>
            <a:r>
              <a:rPr lang="en-US" altLang="zh-CN" dirty="0"/>
              <a:t>, </a:t>
            </a:r>
            <a:r>
              <a:rPr lang="en-US" altLang="zh-CN" dirty="0" err="1"/>
              <a:t>Sihem</a:t>
            </a:r>
            <a:r>
              <a:rPr lang="en-US" altLang="zh-CN" dirty="0"/>
              <a:t>, and </a:t>
            </a:r>
            <a:r>
              <a:rPr lang="en-US" altLang="zh-CN" dirty="0" err="1"/>
              <a:t>Mounia</a:t>
            </a:r>
            <a:r>
              <a:rPr lang="en-US" altLang="zh-CN" dirty="0"/>
              <a:t> </a:t>
            </a:r>
            <a:r>
              <a:rPr lang="en-US" altLang="zh-CN" dirty="0" err="1"/>
              <a:t>Lalmas</a:t>
            </a:r>
            <a:r>
              <a:rPr lang="en-US" altLang="zh-CN" dirty="0"/>
              <a:t>. 2006. XML search: Languages, INEX and scoring. </a:t>
            </a:r>
            <a:r>
              <a:rPr lang="en-US" altLang="zh-CN" i="1" dirty="0"/>
              <a:t>SIGMOD Record </a:t>
            </a:r>
            <a:r>
              <a:rPr lang="en-US" altLang="zh-CN" dirty="0"/>
              <a:t>35(4):16-23. DOI: http://doi.acm.org/10.1145/1228268. 1228271</a:t>
            </a:r>
          </a:p>
          <a:p>
            <a:r>
              <a:rPr lang="en-US" altLang="zh-CN" dirty="0"/>
              <a:t>Harold, </a:t>
            </a:r>
            <a:r>
              <a:rPr lang="en-US" altLang="zh-CN" dirty="0" err="1"/>
              <a:t>Elliotte</a:t>
            </a:r>
            <a:r>
              <a:rPr lang="en-US" altLang="zh-CN" dirty="0"/>
              <a:t> Rusty, and Scott W. Means. 2004. </a:t>
            </a:r>
            <a:r>
              <a:rPr lang="en-US" altLang="zh-CN" i="1" dirty="0"/>
              <a:t>XML in a Nutshell, </a:t>
            </a:r>
            <a:r>
              <a:rPr lang="en-US" altLang="zh-CN" dirty="0"/>
              <a:t>3rd edition. O’Reilly</a:t>
            </a:r>
          </a:p>
          <a:p>
            <a:r>
              <a:rPr lang="en-US" altLang="zh-CN" dirty="0"/>
              <a:t>INEX</a:t>
            </a:r>
            <a:r>
              <a:rPr lang="zh-CN" altLang="en-US" dirty="0"/>
              <a:t>网站</a:t>
            </a:r>
            <a:r>
              <a:rPr lang="en-US" altLang="zh-CN" dirty="0"/>
              <a:t>: http://www.inex.otago.ac.nz/</a:t>
            </a:r>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en-US" altLang="zh-CN"/>
              <a:t>Q&amp;A</a:t>
            </a:r>
            <a:endParaRPr lang="zh-CN" altLang="en-US"/>
          </a:p>
        </p:txBody>
      </p:sp>
      <p:sp>
        <p:nvSpPr>
          <p:cNvPr id="74755"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3E474FC-F5BC-46D2-ACF3-9DF549AA5DC9}" type="slidenum">
              <a:rPr lang="en-US" altLang="zh-CN" sz="1200" smtClean="0">
                <a:solidFill>
                  <a:srgbClr val="898989"/>
                </a:solidFill>
                <a:latin typeface="Calibri" panose="020F0502020204030204" pitchFamily="34" charset="0"/>
              </a:rPr>
              <a:t>37</a:t>
            </a:fld>
            <a:endParaRPr lang="en-US" altLang="zh-CN" sz="1200">
              <a:solidFill>
                <a:srgbClr val="898989"/>
              </a:solidFill>
              <a:latin typeface="Calibri" panose="020F0502020204030204" pitchFamily="34" charset="0"/>
            </a:endParaRPr>
          </a:p>
        </p:txBody>
      </p:sp>
      <p:pic>
        <p:nvPicPr>
          <p:cNvPr id="74756" name="图片 4" descr="目标17.jpg"/>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2778125" y="2425700"/>
            <a:ext cx="3810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本讲内容</a:t>
            </a:r>
          </a:p>
        </p:txBody>
      </p:sp>
      <p:sp>
        <p:nvSpPr>
          <p:cNvPr id="3" name="内容占位符 2"/>
          <p:cNvSpPr>
            <a:spLocks noGrp="1"/>
          </p:cNvSpPr>
          <p:nvPr>
            <p:ph idx="1"/>
          </p:nvPr>
        </p:nvSpPr>
        <p:spPr/>
        <p:txBody>
          <a:bodyPr/>
          <a:lstStyle/>
          <a:p>
            <a:pPr>
              <a:lnSpc>
                <a:spcPct val="150000"/>
              </a:lnSpc>
            </a:pPr>
            <a:r>
              <a:rPr lang="en-US" altLang="zh-CN" b="1" dirty="0"/>
              <a:t>XML IR</a:t>
            </a:r>
            <a:r>
              <a:rPr lang="zh-CN" altLang="en-US" b="1" dirty="0"/>
              <a:t>中的基本概念</a:t>
            </a:r>
            <a:endParaRPr lang="en-US" altLang="zh-CN" b="1" dirty="0"/>
          </a:p>
          <a:p>
            <a:pPr>
              <a:lnSpc>
                <a:spcPct val="150000"/>
              </a:lnSpc>
            </a:pPr>
            <a:r>
              <a:rPr lang="en-US" altLang="zh-CN" b="1" dirty="0"/>
              <a:t>XML IR</a:t>
            </a:r>
            <a:r>
              <a:rPr lang="zh-CN" altLang="en-US" b="1" dirty="0"/>
              <a:t>中的挑战</a:t>
            </a:r>
            <a:endParaRPr lang="en-US" altLang="zh-CN" b="1" dirty="0"/>
          </a:p>
          <a:p>
            <a:pPr>
              <a:lnSpc>
                <a:spcPct val="150000"/>
              </a:lnSpc>
            </a:pPr>
            <a:r>
              <a:rPr lang="en-US" altLang="zh-CN" b="1" dirty="0"/>
              <a:t>XML IR</a:t>
            </a:r>
            <a:r>
              <a:rPr lang="zh-CN" altLang="en-US" b="1" dirty="0"/>
              <a:t>中的向量空间模型</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IR </a:t>
            </a:r>
            <a:r>
              <a:rPr lang="en-US" altLang="zh-CN" dirty="0" err="1"/>
              <a:t>vs</a:t>
            </a:r>
            <a:r>
              <a:rPr lang="en-US" altLang="zh-CN" dirty="0"/>
              <a:t> RDB</a:t>
            </a:r>
            <a:endParaRPr lang="zh-CN" altLang="en-US" dirty="0"/>
          </a:p>
        </p:txBody>
      </p:sp>
      <p:sp>
        <p:nvSpPr>
          <p:cNvPr id="3" name="内容占位符 2"/>
          <p:cNvSpPr>
            <a:spLocks noGrp="1"/>
          </p:cNvSpPr>
          <p:nvPr>
            <p:ph idx="1"/>
          </p:nvPr>
        </p:nvSpPr>
        <p:spPr/>
        <p:txBody>
          <a:bodyPr/>
          <a:lstStyle/>
          <a:p>
            <a:r>
              <a:rPr lang="zh-CN" altLang="en-US" sz="2400" b="1" dirty="0"/>
              <a:t>传统上说， </a:t>
            </a:r>
            <a:r>
              <a:rPr lang="en-US" altLang="zh-CN" sz="2400" b="1" dirty="0"/>
              <a:t>IR </a:t>
            </a:r>
            <a:r>
              <a:rPr lang="zh-CN" altLang="en-US" sz="2400" b="1" dirty="0"/>
              <a:t>从无结构文本</a:t>
            </a:r>
            <a:r>
              <a:rPr lang="en-US" altLang="zh-CN" sz="2400" b="1" dirty="0"/>
              <a:t>(unstructured text)</a:t>
            </a:r>
            <a:r>
              <a:rPr lang="zh-CN" altLang="en-US" sz="2400" b="1" dirty="0"/>
              <a:t>返回信息 </a:t>
            </a:r>
          </a:p>
          <a:p>
            <a:r>
              <a:rPr lang="en-US" altLang="zh-CN" sz="2400" b="1" dirty="0"/>
              <a:t>RDB</a:t>
            </a:r>
            <a:r>
              <a:rPr lang="zh-CN" altLang="en-US" sz="2400" b="1" dirty="0"/>
              <a:t>用于查询关系型数据</a:t>
            </a:r>
            <a:r>
              <a:rPr lang="en-US" altLang="zh-CN" sz="2400" b="1" dirty="0"/>
              <a:t>(relational data)</a:t>
            </a:r>
            <a:r>
              <a:rPr lang="zh-CN" altLang="en-US" sz="2400" b="1" dirty="0"/>
              <a:t>，即一系列记录集合，这些记录中包含预先定义的属性及属性值，如员工号、职位和工资</a:t>
            </a:r>
            <a:endParaRPr lang="en-US" altLang="zh-CN" sz="2400" b="1" dirty="0"/>
          </a:p>
          <a:p>
            <a:endParaRPr lang="en-US" altLang="zh-CN" sz="2400" b="1" dirty="0"/>
          </a:p>
          <a:p>
            <a:endParaRPr lang="en-US" altLang="zh-CN" sz="2400" b="1" dirty="0"/>
          </a:p>
          <a:p>
            <a:endParaRPr lang="en-US" altLang="zh-CN" sz="2400" b="1" dirty="0"/>
          </a:p>
          <a:p>
            <a:endParaRPr lang="en-US" altLang="zh-CN" sz="2400" b="1" dirty="0"/>
          </a:p>
          <a:p>
            <a:endParaRPr lang="en-US" altLang="zh-CN" sz="2400" b="1" dirty="0"/>
          </a:p>
          <a:p>
            <a:r>
              <a:rPr lang="zh-CN" altLang="en-US" sz="2400" b="1" dirty="0"/>
              <a:t>一些包含文本的结构化数据最好建模成结构化文档而不是关系型数据，结构化文档的检索称为结构化检索</a:t>
            </a:r>
            <a:r>
              <a:rPr lang="en-US" altLang="zh-CN" sz="2400" b="1" dirty="0"/>
              <a:t>(structured retrieval)</a:t>
            </a:r>
            <a:endParaRPr lang="zh-CN" altLang="en-US" sz="2400" b="1" dirty="0"/>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t>5</a:t>
            </a:fld>
            <a:endParaRPr lang="en-US" altLang="zh-CN"/>
          </a:p>
        </p:txBody>
      </p:sp>
      <p:graphicFrame>
        <p:nvGraphicFramePr>
          <p:cNvPr id="7" name="表格 6"/>
          <p:cNvGraphicFramePr>
            <a:graphicFrameLocks noGrp="1"/>
          </p:cNvGraphicFramePr>
          <p:nvPr/>
        </p:nvGraphicFramePr>
        <p:xfrm>
          <a:off x="323528" y="3356992"/>
          <a:ext cx="8496944" cy="1854200"/>
        </p:xfrm>
        <a:graphic>
          <a:graphicData uri="http://schemas.openxmlformats.org/drawingml/2006/table">
            <a:tbl>
              <a:tblPr firstRow="1" bandRow="1">
                <a:tableStyleId>{5FD0F851-EC5A-4D38-B0AD-8093EC10F338}</a:tableStyleId>
              </a:tblPr>
              <a:tblGrid>
                <a:gridCol w="1728192">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2160240">
                  <a:extLst>
                    <a:ext uri="{9D8B030D-6E8A-4147-A177-3AD203B41FA5}">
                      <a16:colId xmlns:a16="http://schemas.microsoft.com/office/drawing/2014/main" val="20002"/>
                    </a:ext>
                  </a:extLst>
                </a:gridCol>
                <a:gridCol w="2952328">
                  <a:extLst>
                    <a:ext uri="{9D8B030D-6E8A-4147-A177-3AD203B41FA5}">
                      <a16:colId xmlns:a16="http://schemas.microsoft.com/office/drawing/2014/main" val="20003"/>
                    </a:ext>
                  </a:extLst>
                </a:gridCol>
              </a:tblGrid>
              <a:tr h="370840">
                <a:tc>
                  <a:txBody>
                    <a:bodyPr/>
                    <a:lstStyle/>
                    <a:p>
                      <a:pPr algn="ctr"/>
                      <a:endParaRPr lang="zh-CN" altLang="en-US" b="1" dirty="0"/>
                    </a:p>
                  </a:txBody>
                  <a:tcPr/>
                </a:tc>
                <a:tc>
                  <a:txBody>
                    <a:bodyPr/>
                    <a:lstStyle/>
                    <a:p>
                      <a:pPr algn="ctr"/>
                      <a:r>
                        <a:rPr lang="en-US" altLang="zh-CN" b="1" dirty="0"/>
                        <a:t>RDB</a:t>
                      </a:r>
                      <a:r>
                        <a:rPr lang="zh-CN" altLang="en-US" b="1" dirty="0"/>
                        <a:t>搜索</a:t>
                      </a:r>
                    </a:p>
                  </a:txBody>
                  <a:tcPr/>
                </a:tc>
                <a:tc>
                  <a:txBody>
                    <a:bodyPr/>
                    <a:lstStyle/>
                    <a:p>
                      <a:pPr algn="ctr"/>
                      <a:r>
                        <a:rPr lang="zh-CN" altLang="en-US" b="1" dirty="0"/>
                        <a:t>非结构化检索</a:t>
                      </a:r>
                    </a:p>
                  </a:txBody>
                  <a:tcPr/>
                </a:tc>
                <a:tc>
                  <a:txBody>
                    <a:bodyPr/>
                    <a:lstStyle/>
                    <a:p>
                      <a:pPr algn="ctr"/>
                      <a:r>
                        <a:rPr lang="zh-CN" altLang="en-US" b="1" dirty="0"/>
                        <a:t>结构化检索</a:t>
                      </a:r>
                    </a:p>
                  </a:txBody>
                  <a:tcPr/>
                </a:tc>
                <a:extLst>
                  <a:ext uri="{0D108BD9-81ED-4DB2-BD59-A6C34878D82A}">
                    <a16:rowId xmlns:a16="http://schemas.microsoft.com/office/drawing/2014/main" val="10000"/>
                  </a:ext>
                </a:extLst>
              </a:tr>
              <a:tr h="370840">
                <a:tc>
                  <a:txBody>
                    <a:bodyPr/>
                    <a:lstStyle/>
                    <a:p>
                      <a:pPr algn="ctr"/>
                      <a:r>
                        <a:rPr lang="zh-CN" altLang="en-US" b="1" dirty="0"/>
                        <a:t>对象</a:t>
                      </a:r>
                    </a:p>
                  </a:txBody>
                  <a:tcPr/>
                </a:tc>
                <a:tc>
                  <a:txBody>
                    <a:bodyPr/>
                    <a:lstStyle/>
                    <a:p>
                      <a:pPr algn="ctr"/>
                      <a:r>
                        <a:rPr lang="zh-CN" altLang="en-US" b="1" dirty="0"/>
                        <a:t>记录</a:t>
                      </a:r>
                    </a:p>
                  </a:txBody>
                  <a:tcPr/>
                </a:tc>
                <a:tc>
                  <a:txBody>
                    <a:bodyPr/>
                    <a:lstStyle/>
                    <a:p>
                      <a:pPr algn="ctr"/>
                      <a:r>
                        <a:rPr lang="zh-CN" altLang="en-US" b="1" dirty="0"/>
                        <a:t>非结构化文档</a:t>
                      </a:r>
                    </a:p>
                  </a:txBody>
                  <a:tcPr/>
                </a:tc>
                <a:tc>
                  <a:txBody>
                    <a:bodyPr/>
                    <a:lstStyle/>
                    <a:p>
                      <a:pPr algn="ctr"/>
                      <a:r>
                        <a:rPr lang="zh-CN" altLang="en-US" b="1" dirty="0"/>
                        <a:t>以文本为叶节点的树</a:t>
                      </a:r>
                    </a:p>
                  </a:txBody>
                  <a:tcPr/>
                </a:tc>
                <a:extLst>
                  <a:ext uri="{0D108BD9-81ED-4DB2-BD59-A6C34878D82A}">
                    <a16:rowId xmlns:a16="http://schemas.microsoft.com/office/drawing/2014/main" val="10001"/>
                  </a:ext>
                </a:extLst>
              </a:tr>
              <a:tr h="370840">
                <a:tc>
                  <a:txBody>
                    <a:bodyPr/>
                    <a:lstStyle/>
                    <a:p>
                      <a:pPr algn="ctr"/>
                      <a:r>
                        <a:rPr lang="zh-CN" altLang="en-US" b="1" dirty="0"/>
                        <a:t>模型</a:t>
                      </a:r>
                    </a:p>
                  </a:txBody>
                  <a:tcPr/>
                </a:tc>
                <a:tc>
                  <a:txBody>
                    <a:bodyPr/>
                    <a:lstStyle/>
                    <a:p>
                      <a:pPr algn="ctr"/>
                      <a:r>
                        <a:rPr lang="zh-CN" altLang="en-US" b="1" dirty="0"/>
                        <a:t>关系模型</a:t>
                      </a:r>
                    </a:p>
                  </a:txBody>
                  <a:tcPr/>
                </a:tc>
                <a:tc>
                  <a:txBody>
                    <a:bodyPr/>
                    <a:lstStyle/>
                    <a:p>
                      <a:pPr algn="ctr"/>
                      <a:r>
                        <a:rPr lang="zh-CN" altLang="en-US" b="1" dirty="0"/>
                        <a:t>向量空间或其他</a:t>
                      </a:r>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0002"/>
                  </a:ext>
                </a:extLst>
              </a:tr>
              <a:tr h="370840">
                <a:tc>
                  <a:txBody>
                    <a:bodyPr/>
                    <a:lstStyle/>
                    <a:p>
                      <a:pPr algn="ctr"/>
                      <a:r>
                        <a:rPr lang="zh-CN" altLang="en-US" b="1" dirty="0"/>
                        <a:t>主要数据结构</a:t>
                      </a:r>
                    </a:p>
                  </a:txBody>
                  <a:tcPr/>
                </a:tc>
                <a:tc>
                  <a:txBody>
                    <a:bodyPr/>
                    <a:lstStyle/>
                    <a:p>
                      <a:pPr algn="ctr"/>
                      <a:r>
                        <a:rPr lang="zh-CN" altLang="en-US" b="1" dirty="0"/>
                        <a:t>表格</a:t>
                      </a:r>
                    </a:p>
                  </a:txBody>
                  <a:tcPr/>
                </a:tc>
                <a:tc>
                  <a:txBody>
                    <a:bodyPr/>
                    <a:lstStyle/>
                    <a:p>
                      <a:pPr algn="ctr"/>
                      <a:r>
                        <a:rPr lang="zh-CN" altLang="en-US" b="1" dirty="0"/>
                        <a:t>倒排索引</a:t>
                      </a:r>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0003"/>
                  </a:ext>
                </a:extLst>
              </a:tr>
              <a:tr h="370840">
                <a:tc>
                  <a:txBody>
                    <a:bodyPr/>
                    <a:lstStyle/>
                    <a:p>
                      <a:pPr algn="ctr"/>
                      <a:r>
                        <a:rPr lang="zh-CN" altLang="en-US" b="1" dirty="0"/>
                        <a:t>查询语言</a:t>
                      </a:r>
                    </a:p>
                  </a:txBody>
                  <a:tcPr/>
                </a:tc>
                <a:tc>
                  <a:txBody>
                    <a:bodyPr/>
                    <a:lstStyle/>
                    <a:p>
                      <a:pPr algn="ctr"/>
                      <a:r>
                        <a:rPr lang="en-US" altLang="zh-CN" b="1" dirty="0"/>
                        <a:t>SQL</a:t>
                      </a:r>
                      <a:endParaRPr lang="zh-CN" altLang="en-US" b="1" dirty="0"/>
                    </a:p>
                  </a:txBody>
                  <a:tcPr/>
                </a:tc>
                <a:tc>
                  <a:txBody>
                    <a:bodyPr/>
                    <a:lstStyle/>
                    <a:p>
                      <a:pPr algn="ctr"/>
                      <a:r>
                        <a:rPr lang="zh-CN" altLang="en-US" b="1" dirty="0"/>
                        <a:t>自由文本查询</a:t>
                      </a:r>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结构化检索</a:t>
            </a:r>
            <a:r>
              <a:rPr lang="en-US" altLang="zh-CN" dirty="0"/>
              <a:t>(Structured retrieval)</a:t>
            </a:r>
            <a:endParaRPr lang="zh-CN" altLang="en-US" dirty="0"/>
          </a:p>
        </p:txBody>
      </p:sp>
      <p:sp>
        <p:nvSpPr>
          <p:cNvPr id="3" name="内容占位符 2"/>
          <p:cNvSpPr>
            <a:spLocks noGrp="1"/>
          </p:cNvSpPr>
          <p:nvPr>
            <p:ph idx="1"/>
          </p:nvPr>
        </p:nvSpPr>
        <p:spPr/>
        <p:txBody>
          <a:bodyPr/>
          <a:lstStyle/>
          <a:p>
            <a:r>
              <a:rPr lang="zh-CN" altLang="en-US" b="1" dirty="0"/>
              <a:t>基本配置： 结构化或非结构化查询</a:t>
            </a:r>
            <a:r>
              <a:rPr lang="en-US" altLang="zh-CN" b="1" dirty="0"/>
              <a:t>+</a:t>
            </a:r>
            <a:r>
              <a:rPr lang="zh-CN" altLang="en-US" b="1" dirty="0"/>
              <a:t>结构化文档</a:t>
            </a:r>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t>6</a:t>
            </a:fld>
            <a:endParaRPr lang="en-US" altLang="zh-CN"/>
          </a:p>
        </p:txBody>
      </p:sp>
      <p:graphicFrame>
        <p:nvGraphicFramePr>
          <p:cNvPr id="6" name="Table 5"/>
          <p:cNvGraphicFramePr>
            <a:graphicFrameLocks noGrp="1"/>
          </p:cNvGraphicFramePr>
          <p:nvPr/>
        </p:nvGraphicFramePr>
        <p:xfrm>
          <a:off x="683568" y="2204864"/>
          <a:ext cx="7929618" cy="1336676"/>
        </p:xfrm>
        <a:graphic>
          <a:graphicData uri="http://schemas.openxmlformats.org/drawingml/2006/table">
            <a:tbl>
              <a:tblPr firstRow="1" bandRow="1">
                <a:tableStyleId>{5C22544A-7EE6-4342-B048-85BDC9FD1C3A}</a:tableStyleId>
              </a:tblPr>
              <a:tblGrid>
                <a:gridCol w="7929618">
                  <a:extLst>
                    <a:ext uri="{9D8B030D-6E8A-4147-A177-3AD203B41FA5}">
                      <a16:colId xmlns:a16="http://schemas.microsoft.com/office/drawing/2014/main" val="20000"/>
                    </a:ext>
                  </a:extLst>
                </a:gridCol>
              </a:tblGrid>
              <a:tr h="513716">
                <a:tc>
                  <a:txBody>
                    <a:bodyPr/>
                    <a:lstStyle/>
                    <a:p>
                      <a:r>
                        <a:rPr lang="zh-CN" altLang="en-US" sz="2600" b="0" dirty="0">
                          <a:solidFill>
                            <a:schemeClr val="bg1"/>
                          </a:solidFill>
                        </a:rPr>
                        <a:t>结构化检索的应用场景</a:t>
                      </a:r>
                      <a:endParaRPr lang="de-DE" sz="2600" b="0" dirty="0">
                        <a:solidFill>
                          <a:schemeClr val="bg1"/>
                        </a:solidFill>
                      </a:endParaRPr>
                    </a:p>
                  </a:txBody>
                  <a:tcPr>
                    <a:solidFill>
                      <a:srgbClr val="336699"/>
                    </a:solidFill>
                  </a:tcPr>
                </a:tc>
                <a:extLst>
                  <a:ext uri="{0D108BD9-81ED-4DB2-BD59-A6C34878D82A}">
                    <a16:rowId xmlns:a16="http://schemas.microsoft.com/office/drawing/2014/main" val="10000"/>
                  </a:ext>
                </a:extLst>
              </a:tr>
              <a:tr h="513716">
                <a:tc>
                  <a:txBody>
                    <a:bodyPr/>
                    <a:lstStyle/>
                    <a:p>
                      <a:r>
                        <a:rPr lang="zh-CN" altLang="en-US" sz="2400" dirty="0">
                          <a:solidFill>
                            <a:schemeClr val="tx1"/>
                          </a:solidFill>
                        </a:rPr>
                        <a:t>数字图书馆、专利数据库、博客、</a:t>
                      </a:r>
                      <a:r>
                        <a:rPr lang="zh-CN" altLang="zh-CN" sz="2400" kern="1200" dirty="0">
                          <a:solidFill>
                            <a:schemeClr val="tx1"/>
                          </a:solidFill>
                          <a:latin typeface="+mn-lt"/>
                          <a:ea typeface="+mn-ea"/>
                          <a:cs typeface="+mn-cs"/>
                        </a:rPr>
                        <a:t>包含已标注命名实体（如人名、地名）的文本</a:t>
                      </a:r>
                      <a:endParaRPr lang="de-DE" sz="2400" dirty="0">
                        <a:solidFill>
                          <a:schemeClr val="tx1"/>
                        </a:solidFill>
                      </a:endParaRPr>
                    </a:p>
                  </a:txBody>
                  <a:tcPr>
                    <a:solidFill>
                      <a:schemeClr val="bg2">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683568" y="3717032"/>
          <a:ext cx="7929618" cy="2969138"/>
        </p:xfrm>
        <a:graphic>
          <a:graphicData uri="http://schemas.openxmlformats.org/drawingml/2006/table">
            <a:tbl>
              <a:tblPr firstRow="1" bandRow="1">
                <a:tableStyleId>{5C22544A-7EE6-4342-B048-85BDC9FD1C3A}</a:tableStyleId>
              </a:tblPr>
              <a:tblGrid>
                <a:gridCol w="7929618">
                  <a:extLst>
                    <a:ext uri="{9D8B030D-6E8A-4147-A177-3AD203B41FA5}">
                      <a16:colId xmlns:a16="http://schemas.microsoft.com/office/drawing/2014/main" val="20000"/>
                    </a:ext>
                  </a:extLst>
                </a:gridCol>
              </a:tblGrid>
              <a:tr h="505338">
                <a:tc>
                  <a:txBody>
                    <a:bodyPr/>
                    <a:lstStyle/>
                    <a:p>
                      <a:r>
                        <a:rPr lang="zh-CN" altLang="en-US" sz="2600" b="0" dirty="0">
                          <a:solidFill>
                            <a:schemeClr val="bg1"/>
                          </a:solidFill>
                        </a:rPr>
                        <a:t>例子</a:t>
                      </a:r>
                      <a:endParaRPr lang="de-DE" sz="2600" b="0" dirty="0">
                        <a:solidFill>
                          <a:schemeClr val="bg1"/>
                        </a:solidFill>
                      </a:endParaRPr>
                    </a:p>
                  </a:txBody>
                  <a:tcPr>
                    <a:solidFill>
                      <a:srgbClr val="2A7041"/>
                    </a:solidFill>
                  </a:tcPr>
                </a:tc>
                <a:extLst>
                  <a:ext uri="{0D108BD9-81ED-4DB2-BD59-A6C34878D82A}">
                    <a16:rowId xmlns:a16="http://schemas.microsoft.com/office/drawing/2014/main" val="10000"/>
                  </a:ext>
                </a:extLst>
              </a:tr>
              <a:tr h="2423620">
                <a:tc>
                  <a:txBody>
                    <a:bodyPr/>
                    <a:lstStyle/>
                    <a:p>
                      <a:pPr marL="336550" indent="-336550">
                        <a:spcBef>
                          <a:spcPts val="700"/>
                        </a:spcBef>
                        <a:buClr>
                          <a:srgbClr val="2A7041"/>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sz="2400" dirty="0">
                          <a:solidFill>
                            <a:srgbClr val="000000"/>
                          </a:solidFill>
                          <a:latin typeface="Calibri" panose="020F0502020204030204" pitchFamily="34" charset="0"/>
                        </a:rPr>
                        <a:t>数字图书馆</a:t>
                      </a:r>
                      <a:r>
                        <a:rPr lang="en-US" sz="2400" dirty="0">
                          <a:solidFill>
                            <a:srgbClr val="000000"/>
                          </a:solidFill>
                          <a:latin typeface="Calibri" panose="020F0502020204030204" pitchFamily="34" charset="0"/>
                        </a:rPr>
                        <a:t>:</a:t>
                      </a:r>
                      <a:r>
                        <a:rPr lang="en-US" sz="2400" baseline="0" dirty="0">
                          <a:solidFill>
                            <a:srgbClr val="000000"/>
                          </a:solidFill>
                          <a:latin typeface="Calibri" panose="020F0502020204030204" pitchFamily="34" charset="0"/>
                        </a:rPr>
                        <a:t> </a:t>
                      </a:r>
                      <a:r>
                        <a:rPr lang="en-US" sz="2400" i="1" baseline="0" dirty="0">
                          <a:solidFill>
                            <a:srgbClr val="000000"/>
                          </a:solidFill>
                          <a:latin typeface="Calibri" panose="020F0502020204030204" pitchFamily="34" charset="0"/>
                        </a:rPr>
                        <a:t>give me a full-length article on fast </a:t>
                      </a:r>
                      <a:r>
                        <a:rPr lang="en-US" sz="2400" i="1" baseline="0" dirty="0" err="1">
                          <a:solidFill>
                            <a:srgbClr val="000000"/>
                          </a:solidFill>
                          <a:latin typeface="Calibri" panose="020F0502020204030204" pitchFamily="34" charset="0"/>
                        </a:rPr>
                        <a:t>fourier</a:t>
                      </a:r>
                      <a:r>
                        <a:rPr lang="en-US" sz="2400" i="1" baseline="0" dirty="0">
                          <a:solidFill>
                            <a:srgbClr val="000000"/>
                          </a:solidFill>
                          <a:latin typeface="Calibri" panose="020F0502020204030204" pitchFamily="34" charset="0"/>
                        </a:rPr>
                        <a:t> transforms</a:t>
                      </a:r>
                    </a:p>
                    <a:p>
                      <a:pPr marL="336550" indent="-336550">
                        <a:spcBef>
                          <a:spcPts val="700"/>
                        </a:spcBef>
                        <a:buClr>
                          <a:srgbClr val="2A7041"/>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sz="2400" baseline="0" dirty="0">
                          <a:solidFill>
                            <a:srgbClr val="000000"/>
                          </a:solidFill>
                          <a:latin typeface="Calibri" panose="020F0502020204030204" pitchFamily="34" charset="0"/>
                        </a:rPr>
                        <a:t>专利</a:t>
                      </a:r>
                      <a:r>
                        <a:rPr lang="en-US" sz="2400" baseline="0" dirty="0">
                          <a:solidFill>
                            <a:srgbClr val="000000"/>
                          </a:solidFill>
                          <a:latin typeface="Calibri" panose="020F0502020204030204" pitchFamily="34" charset="0"/>
                        </a:rPr>
                        <a:t>: </a:t>
                      </a:r>
                      <a:r>
                        <a:rPr lang="en-US" sz="2400" i="1" baseline="0" dirty="0">
                          <a:solidFill>
                            <a:srgbClr val="000000"/>
                          </a:solidFill>
                          <a:latin typeface="Calibri" panose="020F0502020204030204" pitchFamily="34" charset="0"/>
                        </a:rPr>
                        <a:t>give me patents whose claims mention RSA public key encryption and that cite US patent 4,405,829</a:t>
                      </a:r>
                    </a:p>
                    <a:p>
                      <a:pPr marL="336550" indent="-336550">
                        <a:spcBef>
                          <a:spcPts val="700"/>
                        </a:spcBef>
                        <a:buClr>
                          <a:srgbClr val="2A7041"/>
                        </a:buClr>
                        <a:buSzPct val="100000"/>
                        <a:buFont typeface="Wingdings" panose="05000000000000000000" pitchFamily="2" charset="2"/>
                        <a:buChar char=""/>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sz="2400" baseline="0" dirty="0">
                          <a:solidFill>
                            <a:srgbClr val="000000"/>
                          </a:solidFill>
                          <a:latin typeface="Calibri" panose="020F0502020204030204" pitchFamily="34" charset="0"/>
                        </a:rPr>
                        <a:t>实体标记文本</a:t>
                      </a:r>
                      <a:r>
                        <a:rPr lang="en-US" sz="2400" baseline="0" dirty="0">
                          <a:solidFill>
                            <a:srgbClr val="000000"/>
                          </a:solidFill>
                          <a:latin typeface="Calibri" panose="020F0502020204030204" pitchFamily="34" charset="0"/>
                        </a:rPr>
                        <a:t>: </a:t>
                      </a:r>
                      <a:r>
                        <a:rPr lang="en-US" sz="2400" i="1" baseline="0" dirty="0">
                          <a:solidFill>
                            <a:srgbClr val="000000"/>
                          </a:solidFill>
                          <a:latin typeface="Calibri" panose="020F0502020204030204" pitchFamily="34" charset="0"/>
                        </a:rPr>
                        <a:t>give me articles about sightseeing tours of the Vatican and the Coliseum</a:t>
                      </a:r>
                      <a:endParaRPr lang="de-DE" sz="2400" i="1" dirty="0">
                        <a:solidFill>
                          <a:schemeClr val="tx1"/>
                        </a:solidFill>
                      </a:endParaRPr>
                    </a:p>
                  </a:txBody>
                  <a:tcPr>
                    <a:solidFill>
                      <a:schemeClr val="bg2">
                        <a:lumMod val="20000"/>
                        <a:lumOff val="80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RDB</a:t>
            </a:r>
            <a:r>
              <a:rPr lang="zh-CN" altLang="en-US" dirty="0"/>
              <a:t>并不适合上述场景</a:t>
            </a:r>
          </a:p>
        </p:txBody>
      </p:sp>
      <p:sp>
        <p:nvSpPr>
          <p:cNvPr id="3" name="内容占位符 2"/>
          <p:cNvSpPr>
            <a:spLocks noGrp="1"/>
          </p:cNvSpPr>
          <p:nvPr>
            <p:ph idx="1"/>
          </p:nvPr>
        </p:nvSpPr>
        <p:spPr>
          <a:xfrm>
            <a:off x="107504" y="1600200"/>
            <a:ext cx="8928992" cy="4953000"/>
          </a:xfrm>
        </p:spPr>
        <p:txBody>
          <a:bodyPr/>
          <a:lstStyle/>
          <a:p>
            <a:pPr>
              <a:lnSpc>
                <a:spcPct val="114000"/>
              </a:lnSpc>
            </a:pPr>
            <a:r>
              <a:rPr lang="zh-CN" altLang="en-US" sz="2400" b="1" dirty="0"/>
              <a:t>采用</a:t>
            </a:r>
            <a:r>
              <a:rPr lang="en-US" altLang="zh-CN" sz="2400" b="1" dirty="0"/>
              <a:t>RDB</a:t>
            </a:r>
            <a:r>
              <a:rPr lang="zh-CN" altLang="en-US" sz="2400" b="1" dirty="0"/>
              <a:t>会存在下列三个主要问题</a:t>
            </a:r>
            <a:endParaRPr lang="en-US" altLang="zh-CN" sz="2400" b="1" dirty="0"/>
          </a:p>
          <a:p>
            <a:pPr lvl="1">
              <a:lnSpc>
                <a:spcPct val="114000"/>
              </a:lnSpc>
            </a:pPr>
            <a:r>
              <a:rPr lang="zh-CN" altLang="en-US" b="1" dirty="0"/>
              <a:t>无序的</a:t>
            </a:r>
            <a:r>
              <a:rPr lang="en-US" altLang="zh-CN" b="1" dirty="0"/>
              <a:t>DB</a:t>
            </a:r>
            <a:r>
              <a:rPr lang="zh-CN" altLang="en-US" b="1" dirty="0"/>
              <a:t>系统可能返回大量文章，这些文章提到 </a:t>
            </a:r>
            <a:r>
              <a:rPr lang="en-US" altLang="zh-CN" b="1" dirty="0"/>
              <a:t>Vatican</a:t>
            </a:r>
            <a:r>
              <a:rPr lang="zh-CN" altLang="en-US" b="1" dirty="0"/>
              <a:t>、</a:t>
            </a:r>
            <a:r>
              <a:rPr lang="en-US" altLang="zh-CN" b="1" dirty="0"/>
              <a:t>the Coliseum</a:t>
            </a:r>
            <a:r>
              <a:rPr lang="zh-CN" altLang="en-US" b="1" dirty="0"/>
              <a:t>和</a:t>
            </a:r>
            <a:r>
              <a:rPr lang="en-US" altLang="zh-CN" b="1" dirty="0"/>
              <a:t>sightseeing tours</a:t>
            </a:r>
            <a:r>
              <a:rPr lang="zh-CN" altLang="en-US" b="1" dirty="0"/>
              <a:t>，但是并没有按照它们和查询的相关度排序</a:t>
            </a:r>
          </a:p>
          <a:p>
            <a:pPr lvl="1">
              <a:lnSpc>
                <a:spcPct val="114000"/>
              </a:lnSpc>
            </a:pPr>
            <a:r>
              <a:rPr lang="zh-CN" altLang="en-US" b="1" dirty="0"/>
              <a:t>大部分用户都很难精确描述结构化的限制条件。比如，用户可能并不知道搜索系统支持对哪些结构化元素的查询</a:t>
            </a:r>
            <a:endParaRPr lang="en-US" altLang="zh-CN" b="1" dirty="0"/>
          </a:p>
          <a:p>
            <a:pPr marL="179705" lvl="1" indent="0">
              <a:lnSpc>
                <a:spcPct val="114000"/>
              </a:lnSpc>
              <a:buNone/>
            </a:pPr>
            <a:r>
              <a:rPr lang="en-US" altLang="zh-CN" b="1" dirty="0"/>
              <a:t>tours </a:t>
            </a:r>
            <a:r>
              <a:rPr lang="en-US" altLang="zh-CN" b="1" dirty="0">
                <a:solidFill>
                  <a:srgbClr val="FF0000"/>
                </a:solidFill>
              </a:rPr>
              <a:t>AND</a:t>
            </a:r>
            <a:r>
              <a:rPr lang="en-US" altLang="zh-CN" b="1" dirty="0"/>
              <a:t> (</a:t>
            </a:r>
            <a:r>
              <a:rPr lang="en-US" altLang="zh-CN" b="1" dirty="0">
                <a:solidFill>
                  <a:srgbClr val="0070C0"/>
                </a:solidFill>
              </a:rPr>
              <a:t>COUNTRY</a:t>
            </a:r>
            <a:r>
              <a:rPr lang="en-US" altLang="zh-CN" b="1" dirty="0"/>
              <a:t>: Vatican </a:t>
            </a:r>
            <a:r>
              <a:rPr lang="en-US" altLang="zh-CN" b="1" dirty="0">
                <a:solidFill>
                  <a:srgbClr val="FF0000"/>
                </a:solidFill>
              </a:rPr>
              <a:t>OR</a:t>
            </a:r>
            <a:r>
              <a:rPr lang="en-US" altLang="zh-CN" b="1" dirty="0"/>
              <a:t> </a:t>
            </a:r>
            <a:r>
              <a:rPr lang="en-US" altLang="zh-CN" b="1" dirty="0">
                <a:solidFill>
                  <a:srgbClr val="0070C0"/>
                </a:solidFill>
              </a:rPr>
              <a:t>LANDMARK</a:t>
            </a:r>
            <a:r>
              <a:rPr lang="en-US" altLang="zh-CN" b="1" dirty="0"/>
              <a:t>: Coliseum)?</a:t>
            </a:r>
          </a:p>
          <a:p>
            <a:pPr marL="179705" lvl="1" indent="0">
              <a:lnSpc>
                <a:spcPct val="114000"/>
              </a:lnSpc>
              <a:buNone/>
            </a:pPr>
            <a:r>
              <a:rPr lang="en-US" altLang="zh-CN" b="1" dirty="0"/>
              <a:t>tours </a:t>
            </a:r>
            <a:r>
              <a:rPr lang="en-US" altLang="zh-CN" b="1" dirty="0">
                <a:solidFill>
                  <a:srgbClr val="FF0000"/>
                </a:solidFill>
              </a:rPr>
              <a:t>AND</a:t>
            </a:r>
            <a:r>
              <a:rPr lang="en-US" altLang="zh-CN" b="1" dirty="0"/>
              <a:t> (</a:t>
            </a:r>
            <a:r>
              <a:rPr lang="en-US" altLang="zh-CN" b="1" dirty="0">
                <a:solidFill>
                  <a:srgbClr val="0070C0"/>
                </a:solidFill>
              </a:rPr>
              <a:t>STATE</a:t>
            </a:r>
            <a:r>
              <a:rPr lang="en-US" altLang="zh-CN" b="1" dirty="0"/>
              <a:t>: Vatican </a:t>
            </a:r>
            <a:r>
              <a:rPr lang="en-US" altLang="zh-CN" b="1" dirty="0">
                <a:solidFill>
                  <a:srgbClr val="FF0000"/>
                </a:solidFill>
              </a:rPr>
              <a:t>OR</a:t>
            </a:r>
            <a:r>
              <a:rPr lang="en-US" altLang="zh-CN" b="1" dirty="0"/>
              <a:t> </a:t>
            </a:r>
            <a:r>
              <a:rPr lang="en-US" altLang="zh-CN" b="1" dirty="0">
                <a:solidFill>
                  <a:srgbClr val="0070C0"/>
                </a:solidFill>
              </a:rPr>
              <a:t>BUILDING</a:t>
            </a:r>
            <a:r>
              <a:rPr lang="en-US" altLang="zh-CN" b="1" dirty="0"/>
              <a:t>: Coliseum)?</a:t>
            </a:r>
          </a:p>
          <a:p>
            <a:pPr lvl="1">
              <a:lnSpc>
                <a:spcPct val="114000"/>
              </a:lnSpc>
            </a:pPr>
            <a:r>
              <a:rPr lang="zh-CN" altLang="en-US" b="1" dirty="0"/>
              <a:t>用户可能对结构化搜索和高级搜索很不熟悉，或者他们压根就不想用这些搜索功能。</a:t>
            </a:r>
            <a:endParaRPr lang="en-US" altLang="zh-CN" b="1" dirty="0"/>
          </a:p>
          <a:p>
            <a:pPr>
              <a:lnSpc>
                <a:spcPct val="114000"/>
              </a:lnSpc>
            </a:pPr>
            <a:r>
              <a:rPr lang="zh-CN" altLang="en-US" sz="2400" b="1" dirty="0"/>
              <a:t>解决办法：将排序检索模型用于结构化文档搜索</a:t>
            </a:r>
            <a:endParaRPr lang="en-US" altLang="zh-CN" sz="2400" b="1" dirty="0"/>
          </a:p>
          <a:p>
            <a:pPr>
              <a:lnSpc>
                <a:spcPct val="114000"/>
              </a:lnSpc>
            </a:pPr>
            <a:endParaRPr lang="zh-CN" altLang="en-US" b="1" dirty="0"/>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t>7</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内容提要</a:t>
            </a:r>
          </a:p>
        </p:txBody>
      </p:sp>
      <p:sp>
        <p:nvSpPr>
          <p:cNvPr id="3" name="文本占位符 2"/>
          <p:cNvSpPr>
            <a:spLocks noGrp="1"/>
          </p:cNvSpPr>
          <p:nvPr>
            <p:ph type="body" sz="quarter" idx="13"/>
          </p:nvPr>
        </p:nvSpPr>
        <p:spPr/>
        <p:txBody>
          <a:bodyPr/>
          <a:lstStyle/>
          <a:p>
            <a:r>
              <a:rPr kumimoji="1" lang="zh-CN" altLang="en-US" sz="3200" dirty="0">
                <a:solidFill>
                  <a:schemeClr val="accent1">
                    <a:lumMod val="20000"/>
                    <a:lumOff val="80000"/>
                  </a:schemeClr>
                </a:solidFill>
                <a:latin typeface="+mn-lt"/>
              </a:rPr>
              <a:t>上一讲回顾</a:t>
            </a:r>
            <a:endParaRPr kumimoji="1" lang="en-US" altLang="zh-CN" sz="3200" dirty="0">
              <a:solidFill>
                <a:schemeClr val="accent1">
                  <a:lumMod val="20000"/>
                  <a:lumOff val="80000"/>
                </a:schemeClr>
              </a:solidFill>
              <a:latin typeface="+mn-lt"/>
            </a:endParaRPr>
          </a:p>
          <a:p>
            <a:r>
              <a:rPr lang="en-US" altLang="zh-CN" sz="3200" dirty="0">
                <a:latin typeface="+mn-lt"/>
              </a:rPr>
              <a:t>XML</a:t>
            </a:r>
            <a:r>
              <a:rPr lang="zh-CN" altLang="en-US" sz="3200" dirty="0">
                <a:latin typeface="+mn-lt"/>
              </a:rPr>
              <a:t>基本概念</a:t>
            </a:r>
          </a:p>
          <a:p>
            <a:r>
              <a:rPr kumimoji="1" lang="en-US" altLang="zh-CN" sz="3200" dirty="0">
                <a:solidFill>
                  <a:schemeClr val="accent1">
                    <a:lumMod val="20000"/>
                    <a:lumOff val="80000"/>
                  </a:schemeClr>
                </a:solidFill>
                <a:latin typeface="+mn-lt"/>
              </a:rPr>
              <a:t>XML</a:t>
            </a:r>
            <a:r>
              <a:rPr kumimoji="1" lang="zh-CN" altLang="en-US" sz="3200" dirty="0">
                <a:solidFill>
                  <a:schemeClr val="accent1">
                    <a:lumMod val="20000"/>
                    <a:lumOff val="80000"/>
                  </a:schemeClr>
                </a:solidFill>
                <a:latin typeface="+mn-lt"/>
              </a:rPr>
              <a:t>检索的挑战</a:t>
            </a:r>
          </a:p>
          <a:p>
            <a:r>
              <a:rPr kumimoji="1" lang="zh-CN" altLang="en-US" sz="3200" dirty="0">
                <a:solidFill>
                  <a:schemeClr val="accent1">
                    <a:lumMod val="20000"/>
                    <a:lumOff val="80000"/>
                  </a:schemeClr>
                </a:solidFill>
                <a:latin typeface="+mn-lt"/>
              </a:rPr>
              <a:t>基于</a:t>
            </a:r>
            <a:r>
              <a:rPr kumimoji="1" lang="en-US" altLang="zh-CN" sz="3200" dirty="0">
                <a:solidFill>
                  <a:schemeClr val="accent1">
                    <a:lumMod val="20000"/>
                    <a:lumOff val="80000"/>
                  </a:schemeClr>
                </a:solidFill>
                <a:latin typeface="+mn-lt"/>
              </a:rPr>
              <a:t>VSM</a:t>
            </a:r>
            <a:r>
              <a:rPr kumimoji="1" lang="zh-CN" altLang="en-US" sz="3200" dirty="0">
                <a:solidFill>
                  <a:schemeClr val="accent1">
                    <a:lumMod val="20000"/>
                    <a:lumOff val="80000"/>
                  </a:schemeClr>
                </a:solidFill>
                <a:latin typeface="+mn-lt"/>
              </a:rPr>
              <a:t>的</a:t>
            </a:r>
            <a:r>
              <a:rPr kumimoji="1" lang="en-US" altLang="zh-CN" sz="3200" dirty="0">
                <a:solidFill>
                  <a:schemeClr val="accent1">
                    <a:lumMod val="20000"/>
                    <a:lumOff val="80000"/>
                  </a:schemeClr>
                </a:solidFill>
                <a:latin typeface="+mn-lt"/>
              </a:rPr>
              <a:t>XML</a:t>
            </a:r>
            <a:r>
              <a:rPr kumimoji="1" lang="zh-CN" altLang="en-US" sz="3200" dirty="0">
                <a:solidFill>
                  <a:schemeClr val="accent1">
                    <a:lumMod val="20000"/>
                    <a:lumOff val="80000"/>
                  </a:schemeClr>
                </a:solidFill>
                <a:latin typeface="+mn-lt"/>
              </a:rPr>
              <a:t>检索</a:t>
            </a:r>
          </a:p>
        </p:txBody>
      </p:sp>
      <p:sp>
        <p:nvSpPr>
          <p:cNvPr id="5" name="灯片编号占位符 4"/>
          <p:cNvSpPr>
            <a:spLocks noGrp="1"/>
          </p:cNvSpPr>
          <p:nvPr>
            <p:ph type="sldNum" sz="quarter" idx="16"/>
          </p:nvPr>
        </p:nvSpPr>
        <p:spPr/>
        <p:txBody>
          <a:bodyPr/>
          <a:lstStyle/>
          <a:p>
            <a:pPr>
              <a:defRPr/>
            </a:pPr>
            <a:fld id="{93A23781-D287-4953-8B39-293BE9BE148D}" type="slidenum">
              <a:rPr lang="en-US" altLang="zh-CN" smtClean="0"/>
              <a:t>8</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XML(</a:t>
            </a:r>
            <a:r>
              <a:rPr lang="zh-CN" altLang="en-US" dirty="0"/>
              <a:t>可扩展标记语言</a:t>
            </a:r>
            <a:r>
              <a:rPr lang="en-US" altLang="zh-CN"/>
              <a:t>)</a:t>
            </a:r>
            <a:endParaRPr lang="zh-CN" altLang="en-US" dirty="0"/>
          </a:p>
        </p:txBody>
      </p:sp>
      <p:sp>
        <p:nvSpPr>
          <p:cNvPr id="3" name="内容占位符 2"/>
          <p:cNvSpPr>
            <a:spLocks noGrp="1"/>
          </p:cNvSpPr>
          <p:nvPr>
            <p:ph idx="1"/>
          </p:nvPr>
        </p:nvSpPr>
        <p:spPr/>
        <p:txBody>
          <a:bodyPr/>
          <a:lstStyle/>
          <a:p>
            <a:r>
              <a:rPr lang="zh-CN" altLang="en-US" b="1" dirty="0"/>
              <a:t>互联网上表示和交换数据的公认标准</a:t>
            </a:r>
          </a:p>
          <a:p>
            <a:r>
              <a:rPr lang="zh-CN" altLang="en-US" b="1" dirty="0"/>
              <a:t>制定各领域数据表示与共享标准的元语言</a:t>
            </a:r>
          </a:p>
          <a:p>
            <a:endParaRPr lang="zh-CN" altLang="en-US" b="1" dirty="0"/>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t>9</a:t>
            </a:fld>
            <a:endParaRPr lang="en-US" altLang="zh-CN"/>
          </a:p>
        </p:txBody>
      </p:sp>
      <p:pic>
        <p:nvPicPr>
          <p:cNvPr id="6" name="图片 5" descr="200px-XML.svg.png"/>
          <p:cNvPicPr>
            <a:picLocks noChangeAspect="1"/>
          </p:cNvPicPr>
          <p:nvPr/>
        </p:nvPicPr>
        <p:blipFill>
          <a:blip r:embed="rId2" cstate="print"/>
          <a:stretch>
            <a:fillRect/>
          </a:stretch>
        </p:blipFill>
        <p:spPr>
          <a:xfrm>
            <a:off x="7438138" y="332656"/>
            <a:ext cx="1768617" cy="2016224"/>
          </a:xfrm>
          <a:prstGeom prst="rect">
            <a:avLst/>
          </a:prstGeom>
        </p:spPr>
      </p:pic>
      <p:graphicFrame>
        <p:nvGraphicFramePr>
          <p:cNvPr id="7" name="表格 6"/>
          <p:cNvGraphicFramePr>
            <a:graphicFrameLocks noGrp="1"/>
          </p:cNvGraphicFramePr>
          <p:nvPr/>
        </p:nvGraphicFramePr>
        <p:xfrm>
          <a:off x="395536" y="2852936"/>
          <a:ext cx="8280919" cy="3708400"/>
        </p:xfrm>
        <a:graphic>
          <a:graphicData uri="http://schemas.openxmlformats.org/drawingml/2006/table">
            <a:tbl>
              <a:tblPr firstRow="1" bandRow="1">
                <a:tableStyleId>{BDBED569-4797-4DF1-A0F4-6AAB3CD982D8}</a:tableStyleId>
              </a:tblPr>
              <a:tblGrid>
                <a:gridCol w="1384806">
                  <a:extLst>
                    <a:ext uri="{9D8B030D-6E8A-4147-A177-3AD203B41FA5}">
                      <a16:colId xmlns:a16="http://schemas.microsoft.com/office/drawing/2014/main" val="20000"/>
                    </a:ext>
                  </a:extLst>
                </a:gridCol>
                <a:gridCol w="1384806">
                  <a:extLst>
                    <a:ext uri="{9D8B030D-6E8A-4147-A177-3AD203B41FA5}">
                      <a16:colId xmlns:a16="http://schemas.microsoft.com/office/drawing/2014/main" val="20001"/>
                    </a:ext>
                  </a:extLst>
                </a:gridCol>
                <a:gridCol w="5511307">
                  <a:extLst>
                    <a:ext uri="{9D8B030D-6E8A-4147-A177-3AD203B41FA5}">
                      <a16:colId xmlns:a16="http://schemas.microsoft.com/office/drawing/2014/main" val="20002"/>
                    </a:ext>
                  </a:extLst>
                </a:gridCol>
              </a:tblGrid>
              <a:tr h="370840">
                <a:tc>
                  <a:txBody>
                    <a:bodyPr/>
                    <a:lstStyle/>
                    <a:p>
                      <a:pPr algn="ctr"/>
                      <a:r>
                        <a:rPr lang="zh-CN" altLang="en-US" b="1" dirty="0"/>
                        <a:t>领域</a:t>
                      </a:r>
                    </a:p>
                  </a:txBody>
                  <a:tcPr/>
                </a:tc>
                <a:tc>
                  <a:txBody>
                    <a:bodyPr/>
                    <a:lstStyle/>
                    <a:p>
                      <a:pPr algn="ctr"/>
                      <a:r>
                        <a:rPr lang="zh-CN" altLang="en-US" b="1" dirty="0"/>
                        <a:t>标准</a:t>
                      </a:r>
                    </a:p>
                  </a:txBody>
                  <a:tcPr/>
                </a:tc>
                <a:tc>
                  <a:txBody>
                    <a:bodyPr/>
                    <a:lstStyle/>
                    <a:p>
                      <a:pPr algn="ctr"/>
                      <a:r>
                        <a:rPr lang="zh-CN" altLang="en-US" b="1" dirty="0"/>
                        <a:t>用途</a:t>
                      </a:r>
                    </a:p>
                  </a:txBody>
                  <a:tcPr/>
                </a:tc>
                <a:extLst>
                  <a:ext uri="{0D108BD9-81ED-4DB2-BD59-A6C34878D82A}">
                    <a16:rowId xmlns:a16="http://schemas.microsoft.com/office/drawing/2014/main" val="10000"/>
                  </a:ext>
                </a:extLst>
              </a:tr>
              <a:tr h="370840">
                <a:tc>
                  <a:txBody>
                    <a:bodyPr/>
                    <a:lstStyle/>
                    <a:p>
                      <a:pPr algn="ctr"/>
                      <a:r>
                        <a:rPr lang="zh-CN" altLang="en-US" b="1" dirty="0"/>
                        <a:t>化学</a:t>
                      </a:r>
                    </a:p>
                  </a:txBody>
                  <a:tcPr/>
                </a:tc>
                <a:tc>
                  <a:txBody>
                    <a:bodyPr/>
                    <a:lstStyle/>
                    <a:p>
                      <a:pPr algn="ctr"/>
                      <a:r>
                        <a:rPr lang="en-US" altLang="zh-CN" b="1" dirty="0"/>
                        <a:t>CML</a:t>
                      </a:r>
                      <a:endParaRPr lang="zh-CN" altLang="en-US" b="1" dirty="0"/>
                    </a:p>
                  </a:txBody>
                  <a:tcPr/>
                </a:tc>
                <a:tc>
                  <a:txBody>
                    <a:bodyPr/>
                    <a:lstStyle/>
                    <a:p>
                      <a:r>
                        <a:rPr lang="zh-CN" altLang="en-US" b="1" dirty="0"/>
                        <a:t>描述分子结构、反应方式，分析过程数据</a:t>
                      </a:r>
                    </a:p>
                  </a:txBody>
                  <a:tcPr/>
                </a:tc>
                <a:extLst>
                  <a:ext uri="{0D108BD9-81ED-4DB2-BD59-A6C34878D82A}">
                    <a16:rowId xmlns:a16="http://schemas.microsoft.com/office/drawing/2014/main" val="10001"/>
                  </a:ext>
                </a:extLst>
              </a:tr>
              <a:tr h="370840">
                <a:tc>
                  <a:txBody>
                    <a:bodyPr/>
                    <a:lstStyle/>
                    <a:p>
                      <a:pPr algn="ctr"/>
                      <a:r>
                        <a:rPr lang="zh-CN" altLang="en-US" b="1" dirty="0"/>
                        <a:t>医学</a:t>
                      </a:r>
                    </a:p>
                  </a:txBody>
                  <a:tcPr/>
                </a:tc>
                <a:tc>
                  <a:txBody>
                    <a:bodyPr/>
                    <a:lstStyle/>
                    <a:p>
                      <a:pPr algn="ctr"/>
                      <a:r>
                        <a:rPr lang="en-US" altLang="zh-CN" b="1" dirty="0"/>
                        <a:t>HL7</a:t>
                      </a:r>
                      <a:endParaRPr lang="zh-CN" altLang="en-US" b="1" dirty="0"/>
                    </a:p>
                  </a:txBody>
                  <a:tcPr/>
                </a:tc>
                <a:tc>
                  <a:txBody>
                    <a:bodyPr/>
                    <a:lstStyle/>
                    <a:p>
                      <a:r>
                        <a:rPr lang="zh-CN" altLang="en-US" b="1" dirty="0"/>
                        <a:t>共享医疗信息，建立起各个医疗体系的相互联系</a:t>
                      </a:r>
                    </a:p>
                  </a:txBody>
                  <a:tcPr/>
                </a:tc>
                <a:extLst>
                  <a:ext uri="{0D108BD9-81ED-4DB2-BD59-A6C34878D82A}">
                    <a16:rowId xmlns:a16="http://schemas.microsoft.com/office/drawing/2014/main" val="10002"/>
                  </a:ext>
                </a:extLst>
              </a:tr>
              <a:tr h="370840">
                <a:tc>
                  <a:txBody>
                    <a:bodyPr/>
                    <a:lstStyle/>
                    <a:p>
                      <a:pPr algn="ctr"/>
                      <a:r>
                        <a:rPr lang="zh-CN" altLang="en-US" b="1" dirty="0"/>
                        <a:t>生物信息学</a:t>
                      </a:r>
                    </a:p>
                  </a:txBody>
                  <a:tcPr/>
                </a:tc>
                <a:tc>
                  <a:txBody>
                    <a:bodyPr/>
                    <a:lstStyle/>
                    <a:p>
                      <a:pPr algn="ctr"/>
                      <a:r>
                        <a:rPr lang="en-US" altLang="zh-CN" b="1" dirty="0"/>
                        <a:t>BIOML</a:t>
                      </a:r>
                      <a:endParaRPr lang="zh-CN" altLang="en-US" b="1" dirty="0"/>
                    </a:p>
                  </a:txBody>
                  <a:tcPr/>
                </a:tc>
                <a:tc>
                  <a:txBody>
                    <a:bodyPr/>
                    <a:lstStyle/>
                    <a:p>
                      <a:r>
                        <a:rPr lang="zh-CN" altLang="en-US" b="1" dirty="0"/>
                        <a:t>描述蛋白质与核酸等高分子的生物结构</a:t>
                      </a:r>
                    </a:p>
                  </a:txBody>
                  <a:tcPr/>
                </a:tc>
                <a:extLst>
                  <a:ext uri="{0D108BD9-81ED-4DB2-BD59-A6C34878D82A}">
                    <a16:rowId xmlns:a16="http://schemas.microsoft.com/office/drawing/2014/main" val="10003"/>
                  </a:ext>
                </a:extLst>
              </a:tr>
              <a:tr h="370840">
                <a:tc>
                  <a:txBody>
                    <a:bodyPr/>
                    <a:lstStyle/>
                    <a:p>
                      <a:pPr algn="ctr"/>
                      <a:r>
                        <a:rPr lang="zh-CN" altLang="en-US" b="1" dirty="0"/>
                        <a:t>地理</a:t>
                      </a:r>
                    </a:p>
                  </a:txBody>
                  <a:tcPr/>
                </a:tc>
                <a:tc>
                  <a:txBody>
                    <a:bodyPr/>
                    <a:lstStyle/>
                    <a:p>
                      <a:pPr algn="ctr"/>
                      <a:r>
                        <a:rPr lang="en-US" altLang="zh-CN" b="1" dirty="0"/>
                        <a:t>GML</a:t>
                      </a:r>
                      <a:endParaRPr lang="zh-CN" altLang="en-US" b="1" dirty="0"/>
                    </a:p>
                  </a:txBody>
                  <a:tcPr/>
                </a:tc>
                <a:tc>
                  <a:txBody>
                    <a:bodyPr/>
                    <a:lstStyle/>
                    <a:p>
                      <a:r>
                        <a:rPr lang="zh-CN" altLang="en-US" b="1" dirty="0"/>
                        <a:t>保存、记录和发布各类地理信息</a:t>
                      </a:r>
                    </a:p>
                  </a:txBody>
                  <a:tcPr/>
                </a:tc>
                <a:extLst>
                  <a:ext uri="{0D108BD9-81ED-4DB2-BD59-A6C34878D82A}">
                    <a16:rowId xmlns:a16="http://schemas.microsoft.com/office/drawing/2014/main" val="10004"/>
                  </a:ext>
                </a:extLst>
              </a:tr>
              <a:tr h="370840">
                <a:tc>
                  <a:txBody>
                    <a:bodyPr/>
                    <a:lstStyle/>
                    <a:p>
                      <a:pPr algn="ctr"/>
                      <a:r>
                        <a:rPr lang="zh-CN" altLang="en-US" b="1" dirty="0"/>
                        <a:t>互联网</a:t>
                      </a:r>
                    </a:p>
                  </a:txBody>
                  <a:tcPr/>
                </a:tc>
                <a:tc>
                  <a:txBody>
                    <a:bodyPr/>
                    <a:lstStyle/>
                    <a:p>
                      <a:pPr algn="ctr"/>
                      <a:r>
                        <a:rPr lang="en-US" altLang="zh-CN" b="1" dirty="0"/>
                        <a:t>XHTML</a:t>
                      </a:r>
                      <a:endParaRPr lang="zh-CN" altLang="en-US" b="1" dirty="0"/>
                    </a:p>
                  </a:txBody>
                  <a:tcPr/>
                </a:tc>
                <a:tc>
                  <a:txBody>
                    <a:bodyPr/>
                    <a:lstStyle/>
                    <a:p>
                      <a:r>
                        <a:rPr lang="zh-CN" altLang="en-US" b="1" dirty="0"/>
                        <a:t>网页编写的语言</a:t>
                      </a:r>
                    </a:p>
                  </a:txBody>
                  <a:tcPr/>
                </a:tc>
                <a:extLst>
                  <a:ext uri="{0D108BD9-81ED-4DB2-BD59-A6C34878D82A}">
                    <a16:rowId xmlns:a16="http://schemas.microsoft.com/office/drawing/2014/main" val="10005"/>
                  </a:ext>
                </a:extLst>
              </a:tr>
              <a:tr h="370840">
                <a:tc>
                  <a:txBody>
                    <a:bodyPr/>
                    <a:lstStyle/>
                    <a:p>
                      <a:pPr algn="ctr"/>
                      <a:r>
                        <a:rPr lang="zh-CN" altLang="en-US" b="1" dirty="0"/>
                        <a:t>文献数字化</a:t>
                      </a:r>
                    </a:p>
                  </a:txBody>
                  <a:tcPr/>
                </a:tc>
                <a:tc>
                  <a:txBody>
                    <a:bodyPr/>
                    <a:lstStyle/>
                    <a:p>
                      <a:pPr algn="ctr"/>
                      <a:r>
                        <a:rPr lang="en-US" altLang="zh-CN" b="1" dirty="0"/>
                        <a:t>DBPL</a:t>
                      </a:r>
                      <a:endParaRPr lang="zh-CN" altLang="en-US" b="1" dirty="0"/>
                    </a:p>
                  </a:txBody>
                  <a:tcPr/>
                </a:tc>
                <a:tc>
                  <a:txBody>
                    <a:bodyPr/>
                    <a:lstStyle/>
                    <a:p>
                      <a:r>
                        <a:rPr lang="zh-CN" altLang="en-US" b="1" dirty="0"/>
                        <a:t>规范文献存储信息</a:t>
                      </a:r>
                    </a:p>
                  </a:txBody>
                  <a:tcPr/>
                </a:tc>
                <a:extLst>
                  <a:ext uri="{0D108BD9-81ED-4DB2-BD59-A6C34878D82A}">
                    <a16:rowId xmlns:a16="http://schemas.microsoft.com/office/drawing/2014/main" val="10006"/>
                  </a:ext>
                </a:extLst>
              </a:tr>
              <a:tr h="370840">
                <a:tc>
                  <a:txBody>
                    <a:bodyPr/>
                    <a:lstStyle/>
                    <a:p>
                      <a:pPr algn="ctr"/>
                      <a:r>
                        <a:rPr lang="zh-CN" altLang="en-US" b="1" dirty="0"/>
                        <a:t>电子商务</a:t>
                      </a:r>
                    </a:p>
                  </a:txBody>
                  <a:tcPr/>
                </a:tc>
                <a:tc>
                  <a:txBody>
                    <a:bodyPr/>
                    <a:lstStyle/>
                    <a:p>
                      <a:pPr algn="ctr"/>
                      <a:r>
                        <a:rPr lang="en-US" altLang="zh-CN" b="1" dirty="0" err="1"/>
                        <a:t>ebXML</a:t>
                      </a:r>
                      <a:endParaRPr lang="zh-CN" altLang="en-US" b="1" dirty="0"/>
                    </a:p>
                  </a:txBody>
                  <a:tcPr/>
                </a:tc>
                <a:tc>
                  <a:txBody>
                    <a:bodyPr/>
                    <a:lstStyle/>
                    <a:p>
                      <a:r>
                        <a:rPr lang="zh-CN" altLang="en-US" b="1" dirty="0"/>
                        <a:t>全球化的</a:t>
                      </a:r>
                      <a:r>
                        <a:rPr lang="en-US" altLang="zh-CN" b="1" dirty="0"/>
                        <a:t>Web</a:t>
                      </a:r>
                      <a:r>
                        <a:rPr lang="zh-CN" altLang="en-US" b="1" dirty="0"/>
                        <a:t>电子商务规范</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t>数学</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dirty="0" err="1"/>
                        <a:t>MathML</a:t>
                      </a:r>
                      <a:endParaRPr lang="zh-CN" altLang="en-US" b="1" dirty="0"/>
                    </a:p>
                  </a:txBody>
                  <a:tcPr/>
                </a:tc>
                <a:tc>
                  <a:txBody>
                    <a:bodyPr/>
                    <a:lstStyle/>
                    <a:p>
                      <a:r>
                        <a:rPr lang="zh-CN" altLang="en-US" b="1" dirty="0"/>
                        <a:t>书写数学公式</a:t>
                      </a:r>
                    </a:p>
                  </a:txBody>
                  <a:tcPr/>
                </a:tc>
                <a:extLst>
                  <a:ext uri="{0D108BD9-81ED-4DB2-BD59-A6C34878D82A}">
                    <a16:rowId xmlns:a16="http://schemas.microsoft.com/office/drawing/2014/main" val="10008"/>
                  </a:ext>
                </a:extLst>
              </a:tr>
              <a:tr h="370840">
                <a:tc>
                  <a:txBody>
                    <a:bodyPr/>
                    <a:lstStyle/>
                    <a:p>
                      <a:pPr algn="ctr"/>
                      <a:r>
                        <a:rPr lang="en-US" altLang="zh-CN" b="1" dirty="0"/>
                        <a:t>…….</a:t>
                      </a:r>
                      <a:endParaRPr lang="zh-CN" altLang="en-US" b="1" dirty="0"/>
                    </a:p>
                  </a:txBody>
                  <a:tcPr/>
                </a:tc>
                <a:tc>
                  <a:txBody>
                    <a:bodyPr/>
                    <a:lstStyle/>
                    <a:p>
                      <a:pPr algn="ctr"/>
                      <a:r>
                        <a:rPr lang="en-US" altLang="zh-CN" b="1" dirty="0"/>
                        <a:t>……</a:t>
                      </a:r>
                      <a:endParaRPr lang="zh-CN" altLang="en-US" b="1" dirty="0"/>
                    </a:p>
                  </a:txBody>
                  <a:tcPr/>
                </a:tc>
                <a:tc>
                  <a:txBody>
                    <a:bodyPr/>
                    <a:lstStyle/>
                    <a:p>
                      <a:r>
                        <a:rPr lang="en-US" altLang="zh-CN" b="1" dirty="0"/>
                        <a:t>……</a:t>
                      </a:r>
                      <a:endParaRPr lang="zh-CN" altLang="en-US" b="1" dirty="0"/>
                    </a:p>
                  </a:txBody>
                  <a:tcPr/>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manning">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manning</Template>
  <TotalTime>12</TotalTime>
  <Words>2590</Words>
  <Application>Microsoft Office PowerPoint</Application>
  <PresentationFormat>全屏显示(4:3)</PresentationFormat>
  <Paragraphs>361</Paragraphs>
  <Slides>37</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37</vt:i4>
      </vt:variant>
    </vt:vector>
  </HeadingPairs>
  <TitlesOfParts>
    <vt:vector size="48" baseType="lpstr">
      <vt:lpstr>Arial Unicode MS</vt:lpstr>
      <vt:lpstr>MS PGothic</vt:lpstr>
      <vt:lpstr>黑体</vt:lpstr>
      <vt:lpstr>楷体</vt:lpstr>
      <vt:lpstr>宋体</vt:lpstr>
      <vt:lpstr>Arial</vt:lpstr>
      <vt:lpstr>Calibri</vt:lpstr>
      <vt:lpstr>Lucida Sans</vt:lpstr>
      <vt:lpstr>Times New Roman</vt:lpstr>
      <vt:lpstr>Wingdings</vt:lpstr>
      <vt:lpstr>manning</vt:lpstr>
      <vt:lpstr>PowerPoint 演示文稿</vt:lpstr>
      <vt:lpstr>内容提要</vt:lpstr>
      <vt:lpstr>内容提要</vt:lpstr>
      <vt:lpstr>本讲内容</vt:lpstr>
      <vt:lpstr>IR vs RDB</vt:lpstr>
      <vt:lpstr>结构化检索(Structured retrieval)</vt:lpstr>
      <vt:lpstr>RDB并不适合上述场景</vt:lpstr>
      <vt:lpstr>内容提要</vt:lpstr>
      <vt:lpstr>XML(可扩展标记语言)</vt:lpstr>
      <vt:lpstr>PowerPoint 演示文稿</vt:lpstr>
      <vt:lpstr>PowerPoint 演示文稿</vt:lpstr>
      <vt:lpstr>PowerPoint 演示文稿</vt:lpstr>
      <vt:lpstr>PowerPoint 演示文稿</vt:lpstr>
      <vt:lpstr>XML 基础知识</vt:lpstr>
      <vt:lpstr>内容提要</vt:lpstr>
      <vt:lpstr>挑战1: 返回文档的一部分</vt:lpstr>
      <vt:lpstr>PowerPoint 演示文稿</vt:lpstr>
      <vt:lpstr>挑战2: 如何确定文档的索引单位</vt:lpstr>
      <vt:lpstr>XML索引单位: 方法1-不重叠伪文档法</vt:lpstr>
      <vt:lpstr>XML索引单位：方法2-自顶向下法</vt:lpstr>
      <vt:lpstr>XML索引单位：方法3-自底向上法</vt:lpstr>
      <vt:lpstr>PowerPoint 演示文稿</vt:lpstr>
      <vt:lpstr>PowerPoint 演示文稿</vt:lpstr>
      <vt:lpstr>PowerPoint 演示文稿</vt:lpstr>
      <vt:lpstr>PowerPoint 演示文稿</vt:lpstr>
      <vt:lpstr>内容提要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参考资料</vt:lpstr>
      <vt:lpstr>Q&amp;A</vt:lpstr>
    </vt:vector>
  </TitlesOfParts>
  <Company>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现代信息检索技术</dc:title>
  <dc:creator>Wang Bin</dc:creator>
  <cp:lastModifiedBy>sun</cp:lastModifiedBy>
  <cp:revision>712</cp:revision>
  <dcterms:created xsi:type="dcterms:W3CDTF">2006-07-30T07:52:00Z</dcterms:created>
  <dcterms:modified xsi:type="dcterms:W3CDTF">2019-12-05T00:32:51Z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