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832" r:id="rId2"/>
    <p:sldId id="286" r:id="rId3"/>
    <p:sldId id="797" r:id="rId4"/>
    <p:sldId id="798" r:id="rId5"/>
    <p:sldId id="802" r:id="rId6"/>
    <p:sldId id="803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14" r:id="rId18"/>
    <p:sldId id="815" r:id="rId19"/>
    <p:sldId id="816" r:id="rId20"/>
    <p:sldId id="817" r:id="rId21"/>
    <p:sldId id="818" r:id="rId22"/>
    <p:sldId id="825" r:id="rId23"/>
    <p:sldId id="826" r:id="rId24"/>
    <p:sldId id="827" r:id="rId25"/>
    <p:sldId id="828" r:id="rId26"/>
    <p:sldId id="819" r:id="rId27"/>
    <p:sldId id="820" r:id="rId28"/>
    <p:sldId id="829" r:id="rId29"/>
    <p:sldId id="821" r:id="rId30"/>
    <p:sldId id="822" r:id="rId31"/>
    <p:sldId id="823" r:id="rId32"/>
    <p:sldId id="82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6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71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978-7-302-53148-7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4644"/>
            <a:ext cx="4688599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/>
              <a:t>常用的</a:t>
            </a:r>
            <a:r>
              <a:rPr lang="en-US" altLang="zh-CN" dirty="0"/>
              <a:t>SMTP</a:t>
            </a:r>
            <a:r>
              <a:rPr lang="zh-CN" altLang="en-US" dirty="0"/>
              <a:t>响应</a:t>
            </a:r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44" y="1357299"/>
            <a:ext cx="8858312" cy="473870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响应</a:t>
            </a:r>
            <a:r>
              <a:rPr lang="zh-CN" altLang="en-US" sz="2800" dirty="0"/>
              <a:t>以</a:t>
            </a:r>
            <a:r>
              <a:rPr lang="en-US" altLang="zh-CN" sz="2800" dirty="0"/>
              <a:t>3</a:t>
            </a:r>
            <a:r>
              <a:rPr lang="zh-CN" altLang="en-US" sz="2800" dirty="0"/>
              <a:t>位数字开始，后面跟有该响应的具体描述</a:t>
            </a:r>
          </a:p>
        </p:txBody>
      </p:sp>
      <p:pic>
        <p:nvPicPr>
          <p:cNvPr id="415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928826"/>
            <a:ext cx="6686111" cy="4786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altLang="zh-CN" dirty="0"/>
              <a:t>SMTP</a:t>
            </a:r>
            <a:r>
              <a:rPr lang="zh-CN" altLang="en-US" dirty="0"/>
              <a:t>邮件传递过程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zh-CN" altLang="en-US" sz="3600" dirty="0"/>
              <a:t>连接建立阶段</a:t>
            </a:r>
          </a:p>
          <a:p>
            <a:pPr>
              <a:lnSpc>
                <a:spcPct val="220000"/>
              </a:lnSpc>
            </a:pPr>
            <a:r>
              <a:rPr lang="zh-CN" altLang="en-US" sz="3600" dirty="0"/>
              <a:t>邮件传递阶段</a:t>
            </a:r>
          </a:p>
          <a:p>
            <a:pPr>
              <a:lnSpc>
                <a:spcPct val="220000"/>
              </a:lnSpc>
            </a:pPr>
            <a:r>
              <a:rPr lang="zh-CN" altLang="en-US" sz="3600" dirty="0"/>
              <a:t>连接关闭阶段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/>
              <a:t>SMTP</a:t>
            </a:r>
            <a:r>
              <a:rPr lang="zh-CN" altLang="en-US" dirty="0"/>
              <a:t>通信过程举例</a:t>
            </a:r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71612"/>
            <a:ext cx="9004347" cy="4286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圆角矩形 3"/>
          <p:cNvSpPr/>
          <p:nvPr/>
        </p:nvSpPr>
        <p:spPr>
          <a:xfrm>
            <a:off x="0" y="1571612"/>
            <a:ext cx="9144000" cy="1071570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0" y="5072074"/>
            <a:ext cx="9144000" cy="571504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0" y="2643182"/>
            <a:ext cx="9144000" cy="2428892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代邮局协议</a:t>
            </a:r>
            <a:r>
              <a:rPr lang="en-US" altLang="zh-CN" dirty="0"/>
              <a:t>POP3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POP3</a:t>
            </a:r>
            <a:r>
              <a:rPr lang="zh-CN" altLang="en-US" dirty="0"/>
              <a:t>的主要功能：允许用户通过本地主机动态检索邮件服务器上的邮件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POP3</a:t>
            </a:r>
            <a:r>
              <a:rPr lang="zh-CN" altLang="en-US" dirty="0"/>
              <a:t>传输采用客户</a:t>
            </a:r>
            <a:r>
              <a:rPr lang="en-US" altLang="zh-CN" dirty="0"/>
              <a:t>-</a:t>
            </a:r>
            <a:r>
              <a:rPr lang="zh-CN" altLang="en-US" dirty="0"/>
              <a:t>服务器工作模式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POP</a:t>
            </a:r>
            <a:r>
              <a:rPr lang="zh-CN" altLang="en-US" dirty="0"/>
              <a:t>服务器在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110</a:t>
            </a:r>
            <a:r>
              <a:rPr lang="zh-CN" altLang="en-US" dirty="0"/>
              <a:t>端口守候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POP3</a:t>
            </a:r>
            <a:r>
              <a:rPr lang="zh-CN" altLang="en-US" dirty="0"/>
              <a:t>的命令和响应采用</a:t>
            </a:r>
            <a:r>
              <a:rPr lang="en-US" altLang="zh-CN" dirty="0"/>
              <a:t>ASCII</a:t>
            </a:r>
            <a:r>
              <a:rPr lang="zh-CN" altLang="en-US" dirty="0"/>
              <a:t>字符串形式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</a:t>
            </a:r>
            <a:r>
              <a:rPr lang="en-US" altLang="zh-CN"/>
              <a:t>POP3</a:t>
            </a:r>
            <a:r>
              <a:rPr lang="zh-CN" altLang="en-US"/>
              <a:t>命令</a:t>
            </a:r>
          </a:p>
        </p:txBody>
      </p:sp>
      <p:pic>
        <p:nvPicPr>
          <p:cNvPr id="419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19" y="1785926"/>
            <a:ext cx="8777337" cy="4214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/>
              <a:t>POP3</a:t>
            </a:r>
            <a:r>
              <a:rPr lang="zh-CN" altLang="en-US" dirty="0"/>
              <a:t>的响应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5357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以“</a:t>
            </a:r>
            <a:r>
              <a:rPr lang="en-US" altLang="zh-CN" dirty="0"/>
              <a:t>+OK”</a:t>
            </a:r>
            <a:r>
              <a:rPr lang="zh-CN" altLang="en-US" dirty="0"/>
              <a:t>开始：命令已成功执行或服务器准备就绪等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以“</a:t>
            </a:r>
            <a:r>
              <a:rPr lang="en-US" altLang="zh-CN" dirty="0"/>
              <a:t>-ERR”</a:t>
            </a:r>
            <a:r>
              <a:rPr lang="zh-CN" altLang="en-US" dirty="0"/>
              <a:t>开始：错误的或不可执行的命令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“</a:t>
            </a:r>
            <a:r>
              <a:rPr lang="en-US" altLang="zh-CN" dirty="0"/>
              <a:t>+OK”</a:t>
            </a:r>
            <a:r>
              <a:rPr lang="zh-CN" altLang="en-US" dirty="0"/>
              <a:t>和“</a:t>
            </a:r>
            <a:r>
              <a:rPr lang="en-US" altLang="zh-CN" dirty="0"/>
              <a:t>-ERR”</a:t>
            </a:r>
            <a:r>
              <a:rPr lang="zh-CN" altLang="en-US" dirty="0"/>
              <a:t>后可以跟有附加信息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响应信息包含多行时，只包含“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”的</a:t>
            </a:r>
            <a:r>
              <a:rPr lang="zh-CN" altLang="en-US" dirty="0"/>
              <a:t>行表示响应结束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POP3</a:t>
            </a:r>
            <a:r>
              <a:rPr lang="zh-CN" altLang="en-US" dirty="0"/>
              <a:t>传输过程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30000"/>
              </a:lnSpc>
            </a:pPr>
            <a:r>
              <a:rPr lang="zh-CN" altLang="en-US" sz="3600" dirty="0"/>
              <a:t>认证阶段</a:t>
            </a:r>
          </a:p>
          <a:p>
            <a:pPr>
              <a:lnSpc>
                <a:spcPct val="230000"/>
              </a:lnSpc>
            </a:pPr>
            <a:r>
              <a:rPr lang="zh-CN" altLang="en-US" sz="3600" dirty="0"/>
              <a:t>事务处理阶段</a:t>
            </a:r>
          </a:p>
          <a:p>
            <a:pPr>
              <a:lnSpc>
                <a:spcPct val="230000"/>
              </a:lnSpc>
            </a:pPr>
            <a:r>
              <a:rPr lang="zh-CN" altLang="en-US" sz="3600" dirty="0"/>
              <a:t>更新阶段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POP3</a:t>
            </a:r>
            <a:r>
              <a:rPr lang="zh-CN" altLang="en-US"/>
              <a:t>传输过程举例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422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852738"/>
            <a:ext cx="8153400" cy="1647825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22918" name="AutoShape 6"/>
          <p:cNvSpPr>
            <a:spLocks noChangeArrowheads="1"/>
          </p:cNvSpPr>
          <p:nvPr/>
        </p:nvSpPr>
        <p:spPr bwMode="auto">
          <a:xfrm>
            <a:off x="7423150" y="3357563"/>
            <a:ext cx="936625" cy="503237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2292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593850"/>
            <a:ext cx="8124825" cy="457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22924" name="AutoShape 12"/>
          <p:cNvSpPr>
            <a:spLocks noChangeArrowheads="1"/>
          </p:cNvSpPr>
          <p:nvPr/>
        </p:nvSpPr>
        <p:spPr bwMode="auto">
          <a:xfrm>
            <a:off x="7467600" y="3284538"/>
            <a:ext cx="1439863" cy="865187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2292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3068638"/>
            <a:ext cx="7848600" cy="1028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22926" name="AutoShape 14"/>
          <p:cNvSpPr>
            <a:spLocks noChangeArrowheads="1"/>
          </p:cNvSpPr>
          <p:nvPr/>
        </p:nvSpPr>
        <p:spPr bwMode="auto">
          <a:xfrm>
            <a:off x="7581900" y="3400425"/>
            <a:ext cx="936625" cy="503238"/>
          </a:xfrm>
          <a:prstGeom prst="star16">
            <a:avLst>
              <a:gd name="adj" fmla="val 37500"/>
            </a:avLst>
          </a:prstGeom>
          <a:solidFill>
            <a:srgbClr val="FF0000">
              <a:alpha val="30000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8" grpId="0" animBg="1"/>
      <p:bldP spid="422918" grpId="1" animBg="1"/>
      <p:bldP spid="422924" grpId="0" animBg="1"/>
      <p:bldP spid="422924" grpId="1" animBg="1"/>
      <p:bldP spid="422924" grpId="2" animBg="1"/>
      <p:bldP spid="422926" grpId="0" animBg="1"/>
      <p:bldP spid="4229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电子邮件的报文格式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CN" sz="3600" dirty="0"/>
              <a:t>RFC822</a:t>
            </a:r>
          </a:p>
          <a:p>
            <a:pPr>
              <a:lnSpc>
                <a:spcPct val="250000"/>
              </a:lnSpc>
            </a:pPr>
            <a:r>
              <a:rPr lang="zh-CN" altLang="en-US" sz="3600" dirty="0" smtClean="0"/>
              <a:t>多用</a:t>
            </a:r>
            <a:r>
              <a:rPr lang="en-US" altLang="zh-CN" sz="3600" dirty="0" smtClean="0"/>
              <a:t>Internet</a:t>
            </a:r>
            <a:r>
              <a:rPr lang="zh-CN" altLang="en-US" sz="3600" dirty="0" smtClean="0"/>
              <a:t>邮件</a:t>
            </a:r>
            <a:r>
              <a:rPr lang="zh-CN" altLang="en-US" sz="3600" dirty="0"/>
              <a:t>扩展协议</a:t>
            </a:r>
            <a:r>
              <a:rPr lang="en-US" altLang="zh-CN" sz="3600" dirty="0"/>
              <a:t>MIME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RFC822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00108"/>
            <a:ext cx="8858312" cy="56436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3600" dirty="0"/>
              <a:t>电子邮件报文的组成</a:t>
            </a:r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邮件头：邮件报文的控制信息</a:t>
            </a:r>
          </a:p>
          <a:p>
            <a:pPr lvl="2">
              <a:spcBef>
                <a:spcPts val="1200"/>
              </a:spcBef>
            </a:pPr>
            <a:r>
              <a:rPr lang="zh-CN" altLang="en-US" sz="2800" dirty="0"/>
              <a:t>邮件头由多行组成</a:t>
            </a:r>
          </a:p>
          <a:p>
            <a:pPr lvl="2">
              <a:spcBef>
                <a:spcPts val="1200"/>
              </a:spcBef>
            </a:pPr>
            <a:r>
              <a:rPr lang="zh-CN" altLang="en-US" sz="2800" dirty="0"/>
              <a:t>每行的基本语法：</a:t>
            </a:r>
            <a:r>
              <a:rPr lang="en-US" altLang="zh-CN" sz="2800" dirty="0"/>
              <a:t>&lt;keyword&gt;: &lt;value&gt;</a:t>
            </a:r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邮件体：用户需要发送的邮件</a:t>
            </a:r>
            <a:r>
              <a:rPr lang="zh-CN" altLang="en-US" sz="3200" dirty="0" smtClean="0"/>
              <a:t>内容，由</a:t>
            </a:r>
            <a:r>
              <a:rPr lang="en-US" altLang="zh-CN" sz="3200" dirty="0" smtClean="0"/>
              <a:t>7</a:t>
            </a:r>
            <a:r>
              <a:rPr lang="zh-CN" altLang="en-US" sz="3200" dirty="0"/>
              <a:t>位</a:t>
            </a:r>
            <a:r>
              <a:rPr lang="en-US" altLang="zh-CN" sz="3200" dirty="0"/>
              <a:t>ASCII</a:t>
            </a:r>
            <a:r>
              <a:rPr lang="zh-CN" altLang="en-US" sz="3200" dirty="0"/>
              <a:t>文本组成</a:t>
            </a:r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邮件头和邮件体之间用空行分隔</a:t>
            </a:r>
          </a:p>
          <a:p>
            <a:pPr>
              <a:spcBef>
                <a:spcPts val="2400"/>
              </a:spcBef>
            </a:pPr>
            <a:r>
              <a:rPr lang="zh-CN" altLang="en-US" sz="3600" dirty="0" smtClean="0"/>
              <a:t>缺陷</a:t>
            </a:r>
            <a:r>
              <a:rPr lang="zh-CN" altLang="en-US" sz="3600" dirty="0"/>
              <a:t>：要求邮件体由</a:t>
            </a:r>
            <a:r>
              <a:rPr lang="en-US" altLang="zh-CN" sz="3600" dirty="0"/>
              <a:t>7</a:t>
            </a:r>
            <a:r>
              <a:rPr lang="zh-CN" altLang="en-US" sz="3600" dirty="0"/>
              <a:t>位</a:t>
            </a:r>
            <a:r>
              <a:rPr lang="en-US" altLang="zh-CN" sz="3600" dirty="0"/>
              <a:t>ASCII</a:t>
            </a:r>
            <a:r>
              <a:rPr lang="zh-CN" altLang="en-US" sz="3600" dirty="0"/>
              <a:t>文本组成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第</a:t>
            </a:r>
            <a:r>
              <a:rPr lang="en-US" altLang="zh-CN" sz="5400" smtClean="0"/>
              <a:t>14</a:t>
            </a:r>
            <a:r>
              <a:rPr lang="zh-CN" altLang="en-US" sz="5400" smtClean="0"/>
              <a:t>章 </a:t>
            </a:r>
            <a:r>
              <a:rPr lang="zh-CN" altLang="en-US" sz="5400" dirty="0" smtClean="0"/>
              <a:t>电子邮件系统</a:t>
            </a:r>
            <a:endParaRPr lang="zh-CN" altLang="en-US" sz="5400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RFC822</a:t>
            </a:r>
            <a:r>
              <a:rPr lang="zh-CN" altLang="en-US" dirty="0"/>
              <a:t>报文格式举例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142844" y="1142984"/>
          <a:ext cx="8909188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5771388" imgH="3517697" progId="Visio.Drawing.11">
                  <p:embed/>
                </p:oleObj>
              </mc:Choice>
              <mc:Fallback>
                <p:oleObj name="Visio" r:id="rId3" imgW="5771388" imgH="3517697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142984"/>
                        <a:ext cx="8909188" cy="542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zh-CN" altLang="en-US" sz="4000" dirty="0" smtClean="0"/>
              <a:t>多用</a:t>
            </a:r>
            <a:r>
              <a:rPr lang="en-US" altLang="zh-CN" sz="4000" dirty="0" smtClean="0"/>
              <a:t>Internet</a:t>
            </a:r>
            <a:r>
              <a:rPr lang="zh-CN" altLang="en-US" sz="4000" dirty="0" smtClean="0"/>
              <a:t>邮件</a:t>
            </a:r>
            <a:r>
              <a:rPr lang="zh-CN" altLang="en-US" sz="4000" dirty="0"/>
              <a:t>扩展协议</a:t>
            </a:r>
            <a:r>
              <a:rPr lang="en-US" altLang="zh-CN" sz="4000" dirty="0"/>
              <a:t>MIME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71546"/>
            <a:ext cx="8786874" cy="55721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MIME</a:t>
            </a:r>
            <a:r>
              <a:rPr lang="zh-CN" altLang="en-US" dirty="0"/>
              <a:t>解决的主要问题：多媒体等二进制信息能够利用电子邮件传输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MIME</a:t>
            </a:r>
            <a:r>
              <a:rPr lang="zh-CN" altLang="en-US" dirty="0"/>
              <a:t>的基本思想：扩充</a:t>
            </a:r>
            <a:r>
              <a:rPr lang="en-US" altLang="zh-CN" dirty="0"/>
              <a:t>RFC822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MIME</a:t>
            </a:r>
            <a:r>
              <a:rPr lang="zh-CN" altLang="en-US" dirty="0"/>
              <a:t>继承了</a:t>
            </a:r>
            <a:r>
              <a:rPr lang="en-US" altLang="zh-CN" dirty="0"/>
              <a:t>RFC822</a:t>
            </a:r>
            <a:r>
              <a:rPr lang="zh-CN" altLang="en-US" dirty="0"/>
              <a:t>的基本邮件头和邮件体模式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增加了一些邮件头字段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要求对邮件体进行编码（将</a:t>
            </a:r>
            <a:r>
              <a:rPr lang="en-US" altLang="zh-CN" dirty="0"/>
              <a:t>8</a:t>
            </a:r>
            <a:r>
              <a:rPr lang="zh-CN" altLang="en-US" dirty="0"/>
              <a:t>位的二进制信息变换成</a:t>
            </a:r>
            <a:r>
              <a:rPr lang="en-US" altLang="zh-CN" dirty="0"/>
              <a:t>7</a:t>
            </a:r>
            <a:r>
              <a:rPr lang="zh-CN" altLang="en-US" dirty="0"/>
              <a:t>位的</a:t>
            </a:r>
            <a:r>
              <a:rPr lang="en-US" altLang="zh-CN" dirty="0"/>
              <a:t>ASCII</a:t>
            </a:r>
            <a:r>
              <a:rPr lang="zh-CN" altLang="en-US" dirty="0"/>
              <a:t>文本）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邮件体编码算法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61436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常用编码算法：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基数</a:t>
            </a: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编码</a:t>
            </a:r>
            <a:r>
              <a:rPr lang="zh-CN" altLang="zh-CN" sz="3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base64</a:t>
            </a:r>
            <a:r>
              <a:rPr lang="zh-CN" altLang="zh-CN" sz="3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 </a:t>
            </a:r>
            <a:r>
              <a:rPr lang="zh-CN" altLang="en-US" dirty="0" smtClean="0"/>
              <a:t>、带引见符的可打印编码</a:t>
            </a:r>
            <a:r>
              <a:rPr lang="zh-CN" altLang="zh-CN" sz="3000" dirty="0" smtClean="0"/>
              <a:t>（</a:t>
            </a:r>
            <a:r>
              <a:rPr lang="en-US" altLang="zh-CN" sz="3000" dirty="0" smtClean="0"/>
              <a:t>quoted-printable</a:t>
            </a:r>
            <a:r>
              <a:rPr lang="zh-CN" altLang="zh-CN" sz="3000" dirty="0" smtClean="0"/>
              <a:t>）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Base64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的基本思想：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个字节转换成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个可打印字符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将每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个字节做为一个整体将其划分为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组，每组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位的值作为索引，映射为对应的可打印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原始文件尾部处理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个字节：后面补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个比特的“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，再分成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位组，映射为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字符，而后再填充两个“</a:t>
            </a:r>
            <a:r>
              <a:rPr lang="en-US" altLang="zh-CN" dirty="0" smtClean="0"/>
              <a:t>=”</a:t>
            </a:r>
          </a:p>
          <a:p>
            <a:pPr lvl="1"/>
            <a:r>
              <a:rPr lang="zh-CN" altLang="en-US" dirty="0" smtClean="0"/>
              <a:t>剩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个字节：后面补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个比特的“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，再分成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位组，映射为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字符，而后再填充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个“</a:t>
            </a:r>
            <a:r>
              <a:rPr lang="en-US" altLang="zh-CN" dirty="0" smtClean="0"/>
              <a:t>=”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添加回车换行：变换后，每</a:t>
            </a:r>
            <a:r>
              <a:rPr lang="en-US" altLang="zh-CN" dirty="0" smtClean="0"/>
              <a:t>76</a:t>
            </a:r>
            <a:r>
              <a:rPr lang="zh-CN" altLang="en-US" dirty="0" smtClean="0"/>
              <a:t>个字符后增加一回车换行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zh-CN" dirty="0" smtClean="0"/>
              <a:t>编码方法示意图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49" y="2071678"/>
            <a:ext cx="893524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</a:t>
            </a:r>
            <a:r>
              <a:rPr lang="zh-CN" altLang="zh-CN" dirty="0" smtClean="0"/>
              <a:t>位索引值与可打印字符的对照表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142984"/>
            <a:ext cx="7429552" cy="554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858312" cy="571504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3</a:t>
            </a:r>
            <a:r>
              <a:rPr lang="zh-CN" altLang="zh-CN" dirty="0" smtClean="0"/>
              <a:t>个连续的字节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01011100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10010001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001000110101110010010001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110101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110010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010001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8</a:t>
            </a:r>
            <a:r>
              <a:rPr lang="zh-CN" altLang="zh-CN" dirty="0" smtClean="0"/>
              <a:t>、</a:t>
            </a:r>
            <a:r>
              <a:rPr lang="en-US" altLang="zh-CN" dirty="0" smtClean="0"/>
              <a:t>53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50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I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zh-CN" dirty="0" smtClean="0"/>
              <a:t>剩一个字节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001000110000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001000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110000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zh-CN" dirty="0" smtClean="0"/>
              <a:t>、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右弧形箭头 3"/>
          <p:cNvSpPr/>
          <p:nvPr/>
        </p:nvSpPr>
        <p:spPr>
          <a:xfrm>
            <a:off x="6786578" y="1785926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右弧形箭头 4"/>
          <p:cNvSpPr/>
          <p:nvPr/>
        </p:nvSpPr>
        <p:spPr>
          <a:xfrm>
            <a:off x="6786578" y="2285992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6786578" y="2786058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右弧形箭头 6"/>
          <p:cNvSpPr/>
          <p:nvPr/>
        </p:nvSpPr>
        <p:spPr>
          <a:xfrm>
            <a:off x="6786578" y="3286124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3714744" y="4857736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3714744" y="5357802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>
            <a:off x="3714744" y="5857868"/>
            <a:ext cx="285752" cy="500066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增加</a:t>
            </a:r>
            <a:r>
              <a:rPr lang="zh-CN" altLang="en-US" dirty="0"/>
              <a:t>的邮件头字段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721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MIME-Version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邮件遵循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标准的版本号。目前的标准为</a:t>
            </a:r>
            <a:r>
              <a:rPr lang="en-US" altLang="zh-CN" dirty="0" smtClean="0"/>
              <a:t>1.0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Content-Type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邮件体包含的数据类型：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audio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multipart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Content-Transfer-Encoding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邮件体的数据编码类型：</a:t>
            </a:r>
            <a:r>
              <a:rPr lang="en-US" altLang="zh-CN" dirty="0"/>
              <a:t>quoted-printable</a:t>
            </a:r>
            <a:r>
              <a:rPr lang="zh-CN" altLang="en-US" dirty="0"/>
              <a:t>和</a:t>
            </a:r>
            <a:r>
              <a:rPr lang="en-US" altLang="zh-CN" dirty="0"/>
              <a:t>base64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MIME</a:t>
            </a:r>
            <a:r>
              <a:rPr lang="zh-CN" altLang="en-US" dirty="0"/>
              <a:t>格式的电子邮件举例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844" y="1000108"/>
            <a:ext cx="7449932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857224" y="4000504"/>
            <a:ext cx="7429552" cy="92869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7224" y="5072074"/>
            <a:ext cx="7429552" cy="1571636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的电子邮件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78647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的电子邮件：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服务与邮件服务的结合</a:t>
            </a:r>
          </a:p>
          <a:p>
            <a:pPr lvl="1"/>
            <a:r>
              <a:rPr lang="zh-CN" altLang="en-US" sz="2400" dirty="0" smtClean="0"/>
              <a:t>客户与服务器间：用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协议发送和接收邮件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服务器之间：用</a:t>
            </a:r>
            <a:r>
              <a:rPr lang="en-US" altLang="zh-CN" sz="2400" dirty="0" smtClean="0"/>
              <a:t>SMTP</a:t>
            </a:r>
            <a:r>
              <a:rPr lang="zh-CN" altLang="en-US" sz="2400" dirty="0" smtClean="0"/>
              <a:t>协议发送和接收邮件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sz="2800" dirty="0" smtClean="0"/>
              <a:t>服务器具有双重功能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邮件服务器功能：支持</a:t>
            </a:r>
            <a:r>
              <a:rPr lang="en-US" altLang="zh-CN" sz="2400" dirty="0" smtClean="0"/>
              <a:t>SMTP</a:t>
            </a:r>
          </a:p>
          <a:p>
            <a:pPr lvl="1"/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服务器功能：支持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C00000"/>
                </a:solidFill>
              </a:rPr>
              <a:t>动态</a:t>
            </a:r>
            <a:r>
              <a:rPr lang="en-US" altLang="zh-CN" sz="2400" dirty="0" smtClean="0">
                <a:solidFill>
                  <a:srgbClr val="C00000"/>
                </a:solidFill>
              </a:rPr>
              <a:t>Web</a:t>
            </a:r>
            <a:r>
              <a:rPr lang="zh-CN" altLang="en-US" sz="2400" dirty="0" smtClean="0">
                <a:solidFill>
                  <a:srgbClr val="C00000"/>
                </a:solidFill>
              </a:rPr>
              <a:t>页面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852886"/>
            <a:ext cx="88963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357166"/>
            <a:ext cx="8858312" cy="714380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实验：</a:t>
            </a:r>
            <a:r>
              <a:rPr lang="zh-CN" altLang="zh-CN" sz="3600" dirty="0" smtClean="0"/>
              <a:t>编写</a:t>
            </a:r>
            <a:r>
              <a:rPr lang="en-US" altLang="zh-CN" sz="3600" dirty="0" smtClean="0"/>
              <a:t>SMTP</a:t>
            </a:r>
            <a:r>
              <a:rPr lang="zh-CN" altLang="zh-CN" sz="3600" dirty="0" smtClean="0"/>
              <a:t>服务器并观察通信过程</a:t>
            </a:r>
            <a:endParaRPr lang="zh-CN" altLang="en-US" sz="3600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357298"/>
            <a:ext cx="8858312" cy="53578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目的：观察电子邮件应用程序与</a:t>
            </a:r>
            <a:r>
              <a:rPr lang="en-US" altLang="zh-CN" dirty="0"/>
              <a:t>SMTP</a:t>
            </a:r>
            <a:r>
              <a:rPr lang="zh-CN" altLang="en-US" dirty="0"/>
              <a:t>邮件服务器的命令交互过程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/>
              <a:t>简化的</a:t>
            </a:r>
            <a:r>
              <a:rPr lang="en-US" altLang="zh-CN" dirty="0"/>
              <a:t>SMTP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响应客户</a:t>
            </a:r>
            <a:r>
              <a:rPr lang="en-US" altLang="zh-CN" dirty="0" smtClean="0"/>
              <a:t>SMTP</a:t>
            </a:r>
            <a:r>
              <a:rPr lang="zh-CN" altLang="en-US" dirty="0"/>
              <a:t>命令</a:t>
            </a:r>
            <a:r>
              <a:rPr lang="zh-CN" altLang="en-US" dirty="0" smtClean="0"/>
              <a:t>，将</a:t>
            </a:r>
            <a:r>
              <a:rPr lang="zh-CN" altLang="en-US" dirty="0"/>
              <a:t>命令的交互过程和收到</a:t>
            </a:r>
            <a:r>
              <a:rPr lang="zh-CN" altLang="en-US" dirty="0" smtClean="0"/>
              <a:t>的邮件</a:t>
            </a:r>
            <a:r>
              <a:rPr lang="zh-CN" altLang="en-US" dirty="0"/>
              <a:t>显示到屏幕上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支持单用户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不保存和转发收到的邮件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不作错误处理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dirty="0"/>
              <a:t>电子邮件的优越性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7216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比人工邮件传递迅速，可</a:t>
            </a:r>
            <a:r>
              <a:rPr lang="zh-CN" altLang="en-US" dirty="0" smtClean="0"/>
              <a:t>达范围</a:t>
            </a:r>
            <a:r>
              <a:rPr lang="zh-CN" altLang="en-US" dirty="0"/>
              <a:t>广</a:t>
            </a:r>
            <a:r>
              <a:rPr lang="zh-CN" altLang="en-US" dirty="0" smtClean="0"/>
              <a:t>，比较</a:t>
            </a:r>
            <a:r>
              <a:rPr lang="zh-CN" altLang="en-US" dirty="0"/>
              <a:t>可靠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与电话系统相比，不要求通信双方都在现场，不</a:t>
            </a:r>
            <a:r>
              <a:rPr lang="zh-CN" altLang="en-US" dirty="0" smtClean="0"/>
              <a:t>需知道</a:t>
            </a:r>
            <a:r>
              <a:rPr lang="zh-CN" altLang="en-US" dirty="0"/>
              <a:t>通信对象在网络中的具体位置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可以实现一对多的邮件传送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可以将文字、图像、语音等多种类型的信息集成在一个邮件中传送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SMTP</a:t>
            </a:r>
            <a:r>
              <a:rPr lang="zh-CN" altLang="en-US" dirty="0"/>
              <a:t>服务器运行界面 </a:t>
            </a:r>
          </a:p>
        </p:txBody>
      </p:sp>
      <p:pic>
        <p:nvPicPr>
          <p:cNvPr id="337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4400" y="1571612"/>
            <a:ext cx="8352442" cy="492922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发送给简化</a:t>
            </a:r>
            <a:r>
              <a:rPr lang="en-US" altLang="zh-CN" sz="4000"/>
              <a:t>SMTP</a:t>
            </a:r>
            <a:r>
              <a:rPr lang="zh-CN" altLang="en-US" sz="4000"/>
              <a:t>服务器的邮件 </a:t>
            </a:r>
          </a:p>
        </p:txBody>
      </p:sp>
      <p:pic>
        <p:nvPicPr>
          <p:cNvPr id="339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3023" y="1571612"/>
            <a:ext cx="8273819" cy="500066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sz="4000" dirty="0"/>
              <a:t>SMTP</a:t>
            </a:r>
            <a:r>
              <a:rPr lang="zh-CN" altLang="en-US" sz="4000" dirty="0"/>
              <a:t>服务器接收到邮件后的界面 </a:t>
            </a:r>
          </a:p>
        </p:txBody>
      </p:sp>
      <p:pic>
        <p:nvPicPr>
          <p:cNvPr id="342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3738" y="1357298"/>
            <a:ext cx="8594542" cy="507209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电子邮件系统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28670"/>
            <a:ext cx="8858312" cy="571504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3600" dirty="0" smtClean="0"/>
              <a:t>电子邮件系统采用</a:t>
            </a:r>
            <a:r>
              <a:rPr lang="zh-CN" altLang="en-US" sz="3600" dirty="0"/>
              <a:t>客户</a:t>
            </a:r>
            <a:r>
              <a:rPr lang="en-US" altLang="zh-CN" sz="3600" dirty="0"/>
              <a:t>-</a:t>
            </a:r>
            <a:r>
              <a:rPr lang="zh-CN" altLang="en-US" sz="3600" dirty="0"/>
              <a:t>服务器工作模式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3600" dirty="0" smtClean="0"/>
              <a:t>主要</a:t>
            </a:r>
            <a:r>
              <a:rPr lang="zh-CN" altLang="en-US" sz="3600" dirty="0"/>
              <a:t>组成部分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3200" dirty="0"/>
              <a:t>邮件</a:t>
            </a:r>
            <a:r>
              <a:rPr lang="zh-CN" altLang="en-US" sz="3200" dirty="0" smtClean="0"/>
              <a:t>服务器：</a:t>
            </a:r>
            <a:r>
              <a:rPr lang="zh-CN" altLang="zh-CN" sz="3200" dirty="0" smtClean="0"/>
              <a:t>①接收用户的邮件，根据邮件目的地址</a:t>
            </a:r>
            <a:r>
              <a:rPr lang="zh-CN" altLang="en-US" sz="3200" dirty="0" smtClean="0"/>
              <a:t>传</a:t>
            </a:r>
            <a:r>
              <a:rPr lang="zh-CN" altLang="zh-CN" sz="3200" dirty="0" smtClean="0"/>
              <a:t>送</a:t>
            </a:r>
            <a:r>
              <a:rPr lang="zh-CN" altLang="en-US" sz="3200" dirty="0" smtClean="0"/>
              <a:t>至</a:t>
            </a:r>
            <a:r>
              <a:rPr lang="zh-CN" altLang="zh-CN" sz="3200" dirty="0" smtClean="0"/>
              <a:t>对方服务器；②接收其他服务器</a:t>
            </a:r>
            <a:r>
              <a:rPr lang="zh-CN" altLang="en-US" sz="3200" dirty="0" smtClean="0"/>
              <a:t>的</a:t>
            </a:r>
            <a:r>
              <a:rPr lang="zh-CN" altLang="zh-CN" sz="3200" dirty="0" smtClean="0"/>
              <a:t>邮件，</a:t>
            </a:r>
            <a:r>
              <a:rPr lang="zh-CN" altLang="en-US" sz="3200" dirty="0" smtClean="0"/>
              <a:t>并将邮件送至</a:t>
            </a:r>
            <a:r>
              <a:rPr lang="zh-CN" altLang="zh-CN" sz="3200" dirty="0" smtClean="0"/>
              <a:t>收件人邮箱</a:t>
            </a:r>
            <a:endParaRPr lang="zh-CN" altLang="en-US" sz="32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3200" dirty="0" smtClean="0"/>
              <a:t>邮箱：</a:t>
            </a:r>
            <a:r>
              <a:rPr lang="zh-CN" altLang="zh-CN" sz="3200" dirty="0" smtClean="0"/>
              <a:t>服务器为合法用户开辟的邮件存储空间，</a:t>
            </a:r>
            <a:r>
              <a:rPr lang="zh-CN" altLang="en-US" sz="3200" dirty="0" smtClean="0"/>
              <a:t>具有</a:t>
            </a:r>
            <a:r>
              <a:rPr lang="zh-CN" altLang="zh-CN" sz="3200" dirty="0" smtClean="0"/>
              <a:t>账号和密码属性</a:t>
            </a:r>
            <a:endParaRPr lang="zh-CN" altLang="en-US" sz="32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3200" dirty="0"/>
              <a:t>电子邮件</a:t>
            </a:r>
            <a:r>
              <a:rPr lang="zh-CN" altLang="en-US" sz="3200" dirty="0" smtClean="0"/>
              <a:t>应用程序：</a:t>
            </a:r>
            <a:r>
              <a:rPr lang="zh-CN" altLang="zh-CN" sz="3200" dirty="0" smtClean="0"/>
              <a:t>①将用户邮件</a:t>
            </a:r>
            <a:r>
              <a:rPr lang="zh-CN" altLang="en-US" sz="3200" dirty="0" smtClean="0"/>
              <a:t>发</a:t>
            </a:r>
            <a:r>
              <a:rPr lang="zh-CN" altLang="zh-CN" sz="3200" dirty="0" smtClean="0"/>
              <a:t>送</a:t>
            </a:r>
            <a:r>
              <a:rPr lang="zh-CN" altLang="en-US" sz="3200" dirty="0" smtClean="0"/>
              <a:t>至</a:t>
            </a:r>
            <a:r>
              <a:rPr lang="zh-CN" altLang="zh-CN" sz="3200" dirty="0" smtClean="0"/>
              <a:t>邮件服务器</a:t>
            </a:r>
            <a:r>
              <a:rPr lang="zh-CN" altLang="en-US" sz="3200" dirty="0" smtClean="0"/>
              <a:t>；</a:t>
            </a:r>
            <a:r>
              <a:rPr lang="zh-CN" altLang="zh-CN" sz="3200" dirty="0" smtClean="0"/>
              <a:t>②负责检查用户邮箱</a:t>
            </a:r>
            <a:r>
              <a:rPr lang="zh-CN" altLang="en-US" sz="3200" dirty="0" smtClean="0"/>
              <a:t>、</a:t>
            </a:r>
            <a:r>
              <a:rPr lang="zh-CN" altLang="zh-CN" sz="3200" dirty="0" smtClean="0"/>
              <a:t>读取邮件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/>
              <a:t>电子邮件系统中的传输协议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429684" cy="520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电子邮件的传输过程</a:t>
            </a:r>
          </a:p>
        </p:txBody>
      </p:sp>
      <p:pic>
        <p:nvPicPr>
          <p:cNvPr id="411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14553"/>
            <a:ext cx="8786874" cy="29449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74769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电子邮件地址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721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一般</a:t>
            </a:r>
            <a:r>
              <a:rPr lang="zh-CN" altLang="en-US" dirty="0"/>
              <a:t>形式：</a:t>
            </a:r>
            <a:r>
              <a:rPr lang="en-US" altLang="zh-CN" dirty="0"/>
              <a:t>local-</a:t>
            </a:r>
            <a:r>
              <a:rPr lang="en-US" altLang="zh-CN" dirty="0" err="1"/>
              <a:t>part@domain</a:t>
            </a:r>
            <a:r>
              <a:rPr lang="en-US" altLang="zh-CN" dirty="0"/>
              <a:t>-name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domain-name</a:t>
            </a:r>
            <a:r>
              <a:rPr lang="zh-CN" altLang="en-US" dirty="0"/>
              <a:t>：邮件服务器的域名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local-part</a:t>
            </a:r>
            <a:r>
              <a:rPr lang="zh-CN" altLang="en-US" dirty="0"/>
              <a:t>：服务器上的用户邮箱名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邮件地址的唯一性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邮件服务器域名在整个电子邮件系统中是唯一的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用户邮箱名在这台邮件服务器上是唯一的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邮寄列表</a:t>
            </a:r>
            <a:r>
              <a:rPr lang="zh-CN" altLang="en-US" dirty="0" smtClean="0"/>
              <a:t>：用</a:t>
            </a:r>
            <a:r>
              <a:rPr lang="zh-CN" altLang="en-US" dirty="0"/>
              <a:t>“别名”指定一组电子邮件地址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/>
              <a:t>简单邮件传输协议</a:t>
            </a:r>
            <a:r>
              <a:rPr lang="en-US" altLang="zh-CN" dirty="0"/>
              <a:t>SMTP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00108"/>
            <a:ext cx="8786874" cy="564360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/>
              <a:t>SMTP</a:t>
            </a:r>
            <a:r>
              <a:rPr lang="zh-CN" altLang="en-US" sz="3600" dirty="0" smtClean="0"/>
              <a:t>的特点</a:t>
            </a:r>
            <a:r>
              <a:rPr lang="zh-CN" altLang="en-US" sz="3600" dirty="0"/>
              <a:t>：简单、直观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 smtClean="0"/>
              <a:t>规定</a:t>
            </a:r>
            <a:r>
              <a:rPr lang="zh-CN" altLang="en-US" sz="3200" dirty="0"/>
              <a:t>发送程序和接收程序之间的命令和应答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命令和响应都是可读的</a:t>
            </a:r>
            <a:r>
              <a:rPr lang="en-US" altLang="zh-CN" sz="3200" dirty="0"/>
              <a:t>ASCII</a:t>
            </a:r>
            <a:r>
              <a:rPr lang="zh-CN" altLang="en-US" sz="3200" dirty="0"/>
              <a:t>字符串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sz="3600" dirty="0"/>
              <a:t>SMTP</a:t>
            </a:r>
            <a:r>
              <a:rPr lang="zh-CN" altLang="en-US" sz="3600" dirty="0"/>
              <a:t>邮件传输采用客户</a:t>
            </a:r>
            <a:r>
              <a:rPr lang="en-US" altLang="zh-CN" sz="3600" dirty="0"/>
              <a:t>-</a:t>
            </a:r>
            <a:r>
              <a:rPr lang="zh-CN" altLang="en-US" sz="3600" dirty="0"/>
              <a:t>服务器模式</a:t>
            </a:r>
          </a:p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SMTP</a:t>
            </a:r>
            <a:r>
              <a:rPr lang="zh-CN" altLang="en-US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服务器在</a:t>
            </a:r>
            <a:r>
              <a:rPr lang="en-US" altLang="zh-CN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TCP</a:t>
            </a:r>
            <a:r>
              <a:rPr lang="zh-CN" altLang="en-US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25</a:t>
            </a:r>
            <a:r>
              <a:rPr lang="zh-CN" altLang="en-US" sz="360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端口守候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</a:t>
            </a:r>
            <a:r>
              <a:rPr lang="en-US" altLang="zh-CN"/>
              <a:t>SMTP</a:t>
            </a:r>
            <a:r>
              <a:rPr lang="zh-CN" altLang="en-US"/>
              <a:t>命令</a:t>
            </a:r>
          </a:p>
        </p:txBody>
      </p:sp>
      <p:pic>
        <p:nvPicPr>
          <p:cNvPr id="414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85926"/>
            <a:ext cx="8754879" cy="42862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5253</TotalTime>
  <Words>1012</Words>
  <Application>Microsoft Office PowerPoint</Application>
  <PresentationFormat>全屏显示(4:3)</PresentationFormat>
  <Paragraphs>134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HY견명조</vt:lpstr>
      <vt:lpstr>Maiandra GD</vt:lpstr>
      <vt:lpstr>黑体</vt:lpstr>
      <vt:lpstr>华文琥珀</vt:lpstr>
      <vt:lpstr>华文楷体</vt:lpstr>
      <vt:lpstr>隶书</vt:lpstr>
      <vt:lpstr>宋体</vt:lpstr>
      <vt:lpstr>Arial</vt:lpstr>
      <vt:lpstr>Calibri</vt:lpstr>
      <vt:lpstr>Cambria</vt:lpstr>
      <vt:lpstr>Wingdings 2</vt:lpstr>
      <vt:lpstr>龙腾四海</vt:lpstr>
      <vt:lpstr>Visio</vt:lpstr>
      <vt:lpstr>PowerPoint 演示文稿</vt:lpstr>
      <vt:lpstr>第14章 电子邮件系统</vt:lpstr>
      <vt:lpstr>电子邮件的优越性</vt:lpstr>
      <vt:lpstr>电子邮件系统</vt:lpstr>
      <vt:lpstr>电子邮件系统中的传输协议</vt:lpstr>
      <vt:lpstr>电子邮件的传输过程</vt:lpstr>
      <vt:lpstr>电子邮件地址</vt:lpstr>
      <vt:lpstr>简单邮件传输协议SMTP</vt:lpstr>
      <vt:lpstr>常用的SMTP命令</vt:lpstr>
      <vt:lpstr>常用的SMTP响应</vt:lpstr>
      <vt:lpstr>SMTP邮件传递过程</vt:lpstr>
      <vt:lpstr>SMTP通信过程举例</vt:lpstr>
      <vt:lpstr>第3代邮局协议POP3</vt:lpstr>
      <vt:lpstr>常用的POP3命令</vt:lpstr>
      <vt:lpstr>POP3的响应</vt:lpstr>
      <vt:lpstr>POP3传输过程</vt:lpstr>
      <vt:lpstr>POP3传输过程举例</vt:lpstr>
      <vt:lpstr>电子邮件的报文格式</vt:lpstr>
      <vt:lpstr>RFC822</vt:lpstr>
      <vt:lpstr>RFC822报文格式举例</vt:lpstr>
      <vt:lpstr>多用Internet邮件扩展协议MIME</vt:lpstr>
      <vt:lpstr>邮件体编码算法</vt:lpstr>
      <vt:lpstr>base64编码方法示意图</vt:lpstr>
      <vt:lpstr>6位索引值与可打印字符的对照表</vt:lpstr>
      <vt:lpstr>Base64编码举例</vt:lpstr>
      <vt:lpstr>MIME增加的邮件头字段</vt:lpstr>
      <vt:lpstr>MIME格式的电子邮件举例</vt:lpstr>
      <vt:lpstr>基于Web的电子邮件</vt:lpstr>
      <vt:lpstr>实验：编写SMTP服务器并观察通信过程</vt:lpstr>
      <vt:lpstr>简化SMTP服务器运行界面 </vt:lpstr>
      <vt:lpstr>发送给简化SMTP服务器的邮件 </vt:lpstr>
      <vt:lpstr>SMTP服务器接收到邮件后的界面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Johnny</cp:lastModifiedBy>
  <cp:revision>413</cp:revision>
  <dcterms:created xsi:type="dcterms:W3CDTF">2010-07-03T00:30:44Z</dcterms:created>
  <dcterms:modified xsi:type="dcterms:W3CDTF">2019-09-02T05:40:28Z</dcterms:modified>
</cp:coreProperties>
</file>