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5" r:id="rId2"/>
    <p:sldId id="287" r:id="rId3"/>
    <p:sldId id="286" r:id="rId4"/>
    <p:sldId id="288" r:id="rId5"/>
    <p:sldId id="290" r:id="rId6"/>
    <p:sldId id="296" r:id="rId7"/>
    <p:sldId id="291" r:id="rId8"/>
    <p:sldId id="292" r:id="rId9"/>
    <p:sldId id="293" r:id="rId10"/>
    <p:sldId id="294" r:id="rId11"/>
    <p:sldId id="295" r:id="rId12"/>
    <p:sldId id="282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banovský Jozef (187393)" initials="UJ(" lastIdx="1" clrIdx="0">
    <p:extLst>
      <p:ext uri="{19B8F6BF-5375-455C-9EA6-DF929625EA0E}">
        <p15:presenceInfo xmlns:p15="http://schemas.microsoft.com/office/powerpoint/2012/main" userId="Urbanovský Jozef (18739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5" autoAdjust="0"/>
    <p:restoredTop sz="94660"/>
  </p:normalViewPr>
  <p:slideViewPr>
    <p:cSldViewPr>
      <p:cViewPr varScale="1">
        <p:scale>
          <a:sx n="82" d="100"/>
          <a:sy n="82" d="100"/>
        </p:scale>
        <p:origin x="16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3430C-EB15-44B9-A246-9DA80807B355}" type="datetimeFigureOut">
              <a:rPr lang="sk-SK" smtClean="0"/>
              <a:t>12.12.2016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83D21-046D-47A3-B0B9-622597AA6F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112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12.12.2016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Prekliknúť na ďalší slide a komentovať obrázok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239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2705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167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ingboss.com/2016/02/quick-sort-algorithm-implementation-in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handa.in/blog/images/2012/07/19/normal-hash-table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ding4fun.files.wordpress.com/2010/05/kmpexampl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1"/>
          </p:nvPr>
        </p:nvSpPr>
        <p:spPr>
          <a:xfrm>
            <a:off x="896938" y="3933056"/>
            <a:ext cx="7127875" cy="1223367"/>
          </a:xfrm>
        </p:spPr>
        <p:txBody>
          <a:bodyPr/>
          <a:lstStyle/>
          <a:p>
            <a:r>
              <a:rPr lang="cs-CZ" sz="2800" dirty="0" err="1"/>
              <a:t>Prekladač</a:t>
            </a:r>
            <a:r>
              <a:rPr lang="cs-CZ" sz="2800" dirty="0"/>
              <a:t> jazyka IFJ16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>
          <a:xfrm>
            <a:off x="827584" y="5084539"/>
            <a:ext cx="5043487" cy="431800"/>
          </a:xfrm>
        </p:spPr>
        <p:txBody>
          <a:bodyPr/>
          <a:lstStyle/>
          <a:p>
            <a:r>
              <a:rPr lang="cs-CZ" dirty="0"/>
              <a:t>Autor: 	Jozef Urbanovský</a:t>
            </a:r>
          </a:p>
          <a:p>
            <a:r>
              <a:rPr lang="cs-CZ" dirty="0"/>
              <a:t>	Adrián </a:t>
            </a:r>
            <a:r>
              <a:rPr lang="cs-CZ" dirty="0" err="1"/>
              <a:t>Tomašov</a:t>
            </a:r>
            <a:endParaRPr lang="cs-CZ" dirty="0"/>
          </a:p>
          <a:p>
            <a:r>
              <a:rPr lang="cs-CZ" dirty="0"/>
              <a:t>	Roman Dobiáš</a:t>
            </a:r>
          </a:p>
          <a:p>
            <a:r>
              <a:rPr lang="cs-CZ" dirty="0"/>
              <a:t>	Adam Šulc</a:t>
            </a:r>
          </a:p>
          <a:p>
            <a:r>
              <a:rPr lang="cs-CZ" dirty="0"/>
              <a:t>	Kristián </a:t>
            </a:r>
            <a:r>
              <a:rPr lang="cs-CZ" dirty="0" err="1"/>
              <a:t>Barna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6. </a:t>
            </a:r>
            <a:r>
              <a:rPr lang="cs-CZ" dirty="0" err="1"/>
              <a:t>December</a:t>
            </a:r>
            <a:r>
              <a:rPr lang="cs-CZ" dirty="0"/>
              <a:t> 2016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OBHAJOBA PROJEKTU </a:t>
            </a:r>
            <a:br>
              <a:rPr lang="cs-CZ" dirty="0"/>
            </a:br>
            <a:r>
              <a:rPr lang="cs-CZ" dirty="0"/>
              <a:t>IFJ a IAL</a:t>
            </a: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Quick</a:t>
            </a:r>
            <a:r>
              <a:rPr lang="sk-SK" dirty="0"/>
              <a:t>-sort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Nestabiln</a:t>
                </a:r>
                <a:r>
                  <a:rPr lang="sk-SK" dirty="0"/>
                  <a:t>ý, neprirodzený algoritmus radenia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Priemerná časová </a:t>
                </a:r>
              </a:p>
              <a:p>
                <a:pPr algn="l"/>
                <a:r>
                  <a:rPr lang="sk-SK" dirty="0"/>
                  <a:t>     zložitosť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Najhoršia časová </a:t>
                </a:r>
              </a:p>
              <a:p>
                <a:pPr algn="l"/>
                <a:r>
                  <a:rPr lang="sk-SK" dirty="0"/>
                  <a:t>     zložitosť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/>
                  <a:t>Výber pivotu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dĺžnik 4"/>
          <p:cNvSpPr/>
          <p:nvPr/>
        </p:nvSpPr>
        <p:spPr>
          <a:xfrm>
            <a:off x="1115616" y="6031983"/>
            <a:ext cx="9270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hlinkClick r:id="rId3"/>
              </a:rPr>
              <a:t>http://www.programmingboss.com/2016/02/quick-sort-algorithm-implementation-in.html</a:t>
            </a:r>
            <a:r>
              <a:rPr lang="sk-SK" sz="1400" dirty="0"/>
              <a:t> </a:t>
            </a:r>
            <a:r>
              <a:rPr lang="en-US" sz="1400" dirty="0"/>
              <a:t>[6.12.2016]</a:t>
            </a:r>
            <a:r>
              <a:rPr lang="sk-SK" sz="1400" dirty="0"/>
              <a:t> 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37" y="2204863"/>
            <a:ext cx="4813464" cy="3718093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10</a:t>
            </a:r>
            <a:r>
              <a:rPr lang="en-US" dirty="0"/>
              <a:t>/1</a:t>
            </a:r>
            <a:r>
              <a:rPr lang="sk-S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36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2960" y="381779"/>
            <a:ext cx="8229600" cy="1143000"/>
          </a:xfrm>
        </p:spPr>
        <p:txBody>
          <a:bodyPr/>
          <a:lstStyle/>
          <a:p>
            <a:r>
              <a:rPr lang="sk-SK" dirty="0"/>
              <a:t>Tabuľka s rozptýlenými položkami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582960" y="1707341"/>
                <a:ext cx="8229600" cy="4525963"/>
              </a:xfrm>
            </p:spPr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Pole </a:t>
                </a:r>
                <a:r>
                  <a:rPr lang="sk-SK" dirty="0" err="1"/>
                  <a:t>ukazateľov</a:t>
                </a:r>
                <a:r>
                  <a:rPr lang="sk-SK" dirty="0"/>
                  <a:t> na jednosmerne viazané zoznamy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Priemerná časová zložitosť</a:t>
                </a:r>
              </a:p>
              <a:p>
                <a:pPr algn="l"/>
                <a:r>
                  <a:rPr lang="sk-SK" dirty="0"/>
                  <a:t>    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sk-SK" dirty="0"/>
                  <a:t>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Najhoršia časová</a:t>
                </a:r>
              </a:p>
              <a:p>
                <a:pPr algn="l"/>
                <a:r>
                  <a:rPr lang="sk-SK" dirty="0"/>
                  <a:t>     zložitosť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Jediná tabuľka symbolov 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60" y="1707341"/>
                <a:ext cx="8229600" cy="4525963"/>
              </a:xfrm>
              <a:blipFill>
                <a:blip r:embed="rId2"/>
                <a:stretch>
                  <a:fillRect l="-1333" t="-13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dĺžnik 4"/>
          <p:cNvSpPr/>
          <p:nvPr/>
        </p:nvSpPr>
        <p:spPr>
          <a:xfrm>
            <a:off x="3059832" y="6079415"/>
            <a:ext cx="7542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hlinkClick r:id="rId3"/>
              </a:rPr>
              <a:t>http://vhanda.in/blog/images/2012/07/19/normal-hash-table.png</a:t>
            </a:r>
            <a:r>
              <a:rPr lang="sk-SK" sz="1400" dirty="0"/>
              <a:t> </a:t>
            </a:r>
            <a:r>
              <a:rPr lang="en-US" sz="1400" dirty="0"/>
              <a:t>[6.12.2016]</a:t>
            </a:r>
            <a:endParaRPr lang="sk-SK" sz="140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94" y="2660502"/>
            <a:ext cx="4741906" cy="3236351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11</a:t>
            </a:r>
            <a:r>
              <a:rPr lang="en-US" dirty="0"/>
              <a:t>/1</a:t>
            </a:r>
            <a:r>
              <a:rPr lang="sk-S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490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052131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 err="1">
                <a:latin typeface="+mj-lt"/>
              </a:rPr>
              <a:t>Ďakujeme</a:t>
            </a:r>
            <a:r>
              <a:rPr lang="cs-CZ" sz="4000" b="1" dirty="0">
                <a:latin typeface="+mj-lt"/>
              </a:rPr>
              <a:t> Vám</a:t>
            </a:r>
          </a:p>
          <a:p>
            <a:pPr algn="ctr"/>
            <a:r>
              <a:rPr lang="cs-CZ" sz="4000" b="1" dirty="0">
                <a:latin typeface="+mj-lt"/>
              </a:rPr>
              <a:t>Za </a:t>
            </a:r>
            <a:r>
              <a:rPr lang="cs-CZ" sz="4000" b="1" dirty="0" err="1">
                <a:latin typeface="+mj-lt"/>
              </a:rPr>
              <a:t>pozornosť</a:t>
            </a:r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r>
              <a:rPr lang="cs-CZ" sz="4000" b="1" dirty="0">
                <a:solidFill>
                  <a:srgbClr val="E4002B"/>
                </a:solidFill>
                <a:latin typeface="+mj-lt"/>
              </a:rPr>
              <a:t>www.fit.vutbr.cz</a:t>
            </a: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Štruktúra prekladača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Lexikálna analýza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Syntaktická analýza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Sémantická analýza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Interpret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Použité algoritmy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 err="1"/>
              <a:t>Knuth</a:t>
            </a:r>
            <a:r>
              <a:rPr lang="sk-SK" dirty="0"/>
              <a:t>-Morris-</a:t>
            </a:r>
            <a:r>
              <a:rPr lang="sk-SK" dirty="0" err="1"/>
              <a:t>Pratt</a:t>
            </a:r>
            <a:endParaRPr lang="sk-SK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 err="1"/>
              <a:t>Quick</a:t>
            </a:r>
            <a:r>
              <a:rPr lang="sk-SK" dirty="0"/>
              <a:t>-sort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Tabuľka s rozptýlenými položkami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2/1</a:t>
            </a:r>
            <a:r>
              <a:rPr lang="sk-S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019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prekladača</a:t>
            </a:r>
          </a:p>
        </p:txBody>
      </p:sp>
      <p:sp>
        <p:nvSpPr>
          <p:cNvPr id="4" name="Obdĺžnik 3"/>
          <p:cNvSpPr/>
          <p:nvPr/>
        </p:nvSpPr>
        <p:spPr>
          <a:xfrm>
            <a:off x="4572000" y="1294864"/>
            <a:ext cx="2592288" cy="7152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Skener</a:t>
            </a:r>
          </a:p>
        </p:txBody>
      </p:sp>
      <p:sp>
        <p:nvSpPr>
          <p:cNvPr id="5" name="Obdĺžnik 4"/>
          <p:cNvSpPr/>
          <p:nvPr/>
        </p:nvSpPr>
        <p:spPr>
          <a:xfrm>
            <a:off x="4572000" y="2873191"/>
            <a:ext cx="2592288" cy="715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 err="1"/>
              <a:t>Parser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4572000" y="4451518"/>
            <a:ext cx="2592288" cy="715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Interpret</a:t>
            </a:r>
          </a:p>
        </p:txBody>
      </p:sp>
      <p:sp>
        <p:nvSpPr>
          <p:cNvPr id="7" name="Obdĺžnik s jedným odstrihnutým rohom 8"/>
          <p:cNvSpPr/>
          <p:nvPr/>
        </p:nvSpPr>
        <p:spPr>
          <a:xfrm>
            <a:off x="1839907" y="1044546"/>
            <a:ext cx="1152128" cy="1224136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IFJ16 </a:t>
            </a:r>
            <a:r>
              <a:rPr lang="sk-SK" dirty="0" err="1"/>
              <a:t>src</a:t>
            </a:r>
            <a:endParaRPr lang="sk-SK" dirty="0"/>
          </a:p>
        </p:txBody>
      </p:sp>
      <p:cxnSp>
        <p:nvCxnSpPr>
          <p:cNvPr id="8" name="Rovná spojovacia šípka 7"/>
          <p:cNvCxnSpPr>
            <a:stCxn id="7" idx="0"/>
            <a:endCxn id="4" idx="1"/>
          </p:cNvCxnSpPr>
          <p:nvPr/>
        </p:nvCxnSpPr>
        <p:spPr>
          <a:xfrm flipV="1">
            <a:off x="2992035" y="1652473"/>
            <a:ext cx="1579965" cy="4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>
            <a:stCxn id="4" idx="2"/>
            <a:endCxn id="5" idx="0"/>
          </p:cNvCxnSpPr>
          <p:nvPr/>
        </p:nvCxnSpPr>
        <p:spPr>
          <a:xfrm>
            <a:off x="5868144" y="2010082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5" idx="2"/>
            <a:endCxn id="6" idx="0"/>
          </p:cNvCxnSpPr>
          <p:nvPr/>
        </p:nvCxnSpPr>
        <p:spPr>
          <a:xfrm>
            <a:off x="5868144" y="3588409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BlokTextu 23"/>
          <p:cNvSpPr txBox="1"/>
          <p:nvPr/>
        </p:nvSpPr>
        <p:spPr>
          <a:xfrm>
            <a:off x="6133092" y="3835297"/>
            <a:ext cx="19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Trojadresný kód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6117850" y="2264541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Tokeny</a:t>
            </a:r>
          </a:p>
        </p:txBody>
      </p:sp>
      <p:pic>
        <p:nvPicPr>
          <p:cNvPr id="13" name="Picture 4" descr="http://www.computerandyou.net/wp-content/uploads/2012/01/Terminal-icon-shell-linux-un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08" y="4204629"/>
            <a:ext cx="1209327" cy="120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Rovná spojovacia šípka 13"/>
          <p:cNvCxnSpPr>
            <a:stCxn id="6" idx="1"/>
            <a:endCxn id="13" idx="3"/>
          </p:cNvCxnSpPr>
          <p:nvPr/>
        </p:nvCxnSpPr>
        <p:spPr>
          <a:xfrm flipH="1">
            <a:off x="2992035" y="4809127"/>
            <a:ext cx="1579965" cy="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BlokTextu 18"/>
          <p:cNvSpPr txBox="1"/>
          <p:nvPr/>
        </p:nvSpPr>
        <p:spPr>
          <a:xfrm>
            <a:off x="3313965" y="4439795"/>
            <a:ext cx="107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Výstup</a:t>
            </a:r>
          </a:p>
        </p:txBody>
      </p:sp>
      <p:cxnSp>
        <p:nvCxnSpPr>
          <p:cNvPr id="16" name="Rovná spojovacia šípka 15"/>
          <p:cNvCxnSpPr>
            <a:endCxn id="17" idx="0"/>
          </p:cNvCxnSpPr>
          <p:nvPr/>
        </p:nvCxnSpPr>
        <p:spPr>
          <a:xfrm flipH="1">
            <a:off x="3487925" y="5162595"/>
            <a:ext cx="1084076" cy="37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BlokTextu 17"/>
          <p:cNvSpPr txBox="1"/>
          <p:nvPr/>
        </p:nvSpPr>
        <p:spPr>
          <a:xfrm>
            <a:off x="3037875" y="5538599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2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BlokTextu 18"/>
          <p:cNvSpPr txBox="1"/>
          <p:nvPr/>
        </p:nvSpPr>
        <p:spPr>
          <a:xfrm>
            <a:off x="2415971" y="5523705"/>
            <a:ext cx="232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Návratová hodnota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3</a:t>
            </a:r>
            <a:r>
              <a:rPr lang="en-US" dirty="0"/>
              <a:t>/1</a:t>
            </a:r>
            <a:r>
              <a:rPr lang="sk-S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61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Lexikálna analýza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7060" y="1129194"/>
            <a:ext cx="8229600" cy="4525963"/>
          </a:xfrm>
        </p:spPr>
        <p:txBody>
          <a:bodyPr/>
          <a:lstStyle/>
          <a:p>
            <a:pPr algn="l"/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Zostrojený ako konečný automat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Načítavanie a overovanie </a:t>
            </a:r>
            <a:r>
              <a:rPr lang="sk-SK" dirty="0" err="1"/>
              <a:t>lexémov</a:t>
            </a:r>
            <a:r>
              <a:rPr lang="sk-SK" dirty="0"/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Dvojsmerne viazaný zoznam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 err="1"/>
              <a:t>getToken</a:t>
            </a:r>
            <a:r>
              <a:rPr lang="sk-SK" dirty="0"/>
              <a:t>(), </a:t>
            </a:r>
            <a:r>
              <a:rPr lang="sk-SK" dirty="0" err="1"/>
              <a:t>ungetToken</a:t>
            </a:r>
            <a:r>
              <a:rPr lang="sk-SK" dirty="0"/>
              <a:t>()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Modul </a:t>
            </a:r>
            <a:r>
              <a:rPr lang="sk-SK" dirty="0" err="1"/>
              <a:t>string</a:t>
            </a:r>
            <a:r>
              <a:rPr lang="sk-SK" dirty="0"/>
              <a:t> na rôznu dĺžku reťazcov 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860032" y="5157192"/>
            <a:ext cx="2592288" cy="7152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Skener</a:t>
            </a:r>
          </a:p>
        </p:txBody>
      </p:sp>
      <p:sp>
        <p:nvSpPr>
          <p:cNvPr id="12" name="Obdĺžnik s jedným odstrihnutým rohom 8"/>
          <p:cNvSpPr/>
          <p:nvPr/>
        </p:nvSpPr>
        <p:spPr>
          <a:xfrm>
            <a:off x="2127939" y="4906874"/>
            <a:ext cx="1152128" cy="1224136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IFJ16 </a:t>
            </a:r>
            <a:r>
              <a:rPr lang="sk-SK" dirty="0" err="1"/>
              <a:t>src</a:t>
            </a:r>
            <a:endParaRPr lang="sk-SK" dirty="0"/>
          </a:p>
        </p:txBody>
      </p:sp>
      <p:cxnSp>
        <p:nvCxnSpPr>
          <p:cNvPr id="13" name="Rovná spojovacia šípka 12"/>
          <p:cNvCxnSpPr>
            <a:stCxn id="12" idx="0"/>
            <a:endCxn id="11" idx="1"/>
          </p:cNvCxnSpPr>
          <p:nvPr/>
        </p:nvCxnSpPr>
        <p:spPr>
          <a:xfrm flipV="1">
            <a:off x="3280067" y="5514801"/>
            <a:ext cx="1579965" cy="4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4/11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7818410" y="5339085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Tokeny</a:t>
            </a:r>
          </a:p>
        </p:txBody>
      </p:sp>
      <p:cxnSp>
        <p:nvCxnSpPr>
          <p:cNvPr id="14" name="Rovná spojovacia šípka 13"/>
          <p:cNvCxnSpPr>
            <a:cxnSpLocks/>
            <a:stCxn id="11" idx="3"/>
          </p:cNvCxnSpPr>
          <p:nvPr/>
        </p:nvCxnSpPr>
        <p:spPr>
          <a:xfrm>
            <a:off x="7452320" y="5514801"/>
            <a:ext cx="366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1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Syntaktická analýza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794674"/>
            <a:ext cx="82296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Overí syntaktickú korektnosť podľa gramatiky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Simulácia tvorby derivačného stromu</a:t>
            </a: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Top-</a:t>
            </a:r>
            <a:r>
              <a:rPr lang="sk-SK" dirty="0" err="1"/>
              <a:t>down</a:t>
            </a:r>
            <a:r>
              <a:rPr lang="sk-SK" dirty="0"/>
              <a:t> </a:t>
            </a:r>
            <a:r>
              <a:rPr lang="sk-SK" dirty="0" err="1"/>
              <a:t>parser</a:t>
            </a:r>
            <a:endParaRPr lang="sk-SK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Rekurzívny zostup</a:t>
            </a: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 err="1"/>
              <a:t>Bottom-up</a:t>
            </a:r>
            <a:r>
              <a:rPr lang="sk-SK" dirty="0"/>
              <a:t> </a:t>
            </a:r>
            <a:r>
              <a:rPr lang="sk-SK" dirty="0" err="1"/>
              <a:t>precedenčný</a:t>
            </a:r>
            <a:r>
              <a:rPr lang="sk-SK" dirty="0"/>
              <a:t> </a:t>
            </a:r>
            <a:r>
              <a:rPr lang="sk-SK" dirty="0" err="1"/>
              <a:t>parser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5613987" y="4508133"/>
            <a:ext cx="2592288" cy="715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 err="1"/>
              <a:t>Parser</a:t>
            </a:r>
            <a:endParaRPr lang="sk-SK" dirty="0"/>
          </a:p>
        </p:txBody>
      </p:sp>
      <p:cxnSp>
        <p:nvCxnSpPr>
          <p:cNvPr id="9" name="Rovná spojovacia šípka 8"/>
          <p:cNvCxnSpPr>
            <a:endCxn id="8" idx="0"/>
          </p:cNvCxnSpPr>
          <p:nvPr/>
        </p:nvCxnSpPr>
        <p:spPr>
          <a:xfrm>
            <a:off x="6910131" y="3645024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8" idx="2"/>
          </p:cNvCxnSpPr>
          <p:nvPr/>
        </p:nvCxnSpPr>
        <p:spPr>
          <a:xfrm>
            <a:off x="6910131" y="5223351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BlokTextu 23"/>
          <p:cNvSpPr txBox="1"/>
          <p:nvPr/>
        </p:nvSpPr>
        <p:spPr>
          <a:xfrm>
            <a:off x="7175079" y="5470239"/>
            <a:ext cx="19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Trojadresný kód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7159837" y="3899483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Tokeny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5</a:t>
            </a:r>
            <a:r>
              <a:rPr lang="en-US" dirty="0"/>
              <a:t>/1</a:t>
            </a:r>
            <a:r>
              <a:rPr lang="sk-S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4882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Dvojprechodová analýza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23528" y="1211310"/>
            <a:ext cx="82296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1. prechod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TS je naplnená statickými symbolmi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Syntaktická analýza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2. prechod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Sémantická analýza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Generovanie inštrukcií</a:t>
            </a:r>
          </a:p>
        </p:txBody>
      </p:sp>
      <p:sp>
        <p:nvSpPr>
          <p:cNvPr id="6" name="Obdĺžnik 5"/>
          <p:cNvSpPr/>
          <p:nvPr/>
        </p:nvSpPr>
        <p:spPr>
          <a:xfrm>
            <a:off x="4932040" y="2708920"/>
            <a:ext cx="3960440" cy="31432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444208" y="271196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bg1"/>
                </a:solidFill>
              </a:rPr>
              <a:t>Parser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220072" y="3717032"/>
            <a:ext cx="1512168" cy="129614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Syntaktická analýza</a:t>
            </a:r>
          </a:p>
        </p:txBody>
      </p:sp>
      <p:sp>
        <p:nvSpPr>
          <p:cNvPr id="9" name="Obdĺžnik 8"/>
          <p:cNvSpPr/>
          <p:nvPr/>
        </p:nvSpPr>
        <p:spPr>
          <a:xfrm>
            <a:off x="7092280" y="3717032"/>
            <a:ext cx="1512168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Sémantická analýza</a:t>
            </a:r>
          </a:p>
        </p:txBody>
      </p:sp>
      <p:sp>
        <p:nvSpPr>
          <p:cNvPr id="24" name="BlokTextu 23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6</a:t>
            </a:r>
            <a:r>
              <a:rPr lang="en-US" dirty="0"/>
              <a:t>/1</a:t>
            </a:r>
            <a:r>
              <a:rPr lang="sk-S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179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Sémantická analýza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179053"/>
            <a:ext cx="82296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Priama súčasť </a:t>
            </a:r>
            <a:r>
              <a:rPr lang="sk-SK" dirty="0" err="1"/>
              <a:t>parsera</a:t>
            </a: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Redukcie typov operácií v </a:t>
            </a:r>
            <a:r>
              <a:rPr lang="sk-SK" dirty="0" err="1"/>
              <a:t>precedenčnej</a:t>
            </a:r>
            <a:r>
              <a:rPr lang="sk-SK" dirty="0"/>
              <a:t> analýze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TS je </a:t>
            </a:r>
            <a:r>
              <a:rPr lang="sk-SK" dirty="0" err="1"/>
              <a:t>predvyplnená</a:t>
            </a:r>
            <a:r>
              <a:rPr lang="sk-SK" dirty="0"/>
              <a:t> signatúrami vstavaných funkcií a triedy IFJ16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 err="1"/>
              <a:t>fixStaticVar</a:t>
            </a:r>
            <a:r>
              <a:rPr lang="sk-SK" dirty="0"/>
              <a:t>() – </a:t>
            </a:r>
            <a:r>
              <a:rPr lang="sk-SK" dirty="0" err="1"/>
              <a:t>flag</a:t>
            </a:r>
            <a:r>
              <a:rPr lang="sk-SK" dirty="0"/>
              <a:t> v TS</a:t>
            </a:r>
          </a:p>
        </p:txBody>
      </p:sp>
      <p:sp>
        <p:nvSpPr>
          <p:cNvPr id="4" name="Obdĺžnik 3"/>
          <p:cNvSpPr/>
          <p:nvPr/>
        </p:nvSpPr>
        <p:spPr>
          <a:xfrm>
            <a:off x="1506488" y="5228114"/>
            <a:ext cx="2592288" cy="715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 err="1"/>
              <a:t>Double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5652120" y="5228114"/>
            <a:ext cx="2592288" cy="715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 err="1"/>
              <a:t>Int</a:t>
            </a:r>
            <a:endParaRPr lang="sk-SK" dirty="0"/>
          </a:p>
        </p:txBody>
      </p:sp>
      <p:cxnSp>
        <p:nvCxnSpPr>
          <p:cNvPr id="6" name="Rovná spojovacia šípka 5"/>
          <p:cNvCxnSpPr>
            <a:cxnSpLocks/>
            <a:stCxn id="4" idx="3"/>
            <a:endCxn id="5" idx="1"/>
          </p:cNvCxnSpPr>
          <p:nvPr/>
        </p:nvCxnSpPr>
        <p:spPr>
          <a:xfrm>
            <a:off x="4098776" y="5585723"/>
            <a:ext cx="15533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nak násobenia 15"/>
          <p:cNvSpPr/>
          <p:nvPr/>
        </p:nvSpPr>
        <p:spPr>
          <a:xfrm>
            <a:off x="4422194" y="5153132"/>
            <a:ext cx="936104" cy="8651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7</a:t>
            </a:r>
            <a:r>
              <a:rPr lang="en-US" dirty="0"/>
              <a:t>/1</a:t>
            </a:r>
            <a:r>
              <a:rPr lang="sk-S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717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Interpret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474549"/>
            <a:ext cx="82296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Vykonáva trojadresný kód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Enumerácia vlastných inštrukcií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Dynamicky rozšíriteľný zásobník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Implicitné konverzie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Preventívne sémantické kontroly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Priamy prístup do TS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5724128" y="4898036"/>
            <a:ext cx="2592288" cy="715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Interpret</a:t>
            </a:r>
          </a:p>
        </p:txBody>
      </p:sp>
      <p:cxnSp>
        <p:nvCxnSpPr>
          <p:cNvPr id="15" name="Rovná spojovacia šípka 14"/>
          <p:cNvCxnSpPr>
            <a:endCxn id="14" idx="0"/>
          </p:cNvCxnSpPr>
          <p:nvPr/>
        </p:nvCxnSpPr>
        <p:spPr>
          <a:xfrm>
            <a:off x="7020272" y="4034927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BlokTextu 23"/>
          <p:cNvSpPr txBox="1"/>
          <p:nvPr/>
        </p:nvSpPr>
        <p:spPr>
          <a:xfrm>
            <a:off x="7285220" y="4281815"/>
            <a:ext cx="19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Trojadresný kód</a:t>
            </a:r>
          </a:p>
        </p:txBody>
      </p:sp>
      <p:pic>
        <p:nvPicPr>
          <p:cNvPr id="17" name="Picture 4" descr="http://www.computerandyou.net/wp-content/uploads/2012/01/Terminal-icon-shell-linux-un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36" y="4651147"/>
            <a:ext cx="1209327" cy="120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Rovná spojovacia šípka 17"/>
          <p:cNvCxnSpPr>
            <a:stCxn id="14" idx="1"/>
            <a:endCxn id="17" idx="3"/>
          </p:cNvCxnSpPr>
          <p:nvPr/>
        </p:nvCxnSpPr>
        <p:spPr>
          <a:xfrm flipH="1">
            <a:off x="4144163" y="5255645"/>
            <a:ext cx="1579965" cy="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4466093" y="4886313"/>
            <a:ext cx="107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Výstup</a:t>
            </a:r>
          </a:p>
        </p:txBody>
      </p:sp>
      <p:cxnSp>
        <p:nvCxnSpPr>
          <p:cNvPr id="20" name="Rovná spojovacia šípka 19"/>
          <p:cNvCxnSpPr/>
          <p:nvPr/>
        </p:nvCxnSpPr>
        <p:spPr>
          <a:xfrm flipH="1">
            <a:off x="4640053" y="5609113"/>
            <a:ext cx="1084076" cy="37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BlokTextu 18"/>
          <p:cNvSpPr txBox="1"/>
          <p:nvPr/>
        </p:nvSpPr>
        <p:spPr>
          <a:xfrm>
            <a:off x="3568099" y="5970223"/>
            <a:ext cx="232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Návratová hodnota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8</a:t>
            </a:r>
            <a:r>
              <a:rPr lang="en-US" dirty="0"/>
              <a:t>/1</a:t>
            </a:r>
            <a:r>
              <a:rPr lang="sk-S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166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Knuth</a:t>
            </a:r>
            <a:r>
              <a:rPr lang="sk-SK" dirty="0"/>
              <a:t>-Morris-</a:t>
            </a:r>
            <a:r>
              <a:rPr lang="sk-SK" dirty="0" err="1"/>
              <a:t>Pratt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21704" y="1658604"/>
                <a:ext cx="8229600" cy="4525963"/>
              </a:xfrm>
            </p:spPr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Porovnávanie rovnakých znakov len raz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Pomocná tabuľka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Spracovanie reťazca</a:t>
                </a:r>
              </a:p>
              <a:p>
                <a:pPr algn="l"/>
                <a:r>
                  <a:rPr lang="sk-SK" dirty="0"/>
                  <a:t>     pred vyhľadávaním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Časová zložitosť </a:t>
                </a:r>
                <a:endParaRPr lang="sk-SK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sk-SK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sk-SK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Využíva zhodu prefixu</a:t>
                </a:r>
              </a:p>
              <a:p>
                <a:pPr algn="l"/>
                <a:r>
                  <a:rPr lang="sk-SK" dirty="0"/>
                  <a:t>     hľadaného reťazca</a:t>
                </a: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704" y="1658604"/>
                <a:ext cx="8229600" cy="4525963"/>
              </a:xfrm>
              <a:blipFill>
                <a:blip r:embed="rId2"/>
                <a:stretch>
                  <a:fillRect l="-1333" t="-13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25" y="2564904"/>
            <a:ext cx="4852220" cy="3592217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2987824" y="6158946"/>
            <a:ext cx="72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hlinkClick r:id="rId4"/>
              </a:rPr>
              <a:t>https://koding4fun.files.wordpress.com/2010/05/kmpexample.jpg</a:t>
            </a:r>
            <a:r>
              <a:rPr lang="sk-SK" sz="1400" dirty="0"/>
              <a:t> </a:t>
            </a:r>
            <a:r>
              <a:rPr lang="en-US" sz="1400" dirty="0"/>
              <a:t>[6.12.2016]</a:t>
            </a:r>
            <a:endParaRPr lang="sk-SK" sz="1400" dirty="0"/>
          </a:p>
        </p:txBody>
      </p:sp>
      <p:sp>
        <p:nvSpPr>
          <p:cNvPr id="7" name="BlokTextu 6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9</a:t>
            </a:r>
            <a:r>
              <a:rPr lang="en-US" dirty="0"/>
              <a:t>/1</a:t>
            </a:r>
            <a:r>
              <a:rPr lang="sk-S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47453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6333</TotalTime>
  <Words>360</Words>
  <Application>Microsoft Office PowerPoint</Application>
  <PresentationFormat>Prezentácia na obrazovke (4:3)</PresentationFormat>
  <Paragraphs>121</Paragraphs>
  <Slides>12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Cambria Math</vt:lpstr>
      <vt:lpstr>Verdana</vt:lpstr>
      <vt:lpstr>Wingdings</vt:lpstr>
      <vt:lpstr>Motiv systému Office</vt:lpstr>
      <vt:lpstr>OBHAJOBA PROJEKTU  IFJ a IAL</vt:lpstr>
      <vt:lpstr>Obsah prezentácie</vt:lpstr>
      <vt:lpstr>Štruktúra prekladača</vt:lpstr>
      <vt:lpstr>Lexikálna analýza</vt:lpstr>
      <vt:lpstr>Syntaktická analýza</vt:lpstr>
      <vt:lpstr>Dvojprechodová analýza</vt:lpstr>
      <vt:lpstr>Sémantická analýza</vt:lpstr>
      <vt:lpstr>Interpret</vt:lpstr>
      <vt:lpstr>Knuth-Morris-Pratt</vt:lpstr>
      <vt:lpstr>Quick-sort</vt:lpstr>
      <vt:lpstr>Tabuľka s rozptýlenými položkami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Urbanovský Jozef (187393)</cp:lastModifiedBy>
  <cp:revision>70</cp:revision>
  <dcterms:created xsi:type="dcterms:W3CDTF">2016-01-14T08:43:43Z</dcterms:created>
  <dcterms:modified xsi:type="dcterms:W3CDTF">2016-12-12T17:56:46Z</dcterms:modified>
</cp:coreProperties>
</file>