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0" r:id="rId4"/>
    <p:sldId id="259" r:id="rId5"/>
    <p:sldId id="280" r:id="rId6"/>
    <p:sldId id="279" r:id="rId7"/>
    <p:sldId id="261" r:id="rId8"/>
    <p:sldId id="266" r:id="rId9"/>
    <p:sldId id="262" r:id="rId10"/>
    <p:sldId id="267" r:id="rId11"/>
    <p:sldId id="258" r:id="rId12"/>
    <p:sldId id="263" r:id="rId13"/>
    <p:sldId id="264" r:id="rId14"/>
    <p:sldId id="268" r:id="rId15"/>
    <p:sldId id="269" r:id="rId16"/>
    <p:sldId id="270" r:id="rId17"/>
    <p:sldId id="283" r:id="rId18"/>
    <p:sldId id="271" r:id="rId19"/>
    <p:sldId id="275" r:id="rId20"/>
    <p:sldId id="276" r:id="rId21"/>
    <p:sldId id="272" r:id="rId22"/>
    <p:sldId id="284" r:id="rId23"/>
    <p:sldId id="285" r:id="rId24"/>
    <p:sldId id="273" r:id="rId25"/>
    <p:sldId id="277" r:id="rId26"/>
    <p:sldId id="278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4F0E4-4669-41E8-9D61-E0BB2F6573D3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E63A0-F103-481F-B901-358E68F78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0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FF26-C01E-4755-8929-7FB25733C0FC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8AEB98A-461C-4EDC-9A86-B596FFADE3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5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8222-73DB-454A-BCDD-38B3A568C00C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F449-AB9B-4A6C-836A-4D3B8DEF69ED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C1EB-90D1-4D5D-ABB7-9123562938E2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8AEB98A-461C-4EDC-9A86-B596FFADE3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31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0A38-2EA1-40D5-A0A3-1C216675D615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C34-9EB4-49BB-848F-F9674EB82BE2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5D13-863B-4BEB-9003-937FA4D87A58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57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D5BE-AC03-4AFC-B9A3-100BE2B18C8E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8358-DE2C-4169-BD7E-91FA352B92DC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81B7-83C6-4D4D-B755-577C8E0B839B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8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8ECB-8D92-481A-B99B-3176DC549318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4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F982-C9BC-4DBD-949C-458C526400A9}" type="datetime1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B98A-461C-4EDC-9A86-B596FFADE3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64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face-mask-det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579" y="1411062"/>
            <a:ext cx="9308841" cy="1000006"/>
          </a:xfrm>
        </p:spPr>
        <p:txBody>
          <a:bodyPr anchor="ctr">
            <a:normAutofit fontScale="90000"/>
          </a:bodyPr>
          <a:lstStyle/>
          <a:p>
            <a:r>
              <a:rPr lang="en-US" altLang="zh-TW" sz="7200" dirty="0"/>
              <a:t>Mask Face Detection?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C62E68-20C6-4A80-BD21-EA9F4818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622" y="3716850"/>
            <a:ext cx="3338756" cy="1626508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B10615040</a:t>
            </a:r>
            <a:r>
              <a:rPr lang="zh-TW" altLang="en-US" dirty="0"/>
              <a:t> 陳洛翔 </a:t>
            </a:r>
            <a:r>
              <a:rPr lang="en-US" altLang="zh-TW" dirty="0" err="1"/>
              <a:t>Axot</a:t>
            </a:r>
            <a:endParaRPr lang="en-US" altLang="zh-TW" dirty="0"/>
          </a:p>
          <a:p>
            <a:pPr algn="l"/>
            <a:r>
              <a:rPr lang="en-US" altLang="zh-TW" dirty="0"/>
              <a:t>B10615040 </a:t>
            </a:r>
            <a:r>
              <a:rPr lang="zh-TW" altLang="en-US" dirty="0"/>
              <a:t>許書豪 </a:t>
            </a:r>
            <a:r>
              <a:rPr lang="en-US" altLang="zh-TW" dirty="0"/>
              <a:t>Jack</a:t>
            </a:r>
          </a:p>
          <a:p>
            <a:pPr algn="l"/>
            <a:r>
              <a:rPr lang="en-US" altLang="zh-TW" dirty="0"/>
              <a:t>M10815822 </a:t>
            </a:r>
            <a:r>
              <a:rPr lang="en-US" altLang="zh-TW" dirty="0" err="1"/>
              <a:t>Hoan</a:t>
            </a:r>
            <a:endParaRPr lang="en-US" altLang="zh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F3757D-F4CD-4A89-AE2F-425C4026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2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A2D7C44-126C-477E-B593-27E57C43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11677650" cy="16537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D9B535E-BD16-4956-BBDB-B87037A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872"/>
            <a:ext cx="10515600" cy="745218"/>
          </a:xfrm>
        </p:spPr>
        <p:txBody>
          <a:bodyPr>
            <a:normAutofit/>
          </a:bodyPr>
          <a:lstStyle/>
          <a:p>
            <a:r>
              <a:rPr lang="en-US" altLang="zh-TW" dirty="0"/>
              <a:t>Data source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430C98-77FB-496C-9DC0-6CE9CEF704FB}"/>
              </a:ext>
            </a:extLst>
          </p:cNvPr>
          <p:cNvSpPr/>
          <p:nvPr/>
        </p:nvSpPr>
        <p:spPr>
          <a:xfrm>
            <a:off x="701513" y="1653701"/>
            <a:ext cx="571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https://www.kaggle.com/andrewmvd/face-mask-detection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3D3528-E003-4A95-8BEC-06DCBBDF4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8102"/>
            <a:ext cx="5080730" cy="31791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089DEF-B752-4991-9E76-FEAB66DDE11F}"/>
              </a:ext>
            </a:extLst>
          </p:cNvPr>
          <p:cNvSpPr/>
          <p:nvPr/>
        </p:nvSpPr>
        <p:spPr>
          <a:xfrm>
            <a:off x="977138" y="5672273"/>
            <a:ext cx="480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Then we can get 716 with and without mask face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B3C6E21-70CE-4517-97F7-23ED6297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5A43EF-59CD-42A9-990F-4971B1BFD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851" y="1834587"/>
            <a:ext cx="3901206" cy="43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70AD677B-57E5-42F8-9D86-B58670D8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2777787" cy="18101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D9B535E-BD16-4956-BBDB-B87037A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23" y="532459"/>
            <a:ext cx="2318398" cy="7452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Model </a:t>
            </a:r>
            <a:br>
              <a:rPr lang="en-US" altLang="zh-TW" dirty="0"/>
            </a:br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60CBDC-E6E7-4EF4-A8E9-F636CA18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D979D2-0692-4E9B-A908-895E8DAC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44" y="462972"/>
            <a:ext cx="3572889" cy="58033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9A9EF4-9F1F-4FEA-9154-15086E2AC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527" y="462971"/>
            <a:ext cx="3539640" cy="5803363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8D75567-443C-4482-90A9-9EFCCF0EE530}"/>
              </a:ext>
            </a:extLst>
          </p:cNvPr>
          <p:cNvCxnSpPr>
            <a:stCxn id="4" idx="2"/>
          </p:cNvCxnSpPr>
          <p:nvPr/>
        </p:nvCxnSpPr>
        <p:spPr>
          <a:xfrm flipH="1">
            <a:off x="5237288" y="6266335"/>
            <a:ext cx="1" cy="3033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86F595B-6BB5-41AB-802B-B86E38492744}"/>
              </a:ext>
            </a:extLst>
          </p:cNvPr>
          <p:cNvCxnSpPr>
            <a:cxnSpLocks/>
          </p:cNvCxnSpPr>
          <p:nvPr/>
        </p:nvCxnSpPr>
        <p:spPr>
          <a:xfrm>
            <a:off x="5237288" y="6569719"/>
            <a:ext cx="20443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4A28D3-DB00-4777-BC28-468D76B06F6A}"/>
              </a:ext>
            </a:extLst>
          </p:cNvPr>
          <p:cNvCxnSpPr>
            <a:cxnSpLocks/>
          </p:cNvCxnSpPr>
          <p:nvPr/>
        </p:nvCxnSpPr>
        <p:spPr>
          <a:xfrm>
            <a:off x="7281617" y="159589"/>
            <a:ext cx="0" cy="64101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FE25D62-B5F2-4C40-BE97-87A9832676DF}"/>
              </a:ext>
            </a:extLst>
          </p:cNvPr>
          <p:cNvCxnSpPr>
            <a:cxnSpLocks/>
          </p:cNvCxnSpPr>
          <p:nvPr/>
        </p:nvCxnSpPr>
        <p:spPr>
          <a:xfrm>
            <a:off x="7281617" y="159589"/>
            <a:ext cx="21967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DCC795C-9436-4641-BE3E-4A0914904518}"/>
              </a:ext>
            </a:extLst>
          </p:cNvPr>
          <p:cNvCxnSpPr>
            <a:endCxn id="6" idx="0"/>
          </p:cNvCxnSpPr>
          <p:nvPr/>
        </p:nvCxnSpPr>
        <p:spPr>
          <a:xfrm>
            <a:off x="9478347" y="159589"/>
            <a:ext cx="0" cy="3033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11E6BFD-7FD7-433E-89CF-CDA62D972729}"/>
              </a:ext>
            </a:extLst>
          </p:cNvPr>
          <p:cNvSpPr/>
          <p:nvPr/>
        </p:nvSpPr>
        <p:spPr>
          <a:xfrm>
            <a:off x="3450843" y="481158"/>
            <a:ext cx="3572889" cy="20857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9E7201-89D9-4F21-AB10-307713134A2D}"/>
              </a:ext>
            </a:extLst>
          </p:cNvPr>
          <p:cNvSpPr/>
          <p:nvPr/>
        </p:nvSpPr>
        <p:spPr>
          <a:xfrm>
            <a:off x="3495273" y="2695624"/>
            <a:ext cx="3528459" cy="133616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D6EA91-F8BF-4871-B0EE-53FE39F510C7}"/>
              </a:ext>
            </a:extLst>
          </p:cNvPr>
          <p:cNvSpPr/>
          <p:nvPr/>
        </p:nvSpPr>
        <p:spPr>
          <a:xfrm>
            <a:off x="3473057" y="4160528"/>
            <a:ext cx="3550675" cy="210580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C4DCA4-7085-43C7-81CD-140043EB9008}"/>
              </a:ext>
            </a:extLst>
          </p:cNvPr>
          <p:cNvSpPr/>
          <p:nvPr/>
        </p:nvSpPr>
        <p:spPr>
          <a:xfrm>
            <a:off x="7697492" y="489859"/>
            <a:ext cx="3550675" cy="207703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375254B-36BA-43D9-BDE6-00582DA4B7FB}"/>
              </a:ext>
            </a:extLst>
          </p:cNvPr>
          <p:cNvSpPr/>
          <p:nvPr/>
        </p:nvSpPr>
        <p:spPr>
          <a:xfrm>
            <a:off x="7708527" y="2695623"/>
            <a:ext cx="3550675" cy="35438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959749F8-68BE-4D65-9194-05DF25540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23" y="2038563"/>
            <a:ext cx="2226574" cy="2207784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F1DA090E-AC9D-497C-989D-19A5072A851A}"/>
              </a:ext>
            </a:extLst>
          </p:cNvPr>
          <p:cNvSpPr txBox="1"/>
          <p:nvPr/>
        </p:nvSpPr>
        <p:spPr>
          <a:xfrm>
            <a:off x="349215" y="5122071"/>
            <a:ext cx="29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params:110,721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88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A558C9B-6EAA-4A1B-AAF5-059C2BBF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11677650" cy="16537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84"/>
            <a:ext cx="10515600" cy="1325563"/>
          </a:xfrm>
        </p:spPr>
        <p:txBody>
          <a:bodyPr/>
          <a:lstStyle/>
          <a:p>
            <a:r>
              <a:rPr lang="en-US" altLang="zh-TW" dirty="0"/>
              <a:t>Training Result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9EDCCA-3FC2-49C4-917E-DA3FCBA4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5" y="1690688"/>
            <a:ext cx="7957452" cy="46407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719FC63-D5A5-4899-9828-84C6E4BAEE69}"/>
              </a:ext>
            </a:extLst>
          </p:cNvPr>
          <p:cNvSpPr txBox="1"/>
          <p:nvPr/>
        </p:nvSpPr>
        <p:spPr>
          <a:xfrm>
            <a:off x="8640146" y="3081249"/>
            <a:ext cx="33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Train acc:	0.9589</a:t>
            </a:r>
          </a:p>
          <a:p>
            <a:r>
              <a:rPr lang="en-US" altLang="zh-TW" sz="3200" dirty="0"/>
              <a:t>Val acc:		0.9930</a:t>
            </a:r>
            <a:endParaRPr lang="zh-TW" altLang="en-US" sz="32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147C45F-B111-4BCD-8586-0C188412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7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26CB3C9-30EE-4582-B5D9-5C178B5C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554"/>
            <a:ext cx="11677650" cy="11010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286868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E3D45B-6981-4D92-894D-36A0E7E4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43" y="873465"/>
            <a:ext cx="4732483" cy="56479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780E08F-33F6-4050-96A7-432F9DC62E60}"/>
              </a:ext>
            </a:extLst>
          </p:cNvPr>
          <p:cNvSpPr/>
          <p:nvPr/>
        </p:nvSpPr>
        <p:spPr>
          <a:xfrm>
            <a:off x="5391444" y="5377114"/>
            <a:ext cx="4732483" cy="775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687E9E-D642-4525-B402-B44CE3D4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90AEAA-E519-4F1F-AED2-38065CB1D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06" y="2040140"/>
            <a:ext cx="4362784" cy="34446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BA9418-1ACD-4F2A-B01C-6C64998F6DF9}"/>
              </a:ext>
            </a:extLst>
          </p:cNvPr>
          <p:cNvSpPr/>
          <p:nvPr/>
        </p:nvSpPr>
        <p:spPr>
          <a:xfrm>
            <a:off x="550506" y="2040140"/>
            <a:ext cx="4208106" cy="768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0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12FF9A58-0B6D-465C-A256-4CB6DF54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554"/>
            <a:ext cx="11677650" cy="11010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CAC68D-7DDD-424E-8BD7-75493470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9" y="1432033"/>
            <a:ext cx="2209800" cy="2219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B7B886-059F-416B-9464-A07F15DE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84" y="1862836"/>
            <a:ext cx="8820150" cy="1219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83A3C2-21E2-43D3-881B-52D5DD980C06}"/>
              </a:ext>
            </a:extLst>
          </p:cNvPr>
          <p:cNvSpPr/>
          <p:nvPr/>
        </p:nvSpPr>
        <p:spPr>
          <a:xfrm>
            <a:off x="10591800" y="1902335"/>
            <a:ext cx="1143000" cy="113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244EF6F-CA8B-4E26-AEFB-0EE6A844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5E3D03-EFEC-42E0-825E-9A4E4AA68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425" y="1311433"/>
            <a:ext cx="2350382" cy="219676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7FC426F-A07C-445E-81D4-E0F6E08F9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99" y="3972574"/>
            <a:ext cx="2229617" cy="215861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8606BD2-428F-4A5F-957A-47C2124D7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084" y="4502190"/>
            <a:ext cx="8820150" cy="109503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F075FEF-58CE-43FB-98A6-2179575FD3E9}"/>
              </a:ext>
            </a:extLst>
          </p:cNvPr>
          <p:cNvSpPr/>
          <p:nvPr/>
        </p:nvSpPr>
        <p:spPr>
          <a:xfrm>
            <a:off x="10698480" y="4502190"/>
            <a:ext cx="1166754" cy="1115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93CC99A-AAC6-4050-A9B7-743D00541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8425" y="3844965"/>
            <a:ext cx="2350382" cy="21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31501FAA-45DE-4543-9847-74366F98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554"/>
            <a:ext cx="11677650" cy="11010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2A3EEB-B41B-4AED-9543-36CE745C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7" y="1249524"/>
            <a:ext cx="2333625" cy="23622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4126999-0611-4642-ABD6-63F9D83FE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01" y="1715765"/>
            <a:ext cx="8686800" cy="1171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713F59-653D-420C-B99D-02531DE5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22" y="3946848"/>
            <a:ext cx="2400300" cy="24098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0F5612-3A0E-48E1-98A5-80EF76BF6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001" y="4493174"/>
            <a:ext cx="8743950" cy="1181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ADA4942-8000-4584-94F4-F4EC56F7D3C8}"/>
              </a:ext>
            </a:extLst>
          </p:cNvPr>
          <p:cNvSpPr/>
          <p:nvPr/>
        </p:nvSpPr>
        <p:spPr>
          <a:xfrm>
            <a:off x="10774680" y="1783080"/>
            <a:ext cx="1147121" cy="110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47F019-BD02-40AB-9889-CE27588EC5FA}"/>
              </a:ext>
            </a:extLst>
          </p:cNvPr>
          <p:cNvSpPr/>
          <p:nvPr/>
        </p:nvSpPr>
        <p:spPr>
          <a:xfrm>
            <a:off x="10774679" y="4549101"/>
            <a:ext cx="1156239" cy="1036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79D6B4F0-4D6E-4E09-860A-E850E091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28C69E-CF07-4ADB-B2DD-9B057BD11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292" y="1249524"/>
            <a:ext cx="2102109" cy="20735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D04D75-6DB7-4BBE-A45F-EDBB62367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292" y="3811098"/>
            <a:ext cx="2102108" cy="21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6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41832"/>
            <a:ext cx="10506456" cy="190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841248" y="3668690"/>
            <a:ext cx="10509504" cy="250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Pros and Cons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Detector and dlib.correlation_tracker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Pyimagesearch – CentroidTracker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Performance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806C66-67B5-4196-AD78-FC8DE38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 sz="1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 altLang="zh-TW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 and Cons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Pros: </a:t>
            </a:r>
          </a:p>
          <a:p>
            <a:pPr marL="114300" algn="l"/>
            <a:r>
              <a:rPr lang="en-US" altLang="zh-TW" sz="2200" dirty="0"/>
              <a:t>        Have higher speed. </a:t>
            </a:r>
          </a:p>
          <a:p>
            <a:pPr marL="228600" lvl="1" algn="l"/>
            <a:r>
              <a:rPr lang="en-US" altLang="zh-TW" sz="2200" dirty="0"/>
              <a:t>      Detection is more computation expensive than tracker. (And we only have </a:t>
            </a:r>
            <a:r>
              <a:rPr lang="en-US" altLang="zh-TW" sz="2200" dirty="0" err="1"/>
              <a:t>cpu</a:t>
            </a:r>
            <a:r>
              <a:rPr lang="en-US" altLang="zh-TW" sz="2200" dirty="0"/>
              <a:t>.)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Cons:</a:t>
            </a:r>
          </a:p>
          <a:p>
            <a:pPr marL="228600" lvl="1" algn="l"/>
            <a:r>
              <a:rPr lang="en-US" altLang="zh-TW" sz="2200" dirty="0"/>
              <a:t>      Have lower accuracy.</a:t>
            </a:r>
          </a:p>
          <a:p>
            <a:pPr marL="228600" lvl="1" algn="l"/>
            <a:r>
              <a:rPr lang="en-US" altLang="zh-TW" sz="2200" dirty="0"/>
              <a:t>      Tracker track the face by correlation of image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806C66-67B5-4196-AD78-FC8DE38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1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6CCD1C12-3B09-44AB-BDF0-D6066F41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3062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6" y="47709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Detector and </a:t>
            </a:r>
            <a:r>
              <a:rPr lang="en-US" altLang="zh-TW" dirty="0" err="1"/>
              <a:t>dlib.correlation_tracker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744F-7DAB-4961-B6E0-6E7EF677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59" y="1891200"/>
            <a:ext cx="5067300" cy="3486150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A59CB58-073D-40AB-9A36-E9D09804144F}"/>
              </a:ext>
            </a:extLst>
          </p:cNvPr>
          <p:cNvCxnSpPr/>
          <p:nvPr/>
        </p:nvCxnSpPr>
        <p:spPr>
          <a:xfrm>
            <a:off x="709127" y="1063690"/>
            <a:ext cx="18567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4A8DBEE-05E1-479C-9239-09A716919C08}"/>
              </a:ext>
            </a:extLst>
          </p:cNvPr>
          <p:cNvCxnSpPr>
            <a:cxnSpLocks/>
          </p:cNvCxnSpPr>
          <p:nvPr/>
        </p:nvCxnSpPr>
        <p:spPr>
          <a:xfrm>
            <a:off x="1632857" y="1063690"/>
            <a:ext cx="0" cy="3359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F70F1F3-9F49-4DDB-9F7E-B992522E62E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632858" y="4394718"/>
            <a:ext cx="1810138" cy="279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A8152B-81ED-4C06-B14B-0CF9941A85C0}"/>
              </a:ext>
            </a:extLst>
          </p:cNvPr>
          <p:cNvSpPr/>
          <p:nvPr/>
        </p:nvSpPr>
        <p:spPr>
          <a:xfrm>
            <a:off x="3442996" y="4012163"/>
            <a:ext cx="2024743" cy="765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A5E3E7-DC4B-424F-A3B6-0D66CDC9C1A3}"/>
              </a:ext>
            </a:extLst>
          </p:cNvPr>
          <p:cNvCxnSpPr>
            <a:cxnSpLocks/>
          </p:cNvCxnSpPr>
          <p:nvPr/>
        </p:nvCxnSpPr>
        <p:spPr>
          <a:xfrm>
            <a:off x="3539413" y="1057470"/>
            <a:ext cx="48301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E43686-B9F6-4634-B890-67718ABEB39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035282" y="1057470"/>
            <a:ext cx="320861" cy="12999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11FF7BC-A510-4456-9065-693E0C77D8EA}"/>
              </a:ext>
            </a:extLst>
          </p:cNvPr>
          <p:cNvSpPr/>
          <p:nvPr/>
        </p:nvSpPr>
        <p:spPr>
          <a:xfrm>
            <a:off x="6342727" y="2357437"/>
            <a:ext cx="2026831" cy="7435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49E50C42-A61D-498B-914C-5C8614AC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63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DF95D4B-840B-43BB-BD4E-0F91B9D4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3062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AEFD58B-DE7A-46CD-B8BB-AB673D37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47" y="3259799"/>
            <a:ext cx="2351315" cy="25533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57FDAA-307D-4E69-9708-BE781F60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560" y="3259799"/>
            <a:ext cx="2351315" cy="254578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C050DD4-6823-48B2-A4BC-796C86D62004}"/>
              </a:ext>
            </a:extLst>
          </p:cNvPr>
          <p:cNvSpPr txBox="1">
            <a:spLocks/>
          </p:cNvSpPr>
          <p:nvPr/>
        </p:nvSpPr>
        <p:spPr>
          <a:xfrm>
            <a:off x="333569" y="1764718"/>
            <a:ext cx="11524861" cy="102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Every </a:t>
            </a:r>
            <a:r>
              <a:rPr lang="en-US" altLang="zh-TW" sz="2200" i="1" u="sng" dirty="0">
                <a:solidFill>
                  <a:srgbClr val="92D050"/>
                </a:solidFill>
              </a:rPr>
              <a:t>N</a:t>
            </a:r>
            <a:r>
              <a:rPr lang="en-US" altLang="zh-TW" sz="2200" dirty="0"/>
              <a:t> Frames,  </a:t>
            </a:r>
            <a:r>
              <a:rPr lang="en-US" altLang="zh-TW" sz="2200" dirty="0">
                <a:solidFill>
                  <a:srgbClr val="FF0000"/>
                </a:solidFill>
              </a:rPr>
              <a:t>Detector</a:t>
            </a:r>
            <a:r>
              <a:rPr lang="en-US" altLang="zh-TW" sz="2200" dirty="0"/>
              <a:t> </a:t>
            </a:r>
            <a:r>
              <a:rPr lang="en-US" altLang="zh-TW" sz="2200" dirty="0" err="1"/>
              <a:t>refreshs</a:t>
            </a:r>
            <a:r>
              <a:rPr lang="en-US" altLang="zh-TW" sz="2200" dirty="0"/>
              <a:t>/tells </a:t>
            </a:r>
            <a:r>
              <a:rPr lang="en-US" altLang="zh-TW" sz="2200" dirty="0" err="1">
                <a:solidFill>
                  <a:srgbClr val="FFC000"/>
                </a:solidFill>
              </a:rPr>
              <a:t>correlation_tracker</a:t>
            </a:r>
            <a:r>
              <a:rPr lang="en-US" altLang="zh-TW" sz="2200" dirty="0">
                <a:solidFill>
                  <a:srgbClr val="FFC000"/>
                </a:solidFill>
              </a:rPr>
              <a:t>  </a:t>
            </a:r>
            <a:r>
              <a:rPr lang="en-US" altLang="zh-TW" sz="2200" dirty="0"/>
              <a:t>that where the faces actually 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200" dirty="0"/>
              <a:t>Then</a:t>
            </a:r>
            <a:r>
              <a:rPr lang="en-US" altLang="zh-TW" sz="2200" dirty="0">
                <a:solidFill>
                  <a:srgbClr val="FFC000"/>
                </a:solidFill>
              </a:rPr>
              <a:t> </a:t>
            </a:r>
            <a:r>
              <a:rPr lang="en-US" altLang="zh-TW" sz="2200" dirty="0" err="1">
                <a:solidFill>
                  <a:srgbClr val="FFC000"/>
                </a:solidFill>
              </a:rPr>
              <a:t>correlation_tracker</a:t>
            </a:r>
            <a:r>
              <a:rPr lang="en-US" altLang="zh-TW" sz="2200" dirty="0"/>
              <a:t> keep tracking the faces by the correlation of a sequence of frames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3B0BD12-8AE7-4210-B7B5-6FCA0C51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458432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Detector and </a:t>
            </a:r>
            <a:r>
              <a:rPr lang="en-US" altLang="zh-TW" dirty="0" err="1"/>
              <a:t>dlib.correlation_tracker</a:t>
            </a:r>
            <a:endParaRPr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03A5E1-8E88-4D34-BD98-C5EC01A0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69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4F40F5-B669-4E04-9233-778B31C8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Table of contents</a:t>
            </a:r>
            <a:endParaRPr lang="zh-TW" altLang="en-US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A2727-4B24-4A08-B750-D8C897CB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79" y="928116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Introduction</a:t>
            </a:r>
          </a:p>
          <a:p>
            <a:r>
              <a:rPr lang="en-US" altLang="zh-TW" sz="2400" dirty="0"/>
              <a:t>Mask Face Classifier Training</a:t>
            </a:r>
          </a:p>
          <a:p>
            <a:r>
              <a:rPr lang="en-US" altLang="zh-TW" sz="2400" dirty="0"/>
              <a:t>Tracker</a:t>
            </a:r>
          </a:p>
          <a:p>
            <a:r>
              <a:rPr lang="en-US" altLang="zh-TW" sz="2400" dirty="0"/>
              <a:t>Analysis/Visualization</a:t>
            </a:r>
          </a:p>
          <a:p>
            <a:r>
              <a:rPr lang="en-US" altLang="zh-TW" sz="2400" dirty="0"/>
              <a:t>Demo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BE8E33-9AA5-4667-A80F-56F3B6E7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 vert="horz" lIns="91440" tIns="45720" rIns="91440" bIns="45720" rtlCol="0" anchor="ctr"/>
          <a:lstStyle/>
          <a:p>
            <a:fld id="{B8AEB98A-461C-4EDC-9A86-B596FFADE33E}" type="slidenum">
              <a:rPr lang="zh-TW" altLang="en-US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24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ABAEF69-A006-485F-B836-B84B3FAB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3062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329142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Pyimagesearch</a:t>
            </a:r>
            <a:r>
              <a:rPr lang="en-US" altLang="zh-TW" dirty="0"/>
              <a:t> - </a:t>
            </a:r>
            <a:r>
              <a:rPr lang="en-US" altLang="zh-TW" dirty="0" err="1"/>
              <a:t>CentroidTracker</a:t>
            </a:r>
            <a:endParaRPr lang="en-US" altLang="zh-TW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1A02DEA-5668-40B8-9C9B-20632B9F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56" y="2628318"/>
            <a:ext cx="5067300" cy="34861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30351D-186F-409E-B49E-55BDFD397E8A}"/>
              </a:ext>
            </a:extLst>
          </p:cNvPr>
          <p:cNvSpPr/>
          <p:nvPr/>
        </p:nvSpPr>
        <p:spPr>
          <a:xfrm>
            <a:off x="6344816" y="4072812"/>
            <a:ext cx="1810139" cy="195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42F7410-0369-4497-A3AA-B0EE690D652E}"/>
              </a:ext>
            </a:extLst>
          </p:cNvPr>
          <p:cNvSpPr txBox="1">
            <a:spLocks/>
          </p:cNvSpPr>
          <p:nvPr/>
        </p:nvSpPr>
        <p:spPr>
          <a:xfrm>
            <a:off x="306355" y="1541668"/>
            <a:ext cx="11579289" cy="13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/>
              <a:t>Based on the track result (bounding box) from Detector and </a:t>
            </a:r>
            <a:r>
              <a:rPr lang="en-US" altLang="zh-TW" dirty="0" err="1"/>
              <a:t>CorrelationTracker</a:t>
            </a:r>
            <a:r>
              <a:rPr lang="en-US" altLang="zh-TW" dirty="0"/>
              <a:t>, </a:t>
            </a:r>
            <a:r>
              <a:rPr lang="en-US" altLang="zh-TW" dirty="0" err="1"/>
              <a:t>CentroidTracker</a:t>
            </a:r>
            <a:r>
              <a:rPr lang="en-US" altLang="zh-TW" dirty="0"/>
              <a:t> decide to new an objects , delete objects and track objects </a:t>
            </a:r>
          </a:p>
        </p:txBody>
      </p:sp>
    </p:spTree>
    <p:extLst>
      <p:ext uri="{BB962C8B-B14F-4D97-AF65-F5344CB8AC3E}">
        <p14:creationId xmlns:p14="http://schemas.microsoft.com/office/powerpoint/2010/main" val="281418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3A06E169-3270-4A9B-939E-9B6C6CD8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3062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327803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Pyimagesearch</a:t>
            </a:r>
            <a:r>
              <a:rPr lang="en-US" altLang="zh-TW" dirty="0"/>
              <a:t> - </a:t>
            </a:r>
            <a:r>
              <a:rPr lang="en-US" altLang="zh-TW" dirty="0" err="1"/>
              <a:t>CentroidTracker</a:t>
            </a:r>
            <a:endParaRPr lang="en-US" altLang="zh-TW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D736A5-35CE-4DEA-9CE0-A0922A51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00" y="1389053"/>
            <a:ext cx="8900937" cy="49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4DA394-543E-43AE-BD74-23BF201A9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43" r="-1" b="16969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68AB65-ADD7-4A83-B5C8-D4726C20BCF0}"/>
              </a:ext>
            </a:extLst>
          </p:cNvPr>
          <p:cNvSpPr txBox="1"/>
          <p:nvPr/>
        </p:nvSpPr>
        <p:spPr>
          <a:xfrm>
            <a:off x="4946813" y="4082891"/>
            <a:ext cx="6576493" cy="2638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If we only have one face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-  Detector: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	0.070 ~ 0.09s per frame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-  Correlation Tracker: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	0.025 ~ 0.04s per frame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</a:rPr>
              <a:t>Tracker is three times faster than Detector !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05D1C8-2210-4FE1-9CD8-649575C0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spcAft>
                <a:spcPts val="600"/>
              </a:spcAft>
              <a:defRPr/>
            </a:pPr>
            <a:fld id="{B8AEB98A-461C-4EDC-9A86-B596FFADE33E}" type="slidenum">
              <a:rPr lang="en-US" altLang="zh-TW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22</a:t>
            </a:fld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3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C236F7-388F-460E-B062-4EBB838F5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56" r="-1" b="15643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標題 1">
            <a:extLst>
              <a:ext uri="{FF2B5EF4-FFF2-40B4-BE49-F238E27FC236}">
                <a16:creationId xmlns:a16="http://schemas.microsoft.com/office/drawing/2014/main" id="{300B1C09-B5F0-4353-8782-7904AC15568F}"/>
              </a:ext>
            </a:extLst>
          </p:cNvPr>
          <p:cNvSpPr txBox="1">
            <a:spLocks/>
          </p:cNvSpPr>
          <p:nvPr/>
        </p:nvSpPr>
        <p:spPr>
          <a:xfrm>
            <a:off x="804672" y="4551037"/>
            <a:ext cx="5021782" cy="15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TW" sz="360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6CBF7-5808-4053-97DA-3EACA53BC0F1}"/>
              </a:ext>
            </a:extLst>
          </p:cNvPr>
          <p:cNvSpPr txBox="1"/>
          <p:nvPr/>
        </p:nvSpPr>
        <p:spPr>
          <a:xfrm>
            <a:off x="5090720" y="3970791"/>
            <a:ext cx="6296608" cy="2568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altLang="zh-TW" dirty="0"/>
              <a:t>If we have lots of face</a:t>
            </a:r>
          </a:p>
          <a:p>
            <a:r>
              <a:rPr lang="en-US" altLang="zh-TW" dirty="0"/>
              <a:t>-  Detector:</a:t>
            </a:r>
          </a:p>
          <a:p>
            <a:r>
              <a:rPr lang="en-US" altLang="zh-TW" dirty="0"/>
              <a:t>	0.18 ~ 0.19s per frame</a:t>
            </a:r>
          </a:p>
          <a:p>
            <a:r>
              <a:rPr lang="en-US" altLang="zh-TW" dirty="0"/>
              <a:t>-  Correlation Tracker:</a:t>
            </a:r>
          </a:p>
          <a:p>
            <a:r>
              <a:rPr lang="en-US" altLang="zh-TW" dirty="0"/>
              <a:t>	0.14 ~ 0.16s per frame</a:t>
            </a:r>
          </a:p>
          <a:p>
            <a:r>
              <a:rPr lang="en-US" altLang="zh-TW" dirty="0"/>
              <a:t>The affect is not that obvious.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D778DB-6E17-4480-A072-D9361B7C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8AEB98A-461C-4EDC-9A86-B596FFADE33E}" type="slidenum">
              <a:rPr lang="en-US" altLang="zh-TW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23</a:t>
            </a:fld>
            <a:endParaRPr lang="en-US" altLang="zh-TW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010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Analysis/Visualization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338F029-4E74-48D3-BB90-3A61F11EC0C3}"/>
              </a:ext>
            </a:extLst>
          </p:cNvPr>
          <p:cNvSpPr txBox="1"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200"/>
              <a:t>Data we collect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200"/>
              <a:t>What can we Analyze/Visualize?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2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05D1C8-2210-4FE1-9CD8-649575C0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9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dirty="0"/>
              <a:t>Data we collect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6B915FC-97D5-4383-9796-7A4781C7668D}"/>
              </a:ext>
            </a:extLst>
          </p:cNvPr>
          <p:cNvSpPr txBox="1">
            <a:spLocks/>
          </p:cNvSpPr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timestamp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mask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gender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age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25</a:t>
            </a:fld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175998-4D1E-487D-A0BC-9FDFE736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57" y="633618"/>
            <a:ext cx="5119888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70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can we Analyze/Visualize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89127FE-1283-4160-8E71-466D8972F049}"/>
              </a:ext>
            </a:extLst>
          </p:cNvPr>
          <p:cNvSpPr txBox="1">
            <a:spLocks/>
          </p:cNvSpPr>
          <p:nvPr/>
        </p:nvSpPr>
        <p:spPr>
          <a:xfrm>
            <a:off x="316617" y="2537385"/>
            <a:ext cx="5779383" cy="39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i="1" dirty="0"/>
              <a:t>Relationship between mask and (age, gender)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Distibution</a:t>
            </a:r>
            <a:r>
              <a:rPr lang="en-US" altLang="zh-TW" sz="2000" dirty="0"/>
              <a:t> of gender, age, (gender, age)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dirty="0"/>
              <a:t>People traffic (by gender) (by age)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In the month distributed by “date”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Relationship with “</a:t>
            </a:r>
            <a:r>
              <a:rPr lang="en-US" altLang="zh-TW" dirty="0" err="1"/>
              <a:t>isHoliday</a:t>
            </a:r>
            <a:r>
              <a:rPr lang="en-US" altLang="zh-TW" dirty="0"/>
              <a:t>”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Stats for each hour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………..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Combine all these stuff above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dirty="0"/>
              <a:t>If we are in a big building, then we can stats for each area in the building.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 dirty="0"/>
              <a:t>Lots of work!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F067F2-1310-4192-84F6-3ACB0D05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17" y="1657277"/>
            <a:ext cx="4992065" cy="3971323"/>
          </a:xfrm>
          <a:prstGeom prst="rect">
            <a:avLst/>
          </a:prstGeom>
        </p:spPr>
      </p:pic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5B376CB-9C3E-4EB9-AACE-68066B4B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0816" y="6092890"/>
            <a:ext cx="3149705" cy="62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8AEB98A-461C-4EDC-9A86-B596FFADE33E}" type="slidenum"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26</a:t>
            </a:fld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2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8800" dirty="0"/>
              <a:t>Demo</a:t>
            </a:r>
            <a:endParaRPr lang="zh-TW" altLang="en-US" sz="8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3BD7F-1904-4B7E-AC68-F2057E89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59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AEB98A-461C-4EDC-9A86-B596FFADE33E}" type="slidenum">
              <a:rPr lang="zh-TW" altLang="en-US" sz="19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zh-TW" altLang="en-US" sz="1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8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5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41832"/>
            <a:ext cx="10506456" cy="190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841248" y="3668690"/>
            <a:ext cx="10509504" cy="250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Objective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GUI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Flow chart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Model we used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C6F150-4374-4271-9AB8-7CFA8B1E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  <a:prstGeom prst="ellipse">
            <a:avLst/>
          </a:prstGeom>
        </p:spPr>
        <p:txBody>
          <a:bodyPr vert="horz" lIns="91440" tIns="45720" rIns="91440" bIns="45720" rtlCol="0" anchor="ctr"/>
          <a:lstStyle/>
          <a:p>
            <a:fld id="{B8AEB98A-461C-4EDC-9A86-B596FFADE33E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16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65" y="612202"/>
            <a:ext cx="10168128" cy="92624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Objective</a:t>
            </a:r>
            <a:endParaRPr lang="zh-TW" altLang="en-US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2FA96-1ED2-4D55-A5AC-2F01A4CB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06" y="2137194"/>
            <a:ext cx="9871788" cy="153413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At the beginning, our idea was to do something for this COVID-19 Era, but then, we founded that it’s too easy, so then we want to do something that have more value and can have more extension, so we did…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5ED5B5-B2FF-4600-8B19-1780A9A1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AEB98A-461C-4EDC-9A86-B596FFADE33E}" type="slidenum">
              <a:rPr lang="zh-TW" altLang="en-US" sz="1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zh-TW" altLang="en-US" sz="1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FB3457-7379-4BE9-B0A9-F6B659E9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671333"/>
            <a:ext cx="10687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36241-0B18-4C38-A5D3-B0AFBEA9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481943"/>
            <a:ext cx="1065684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So we did….</a:t>
            </a:r>
          </a:p>
          <a:p>
            <a:r>
              <a:rPr lang="en-US" altLang="zh-TW" dirty="0"/>
              <a:t>Collect the people’s’ information while they get into/out a place e.g. convenience store, school, etc. And then we can do some analysis.</a:t>
            </a:r>
          </a:p>
          <a:p>
            <a:r>
              <a:rPr lang="en-US" altLang="zh-TW" dirty="0"/>
              <a:t>People’s’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contains</a:t>
            </a:r>
          </a:p>
          <a:p>
            <a:pPr lvl="1"/>
            <a:r>
              <a:rPr lang="en-US" altLang="zh-TW" sz="2800" dirty="0"/>
              <a:t>Wearing mask or not</a:t>
            </a:r>
          </a:p>
          <a:p>
            <a:pPr lvl="1"/>
            <a:r>
              <a:rPr lang="en-US" altLang="zh-TW" sz="2800" dirty="0"/>
              <a:t>Age</a:t>
            </a:r>
          </a:p>
          <a:p>
            <a:pPr lvl="1"/>
            <a:r>
              <a:rPr lang="en-US" altLang="zh-TW" sz="2800" dirty="0"/>
              <a:t>Gender</a:t>
            </a:r>
          </a:p>
          <a:p>
            <a:pPr lvl="1"/>
            <a:r>
              <a:rPr lang="en-US" altLang="zh-TW" sz="2800" dirty="0" err="1"/>
              <a:t>Timstamp</a:t>
            </a: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8399A-B863-4143-9B55-4B3FE43E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B8AEB98A-461C-4EDC-9A86-B596FFADE33E}" type="slidenum">
              <a:rPr lang="zh-TW" altLang="en-US"/>
              <a:pPr/>
              <a:t>5</a:t>
            </a:fld>
            <a:endParaRPr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5364BFF-4AD4-4E05-BDED-54A55C1F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65" y="542716"/>
            <a:ext cx="10168128" cy="92624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Objective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04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88F93C-EC65-4B94-97EA-A47A6134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1696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71530"/>
            <a:ext cx="10515600" cy="998088"/>
          </a:xfrm>
        </p:spPr>
        <p:txBody>
          <a:bodyPr/>
          <a:lstStyle/>
          <a:p>
            <a:r>
              <a:rPr lang="en-US" altLang="zh-TW"/>
              <a:t>GUI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5ED5B5-B2FF-4600-8B19-1780A9A1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AEB98A-461C-4EDC-9A86-B596FFADE33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ABAFB3-A8D3-4C60-B448-B7876CEE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354297"/>
            <a:ext cx="2219325" cy="48958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6CAC04-6317-497D-882B-7AED4F66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79" y="1354298"/>
            <a:ext cx="6477251" cy="48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5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C8A74E8-3F67-4117-BE71-0FE041EF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"/>
            <a:ext cx="11677650" cy="10170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1" y="43737"/>
            <a:ext cx="10515600" cy="838524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43335B3-74F6-4368-9801-97931F6D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7E14FB-3B04-4E3D-A37D-CB33438D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63" y="1100299"/>
            <a:ext cx="9322152" cy="54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0511D3-482B-4F05-BCF1-85534974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11677650" cy="16537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8BBE27D-FF7A-459F-8595-9E213B0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588"/>
            <a:ext cx="10515600" cy="838524"/>
          </a:xfrm>
        </p:spPr>
        <p:txBody>
          <a:bodyPr/>
          <a:lstStyle/>
          <a:p>
            <a:r>
              <a:rPr lang="en-US" altLang="zh-TW" dirty="0"/>
              <a:t>Model we used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FF834D6-61A2-4B13-8B77-AD7D39F3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16"/>
            <a:ext cx="10515600" cy="2774367"/>
          </a:xfrm>
        </p:spPr>
        <p:txBody>
          <a:bodyPr/>
          <a:lstStyle/>
          <a:p>
            <a:r>
              <a:rPr lang="en-US" altLang="zh-TW" dirty="0"/>
              <a:t>Detection</a:t>
            </a:r>
          </a:p>
          <a:p>
            <a:pPr lvl="1"/>
            <a:r>
              <a:rPr lang="en-US" altLang="zh-TW" dirty="0" err="1"/>
              <a:t>Openvino</a:t>
            </a:r>
            <a:r>
              <a:rPr lang="en-US" altLang="zh-TW" dirty="0"/>
              <a:t> pretrained model: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face-detection-adas-0001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Classifier</a:t>
            </a:r>
          </a:p>
          <a:p>
            <a:pPr lvl="1"/>
            <a:r>
              <a:rPr lang="en-US" altLang="zh-TW" dirty="0" err="1"/>
              <a:t>Openvino</a:t>
            </a:r>
            <a:r>
              <a:rPr lang="en-US" altLang="zh-TW" dirty="0"/>
              <a:t> pretrained model: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age-gender-recognition-retail-0013</a:t>
            </a:r>
          </a:p>
          <a:p>
            <a:pPr lvl="1"/>
            <a:r>
              <a:rPr lang="en-US" altLang="zh-TW" dirty="0"/>
              <a:t>Model we trained: </a:t>
            </a:r>
            <a:r>
              <a:rPr lang="en-US" altLang="zh-TW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MaskFaceClassifier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1CE8FF-0B34-43C9-8EB9-CDF035D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B98A-461C-4EDC-9A86-B596FFADE33E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20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D506B-6E03-481B-9ABC-16A5937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41832"/>
            <a:ext cx="10506456" cy="190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Mask Face Classifier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EEB75A-9D2B-43AA-8FED-0968B279AD46}"/>
              </a:ext>
            </a:extLst>
          </p:cNvPr>
          <p:cNvSpPr txBox="1">
            <a:spLocks/>
          </p:cNvSpPr>
          <p:nvPr/>
        </p:nvSpPr>
        <p:spPr>
          <a:xfrm>
            <a:off x="841248" y="3668690"/>
            <a:ext cx="10509504" cy="250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Data source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Model Structure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Training Result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altLang="zh-TW" sz="2000"/>
              <a:t>Feature Map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4A31-EAE7-430F-A462-E0E5E27C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 anchor="ctr"/>
          <a:lstStyle/>
          <a:p>
            <a:fld id="{B8AEB98A-461C-4EDC-9A86-B596FFADE33E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873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9AF8C"/>
    </a:accent1>
    <a:accent2>
      <a:srgbClr val="97BE49"/>
    </a:accent2>
    <a:accent3>
      <a:srgbClr val="3D9CCC"/>
    </a:accent3>
    <a:accent4>
      <a:srgbClr val="7C60C6"/>
    </a:accent4>
    <a:accent5>
      <a:srgbClr val="C9492C"/>
    </a:accent5>
    <a:accent6>
      <a:srgbClr val="D58C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寬螢幕</PresentationFormat>
  <Paragraphs>132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Office Theme</vt:lpstr>
      <vt:lpstr>Mask Face Detection?</vt:lpstr>
      <vt:lpstr>Table of contents</vt:lpstr>
      <vt:lpstr>Introduction</vt:lpstr>
      <vt:lpstr>Objective</vt:lpstr>
      <vt:lpstr>Objective</vt:lpstr>
      <vt:lpstr>GUI</vt:lpstr>
      <vt:lpstr>Flow Chart</vt:lpstr>
      <vt:lpstr>Model we used</vt:lpstr>
      <vt:lpstr>Mask Face Classifier Training</vt:lpstr>
      <vt:lpstr>Data source</vt:lpstr>
      <vt:lpstr>Model  Structure</vt:lpstr>
      <vt:lpstr>Training Result</vt:lpstr>
      <vt:lpstr>Feature map</vt:lpstr>
      <vt:lpstr>Feature map</vt:lpstr>
      <vt:lpstr>Feature map</vt:lpstr>
      <vt:lpstr>Tracker</vt:lpstr>
      <vt:lpstr>Pros and Cons</vt:lpstr>
      <vt:lpstr>Detector and dlib.correlation_tracker</vt:lpstr>
      <vt:lpstr>Detector and dlib.correlation_tracker</vt:lpstr>
      <vt:lpstr>Pyimagesearch - CentroidTracker</vt:lpstr>
      <vt:lpstr>Pyimagesearch - CentroidTracker</vt:lpstr>
      <vt:lpstr>Performance</vt:lpstr>
      <vt:lpstr>PowerPoint 簡報</vt:lpstr>
      <vt:lpstr>Analysis/Visualization</vt:lpstr>
      <vt:lpstr>Data we collect</vt:lpstr>
      <vt:lpstr>What can we Analyze/Visualize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Face Detection?</dc:title>
  <dc:creator>洛翔 陳</dc:creator>
  <cp:lastModifiedBy>洛翔 陳</cp:lastModifiedBy>
  <cp:revision>1</cp:revision>
  <dcterms:created xsi:type="dcterms:W3CDTF">2020-06-22T10:23:37Z</dcterms:created>
  <dcterms:modified xsi:type="dcterms:W3CDTF">2020-06-22T10:24:10Z</dcterms:modified>
</cp:coreProperties>
</file>