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811-8B54-41C7-8511-EAB45DB63E88}" type="datetimeFigureOut">
              <a:rPr lang="tr-TR" smtClean="0"/>
              <a:t>8.04.2022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16E46-EBF4-4D44-909A-9983374A66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14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C52E11-AD7D-4F41-8B9A-F635C7ADBAA0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2802-7492-4BC2-AC02-AE7CED8C5F2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3AC0-DF0A-4F61-BAD3-B645427CA9A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419D-85FE-481E-9CA3-93AB32482C82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6794-D4B7-4DCF-B85D-48CF7452D2D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65E0-7C0A-4A6C-BD9A-60BB7864F2A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2EF-50EE-4F73-AD2C-3353FDE924AD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7965-F86D-4480-A6E0-5D2600F11F5B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FDE-0CAA-407D-BB1A-DC05A92AC07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210-609C-4C85-8A84-948F16EE0FC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C77-4052-4226-9AD7-3E0D06387D6C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883-9908-4998-A06A-1FFD382DD33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3728-21D3-4667-AE94-2D2FAE931E6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671-455C-4B72-9246-49169A00C51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6AE-CC43-4AAA-9757-98149613D13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E8A-CF1E-4ACF-BB0C-718C33517DA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F80-F1AD-46EE-8A39-822BCBBFBE8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54EA-B865-467F-AF1D-5CBFCA01F7EC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2787AE-17CF-4ED2-BC55-A17C2460A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932316"/>
            <a:ext cx="9855502" cy="1673526"/>
          </a:xfrm>
        </p:spPr>
        <p:txBody>
          <a:bodyPr>
            <a:noAutofit/>
          </a:bodyPr>
          <a:lstStyle/>
          <a:p>
            <a:r>
              <a:rPr lang="ru-RU" sz="4400" b="1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Метрика Хаусдорфа и вычисление расстояния между сеточными моделями</a:t>
            </a:r>
            <a:endParaRPr lang="tr-TR" sz="4400" b="1" cap="none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051B1D-8C11-4B5A-9174-54472AC0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769744"/>
            <a:ext cx="8791575" cy="858328"/>
          </a:xfrm>
        </p:spPr>
        <p:txBody>
          <a:bodyPr>
            <a:normAutofit fontScale="92500" lnSpcReduction="10000"/>
          </a:bodyPr>
          <a:lstStyle/>
          <a:p>
            <a:endParaRPr lang="tr-TR" b="1" dirty="0">
              <a:solidFill>
                <a:schemeClr val="tx1"/>
              </a:solidFill>
            </a:endParaRPr>
          </a:p>
          <a:p>
            <a:pPr algn="r"/>
            <a:r>
              <a:rPr lang="ru-RU" b="1" dirty="0">
                <a:solidFill>
                  <a:schemeClr val="tx1"/>
                </a:solidFill>
              </a:rPr>
              <a:t>Аксой Тевфик Огузхан, 323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0A1568-8932-4EC5-994F-0AEB299F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D5A91A5-4C97-4D49-B523-C04A6D6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 descr="True happiness isn&amp;#39;t about being happy all the time">
            <a:extLst>
              <a:ext uri="{FF2B5EF4-FFF2-40B4-BE49-F238E27FC236}">
                <a16:creationId xmlns:a16="http://schemas.microsoft.com/office/drawing/2014/main" id="{FAB6A2BA-798D-4754-A1A0-88C7157D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1" y="707078"/>
            <a:ext cx="10333129" cy="50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27CC47C-AFB7-4082-AF87-FD05AB5E9993}"/>
              </a:ext>
            </a:extLst>
          </p:cNvPr>
          <p:cNvSpPr/>
          <p:nvPr/>
        </p:nvSpPr>
        <p:spPr>
          <a:xfrm>
            <a:off x="1457494" y="2195308"/>
            <a:ext cx="396564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tr-T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2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0BA2F9-5F31-4E83-87A7-B53D9C4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2" name="Picture 4" descr="С наступающим Новым годом 2022: что пожелать в год Тигра? - Последние  новости Украины">
            <a:extLst>
              <a:ext uri="{FF2B5EF4-FFF2-40B4-BE49-F238E27FC236}">
                <a16:creationId xmlns:a16="http://schemas.microsoft.com/office/drawing/2014/main" id="{9FE809E7-901B-4EEB-B441-43CD7E02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8" y="1154771"/>
            <a:ext cx="7290589" cy="45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4F21A6F-09EF-4395-A6C1-D1D25CDD3911}"/>
              </a:ext>
            </a:extLst>
          </p:cNvPr>
          <p:cNvSpPr/>
          <p:nvPr/>
        </p:nvSpPr>
        <p:spPr>
          <a:xfrm>
            <a:off x="5281027" y="2216837"/>
            <a:ext cx="18197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2022</a:t>
            </a:r>
            <a:endParaRPr lang="tr-T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2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44342B-312C-49BA-8D93-9029F738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ru-RU" b="1" dirty="0"/>
              <a:t>Метрика Хаусдорфа</a:t>
            </a:r>
            <a:endParaRPr lang="tr-TR" b="1" dirty="0"/>
          </a:p>
        </p:txBody>
      </p:sp>
      <p:sp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8B9E3A5D-C977-4BD8-ADF3-3F811503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6F3DAF-4A2C-4BD0-96B5-C29F609E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116" y="1013480"/>
            <a:ext cx="220635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A66360-A4D7-4435-A828-14BB6048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348" y="3425254"/>
            <a:ext cx="3365889" cy="25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7B70CD-78E8-40CF-9919-3F1EF57F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1838036"/>
            <a:ext cx="6188402" cy="41230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b="1" i="0" dirty="0">
                <a:effectLst/>
                <a:latin typeface="charter"/>
              </a:rPr>
              <a:t>Метрика Хаусдорфа</a:t>
            </a:r>
            <a:r>
              <a:rPr lang="ru-RU" sz="1900" b="0" i="0" dirty="0">
                <a:effectLst/>
                <a:latin typeface="charter"/>
              </a:rPr>
              <a:t> —это естественная метрика, определённая на множестве всех непустых компактных подмножеств метрического пространства. 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latin typeface="charter"/>
              </a:rPr>
              <a:t>Используются во многих приложениях областей компьютерной графики и компьютерного зрения.</a:t>
            </a:r>
            <a:endParaRPr lang="tr-TR" sz="1900" b="0" i="0" dirty="0">
              <a:effectLst/>
              <a:latin typeface="charter"/>
            </a:endParaRPr>
          </a:p>
          <a:p>
            <a:pPr>
              <a:lnSpc>
                <a:spcPct val="110000"/>
              </a:lnSpc>
            </a:pPr>
            <a:r>
              <a:rPr lang="ru-RU" sz="1900" b="0" i="0" dirty="0">
                <a:effectLst/>
                <a:latin typeface="charter"/>
              </a:rPr>
              <a:t>Во вычислении расстояния между сеточными моделями, </a:t>
            </a:r>
            <a:r>
              <a:rPr lang="ru-RU" sz="1900" b="1" i="0" dirty="0">
                <a:effectLst/>
                <a:latin typeface="charter"/>
              </a:rPr>
              <a:t>метрика Хаусдорфа</a:t>
            </a:r>
            <a:r>
              <a:rPr lang="ru-RU" sz="1900" b="0" i="0" dirty="0">
                <a:effectLst/>
                <a:latin typeface="charter"/>
              </a:rPr>
              <a:t> решает вопрос, именно между какими парами точек(вершин) в моделях мы должны вычислить расстояние.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4CCD7B-5B9A-4B1B-B8B7-0B54B6AA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5DB1E1-9E68-4275-998B-DFB4890C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952" y="354818"/>
            <a:ext cx="9905999" cy="922149"/>
          </a:xfrm>
        </p:spPr>
        <p:txBody>
          <a:bodyPr>
            <a:normAutofit/>
          </a:bodyPr>
          <a:lstStyle/>
          <a:p>
            <a:r>
              <a:rPr lang="ru-RU" sz="2000" b="1" i="0" dirty="0">
                <a:effectLst/>
                <a:latin typeface="charter"/>
              </a:rPr>
              <a:t>Расстояние Хаусдорфа </a:t>
            </a:r>
            <a:r>
              <a:rPr lang="ru-RU" sz="2000" i="0" dirty="0">
                <a:effectLst/>
                <a:latin typeface="charter"/>
              </a:rPr>
              <a:t>— это наибольшее расстояние из всех расстояний от точек из одной модели до ближайшей точки из другой модели.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6625B1-89D6-4FBB-B878-1DD11AFA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96" y="1322326"/>
            <a:ext cx="3235850" cy="21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127B00-F139-4B00-AB1E-EA8BF0DF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2173881"/>
            <a:ext cx="3171825" cy="4857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16CDE34-DBE2-4680-9EAE-35EF40460B92}"/>
              </a:ext>
            </a:extLst>
          </p:cNvPr>
          <p:cNvSpPr txBox="1"/>
          <p:nvPr/>
        </p:nvSpPr>
        <p:spPr>
          <a:xfrm>
            <a:off x="5570282" y="1708258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charter"/>
              </a:rPr>
              <a:t>Одностороннее расстояние от </a:t>
            </a:r>
            <a:r>
              <a:rPr lang="ru-RU" b="0" i="1" dirty="0">
                <a:effectLst/>
                <a:latin typeface="charter"/>
              </a:rPr>
              <a:t>X</a:t>
            </a:r>
            <a:r>
              <a:rPr lang="ru-RU" b="0" i="0" dirty="0">
                <a:effectLst/>
                <a:latin typeface="charter"/>
              </a:rPr>
              <a:t> до </a:t>
            </a:r>
            <a:r>
              <a:rPr lang="ru-RU" b="0" i="1" dirty="0">
                <a:effectLst/>
                <a:latin typeface="charter"/>
              </a:rPr>
              <a:t>Y </a:t>
            </a:r>
            <a:r>
              <a:rPr lang="ru-RU" b="0" i="0" dirty="0">
                <a:effectLst/>
                <a:latin typeface="charter"/>
              </a:rPr>
              <a:t>определяется:</a:t>
            </a:r>
            <a:endParaRPr lang="tr-TR" dirty="0"/>
          </a:p>
        </p:txBody>
      </p:sp>
      <p:pic>
        <p:nvPicPr>
          <p:cNvPr id="3080" name="Picture 8" descr="Расстояние Хаусдорфа от сеточной модели B до A">
            <a:extLst>
              <a:ext uri="{FF2B5EF4-FFF2-40B4-BE49-F238E27FC236}">
                <a16:creationId xmlns:a16="http://schemas.microsoft.com/office/drawing/2014/main" id="{5BACDA21-797C-44AE-AD04-1AF3693E9B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71" y="4179489"/>
            <a:ext cx="3235850" cy="20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BAD4891-3D6F-489E-8924-36E11C294ADA}"/>
              </a:ext>
            </a:extLst>
          </p:cNvPr>
          <p:cNvSpPr txBox="1"/>
          <p:nvPr/>
        </p:nvSpPr>
        <p:spPr>
          <a:xfrm>
            <a:off x="1574096" y="6226183"/>
            <a:ext cx="3996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effectLst/>
                <a:latin typeface="sohne"/>
              </a:rPr>
              <a:t>Расстояние Хаусдорфа от сеточной модели B до A</a:t>
            </a:r>
            <a:endParaRPr lang="tr-TR" sz="1200" i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202E195-4D3F-4943-BA52-66D9E304E9FC}"/>
              </a:ext>
            </a:extLst>
          </p:cNvPr>
          <p:cNvSpPr txBox="1"/>
          <p:nvPr/>
        </p:nvSpPr>
        <p:spPr>
          <a:xfrm>
            <a:off x="1467042" y="3400215"/>
            <a:ext cx="4210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1" dirty="0">
                <a:effectLst/>
                <a:latin typeface="sohne"/>
              </a:rPr>
              <a:t>Однонаправленное Расстояние Хаусдорфа между </a:t>
            </a:r>
            <a:endParaRPr lang="tr-TR" sz="1200" b="0" i="1" dirty="0">
              <a:effectLst/>
              <a:latin typeface="sohne"/>
            </a:endParaRPr>
          </a:p>
          <a:p>
            <a:r>
              <a:rPr lang="ru-RU" sz="1200" b="0" i="1" dirty="0">
                <a:effectLst/>
                <a:latin typeface="sohne"/>
              </a:rPr>
              <a:t>дальнейшей точкой первой сеточной модели(Броненосец) </a:t>
            </a:r>
            <a:endParaRPr lang="tr-TR" sz="1200" b="0" i="1" dirty="0">
              <a:effectLst/>
              <a:latin typeface="sohne"/>
            </a:endParaRPr>
          </a:p>
          <a:p>
            <a:r>
              <a:rPr lang="ru-RU" sz="1200" b="0" i="1" dirty="0">
                <a:effectLst/>
                <a:latin typeface="sohne"/>
              </a:rPr>
              <a:t>и ближайшей точкой второй сеточной модели(Заяц).</a:t>
            </a:r>
            <a:endParaRPr lang="tr-TR" sz="1200" i="1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4CF0002-D279-42DB-B01D-1E89241E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80" y="5304883"/>
            <a:ext cx="3157537" cy="48798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FF8BA3F9-5913-4817-8DF9-0E4CAD9D2F66}"/>
              </a:ext>
            </a:extLst>
          </p:cNvPr>
          <p:cNvSpPr txBox="1"/>
          <p:nvPr/>
        </p:nvSpPr>
        <p:spPr>
          <a:xfrm>
            <a:off x="5570282" y="4729911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effectLst/>
                <a:latin typeface="charter"/>
              </a:rPr>
              <a:t>Одностороннее расстояние от </a:t>
            </a:r>
            <a:r>
              <a:rPr lang="tr-TR" i="1" dirty="0">
                <a:effectLst/>
                <a:latin typeface="charter"/>
              </a:rPr>
              <a:t>Y</a:t>
            </a:r>
            <a:r>
              <a:rPr lang="ru-RU" i="0" dirty="0">
                <a:effectLst/>
                <a:latin typeface="charter"/>
              </a:rPr>
              <a:t> до </a:t>
            </a:r>
            <a:r>
              <a:rPr lang="tr-TR" i="1" dirty="0">
                <a:effectLst/>
                <a:latin typeface="charter"/>
              </a:rPr>
              <a:t>X</a:t>
            </a:r>
            <a:r>
              <a:rPr lang="ru-RU" i="1" dirty="0">
                <a:effectLst/>
                <a:latin typeface="charter"/>
              </a:rPr>
              <a:t> </a:t>
            </a:r>
            <a:r>
              <a:rPr lang="ru-RU" i="0" dirty="0">
                <a:effectLst/>
                <a:latin typeface="charter"/>
              </a:rPr>
              <a:t>определяется:</a:t>
            </a:r>
            <a:endParaRPr lang="tr-TR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830F317C-6AAB-42CC-88E7-4340312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6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430C2-6A55-4EC5-A89E-AFB70E51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6210"/>
            <a:ext cx="9905999" cy="5633050"/>
          </a:xfrm>
        </p:spPr>
        <p:txBody>
          <a:bodyPr/>
          <a:lstStyle/>
          <a:p>
            <a:r>
              <a:rPr lang="ru-RU" dirty="0"/>
              <a:t>В итоге используя полученные результаты вычисления с обоих сторон, вычисляется двустороннее расстояние Хаусдорфа: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3FC9BB-AEB6-41DB-B329-2C09419D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13BEB0-EA9C-4487-AF8D-D12508B2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3" y="1739482"/>
            <a:ext cx="3724275" cy="4286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2D0577D-1C9A-45B0-AD45-98484A02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71" y="2615662"/>
            <a:ext cx="5115639" cy="2486372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8EFB6E9-0DF1-4860-B07E-024A90C0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615662"/>
            <a:ext cx="4057619" cy="25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5F4B681-D4CC-44DC-B7C9-ACE10BC4501C}"/>
              </a:ext>
            </a:extLst>
          </p:cNvPr>
          <p:cNvSpPr txBox="1"/>
          <p:nvPr/>
        </p:nvSpPr>
        <p:spPr>
          <a:xfrm>
            <a:off x="1935585" y="5197324"/>
            <a:ext cx="3996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effectLst/>
                <a:latin typeface="sohne"/>
              </a:rPr>
              <a:t>Носорог</a:t>
            </a:r>
            <a:r>
              <a:rPr lang="tr-TR" sz="1200" b="1" dirty="0">
                <a:effectLst/>
                <a:latin typeface="sohne"/>
              </a:rPr>
              <a:t> – 499 </a:t>
            </a:r>
            <a:r>
              <a:rPr lang="ru-RU" sz="1200" b="1" dirty="0">
                <a:effectLst/>
                <a:latin typeface="sohne"/>
              </a:rPr>
              <a:t>вершин</a:t>
            </a:r>
          </a:p>
          <a:p>
            <a:r>
              <a:rPr lang="ru-RU" sz="1200" b="1" dirty="0">
                <a:latin typeface="sohne"/>
              </a:rPr>
              <a:t>Лев </a:t>
            </a:r>
            <a:r>
              <a:rPr lang="tr-TR" sz="1200" b="1" dirty="0">
                <a:latin typeface="sohne"/>
              </a:rPr>
              <a:t>– 301 </a:t>
            </a:r>
            <a:r>
              <a:rPr lang="ru-RU" sz="1200" b="1" dirty="0">
                <a:latin typeface="sohne"/>
              </a:rPr>
              <a:t>вершина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245768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CC60A3-BE3A-4ED8-B70C-DAFD8AE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2080"/>
            <a:ext cx="9905998" cy="828426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6786302-A7BD-4EA1-96D5-ED86DBDA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33" y="951129"/>
            <a:ext cx="3778293" cy="24577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3D51429-4D4F-4C9C-9A82-CE096AB2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68" y="994623"/>
            <a:ext cx="3646653" cy="228914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56AC1E9-6659-4826-B54F-66049FDB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333" y="3574237"/>
            <a:ext cx="3812396" cy="247990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920055B-7AF9-4464-BEFD-79D54B7AB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667" y="3574237"/>
            <a:ext cx="3646653" cy="2479905"/>
          </a:xfrm>
          <a:prstGeom prst="rect">
            <a:avLst/>
          </a:prstGeom>
        </p:spPr>
      </p:pic>
      <p:sp>
        <p:nvSpPr>
          <p:cNvPr id="25" name="Slayt Numarası Yer Tutucusu 24">
            <a:extLst>
              <a:ext uri="{FF2B5EF4-FFF2-40B4-BE49-F238E27FC236}">
                <a16:creationId xmlns:a16="http://schemas.microsoft.com/office/drawing/2014/main" id="{2580608C-6E19-46BF-99D4-073AB3E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26" name="Alt Bilgi Yer Tutucusu 25">
            <a:extLst>
              <a:ext uri="{FF2B5EF4-FFF2-40B4-BE49-F238E27FC236}">
                <a16:creationId xmlns:a16="http://schemas.microsoft.com/office/drawing/2014/main" id="{6949B92D-F2C9-4251-A39A-9119308B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219528"/>
            <a:ext cx="6239309" cy="365125"/>
          </a:xfrm>
        </p:spPr>
        <p:txBody>
          <a:bodyPr/>
          <a:lstStyle/>
          <a:p>
            <a:r>
              <a:rPr lang="en-US" dirty="0"/>
              <a:t>http://cgm.cs.mcgill.ca/~godfried/teaching/cg-projects/98/normand/main.html</a:t>
            </a:r>
          </a:p>
        </p:txBody>
      </p:sp>
      <p:sp>
        <p:nvSpPr>
          <p:cNvPr id="27" name="Ok: Sağ 26">
            <a:extLst>
              <a:ext uri="{FF2B5EF4-FFF2-40B4-BE49-F238E27FC236}">
                <a16:creationId xmlns:a16="http://schemas.microsoft.com/office/drawing/2014/main" id="{44074EC4-7788-4D8F-BA3D-E8D95DD83065}"/>
              </a:ext>
            </a:extLst>
          </p:cNvPr>
          <p:cNvSpPr/>
          <p:nvPr/>
        </p:nvSpPr>
        <p:spPr>
          <a:xfrm>
            <a:off x="5745376" y="2032116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k: Sağ 27">
            <a:extLst>
              <a:ext uri="{FF2B5EF4-FFF2-40B4-BE49-F238E27FC236}">
                <a16:creationId xmlns:a16="http://schemas.microsoft.com/office/drawing/2014/main" id="{5D87ABEF-E4AD-4395-AF57-3EB6312FD989}"/>
              </a:ext>
            </a:extLst>
          </p:cNvPr>
          <p:cNvSpPr/>
          <p:nvPr/>
        </p:nvSpPr>
        <p:spPr>
          <a:xfrm>
            <a:off x="10545822" y="1997427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k: Sağ 28">
            <a:extLst>
              <a:ext uri="{FF2B5EF4-FFF2-40B4-BE49-F238E27FC236}">
                <a16:creationId xmlns:a16="http://schemas.microsoft.com/office/drawing/2014/main" id="{B552787E-726C-4F2A-806B-8804A2B8640E}"/>
              </a:ext>
            </a:extLst>
          </p:cNvPr>
          <p:cNvSpPr/>
          <p:nvPr/>
        </p:nvSpPr>
        <p:spPr>
          <a:xfrm>
            <a:off x="766640" y="4619818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4D107C13-DD70-48B2-89C4-1A8A99A72075}"/>
              </a:ext>
            </a:extLst>
          </p:cNvPr>
          <p:cNvSpPr/>
          <p:nvPr/>
        </p:nvSpPr>
        <p:spPr>
          <a:xfrm>
            <a:off x="5721229" y="466023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k: Sağ 30">
            <a:extLst>
              <a:ext uri="{FF2B5EF4-FFF2-40B4-BE49-F238E27FC236}">
                <a16:creationId xmlns:a16="http://schemas.microsoft.com/office/drawing/2014/main" id="{0F3E145E-F0D7-4831-9AC1-1B8359AF291E}"/>
              </a:ext>
            </a:extLst>
          </p:cNvPr>
          <p:cNvSpPr/>
          <p:nvPr/>
        </p:nvSpPr>
        <p:spPr>
          <a:xfrm>
            <a:off x="10545822" y="4618632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83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E4FCB9-C508-4D6B-9B0A-B26A7FC2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519"/>
            <a:ext cx="9905998" cy="845036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944DF23-8153-4206-B55B-8438E75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4171235-1BF7-4B55-8835-64EB5CA2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00" y="1095555"/>
            <a:ext cx="3552089" cy="26686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2F707F-E570-483A-AAF0-044E2D2F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08" y="1095555"/>
            <a:ext cx="3741974" cy="261197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469F15E-E336-4964-B791-A523F056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55" y="3931011"/>
            <a:ext cx="3552089" cy="2544914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FD080BB3-E3A4-469F-9810-BF655E3C151F}"/>
              </a:ext>
            </a:extLst>
          </p:cNvPr>
          <p:cNvSpPr/>
          <p:nvPr/>
        </p:nvSpPr>
        <p:spPr>
          <a:xfrm>
            <a:off x="892536" y="215292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B96E370F-DBC0-42B3-8265-8DF25D1946C9}"/>
              </a:ext>
            </a:extLst>
          </p:cNvPr>
          <p:cNvSpPr/>
          <p:nvPr/>
        </p:nvSpPr>
        <p:spPr>
          <a:xfrm>
            <a:off x="5721228" y="215292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4EF25A86-E1C3-4544-A079-F349941F4134}"/>
              </a:ext>
            </a:extLst>
          </p:cNvPr>
          <p:cNvSpPr/>
          <p:nvPr/>
        </p:nvSpPr>
        <p:spPr>
          <a:xfrm>
            <a:off x="10672639" y="2190673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8690AEBB-B32C-47B1-8565-29C5F25B7AEC}"/>
              </a:ext>
            </a:extLst>
          </p:cNvPr>
          <p:cNvSpPr/>
          <p:nvPr/>
        </p:nvSpPr>
        <p:spPr>
          <a:xfrm>
            <a:off x="3164101" y="4963755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95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F10D47-DC0A-4D6A-97C8-18ADD73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57D3A8-663F-4903-8525-A0BB08E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İçerik Yer Tutucusu 7">
            <a:extLst>
              <a:ext uri="{FF2B5EF4-FFF2-40B4-BE49-F238E27FC236}">
                <a16:creationId xmlns:a16="http://schemas.microsoft.com/office/drawing/2014/main" id="{988870BF-FC48-4BE9-BF02-73332DD6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80566"/>
            <a:ext cx="7899071" cy="36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B9D4F-1A1B-41E7-8F4F-B55F4B7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5606"/>
            <a:ext cx="9905998" cy="681194"/>
          </a:xfrm>
        </p:spPr>
        <p:txBody>
          <a:bodyPr/>
          <a:lstStyle/>
          <a:p>
            <a:r>
              <a:rPr lang="ru-RU" b="1" dirty="0"/>
              <a:t>Параллельный </a:t>
            </a:r>
            <a:r>
              <a:rPr lang="tr-TR" b="1" dirty="0"/>
              <a:t>NaıveHDD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386BCB-F2E4-4284-9095-6E76CD4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D2F6ACAF-C685-41E2-86D4-1195B5E7C7BC}"/>
              </a:ext>
            </a:extLst>
          </p:cNvPr>
          <p:cNvSpPr/>
          <p:nvPr/>
        </p:nvSpPr>
        <p:spPr>
          <a:xfrm>
            <a:off x="6208922" y="1248117"/>
            <a:ext cx="3916364" cy="1781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2"/>
            </a:pPr>
            <a:r>
              <a:rPr lang="ru-RU" dirty="0"/>
              <a:t>Процесс 0 распространяет части по процессам, если будут остаточные вершины после деления, то они достанутся последнему процессору</a:t>
            </a:r>
            <a:endParaRPr lang="tr-TR" dirty="0"/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C021A731-B985-47AD-973C-31738FF82EF3}"/>
              </a:ext>
            </a:extLst>
          </p:cNvPr>
          <p:cNvSpPr/>
          <p:nvPr/>
        </p:nvSpPr>
        <p:spPr>
          <a:xfrm>
            <a:off x="1770062" y="3211294"/>
            <a:ext cx="4011613" cy="190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3"/>
            </a:pPr>
            <a:r>
              <a:rPr lang="ru-RU" dirty="0"/>
              <a:t>После получения процессами набор вершин, каждый процесс вычисляет расстояние Хаусдорфа для своего набора вершин. Первую часть процесс 0 сам вычисляет.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376E3679-A314-481F-99E5-EE4DA4E70F23}"/>
              </a:ext>
            </a:extLst>
          </p:cNvPr>
          <p:cNvSpPr/>
          <p:nvPr/>
        </p:nvSpPr>
        <p:spPr>
          <a:xfrm>
            <a:off x="1198668" y="1248116"/>
            <a:ext cx="3916364" cy="1781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ru-RU" dirty="0"/>
              <a:t>Создается пустой массив из </a:t>
            </a:r>
            <a:r>
              <a:rPr lang="tr-TR" dirty="0"/>
              <a:t>N(</a:t>
            </a:r>
            <a:r>
              <a:rPr lang="ru-RU" dirty="0"/>
              <a:t>количество процессов</a:t>
            </a:r>
            <a:r>
              <a:rPr lang="tr-TR" dirty="0"/>
              <a:t>) </a:t>
            </a:r>
            <a:r>
              <a:rPr lang="ru-RU" dirty="0"/>
              <a:t>элементов</a:t>
            </a:r>
            <a:r>
              <a:rPr lang="tr-TR" dirty="0"/>
              <a:t>.</a:t>
            </a:r>
            <a:r>
              <a:rPr lang="ru-RU" dirty="0"/>
              <a:t> Вершины первой модели разделяются на </a:t>
            </a:r>
            <a:r>
              <a:rPr lang="tr-TR" dirty="0"/>
              <a:t>N </a:t>
            </a:r>
            <a:r>
              <a:rPr lang="ru-RU" dirty="0"/>
              <a:t>частей. 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E3587D5F-AF9D-43A9-8828-4378FA483732}"/>
              </a:ext>
            </a:extLst>
          </p:cNvPr>
          <p:cNvSpPr/>
          <p:nvPr/>
        </p:nvSpPr>
        <p:spPr>
          <a:xfrm>
            <a:off x="6821702" y="3211294"/>
            <a:ext cx="4011613" cy="190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4"/>
            </a:pPr>
            <a:r>
              <a:rPr lang="ru-RU" dirty="0"/>
              <a:t>Процесс 0 собирает все результаты и сохраняет их в массиве результатов. Максимум среди них, это расстояние Хаусдорфа.</a:t>
            </a: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E6BEA360-411B-497A-BE54-ED57915CFAC3}"/>
              </a:ext>
            </a:extLst>
          </p:cNvPr>
          <p:cNvSpPr/>
          <p:nvPr/>
        </p:nvSpPr>
        <p:spPr>
          <a:xfrm>
            <a:off x="5172287" y="1896774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B481D130-3F3F-4456-BCAD-4E73AAE882DA}"/>
              </a:ext>
            </a:extLst>
          </p:cNvPr>
          <p:cNvSpPr/>
          <p:nvPr/>
        </p:nvSpPr>
        <p:spPr>
          <a:xfrm>
            <a:off x="10441201" y="189643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E11D5E88-C066-4523-BC4C-88E5D76D85B2}"/>
              </a:ext>
            </a:extLst>
          </p:cNvPr>
          <p:cNvSpPr/>
          <p:nvPr/>
        </p:nvSpPr>
        <p:spPr>
          <a:xfrm>
            <a:off x="680350" y="392169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1EF5A59B-1360-496C-9604-61186C407047}"/>
              </a:ext>
            </a:extLst>
          </p:cNvPr>
          <p:cNvSpPr/>
          <p:nvPr/>
        </p:nvSpPr>
        <p:spPr>
          <a:xfrm>
            <a:off x="5840626" y="392169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41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18BFE-9996-4061-83EA-8A6BBB99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791"/>
            <a:ext cx="9905998" cy="744456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tr-TR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E373E4-77AD-4551-8F8A-5D4177C4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3FDDB1E8-2AFC-4CC5-8257-855C6BAA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73" y="1275320"/>
            <a:ext cx="7698253" cy="46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823</TotalTime>
  <Words>297</Words>
  <Application>Microsoft Office PowerPoint</Application>
  <PresentationFormat>Geniş ekran</PresentationFormat>
  <Paragraphs>40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charter</vt:lpstr>
      <vt:lpstr>sohne</vt:lpstr>
      <vt:lpstr>Tw Cen MT</vt:lpstr>
      <vt:lpstr>Devre</vt:lpstr>
      <vt:lpstr>Метрика Хаусдорфа и вычисление расстояния между сеточными моделями</vt:lpstr>
      <vt:lpstr>Метрика Хаусдорфа</vt:lpstr>
      <vt:lpstr>PowerPoint Sunusu</vt:lpstr>
      <vt:lpstr>PowerPoint Sunusu</vt:lpstr>
      <vt:lpstr>Алгоритм Naıvehdd (Bruteforce)</vt:lpstr>
      <vt:lpstr>Алгоритм Naıvehdd (Bruteforce)</vt:lpstr>
      <vt:lpstr>Алгоритм Naıvehdd (Bruteforce)</vt:lpstr>
      <vt:lpstr>Параллельный NaıveHDD</vt:lpstr>
      <vt:lpstr>Результаты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расстояния между сеточными моделями и метрика Хаусдорфа</dc:title>
  <dc:creator>Аксой Тевфик Огузхан</dc:creator>
  <cp:lastModifiedBy>Аксой Тевфик Огузхан</cp:lastModifiedBy>
  <cp:revision>10</cp:revision>
  <dcterms:created xsi:type="dcterms:W3CDTF">2021-12-19T14:28:20Z</dcterms:created>
  <dcterms:modified xsi:type="dcterms:W3CDTF">2022-04-08T11:32:41Z</dcterms:modified>
</cp:coreProperties>
</file>