
<file path=[Content_Types].xml><?xml version="1.0" encoding="utf-8"?>
<Types xmlns="http://schemas.openxmlformats.org/package/2006/content-types">
  <Default Extension="1" ContentType="image/jpeg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57" r:id="rId1"/>
  </p:sldMasterIdLst>
  <p:notesMasterIdLst>
    <p:notesMasterId r:id="rId23"/>
  </p:notesMasterIdLst>
  <p:sldIdLst>
    <p:sldId id="256" r:id="rId2"/>
    <p:sldId id="280" r:id="rId3"/>
    <p:sldId id="266" r:id="rId4"/>
    <p:sldId id="257" r:id="rId5"/>
    <p:sldId id="281" r:id="rId6"/>
    <p:sldId id="290" r:id="rId7"/>
    <p:sldId id="291" r:id="rId8"/>
    <p:sldId id="283" r:id="rId9"/>
    <p:sldId id="258" r:id="rId10"/>
    <p:sldId id="259" r:id="rId11"/>
    <p:sldId id="271" r:id="rId12"/>
    <p:sldId id="293" r:id="rId13"/>
    <p:sldId id="284" r:id="rId14"/>
    <p:sldId id="292" r:id="rId15"/>
    <p:sldId id="277" r:id="rId16"/>
    <p:sldId id="278" r:id="rId17"/>
    <p:sldId id="267" r:id="rId18"/>
    <p:sldId id="276" r:id="rId19"/>
    <p:sldId id="289" r:id="rId20"/>
    <p:sldId id="288" r:id="rId21"/>
    <p:sldId id="286" r:id="rId22"/>
  </p:sldIdLst>
  <p:sldSz cx="18288000" cy="10287000"/>
  <p:notesSz cx="6858000" cy="9144000"/>
  <p:embeddedFontLs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Tomorrow" panose="020B060402020202020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352" autoAdjust="0"/>
  </p:normalViewPr>
  <p:slideViewPr>
    <p:cSldViewPr snapToGrid="0">
      <p:cViewPr varScale="1">
        <p:scale>
          <a:sx n="57" d="100"/>
          <a:sy n="57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ton cahyadi" userId="b9dd0005d1c0fabc" providerId="LiveId" clId="{47FC019D-0A7F-499D-81CC-1E9BEC28F3CF}"/>
    <pc:docChg chg="undo custSel addSld delSld modSld sldOrd">
      <pc:chgData name="axton cahyadi" userId="b9dd0005d1c0fabc" providerId="LiveId" clId="{47FC019D-0A7F-499D-81CC-1E9BEC28F3CF}" dt="2025-03-20T02:47:04.389" v="374" actId="122"/>
      <pc:docMkLst>
        <pc:docMk/>
      </pc:docMkLst>
      <pc:sldChg chg="addSp delSp modSp mod">
        <pc:chgData name="axton cahyadi" userId="b9dd0005d1c0fabc" providerId="LiveId" clId="{47FC019D-0A7F-499D-81CC-1E9BEC28F3CF}" dt="2025-03-20T02:37:31.835" v="87" actId="14100"/>
        <pc:sldMkLst>
          <pc:docMk/>
          <pc:sldMk cId="0" sldId="258"/>
        </pc:sldMkLst>
        <pc:spChg chg="mod">
          <ac:chgData name="axton cahyadi" userId="b9dd0005d1c0fabc" providerId="LiveId" clId="{47FC019D-0A7F-499D-81CC-1E9BEC28F3CF}" dt="2025-03-20T02:34:12.184" v="31" actId="1076"/>
          <ac:spMkLst>
            <pc:docMk/>
            <pc:sldMk cId="0" sldId="258"/>
            <ac:spMk id="124" creationId="{00000000-0000-0000-0000-000000000000}"/>
          </ac:spMkLst>
        </pc:spChg>
        <pc:graphicFrameChg chg="del">
          <ac:chgData name="axton cahyadi" userId="b9dd0005d1c0fabc" providerId="LiveId" clId="{47FC019D-0A7F-499D-81CC-1E9BEC28F3CF}" dt="2025-03-20T02:37:23.942" v="83" actId="478"/>
          <ac:graphicFrameMkLst>
            <pc:docMk/>
            <pc:sldMk cId="0" sldId="258"/>
            <ac:graphicFrameMk id="2" creationId="{CF6B07D4-70BF-4AF2-8A1E-69BE5E544530}"/>
          </ac:graphicFrameMkLst>
        </pc:graphicFrameChg>
        <pc:graphicFrameChg chg="add mod">
          <ac:chgData name="axton cahyadi" userId="b9dd0005d1c0fabc" providerId="LiveId" clId="{47FC019D-0A7F-499D-81CC-1E9BEC28F3CF}" dt="2025-03-20T02:37:31.835" v="87" actId="14100"/>
          <ac:graphicFrameMkLst>
            <pc:docMk/>
            <pc:sldMk cId="0" sldId="258"/>
            <ac:graphicFrameMk id="3" creationId="{CF6B07D4-70BF-4AF2-8A1E-69BE5E544530}"/>
          </ac:graphicFrameMkLst>
        </pc:graphicFrameChg>
        <pc:cxnChg chg="add mod">
          <ac:chgData name="axton cahyadi" userId="b9dd0005d1c0fabc" providerId="LiveId" clId="{47FC019D-0A7F-499D-81CC-1E9BEC28F3CF}" dt="2025-03-20T02:34:17.716" v="32"/>
          <ac:cxnSpMkLst>
            <pc:docMk/>
            <pc:sldMk cId="0" sldId="258"/>
            <ac:cxnSpMk id="3" creationId="{4C1B73DD-D322-1C24-0D89-C4E6306718F0}"/>
          </ac:cxnSpMkLst>
        </pc:cxnChg>
        <pc:cxnChg chg="add mod">
          <ac:chgData name="axton cahyadi" userId="b9dd0005d1c0fabc" providerId="LiveId" clId="{47FC019D-0A7F-499D-81CC-1E9BEC28F3CF}" dt="2025-03-20T02:34:26.267" v="34" actId="1076"/>
          <ac:cxnSpMkLst>
            <pc:docMk/>
            <pc:sldMk cId="0" sldId="258"/>
            <ac:cxnSpMk id="5" creationId="{40B6FBE5-EDE7-7CCC-A3A1-E88032F70041}"/>
          </ac:cxnSpMkLst>
        </pc:cxnChg>
        <pc:cxnChg chg="del">
          <ac:chgData name="axton cahyadi" userId="b9dd0005d1c0fabc" providerId="LiveId" clId="{47FC019D-0A7F-499D-81CC-1E9BEC28F3CF}" dt="2025-03-20T02:33:20.244" v="19" actId="478"/>
          <ac:cxnSpMkLst>
            <pc:docMk/>
            <pc:sldMk cId="0" sldId="258"/>
            <ac:cxnSpMk id="128" creationId="{00000000-0000-0000-0000-000000000000}"/>
          </ac:cxnSpMkLst>
        </pc:cxnChg>
      </pc:sldChg>
      <pc:sldChg chg="addSp delSp modSp mod">
        <pc:chgData name="axton cahyadi" userId="b9dd0005d1c0fabc" providerId="LiveId" clId="{47FC019D-0A7F-499D-81CC-1E9BEC28F3CF}" dt="2025-03-20T02:35:38.119" v="77" actId="20577"/>
        <pc:sldMkLst>
          <pc:docMk/>
          <pc:sldMk cId="0" sldId="259"/>
        </pc:sldMkLst>
        <pc:spChg chg="mod">
          <ac:chgData name="axton cahyadi" userId="b9dd0005d1c0fabc" providerId="LiveId" clId="{47FC019D-0A7F-499D-81CC-1E9BEC28F3CF}" dt="2025-03-20T02:35:38.119" v="77" actId="20577"/>
          <ac:spMkLst>
            <pc:docMk/>
            <pc:sldMk cId="0" sldId="259"/>
            <ac:spMk id="141" creationId="{00000000-0000-0000-0000-000000000000}"/>
          </ac:spMkLst>
        </pc:spChg>
        <pc:cxnChg chg="add del">
          <ac:chgData name="axton cahyadi" userId="b9dd0005d1c0fabc" providerId="LiveId" clId="{47FC019D-0A7F-499D-81CC-1E9BEC28F3CF}" dt="2025-03-20T02:35:01.566" v="45" actId="478"/>
          <ac:cxnSpMkLst>
            <pc:docMk/>
            <pc:sldMk cId="0" sldId="259"/>
            <ac:cxnSpMk id="5" creationId="{9D76A826-FE81-B072-805F-37BDBE8BC01F}"/>
          </ac:cxnSpMkLst>
        </pc:cxnChg>
      </pc:sldChg>
      <pc:sldChg chg="modSp mod ord">
        <pc:chgData name="axton cahyadi" userId="b9dd0005d1c0fabc" providerId="LiveId" clId="{47FC019D-0A7F-499D-81CC-1E9BEC28F3CF}" dt="2025-03-20T02:47:04.389" v="374" actId="122"/>
        <pc:sldMkLst>
          <pc:docMk/>
          <pc:sldMk cId="0" sldId="267"/>
        </pc:sldMkLst>
        <pc:spChg chg="mod">
          <ac:chgData name="axton cahyadi" userId="b9dd0005d1c0fabc" providerId="LiveId" clId="{47FC019D-0A7F-499D-81CC-1E9BEC28F3CF}" dt="2025-03-20T02:47:04.389" v="374" actId="122"/>
          <ac:spMkLst>
            <pc:docMk/>
            <pc:sldMk cId="0" sldId="267"/>
            <ac:spMk id="23" creationId="{F98EEF98-EB72-A588-CEE8-53E72FD98D67}"/>
          </ac:spMkLst>
        </pc:spChg>
      </pc:sldChg>
      <pc:sldChg chg="delSp modSp del mod">
        <pc:chgData name="axton cahyadi" userId="b9dd0005d1c0fabc" providerId="LiveId" clId="{47FC019D-0A7F-499D-81CC-1E9BEC28F3CF}" dt="2025-03-20T02:35:48.976" v="80" actId="2696"/>
        <pc:sldMkLst>
          <pc:docMk/>
          <pc:sldMk cId="3356736908" sldId="273"/>
        </pc:sldMkLst>
        <pc:spChg chg="del mod">
          <ac:chgData name="axton cahyadi" userId="b9dd0005d1c0fabc" providerId="LiveId" clId="{47FC019D-0A7F-499D-81CC-1E9BEC28F3CF}" dt="2025-03-20T02:34:48.340" v="41"/>
          <ac:spMkLst>
            <pc:docMk/>
            <pc:sldMk cId="3356736908" sldId="273"/>
            <ac:spMk id="10" creationId="{C03460AA-E9B3-89D6-8103-A11336E09778}"/>
          </ac:spMkLst>
        </pc:spChg>
      </pc:sldChg>
      <pc:sldChg chg="delSp del mod">
        <pc:chgData name="axton cahyadi" userId="b9dd0005d1c0fabc" providerId="LiveId" clId="{47FC019D-0A7F-499D-81CC-1E9BEC28F3CF}" dt="2025-03-20T02:34:30.024" v="35" actId="2696"/>
        <pc:sldMkLst>
          <pc:docMk/>
          <pc:sldMk cId="2831051445" sldId="274"/>
        </pc:sldMkLst>
        <pc:picChg chg="del">
          <ac:chgData name="axton cahyadi" userId="b9dd0005d1c0fabc" providerId="LiveId" clId="{47FC019D-0A7F-499D-81CC-1E9BEC28F3CF}" dt="2025-03-20T02:32:29.378" v="0" actId="478"/>
          <ac:picMkLst>
            <pc:docMk/>
            <pc:sldMk cId="2831051445" sldId="274"/>
            <ac:picMk id="5" creationId="{79D95CC4-4691-123E-8995-A3B1605C3CFF}"/>
          </ac:picMkLst>
        </pc:picChg>
      </pc:sldChg>
      <pc:sldChg chg="modSp mod ord">
        <pc:chgData name="axton cahyadi" userId="b9dd0005d1c0fabc" providerId="LiveId" clId="{47FC019D-0A7F-499D-81CC-1E9BEC28F3CF}" dt="2025-03-20T02:46:59.207" v="373" actId="122"/>
        <pc:sldMkLst>
          <pc:docMk/>
          <pc:sldMk cId="3104847798" sldId="276"/>
        </pc:sldMkLst>
        <pc:spChg chg="mod">
          <ac:chgData name="axton cahyadi" userId="b9dd0005d1c0fabc" providerId="LiveId" clId="{47FC019D-0A7F-499D-81CC-1E9BEC28F3CF}" dt="2025-03-20T02:46:59.207" v="373" actId="122"/>
          <ac:spMkLst>
            <pc:docMk/>
            <pc:sldMk cId="3104847798" sldId="276"/>
            <ac:spMk id="8" creationId="{A12413F4-87B0-89A5-CAD8-1E6D34623C42}"/>
          </ac:spMkLst>
        </pc:spChg>
      </pc:sldChg>
      <pc:sldChg chg="addSp delSp modSp mod ord">
        <pc:chgData name="axton cahyadi" userId="b9dd0005d1c0fabc" providerId="LiveId" clId="{47FC019D-0A7F-499D-81CC-1E9BEC28F3CF}" dt="2025-03-20T02:38:18.702" v="92" actId="14100"/>
        <pc:sldMkLst>
          <pc:docMk/>
          <pc:sldMk cId="2529511029" sldId="283"/>
        </pc:sldMkLst>
        <pc:picChg chg="add mod">
          <ac:chgData name="axton cahyadi" userId="b9dd0005d1c0fabc" providerId="LiveId" clId="{47FC019D-0A7F-499D-81CC-1E9BEC28F3CF}" dt="2025-03-20T02:38:18.702" v="92" actId="14100"/>
          <ac:picMkLst>
            <pc:docMk/>
            <pc:sldMk cId="2529511029" sldId="283"/>
            <ac:picMk id="3" creationId="{8D260E48-4FB5-6070-E1CB-CF7D879D31B5}"/>
          </ac:picMkLst>
        </pc:picChg>
        <pc:picChg chg="del">
          <ac:chgData name="axton cahyadi" userId="b9dd0005d1c0fabc" providerId="LiveId" clId="{47FC019D-0A7F-499D-81CC-1E9BEC28F3CF}" dt="2025-03-20T02:38:06.466" v="88" actId="478"/>
          <ac:picMkLst>
            <pc:docMk/>
            <pc:sldMk cId="2529511029" sldId="283"/>
            <ac:picMk id="4" creationId="{28B5F88B-C1E8-5CE3-8701-DDDAA4DA3AF1}"/>
          </ac:picMkLst>
        </pc:picChg>
      </pc:sldChg>
      <pc:sldChg chg="modSp mod">
        <pc:chgData name="axton cahyadi" userId="b9dd0005d1c0fabc" providerId="LiveId" clId="{47FC019D-0A7F-499D-81CC-1E9BEC28F3CF}" dt="2025-03-20T02:42:12.162" v="364" actId="113"/>
        <pc:sldMkLst>
          <pc:docMk/>
          <pc:sldMk cId="516235730" sldId="293"/>
        </pc:sldMkLst>
        <pc:spChg chg="mod">
          <ac:chgData name="axton cahyadi" userId="b9dd0005d1c0fabc" providerId="LiveId" clId="{47FC019D-0A7F-499D-81CC-1E9BEC28F3CF}" dt="2025-03-20T02:42:12.162" v="364" actId="113"/>
          <ac:spMkLst>
            <pc:docMk/>
            <pc:sldMk cId="516235730" sldId="293"/>
            <ac:spMk id="124" creationId="{246F60F7-32E7-7B63-E9C3-BC82D0F93B5D}"/>
          </ac:spMkLst>
        </pc:spChg>
      </pc:sldChg>
      <pc:sldChg chg="add del">
        <pc:chgData name="axton cahyadi" userId="b9dd0005d1c0fabc" providerId="LiveId" clId="{47FC019D-0A7F-499D-81CC-1E9BEC28F3CF}" dt="2025-03-20T02:35:46.217" v="79" actId="2890"/>
        <pc:sldMkLst>
          <pc:docMk/>
          <pc:sldMk cId="615654858" sldId="29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9dd0005d1c0fabc/Documents/Oeson/zoom%20notes/project/submission/E-commerce-dashboard-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9dd0005d1c0fabc/Documents/Oeson/Dashboard_lapto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9dd0005d1c0fabc/Documents/Oeson/Dashboard_lapto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9dd0005d1c0fabc/Documents/Oeson/Dashboard_lapto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9dd0005d1c0fabc/Documents/Oeson/Dashboard_lapto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9dd0005d1c0fabc/Documents/Oeson/Dashboard_laptop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[E-commerce-dashboard-final.xlsx]sales-per-month!PivotTable1</c:name>
    <c:fmtId val="3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&amp;</a:t>
            </a:r>
            <a:r>
              <a:rPr lang="en-US" baseline="0"/>
              <a:t> </a:t>
            </a:r>
            <a:r>
              <a:rPr lang="en-US"/>
              <a:t>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'sales-per-month'!$B$3</c:f>
              <c:strCache>
                <c:ptCount val="1"/>
                <c:pt idx="0">
                  <c:v>Sum of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'sales-per-month'!$A$4:$A$16</c:f>
              <c:strCache>
                <c:ptCount val="12"/>
                <c:pt idx="0">
                  <c:v>Dec</c:v>
                </c:pt>
                <c:pt idx="1">
                  <c:v>Oct</c:v>
                </c:pt>
                <c:pt idx="2">
                  <c:v>Jul</c:v>
                </c:pt>
                <c:pt idx="3">
                  <c:v>Mar</c:v>
                </c:pt>
                <c:pt idx="4">
                  <c:v>May</c:v>
                </c:pt>
                <c:pt idx="5">
                  <c:v>Jan</c:v>
                </c:pt>
                <c:pt idx="6">
                  <c:v>Aug</c:v>
                </c:pt>
                <c:pt idx="7">
                  <c:v>Apr</c:v>
                </c:pt>
                <c:pt idx="8">
                  <c:v>Jun</c:v>
                </c:pt>
                <c:pt idx="9">
                  <c:v>Sep</c:v>
                </c:pt>
                <c:pt idx="10">
                  <c:v>Nov</c:v>
                </c:pt>
                <c:pt idx="11">
                  <c:v>Feb</c:v>
                </c:pt>
              </c:strCache>
            </c:strRef>
          </c:cat>
          <c:val>
            <c:numRef>
              <c:f>'sales-per-month'!$B$4:$B$16</c:f>
              <c:numCache>
                <c:formatCode>_-"$"* #,##0.0_-;\-"$"* #,##0.0_-;_-"$"* "-"??_-;_-@</c:formatCode>
                <c:ptCount val="12"/>
                <c:pt idx="0">
                  <c:v>693073</c:v>
                </c:pt>
                <c:pt idx="1">
                  <c:v>689116</c:v>
                </c:pt>
                <c:pt idx="2">
                  <c:v>685152</c:v>
                </c:pt>
                <c:pt idx="3">
                  <c:v>686681</c:v>
                </c:pt>
                <c:pt idx="4">
                  <c:v>672547</c:v>
                </c:pt>
                <c:pt idx="5">
                  <c:v>676313</c:v>
                </c:pt>
                <c:pt idx="6">
                  <c:v>670788</c:v>
                </c:pt>
                <c:pt idx="7">
                  <c:v>659404</c:v>
                </c:pt>
                <c:pt idx="8">
                  <c:v>664560</c:v>
                </c:pt>
                <c:pt idx="9">
                  <c:v>658844</c:v>
                </c:pt>
                <c:pt idx="10">
                  <c:v>656663</c:v>
                </c:pt>
                <c:pt idx="11">
                  <c:v>610240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17-45DE-92D1-028D30D60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751968"/>
        <c:axId val="499745848"/>
      </c:barChart>
      <c:lineChart>
        <c:grouping val="standard"/>
        <c:varyColors val="0"/>
        <c:ser>
          <c:idx val="1"/>
          <c:order val="1"/>
          <c:tx>
            <c:strRef>
              <c:f>'sales-per-month'!$C$3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'sales-per-month'!$A$4:$A$16</c:f>
              <c:strCache>
                <c:ptCount val="12"/>
                <c:pt idx="0">
                  <c:v>Dec</c:v>
                </c:pt>
                <c:pt idx="1">
                  <c:v>Oct</c:v>
                </c:pt>
                <c:pt idx="2">
                  <c:v>Jul</c:v>
                </c:pt>
                <c:pt idx="3">
                  <c:v>Mar</c:v>
                </c:pt>
                <c:pt idx="4">
                  <c:v>May</c:v>
                </c:pt>
                <c:pt idx="5">
                  <c:v>Jan</c:v>
                </c:pt>
                <c:pt idx="6">
                  <c:v>Aug</c:v>
                </c:pt>
                <c:pt idx="7">
                  <c:v>Apr</c:v>
                </c:pt>
                <c:pt idx="8">
                  <c:v>Jun</c:v>
                </c:pt>
                <c:pt idx="9">
                  <c:v>Sep</c:v>
                </c:pt>
                <c:pt idx="10">
                  <c:v>Nov</c:v>
                </c:pt>
                <c:pt idx="11">
                  <c:v>Feb</c:v>
                </c:pt>
              </c:strCache>
            </c:strRef>
          </c:cat>
          <c:val>
            <c:numRef>
              <c:f>'sales-per-month'!$C$4:$C$16</c:f>
              <c:numCache>
                <c:formatCode>_-"$"* #,##0.0_-;\-"$"* #,##0.0_-;_-"$"* "-"??_-;_-@</c:formatCode>
                <c:ptCount val="12"/>
                <c:pt idx="0">
                  <c:v>323401.92000000027</c:v>
                </c:pt>
                <c:pt idx="1">
                  <c:v>320748.66999999987</c:v>
                </c:pt>
                <c:pt idx="2">
                  <c:v>318703.2000000003</c:v>
                </c:pt>
                <c:pt idx="3">
                  <c:v>317186.00666666648</c:v>
                </c:pt>
                <c:pt idx="4">
                  <c:v>313751.24666666676</c:v>
                </c:pt>
                <c:pt idx="5">
                  <c:v>313566.3466666668</c:v>
                </c:pt>
                <c:pt idx="6">
                  <c:v>310442.84333333274</c:v>
                </c:pt>
                <c:pt idx="7">
                  <c:v>308364.51333333377</c:v>
                </c:pt>
                <c:pt idx="8">
                  <c:v>307585.02333333466</c:v>
                </c:pt>
                <c:pt idx="9">
                  <c:v>305334.45666666725</c:v>
                </c:pt>
                <c:pt idx="10">
                  <c:v>304716.09999999939</c:v>
                </c:pt>
                <c:pt idx="11">
                  <c:v>286102.62333333411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D17-45DE-92D1-028D30D609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9751968"/>
        <c:axId val="499745848"/>
      </c:lineChart>
      <c:catAx>
        <c:axId val="499751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745848"/>
        <c:crosses val="autoZero"/>
        <c:auto val="1"/>
        <c:lblAlgn val="ctr"/>
        <c:lblOffset val="100"/>
        <c:noMultiLvlLbl val="0"/>
      </c:catAx>
      <c:valAx>
        <c:axId val="499745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generated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&quot;$&quot;* #,##0.0_-;\-&quot;$&quot;* #,##0.0_-;_-&quot;$&quot;* &quot;-&quot;??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751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[Dashboard_laptop.xlsx]avg-profit-productCat-region!PivotTable2</c:name>
    <c:fmtId val="3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baseline="0"/>
              <a:t>Average profit per Category by region</a:t>
            </a:r>
          </a:p>
        </c:rich>
      </c:tx>
      <c:layout>
        <c:manualLayout>
          <c:xMode val="edge"/>
          <c:yMode val="edge"/>
          <c:x val="0.23841085923132535"/>
          <c:y val="8.05626176247234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</c:pivotFmt>
      <c:pivotFmt>
        <c:idx val="21"/>
      </c:pivotFmt>
      <c:pivotFmt>
        <c:idx val="22"/>
      </c:pivotFmt>
      <c:pivotFmt>
        <c:idx val="23"/>
      </c:pivotFmt>
      <c:pivotFmt>
        <c:idx val="24"/>
      </c:pivotFmt>
      <c:pivotFmt>
        <c:idx val="25"/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35542326875455"/>
          <c:y val="0.20156587996340386"/>
          <c:w val="0.7512747069294633"/>
          <c:h val="0.641027100017834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'avg-profit-productCat-region'!$B$3:$B$4</c:f>
              <c:strCache>
                <c:ptCount val="1"/>
                <c:pt idx="0">
                  <c:v>Auto &amp; Accessories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'avg-profit-productCat-region'!$A$5:$A$18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'avg-profit-productCat-region'!$B$5:$B$18</c:f>
              <c:numCache>
                <c:formatCode>_-"$"* #,##0.0_-;\-"$"* #,##0.0_-;_-"$"* "-"??_-;_-@</c:formatCode>
                <c:ptCount val="13"/>
                <c:pt idx="0">
                  <c:v>67.875655375552228</c:v>
                </c:pt>
                <c:pt idx="1">
                  <c:v>67.776714285714277</c:v>
                </c:pt>
                <c:pt idx="2">
                  <c:v>62.912554112554105</c:v>
                </c:pt>
                <c:pt idx="3">
                  <c:v>62.062266164469563</c:v>
                </c:pt>
                <c:pt idx="4">
                  <c:v>62.127222222222201</c:v>
                </c:pt>
                <c:pt idx="5">
                  <c:v>65.170591836734644</c:v>
                </c:pt>
                <c:pt idx="6">
                  <c:v>65.177199999999985</c:v>
                </c:pt>
                <c:pt idx="7">
                  <c:v>64.346871345029172</c:v>
                </c:pt>
                <c:pt idx="8">
                  <c:v>62.542961038960996</c:v>
                </c:pt>
                <c:pt idx="9">
                  <c:v>65.202549450549412</c:v>
                </c:pt>
                <c:pt idx="10">
                  <c:v>64.501002087682608</c:v>
                </c:pt>
                <c:pt idx="11">
                  <c:v>68.281541582150084</c:v>
                </c:pt>
                <c:pt idx="12">
                  <c:v>65.281145631067943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61-4D3C-A974-EC5C0B913265}"/>
            </c:ext>
          </c:extLst>
        </c:ser>
        <c:ser>
          <c:idx val="1"/>
          <c:order val="1"/>
          <c:tx>
            <c:strRef>
              <c:f>'avg-profit-productCat-region'!$C$3:$C$4</c:f>
              <c:strCache>
                <c:ptCount val="1"/>
                <c:pt idx="0">
                  <c:v>Electronic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'avg-profit-productCat-region'!$A$5:$A$18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'avg-profit-productCat-region'!$C$5:$C$18</c:f>
              <c:numCache>
                <c:formatCode>_-"$"* #,##0.0_-;\-"$"* #,##0.0_-;_-"$"* "-"??_-;_-@</c:formatCode>
                <c:ptCount val="13"/>
                <c:pt idx="0">
                  <c:v>65.46470817120624</c:v>
                </c:pt>
                <c:pt idx="1">
                  <c:v>71.340804597701151</c:v>
                </c:pt>
                <c:pt idx="2">
                  <c:v>61.756156862745108</c:v>
                </c:pt>
                <c:pt idx="3">
                  <c:v>63.332588028168942</c:v>
                </c:pt>
                <c:pt idx="4">
                  <c:v>59.949493670886078</c:v>
                </c:pt>
                <c:pt idx="5">
                  <c:v>66.785376344086075</c:v>
                </c:pt>
                <c:pt idx="6">
                  <c:v>63.914277777777762</c:v>
                </c:pt>
                <c:pt idx="7">
                  <c:v>66.619336043360477</c:v>
                </c:pt>
                <c:pt idx="8">
                  <c:v>69.390503144654105</c:v>
                </c:pt>
                <c:pt idx="9">
                  <c:v>66.959252032520311</c:v>
                </c:pt>
                <c:pt idx="10">
                  <c:v>60.462375366568928</c:v>
                </c:pt>
                <c:pt idx="11">
                  <c:v>68.74970114942532</c:v>
                </c:pt>
                <c:pt idx="12">
                  <c:v>63.463495495495522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61-4D3C-A974-EC5C0B913265}"/>
            </c:ext>
          </c:extLst>
        </c:ser>
        <c:ser>
          <c:idx val="2"/>
          <c:order val="2"/>
          <c:tx>
            <c:strRef>
              <c:f>'avg-profit-productCat-region'!$D$3:$D$4</c:f>
              <c:strCache>
                <c:ptCount val="1"/>
                <c:pt idx="0">
                  <c:v>Fashion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'avg-profit-productCat-region'!$A$5:$A$18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'avg-profit-productCat-region'!$D$5:$D$18</c:f>
              <c:numCache>
                <c:formatCode>_-"$"* #,##0.0_-;\-"$"* #,##0.0_-;_-"$"* "-"??_-;_-@</c:formatCode>
                <c:ptCount val="13"/>
                <c:pt idx="0">
                  <c:v>80.522002005766751</c:v>
                </c:pt>
                <c:pt idx="1">
                  <c:v>82.674089347079018</c:v>
                </c:pt>
                <c:pt idx="2">
                  <c:v>79.724850299401226</c:v>
                </c:pt>
                <c:pt idx="3">
                  <c:v>80.610956735496757</c:v>
                </c:pt>
                <c:pt idx="4">
                  <c:v>81.404943878882804</c:v>
                </c:pt>
                <c:pt idx="5">
                  <c:v>79.567642956764374</c:v>
                </c:pt>
                <c:pt idx="6">
                  <c:v>80.451114404918656</c:v>
                </c:pt>
                <c:pt idx="7">
                  <c:v>81.203265540618162</c:v>
                </c:pt>
                <c:pt idx="8">
                  <c:v>81.713243766642378</c:v>
                </c:pt>
                <c:pt idx="9">
                  <c:v>80.677638346354129</c:v>
                </c:pt>
                <c:pt idx="10">
                  <c:v>80.281558572147233</c:v>
                </c:pt>
                <c:pt idx="11">
                  <c:v>81.881248306233246</c:v>
                </c:pt>
                <c:pt idx="12">
                  <c:v>80.838976266383355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61-4D3C-A974-EC5C0B913265}"/>
            </c:ext>
          </c:extLst>
        </c:ser>
        <c:ser>
          <c:idx val="3"/>
          <c:order val="3"/>
          <c:tx>
            <c:strRef>
              <c:f>'avg-profit-productCat-region'!$E$3:$E$4</c:f>
              <c:strCache>
                <c:ptCount val="1"/>
                <c:pt idx="0">
                  <c:v>Home &amp; Furniture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'avg-profit-productCat-region'!$A$5:$A$18</c:f>
              <c:strCache>
                <c:ptCount val="13"/>
                <c:pt idx="0">
                  <c:v>Africa</c:v>
                </c:pt>
                <c:pt idx="1">
                  <c:v>Canada</c:v>
                </c:pt>
                <c:pt idx="2">
                  <c:v>Caribbean</c:v>
                </c:pt>
                <c:pt idx="3">
                  <c:v>Central</c:v>
                </c:pt>
                <c:pt idx="4">
                  <c:v>Central Asia</c:v>
                </c:pt>
                <c:pt idx="5">
                  <c:v>East</c:v>
                </c:pt>
                <c:pt idx="6">
                  <c:v>EMEA</c:v>
                </c:pt>
                <c:pt idx="7">
                  <c:v>North</c:v>
                </c:pt>
                <c:pt idx="8">
                  <c:v>North Asia</c:v>
                </c:pt>
                <c:pt idx="9">
                  <c:v>Oceania</c:v>
                </c:pt>
                <c:pt idx="10">
                  <c:v>South</c:v>
                </c:pt>
                <c:pt idx="11">
                  <c:v>Southeast Asia</c:v>
                </c:pt>
                <c:pt idx="12">
                  <c:v>West</c:v>
                </c:pt>
              </c:strCache>
            </c:strRef>
          </c:cat>
          <c:val>
            <c:numRef>
              <c:f>'avg-profit-productCat-region'!$E$5:$E$18</c:f>
              <c:numCache>
                <c:formatCode>_-"$"* #,##0.0_-;\-"$"* #,##0.0_-;_-"$"* "-"??_-;_-@</c:formatCode>
                <c:ptCount val="13"/>
                <c:pt idx="0">
                  <c:v>55.63187836021504</c:v>
                </c:pt>
                <c:pt idx="1">
                  <c:v>54.178901098901065</c:v>
                </c:pt>
                <c:pt idx="2">
                  <c:v>56.280439068100421</c:v>
                </c:pt>
                <c:pt idx="3">
                  <c:v>56.430249693627218</c:v>
                </c:pt>
                <c:pt idx="4">
                  <c:v>57.226916666666625</c:v>
                </c:pt>
                <c:pt idx="5">
                  <c:v>59.020823899371052</c:v>
                </c:pt>
                <c:pt idx="6">
                  <c:v>59.925290365894689</c:v>
                </c:pt>
                <c:pt idx="7">
                  <c:v>55.883563941299847</c:v>
                </c:pt>
                <c:pt idx="8">
                  <c:v>57.356992907801398</c:v>
                </c:pt>
                <c:pt idx="9">
                  <c:v>57.842366281557617</c:v>
                </c:pt>
                <c:pt idx="10">
                  <c:v>56.562244152046787</c:v>
                </c:pt>
                <c:pt idx="11">
                  <c:v>58.917864882090491</c:v>
                </c:pt>
                <c:pt idx="12">
                  <c:v>55.175845410628064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61-4D3C-A974-EC5C0B913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9756288"/>
        <c:axId val="499755568"/>
      </c:barChart>
      <c:catAx>
        <c:axId val="499756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755568"/>
        <c:crosses val="autoZero"/>
        <c:auto val="1"/>
        <c:lblAlgn val="ctr"/>
        <c:lblOffset val="100"/>
        <c:noMultiLvlLbl val="0"/>
      </c:catAx>
      <c:valAx>
        <c:axId val="49975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&quot;$&quot;* #,##0.0_-;\-&quot;$&quot;* #,##0.0_-;_-&quot;$&quot;* &quot;-&quot;??_-;_-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756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8315031661212162"/>
          <c:y val="0.27221601517525357"/>
          <c:w val="8.7651234989265969E-2"/>
          <c:h val="0.44312336709990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[Dashboard_laptop.xlsx]avg-sale-product-region!PivotTable3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average sales per product by</a:t>
            </a:r>
            <a:r>
              <a:rPr lang="en-US" baseline="0"/>
              <a:t>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6"/>
      </c:pivotFmt>
      <c:pivotFmt>
        <c:idx val="507"/>
      </c:pivotFmt>
      <c:pivotFmt>
        <c:idx val="508"/>
      </c:pivotFmt>
      <c:pivotFmt>
        <c:idx val="509"/>
      </c:pivotFmt>
      <c:pivotFmt>
        <c:idx val="510"/>
      </c:pivotFmt>
      <c:pivotFmt>
        <c:idx val="511"/>
      </c:pivotFmt>
      <c:pivotFmt>
        <c:idx val="512"/>
      </c:pivotFmt>
      <c:pivotFmt>
        <c:idx val="513"/>
      </c:pivotFmt>
      <c:pivotFmt>
        <c:idx val="514"/>
      </c:pivotFmt>
      <c:pivotFmt>
        <c:idx val="515"/>
      </c:pivotFmt>
      <c:pivotFmt>
        <c:idx val="516"/>
      </c:pivotFmt>
      <c:pivotFmt>
        <c:idx val="517"/>
      </c:pivotFmt>
      <c:pivotFmt>
        <c:idx val="518"/>
      </c:pivotFmt>
      <c:pivotFmt>
        <c:idx val="5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7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8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9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0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25400"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'avg-sale-product-region'!$B$3:$B$4</c:f>
              <c:strCache>
                <c:ptCount val="1"/>
                <c:pt idx="0">
                  <c:v>Africa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25400"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'avg-sale-product-region'!$B$5:$B$47</c:f>
              <c:numCache>
                <c:formatCode>[$$-C09]#,##0.0</c:formatCode>
                <c:ptCount val="42"/>
                <c:pt idx="0">
                  <c:v>90</c:v>
                </c:pt>
                <c:pt idx="1">
                  <c:v>81.132075471698116</c:v>
                </c:pt>
                <c:pt idx="2">
                  <c:v>86.360554699537744</c:v>
                </c:pt>
                <c:pt idx="3">
                  <c:v>85.369565217391298</c:v>
                </c:pt>
                <c:pt idx="4">
                  <c:v>65.461538461538467</c:v>
                </c:pt>
                <c:pt idx="5">
                  <c:v>77.301369863013704</c:v>
                </c:pt>
                <c:pt idx="6">
                  <c:v>77.469168900804291</c:v>
                </c:pt>
                <c:pt idx="7">
                  <c:v>77.340569877883311</c:v>
                </c:pt>
                <c:pt idx="8">
                  <c:v>71.755485893416932</c:v>
                </c:pt>
                <c:pt idx="9">
                  <c:v>75.522388059701498</c:v>
                </c:pt>
                <c:pt idx="10">
                  <c:v>70.333333333333329</c:v>
                </c:pt>
                <c:pt idx="11">
                  <c:v>76.543689320388353</c:v>
                </c:pt>
                <c:pt idx="12">
                  <c:v>68.49306431273645</c:v>
                </c:pt>
                <c:pt idx="13">
                  <c:v>70.613545816733065</c:v>
                </c:pt>
                <c:pt idx="14">
                  <c:v>65.771812080536918</c:v>
                </c:pt>
                <c:pt idx="15">
                  <c:v>74.20338983050847</c:v>
                </c:pt>
                <c:pt idx="16">
                  <c:v>60.988235294117644</c:v>
                </c:pt>
                <c:pt idx="17">
                  <c:v>55.021186440677965</c:v>
                </c:pt>
                <c:pt idx="18">
                  <c:v>51.058823529411768</c:v>
                </c:pt>
                <c:pt idx="19">
                  <c:v>48.064516129032256</c:v>
                </c:pt>
                <c:pt idx="20">
                  <c:v>46.968531468531467</c:v>
                </c:pt>
                <c:pt idx="21">
                  <c:v>44.754098360655739</c:v>
                </c:pt>
                <c:pt idx="22">
                  <c:v>41.856540084388186</c:v>
                </c:pt>
                <c:pt idx="23">
                  <c:v>39.745911949685535</c:v>
                </c:pt>
                <c:pt idx="24">
                  <c:v>38.123076923076923</c:v>
                </c:pt>
                <c:pt idx="25">
                  <c:v>42.309278350515463</c:v>
                </c:pt>
                <c:pt idx="26">
                  <c:v>42.904761904761905</c:v>
                </c:pt>
                <c:pt idx="27">
                  <c:v>43.959537572254334</c:v>
                </c:pt>
                <c:pt idx="28">
                  <c:v>40.032786885245905</c:v>
                </c:pt>
                <c:pt idx="29">
                  <c:v>40.010291595197259</c:v>
                </c:pt>
                <c:pt idx="30">
                  <c:v>43.789473684210527</c:v>
                </c:pt>
                <c:pt idx="31">
                  <c:v>28.060522696011002</c:v>
                </c:pt>
                <c:pt idx="32">
                  <c:v>22.824999999999999</c:v>
                </c:pt>
                <c:pt idx="33">
                  <c:v>25.45994065281899</c:v>
                </c:pt>
                <c:pt idx="34">
                  <c:v>21.569620253164558</c:v>
                </c:pt>
                <c:pt idx="35">
                  <c:v>23.016949152542374</c:v>
                </c:pt>
                <c:pt idx="36">
                  <c:v>21.6</c:v>
                </c:pt>
                <c:pt idx="37">
                  <c:v>19.628140703517587</c:v>
                </c:pt>
                <c:pt idx="38">
                  <c:v>20.428571428571427</c:v>
                </c:pt>
                <c:pt idx="39">
                  <c:v>17.104072398190045</c:v>
                </c:pt>
                <c:pt idx="40">
                  <c:v>11.46987951807229</c:v>
                </c:pt>
                <c:pt idx="41">
                  <c:v>9.9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C9-492D-8A8D-26B22F215232}"/>
            </c:ext>
          </c:extLst>
        </c:ser>
        <c:ser>
          <c:idx val="1"/>
          <c:order val="1"/>
          <c:tx>
            <c:strRef>
              <c:f>'avg-sale-product-region'!$C$3:$C$4</c:f>
              <c:strCache>
                <c:ptCount val="1"/>
                <c:pt idx="0">
                  <c:v>Canada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'avg-sale-product-region'!$C$5:$C$47</c:f>
              <c:numCache>
                <c:formatCode>[$$-C09]#,##0.0</c:formatCode>
                <c:ptCount val="42"/>
                <c:pt idx="0">
                  <c:v>100</c:v>
                </c:pt>
                <c:pt idx="1">
                  <c:v>119.04761904761905</c:v>
                </c:pt>
                <c:pt idx="2">
                  <c:v>72.689655172413794</c:v>
                </c:pt>
                <c:pt idx="3">
                  <c:v>80.347826086956516</c:v>
                </c:pt>
                <c:pt idx="4">
                  <c:v>88.8</c:v>
                </c:pt>
                <c:pt idx="5">
                  <c:v>67.058823529411768</c:v>
                </c:pt>
                <c:pt idx="6">
                  <c:v>70.274509803921575</c:v>
                </c:pt>
                <c:pt idx="7">
                  <c:v>67.78378378378379</c:v>
                </c:pt>
                <c:pt idx="8">
                  <c:v>67.65517241379311</c:v>
                </c:pt>
                <c:pt idx="9">
                  <c:v>62.857142857142854</c:v>
                </c:pt>
                <c:pt idx="10">
                  <c:v>64.217391304347828</c:v>
                </c:pt>
                <c:pt idx="11">
                  <c:v>78</c:v>
                </c:pt>
                <c:pt idx="12">
                  <c:v>74.55</c:v>
                </c:pt>
                <c:pt idx="13">
                  <c:v>86.882352941176464</c:v>
                </c:pt>
                <c:pt idx="14">
                  <c:v>77.583333333333329</c:v>
                </c:pt>
                <c:pt idx="15">
                  <c:v>44.222222222222221</c:v>
                </c:pt>
                <c:pt idx="16">
                  <c:v>52.363636363636367</c:v>
                </c:pt>
                <c:pt idx="17">
                  <c:v>57.637500000000003</c:v>
                </c:pt>
                <c:pt idx="18">
                  <c:v>40</c:v>
                </c:pt>
                <c:pt idx="19">
                  <c:v>45.846153846153847</c:v>
                </c:pt>
                <c:pt idx="20">
                  <c:v>59.620689655172413</c:v>
                </c:pt>
                <c:pt idx="21">
                  <c:v>37.142857142857146</c:v>
                </c:pt>
                <c:pt idx="22">
                  <c:v>36.74074074074074</c:v>
                </c:pt>
                <c:pt idx="23">
                  <c:v>39.836734693877553</c:v>
                </c:pt>
                <c:pt idx="24">
                  <c:v>53.1</c:v>
                </c:pt>
                <c:pt idx="25">
                  <c:v>42.75</c:v>
                </c:pt>
                <c:pt idx="26">
                  <c:v>38.25</c:v>
                </c:pt>
                <c:pt idx="27">
                  <c:v>36.5625</c:v>
                </c:pt>
                <c:pt idx="28">
                  <c:v>55.5</c:v>
                </c:pt>
                <c:pt idx="29">
                  <c:v>34.25714285714286</c:v>
                </c:pt>
                <c:pt idx="30">
                  <c:v>41.6</c:v>
                </c:pt>
                <c:pt idx="31">
                  <c:v>26.842105263157894</c:v>
                </c:pt>
                <c:pt idx="32">
                  <c:v>18.444444444444443</c:v>
                </c:pt>
                <c:pt idx="33">
                  <c:v>23.4</c:v>
                </c:pt>
                <c:pt idx="34">
                  <c:v>24.827586206896552</c:v>
                </c:pt>
                <c:pt idx="35">
                  <c:v>15.217391304347826</c:v>
                </c:pt>
                <c:pt idx="36">
                  <c:v>22.971428571428572</c:v>
                </c:pt>
                <c:pt idx="37">
                  <c:v>18.468085106382979</c:v>
                </c:pt>
                <c:pt idx="38">
                  <c:v>19.5</c:v>
                </c:pt>
                <c:pt idx="39">
                  <c:v>18</c:v>
                </c:pt>
                <c:pt idx="40">
                  <c:v>10</c:v>
                </c:pt>
                <c:pt idx="41">
                  <c:v>#N/A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C9-492D-8A8D-26B22F215232}"/>
            </c:ext>
          </c:extLst>
        </c:ser>
        <c:ser>
          <c:idx val="2"/>
          <c:order val="2"/>
          <c:tx>
            <c:strRef>
              <c:f>'avg-sale-product-region'!$D$3:$D$4</c:f>
              <c:strCache>
                <c:ptCount val="1"/>
                <c:pt idx="0">
                  <c:v>Caribbean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'avg-sale-product-region'!$D$5:$D$47</c:f>
              <c:numCache>
                <c:formatCode>[$$-C09]#,##0.0</c:formatCode>
                <c:ptCount val="42"/>
                <c:pt idx="0">
                  <c:v>93.75</c:v>
                </c:pt>
                <c:pt idx="1">
                  <c:v>76.92307692307692</c:v>
                </c:pt>
                <c:pt idx="2">
                  <c:v>91.368421052631575</c:v>
                </c:pt>
                <c:pt idx="3">
                  <c:v>75.428571428571431</c:v>
                </c:pt>
                <c:pt idx="4">
                  <c:v>80.727272727272734</c:v>
                </c:pt>
                <c:pt idx="5">
                  <c:v>71.709677419354833</c:v>
                </c:pt>
                <c:pt idx="6">
                  <c:v>80.744186046511629</c:v>
                </c:pt>
                <c:pt idx="7">
                  <c:v>73.521739130434781</c:v>
                </c:pt>
                <c:pt idx="8">
                  <c:v>73.638795986622071</c:v>
                </c:pt>
                <c:pt idx="9">
                  <c:v>70.967741935483872</c:v>
                </c:pt>
                <c:pt idx="10">
                  <c:v>70.333333333333329</c:v>
                </c:pt>
                <c:pt idx="11">
                  <c:v>69.677419354838705</c:v>
                </c:pt>
                <c:pt idx="12">
                  <c:v>75.284482758620683</c:v>
                </c:pt>
                <c:pt idx="13">
                  <c:v>59.512820512820511</c:v>
                </c:pt>
                <c:pt idx="14">
                  <c:v>73.742574257425744</c:v>
                </c:pt>
                <c:pt idx="15">
                  <c:v>87.0625</c:v>
                </c:pt>
                <c:pt idx="16">
                  <c:v>72</c:v>
                </c:pt>
                <c:pt idx="17">
                  <c:v>48.56727272727273</c:v>
                </c:pt>
                <c:pt idx="18">
                  <c:v>53.698630136986303</c:v>
                </c:pt>
                <c:pt idx="19">
                  <c:v>49.666666666666664</c:v>
                </c:pt>
                <c:pt idx="20">
                  <c:v>38</c:v>
                </c:pt>
                <c:pt idx="21">
                  <c:v>45</c:v>
                </c:pt>
                <c:pt idx="22">
                  <c:v>38.515151515151516</c:v>
                </c:pt>
                <c:pt idx="23">
                  <c:v>42.098591549295776</c:v>
                </c:pt>
                <c:pt idx="24">
                  <c:v>46.048780487804876</c:v>
                </c:pt>
                <c:pt idx="25">
                  <c:v>41.166666666666664</c:v>
                </c:pt>
                <c:pt idx="26">
                  <c:v>37.7112676056338</c:v>
                </c:pt>
                <c:pt idx="27">
                  <c:v>39.573529411764703</c:v>
                </c:pt>
                <c:pt idx="28">
                  <c:v>47.571428571428569</c:v>
                </c:pt>
                <c:pt idx="29">
                  <c:v>35.370860927152314</c:v>
                </c:pt>
                <c:pt idx="30">
                  <c:v>31.2</c:v>
                </c:pt>
                <c:pt idx="31">
                  <c:v>29.209621993127147</c:v>
                </c:pt>
                <c:pt idx="32">
                  <c:v>28.53125</c:v>
                </c:pt>
                <c:pt idx="33">
                  <c:v>28.184873949579831</c:v>
                </c:pt>
                <c:pt idx="34">
                  <c:v>27</c:v>
                </c:pt>
                <c:pt idx="35">
                  <c:v>21.96078431372549</c:v>
                </c:pt>
                <c:pt idx="36">
                  <c:v>21.490566037735849</c:v>
                </c:pt>
                <c:pt idx="37">
                  <c:v>22.142857142857142</c:v>
                </c:pt>
                <c:pt idx="38">
                  <c:v>21.666666666666668</c:v>
                </c:pt>
                <c:pt idx="39">
                  <c:v>19.956521739130434</c:v>
                </c:pt>
                <c:pt idx="40">
                  <c:v>11.929824561403509</c:v>
                </c:pt>
                <c:pt idx="4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C9-492D-8A8D-26B22F215232}"/>
            </c:ext>
          </c:extLst>
        </c:ser>
        <c:ser>
          <c:idx val="3"/>
          <c:order val="3"/>
          <c:tx>
            <c:strRef>
              <c:f>'avg-sale-product-region'!$E$3:$E$4</c:f>
              <c:strCache>
                <c:ptCount val="1"/>
                <c:pt idx="0">
                  <c:v>Central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'avg-sale-product-region'!$E$5:$E$47</c:f>
              <c:numCache>
                <c:formatCode>[$$-C09]#,##0.0</c:formatCode>
                <c:ptCount val="42"/>
                <c:pt idx="0">
                  <c:v>91.517857142857139</c:v>
                </c:pt>
                <c:pt idx="1">
                  <c:v>83.659491193737765</c:v>
                </c:pt>
                <c:pt idx="2">
                  <c:v>83.179255918827508</c:v>
                </c:pt>
                <c:pt idx="3">
                  <c:v>78.241935483870961</c:v>
                </c:pt>
                <c:pt idx="4">
                  <c:v>78.723404255319153</c:v>
                </c:pt>
                <c:pt idx="5">
                  <c:v>75.651376146788991</c:v>
                </c:pt>
                <c:pt idx="6">
                  <c:v>75.757575757575751</c:v>
                </c:pt>
                <c:pt idx="7">
                  <c:v>73.872472783825813</c:v>
                </c:pt>
                <c:pt idx="8">
                  <c:v>74.021468926553666</c:v>
                </c:pt>
                <c:pt idx="9">
                  <c:v>67.808219178082197</c:v>
                </c:pt>
                <c:pt idx="10">
                  <c:v>68.423322683706076</c:v>
                </c:pt>
                <c:pt idx="11">
                  <c:v>68.005997001499253</c:v>
                </c:pt>
                <c:pt idx="12">
                  <c:v>71.490175252257032</c:v>
                </c:pt>
                <c:pt idx="13">
                  <c:v>67.782383419689126</c:v>
                </c:pt>
                <c:pt idx="14">
                  <c:v>66.11643835616438</c:v>
                </c:pt>
                <c:pt idx="15">
                  <c:v>69.650000000000006</c:v>
                </c:pt>
                <c:pt idx="16">
                  <c:v>60.262773722627735</c:v>
                </c:pt>
                <c:pt idx="17">
                  <c:v>54.743236074270555</c:v>
                </c:pt>
                <c:pt idx="18">
                  <c:v>49.333333333333336</c:v>
                </c:pt>
                <c:pt idx="19">
                  <c:v>45.846153846153847</c:v>
                </c:pt>
                <c:pt idx="20">
                  <c:v>46.773700305810401</c:v>
                </c:pt>
                <c:pt idx="21">
                  <c:v>44.015748031496067</c:v>
                </c:pt>
                <c:pt idx="22">
                  <c:v>42.370990237099022</c:v>
                </c:pt>
                <c:pt idx="23">
                  <c:v>40.312465977136632</c:v>
                </c:pt>
                <c:pt idx="24">
                  <c:v>41.360824742268044</c:v>
                </c:pt>
                <c:pt idx="25">
                  <c:v>38.078838174273862</c:v>
                </c:pt>
                <c:pt idx="26">
                  <c:v>38.058558558558559</c:v>
                </c:pt>
                <c:pt idx="27">
                  <c:v>36.247848537005162</c:v>
                </c:pt>
                <c:pt idx="28">
                  <c:v>39.761194029850749</c:v>
                </c:pt>
                <c:pt idx="29">
                  <c:v>37.002791736460075</c:v>
                </c:pt>
                <c:pt idx="30">
                  <c:v>34.171428571428571</c:v>
                </c:pt>
                <c:pt idx="31">
                  <c:v>28.52863202545069</c:v>
                </c:pt>
                <c:pt idx="32">
                  <c:v>26.265822784810126</c:v>
                </c:pt>
                <c:pt idx="33">
                  <c:v>25.392857142857142</c:v>
                </c:pt>
                <c:pt idx="34">
                  <c:v>24.933852140077821</c:v>
                </c:pt>
                <c:pt idx="35">
                  <c:v>24.636209813874789</c:v>
                </c:pt>
                <c:pt idx="36">
                  <c:v>21.389212827988338</c:v>
                </c:pt>
                <c:pt idx="37">
                  <c:v>20.5995670995671</c:v>
                </c:pt>
                <c:pt idx="38">
                  <c:v>19.273255813953487</c:v>
                </c:pt>
                <c:pt idx="39">
                  <c:v>18.066543438077634</c:v>
                </c:pt>
                <c:pt idx="40">
                  <c:v>11.160744500846024</c:v>
                </c:pt>
                <c:pt idx="41">
                  <c:v>10.744186046511627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9C9-492D-8A8D-26B22F215232}"/>
            </c:ext>
          </c:extLst>
        </c:ser>
        <c:ser>
          <c:idx val="4"/>
          <c:order val="4"/>
          <c:tx>
            <c:strRef>
              <c:f>'avg-sale-product-region'!$F$3:$F$4</c:f>
              <c:strCache>
                <c:ptCount val="1"/>
                <c:pt idx="0">
                  <c:v>Central Asia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'avg-sale-product-region'!$F$5:$F$47</c:f>
              <c:numCache>
                <c:formatCode>[$$-C09]#,##0.0</c:formatCode>
                <c:ptCount val="42"/>
                <c:pt idx="0">
                  <c:v>57.692307692307693</c:v>
                </c:pt>
                <c:pt idx="1">
                  <c:v>83.333333333333329</c:v>
                </c:pt>
                <c:pt idx="2">
                  <c:v>81.743016759776538</c:v>
                </c:pt>
                <c:pt idx="3">
                  <c:v>83.493975903614455</c:v>
                </c:pt>
                <c:pt idx="4">
                  <c:v>55.5</c:v>
                </c:pt>
                <c:pt idx="5">
                  <c:v>78.763636363636365</c:v>
                </c:pt>
                <c:pt idx="6">
                  <c:v>71.352480417754563</c:v>
                </c:pt>
                <c:pt idx="7">
                  <c:v>73.054263565891475</c:v>
                </c:pt>
                <c:pt idx="8">
                  <c:v>80.618867924528303</c:v>
                </c:pt>
                <c:pt idx="9">
                  <c:v>55</c:v>
                </c:pt>
                <c:pt idx="10">
                  <c:v>68.169230769230765</c:v>
                </c:pt>
                <c:pt idx="11">
                  <c:v>71.105590062111801</c:v>
                </c:pt>
                <c:pt idx="12">
                  <c:v>72.112852664576806</c:v>
                </c:pt>
                <c:pt idx="13">
                  <c:v>78.148148148148152</c:v>
                </c:pt>
                <c:pt idx="14">
                  <c:v>68.106100795755964</c:v>
                </c:pt>
                <c:pt idx="15">
                  <c:v>49.75</c:v>
                </c:pt>
                <c:pt idx="16">
                  <c:v>52.96551724137931</c:v>
                </c:pt>
                <c:pt idx="17">
                  <c:v>55.190082644628099</c:v>
                </c:pt>
                <c:pt idx="18">
                  <c:v>41.53846153846154</c:v>
                </c:pt>
                <c:pt idx="19">
                  <c:v>74.5</c:v>
                </c:pt>
                <c:pt idx="20">
                  <c:v>44.333333333333336</c:v>
                </c:pt>
                <c:pt idx="21">
                  <c:v>47.560975609756099</c:v>
                </c:pt>
                <c:pt idx="22">
                  <c:v>42.341463414634148</c:v>
                </c:pt>
                <c:pt idx="23">
                  <c:v>45.123287671232873</c:v>
                </c:pt>
                <c:pt idx="24">
                  <c:v>42.059405940594061</c:v>
                </c:pt>
                <c:pt idx="25">
                  <c:v>36.53846153846154</c:v>
                </c:pt>
                <c:pt idx="26">
                  <c:v>42.5</c:v>
                </c:pt>
                <c:pt idx="27">
                  <c:v>40.026315789473685</c:v>
                </c:pt>
                <c:pt idx="28">
                  <c:v>30.272727272727273</c:v>
                </c:pt>
                <c:pt idx="29">
                  <c:v>34.507537688442213</c:v>
                </c:pt>
                <c:pt idx="30">
                  <c:v>31.2</c:v>
                </c:pt>
                <c:pt idx="31">
                  <c:v>26.513761467889907</c:v>
                </c:pt>
                <c:pt idx="32">
                  <c:v>26.210526315789473</c:v>
                </c:pt>
                <c:pt idx="33">
                  <c:v>24.457627118644069</c:v>
                </c:pt>
                <c:pt idx="34">
                  <c:v>23.076923076923077</c:v>
                </c:pt>
                <c:pt idx="35">
                  <c:v>24.029850746268657</c:v>
                </c:pt>
                <c:pt idx="36">
                  <c:v>22.007299270072991</c:v>
                </c:pt>
                <c:pt idx="37">
                  <c:v>20.666666666666668</c:v>
                </c:pt>
                <c:pt idx="38">
                  <c:v>22.941176470588236</c:v>
                </c:pt>
                <c:pt idx="39">
                  <c:v>15.559322033898304</c:v>
                </c:pt>
                <c:pt idx="40">
                  <c:v>11.189873417721518</c:v>
                </c:pt>
                <c:pt idx="41">
                  <c:v>8.6842105263157894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9C9-492D-8A8D-26B22F215232}"/>
            </c:ext>
          </c:extLst>
        </c:ser>
        <c:ser>
          <c:idx val="5"/>
          <c:order val="5"/>
          <c:tx>
            <c:strRef>
              <c:f>'avg-sale-product-region'!$G$3:$G$4</c:f>
              <c:strCache>
                <c:ptCount val="1"/>
                <c:pt idx="0">
                  <c:v>East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'avg-sale-product-region'!$G$5:$G$47</c:f>
              <c:numCache>
                <c:formatCode>[$$-C09]#,##0.0</c:formatCode>
                <c:ptCount val="42"/>
                <c:pt idx="0">
                  <c:v>101.19047619047619</c:v>
                </c:pt>
                <c:pt idx="1">
                  <c:v>85.227272727272734</c:v>
                </c:pt>
                <c:pt idx="2">
                  <c:v>79.89571694599627</c:v>
                </c:pt>
                <c:pt idx="3">
                  <c:v>70.790322580645167</c:v>
                </c:pt>
                <c:pt idx="4">
                  <c:v>69.066666666666663</c:v>
                </c:pt>
                <c:pt idx="5">
                  <c:v>72.48554913294798</c:v>
                </c:pt>
                <c:pt idx="6">
                  <c:v>71.781818181818181</c:v>
                </c:pt>
                <c:pt idx="7">
                  <c:v>77.225806451612897</c:v>
                </c:pt>
                <c:pt idx="8">
                  <c:v>71.53125</c:v>
                </c:pt>
                <c:pt idx="9">
                  <c:v>83.448275862068968</c:v>
                </c:pt>
                <c:pt idx="10">
                  <c:v>77.36666666666666</c:v>
                </c:pt>
                <c:pt idx="11">
                  <c:v>67.2</c:v>
                </c:pt>
                <c:pt idx="12">
                  <c:v>71.334905660377359</c:v>
                </c:pt>
                <c:pt idx="13">
                  <c:v>81.627737226277375</c:v>
                </c:pt>
                <c:pt idx="14">
                  <c:v>64.624728850325383</c:v>
                </c:pt>
                <c:pt idx="15">
                  <c:v>83.78947368421052</c:v>
                </c:pt>
                <c:pt idx="16">
                  <c:v>83.2</c:v>
                </c:pt>
                <c:pt idx="17">
                  <c:v>50.851351351351354</c:v>
                </c:pt>
                <c:pt idx="18">
                  <c:v>46.666666666666664</c:v>
                </c:pt>
                <c:pt idx="19">
                  <c:v>55.875</c:v>
                </c:pt>
                <c:pt idx="20">
                  <c:v>49.4</c:v>
                </c:pt>
                <c:pt idx="21">
                  <c:v>41.05263157894737</c:v>
                </c:pt>
                <c:pt idx="22">
                  <c:v>43.255813953488371</c:v>
                </c:pt>
                <c:pt idx="23">
                  <c:v>38.97592997811816</c:v>
                </c:pt>
                <c:pt idx="24">
                  <c:v>43.294964028776981</c:v>
                </c:pt>
                <c:pt idx="25">
                  <c:v>37.366666666666667</c:v>
                </c:pt>
                <c:pt idx="26">
                  <c:v>41.109090909090909</c:v>
                </c:pt>
                <c:pt idx="27">
                  <c:v>37.892045454545453</c:v>
                </c:pt>
                <c:pt idx="28">
                  <c:v>33.299999999999997</c:v>
                </c:pt>
                <c:pt idx="29">
                  <c:v>35.741344195519346</c:v>
                </c:pt>
                <c:pt idx="30">
                  <c:v>31.571428571428573</c:v>
                </c:pt>
                <c:pt idx="31">
                  <c:v>29.937106918238992</c:v>
                </c:pt>
                <c:pt idx="32">
                  <c:v>22.636363636363637</c:v>
                </c:pt>
                <c:pt idx="33">
                  <c:v>24.154838709677421</c:v>
                </c:pt>
                <c:pt idx="34">
                  <c:v>24.196721311475411</c:v>
                </c:pt>
                <c:pt idx="35">
                  <c:v>24.311377245508982</c:v>
                </c:pt>
                <c:pt idx="36">
                  <c:v>22.693548387096776</c:v>
                </c:pt>
                <c:pt idx="37">
                  <c:v>21.217777777777776</c:v>
                </c:pt>
                <c:pt idx="38">
                  <c:v>20.172413793103448</c:v>
                </c:pt>
                <c:pt idx="39">
                  <c:v>18.205714285714286</c:v>
                </c:pt>
                <c:pt idx="40">
                  <c:v>11.333333333333334</c:v>
                </c:pt>
                <c:pt idx="4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C9-492D-8A8D-26B22F215232}"/>
            </c:ext>
          </c:extLst>
        </c:ser>
        <c:ser>
          <c:idx val="6"/>
          <c:order val="6"/>
          <c:tx>
            <c:strRef>
              <c:f>'avg-sale-product-region'!$H$3:$H$4</c:f>
              <c:strCache>
                <c:ptCount val="1"/>
                <c:pt idx="0">
                  <c:v>EMEA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'avg-sale-product-region'!$H$5:$H$47</c:f>
              <c:numCache>
                <c:formatCode>[$$-C09]#,##0.0</c:formatCode>
                <c:ptCount val="42"/>
                <c:pt idx="0">
                  <c:v>73.717948717948715</c:v>
                </c:pt>
                <c:pt idx="1">
                  <c:v>83.620689655172413</c:v>
                </c:pt>
                <c:pt idx="2">
                  <c:v>86.768447837150134</c:v>
                </c:pt>
                <c:pt idx="3">
                  <c:v>77.322175732217573</c:v>
                </c:pt>
                <c:pt idx="4">
                  <c:v>71.612903225806448</c:v>
                </c:pt>
                <c:pt idx="5">
                  <c:v>74.789808917197448</c:v>
                </c:pt>
                <c:pt idx="6">
                  <c:v>74.203473945409428</c:v>
                </c:pt>
                <c:pt idx="7">
                  <c:v>75.6385255648038</c:v>
                </c:pt>
                <c:pt idx="8">
                  <c:v>75.791154791154796</c:v>
                </c:pt>
                <c:pt idx="9">
                  <c:v>77.297297297297291</c:v>
                </c:pt>
                <c:pt idx="10">
                  <c:v>73.587188612099638</c:v>
                </c:pt>
                <c:pt idx="11">
                  <c:v>68.753315649867375</c:v>
                </c:pt>
                <c:pt idx="12">
                  <c:v>68.661176470588231</c:v>
                </c:pt>
                <c:pt idx="13">
                  <c:v>66.233183856502237</c:v>
                </c:pt>
                <c:pt idx="14">
                  <c:v>66.734584450402139</c:v>
                </c:pt>
                <c:pt idx="15">
                  <c:v>63.449275362318843</c:v>
                </c:pt>
                <c:pt idx="16">
                  <c:v>64.65306122448979</c:v>
                </c:pt>
                <c:pt idx="17">
                  <c:v>53.942820838627703</c:v>
                </c:pt>
                <c:pt idx="18">
                  <c:v>47.128712871287128</c:v>
                </c:pt>
                <c:pt idx="19">
                  <c:v>49.666666666666664</c:v>
                </c:pt>
                <c:pt idx="20">
                  <c:v>44.785714285714285</c:v>
                </c:pt>
                <c:pt idx="21">
                  <c:v>46.184210526315788</c:v>
                </c:pt>
                <c:pt idx="22">
                  <c:v>40.662337662337663</c:v>
                </c:pt>
                <c:pt idx="23">
                  <c:v>41.651331719128329</c:v>
                </c:pt>
                <c:pt idx="24">
                  <c:v>37.632432432432431</c:v>
                </c:pt>
                <c:pt idx="25">
                  <c:v>39.013333333333335</c:v>
                </c:pt>
                <c:pt idx="26">
                  <c:v>38.770967741935486</c:v>
                </c:pt>
                <c:pt idx="27">
                  <c:v>36.732558139534881</c:v>
                </c:pt>
                <c:pt idx="28">
                  <c:v>38.057142857142857</c:v>
                </c:pt>
                <c:pt idx="29">
                  <c:v>36.888366627497064</c:v>
                </c:pt>
                <c:pt idx="30">
                  <c:v>32</c:v>
                </c:pt>
                <c:pt idx="31">
                  <c:v>29.83374384236453</c:v>
                </c:pt>
                <c:pt idx="32">
                  <c:v>29.294117647058822</c:v>
                </c:pt>
                <c:pt idx="33">
                  <c:v>26.464285714285715</c:v>
                </c:pt>
                <c:pt idx="34">
                  <c:v>22.989473684210527</c:v>
                </c:pt>
                <c:pt idx="35">
                  <c:v>23.413793103448278</c:v>
                </c:pt>
                <c:pt idx="36">
                  <c:v>24.893280632411066</c:v>
                </c:pt>
                <c:pt idx="37">
                  <c:v>20.863961813842483</c:v>
                </c:pt>
                <c:pt idx="38">
                  <c:v>19.782608695652176</c:v>
                </c:pt>
                <c:pt idx="39">
                  <c:v>17.181818181818183</c:v>
                </c:pt>
                <c:pt idx="40">
                  <c:v>11.2890625</c:v>
                </c:pt>
                <c:pt idx="41">
                  <c:v>10.221238938053098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9C9-492D-8A8D-26B22F215232}"/>
            </c:ext>
          </c:extLst>
        </c:ser>
        <c:ser>
          <c:idx val="7"/>
          <c:order val="7"/>
          <c:tx>
            <c:strRef>
              <c:f>'avg-sale-product-region'!$I$3:$I$4</c:f>
              <c:strCache>
                <c:ptCount val="1"/>
                <c:pt idx="0">
                  <c:v>North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'avg-sale-product-region'!$I$5:$I$47</c:f>
              <c:numCache>
                <c:formatCode>[$$-C09]#,##0.0</c:formatCode>
                <c:ptCount val="42"/>
                <c:pt idx="0">
                  <c:v>102.27272727272727</c:v>
                </c:pt>
                <c:pt idx="1">
                  <c:v>82.959641255605376</c:v>
                </c:pt>
                <c:pt idx="2">
                  <c:v>82.080378250591011</c:v>
                </c:pt>
                <c:pt idx="3">
                  <c:v>73.376470588235293</c:v>
                </c:pt>
                <c:pt idx="4">
                  <c:v>75.321428571428569</c:v>
                </c:pt>
                <c:pt idx="5">
                  <c:v>78.254237288135599</c:v>
                </c:pt>
                <c:pt idx="6">
                  <c:v>77.641434262948209</c:v>
                </c:pt>
                <c:pt idx="7">
                  <c:v>73.992452830188682</c:v>
                </c:pt>
                <c:pt idx="8">
                  <c:v>74.672521957340024</c:v>
                </c:pt>
                <c:pt idx="9">
                  <c:v>73.333333333333329</c:v>
                </c:pt>
                <c:pt idx="10">
                  <c:v>68.818461538461534</c:v>
                </c:pt>
                <c:pt idx="11">
                  <c:v>75</c:v>
                </c:pt>
                <c:pt idx="12">
                  <c:v>70.253613666228645</c:v>
                </c:pt>
                <c:pt idx="13">
                  <c:v>67.52</c:v>
                </c:pt>
                <c:pt idx="14">
                  <c:v>68.497382198952877</c:v>
                </c:pt>
                <c:pt idx="15">
                  <c:v>67.584905660377359</c:v>
                </c:pt>
                <c:pt idx="16">
                  <c:v>57.806451612903224</c:v>
                </c:pt>
                <c:pt idx="17">
                  <c:v>52.658505154639172</c:v>
                </c:pt>
                <c:pt idx="18">
                  <c:v>48.340807174887892</c:v>
                </c:pt>
                <c:pt idx="19">
                  <c:v>47.05263157894737</c:v>
                </c:pt>
                <c:pt idx="20">
                  <c:v>43.248251748251747</c:v>
                </c:pt>
                <c:pt idx="21">
                  <c:v>45.5</c:v>
                </c:pt>
                <c:pt idx="22">
                  <c:v>41.91549295774648</c:v>
                </c:pt>
                <c:pt idx="23">
                  <c:v>40.812949640287769</c:v>
                </c:pt>
                <c:pt idx="24">
                  <c:v>41.753846153846155</c:v>
                </c:pt>
                <c:pt idx="25">
                  <c:v>35.625</c:v>
                </c:pt>
                <c:pt idx="26">
                  <c:v>38.344444444444441</c:v>
                </c:pt>
                <c:pt idx="27">
                  <c:v>37.827067669172934</c:v>
                </c:pt>
                <c:pt idx="28">
                  <c:v>43.434782608695649</c:v>
                </c:pt>
                <c:pt idx="29">
                  <c:v>35.851458885941646</c:v>
                </c:pt>
                <c:pt idx="30">
                  <c:v>33.729729729729726</c:v>
                </c:pt>
                <c:pt idx="31">
                  <c:v>27.376357056694815</c:v>
                </c:pt>
                <c:pt idx="32">
                  <c:v>28.57377049180328</c:v>
                </c:pt>
                <c:pt idx="33">
                  <c:v>23.771428571428572</c:v>
                </c:pt>
                <c:pt idx="34">
                  <c:v>23.68</c:v>
                </c:pt>
                <c:pt idx="35">
                  <c:v>23.333333333333332</c:v>
                </c:pt>
                <c:pt idx="36">
                  <c:v>20.209836065573771</c:v>
                </c:pt>
                <c:pt idx="37">
                  <c:v>21.071895424836601</c:v>
                </c:pt>
                <c:pt idx="38">
                  <c:v>21.666666666666668</c:v>
                </c:pt>
                <c:pt idx="39">
                  <c:v>18.473684210526315</c:v>
                </c:pt>
                <c:pt idx="40">
                  <c:v>11.612307692307692</c:v>
                </c:pt>
                <c:pt idx="4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49C9-492D-8A8D-26B22F215232}"/>
            </c:ext>
          </c:extLst>
        </c:ser>
        <c:ser>
          <c:idx val="8"/>
          <c:order val="8"/>
          <c:tx>
            <c:strRef>
              <c:f>'avg-sale-product-region'!$J$3:$J$4</c:f>
              <c:strCache>
                <c:ptCount val="1"/>
                <c:pt idx="0">
                  <c:v>North Asia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'avg-sale-product-region'!$J$5:$J$47</c:f>
              <c:numCache>
                <c:formatCode>[$$-C09]#,##0.0</c:formatCode>
                <c:ptCount val="42"/>
                <c:pt idx="0">
                  <c:v>90.277777777777771</c:v>
                </c:pt>
                <c:pt idx="1">
                  <c:v>90.336134453781511</c:v>
                </c:pt>
                <c:pt idx="2">
                  <c:v>80.195652173913047</c:v>
                </c:pt>
                <c:pt idx="3">
                  <c:v>70.63636363636364</c:v>
                </c:pt>
                <c:pt idx="4">
                  <c:v>72</c:v>
                </c:pt>
                <c:pt idx="5">
                  <c:v>70.039215686274517</c:v>
                </c:pt>
                <c:pt idx="6">
                  <c:v>79.545454545454547</c:v>
                </c:pt>
                <c:pt idx="7">
                  <c:v>73.191685912240189</c:v>
                </c:pt>
                <c:pt idx="8">
                  <c:v>70.195011337868479</c:v>
                </c:pt>
                <c:pt idx="9">
                  <c:v>55</c:v>
                </c:pt>
                <c:pt idx="10">
                  <c:v>71.739999999999995</c:v>
                </c:pt>
                <c:pt idx="11">
                  <c:v>67.5</c:v>
                </c:pt>
                <c:pt idx="12">
                  <c:v>69.007653061224488</c:v>
                </c:pt>
                <c:pt idx="13">
                  <c:v>66.866197183098592</c:v>
                </c:pt>
                <c:pt idx="14">
                  <c:v>70.373887240356083</c:v>
                </c:pt>
                <c:pt idx="15">
                  <c:v>56.239130434782609</c:v>
                </c:pt>
                <c:pt idx="16">
                  <c:v>60</c:v>
                </c:pt>
                <c:pt idx="17">
                  <c:v>51.592920353982301</c:v>
                </c:pt>
                <c:pt idx="18">
                  <c:v>45.477707006369428</c:v>
                </c:pt>
                <c:pt idx="19">
                  <c:v>45.151515151515149</c:v>
                </c:pt>
                <c:pt idx="20">
                  <c:v>43.115384615384613</c:v>
                </c:pt>
                <c:pt idx="21">
                  <c:v>46.428571428571431</c:v>
                </c:pt>
                <c:pt idx="22">
                  <c:v>37.770114942528735</c:v>
                </c:pt>
                <c:pt idx="23">
                  <c:v>38.666666666666664</c:v>
                </c:pt>
                <c:pt idx="24">
                  <c:v>40.906666666666666</c:v>
                </c:pt>
                <c:pt idx="25">
                  <c:v>40.714285714285715</c:v>
                </c:pt>
                <c:pt idx="26">
                  <c:v>40.027272727272724</c:v>
                </c:pt>
                <c:pt idx="27">
                  <c:v>37.361344537815128</c:v>
                </c:pt>
                <c:pt idx="28">
                  <c:v>30</c:v>
                </c:pt>
                <c:pt idx="29">
                  <c:v>38.341708542713569</c:v>
                </c:pt>
                <c:pt idx="30">
                  <c:v>34.666666666666664</c:v>
                </c:pt>
                <c:pt idx="31">
                  <c:v>28.256756756756758</c:v>
                </c:pt>
                <c:pt idx="32">
                  <c:v>22.636363636363637</c:v>
                </c:pt>
                <c:pt idx="33">
                  <c:v>22.36</c:v>
                </c:pt>
                <c:pt idx="34">
                  <c:v>22.534351145038169</c:v>
                </c:pt>
                <c:pt idx="35">
                  <c:v>23.190184049079754</c:v>
                </c:pt>
                <c:pt idx="36">
                  <c:v>26.663265306122447</c:v>
                </c:pt>
                <c:pt idx="37">
                  <c:v>20.028089887640448</c:v>
                </c:pt>
                <c:pt idx="38">
                  <c:v>20.967741935483872</c:v>
                </c:pt>
                <c:pt idx="39">
                  <c:v>16.783783783783782</c:v>
                </c:pt>
                <c:pt idx="40">
                  <c:v>12.205128205128204</c:v>
                </c:pt>
                <c:pt idx="41">
                  <c:v>10.043478260869565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C9-492D-8A8D-26B22F215232}"/>
            </c:ext>
          </c:extLst>
        </c:ser>
        <c:ser>
          <c:idx val="9"/>
          <c:order val="9"/>
          <c:tx>
            <c:strRef>
              <c:f>'avg-sale-product-region'!$K$3:$K$4</c:f>
              <c:strCache>
                <c:ptCount val="1"/>
                <c:pt idx="0">
                  <c:v>Oceania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'avg-sale-product-region'!$K$5:$K$47</c:f>
              <c:numCache>
                <c:formatCode>[$$-C09]#,##0.0</c:formatCode>
                <c:ptCount val="42"/>
                <c:pt idx="0">
                  <c:v>79.710144927536234</c:v>
                </c:pt>
                <c:pt idx="1">
                  <c:v>84.722222222222229</c:v>
                </c:pt>
                <c:pt idx="2">
                  <c:v>80.732943469785582</c:v>
                </c:pt>
                <c:pt idx="3">
                  <c:v>82.25</c:v>
                </c:pt>
                <c:pt idx="4">
                  <c:v>67.392857142857139</c:v>
                </c:pt>
                <c:pt idx="5">
                  <c:v>77.583333333333329</c:v>
                </c:pt>
                <c:pt idx="6">
                  <c:v>76.631578947368425</c:v>
                </c:pt>
                <c:pt idx="7">
                  <c:v>79.040000000000006</c:v>
                </c:pt>
                <c:pt idx="8">
                  <c:v>73.762144053601347</c:v>
                </c:pt>
                <c:pt idx="9">
                  <c:v>79.574468085106389</c:v>
                </c:pt>
                <c:pt idx="10">
                  <c:v>71.976635514018696</c:v>
                </c:pt>
                <c:pt idx="11">
                  <c:v>68.054794520547944</c:v>
                </c:pt>
                <c:pt idx="12">
                  <c:v>70.314009661835755</c:v>
                </c:pt>
                <c:pt idx="13">
                  <c:v>63.437908496732028</c:v>
                </c:pt>
                <c:pt idx="14">
                  <c:v>65.937153419593344</c:v>
                </c:pt>
                <c:pt idx="15">
                  <c:v>64.891304347826093</c:v>
                </c:pt>
                <c:pt idx="16">
                  <c:v>58.576271186440678</c:v>
                </c:pt>
                <c:pt idx="17">
                  <c:v>54.325000000000003</c:v>
                </c:pt>
                <c:pt idx="18">
                  <c:v>52.5</c:v>
                </c:pt>
                <c:pt idx="19">
                  <c:v>46.355555555555554</c:v>
                </c:pt>
                <c:pt idx="20">
                  <c:v>41.971311475409834</c:v>
                </c:pt>
                <c:pt idx="21">
                  <c:v>43.333333333333336</c:v>
                </c:pt>
                <c:pt idx="22">
                  <c:v>43.311004784688997</c:v>
                </c:pt>
                <c:pt idx="23">
                  <c:v>40.16549295774648</c:v>
                </c:pt>
                <c:pt idx="24">
                  <c:v>40.292682926829265</c:v>
                </c:pt>
                <c:pt idx="25">
                  <c:v>40.714285714285715</c:v>
                </c:pt>
                <c:pt idx="26">
                  <c:v>38.804347826086953</c:v>
                </c:pt>
                <c:pt idx="27">
                  <c:v>35.1</c:v>
                </c:pt>
                <c:pt idx="28">
                  <c:v>37.596774193548384</c:v>
                </c:pt>
                <c:pt idx="29">
                  <c:v>36.269026548672564</c:v>
                </c:pt>
                <c:pt idx="30">
                  <c:v>31.515151515151516</c:v>
                </c:pt>
                <c:pt idx="31">
                  <c:v>27.127659574468087</c:v>
                </c:pt>
                <c:pt idx="32">
                  <c:v>29.294117647058822</c:v>
                </c:pt>
                <c:pt idx="33">
                  <c:v>25.172727272727272</c:v>
                </c:pt>
                <c:pt idx="34">
                  <c:v>24</c:v>
                </c:pt>
                <c:pt idx="35">
                  <c:v>26.101694915254239</c:v>
                </c:pt>
                <c:pt idx="36">
                  <c:v>21.877551020408163</c:v>
                </c:pt>
                <c:pt idx="37">
                  <c:v>20.478102189781023</c:v>
                </c:pt>
                <c:pt idx="38">
                  <c:v>18.055555555555557</c:v>
                </c:pt>
                <c:pt idx="39">
                  <c:v>19.208053691275168</c:v>
                </c:pt>
                <c:pt idx="40">
                  <c:v>11.086956521739131</c:v>
                </c:pt>
                <c:pt idx="41">
                  <c:v>13.813953488372093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9C9-492D-8A8D-26B22F215232}"/>
            </c:ext>
          </c:extLst>
        </c:ser>
        <c:ser>
          <c:idx val="10"/>
          <c:order val="10"/>
          <c:tx>
            <c:strRef>
              <c:f>'avg-sale-product-region'!$L$3:$L$4</c:f>
              <c:strCache>
                <c:ptCount val="1"/>
                <c:pt idx="0">
                  <c:v>South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'avg-sale-product-region'!$L$5:$L$47</c:f>
              <c:numCache>
                <c:formatCode>[$$-C09]#,##0.0</c:formatCode>
                <c:ptCount val="42"/>
                <c:pt idx="0">
                  <c:v>87.837837837837839</c:v>
                </c:pt>
                <c:pt idx="1">
                  <c:v>85.548172757475086</c:v>
                </c:pt>
                <c:pt idx="2">
                  <c:v>80.903111111111116</c:v>
                </c:pt>
                <c:pt idx="3">
                  <c:v>72.815217391304344</c:v>
                </c:pt>
                <c:pt idx="4">
                  <c:v>86.149253731343279</c:v>
                </c:pt>
                <c:pt idx="5">
                  <c:v>72.352000000000004</c:v>
                </c:pt>
                <c:pt idx="6">
                  <c:v>72.007305936073053</c:v>
                </c:pt>
                <c:pt idx="7">
                  <c:v>74.009354536950426</c:v>
                </c:pt>
                <c:pt idx="8">
                  <c:v>75.752895752895753</c:v>
                </c:pt>
                <c:pt idx="9">
                  <c:v>74.411764705882348</c:v>
                </c:pt>
                <c:pt idx="10">
                  <c:v>73.89861751152074</c:v>
                </c:pt>
                <c:pt idx="11">
                  <c:v>69.928057553956833</c:v>
                </c:pt>
                <c:pt idx="12">
                  <c:v>72.047197640118</c:v>
                </c:pt>
                <c:pt idx="13">
                  <c:v>68.872403560830861</c:v>
                </c:pt>
                <c:pt idx="14">
                  <c:v>66.275924256086569</c:v>
                </c:pt>
                <c:pt idx="15">
                  <c:v>68.228571428571428</c:v>
                </c:pt>
                <c:pt idx="16">
                  <c:v>56.32</c:v>
                </c:pt>
                <c:pt idx="17">
                  <c:v>52.726804123711339</c:v>
                </c:pt>
                <c:pt idx="18">
                  <c:v>47.147766323024058</c:v>
                </c:pt>
                <c:pt idx="19">
                  <c:v>46.967391304347828</c:v>
                </c:pt>
                <c:pt idx="20">
                  <c:v>43.428571428571431</c:v>
                </c:pt>
                <c:pt idx="21">
                  <c:v>41.46551724137931</c:v>
                </c:pt>
                <c:pt idx="22">
                  <c:v>42.028846153846153</c:v>
                </c:pt>
                <c:pt idx="23">
                  <c:v>40.993963782696177</c:v>
                </c:pt>
                <c:pt idx="24">
                  <c:v>38.35</c:v>
                </c:pt>
                <c:pt idx="25">
                  <c:v>42.802973977695167</c:v>
                </c:pt>
                <c:pt idx="26">
                  <c:v>38.119096509240244</c:v>
                </c:pt>
                <c:pt idx="27">
                  <c:v>37.355421686746986</c:v>
                </c:pt>
                <c:pt idx="28">
                  <c:v>38.922077922077925</c:v>
                </c:pt>
                <c:pt idx="29">
                  <c:v>37.629794826048169</c:v>
                </c:pt>
                <c:pt idx="30">
                  <c:v>33.548387096774192</c:v>
                </c:pt>
                <c:pt idx="31">
                  <c:v>28.078994614003591</c:v>
                </c:pt>
                <c:pt idx="32">
                  <c:v>29.05</c:v>
                </c:pt>
                <c:pt idx="33">
                  <c:v>26.494565217391305</c:v>
                </c:pt>
                <c:pt idx="34">
                  <c:v>24.1399416909621</c:v>
                </c:pt>
                <c:pt idx="35">
                  <c:v>23.276283618581907</c:v>
                </c:pt>
                <c:pt idx="36">
                  <c:v>21.920844327176781</c:v>
                </c:pt>
                <c:pt idx="37">
                  <c:v>20.919886899151745</c:v>
                </c:pt>
                <c:pt idx="38">
                  <c:v>21.666666666666668</c:v>
                </c:pt>
                <c:pt idx="39">
                  <c:v>18.899999999999999</c:v>
                </c:pt>
                <c:pt idx="40">
                  <c:v>11.115384615384615</c:v>
                </c:pt>
                <c:pt idx="41">
                  <c:v>10.88659793814433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9C9-492D-8A8D-26B22F215232}"/>
            </c:ext>
          </c:extLst>
        </c:ser>
        <c:ser>
          <c:idx val="11"/>
          <c:order val="11"/>
          <c:tx>
            <c:strRef>
              <c:f>'avg-sale-product-region'!$M$3:$M$4</c:f>
              <c:strCache>
                <c:ptCount val="1"/>
                <c:pt idx="0">
                  <c:v>Southeast Asia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'avg-sale-product-region'!$M$5:$M$47</c:f>
              <c:numCache>
                <c:formatCode>[$$-C09]#,##0.0</c:formatCode>
                <c:ptCount val="42"/>
                <c:pt idx="0">
                  <c:v>77.38095238095238</c:v>
                </c:pt>
                <c:pt idx="1">
                  <c:v>84.677419354838705</c:v>
                </c:pt>
                <c:pt idx="2">
                  <c:v>82.377622377622373</c:v>
                </c:pt>
                <c:pt idx="3">
                  <c:v>75.269662921348313</c:v>
                </c:pt>
                <c:pt idx="4">
                  <c:v>97.941176470588232</c:v>
                </c:pt>
                <c:pt idx="5">
                  <c:v>75.178378378378383</c:v>
                </c:pt>
                <c:pt idx="6">
                  <c:v>74.216867469879517</c:v>
                </c:pt>
                <c:pt idx="7">
                  <c:v>72.2</c:v>
                </c:pt>
                <c:pt idx="8">
                  <c:v>70.377952755905511</c:v>
                </c:pt>
                <c:pt idx="9">
                  <c:v>63.46153846153846</c:v>
                </c:pt>
                <c:pt idx="10">
                  <c:v>63.17365269461078</c:v>
                </c:pt>
                <c:pt idx="11">
                  <c:v>72.917197452229303</c:v>
                </c:pt>
                <c:pt idx="12">
                  <c:v>69.878947368421052</c:v>
                </c:pt>
                <c:pt idx="13">
                  <c:v>63.082474226804123</c:v>
                </c:pt>
                <c:pt idx="14">
                  <c:v>64.21269296740995</c:v>
                </c:pt>
                <c:pt idx="15">
                  <c:v>50.808510638297875</c:v>
                </c:pt>
                <c:pt idx="16">
                  <c:v>53.76</c:v>
                </c:pt>
                <c:pt idx="17">
                  <c:v>52.282398452611218</c:v>
                </c:pt>
                <c:pt idx="18">
                  <c:v>49.072164948453612</c:v>
                </c:pt>
                <c:pt idx="19">
                  <c:v>48.205882352941174</c:v>
                </c:pt>
                <c:pt idx="20">
                  <c:v>44.039735099337747</c:v>
                </c:pt>
                <c:pt idx="21">
                  <c:v>41.785714285714285</c:v>
                </c:pt>
                <c:pt idx="22">
                  <c:v>40.372093023255815</c:v>
                </c:pt>
                <c:pt idx="23">
                  <c:v>39.644524236983841</c:v>
                </c:pt>
                <c:pt idx="24">
                  <c:v>37.460317460317462</c:v>
                </c:pt>
                <c:pt idx="25">
                  <c:v>41.275862068965516</c:v>
                </c:pt>
                <c:pt idx="26">
                  <c:v>39.666666666666664</c:v>
                </c:pt>
                <c:pt idx="27">
                  <c:v>38.741721854304636</c:v>
                </c:pt>
                <c:pt idx="28">
                  <c:v>31.307692307692307</c:v>
                </c:pt>
                <c:pt idx="29">
                  <c:v>35.941810344827587</c:v>
                </c:pt>
                <c:pt idx="30">
                  <c:v>48.533333333333331</c:v>
                </c:pt>
                <c:pt idx="31">
                  <c:v>27.429078014184398</c:v>
                </c:pt>
                <c:pt idx="32">
                  <c:v>21.652173913043477</c:v>
                </c:pt>
                <c:pt idx="33">
                  <c:v>29.781818181818181</c:v>
                </c:pt>
                <c:pt idx="34">
                  <c:v>26.417266187050359</c:v>
                </c:pt>
                <c:pt idx="35">
                  <c:v>24.733333333333334</c:v>
                </c:pt>
                <c:pt idx="36">
                  <c:v>22.333333333333332</c:v>
                </c:pt>
                <c:pt idx="37">
                  <c:v>21.281746031746032</c:v>
                </c:pt>
                <c:pt idx="38">
                  <c:v>26</c:v>
                </c:pt>
                <c:pt idx="39">
                  <c:v>19.220338983050848</c:v>
                </c:pt>
                <c:pt idx="40">
                  <c:v>12.2</c:v>
                </c:pt>
                <c:pt idx="41">
                  <c:v>10.421052631578947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9C9-492D-8A8D-26B22F215232}"/>
            </c:ext>
          </c:extLst>
        </c:ser>
        <c:ser>
          <c:idx val="12"/>
          <c:order val="12"/>
          <c:tx>
            <c:strRef>
              <c:f>'avg-sale-product-region'!$N$3:$N$4</c:f>
              <c:strCache>
                <c:ptCount val="1"/>
                <c:pt idx="0">
                  <c:v>West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'avg-sale-product-region'!$A$5:$A$47</c:f>
              <c:strCache>
                <c:ptCount val="42"/>
                <c:pt idx="0">
                  <c:v>Apple Laptop</c:v>
                </c:pt>
                <c:pt idx="1">
                  <c:v>Tyre</c:v>
                </c:pt>
                <c:pt idx="2">
                  <c:v>T - Shirts</c:v>
                </c:pt>
                <c:pt idx="3">
                  <c:v>Car Pillow &amp; Neck Rest</c:v>
                </c:pt>
                <c:pt idx="4">
                  <c:v>Iron</c:v>
                </c:pt>
                <c:pt idx="5">
                  <c:v>Towels</c:v>
                </c:pt>
                <c:pt idx="6">
                  <c:v>Running Shoes</c:v>
                </c:pt>
                <c:pt idx="7">
                  <c:v>Titak watch</c:v>
                </c:pt>
                <c:pt idx="8">
                  <c:v>Jeans</c:v>
                </c:pt>
                <c:pt idx="9">
                  <c:v>Samsung Mobile</c:v>
                </c:pt>
                <c:pt idx="10">
                  <c:v>Bed Sheets</c:v>
                </c:pt>
                <c:pt idx="11">
                  <c:v>Sofa Covers</c:v>
                </c:pt>
                <c:pt idx="12">
                  <c:v>Formal Shoes</c:v>
                </c:pt>
                <c:pt idx="13">
                  <c:v>Car Speakers</c:v>
                </c:pt>
                <c:pt idx="14">
                  <c:v>Shirts</c:v>
                </c:pt>
                <c:pt idx="15">
                  <c:v>Tablet</c:v>
                </c:pt>
                <c:pt idx="16">
                  <c:v>LED</c:v>
                </c:pt>
                <c:pt idx="17">
                  <c:v>Fossil Watch</c:v>
                </c:pt>
                <c:pt idx="18">
                  <c:v>Car Media Players</c:v>
                </c:pt>
                <c:pt idx="19">
                  <c:v>Fans</c:v>
                </c:pt>
                <c:pt idx="20">
                  <c:v>Dinner Crockery</c:v>
                </c:pt>
                <c:pt idx="21">
                  <c:v>Speakers</c:v>
                </c:pt>
                <c:pt idx="22">
                  <c:v>Shoe Rack</c:v>
                </c:pt>
                <c:pt idx="23">
                  <c:v>Casula Shoes</c:v>
                </c:pt>
                <c:pt idx="24">
                  <c:v>Car &amp; Bike Care</c:v>
                </c:pt>
                <c:pt idx="25">
                  <c:v>Car Seat Covers</c:v>
                </c:pt>
                <c:pt idx="26">
                  <c:v>Dinning Tables</c:v>
                </c:pt>
                <c:pt idx="27">
                  <c:v>Car Body Covers</c:v>
                </c:pt>
                <c:pt idx="28">
                  <c:v>Mouse</c:v>
                </c:pt>
                <c:pt idx="29">
                  <c:v>Suits</c:v>
                </c:pt>
                <c:pt idx="30">
                  <c:v>Watch</c:v>
                </c:pt>
                <c:pt idx="31">
                  <c:v>Sports Wear</c:v>
                </c:pt>
                <c:pt idx="32">
                  <c:v>Mixer/Juicer</c:v>
                </c:pt>
                <c:pt idx="33">
                  <c:v>Beds</c:v>
                </c:pt>
                <c:pt idx="34">
                  <c:v>Bike Tyres</c:v>
                </c:pt>
                <c:pt idx="35">
                  <c:v>Umbrellas</c:v>
                </c:pt>
                <c:pt idx="36">
                  <c:v>Sofas</c:v>
                </c:pt>
                <c:pt idx="37">
                  <c:v>Sneakers</c:v>
                </c:pt>
                <c:pt idx="38">
                  <c:v>LCD</c:v>
                </c:pt>
                <c:pt idx="39">
                  <c:v>Car Mat</c:v>
                </c:pt>
                <c:pt idx="40">
                  <c:v>Curtains</c:v>
                </c:pt>
                <c:pt idx="41">
                  <c:v>Keyboard</c:v>
                </c:pt>
              </c:strCache>
            </c:strRef>
          </c:cat>
          <c:val>
            <c:numRef>
              <c:f>'avg-sale-product-region'!$N$5:$N$47</c:f>
              <c:numCache>
                <c:formatCode>[$$-C09]#,##0.0</c:formatCode>
                <c:ptCount val="42"/>
                <c:pt idx="0">
                  <c:v>83.333333333333329</c:v>
                </c:pt>
                <c:pt idx="1">
                  <c:v>84.444444444444443</c:v>
                </c:pt>
                <c:pt idx="2">
                  <c:v>85.083820662768034</c:v>
                </c:pt>
                <c:pt idx="3">
                  <c:v>82.384615384615387</c:v>
                </c:pt>
                <c:pt idx="4">
                  <c:v>84</c:v>
                </c:pt>
                <c:pt idx="5">
                  <c:v>74.128078817733993</c:v>
                </c:pt>
                <c:pt idx="6">
                  <c:v>71.926605504587158</c:v>
                </c:pt>
                <c:pt idx="7">
                  <c:v>74.618181818181824</c:v>
                </c:pt>
                <c:pt idx="8">
                  <c:v>71.73504273504274</c:v>
                </c:pt>
                <c:pt idx="9">
                  <c:v>69.666666666666671</c:v>
                </c:pt>
                <c:pt idx="10">
                  <c:v>72.709459459459453</c:v>
                </c:pt>
                <c:pt idx="11">
                  <c:v>79.024390243902445</c:v>
                </c:pt>
                <c:pt idx="12">
                  <c:v>69.145522388059703</c:v>
                </c:pt>
                <c:pt idx="13">
                  <c:v>77.827868852459019</c:v>
                </c:pt>
                <c:pt idx="14">
                  <c:v>63.391608391608393</c:v>
                </c:pt>
                <c:pt idx="15">
                  <c:v>67.308823529411768</c:v>
                </c:pt>
                <c:pt idx="16">
                  <c:v>67.2</c:v>
                </c:pt>
                <c:pt idx="17">
                  <c:v>54.189795918367345</c:v>
                </c:pt>
                <c:pt idx="18">
                  <c:v>52.38095238095238</c:v>
                </c:pt>
                <c:pt idx="19">
                  <c:v>49.666666666666664</c:v>
                </c:pt>
                <c:pt idx="20">
                  <c:v>44.092391304347828</c:v>
                </c:pt>
                <c:pt idx="21">
                  <c:v>34.411764705882355</c:v>
                </c:pt>
                <c:pt idx="22">
                  <c:v>40.216216216216218</c:v>
                </c:pt>
                <c:pt idx="23">
                  <c:v>38.481802426343151</c:v>
                </c:pt>
                <c:pt idx="24">
                  <c:v>35.019354838709674</c:v>
                </c:pt>
                <c:pt idx="25">
                  <c:v>38.4</c:v>
                </c:pt>
                <c:pt idx="26">
                  <c:v>36.272727272727273</c:v>
                </c:pt>
                <c:pt idx="27">
                  <c:v>40.322033898305087</c:v>
                </c:pt>
                <c:pt idx="28">
                  <c:v>34.6875</c:v>
                </c:pt>
                <c:pt idx="29">
                  <c:v>34.791512915129154</c:v>
                </c:pt>
                <c:pt idx="30">
                  <c:v>32.93333333333333</c:v>
                </c:pt>
                <c:pt idx="31">
                  <c:v>27.762863534675617</c:v>
                </c:pt>
                <c:pt idx="32">
                  <c:v>24.754385964912281</c:v>
                </c:pt>
                <c:pt idx="33">
                  <c:v>26.858490566037737</c:v>
                </c:pt>
                <c:pt idx="34">
                  <c:v>22.987951807228917</c:v>
                </c:pt>
                <c:pt idx="35">
                  <c:v>21.201923076923077</c:v>
                </c:pt>
                <c:pt idx="36">
                  <c:v>21.932735426008968</c:v>
                </c:pt>
                <c:pt idx="37">
                  <c:v>21.347985347985347</c:v>
                </c:pt>
                <c:pt idx="38">
                  <c:v>23.472222222222221</c:v>
                </c:pt>
                <c:pt idx="39">
                  <c:v>17.814432989690722</c:v>
                </c:pt>
                <c:pt idx="40">
                  <c:v>11.5</c:v>
                </c:pt>
                <c:pt idx="41">
                  <c:v>11.594594594594595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9C9-492D-8A8D-26B22F215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9761328"/>
        <c:axId val="499761688"/>
      </c:barChart>
      <c:valAx>
        <c:axId val="499761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Avg </a:t>
                </a:r>
                <a:r>
                  <a:rPr lang="en-US" sz="1200" baseline="0" dirty="0"/>
                  <a:t>sale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$$-C09]#,##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761328"/>
        <c:crosses val="autoZero"/>
        <c:crossBetween val="between"/>
      </c:valAx>
      <c:catAx>
        <c:axId val="49976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Product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7616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3014905949256343"/>
          <c:y val="8.5334354245603872E-2"/>
          <c:w val="5.248982939632546E-2"/>
          <c:h val="0.786031315826659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000" baseline="0"/>
              <a:t>Top 3 and bottom 3 products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Profit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'top-bottom-3-products'!$A$3:$A$8</c:f>
              <c:strCache>
                <c:ptCount val="6"/>
                <c:pt idx="0">
                  <c:v>T - Shirts</c:v>
                </c:pt>
                <c:pt idx="1">
                  <c:v>Titak watch</c:v>
                </c:pt>
                <c:pt idx="2">
                  <c:v>Running Shoes</c:v>
                </c:pt>
                <c:pt idx="3">
                  <c:v>Mouse</c:v>
                </c:pt>
                <c:pt idx="4">
                  <c:v>Watch</c:v>
                </c:pt>
                <c:pt idx="5">
                  <c:v>Keyboard</c:v>
                </c:pt>
              </c:strCache>
            </c:strRef>
          </c:cat>
          <c:val>
            <c:numRef>
              <c:f>'top-bottom-3-products'!$B$3:$B$8</c:f>
              <c:numCache>
                <c:formatCode>"$"#,\K;\("$"#,\K\)</c:formatCode>
                <c:ptCount val="6"/>
                <c:pt idx="0">
                  <c:v>407716.87999999523</c:v>
                </c:pt>
                <c:pt idx="1">
                  <c:v>355244.12000000518</c:v>
                </c:pt>
                <c:pt idx="2">
                  <c:v>346338.87999999931</c:v>
                </c:pt>
                <c:pt idx="3">
                  <c:v>4629.8900000000012</c:v>
                </c:pt>
                <c:pt idx="4">
                  <c:v>3428.3200000000052</c:v>
                </c:pt>
                <c:pt idx="5">
                  <c:v>3290.0999999999967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0E-445F-857C-2DF5A2867A15}"/>
            </c:ext>
          </c:extLst>
        </c:ser>
        <c:ser>
          <c:idx val="1"/>
          <c:order val="1"/>
          <c:tx>
            <c:v>Sales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'top-bottom-3-products'!$A$3:$A$8</c:f>
              <c:strCache>
                <c:ptCount val="6"/>
                <c:pt idx="0">
                  <c:v>T - Shirts</c:v>
                </c:pt>
                <c:pt idx="1">
                  <c:v>Titak watch</c:v>
                </c:pt>
                <c:pt idx="2">
                  <c:v>Running Shoes</c:v>
                </c:pt>
                <c:pt idx="3">
                  <c:v>Mouse</c:v>
                </c:pt>
                <c:pt idx="4">
                  <c:v>Watch</c:v>
                </c:pt>
                <c:pt idx="5">
                  <c:v>Keyboard</c:v>
                </c:pt>
              </c:strCache>
            </c:strRef>
          </c:cat>
          <c:val>
            <c:numRef>
              <c:f>'top-bottom-3-products'!$C$3:$C$8</c:f>
              <c:numCache>
                <c:formatCode>"$"#,\K;\("$"#,\K\)</c:formatCode>
                <c:ptCount val="6"/>
                <c:pt idx="0">
                  <c:v>692912</c:v>
                </c:pt>
                <c:pt idx="1">
                  <c:v>637260</c:v>
                </c:pt>
                <c:pt idx="2">
                  <c:v>626080</c:v>
                </c:pt>
                <c:pt idx="3">
                  <c:v>24531</c:v>
                </c:pt>
                <c:pt idx="4">
                  <c:v>22984</c:v>
                </c:pt>
                <c:pt idx="5">
                  <c:v>7293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0E-445F-857C-2DF5A2867A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36680168"/>
        <c:axId val="1136685928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'top-bottom-3-products'!$A$3:$A$8</c15:sqref>
                        </c15:formulaRef>
                      </c:ext>
                    </c:extLst>
                    <c:strCache>
                      <c:ptCount val="6"/>
                      <c:pt idx="0">
                        <c:v>T - Shirts</c:v>
                      </c:pt>
                      <c:pt idx="1">
                        <c:v>Titak watch</c:v>
                      </c:pt>
                      <c:pt idx="2">
                        <c:v>Running Shoes</c:v>
                      </c:pt>
                      <c:pt idx="3">
                        <c:v>Mouse</c:v>
                      </c:pt>
                      <c:pt idx="4">
                        <c:v>Watch</c:v>
                      </c:pt>
                      <c:pt idx="5">
                        <c:v>Keyboard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'top-bottom-3-products'!$D$3:$D$8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9F0E-445F-857C-2DF5A2867A15}"/>
                  </c:ext>
                </c:extLst>
              </c15:ser>
            </c15:filteredBarSeries>
          </c:ext>
        </c:extLst>
      </c:barChart>
      <c:catAx>
        <c:axId val="1136680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/>
                  <a:t>Products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685928"/>
        <c:crosses val="autoZero"/>
        <c:auto val="1"/>
        <c:lblAlgn val="ctr"/>
        <c:lblOffset val="100"/>
        <c:noMultiLvlLbl val="0"/>
      </c:catAx>
      <c:valAx>
        <c:axId val="1136685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/>
                  <a:t>total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\K;\(&quot;$&quot;#,\K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680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227212464327964"/>
          <c:y val="0.97077692500987789"/>
          <c:w val="0.47996967544433744"/>
          <c:h val="2.12348187750858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[Dashboard_laptop.xlsx]customer-sales!PivotTable2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to customer 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'customer-sales'!$B$3:$B$4</c:f>
              <c:strCache>
                <c:ptCount val="1"/>
                <c:pt idx="0">
                  <c:v>Consumer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'customer-sales'!$A$5:$A$9</c:f>
              <c:strCache>
                <c:ptCount val="4"/>
                <c:pt idx="0">
                  <c:v>Auto &amp; Accessories</c:v>
                </c:pt>
                <c:pt idx="1">
                  <c:v>Electronic</c:v>
                </c:pt>
                <c:pt idx="2">
                  <c:v>Fashion</c:v>
                </c:pt>
                <c:pt idx="3">
                  <c:v>Home &amp; Furniture</c:v>
                </c:pt>
              </c:strCache>
            </c:strRef>
          </c:cat>
          <c:val>
            <c:numRef>
              <c:f>'customer-sales'!$B$5:$B$9</c:f>
              <c:numCache>
                <c:formatCode>_-"$"* #,##0.0_-;\-"$"* #,##0.0_-;_-"$"* "-"??_-;_-@</c:formatCode>
                <c:ptCount val="4"/>
                <c:pt idx="0">
                  <c:v>570729</c:v>
                </c:pt>
                <c:pt idx="1">
                  <c:v>215564</c:v>
                </c:pt>
                <c:pt idx="2">
                  <c:v>2679128</c:v>
                </c:pt>
                <c:pt idx="3">
                  <c:v>669800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2-4AC1-8A22-D40F89299224}"/>
            </c:ext>
          </c:extLst>
        </c:ser>
        <c:ser>
          <c:idx val="1"/>
          <c:order val="1"/>
          <c:tx>
            <c:strRef>
              <c:f>'customer-sales'!$C$3:$C$4</c:f>
              <c:strCache>
                <c:ptCount val="1"/>
                <c:pt idx="0">
                  <c:v>Corporate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'customer-sales'!$A$5:$A$9</c:f>
              <c:strCache>
                <c:ptCount val="4"/>
                <c:pt idx="0">
                  <c:v>Auto &amp; Accessories</c:v>
                </c:pt>
                <c:pt idx="1">
                  <c:v>Electronic</c:v>
                </c:pt>
                <c:pt idx="2">
                  <c:v>Fashion</c:v>
                </c:pt>
                <c:pt idx="3">
                  <c:v>Home &amp; Furniture</c:v>
                </c:pt>
              </c:strCache>
            </c:strRef>
          </c:cat>
          <c:val>
            <c:numRef>
              <c:f>'customer-sales'!$C$5:$C$9</c:f>
              <c:numCache>
                <c:formatCode>_-"$"* #,##0.0_-;\-"$"* #,##0.0_-;_-"$"* "-"??_-;_-@</c:formatCode>
                <c:ptCount val="4"/>
                <c:pt idx="0">
                  <c:v>327609</c:v>
                </c:pt>
                <c:pt idx="1">
                  <c:v>104483</c:v>
                </c:pt>
                <c:pt idx="2">
                  <c:v>1574181</c:v>
                </c:pt>
                <c:pt idx="3">
                  <c:v>415287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B2-4AC1-8A22-D40F89299224}"/>
            </c:ext>
          </c:extLst>
        </c:ser>
        <c:ser>
          <c:idx val="2"/>
          <c:order val="2"/>
          <c:tx>
            <c:strRef>
              <c:f>'customer-sales'!$D$3:$D$4</c:f>
              <c:strCache>
                <c:ptCount val="1"/>
                <c:pt idx="0">
                  <c:v>Home Office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'customer-sales'!$A$5:$A$9</c:f>
              <c:strCache>
                <c:ptCount val="4"/>
                <c:pt idx="0">
                  <c:v>Auto &amp; Accessories</c:v>
                </c:pt>
                <c:pt idx="1">
                  <c:v>Electronic</c:v>
                </c:pt>
                <c:pt idx="2">
                  <c:v>Fashion</c:v>
                </c:pt>
                <c:pt idx="3">
                  <c:v>Home &amp; Furniture</c:v>
                </c:pt>
              </c:strCache>
            </c:strRef>
          </c:cat>
          <c:val>
            <c:numRef>
              <c:f>'customer-sales'!$D$5:$D$9</c:f>
              <c:numCache>
                <c:formatCode>_-"$"* #,##0.0_-;\-"$"* #,##0.0_-;_-"$"* "-"??_-;_-@</c:formatCode>
                <c:ptCount val="4"/>
                <c:pt idx="0">
                  <c:v>198801</c:v>
                </c:pt>
                <c:pt idx="1">
                  <c:v>74691</c:v>
                </c:pt>
                <c:pt idx="2">
                  <c:v>958788</c:v>
                </c:pt>
                <c:pt idx="3">
                  <c:v>234320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B2-4AC1-8A22-D40F89299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830091976"/>
        <c:axId val="830092336"/>
      </c:barChart>
      <c:catAx>
        <c:axId val="830091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Product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092336"/>
        <c:crosses val="autoZero"/>
        <c:auto val="1"/>
        <c:lblAlgn val="ctr"/>
        <c:lblOffset val="100"/>
        <c:noMultiLvlLbl val="0"/>
      </c:catAx>
      <c:valAx>
        <c:axId val="83009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aseline="0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&quot;$&quot;* #,##0.0_-;\-&quot;$&quot;* #,##0.0_-;_-&quot;$&quot;* &quot;-&quot;??_-;_-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0091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[Dashboard_laptop.xlsx]Segment-count!PivotTable4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8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'Segment-count'!$B$3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55-4A21-A9B0-468C70AE2A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55-4A21-A9B0-468C70AE2A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55-4A21-A9B0-468C70AE2A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'Segment-count'!$A$4:$A$7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'Segment-count'!$B$4:$B$7</c:f>
              <c:numCache>
                <c:formatCode>General</c:formatCode>
                <c:ptCount val="3"/>
                <c:pt idx="0">
                  <c:v>26518</c:v>
                </c:pt>
                <c:pt idx="1">
                  <c:v>15429</c:v>
                </c:pt>
                <c:pt idx="2">
                  <c:v>9343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55-4A21-A9B0-468C70AE2A1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061599453886999"/>
          <c:y val="0.3345383088337428"/>
          <c:w val="0.19719341176801844"/>
          <c:h val="0.2482191221852778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[Dashboard_laptop.xlsx]Product-contribution!PivotTable8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000" baseline="0"/>
              <a:t>Product sale contribution by category</a:t>
            </a:r>
          </a:p>
          <a:p>
            <a:pPr>
              <a:defRPr sz="3000"/>
            </a:pPr>
            <a:endParaRPr lang="en-US" sz="3000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12152777777777778"/>
                  <c:h val="9.5322271360264679E-2"/>
                </c:manualLayout>
              </c15:layout>
            </c:ext>
          </c:extLst>
        </c:dLbl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3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'Product-contribution'!$B$3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3DA-4C25-A2D7-AB648B39065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3DA-4C25-A2D7-AB648B39065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3DA-4C25-A2D7-AB648B39065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3DA-4C25-A2D7-AB648B390657}"/>
              </c:ext>
            </c:extLst>
          </c:dPt>
          <c:dLbls>
            <c:dLbl>
              <c:idx val="2"/>
              <c:layout>
                <c:manualLayout>
                  <c:x val="3.1703332941541248E-2"/>
                  <c:y val="-0.1770159941253240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DA-4C25-A2D7-AB648B3906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'Product-contribution'!$A$4:$A$8</c:f>
              <c:strCache>
                <c:ptCount val="4"/>
                <c:pt idx="0">
                  <c:v>Auto &amp; Accessories</c:v>
                </c:pt>
                <c:pt idx="1">
                  <c:v>Electronic</c:v>
                </c:pt>
                <c:pt idx="2">
                  <c:v>Fashion</c:v>
                </c:pt>
                <c:pt idx="3">
                  <c:v>Home &amp; Furniture</c:v>
                </c:pt>
              </c:strCache>
            </c:strRef>
          </c:cat>
          <c:val>
            <c:numRef>
              <c:f>'Product-contribution'!$B$4:$B$8</c:f>
              <c:numCache>
                <c:formatCode>_-"$"* #,##0.0_-;\-"$"* #,##0.0_-;_-"$"* "-"??_-;_-@</c:formatCode>
                <c:ptCount val="4"/>
                <c:pt idx="0">
                  <c:v>1097139</c:v>
                </c:pt>
                <c:pt idx="1">
                  <c:v>394738</c:v>
                </c:pt>
                <c:pt idx="2">
                  <c:v>5212097</c:v>
                </c:pt>
                <c:pt idx="3">
                  <c:v>1319407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3DA-4C25-A2D7-AB648B39065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2564118169607844"/>
          <c:y val="8.5608592559394486E-2"/>
          <c:w val="0.80740797449189394"/>
          <c:h val="2.63593939443626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80859E04-00CC-F6C8-418C-F46BAD1AA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ACA90FF0-0566-64D5-6B8C-7140727CA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A18FF486-D989-FC79-A441-35692C1F26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927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3A7ECD8E-E81B-61A1-54BD-A3257421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40CE7531-A577-1D81-1739-BA12C697E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5FA86006-3E21-4C09-CAC7-E98D2A9AD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2520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1AA2285A-F054-7D69-3D5C-FF907CB55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02A1143F-59AC-747E-0A74-CE3EE55171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930EE25B-0BAF-5AD6-E96B-ACBF25352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37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2463EC00-CE05-2EDF-C466-C66DF781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3F42246D-51B8-6174-B1D6-BBE3F8208F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C4C17A0A-94CE-DC89-702C-44EA0E639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49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>
          <a:extLst>
            <a:ext uri="{FF2B5EF4-FFF2-40B4-BE49-F238E27FC236}">
              <a16:creationId xmlns:a16="http://schemas.microsoft.com/office/drawing/2014/main" id="{91B92F61-BD63-2E9F-F932-0B8ED5E6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>
            <a:extLst>
              <a:ext uri="{FF2B5EF4-FFF2-40B4-BE49-F238E27FC236}">
                <a16:creationId xmlns:a16="http://schemas.microsoft.com/office/drawing/2014/main" id="{622FBBAB-6C7F-49BF-EBBC-017CB0B31E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>
            <a:extLst>
              <a:ext uri="{FF2B5EF4-FFF2-40B4-BE49-F238E27FC236}">
                <a16:creationId xmlns:a16="http://schemas.microsoft.com/office/drawing/2014/main" id="{89CB4BE6-94E9-013C-B400-9A66F4F1F4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54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EFC622A-BA8C-EDAD-08D2-D0ABA3023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>
            <a:extLst>
              <a:ext uri="{FF2B5EF4-FFF2-40B4-BE49-F238E27FC236}">
                <a16:creationId xmlns:a16="http://schemas.microsoft.com/office/drawing/2014/main" id="{54CD5694-2F33-B7E1-CEB3-03B4E3C825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11:notes">
            <a:extLst>
              <a:ext uri="{FF2B5EF4-FFF2-40B4-BE49-F238E27FC236}">
                <a16:creationId xmlns:a16="http://schemas.microsoft.com/office/drawing/2014/main" id="{8AFE8D3A-E040-FFCF-545D-CA882ECDFB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077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>
          <a:extLst>
            <a:ext uri="{FF2B5EF4-FFF2-40B4-BE49-F238E27FC236}">
              <a16:creationId xmlns:a16="http://schemas.microsoft.com/office/drawing/2014/main" id="{C4F0EB5A-092A-40EE-C645-71EA2BF1B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>
            <a:extLst>
              <a:ext uri="{FF2B5EF4-FFF2-40B4-BE49-F238E27FC236}">
                <a16:creationId xmlns:a16="http://schemas.microsoft.com/office/drawing/2014/main" id="{77C5F07A-FA2E-CF0C-F0D8-3B4BC7EE0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2:notes">
            <a:extLst>
              <a:ext uri="{FF2B5EF4-FFF2-40B4-BE49-F238E27FC236}">
                <a16:creationId xmlns:a16="http://schemas.microsoft.com/office/drawing/2014/main" id="{C56F6BB3-8793-5D9B-D285-33BCA6DA2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898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>
          <a:extLst>
            <a:ext uri="{FF2B5EF4-FFF2-40B4-BE49-F238E27FC236}">
              <a16:creationId xmlns:a16="http://schemas.microsoft.com/office/drawing/2014/main" id="{FDDDDBBC-4FC9-2AF5-73F6-4FA3EA4B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>
            <a:extLst>
              <a:ext uri="{FF2B5EF4-FFF2-40B4-BE49-F238E27FC236}">
                <a16:creationId xmlns:a16="http://schemas.microsoft.com/office/drawing/2014/main" id="{54A25A17-B14F-A49B-F890-CCB4CC4194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>
            <a:extLst>
              <a:ext uri="{FF2B5EF4-FFF2-40B4-BE49-F238E27FC236}">
                <a16:creationId xmlns:a16="http://schemas.microsoft.com/office/drawing/2014/main" id="{C7C1DCD3-D847-1F10-0696-24C7191705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585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95E53483-4582-8578-DAD7-0006C773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>
            <a:extLst>
              <a:ext uri="{FF2B5EF4-FFF2-40B4-BE49-F238E27FC236}">
                <a16:creationId xmlns:a16="http://schemas.microsoft.com/office/drawing/2014/main" id="{8298A03E-0DCF-5D69-804F-BAC56F508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:notes">
            <a:extLst>
              <a:ext uri="{FF2B5EF4-FFF2-40B4-BE49-F238E27FC236}">
                <a16:creationId xmlns:a16="http://schemas.microsoft.com/office/drawing/2014/main" id="{A78912FC-54A8-C733-416F-F617681A7C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378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E152CB5-48CA-B422-5F02-5B2B76AE2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>
            <a:extLst>
              <a:ext uri="{FF2B5EF4-FFF2-40B4-BE49-F238E27FC236}">
                <a16:creationId xmlns:a16="http://schemas.microsoft.com/office/drawing/2014/main" id="{4172EF04-FD2D-741E-11B2-25D02EA8C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11:notes">
            <a:extLst>
              <a:ext uri="{FF2B5EF4-FFF2-40B4-BE49-F238E27FC236}">
                <a16:creationId xmlns:a16="http://schemas.microsoft.com/office/drawing/2014/main" id="{F3165C60-2428-C50C-B931-0390EC9745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369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>
          <a:extLst>
            <a:ext uri="{FF2B5EF4-FFF2-40B4-BE49-F238E27FC236}">
              <a16:creationId xmlns:a16="http://schemas.microsoft.com/office/drawing/2014/main" id="{D7BB0098-0DB5-227F-C7D9-B579E27E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>
            <a:extLst>
              <a:ext uri="{FF2B5EF4-FFF2-40B4-BE49-F238E27FC236}">
                <a16:creationId xmlns:a16="http://schemas.microsoft.com/office/drawing/2014/main" id="{CDC6AA6F-790C-8951-94EA-99320F181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>
            <a:extLst>
              <a:ext uri="{FF2B5EF4-FFF2-40B4-BE49-F238E27FC236}">
                <a16:creationId xmlns:a16="http://schemas.microsoft.com/office/drawing/2014/main" id="{FCAFEC52-EB61-358A-9F14-EFCB8E04D2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369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>
          <a:extLst>
            <a:ext uri="{FF2B5EF4-FFF2-40B4-BE49-F238E27FC236}">
              <a16:creationId xmlns:a16="http://schemas.microsoft.com/office/drawing/2014/main" id="{6322F217-34D3-DD54-FEEF-FB1D9CD12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>
            <a:extLst>
              <a:ext uri="{FF2B5EF4-FFF2-40B4-BE49-F238E27FC236}">
                <a16:creationId xmlns:a16="http://schemas.microsoft.com/office/drawing/2014/main" id="{7369EAC6-8A9E-B320-CDAF-7B079133F7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>
            <a:extLst>
              <a:ext uri="{FF2B5EF4-FFF2-40B4-BE49-F238E27FC236}">
                <a16:creationId xmlns:a16="http://schemas.microsoft.com/office/drawing/2014/main" id="{6C980A9A-1E17-5B4F-E8A2-BE243AAC6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798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F2FE577-4BFB-D02F-53FA-B3F134643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>
            <a:extLst>
              <a:ext uri="{FF2B5EF4-FFF2-40B4-BE49-F238E27FC236}">
                <a16:creationId xmlns:a16="http://schemas.microsoft.com/office/drawing/2014/main" id="{D3953257-5259-662C-9F6C-4BCFA88EFE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>
            <a:extLst>
              <a:ext uri="{FF2B5EF4-FFF2-40B4-BE49-F238E27FC236}">
                <a16:creationId xmlns:a16="http://schemas.microsoft.com/office/drawing/2014/main" id="{03770B26-460D-0E8A-0102-FFF1C912F4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2380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>
          <a:extLst>
            <a:ext uri="{FF2B5EF4-FFF2-40B4-BE49-F238E27FC236}">
              <a16:creationId xmlns:a16="http://schemas.microsoft.com/office/drawing/2014/main" id="{0ABBE7DE-92CC-F61E-6E1F-8FE480B2F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>
            <a:extLst>
              <a:ext uri="{FF2B5EF4-FFF2-40B4-BE49-F238E27FC236}">
                <a16:creationId xmlns:a16="http://schemas.microsoft.com/office/drawing/2014/main" id="{0B079E9F-3B14-B3DD-ABA2-9232AE310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>
            <a:extLst>
              <a:ext uri="{FF2B5EF4-FFF2-40B4-BE49-F238E27FC236}">
                <a16:creationId xmlns:a16="http://schemas.microsoft.com/office/drawing/2014/main" id="{435E25D6-F82D-7D24-B7B8-AE95A23CA9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061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>
          <a:extLst>
            <a:ext uri="{FF2B5EF4-FFF2-40B4-BE49-F238E27FC236}">
              <a16:creationId xmlns:a16="http://schemas.microsoft.com/office/drawing/2014/main" id="{890BC9C6-212A-C181-E4F0-9CC0D0A7D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>
            <a:extLst>
              <a:ext uri="{FF2B5EF4-FFF2-40B4-BE49-F238E27FC236}">
                <a16:creationId xmlns:a16="http://schemas.microsoft.com/office/drawing/2014/main" id="{EB9A69DB-AD90-ABC7-6915-CAC049F20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3:notes">
            <a:extLst>
              <a:ext uri="{FF2B5EF4-FFF2-40B4-BE49-F238E27FC236}">
                <a16:creationId xmlns:a16="http://schemas.microsoft.com/office/drawing/2014/main" id="{C97EF46C-2199-78AB-BDEB-2274C34236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83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2870-D470-BFA4-230B-189E6A496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46D93-B58B-128E-8336-053BBF984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CEB4-B80A-43B9-0955-B9E873AF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2468-98F4-5D6A-55CE-6EF233CE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7FA9-657E-ED16-3CA8-5C9405D5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11166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FB95-D7A9-BDA9-E99B-17676BEA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4BD18-CAA7-30A6-A0BB-0DCDEF84C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E8413-53DB-CCCD-177A-9CF3089E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64F9-64D7-6C69-4570-4ABBAFA9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43094-CDC8-6EEC-03D4-6A66F503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02B9F-B696-5BDA-0F79-6EAB3A511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A5368-07C5-6B37-AB7F-EE3CCB626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51C5D-5CAB-1B83-88C9-F5FB9F84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C8158-FEA7-F53D-9F53-38CB91B9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0544-E3D6-6D87-5A54-8388E9B7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1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7701-4545-3270-6964-559C77DA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45382-613A-5868-36AF-3CCC3A320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0891-C0DB-4C8E-1FC6-02A6EAA5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6A62A-ABBC-C9F9-58F5-3FDF6B37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A1CC-56AD-FCEA-8B6A-7B552107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620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9107-C009-D48F-36EE-B791A281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72C05-A487-951C-4BD3-D6C6B823B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A3B25-369B-0AAB-218D-40C29B9C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FD362-3EF7-703F-2192-8F50DE35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E856-D90F-05DC-4618-774853CC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088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36E7-4F4E-687C-E3A1-EE7B2EF64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41B96-B7CB-8871-7181-468DCDCA5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FF0BC-B4ED-E7FD-EDEE-A2AD415B5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C7F69-FFE4-D837-280E-CA4FD89B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EA6BE-5C34-E5F8-BA2B-0508EB11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F9E89-01F9-775E-2221-0C0DE534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3EFF-ACD4-3EC8-5341-FDBD3D08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345B4-CE2F-C816-7C2F-B05CB622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2F81-D0CB-05B2-7304-9213A747A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5D912-1977-550E-19E6-85E275E04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754D9-EFC5-19AB-C9DD-07F2891BE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B82A9-4828-00C9-E8B7-09D4FA3D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47BE38-1BBE-8329-CECF-8477D7B1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57E27-032C-AA62-671B-2B1DD2C0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24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364E-4596-BF8C-249C-0A0324A4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275FB-E48C-1BE5-932C-1F6FBE57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DC678-1C9E-91D1-C954-36A15803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27A2-29E3-DD19-A0C8-A8314B49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3A198-410B-6D8D-4EDD-DFF7F7F5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5F360-44FE-7580-883A-DE0AEAE27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139CD-D37B-BD53-4C41-DB8DEB62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4849-F28D-3384-5FDE-1771E9D9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67A1-304D-012A-4731-3988D220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66DA5-016C-AE51-448B-30697D67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FE231-A74B-B341-5487-794E5CDF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8AEE5-5FDB-FF0E-12AF-07FB22A5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1A85-A741-3742-5B80-1F091D07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47F6-CC33-10E8-39A5-2DF20D36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1A62A-0874-598A-E262-61FEBE2B9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A6B1D-DE9E-56EC-D588-C8E0A1D6D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8B748-5600-7772-3D0B-6174561E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BEA8E-5ADB-D272-5EFE-A8B9A677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7E2F9-E831-33BE-6820-B04711B2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058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FBC04-B57C-1E9D-F92A-796C9DD78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29DCC-2F94-A763-514F-D03D2FBA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5B668-D414-B4EE-EFE6-03D260F38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DC228-DD6C-4A3F-1D9E-F64B2D25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0ED2-4BA2-0FBB-D8CF-790B98E78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jpg"/><Relationship Id="rId7" Type="http://schemas.openxmlformats.org/officeDocument/2006/relationships/hyperlink" Target="https://www.rawpixel.com/image/380207/aerial-view-business-data-analysis-grap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1"/><Relationship Id="rId5" Type="http://schemas.openxmlformats.org/officeDocument/2006/relationships/hyperlink" Target="https://www.pexels.com/photo/ecommerce-online-shopping-tablet-tablets-160032/" TargetMode="External"/><Relationship Id="rId4" Type="http://schemas.openxmlformats.org/officeDocument/2006/relationships/image" Target="../media/image5.jpeg"/><Relationship Id="rId9" Type="http://schemas.openxmlformats.org/officeDocument/2006/relationships/hyperlink" Target="https://devopedia.org/exploratory-data-analysi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jameshamilton.dev/" TargetMode="External"/><Relationship Id="rId3" Type="http://schemas.openxmlformats.org/officeDocument/2006/relationships/hyperlink" Target="mailto:axtoncahyadi@gmail.com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publicdomainpictures.net/view-image.php?image=104030&amp;picture=four-color-at-sign" TargetMode="External"/><Relationship Id="rId5" Type="http://schemas.openxmlformats.org/officeDocument/2006/relationships/image" Target="../media/image15.jpg"/><Relationship Id="rId4" Type="http://schemas.openxmlformats.org/officeDocument/2006/relationships/hyperlink" Target="http://www.linkedin.com/in/axton-cahyadi-37811523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2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l="55918" r="1002"/>
          <a:stretch/>
        </p:blipFill>
        <p:spPr>
          <a:xfrm>
            <a:off x="11648980" y="0"/>
            <a:ext cx="663902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250190" y="3296857"/>
            <a:ext cx="18234879" cy="10257120"/>
          </a:xfrm>
          <a:custGeom>
            <a:avLst/>
            <a:gdLst/>
            <a:ahLst/>
            <a:cxnLst/>
            <a:rect l="l" t="t" r="r" b="b"/>
            <a:pathLst>
              <a:path w="18234879" h="10257120" extrusionOk="0">
                <a:moveTo>
                  <a:pt x="0" y="0"/>
                </a:moveTo>
                <a:lnTo>
                  <a:pt x="18234879" y="0"/>
                </a:lnTo>
                <a:lnTo>
                  <a:pt x="18234879" y="10257120"/>
                </a:lnTo>
                <a:lnTo>
                  <a:pt x="0" y="102571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9999"/>
            </a:blip>
            <a:stretch>
              <a:fillRect/>
            </a:stretch>
          </a:blipFill>
          <a:ln>
            <a:noFill/>
          </a:ln>
        </p:spPr>
      </p:sp>
      <p:cxnSp>
        <p:nvCxnSpPr>
          <p:cNvPr id="89" name="Google Shape;89;p13"/>
          <p:cNvCxnSpPr/>
          <p:nvPr/>
        </p:nvCxnSpPr>
        <p:spPr>
          <a:xfrm>
            <a:off x="6393947" y="9060514"/>
            <a:ext cx="4226333" cy="0"/>
          </a:xfrm>
          <a:prstGeom prst="straightConnector1">
            <a:avLst/>
          </a:prstGeom>
          <a:noFill/>
          <a:ln w="285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90" name="Google Shape;90;p13"/>
          <p:cNvSpPr txBox="1"/>
          <p:nvPr/>
        </p:nvSpPr>
        <p:spPr>
          <a:xfrm>
            <a:off x="555734" y="3017455"/>
            <a:ext cx="11089304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0000" dirty="0">
                <a:solidFill>
                  <a:srgbClr val="F0F9FF"/>
                </a:solidFill>
                <a:latin typeface="Tomorrow"/>
              </a:rPr>
              <a:t>E-commerce Sales Dashboard</a:t>
            </a:r>
            <a:endParaRPr lang="en-US" sz="10000"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1028700" y="8777004"/>
            <a:ext cx="5044282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rgbClr val="F0F9FF"/>
                </a:solidFill>
                <a:latin typeface="DM Sans"/>
                <a:sym typeface="DM Sans"/>
              </a:rPr>
              <a:t>Axton Benedict Cahyadi</a:t>
            </a:r>
            <a:endParaRPr lang="en-US" dirty="0"/>
          </a:p>
        </p:txBody>
      </p:sp>
      <p:pic>
        <p:nvPicPr>
          <p:cNvPr id="2" name="Picture 1" descr="A logo for a learning company&#10;&#10;AI-generated content may be incorrect.">
            <a:extLst>
              <a:ext uri="{FF2B5EF4-FFF2-40B4-BE49-F238E27FC236}">
                <a16:creationId xmlns:a16="http://schemas.microsoft.com/office/drawing/2014/main" id="{CF669089-97EC-3DC6-4232-A8F7CDE4F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1" y="126452"/>
            <a:ext cx="1878068" cy="9689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2D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/>
        </p:nvSpPr>
        <p:spPr>
          <a:xfrm>
            <a:off x="290172" y="533711"/>
            <a:ext cx="1772756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000" dirty="0">
                <a:solidFill>
                  <a:srgbClr val="F0F9FF"/>
                </a:solidFill>
                <a:latin typeface="Tomorrow"/>
                <a:sym typeface="Tomorrow"/>
              </a:rPr>
              <a:t>Profit per Product Category (region-wise)</a:t>
            </a:r>
            <a:endParaRPr lang="en-US" sz="7000" dirty="0">
              <a:solidFill>
                <a:srgbClr val="F0F9FF"/>
              </a:solidFill>
              <a:latin typeface="Tomorrow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428967" y="6440850"/>
            <a:ext cx="17431687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2930" lvl="1" indent="-291465">
              <a:buClr>
                <a:srgbClr val="F0F9FF"/>
              </a:buClr>
              <a:buSzPts val="2700"/>
              <a:buFont typeface="Arial"/>
              <a:buChar char="•"/>
            </a:pPr>
            <a:r>
              <a:rPr lang="en-US" sz="2500" dirty="0">
                <a:solidFill>
                  <a:srgbClr val="F0F9FF"/>
                </a:solidFill>
                <a:latin typeface="DM Sans"/>
              </a:rPr>
              <a:t>All of the regions have a consistent average profit for all categories</a:t>
            </a:r>
          </a:p>
          <a:p>
            <a:pPr marL="291465" lvl="1">
              <a:buClr>
                <a:srgbClr val="F0F9FF"/>
              </a:buClr>
              <a:buSzPts val="2700"/>
            </a:pPr>
            <a:endParaRPr lang="en-US" sz="2500" dirty="0">
              <a:solidFill>
                <a:srgbClr val="F0F9FF"/>
              </a:solidFill>
              <a:latin typeface="DM Sans"/>
            </a:endParaRPr>
          </a:p>
          <a:p>
            <a:pPr marL="582930" lvl="1" indent="-291465">
              <a:buClr>
                <a:srgbClr val="F0F9FF"/>
              </a:buClr>
              <a:buSzPts val="2700"/>
              <a:buFont typeface="Arial"/>
              <a:buChar char="•"/>
            </a:pPr>
            <a:r>
              <a:rPr lang="en-US" sz="2500" u="sng" dirty="0">
                <a:solidFill>
                  <a:srgbClr val="F0F9FF"/>
                </a:solidFill>
                <a:latin typeface="DM Sans"/>
              </a:rPr>
              <a:t>Most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profitable category is </a:t>
            </a:r>
            <a:r>
              <a:rPr lang="en-US" sz="2500" b="1" dirty="0">
                <a:solidFill>
                  <a:srgbClr val="F0F9FF"/>
                </a:solidFill>
                <a:latin typeface="DM Sans"/>
              </a:rPr>
              <a:t>Fashion (green)</a:t>
            </a:r>
          </a:p>
          <a:p>
            <a:pPr marL="582930" lvl="1" indent="-291465">
              <a:buClr>
                <a:srgbClr val="F0F9FF"/>
              </a:buClr>
              <a:buSzPts val="2700"/>
              <a:buFont typeface="Arial"/>
              <a:buChar char="•"/>
            </a:pPr>
            <a:r>
              <a:rPr lang="en-US" sz="2500" u="sng" dirty="0">
                <a:solidFill>
                  <a:srgbClr val="F0F9FF"/>
                </a:solidFill>
                <a:latin typeface="DM Sans"/>
              </a:rPr>
              <a:t>Least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profitable category is </a:t>
            </a:r>
            <a:r>
              <a:rPr lang="en-US" sz="2500" b="1" dirty="0">
                <a:solidFill>
                  <a:srgbClr val="F0F9FF"/>
                </a:solidFill>
                <a:latin typeface="DM Sans"/>
              </a:rPr>
              <a:t>Home &amp; Furniture (purple)</a:t>
            </a:r>
          </a:p>
          <a:p>
            <a:pPr marL="582930" lvl="1" indent="-291465">
              <a:buClr>
                <a:srgbClr val="F0F9FF"/>
              </a:buClr>
              <a:buSzPts val="2700"/>
              <a:buFont typeface="Arial"/>
              <a:buChar char="•"/>
            </a:pPr>
            <a:endParaRPr lang="en-US" sz="2500" b="1" dirty="0">
              <a:solidFill>
                <a:srgbClr val="F0F9FF"/>
              </a:solidFill>
              <a:latin typeface="DM Sans"/>
            </a:endParaRPr>
          </a:p>
          <a:p>
            <a:pPr marL="582930" lvl="1" indent="-291465">
              <a:buClr>
                <a:srgbClr val="F0F9FF"/>
              </a:buClr>
              <a:buSzPts val="2700"/>
              <a:buFont typeface="Arial"/>
              <a:buChar char="•"/>
            </a:pPr>
            <a:r>
              <a:rPr lang="en-US" sz="2500" b="1" dirty="0">
                <a:solidFill>
                  <a:srgbClr val="F0F9FF"/>
                </a:solidFill>
                <a:latin typeface="DM Sans"/>
              </a:rPr>
              <a:t>Fashion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dominating the product category with an average profit of $80 per order.</a:t>
            </a:r>
          </a:p>
          <a:p>
            <a:pPr marL="582930" lvl="1" indent="-291465">
              <a:buClr>
                <a:srgbClr val="F0F9FF"/>
              </a:buClr>
              <a:buSzPts val="2700"/>
              <a:buFont typeface="Arial"/>
              <a:buChar char="•"/>
            </a:pPr>
            <a:r>
              <a:rPr lang="en-US" sz="2500" b="1" dirty="0">
                <a:solidFill>
                  <a:srgbClr val="F0F9FF"/>
                </a:solidFill>
                <a:latin typeface="DM Sans"/>
              </a:rPr>
              <a:t>Home &amp; Furniture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coming in last by far with only $57 per order.</a:t>
            </a:r>
            <a:br>
              <a:rPr lang="en-US" sz="2500" dirty="0">
                <a:solidFill>
                  <a:srgbClr val="F0F9FF"/>
                </a:solidFill>
                <a:latin typeface="DM Sans"/>
              </a:rPr>
            </a:br>
            <a:endParaRPr lang="en-US" sz="2500" dirty="0">
              <a:solidFill>
                <a:srgbClr val="F0F9FF"/>
              </a:solidFill>
              <a:latin typeface="DM Sans"/>
            </a:endParaRPr>
          </a:p>
          <a:p>
            <a:pPr marL="582930" lvl="1" indent="-291465">
              <a:buClr>
                <a:srgbClr val="F0F9FF"/>
              </a:buClr>
              <a:buSzPts val="2700"/>
              <a:buFont typeface="Arial"/>
              <a:buChar char="•"/>
            </a:pPr>
            <a:r>
              <a:rPr lang="en-US" sz="2500" dirty="0">
                <a:solidFill>
                  <a:srgbClr val="F0F9FF"/>
                </a:solidFill>
                <a:latin typeface="DM Sans"/>
              </a:rPr>
              <a:t>We can tell from here that </a:t>
            </a:r>
            <a:r>
              <a:rPr lang="en-US" sz="2500" b="1" dirty="0">
                <a:solidFill>
                  <a:srgbClr val="F0F9FF"/>
                </a:solidFill>
                <a:latin typeface="DM Sans"/>
              </a:rPr>
              <a:t>Home &amp; Furniture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are not doing too well over all regions and need to </a:t>
            </a:r>
            <a:r>
              <a:rPr lang="en-US" sz="2500" b="1" dirty="0">
                <a:solidFill>
                  <a:srgbClr val="F0F9FF"/>
                </a:solidFill>
                <a:latin typeface="DM Sans"/>
              </a:rPr>
              <a:t>improve marketing strategies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and re-evaluate discounts to increase the profit margin.</a:t>
            </a:r>
          </a:p>
          <a:p>
            <a:pPr marL="291465" lvl="1">
              <a:buClr>
                <a:srgbClr val="F0F9FF"/>
              </a:buClr>
              <a:buSzPts val="2700"/>
            </a:pPr>
            <a:endParaRPr lang="en-US" sz="2500" dirty="0">
              <a:solidFill>
                <a:srgbClr val="F0F9FF"/>
              </a:solidFill>
              <a:latin typeface="DM Sans"/>
            </a:endParaRPr>
          </a:p>
          <a:p>
            <a:pPr marL="582930" lvl="1" indent="-291465">
              <a:buClr>
                <a:srgbClr val="F0F9FF"/>
              </a:buClr>
              <a:buSzPts val="2700"/>
              <a:buFont typeface="Arial"/>
              <a:buChar char="•"/>
            </a:pPr>
            <a:endParaRPr lang="en-US" sz="2500" dirty="0">
              <a:solidFill>
                <a:srgbClr val="F0F9FF"/>
              </a:solidFill>
              <a:latin typeface="DM Sans"/>
            </a:endParaRPr>
          </a:p>
        </p:txBody>
      </p:sp>
      <p:cxnSp>
        <p:nvCxnSpPr>
          <p:cNvPr id="3" name="Google Shape;128;p15">
            <a:extLst>
              <a:ext uri="{FF2B5EF4-FFF2-40B4-BE49-F238E27FC236}">
                <a16:creationId xmlns:a16="http://schemas.microsoft.com/office/drawing/2014/main" id="{221247CE-8B24-D57E-9A42-ACA68CAA0D69}"/>
              </a:ext>
            </a:extLst>
          </p:cNvPr>
          <p:cNvCxnSpPr>
            <a:cxnSpLocks/>
          </p:cNvCxnSpPr>
          <p:nvPr/>
        </p:nvCxnSpPr>
        <p:spPr>
          <a:xfrm flipV="1">
            <a:off x="8655284" y="3054957"/>
            <a:ext cx="9106837" cy="35584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EA94C6C-2466-462B-9A76-AB314BDE42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8891"/>
              </p:ext>
            </p:extLst>
          </p:nvPr>
        </p:nvGraphicFramePr>
        <p:xfrm>
          <a:off x="19906" y="1570925"/>
          <a:ext cx="18268094" cy="46944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2D"/>
        </a:solid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DE5B06CB-6661-F8B2-EDB1-56F76C24C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2311A0B-3491-4704-BD3A-135DE62549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4077266"/>
              </p:ext>
            </p:extLst>
          </p:nvPr>
        </p:nvGraphicFramePr>
        <p:xfrm>
          <a:off x="0" y="2355775"/>
          <a:ext cx="18288000" cy="4868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3" name="Google Shape;123;p15">
            <a:extLst>
              <a:ext uri="{FF2B5EF4-FFF2-40B4-BE49-F238E27FC236}">
                <a16:creationId xmlns:a16="http://schemas.microsoft.com/office/drawing/2014/main" id="{EA907818-A4CD-4919-8252-1DFABB127064}"/>
              </a:ext>
            </a:extLst>
          </p:cNvPr>
          <p:cNvSpPr txBox="1"/>
          <p:nvPr/>
        </p:nvSpPr>
        <p:spPr>
          <a:xfrm>
            <a:off x="4099034" y="201339"/>
            <a:ext cx="958215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750" dirty="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Sales per product</a:t>
            </a:r>
            <a:endParaRPr lang="en-US" sz="8750" dirty="0">
              <a:ea typeface="Tomorrow"/>
            </a:endParaRPr>
          </a:p>
          <a:p>
            <a:pPr algn="ctr">
              <a:lnSpc>
                <a:spcPct val="80000"/>
              </a:lnSpc>
            </a:pPr>
            <a:r>
              <a:rPr lang="en-US" sz="8750" dirty="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(region wise)</a:t>
            </a:r>
            <a:endParaRPr sz="8750" dirty="0"/>
          </a:p>
        </p:txBody>
      </p:sp>
      <p:cxnSp>
        <p:nvCxnSpPr>
          <p:cNvPr id="128" name="Google Shape;128;p15">
            <a:extLst>
              <a:ext uri="{FF2B5EF4-FFF2-40B4-BE49-F238E27FC236}">
                <a16:creationId xmlns:a16="http://schemas.microsoft.com/office/drawing/2014/main" id="{91F9335B-5C56-7439-BEA9-2650453F29F0}"/>
              </a:ext>
            </a:extLst>
          </p:cNvPr>
          <p:cNvCxnSpPr/>
          <p:nvPr/>
        </p:nvCxnSpPr>
        <p:spPr>
          <a:xfrm>
            <a:off x="209300" y="2046605"/>
            <a:ext cx="4767378" cy="21567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5" name="Google Shape;128;p15">
            <a:extLst>
              <a:ext uri="{FF2B5EF4-FFF2-40B4-BE49-F238E27FC236}">
                <a16:creationId xmlns:a16="http://schemas.microsoft.com/office/drawing/2014/main" id="{89C860C1-FFCF-C1C5-948D-DD4D637AE0C5}"/>
              </a:ext>
            </a:extLst>
          </p:cNvPr>
          <p:cNvCxnSpPr>
            <a:cxnSpLocks/>
          </p:cNvCxnSpPr>
          <p:nvPr/>
        </p:nvCxnSpPr>
        <p:spPr>
          <a:xfrm flipV="1">
            <a:off x="12821713" y="2048466"/>
            <a:ext cx="4767378" cy="17845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1" name="Google Shape;124;p15">
            <a:extLst>
              <a:ext uri="{FF2B5EF4-FFF2-40B4-BE49-F238E27FC236}">
                <a16:creationId xmlns:a16="http://schemas.microsoft.com/office/drawing/2014/main" id="{66832CA2-B228-E2DD-479D-F3AFF76B7F66}"/>
              </a:ext>
            </a:extLst>
          </p:cNvPr>
          <p:cNvSpPr txBox="1"/>
          <p:nvPr/>
        </p:nvSpPr>
        <p:spPr>
          <a:xfrm>
            <a:off x="496986" y="7514088"/>
            <a:ext cx="3599817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b="1" dirty="0">
                <a:solidFill>
                  <a:srgbClr val="F0F9FF"/>
                </a:solidFill>
                <a:latin typeface="DM Sans"/>
              </a:rPr>
              <a:t>Top 3 average sales</a:t>
            </a:r>
          </a:p>
          <a:p>
            <a:r>
              <a:rPr lang="en-US" sz="2800" dirty="0">
                <a:solidFill>
                  <a:srgbClr val="F0F9FF"/>
                </a:solidFill>
                <a:latin typeface="DM Sans"/>
              </a:rPr>
              <a:t>1.Apple Laptop</a:t>
            </a:r>
          </a:p>
          <a:p>
            <a:r>
              <a:rPr lang="en-US" sz="2800" dirty="0">
                <a:solidFill>
                  <a:srgbClr val="F0F9FF"/>
                </a:solidFill>
                <a:latin typeface="DM Sans"/>
              </a:rPr>
              <a:t>2.Tyre</a:t>
            </a:r>
          </a:p>
          <a:p>
            <a:r>
              <a:rPr lang="en-US" sz="2800" dirty="0">
                <a:solidFill>
                  <a:srgbClr val="F0F9FF"/>
                </a:solidFill>
                <a:latin typeface="DM Sans"/>
              </a:rPr>
              <a:t>3.T-shirts</a:t>
            </a:r>
          </a:p>
        </p:txBody>
      </p:sp>
      <p:sp>
        <p:nvSpPr>
          <p:cNvPr id="12" name="Google Shape;124;p15">
            <a:extLst>
              <a:ext uri="{FF2B5EF4-FFF2-40B4-BE49-F238E27FC236}">
                <a16:creationId xmlns:a16="http://schemas.microsoft.com/office/drawing/2014/main" id="{549FC017-6DBB-44DE-CC50-DE5662DB0D05}"/>
              </a:ext>
            </a:extLst>
          </p:cNvPr>
          <p:cNvSpPr txBox="1"/>
          <p:nvPr/>
        </p:nvSpPr>
        <p:spPr>
          <a:xfrm>
            <a:off x="4538134" y="7514088"/>
            <a:ext cx="3795652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b="1" dirty="0">
                <a:solidFill>
                  <a:srgbClr val="F0F9FF"/>
                </a:solidFill>
                <a:latin typeface="DM Sans"/>
              </a:rPr>
              <a:t>Top 3 worst products</a:t>
            </a:r>
          </a:p>
          <a:p>
            <a:r>
              <a:rPr lang="en-US" sz="2800" dirty="0">
                <a:solidFill>
                  <a:srgbClr val="F0F9FF"/>
                </a:solidFill>
                <a:latin typeface="DM Sans"/>
              </a:rPr>
              <a:t>1.Keyboard</a:t>
            </a:r>
          </a:p>
          <a:p>
            <a:r>
              <a:rPr lang="en-US" sz="2800" dirty="0">
                <a:solidFill>
                  <a:srgbClr val="F0F9FF"/>
                </a:solidFill>
                <a:latin typeface="DM Sans"/>
              </a:rPr>
              <a:t>2.Curtains</a:t>
            </a:r>
          </a:p>
          <a:p>
            <a:r>
              <a:rPr lang="en-US" sz="2800" dirty="0">
                <a:solidFill>
                  <a:srgbClr val="F0F9FF"/>
                </a:solidFill>
                <a:latin typeface="DM Sans"/>
              </a:rPr>
              <a:t>3.Car Mat</a:t>
            </a:r>
          </a:p>
        </p:txBody>
      </p:sp>
      <p:sp>
        <p:nvSpPr>
          <p:cNvPr id="13" name="Google Shape;124;p15">
            <a:extLst>
              <a:ext uri="{FF2B5EF4-FFF2-40B4-BE49-F238E27FC236}">
                <a16:creationId xmlns:a16="http://schemas.microsoft.com/office/drawing/2014/main" id="{5793E9ED-C659-BBB5-56BA-B0E1D7B7326B}"/>
              </a:ext>
            </a:extLst>
          </p:cNvPr>
          <p:cNvSpPr txBox="1"/>
          <p:nvPr/>
        </p:nvSpPr>
        <p:spPr>
          <a:xfrm>
            <a:off x="8195734" y="7514087"/>
            <a:ext cx="9855199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0F9FF"/>
                </a:solidFill>
                <a:latin typeface="DM Sans"/>
              </a:rPr>
              <a:t>Wide</a:t>
            </a:r>
            <a:r>
              <a:rPr lang="en-US" sz="2400" dirty="0">
                <a:solidFill>
                  <a:srgbClr val="F0F9FF"/>
                </a:solidFill>
                <a:latin typeface="DM Sans"/>
              </a:rPr>
              <a:t> </a:t>
            </a:r>
            <a:r>
              <a:rPr lang="en-US" sz="2400" b="1" dirty="0">
                <a:solidFill>
                  <a:srgbClr val="F0F9FF"/>
                </a:solidFill>
                <a:latin typeface="DM Sans"/>
              </a:rPr>
              <a:t>variance</a:t>
            </a:r>
            <a:r>
              <a:rPr lang="en-US" sz="2400" dirty="0">
                <a:solidFill>
                  <a:srgbClr val="F0F9FF"/>
                </a:solidFill>
                <a:latin typeface="DM Sans"/>
              </a:rPr>
              <a:t> of sales by region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0F9FF"/>
                </a:solidFill>
                <a:latin typeface="DM Sans"/>
              </a:rPr>
              <a:t>Invest more in the top 3 </a:t>
            </a:r>
            <a:r>
              <a:rPr lang="en-US" sz="2400" dirty="0">
                <a:solidFill>
                  <a:srgbClr val="F0F9FF"/>
                </a:solidFill>
                <a:latin typeface="DM Sans"/>
              </a:rPr>
              <a:t>to capitalize on their strong market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0F9FF"/>
                </a:solidFill>
                <a:latin typeface="DM Sans"/>
              </a:rPr>
              <a:t>Reconsider </a:t>
            </a:r>
            <a:r>
              <a:rPr lang="en-US" sz="2400" b="1" dirty="0">
                <a:solidFill>
                  <a:srgbClr val="F0F9FF"/>
                </a:solidFill>
                <a:latin typeface="DM Sans"/>
              </a:rPr>
              <a:t>marketing/innovation </a:t>
            </a:r>
            <a:r>
              <a:rPr lang="en-US" sz="2400" dirty="0">
                <a:solidFill>
                  <a:srgbClr val="F0F9FF"/>
                </a:solidFill>
                <a:latin typeface="DM Sans"/>
              </a:rPr>
              <a:t>approach to lowest 3 products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0F9FF"/>
                </a:solidFill>
                <a:latin typeface="DM Sans"/>
              </a:rPr>
              <a:t>Products like </a:t>
            </a:r>
            <a:r>
              <a:rPr lang="en-US" sz="2400" b="1" dirty="0" err="1">
                <a:solidFill>
                  <a:srgbClr val="F0F9FF"/>
                </a:solidFill>
                <a:latin typeface="DM Sans"/>
              </a:rPr>
              <a:t>Tyres</a:t>
            </a:r>
            <a:r>
              <a:rPr lang="en-US" sz="2400" b="1" dirty="0">
                <a:solidFill>
                  <a:srgbClr val="F0F9FF"/>
                </a:solidFill>
                <a:latin typeface="DM Sans"/>
              </a:rPr>
              <a:t> in Canada </a:t>
            </a:r>
            <a:r>
              <a:rPr lang="en-US" sz="2400" dirty="0">
                <a:solidFill>
                  <a:srgbClr val="F0F9FF"/>
                </a:solidFill>
                <a:latin typeface="DM Sans"/>
              </a:rPr>
              <a:t>and </a:t>
            </a:r>
            <a:r>
              <a:rPr lang="en-US" sz="2400" b="1" dirty="0">
                <a:solidFill>
                  <a:srgbClr val="F0F9FF"/>
                </a:solidFill>
                <a:latin typeface="DM Sans"/>
              </a:rPr>
              <a:t>Iron in </a:t>
            </a:r>
            <a:r>
              <a:rPr lang="en-US" sz="2400" b="1" dirty="0" err="1">
                <a:solidFill>
                  <a:srgbClr val="F0F9FF"/>
                </a:solidFill>
                <a:latin typeface="DM Sans"/>
              </a:rPr>
              <a:t>SouthEast</a:t>
            </a:r>
            <a:r>
              <a:rPr lang="en-US" sz="2400" b="1" dirty="0">
                <a:solidFill>
                  <a:srgbClr val="F0F9FF"/>
                </a:solidFill>
                <a:latin typeface="DM Sans"/>
              </a:rPr>
              <a:t> Asia</a:t>
            </a:r>
            <a:r>
              <a:rPr lang="en-US" sz="2400" dirty="0">
                <a:solidFill>
                  <a:srgbClr val="F0F9FF"/>
                </a:solidFill>
                <a:latin typeface="DM Sans"/>
              </a:rPr>
              <a:t>, hints at </a:t>
            </a:r>
            <a:r>
              <a:rPr lang="en-US" sz="2400" b="1" dirty="0">
                <a:solidFill>
                  <a:srgbClr val="F0F9FF"/>
                </a:solidFill>
                <a:latin typeface="DM Sans"/>
              </a:rPr>
              <a:t>regional demand variation</a:t>
            </a:r>
            <a:r>
              <a:rPr lang="en-US" sz="2400" dirty="0">
                <a:solidFill>
                  <a:srgbClr val="F0F9FF"/>
                </a:solidFill>
                <a:latin typeface="DM Sans"/>
              </a:rPr>
              <a:t>s and should focus more on their demands appropriate regions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12337A-DD32-E10D-C28B-65B263483303}"/>
              </a:ext>
            </a:extLst>
          </p:cNvPr>
          <p:cNvCxnSpPr/>
          <p:nvPr/>
        </p:nvCxnSpPr>
        <p:spPr>
          <a:xfrm flipH="1">
            <a:off x="1270000" y="2775563"/>
            <a:ext cx="1134533" cy="5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0564C6-0055-9B9C-F179-02D8ED5B4A1E}"/>
              </a:ext>
            </a:extLst>
          </p:cNvPr>
          <p:cNvSpPr/>
          <p:nvPr/>
        </p:nvSpPr>
        <p:spPr>
          <a:xfrm>
            <a:off x="2184400" y="2403031"/>
            <a:ext cx="1574800" cy="498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Tyres</a:t>
            </a:r>
            <a:r>
              <a:rPr lang="en-US" dirty="0"/>
              <a:t> in Canada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58311D-4A51-505C-00BB-74F9D2A534A2}"/>
              </a:ext>
            </a:extLst>
          </p:cNvPr>
          <p:cNvCxnSpPr/>
          <p:nvPr/>
        </p:nvCxnSpPr>
        <p:spPr>
          <a:xfrm flipH="1">
            <a:off x="2760133" y="3312532"/>
            <a:ext cx="1134533" cy="52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C2DFB-1B2A-CB41-48FF-6FFB2C392724}"/>
              </a:ext>
            </a:extLst>
          </p:cNvPr>
          <p:cNvSpPr/>
          <p:nvPr/>
        </p:nvSpPr>
        <p:spPr>
          <a:xfrm>
            <a:off x="3674533" y="2940000"/>
            <a:ext cx="1574800" cy="498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Iron in SE-Asia</a:t>
            </a:r>
          </a:p>
        </p:txBody>
      </p:sp>
    </p:spTree>
    <p:extLst>
      <p:ext uri="{BB962C8B-B14F-4D97-AF65-F5344CB8AC3E}">
        <p14:creationId xmlns:p14="http://schemas.microsoft.com/office/powerpoint/2010/main" val="200992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2D"/>
        </a:solid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102DAD8A-D47B-1CAB-A83C-7FC2D2069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>
            <a:extLst>
              <a:ext uri="{FF2B5EF4-FFF2-40B4-BE49-F238E27FC236}">
                <a16:creationId xmlns:a16="http://schemas.microsoft.com/office/drawing/2014/main" id="{53C6BE33-4391-246A-B4A7-2B651B120E01}"/>
              </a:ext>
            </a:extLst>
          </p:cNvPr>
          <p:cNvSpPr txBox="1"/>
          <p:nvPr/>
        </p:nvSpPr>
        <p:spPr>
          <a:xfrm>
            <a:off x="575814" y="339850"/>
            <a:ext cx="8115300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750" dirty="0">
                <a:solidFill>
                  <a:srgbClr val="F0F9FF"/>
                </a:solidFill>
                <a:latin typeface="Tomorrow"/>
                <a:sym typeface="Tomorrow"/>
              </a:rPr>
              <a:t>Best and Worst products</a:t>
            </a:r>
            <a:endParaRPr sz="8750" dirty="0"/>
          </a:p>
        </p:txBody>
      </p:sp>
      <p:sp>
        <p:nvSpPr>
          <p:cNvPr id="124" name="Google Shape;124;p15">
            <a:extLst>
              <a:ext uri="{FF2B5EF4-FFF2-40B4-BE49-F238E27FC236}">
                <a16:creationId xmlns:a16="http://schemas.microsoft.com/office/drawing/2014/main" id="{246F60F7-32E7-7B63-E9C3-BC82D0F93B5D}"/>
              </a:ext>
            </a:extLst>
          </p:cNvPr>
          <p:cNvSpPr txBox="1"/>
          <p:nvPr/>
        </p:nvSpPr>
        <p:spPr>
          <a:xfrm>
            <a:off x="575814" y="2989064"/>
            <a:ext cx="7396313" cy="6032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dirty="0">
                <a:solidFill>
                  <a:srgbClr val="F0F9FF"/>
                </a:solidFill>
                <a:latin typeface="DM Sans"/>
              </a:rPr>
              <a:t>In both sales and profits category</a:t>
            </a:r>
          </a:p>
          <a:p>
            <a:endParaRPr lang="en-US" sz="2800" b="1" dirty="0">
              <a:solidFill>
                <a:srgbClr val="F0F9FF"/>
              </a:solidFill>
              <a:latin typeface="DM Sans"/>
            </a:endParaRPr>
          </a:p>
          <a:p>
            <a:r>
              <a:rPr lang="en-US" sz="2800" b="1" dirty="0">
                <a:solidFill>
                  <a:srgbClr val="F0F9FF"/>
                </a:solidFill>
                <a:latin typeface="DM Sans"/>
              </a:rPr>
              <a:t>Best products</a:t>
            </a:r>
          </a:p>
          <a:p>
            <a:pPr marL="457200" indent="-457200">
              <a:buChar char="•"/>
            </a:pPr>
            <a:r>
              <a:rPr lang="en-US" sz="2800" b="1" dirty="0">
                <a:solidFill>
                  <a:srgbClr val="F0F9FF"/>
                </a:solidFill>
                <a:latin typeface="DM Sans"/>
              </a:rPr>
              <a:t>1. T-shirts ($693k/$408k)</a:t>
            </a:r>
          </a:p>
          <a:p>
            <a:pPr marL="457200" indent="-457200">
              <a:buChar char="•"/>
            </a:pPr>
            <a:r>
              <a:rPr lang="en-US" sz="2800" b="1" dirty="0">
                <a:solidFill>
                  <a:srgbClr val="F0F9FF"/>
                </a:solidFill>
                <a:latin typeface="DM Sans"/>
              </a:rPr>
              <a:t>2. </a:t>
            </a:r>
            <a:r>
              <a:rPr lang="en-US" sz="2800" b="1" dirty="0" err="1">
                <a:solidFill>
                  <a:srgbClr val="F0F9FF"/>
                </a:solidFill>
                <a:latin typeface="DM Sans"/>
              </a:rPr>
              <a:t>Titak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 watch ($647k/$355k)</a:t>
            </a:r>
          </a:p>
          <a:p>
            <a:pPr marL="457200" indent="-457200">
              <a:buChar char="•"/>
            </a:pPr>
            <a:r>
              <a:rPr lang="en-US" sz="2800" b="1" dirty="0">
                <a:solidFill>
                  <a:srgbClr val="F0F9FF"/>
                </a:solidFill>
                <a:latin typeface="DM Sans"/>
              </a:rPr>
              <a:t>3. Running Shoes ($626k/$346k)</a:t>
            </a:r>
          </a:p>
          <a:p>
            <a:pPr marL="457200" indent="-457200">
              <a:buChar char="•"/>
            </a:pPr>
            <a:endParaRPr lang="en-US" sz="2800" b="1" dirty="0">
              <a:solidFill>
                <a:srgbClr val="F0F9FF"/>
              </a:solidFill>
              <a:latin typeface="DM Sans"/>
            </a:endParaRPr>
          </a:p>
          <a:p>
            <a:r>
              <a:rPr lang="en-US" sz="2800" b="1" dirty="0">
                <a:solidFill>
                  <a:srgbClr val="F0F9FF"/>
                </a:solidFill>
                <a:latin typeface="DM Sans"/>
              </a:rPr>
              <a:t>Worst products </a:t>
            </a:r>
          </a:p>
          <a:p>
            <a:pPr marL="457200" indent="-457200">
              <a:buChar char="•"/>
            </a:pPr>
            <a:r>
              <a:rPr lang="en-US" sz="2800" b="1" dirty="0">
                <a:solidFill>
                  <a:srgbClr val="F0F9FF"/>
                </a:solidFill>
                <a:latin typeface="DM Sans"/>
              </a:rPr>
              <a:t>1. Keyboard ($25k/$5k)</a:t>
            </a:r>
          </a:p>
          <a:p>
            <a:pPr marL="457200" indent="-457200">
              <a:buChar char="•"/>
            </a:pPr>
            <a:r>
              <a:rPr lang="en-US" sz="2800" b="1" dirty="0">
                <a:solidFill>
                  <a:srgbClr val="F0F9FF"/>
                </a:solidFill>
                <a:latin typeface="DM Sans"/>
              </a:rPr>
              <a:t>2. Watch ($23l/$3k)</a:t>
            </a:r>
          </a:p>
          <a:p>
            <a:pPr marL="457200" indent="-457200">
              <a:buChar char="•"/>
            </a:pPr>
            <a:r>
              <a:rPr lang="en-US" sz="2800" b="1" dirty="0">
                <a:solidFill>
                  <a:srgbClr val="F0F9FF"/>
                </a:solidFill>
                <a:latin typeface="DM Sans"/>
              </a:rPr>
              <a:t>3. Mouse ($7k/$3k)</a:t>
            </a:r>
          </a:p>
          <a:p>
            <a:pPr marL="457200" indent="-457200">
              <a:buChar char="•"/>
            </a:pPr>
            <a:endParaRPr lang="en-US" sz="2800" b="1" dirty="0">
              <a:solidFill>
                <a:srgbClr val="F0F9FF"/>
              </a:solidFill>
              <a:latin typeface="DM Sans"/>
            </a:endParaRPr>
          </a:p>
          <a:p>
            <a:r>
              <a:rPr lang="en-US" sz="2800" b="1" dirty="0">
                <a:solidFill>
                  <a:srgbClr val="F0F9FF"/>
                </a:solidFill>
                <a:latin typeface="DM Sans"/>
              </a:rPr>
              <a:t>NOTE: 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&lt;product&gt;&lt;total-sales/total-profit&gt;</a:t>
            </a:r>
          </a:p>
          <a:p>
            <a:r>
              <a:rPr lang="en-US" sz="2800" dirty="0">
                <a:solidFill>
                  <a:srgbClr val="F0F9FF"/>
                </a:solidFill>
                <a:latin typeface="DM Sans"/>
              </a:rPr>
              <a:t>THIS IS FOR ALL REGIONS</a:t>
            </a:r>
          </a:p>
        </p:txBody>
      </p:sp>
      <p:cxnSp>
        <p:nvCxnSpPr>
          <p:cNvPr id="128" name="Google Shape;128;p15">
            <a:extLst>
              <a:ext uri="{FF2B5EF4-FFF2-40B4-BE49-F238E27FC236}">
                <a16:creationId xmlns:a16="http://schemas.microsoft.com/office/drawing/2014/main" id="{D9B220D1-5D55-8D37-7E57-A68F8B7DCA1B}"/>
              </a:ext>
            </a:extLst>
          </p:cNvPr>
          <p:cNvCxnSpPr/>
          <p:nvPr/>
        </p:nvCxnSpPr>
        <p:spPr>
          <a:xfrm>
            <a:off x="1036990" y="9298744"/>
            <a:ext cx="6935137" cy="21566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6" name="Google Shape;128;p15">
            <a:extLst>
              <a:ext uri="{FF2B5EF4-FFF2-40B4-BE49-F238E27FC236}">
                <a16:creationId xmlns:a16="http://schemas.microsoft.com/office/drawing/2014/main" id="{93B07FD7-48C4-709E-80C7-2B6A9429FF14}"/>
              </a:ext>
            </a:extLst>
          </p:cNvPr>
          <p:cNvCxnSpPr>
            <a:cxnSpLocks/>
          </p:cNvCxnSpPr>
          <p:nvPr/>
        </p:nvCxnSpPr>
        <p:spPr>
          <a:xfrm>
            <a:off x="1036990" y="2677970"/>
            <a:ext cx="6935137" cy="21566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CC2A23C-32CE-55E5-3880-EBCA17CE0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1092371"/>
              </p:ext>
            </p:extLst>
          </p:nvPr>
        </p:nvGraphicFramePr>
        <p:xfrm>
          <a:off x="8691114" y="408147"/>
          <a:ext cx="9021072" cy="95390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623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2D"/>
        </a:solid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E081A3DB-5402-3128-F85B-22826B34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>
            <a:extLst>
              <a:ext uri="{FF2B5EF4-FFF2-40B4-BE49-F238E27FC236}">
                <a16:creationId xmlns:a16="http://schemas.microsoft.com/office/drawing/2014/main" id="{694300A2-0947-DB55-3500-6A4F40619FA8}"/>
              </a:ext>
            </a:extLst>
          </p:cNvPr>
          <p:cNvSpPr txBox="1"/>
          <p:nvPr/>
        </p:nvSpPr>
        <p:spPr>
          <a:xfrm>
            <a:off x="2448232" y="232465"/>
            <a:ext cx="1339153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750" dirty="0">
                <a:solidFill>
                  <a:srgbClr val="F0F9FF"/>
                </a:solidFill>
                <a:latin typeface="Tomorrow"/>
                <a:sym typeface="Tomorrow"/>
              </a:rPr>
              <a:t>Customer segment sales</a:t>
            </a:r>
            <a:endParaRPr sz="8750" dirty="0"/>
          </a:p>
        </p:txBody>
      </p:sp>
      <p:cxnSp>
        <p:nvCxnSpPr>
          <p:cNvPr id="5" name="Google Shape;128;p15">
            <a:extLst>
              <a:ext uri="{FF2B5EF4-FFF2-40B4-BE49-F238E27FC236}">
                <a16:creationId xmlns:a16="http://schemas.microsoft.com/office/drawing/2014/main" id="{C344A669-41AE-265C-86EE-5B4E1E1A0724}"/>
              </a:ext>
            </a:extLst>
          </p:cNvPr>
          <p:cNvCxnSpPr>
            <a:cxnSpLocks/>
          </p:cNvCxnSpPr>
          <p:nvPr/>
        </p:nvCxnSpPr>
        <p:spPr>
          <a:xfrm>
            <a:off x="11798710" y="2048466"/>
            <a:ext cx="5790381" cy="0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3" name="Google Shape;124;p15">
            <a:extLst>
              <a:ext uri="{FF2B5EF4-FFF2-40B4-BE49-F238E27FC236}">
                <a16:creationId xmlns:a16="http://schemas.microsoft.com/office/drawing/2014/main" id="{071898DC-EC98-4729-8EF6-714B85023DAA}"/>
              </a:ext>
            </a:extLst>
          </p:cNvPr>
          <p:cNvSpPr txBox="1"/>
          <p:nvPr/>
        </p:nvSpPr>
        <p:spPr>
          <a:xfrm>
            <a:off x="386168" y="7069451"/>
            <a:ext cx="10775336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0F9FF"/>
                </a:solidFill>
                <a:latin typeface="DM Sans"/>
              </a:rPr>
              <a:t>It shows that more than 50% are 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Consumers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0F9FF"/>
                </a:solidFill>
                <a:latin typeface="DM Sans"/>
              </a:rPr>
              <a:t>Home Office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 have the least sales as shipping cost and sales correlate the same 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0F9FF"/>
                </a:solidFill>
                <a:latin typeface="DM Sans"/>
              </a:rPr>
              <a:t>All customer segments indulge in the 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Fashion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 category the most and 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Electronics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 last.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C5AE47-78D4-4743-8B6E-50785B6B46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398729"/>
              </p:ext>
            </p:extLst>
          </p:nvPr>
        </p:nvGraphicFramePr>
        <p:xfrm>
          <a:off x="698908" y="1787279"/>
          <a:ext cx="10462595" cy="480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94053E8-380D-475F-8D45-7951013FB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3960397"/>
              </p:ext>
            </p:extLst>
          </p:nvPr>
        </p:nvGraphicFramePr>
        <p:xfrm>
          <a:off x="11494867" y="2803718"/>
          <a:ext cx="6250721" cy="577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9784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2D"/>
        </a:solidFill>
        <a:effectLst/>
      </p:bgPr>
    </p:bg>
    <p:spTree>
      <p:nvGrpSpPr>
        <p:cNvPr id="1" name="Shape 121">
          <a:extLst>
            <a:ext uri="{FF2B5EF4-FFF2-40B4-BE49-F238E27FC236}">
              <a16:creationId xmlns:a16="http://schemas.microsoft.com/office/drawing/2014/main" id="{4C816F6A-DF77-9644-2005-407763BE3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>
            <a:extLst>
              <a:ext uri="{FF2B5EF4-FFF2-40B4-BE49-F238E27FC236}">
                <a16:creationId xmlns:a16="http://schemas.microsoft.com/office/drawing/2014/main" id="{1A350AAE-B875-2140-1399-C8BE27DB1637}"/>
              </a:ext>
            </a:extLst>
          </p:cNvPr>
          <p:cNvSpPr txBox="1"/>
          <p:nvPr/>
        </p:nvSpPr>
        <p:spPr>
          <a:xfrm>
            <a:off x="2094271" y="471263"/>
            <a:ext cx="1409945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8750" dirty="0">
                <a:solidFill>
                  <a:srgbClr val="F0F9FF"/>
                </a:solidFill>
                <a:latin typeface="Tomorrow"/>
                <a:sym typeface="Tomorrow"/>
              </a:rPr>
              <a:t>Product contribution sales</a:t>
            </a:r>
            <a:endParaRPr sz="8750" dirty="0"/>
          </a:p>
        </p:txBody>
      </p:sp>
      <p:cxnSp>
        <p:nvCxnSpPr>
          <p:cNvPr id="5" name="Google Shape;128;p15">
            <a:extLst>
              <a:ext uri="{FF2B5EF4-FFF2-40B4-BE49-F238E27FC236}">
                <a16:creationId xmlns:a16="http://schemas.microsoft.com/office/drawing/2014/main" id="{86BFE21F-8411-B088-74D4-B2C7027C44E3}"/>
              </a:ext>
            </a:extLst>
          </p:cNvPr>
          <p:cNvCxnSpPr>
            <a:cxnSpLocks/>
          </p:cNvCxnSpPr>
          <p:nvPr/>
        </p:nvCxnSpPr>
        <p:spPr>
          <a:xfrm>
            <a:off x="11798710" y="2048466"/>
            <a:ext cx="5790381" cy="0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14CC47-A812-AEC4-5D26-1407A58AF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464094"/>
              </p:ext>
            </p:extLst>
          </p:nvPr>
        </p:nvGraphicFramePr>
        <p:xfrm>
          <a:off x="6433164" y="2401131"/>
          <a:ext cx="11468668" cy="7684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Google Shape;124;p15">
            <a:extLst>
              <a:ext uri="{FF2B5EF4-FFF2-40B4-BE49-F238E27FC236}">
                <a16:creationId xmlns:a16="http://schemas.microsoft.com/office/drawing/2014/main" id="{283F39BC-C00A-F6F7-D11E-666E3D95A946}"/>
              </a:ext>
            </a:extLst>
          </p:cNvPr>
          <p:cNvSpPr txBox="1"/>
          <p:nvPr/>
        </p:nvSpPr>
        <p:spPr>
          <a:xfrm>
            <a:off x="386168" y="2401131"/>
            <a:ext cx="6046996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0F9FF"/>
                </a:solidFill>
                <a:latin typeface="DM Sans"/>
              </a:rPr>
              <a:t>Most of the sales (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65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%) are in Fashion (green)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0F9FF"/>
                </a:solidFill>
                <a:latin typeface="DM Sans"/>
              </a:rPr>
              <a:t>Smallest sales category is in Electronics (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5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%) (red)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0F9FF"/>
                </a:solidFill>
                <a:latin typeface="DM Sans"/>
              </a:rPr>
              <a:t>With Auto &amp; Accessories and Home &amp; Furniture closely tied at 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14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% and 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16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% respectively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0F9FF"/>
                </a:solidFill>
                <a:latin typeface="DM Sans"/>
              </a:rPr>
              <a:t>Look into stocking more 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inventory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 on fashion as it is the leading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0F9FF"/>
                </a:solidFill>
                <a:latin typeface="DM Sans"/>
              </a:rPr>
              <a:t>Investigate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 and 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change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 products sold in the </a:t>
            </a:r>
            <a:r>
              <a:rPr lang="en-US" sz="2800" b="1" dirty="0">
                <a:solidFill>
                  <a:srgbClr val="F0F9FF"/>
                </a:solidFill>
                <a:latin typeface="DM Sans"/>
              </a:rPr>
              <a:t>Electronics</a:t>
            </a:r>
            <a:r>
              <a:rPr lang="en-US" sz="2800" dirty="0">
                <a:solidFill>
                  <a:srgbClr val="F0F9FF"/>
                </a:solidFill>
                <a:latin typeface="DM Sans"/>
              </a:rPr>
              <a:t> category to keep up to date with the trendy items</a:t>
            </a:r>
          </a:p>
        </p:txBody>
      </p:sp>
    </p:spTree>
    <p:extLst>
      <p:ext uri="{BB962C8B-B14F-4D97-AF65-F5344CB8AC3E}">
        <p14:creationId xmlns:p14="http://schemas.microsoft.com/office/powerpoint/2010/main" val="634042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77">
          <a:extLst>
            <a:ext uri="{FF2B5EF4-FFF2-40B4-BE49-F238E27FC236}">
              <a16:creationId xmlns:a16="http://schemas.microsoft.com/office/drawing/2014/main" id="{B34EFD72-86CA-B915-6016-9A5AA6BC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>
            <a:extLst>
              <a:ext uri="{FF2B5EF4-FFF2-40B4-BE49-F238E27FC236}">
                <a16:creationId xmlns:a16="http://schemas.microsoft.com/office/drawing/2014/main" id="{6179D261-6E1C-4F03-FC92-2A3D2E640BFF}"/>
              </a:ext>
            </a:extLst>
          </p:cNvPr>
          <p:cNvSpPr txBox="1"/>
          <p:nvPr/>
        </p:nvSpPr>
        <p:spPr>
          <a:xfrm>
            <a:off x="6258393" y="4600887"/>
            <a:ext cx="612910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50" dirty="0">
                <a:solidFill>
                  <a:srgbClr val="13122D"/>
                </a:solidFill>
                <a:latin typeface="Tomorrow"/>
                <a:sym typeface="Tomorrow"/>
              </a:rPr>
              <a:t>Conclusion</a:t>
            </a:r>
            <a:endParaRPr lang="en-US" sz="8750" dirty="0">
              <a:solidFill>
                <a:srgbClr val="13122D"/>
              </a:solidFill>
              <a:latin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1876638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36146762-E915-8E33-51CC-D1D374E2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>
            <a:extLst>
              <a:ext uri="{FF2B5EF4-FFF2-40B4-BE49-F238E27FC236}">
                <a16:creationId xmlns:a16="http://schemas.microsoft.com/office/drawing/2014/main" id="{17AC7095-D82E-CB7C-DD84-7306E5F51AA7}"/>
              </a:ext>
            </a:extLst>
          </p:cNvPr>
          <p:cNvSpPr txBox="1"/>
          <p:nvPr/>
        </p:nvSpPr>
        <p:spPr>
          <a:xfrm>
            <a:off x="10802443" y="777155"/>
            <a:ext cx="5099551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7"/>
              </a:lnSpc>
            </a:pPr>
            <a:r>
              <a:rPr lang="en-US" sz="2750" b="1" dirty="0">
                <a:solidFill>
                  <a:srgbClr val="F0F9FF"/>
                </a:solidFill>
                <a:latin typeface="DM Sans"/>
              </a:rPr>
              <a:t>Profitability &amp; Trends</a:t>
            </a:r>
          </a:p>
        </p:txBody>
      </p:sp>
      <p:grpSp>
        <p:nvGrpSpPr>
          <p:cNvPr id="2" name="Google Shape;290;p26">
            <a:extLst>
              <a:ext uri="{FF2B5EF4-FFF2-40B4-BE49-F238E27FC236}">
                <a16:creationId xmlns:a16="http://schemas.microsoft.com/office/drawing/2014/main" id="{6264D35E-5E94-4B18-98FF-7754A6DEBAFA}"/>
              </a:ext>
            </a:extLst>
          </p:cNvPr>
          <p:cNvGrpSpPr/>
          <p:nvPr/>
        </p:nvGrpSpPr>
        <p:grpSpPr>
          <a:xfrm>
            <a:off x="561527" y="548286"/>
            <a:ext cx="16871066" cy="9282203"/>
            <a:chOff x="-11752" y="-14288"/>
            <a:chExt cx="1354341" cy="1977631"/>
          </a:xfrm>
        </p:grpSpPr>
        <p:sp>
          <p:nvSpPr>
            <p:cNvPr id="3" name="Google Shape;291;p26">
              <a:extLst>
                <a:ext uri="{FF2B5EF4-FFF2-40B4-BE49-F238E27FC236}">
                  <a16:creationId xmlns:a16="http://schemas.microsoft.com/office/drawing/2014/main" id="{B5267ACC-ADC6-FE1D-281C-676C8018FEE0}"/>
                </a:ext>
              </a:extLst>
            </p:cNvPr>
            <p:cNvSpPr/>
            <p:nvPr/>
          </p:nvSpPr>
          <p:spPr>
            <a:xfrm>
              <a:off x="0" y="0"/>
              <a:ext cx="1342589" cy="1949056"/>
            </a:xfrm>
            <a:custGeom>
              <a:avLst/>
              <a:gdLst/>
              <a:ahLst/>
              <a:cxnLst/>
              <a:rect l="l" t="t" r="r" b="b"/>
              <a:pathLst>
                <a:path w="1342589" h="1949056" extrusionOk="0">
                  <a:moveTo>
                    <a:pt x="30375" y="0"/>
                  </a:moveTo>
                  <a:lnTo>
                    <a:pt x="1312214" y="0"/>
                  </a:lnTo>
                  <a:cubicBezTo>
                    <a:pt x="1320270" y="0"/>
                    <a:pt x="1327996" y="3200"/>
                    <a:pt x="1333692" y="8896"/>
                  </a:cubicBezTo>
                  <a:cubicBezTo>
                    <a:pt x="1339388" y="14593"/>
                    <a:pt x="1342589" y="22319"/>
                    <a:pt x="1342589" y="30375"/>
                  </a:cubicBezTo>
                  <a:lnTo>
                    <a:pt x="1342589" y="1918682"/>
                  </a:lnTo>
                  <a:cubicBezTo>
                    <a:pt x="1342589" y="1935457"/>
                    <a:pt x="1328989" y="1949056"/>
                    <a:pt x="1312214" y="1949056"/>
                  </a:cubicBezTo>
                  <a:lnTo>
                    <a:pt x="30375" y="1949056"/>
                  </a:lnTo>
                  <a:cubicBezTo>
                    <a:pt x="22319" y="1949056"/>
                    <a:pt x="14593" y="1945856"/>
                    <a:pt x="8896" y="1940159"/>
                  </a:cubicBezTo>
                  <a:cubicBezTo>
                    <a:pt x="3200" y="1934463"/>
                    <a:pt x="0" y="1926737"/>
                    <a:pt x="0" y="1918682"/>
                  </a:cubicBezTo>
                  <a:lnTo>
                    <a:pt x="0" y="30375"/>
                  </a:lnTo>
                  <a:cubicBezTo>
                    <a:pt x="0" y="13599"/>
                    <a:pt x="13599" y="0"/>
                    <a:pt x="3037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 cmpd="sng">
              <a:solidFill>
                <a:srgbClr val="13122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2;p26">
              <a:extLst>
                <a:ext uri="{FF2B5EF4-FFF2-40B4-BE49-F238E27FC236}">
                  <a16:creationId xmlns:a16="http://schemas.microsoft.com/office/drawing/2014/main" id="{4318B426-B662-34EE-BF43-771EF8C043B5}"/>
                </a:ext>
              </a:extLst>
            </p:cNvPr>
            <p:cNvSpPr txBox="1"/>
            <p:nvPr/>
          </p:nvSpPr>
          <p:spPr>
            <a:xfrm>
              <a:off x="-11752" y="-14288"/>
              <a:ext cx="1278656" cy="197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lvl="1">
                <a:lnSpc>
                  <a:spcPct val="136944"/>
                </a:lnSpc>
              </a:pPr>
              <a:r>
                <a:rPr lang="en-US" sz="3300" u="sng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Sales Trends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: </a:t>
              </a:r>
              <a:r>
                <a:rPr lang="en-US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December 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with highest profit and sales with </a:t>
              </a:r>
              <a:r>
                <a:rPr lang="en-US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February 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being the lowest</a:t>
              </a:r>
            </a:p>
            <a:p>
              <a:pPr lvl="1">
                <a:lnSpc>
                  <a:spcPct val="136944"/>
                </a:lnSpc>
              </a:pPr>
              <a:endParaRPr lang="en-US" sz="3300" u="sng" dirty="0">
                <a:solidFill>
                  <a:schemeClr val="dk1"/>
                </a:solidFill>
                <a:latin typeface="DM Sans" pitchFamily="2" charset="0"/>
                <a:ea typeface="Calibri"/>
                <a:cs typeface="Calibri"/>
                <a:sym typeface="Calibri"/>
              </a:endParaRPr>
            </a:p>
            <a:p>
              <a:pPr lvl="1">
                <a:lnSpc>
                  <a:spcPct val="136944"/>
                </a:lnSpc>
              </a:pPr>
              <a:r>
                <a:rPr lang="en-US" sz="3300" u="sng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Regional Performance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: </a:t>
              </a:r>
              <a:r>
                <a:rPr lang="en-US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Central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takes the top spot with both sales and profit with </a:t>
              </a:r>
              <a:r>
                <a:rPr lang="en-US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Canada 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in last place</a:t>
              </a:r>
            </a:p>
            <a:p>
              <a:pPr lvl="1">
                <a:lnSpc>
                  <a:spcPct val="136944"/>
                </a:lnSpc>
              </a:pPr>
              <a:endParaRPr lang="en-US" sz="3300" b="0" i="0" u="none" strike="noStrike" cap="none" dirty="0">
                <a:solidFill>
                  <a:schemeClr val="dk1"/>
                </a:solidFill>
                <a:latin typeface="DM Sans" pitchFamily="2" charset="0"/>
                <a:ea typeface="Calibri"/>
                <a:cs typeface="Calibri"/>
                <a:sym typeface="Calibri"/>
              </a:endParaRPr>
            </a:p>
            <a:p>
              <a:pPr lvl="1">
                <a:lnSpc>
                  <a:spcPct val="136944"/>
                </a:lnSpc>
              </a:pPr>
              <a:r>
                <a:rPr lang="en-US" sz="3300" u="sng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Product &amp; Category Insights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: </a:t>
              </a:r>
              <a:r>
                <a:rPr lang="en-US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T-shirts, </a:t>
              </a:r>
              <a:r>
                <a:rPr lang="en-US" sz="3300" b="1" dirty="0" err="1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Titak</a:t>
              </a:r>
              <a:r>
                <a:rPr lang="en-US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Watches and Running Shoes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taking top 3 in profits while </a:t>
              </a:r>
              <a:r>
                <a:rPr lang="en-US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Keyboards, Watch and Mouse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in last places, but still having positive profit. </a:t>
              </a:r>
              <a:r>
                <a:rPr lang="en-US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Fashion 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category is where most customers order from and </a:t>
              </a:r>
              <a:r>
                <a:rPr lang="en-US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Electronics </a:t>
              </a:r>
              <a:r>
                <a:rPr lang="en-US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category are rough that year.</a:t>
              </a:r>
            </a:p>
            <a:p>
              <a:pPr lvl="1">
                <a:lnSpc>
                  <a:spcPct val="136944"/>
                </a:lnSpc>
              </a:pPr>
              <a:endParaRPr lang="en-US" sz="3300" b="0" i="0" u="none" strike="noStrike" cap="none" dirty="0">
                <a:solidFill>
                  <a:schemeClr val="dk1"/>
                </a:solidFill>
                <a:latin typeface="DM Sans" pitchFamily="2" charset="0"/>
                <a:ea typeface="Calibri"/>
                <a:cs typeface="Calibri"/>
                <a:sym typeface="Calibri"/>
              </a:endParaRPr>
            </a:p>
            <a:p>
              <a:pPr lvl="1">
                <a:lnSpc>
                  <a:spcPct val="136944"/>
                </a:lnSpc>
              </a:pPr>
              <a:r>
                <a:rPr lang="en-ID" sz="3300" u="sng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Customer Segments</a:t>
              </a:r>
              <a:r>
                <a:rPr lang="en-ID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: </a:t>
              </a:r>
              <a:r>
                <a:rPr lang="en-ID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Consumers </a:t>
              </a:r>
              <a:r>
                <a:rPr lang="en-ID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drive the most sales and quantity sold with </a:t>
              </a:r>
              <a:r>
                <a:rPr lang="en-ID" sz="33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Home office </a:t>
              </a:r>
              <a:r>
                <a:rPr lang="en-ID" sz="33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last place. </a:t>
              </a:r>
              <a:endParaRPr sz="3300" b="0" i="0" u="none" strike="noStrike" cap="none" dirty="0">
                <a:solidFill>
                  <a:schemeClr val="dk1"/>
                </a:solidFill>
                <a:latin typeface="DM Sans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2114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290;p26">
            <a:extLst>
              <a:ext uri="{FF2B5EF4-FFF2-40B4-BE49-F238E27FC236}">
                <a16:creationId xmlns:a16="http://schemas.microsoft.com/office/drawing/2014/main" id="{E18F96C1-08B9-83B0-6186-BBB79A698967}"/>
              </a:ext>
            </a:extLst>
          </p:cNvPr>
          <p:cNvGrpSpPr/>
          <p:nvPr/>
        </p:nvGrpSpPr>
        <p:grpSpPr>
          <a:xfrm>
            <a:off x="96835" y="3040473"/>
            <a:ext cx="17984688" cy="5753078"/>
            <a:chOff x="0" y="-28575"/>
            <a:chExt cx="1342589" cy="1977631"/>
          </a:xfrm>
        </p:grpSpPr>
        <p:sp>
          <p:nvSpPr>
            <p:cNvPr id="29" name="Google Shape;291;p26">
              <a:extLst>
                <a:ext uri="{FF2B5EF4-FFF2-40B4-BE49-F238E27FC236}">
                  <a16:creationId xmlns:a16="http://schemas.microsoft.com/office/drawing/2014/main" id="{9650A48B-AA4E-0FA7-F154-48FEAAA34A70}"/>
                </a:ext>
              </a:extLst>
            </p:cNvPr>
            <p:cNvSpPr/>
            <p:nvPr/>
          </p:nvSpPr>
          <p:spPr>
            <a:xfrm>
              <a:off x="0" y="0"/>
              <a:ext cx="1342589" cy="1949056"/>
            </a:xfrm>
            <a:custGeom>
              <a:avLst/>
              <a:gdLst/>
              <a:ahLst/>
              <a:cxnLst/>
              <a:rect l="l" t="t" r="r" b="b"/>
              <a:pathLst>
                <a:path w="1342589" h="1949056" extrusionOk="0">
                  <a:moveTo>
                    <a:pt x="30375" y="0"/>
                  </a:moveTo>
                  <a:lnTo>
                    <a:pt x="1312214" y="0"/>
                  </a:lnTo>
                  <a:cubicBezTo>
                    <a:pt x="1320270" y="0"/>
                    <a:pt x="1327996" y="3200"/>
                    <a:pt x="1333692" y="8896"/>
                  </a:cubicBezTo>
                  <a:cubicBezTo>
                    <a:pt x="1339388" y="14593"/>
                    <a:pt x="1342589" y="22319"/>
                    <a:pt x="1342589" y="30375"/>
                  </a:cubicBezTo>
                  <a:lnTo>
                    <a:pt x="1342589" y="1918682"/>
                  </a:lnTo>
                  <a:cubicBezTo>
                    <a:pt x="1342589" y="1935457"/>
                    <a:pt x="1328989" y="1949056"/>
                    <a:pt x="1312214" y="1949056"/>
                  </a:cubicBezTo>
                  <a:lnTo>
                    <a:pt x="30375" y="1949056"/>
                  </a:lnTo>
                  <a:cubicBezTo>
                    <a:pt x="22319" y="1949056"/>
                    <a:pt x="14593" y="1945856"/>
                    <a:pt x="8896" y="1940159"/>
                  </a:cubicBezTo>
                  <a:cubicBezTo>
                    <a:pt x="3200" y="1934463"/>
                    <a:pt x="0" y="1926737"/>
                    <a:pt x="0" y="1918682"/>
                  </a:cubicBezTo>
                  <a:lnTo>
                    <a:pt x="0" y="30375"/>
                  </a:lnTo>
                  <a:cubicBezTo>
                    <a:pt x="0" y="13599"/>
                    <a:pt x="13599" y="0"/>
                    <a:pt x="3037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 cmpd="sng">
              <a:solidFill>
                <a:srgbClr val="13122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92;p26">
              <a:extLst>
                <a:ext uri="{FF2B5EF4-FFF2-40B4-BE49-F238E27FC236}">
                  <a16:creationId xmlns:a16="http://schemas.microsoft.com/office/drawing/2014/main" id="{2C4411A7-E4D3-7B0F-5C7B-9F1D2A5306A3}"/>
                </a:ext>
              </a:extLst>
            </p:cNvPr>
            <p:cNvSpPr txBox="1"/>
            <p:nvPr/>
          </p:nvSpPr>
          <p:spPr>
            <a:xfrm>
              <a:off x="0" y="-28575"/>
              <a:ext cx="1342589" cy="197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4"/>
          <p:cNvSpPr txBox="1"/>
          <p:nvPr/>
        </p:nvSpPr>
        <p:spPr>
          <a:xfrm>
            <a:off x="522782" y="347428"/>
            <a:ext cx="17221824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8750" dirty="0">
                <a:solidFill>
                  <a:srgbClr val="13122D"/>
                </a:solidFill>
                <a:latin typeface="Tomorrow"/>
                <a:sym typeface="Tomorrow"/>
              </a:rPr>
              <a:t>Most &amp; Least profitable products (½)</a:t>
            </a:r>
            <a:endParaRPr lang="en-US" sz="8750" dirty="0">
              <a:solidFill>
                <a:srgbClr val="13122D"/>
              </a:solidFill>
              <a:latin typeface="Tomorrow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BDECC1-C5A8-8E31-8532-1927FA8C7600}"/>
              </a:ext>
            </a:extLst>
          </p:cNvPr>
          <p:cNvSpPr/>
          <p:nvPr/>
        </p:nvSpPr>
        <p:spPr>
          <a:xfrm>
            <a:off x="515509" y="3443599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Arial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0CB724E-2ED6-F953-67F3-BEDAE2705652}"/>
              </a:ext>
            </a:extLst>
          </p:cNvPr>
          <p:cNvSpPr/>
          <p:nvPr/>
        </p:nvSpPr>
        <p:spPr>
          <a:xfrm>
            <a:off x="2988886" y="3443598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BB6B6B-A428-2B46-2455-914A8153CF8B}"/>
              </a:ext>
            </a:extLst>
          </p:cNvPr>
          <p:cNvSpPr/>
          <p:nvPr/>
        </p:nvSpPr>
        <p:spPr>
          <a:xfrm>
            <a:off x="5481001" y="3443599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8AC6FD-01D2-8A7A-AF2C-8B1EF990FAA3}"/>
              </a:ext>
            </a:extLst>
          </p:cNvPr>
          <p:cNvSpPr/>
          <p:nvPr/>
        </p:nvSpPr>
        <p:spPr>
          <a:xfrm>
            <a:off x="8085541" y="3443598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11ABCF-5629-CDA9-4D6D-25D0293BC102}"/>
              </a:ext>
            </a:extLst>
          </p:cNvPr>
          <p:cNvSpPr/>
          <p:nvPr/>
        </p:nvSpPr>
        <p:spPr>
          <a:xfrm>
            <a:off x="10577656" y="3443598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CB699C-D242-B5B3-644A-97E1A408685F}"/>
              </a:ext>
            </a:extLst>
          </p:cNvPr>
          <p:cNvSpPr/>
          <p:nvPr/>
        </p:nvSpPr>
        <p:spPr>
          <a:xfrm>
            <a:off x="13163460" y="3443599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0BD335-A00E-ACDA-E1F6-E19E2CAC685D}"/>
              </a:ext>
            </a:extLst>
          </p:cNvPr>
          <p:cNvSpPr/>
          <p:nvPr/>
        </p:nvSpPr>
        <p:spPr>
          <a:xfrm>
            <a:off x="15693050" y="3443598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oogle Shape;272;p24">
            <a:extLst>
              <a:ext uri="{FF2B5EF4-FFF2-40B4-BE49-F238E27FC236}">
                <a16:creationId xmlns:a16="http://schemas.microsoft.com/office/drawing/2014/main" id="{4047D8C1-2E51-FFE2-F724-2F6D3E6584CA}"/>
              </a:ext>
            </a:extLst>
          </p:cNvPr>
          <p:cNvCxnSpPr/>
          <p:nvPr/>
        </p:nvCxnSpPr>
        <p:spPr>
          <a:xfrm>
            <a:off x="514104" y="9409048"/>
            <a:ext cx="17217541" cy="18738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04AB63-20FD-0CA8-FFBA-0FDA0C54174E}"/>
              </a:ext>
            </a:extLst>
          </p:cNvPr>
          <p:cNvSpPr txBox="1"/>
          <p:nvPr/>
        </p:nvSpPr>
        <p:spPr>
          <a:xfrm>
            <a:off x="866055" y="3944136"/>
            <a:ext cx="1402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Central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F8CDC-8727-B984-C397-14C78B65D3AF}"/>
              </a:ext>
            </a:extLst>
          </p:cNvPr>
          <p:cNvSpPr txBox="1"/>
          <p:nvPr/>
        </p:nvSpPr>
        <p:spPr>
          <a:xfrm>
            <a:off x="3339431" y="3944135"/>
            <a:ext cx="1402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South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1C4CA-D6C9-5755-D201-FA2A754B8A4E}"/>
              </a:ext>
            </a:extLst>
          </p:cNvPr>
          <p:cNvSpPr txBox="1"/>
          <p:nvPr/>
        </p:nvSpPr>
        <p:spPr>
          <a:xfrm>
            <a:off x="5831545" y="3944134"/>
            <a:ext cx="1402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EMEA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8040A9-AB4E-0E59-7DB4-96D778E3D65B}"/>
              </a:ext>
            </a:extLst>
          </p:cNvPr>
          <p:cNvSpPr txBox="1"/>
          <p:nvPr/>
        </p:nvSpPr>
        <p:spPr>
          <a:xfrm>
            <a:off x="8436087" y="3944135"/>
            <a:ext cx="1402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North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70A588-4ECF-1BE3-8E14-6BAD3018ABA8}"/>
              </a:ext>
            </a:extLst>
          </p:cNvPr>
          <p:cNvSpPr txBox="1"/>
          <p:nvPr/>
        </p:nvSpPr>
        <p:spPr>
          <a:xfrm>
            <a:off x="10928201" y="3944134"/>
            <a:ext cx="1402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Africa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A8B473-1FE1-71DF-6895-5796F4A0ED63}"/>
              </a:ext>
            </a:extLst>
          </p:cNvPr>
          <p:cNvSpPr txBox="1"/>
          <p:nvPr/>
        </p:nvSpPr>
        <p:spPr>
          <a:xfrm>
            <a:off x="13326627" y="3944134"/>
            <a:ext cx="17769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Oceania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6AFCA-BB47-26F7-6AD1-A689033C7D87}"/>
              </a:ext>
            </a:extLst>
          </p:cNvPr>
          <p:cNvSpPr txBox="1"/>
          <p:nvPr/>
        </p:nvSpPr>
        <p:spPr>
          <a:xfrm>
            <a:off x="15987382" y="3944135"/>
            <a:ext cx="15146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SE-Asia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C3A71-32B9-2AF7-1E69-F0B33E7B7759}"/>
              </a:ext>
            </a:extLst>
          </p:cNvPr>
          <p:cNvCxnSpPr/>
          <p:nvPr/>
        </p:nvCxnSpPr>
        <p:spPr>
          <a:xfrm>
            <a:off x="569838" y="5953919"/>
            <a:ext cx="17196898" cy="149618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B7EBF4-9DB3-7716-18AF-921FF8AB0992}"/>
              </a:ext>
            </a:extLst>
          </p:cNvPr>
          <p:cNvSpPr txBox="1"/>
          <p:nvPr/>
        </p:nvSpPr>
        <p:spPr>
          <a:xfrm>
            <a:off x="564281" y="4272179"/>
            <a:ext cx="21013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Running Shoes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3E17DA-F4F8-F34B-B253-CB05B48B8893}"/>
              </a:ext>
            </a:extLst>
          </p:cNvPr>
          <p:cNvSpPr txBox="1"/>
          <p:nvPr/>
        </p:nvSpPr>
        <p:spPr>
          <a:xfrm>
            <a:off x="3000182" y="4272178"/>
            <a:ext cx="21013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Running Shoes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F7E350-9279-B3F7-CC1E-AFC7ECCACB8F}"/>
              </a:ext>
            </a:extLst>
          </p:cNvPr>
          <p:cNvSpPr txBox="1"/>
          <p:nvPr/>
        </p:nvSpPr>
        <p:spPr>
          <a:xfrm>
            <a:off x="5473559" y="4272179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Jeans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30A189-318E-F429-13CB-E45D16A0CF7B}"/>
              </a:ext>
            </a:extLst>
          </p:cNvPr>
          <p:cNvSpPr txBox="1"/>
          <p:nvPr/>
        </p:nvSpPr>
        <p:spPr>
          <a:xfrm>
            <a:off x="8096838" y="4253440"/>
            <a:ext cx="21013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Running Shoes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1A4B83-4BFE-C0A4-86D9-16138A68FAF3}"/>
              </a:ext>
            </a:extLst>
          </p:cNvPr>
          <p:cNvSpPr txBox="1"/>
          <p:nvPr/>
        </p:nvSpPr>
        <p:spPr>
          <a:xfrm>
            <a:off x="10588952" y="4272177"/>
            <a:ext cx="21013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Running Shoes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C6657C-2E33-4FA6-2165-29D6CE5757FF}"/>
              </a:ext>
            </a:extLst>
          </p:cNvPr>
          <p:cNvSpPr txBox="1"/>
          <p:nvPr/>
        </p:nvSpPr>
        <p:spPr>
          <a:xfrm>
            <a:off x="13156017" y="4365867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Running Shoes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Jeans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3C267A-6A68-E6B8-B3B2-F34F384819B4}"/>
              </a:ext>
            </a:extLst>
          </p:cNvPr>
          <p:cNvSpPr txBox="1"/>
          <p:nvPr/>
        </p:nvSpPr>
        <p:spPr>
          <a:xfrm>
            <a:off x="15704346" y="4365867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Jeans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EB4281-F794-F7AE-B020-F0530B5A9A2A}"/>
              </a:ext>
            </a:extLst>
          </p:cNvPr>
          <p:cNvSpPr txBox="1"/>
          <p:nvPr/>
        </p:nvSpPr>
        <p:spPr>
          <a:xfrm>
            <a:off x="526804" y="6389539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Mixer / Juicer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B5F709-0432-90DC-108E-E886D94F4F46}"/>
              </a:ext>
            </a:extLst>
          </p:cNvPr>
          <p:cNvSpPr txBox="1"/>
          <p:nvPr/>
        </p:nvSpPr>
        <p:spPr>
          <a:xfrm>
            <a:off x="13156016" y="6389538"/>
            <a:ext cx="2101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LCD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357D1B-1F31-EF98-9613-33B3BFFC0C85}"/>
              </a:ext>
            </a:extLst>
          </p:cNvPr>
          <p:cNvSpPr txBox="1"/>
          <p:nvPr/>
        </p:nvSpPr>
        <p:spPr>
          <a:xfrm>
            <a:off x="5473556" y="6389537"/>
            <a:ext cx="2101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Mouse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06DF00-BEB9-4246-F904-433F57F76601}"/>
              </a:ext>
            </a:extLst>
          </p:cNvPr>
          <p:cNvSpPr txBox="1"/>
          <p:nvPr/>
        </p:nvSpPr>
        <p:spPr>
          <a:xfrm>
            <a:off x="8115573" y="6389538"/>
            <a:ext cx="2101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Mouse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6784B3-20D3-FFE2-7FD4-3FE4523AEFF4}"/>
              </a:ext>
            </a:extLst>
          </p:cNvPr>
          <p:cNvSpPr txBox="1"/>
          <p:nvPr/>
        </p:nvSpPr>
        <p:spPr>
          <a:xfrm>
            <a:off x="10588949" y="6389537"/>
            <a:ext cx="2101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Mouse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E74FAC-F125-DE88-F2C5-173B2FEFBFB8}"/>
              </a:ext>
            </a:extLst>
          </p:cNvPr>
          <p:cNvSpPr txBox="1"/>
          <p:nvPr/>
        </p:nvSpPr>
        <p:spPr>
          <a:xfrm>
            <a:off x="3000179" y="6389538"/>
            <a:ext cx="2101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Mouse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93B965-2576-55BB-0286-430DC9457063}"/>
              </a:ext>
            </a:extLst>
          </p:cNvPr>
          <p:cNvSpPr txBox="1"/>
          <p:nvPr/>
        </p:nvSpPr>
        <p:spPr>
          <a:xfrm>
            <a:off x="15704345" y="6389539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Mixer / Juicer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8EEF98-EB72-A588-CEE8-53E72FD98D67}"/>
              </a:ext>
            </a:extLst>
          </p:cNvPr>
          <p:cNvSpPr txBox="1"/>
          <p:nvPr/>
        </p:nvSpPr>
        <p:spPr>
          <a:xfrm>
            <a:off x="8627821" y="8897517"/>
            <a:ext cx="1076421" cy="369332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Least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936083-0493-7F1D-4CD9-2AC62041BE29}"/>
              </a:ext>
            </a:extLst>
          </p:cNvPr>
          <p:cNvSpPr txBox="1"/>
          <p:nvPr/>
        </p:nvSpPr>
        <p:spPr>
          <a:xfrm>
            <a:off x="8602724" y="2563889"/>
            <a:ext cx="1038321" cy="307777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Most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65">
          <a:extLst>
            <a:ext uri="{FF2B5EF4-FFF2-40B4-BE49-F238E27FC236}">
              <a16:creationId xmlns:a16="http://schemas.microsoft.com/office/drawing/2014/main" id="{01FE9523-3C34-6B74-AEAE-FF7A58AEA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290;p26">
            <a:extLst>
              <a:ext uri="{FF2B5EF4-FFF2-40B4-BE49-F238E27FC236}">
                <a16:creationId xmlns:a16="http://schemas.microsoft.com/office/drawing/2014/main" id="{96711481-2ECA-1C11-1555-4AE3B41DF2C5}"/>
              </a:ext>
            </a:extLst>
          </p:cNvPr>
          <p:cNvGrpSpPr/>
          <p:nvPr/>
        </p:nvGrpSpPr>
        <p:grpSpPr>
          <a:xfrm>
            <a:off x="294969" y="3040473"/>
            <a:ext cx="17637438" cy="5734340"/>
            <a:chOff x="0" y="-28575"/>
            <a:chExt cx="1342589" cy="1977631"/>
          </a:xfrm>
        </p:grpSpPr>
        <p:sp>
          <p:nvSpPr>
            <p:cNvPr id="13" name="Google Shape;291;p26">
              <a:extLst>
                <a:ext uri="{FF2B5EF4-FFF2-40B4-BE49-F238E27FC236}">
                  <a16:creationId xmlns:a16="http://schemas.microsoft.com/office/drawing/2014/main" id="{F671A58A-CED8-F1AE-B8CF-F6759A5EF778}"/>
                </a:ext>
              </a:extLst>
            </p:cNvPr>
            <p:cNvSpPr/>
            <p:nvPr/>
          </p:nvSpPr>
          <p:spPr>
            <a:xfrm>
              <a:off x="0" y="0"/>
              <a:ext cx="1342589" cy="1949056"/>
            </a:xfrm>
            <a:custGeom>
              <a:avLst/>
              <a:gdLst/>
              <a:ahLst/>
              <a:cxnLst/>
              <a:rect l="l" t="t" r="r" b="b"/>
              <a:pathLst>
                <a:path w="1342589" h="1949056" extrusionOk="0">
                  <a:moveTo>
                    <a:pt x="30375" y="0"/>
                  </a:moveTo>
                  <a:lnTo>
                    <a:pt x="1312214" y="0"/>
                  </a:lnTo>
                  <a:cubicBezTo>
                    <a:pt x="1320270" y="0"/>
                    <a:pt x="1327996" y="3200"/>
                    <a:pt x="1333692" y="8896"/>
                  </a:cubicBezTo>
                  <a:cubicBezTo>
                    <a:pt x="1339388" y="14593"/>
                    <a:pt x="1342589" y="22319"/>
                    <a:pt x="1342589" y="30375"/>
                  </a:cubicBezTo>
                  <a:lnTo>
                    <a:pt x="1342589" y="1918682"/>
                  </a:lnTo>
                  <a:cubicBezTo>
                    <a:pt x="1342589" y="1935457"/>
                    <a:pt x="1328989" y="1949056"/>
                    <a:pt x="1312214" y="1949056"/>
                  </a:cubicBezTo>
                  <a:lnTo>
                    <a:pt x="30375" y="1949056"/>
                  </a:lnTo>
                  <a:cubicBezTo>
                    <a:pt x="22319" y="1949056"/>
                    <a:pt x="14593" y="1945856"/>
                    <a:pt x="8896" y="1940159"/>
                  </a:cubicBezTo>
                  <a:cubicBezTo>
                    <a:pt x="3200" y="1934463"/>
                    <a:pt x="0" y="1926737"/>
                    <a:pt x="0" y="1918682"/>
                  </a:cubicBezTo>
                  <a:lnTo>
                    <a:pt x="0" y="30375"/>
                  </a:lnTo>
                  <a:cubicBezTo>
                    <a:pt x="0" y="13599"/>
                    <a:pt x="13599" y="0"/>
                    <a:pt x="3037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 cmpd="sng">
              <a:solidFill>
                <a:srgbClr val="13122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2;p26">
              <a:extLst>
                <a:ext uri="{FF2B5EF4-FFF2-40B4-BE49-F238E27FC236}">
                  <a16:creationId xmlns:a16="http://schemas.microsoft.com/office/drawing/2014/main" id="{6953541A-BADD-6230-B073-BBF9F0C6EED5}"/>
                </a:ext>
              </a:extLst>
            </p:cNvPr>
            <p:cNvSpPr txBox="1"/>
            <p:nvPr/>
          </p:nvSpPr>
          <p:spPr>
            <a:xfrm>
              <a:off x="0" y="-28575"/>
              <a:ext cx="1342589" cy="1977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4">
            <a:extLst>
              <a:ext uri="{FF2B5EF4-FFF2-40B4-BE49-F238E27FC236}">
                <a16:creationId xmlns:a16="http://schemas.microsoft.com/office/drawing/2014/main" id="{1F240C50-BC6C-BA6C-50F4-DF133D70C9FA}"/>
              </a:ext>
            </a:extLst>
          </p:cNvPr>
          <p:cNvSpPr txBox="1"/>
          <p:nvPr/>
        </p:nvSpPr>
        <p:spPr>
          <a:xfrm>
            <a:off x="522782" y="347428"/>
            <a:ext cx="17221824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8750" dirty="0">
                <a:solidFill>
                  <a:srgbClr val="13122D"/>
                </a:solidFill>
                <a:latin typeface="Tomorrow"/>
                <a:sym typeface="Tomorrow"/>
              </a:rPr>
              <a:t>Most &amp; Least profitable products (½)</a:t>
            </a:r>
            <a:endParaRPr lang="en-US" sz="8750" dirty="0">
              <a:solidFill>
                <a:srgbClr val="13122D"/>
              </a:solidFill>
              <a:latin typeface="Tomorrow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7A61867-9D31-64C5-8CD9-56F1827C7C65}"/>
              </a:ext>
            </a:extLst>
          </p:cNvPr>
          <p:cNvSpPr/>
          <p:nvPr/>
        </p:nvSpPr>
        <p:spPr>
          <a:xfrm>
            <a:off x="858409" y="3405499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AAF5DB-6B38-4AC5-2DD7-BBD3B0ED3707}"/>
              </a:ext>
            </a:extLst>
          </p:cNvPr>
          <p:cNvSpPr/>
          <p:nvPr/>
        </p:nvSpPr>
        <p:spPr>
          <a:xfrm>
            <a:off x="3674686" y="3405498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9B08AD-ED29-3090-C2BD-113C88E4FDCD}"/>
              </a:ext>
            </a:extLst>
          </p:cNvPr>
          <p:cNvSpPr/>
          <p:nvPr/>
        </p:nvSpPr>
        <p:spPr>
          <a:xfrm>
            <a:off x="6528751" y="3405499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FF1872-B3B6-8F4C-7D86-8BFF8E27693C}"/>
              </a:ext>
            </a:extLst>
          </p:cNvPr>
          <p:cNvSpPr/>
          <p:nvPr/>
        </p:nvSpPr>
        <p:spPr>
          <a:xfrm>
            <a:off x="9476191" y="3405498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498B00-7A4B-7460-C5AA-51C0BBCEAC5E}"/>
              </a:ext>
            </a:extLst>
          </p:cNvPr>
          <p:cNvSpPr/>
          <p:nvPr/>
        </p:nvSpPr>
        <p:spPr>
          <a:xfrm>
            <a:off x="12444556" y="3405498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9ACEB9-09C2-9934-89B2-6441160A2BB7}"/>
              </a:ext>
            </a:extLst>
          </p:cNvPr>
          <p:cNvSpPr/>
          <p:nvPr/>
        </p:nvSpPr>
        <p:spPr>
          <a:xfrm>
            <a:off x="15449460" y="3405499"/>
            <a:ext cx="2103276" cy="4990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Google Shape;272;p24">
            <a:extLst>
              <a:ext uri="{FF2B5EF4-FFF2-40B4-BE49-F238E27FC236}">
                <a16:creationId xmlns:a16="http://schemas.microsoft.com/office/drawing/2014/main" id="{9189A1FE-9661-44A4-0438-239446D29AF5}"/>
              </a:ext>
            </a:extLst>
          </p:cNvPr>
          <p:cNvCxnSpPr/>
          <p:nvPr/>
        </p:nvCxnSpPr>
        <p:spPr>
          <a:xfrm>
            <a:off x="514104" y="9409048"/>
            <a:ext cx="17217541" cy="18738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0F01EC-CF13-6AD1-7806-99FB3A42CC33}"/>
              </a:ext>
            </a:extLst>
          </p:cNvPr>
          <p:cNvSpPr txBox="1"/>
          <p:nvPr/>
        </p:nvSpPr>
        <p:spPr>
          <a:xfrm>
            <a:off x="1208955" y="3906036"/>
            <a:ext cx="1402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West</a:t>
            </a:r>
            <a:endParaRPr lang="en-US">
              <a:latin typeface="DM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F86DC-2951-242B-D550-D2859AC5725C}"/>
              </a:ext>
            </a:extLst>
          </p:cNvPr>
          <p:cNvSpPr txBox="1"/>
          <p:nvPr/>
        </p:nvSpPr>
        <p:spPr>
          <a:xfrm>
            <a:off x="4009304" y="3906036"/>
            <a:ext cx="14021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East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137D07-4545-2F0A-C79F-030D2B55A2F7}"/>
              </a:ext>
            </a:extLst>
          </p:cNvPr>
          <p:cNvSpPr txBox="1"/>
          <p:nvPr/>
        </p:nvSpPr>
        <p:spPr>
          <a:xfrm>
            <a:off x="6523904" y="3906036"/>
            <a:ext cx="20879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North-Asia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2A7F66-AE97-9ACD-27C0-3B56CD96ADB8}"/>
              </a:ext>
            </a:extLst>
          </p:cNvPr>
          <p:cNvSpPr txBox="1"/>
          <p:nvPr/>
        </p:nvSpPr>
        <p:spPr>
          <a:xfrm>
            <a:off x="9476654" y="3906036"/>
            <a:ext cx="21070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Central-Asia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A0097-54AB-B1FB-2E32-33ACB068C880}"/>
              </a:ext>
            </a:extLst>
          </p:cNvPr>
          <p:cNvSpPr txBox="1"/>
          <p:nvPr/>
        </p:nvSpPr>
        <p:spPr>
          <a:xfrm>
            <a:off x="12486554" y="3906036"/>
            <a:ext cx="2068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Carribean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D113-094C-2368-0577-BFFDCF9D29CD}"/>
              </a:ext>
            </a:extLst>
          </p:cNvPr>
          <p:cNvSpPr txBox="1"/>
          <p:nvPr/>
        </p:nvSpPr>
        <p:spPr>
          <a:xfrm>
            <a:off x="15686954" y="3906036"/>
            <a:ext cx="1611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DM Sans" pitchFamily="2" charset="0"/>
              </a:rPr>
              <a:t>Canada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3FF6D-07EE-E257-F1AE-6E6DB627E927}"/>
              </a:ext>
            </a:extLst>
          </p:cNvPr>
          <p:cNvSpPr txBox="1"/>
          <p:nvPr/>
        </p:nvSpPr>
        <p:spPr>
          <a:xfrm>
            <a:off x="863459" y="4215029"/>
            <a:ext cx="21013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Running Shoes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2F92F-5DFA-9F1A-06F2-92AEAE561D62}"/>
              </a:ext>
            </a:extLst>
          </p:cNvPr>
          <p:cNvCxnSpPr/>
          <p:nvPr/>
        </p:nvCxnSpPr>
        <p:spPr>
          <a:xfrm flipV="1">
            <a:off x="855588" y="6008287"/>
            <a:ext cx="16587298" cy="59932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C2A9C9-5586-D9FD-DE2C-AFCD7BBB0473}"/>
              </a:ext>
            </a:extLst>
          </p:cNvPr>
          <p:cNvSpPr txBox="1"/>
          <p:nvPr/>
        </p:nvSpPr>
        <p:spPr>
          <a:xfrm>
            <a:off x="6502258" y="4215028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Jeans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495E7-9FC8-A545-B433-BEDD6B5CAC65}"/>
              </a:ext>
            </a:extLst>
          </p:cNvPr>
          <p:cNvSpPr txBox="1"/>
          <p:nvPr/>
        </p:nvSpPr>
        <p:spPr>
          <a:xfrm>
            <a:off x="3682858" y="4215028"/>
            <a:ext cx="21013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Running Shoes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E39E9C-9D35-292B-1C71-274100E9BFE5}"/>
              </a:ext>
            </a:extLst>
          </p:cNvPr>
          <p:cNvSpPr txBox="1"/>
          <p:nvPr/>
        </p:nvSpPr>
        <p:spPr>
          <a:xfrm>
            <a:off x="9474058" y="4215027"/>
            <a:ext cx="210130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Running Shoes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5F7326-B5DA-0184-F613-F621AB0D6752}"/>
              </a:ext>
            </a:extLst>
          </p:cNvPr>
          <p:cNvSpPr txBox="1"/>
          <p:nvPr/>
        </p:nvSpPr>
        <p:spPr>
          <a:xfrm>
            <a:off x="12483958" y="4215027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 dirty="0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Jeans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Running Shoes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EBB324-F78D-2970-319F-BAC92DCD073F}"/>
              </a:ext>
            </a:extLst>
          </p:cNvPr>
          <p:cNvSpPr txBox="1"/>
          <p:nvPr/>
        </p:nvSpPr>
        <p:spPr>
          <a:xfrm>
            <a:off x="15455758" y="4215027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T-shirts</a:t>
            </a:r>
            <a:endParaRPr lang="en-US">
              <a:solidFill>
                <a:srgbClr val="92D050"/>
              </a:solidFill>
            </a:endParaRPr>
          </a:p>
          <a:p>
            <a:pPr marL="342900" indent="-342900">
              <a:buChar char="•"/>
            </a:pPr>
            <a:r>
              <a:rPr lang="en-US" sz="2400" err="1">
                <a:solidFill>
                  <a:srgbClr val="92D050"/>
                </a:solidFill>
              </a:rPr>
              <a:t>Titak</a:t>
            </a:r>
            <a:r>
              <a:rPr lang="en-US" sz="2400" dirty="0">
                <a:solidFill>
                  <a:srgbClr val="92D050"/>
                </a:solidFill>
              </a:rPr>
              <a:t> 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92D050"/>
                </a:solidFill>
              </a:rPr>
              <a:t>Jeans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0F50CC-ECF4-46C4-EB68-26669AC30363}"/>
              </a:ext>
            </a:extLst>
          </p:cNvPr>
          <p:cNvSpPr txBox="1"/>
          <p:nvPr/>
        </p:nvSpPr>
        <p:spPr>
          <a:xfrm>
            <a:off x="15437645" y="6179989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LCD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Mouse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Mixer / Juicer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411BBA-F866-A432-EFD9-3AB46EC7FC36}"/>
              </a:ext>
            </a:extLst>
          </p:cNvPr>
          <p:cNvSpPr txBox="1"/>
          <p:nvPr/>
        </p:nvSpPr>
        <p:spPr>
          <a:xfrm>
            <a:off x="12465845" y="6179989"/>
            <a:ext cx="2101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LCD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Mouse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568C80-F8FF-7B33-8AD1-EAA14A37874B}"/>
              </a:ext>
            </a:extLst>
          </p:cNvPr>
          <p:cNvSpPr txBox="1"/>
          <p:nvPr/>
        </p:nvSpPr>
        <p:spPr>
          <a:xfrm>
            <a:off x="9474995" y="6179989"/>
            <a:ext cx="2101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Mouse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4F49A3-F83F-A6E9-30E6-E1C5CD8D31FE}"/>
              </a:ext>
            </a:extLst>
          </p:cNvPr>
          <p:cNvSpPr txBox="1"/>
          <p:nvPr/>
        </p:nvSpPr>
        <p:spPr>
          <a:xfrm>
            <a:off x="6503195" y="6179989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Mixer / Juicer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B0EC32-23B8-C868-13EF-BD940FE0AD35}"/>
              </a:ext>
            </a:extLst>
          </p:cNvPr>
          <p:cNvSpPr txBox="1"/>
          <p:nvPr/>
        </p:nvSpPr>
        <p:spPr>
          <a:xfrm>
            <a:off x="3664745" y="6179989"/>
            <a:ext cx="210130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LCD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Mixer / Juicer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6C9CD1-48CE-A42D-5353-E625C8D63FE2}"/>
              </a:ext>
            </a:extLst>
          </p:cNvPr>
          <p:cNvSpPr txBox="1"/>
          <p:nvPr/>
        </p:nvSpPr>
        <p:spPr>
          <a:xfrm>
            <a:off x="864395" y="6179989"/>
            <a:ext cx="21013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Keyboard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Watch</a:t>
            </a:r>
          </a:p>
          <a:p>
            <a:pPr marL="342900" indent="-342900">
              <a:buChar char="•"/>
            </a:pPr>
            <a:r>
              <a:rPr lang="en-US" sz="2400" dirty="0">
                <a:solidFill>
                  <a:srgbClr val="FFC000"/>
                </a:solidFill>
              </a:rPr>
              <a:t>Mouse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2413F4-87B0-89A5-CAD8-1E6D34623C42}"/>
              </a:ext>
            </a:extLst>
          </p:cNvPr>
          <p:cNvSpPr txBox="1"/>
          <p:nvPr/>
        </p:nvSpPr>
        <p:spPr>
          <a:xfrm>
            <a:off x="8575477" y="8871802"/>
            <a:ext cx="1076421" cy="369332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Least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C8435-5CBD-EF57-CD44-2C097C376B49}"/>
              </a:ext>
            </a:extLst>
          </p:cNvPr>
          <p:cNvSpPr txBox="1"/>
          <p:nvPr/>
        </p:nvSpPr>
        <p:spPr>
          <a:xfrm>
            <a:off x="8434085" y="2563889"/>
            <a:ext cx="1038321" cy="307777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Most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47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77">
          <a:extLst>
            <a:ext uri="{FF2B5EF4-FFF2-40B4-BE49-F238E27FC236}">
              <a16:creationId xmlns:a16="http://schemas.microsoft.com/office/drawing/2014/main" id="{2EA57A87-F7CB-6BE4-C8F7-4CF2B85F1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>
            <a:extLst>
              <a:ext uri="{FF2B5EF4-FFF2-40B4-BE49-F238E27FC236}">
                <a16:creationId xmlns:a16="http://schemas.microsoft.com/office/drawing/2014/main" id="{A7A96E0C-A65F-5C68-DABD-9ADA78B93FBF}"/>
              </a:ext>
            </a:extLst>
          </p:cNvPr>
          <p:cNvSpPr txBox="1"/>
          <p:nvPr/>
        </p:nvSpPr>
        <p:spPr>
          <a:xfrm>
            <a:off x="4041632" y="4066282"/>
            <a:ext cx="10204736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50" dirty="0">
                <a:solidFill>
                  <a:srgbClr val="13122D"/>
                </a:solidFill>
                <a:latin typeface="Tomorrow"/>
                <a:sym typeface="Tomorrow"/>
              </a:rPr>
              <a:t>Insights &amp; Recommendation</a:t>
            </a:r>
            <a:endParaRPr lang="en-US" sz="8750" dirty="0">
              <a:solidFill>
                <a:srgbClr val="13122D"/>
              </a:solidFill>
              <a:latin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320515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2D"/>
        </a:solidFill>
        <a:effectLst/>
      </p:bgPr>
    </p:bg>
    <p:spTree>
      <p:nvGrpSpPr>
        <p:cNvPr id="1" name="Shape 165">
          <a:extLst>
            <a:ext uri="{FF2B5EF4-FFF2-40B4-BE49-F238E27FC236}">
              <a16:creationId xmlns:a16="http://schemas.microsoft.com/office/drawing/2014/main" id="{AFBC4E17-0CEA-35E4-CE8C-7A023C53F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>
            <a:extLst>
              <a:ext uri="{FF2B5EF4-FFF2-40B4-BE49-F238E27FC236}">
                <a16:creationId xmlns:a16="http://schemas.microsoft.com/office/drawing/2014/main" id="{CD244823-BFCA-D264-4CA9-D5E7A465D498}"/>
              </a:ext>
            </a:extLst>
          </p:cNvPr>
          <p:cNvSpPr txBox="1"/>
          <p:nvPr/>
        </p:nvSpPr>
        <p:spPr>
          <a:xfrm>
            <a:off x="1028700" y="1162050"/>
            <a:ext cx="162306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0" i="0" u="none" strike="noStrike" cap="none" dirty="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Project Objectives</a:t>
            </a:r>
            <a:endParaRPr dirty="0"/>
          </a:p>
        </p:txBody>
      </p:sp>
      <p:sp>
        <p:nvSpPr>
          <p:cNvPr id="167" name="Google Shape;167;p18">
            <a:extLst>
              <a:ext uri="{FF2B5EF4-FFF2-40B4-BE49-F238E27FC236}">
                <a16:creationId xmlns:a16="http://schemas.microsoft.com/office/drawing/2014/main" id="{693BEE3F-8B7D-ADFD-BEEC-914778D0B728}"/>
              </a:ext>
            </a:extLst>
          </p:cNvPr>
          <p:cNvSpPr txBox="1"/>
          <p:nvPr/>
        </p:nvSpPr>
        <p:spPr>
          <a:xfrm>
            <a:off x="1322061" y="8077200"/>
            <a:ext cx="4353710" cy="5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 dirty="0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Dashboard</a:t>
            </a:r>
            <a:endParaRPr dirty="0"/>
          </a:p>
        </p:txBody>
      </p:sp>
      <p:sp>
        <p:nvSpPr>
          <p:cNvPr id="168" name="Google Shape;168;p18">
            <a:extLst>
              <a:ext uri="{FF2B5EF4-FFF2-40B4-BE49-F238E27FC236}">
                <a16:creationId xmlns:a16="http://schemas.microsoft.com/office/drawing/2014/main" id="{9184EB25-0759-8B4E-00DA-4127667B94A0}"/>
              </a:ext>
            </a:extLst>
          </p:cNvPr>
          <p:cNvSpPr txBox="1"/>
          <p:nvPr/>
        </p:nvSpPr>
        <p:spPr>
          <a:xfrm>
            <a:off x="6967145" y="8077200"/>
            <a:ext cx="4353710" cy="5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dirty="0">
                <a:solidFill>
                  <a:srgbClr val="F0F9FF"/>
                </a:solidFill>
                <a:latin typeface="DM Sans"/>
                <a:sym typeface="DM Sans"/>
              </a:rPr>
              <a:t>Data analysis</a:t>
            </a:r>
            <a:endParaRPr dirty="0"/>
          </a:p>
        </p:txBody>
      </p:sp>
      <p:sp>
        <p:nvSpPr>
          <p:cNvPr id="169" name="Google Shape;169;p18">
            <a:extLst>
              <a:ext uri="{FF2B5EF4-FFF2-40B4-BE49-F238E27FC236}">
                <a16:creationId xmlns:a16="http://schemas.microsoft.com/office/drawing/2014/main" id="{A2B1A326-CA08-87EC-6B78-2447FB48DAA7}"/>
              </a:ext>
            </a:extLst>
          </p:cNvPr>
          <p:cNvSpPr txBox="1"/>
          <p:nvPr/>
        </p:nvSpPr>
        <p:spPr>
          <a:xfrm>
            <a:off x="12612428" y="8077200"/>
            <a:ext cx="4353710" cy="5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 b="1" i="0" u="none" strike="noStrike" cap="none" dirty="0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Data visualization</a:t>
            </a:r>
          </a:p>
        </p:txBody>
      </p:sp>
      <p:sp>
        <p:nvSpPr>
          <p:cNvPr id="170" name="Google Shape;170;p18">
            <a:extLst>
              <a:ext uri="{FF2B5EF4-FFF2-40B4-BE49-F238E27FC236}">
                <a16:creationId xmlns:a16="http://schemas.microsoft.com/office/drawing/2014/main" id="{0C1097B3-FB8D-6DE2-C32D-775270B81684}"/>
              </a:ext>
            </a:extLst>
          </p:cNvPr>
          <p:cNvSpPr txBox="1"/>
          <p:nvPr/>
        </p:nvSpPr>
        <p:spPr>
          <a:xfrm>
            <a:off x="1028700" y="8620059"/>
            <a:ext cx="49404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Create a user-friendly dashboard on the Sales &amp; Profit dataset given</a:t>
            </a:r>
            <a:endParaRPr dirty="0"/>
          </a:p>
        </p:txBody>
      </p:sp>
      <p:sp>
        <p:nvSpPr>
          <p:cNvPr id="171" name="Google Shape;171;p18">
            <a:extLst>
              <a:ext uri="{FF2B5EF4-FFF2-40B4-BE49-F238E27FC236}">
                <a16:creationId xmlns:a16="http://schemas.microsoft.com/office/drawing/2014/main" id="{F96582A3-F292-B9B9-BAA0-E89DCCB7D331}"/>
              </a:ext>
            </a:extLst>
          </p:cNvPr>
          <p:cNvSpPr txBox="1"/>
          <p:nvPr/>
        </p:nvSpPr>
        <p:spPr>
          <a:xfrm>
            <a:off x="6673783" y="8620059"/>
            <a:ext cx="5242913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F0F9FF"/>
                </a:solidFill>
                <a:latin typeface="DM Sans"/>
                <a:ea typeface="DM Sans"/>
                <a:cs typeface="DM Sans"/>
                <a:sym typeface="DM Sans"/>
              </a:rPr>
              <a:t>Perform the appropriate analysis on the dataset and provide meaningful insights and visualizations of the dataset</a:t>
            </a:r>
            <a:endParaRPr dirty="0"/>
          </a:p>
        </p:txBody>
      </p:sp>
      <p:sp>
        <p:nvSpPr>
          <p:cNvPr id="172" name="Google Shape;172;p18">
            <a:extLst>
              <a:ext uri="{FF2B5EF4-FFF2-40B4-BE49-F238E27FC236}">
                <a16:creationId xmlns:a16="http://schemas.microsoft.com/office/drawing/2014/main" id="{E36FDAC7-1E31-BA8E-1390-D813D33FDA82}"/>
              </a:ext>
            </a:extLst>
          </p:cNvPr>
          <p:cNvSpPr txBox="1"/>
          <p:nvPr/>
        </p:nvSpPr>
        <p:spPr>
          <a:xfrm>
            <a:off x="12319066" y="8620059"/>
            <a:ext cx="494040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rgbClr val="F0F9FF"/>
                </a:solidFill>
                <a:latin typeface="DM Sans"/>
                <a:sym typeface="DM Sans"/>
              </a:rPr>
              <a:t>Present conclusions, charts and insights based on the analysis to our stakeholders.</a:t>
            </a:r>
            <a:endParaRPr dirty="0"/>
          </a:p>
        </p:txBody>
      </p:sp>
      <p:pic>
        <p:nvPicPr>
          <p:cNvPr id="173" name="Google Shape;173;p18">
            <a:extLst>
              <a:ext uri="{FF2B5EF4-FFF2-40B4-BE49-F238E27FC236}">
                <a16:creationId xmlns:a16="http://schemas.microsoft.com/office/drawing/2014/main" id="{48A17149-09F3-8558-584A-11D244997A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168" r="8168"/>
          <a:stretch/>
        </p:blipFill>
        <p:spPr>
          <a:xfrm>
            <a:off x="1028899" y="3591669"/>
            <a:ext cx="4940433" cy="3934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A37468-5EE3-DD17-0A9C-5B7C5E656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8502" y="3591669"/>
            <a:ext cx="4940400" cy="3890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DB912-148B-DA6F-E1A0-9F67EA8AF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73783" y="3591669"/>
            <a:ext cx="4940433" cy="3869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2D0AAA-CF6F-DDB2-6A59-69A93EEB44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469399" y="3570920"/>
            <a:ext cx="4789702" cy="389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95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BF3C0573-013A-D493-50A3-67D72C3F5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>
            <a:extLst>
              <a:ext uri="{FF2B5EF4-FFF2-40B4-BE49-F238E27FC236}">
                <a16:creationId xmlns:a16="http://schemas.microsoft.com/office/drawing/2014/main" id="{49029BE1-A62C-6237-02DE-069FEC7A7A26}"/>
              </a:ext>
            </a:extLst>
          </p:cNvPr>
          <p:cNvSpPr txBox="1"/>
          <p:nvPr/>
        </p:nvSpPr>
        <p:spPr>
          <a:xfrm>
            <a:off x="10802443" y="777155"/>
            <a:ext cx="5099551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7"/>
              </a:lnSpc>
            </a:pPr>
            <a:r>
              <a:rPr lang="en-US" sz="2750" b="1" dirty="0">
                <a:solidFill>
                  <a:srgbClr val="F0F9FF"/>
                </a:solidFill>
                <a:latin typeface="DM Sans"/>
              </a:rPr>
              <a:t>Profitability &amp; Trends</a:t>
            </a:r>
          </a:p>
        </p:txBody>
      </p:sp>
      <p:grpSp>
        <p:nvGrpSpPr>
          <p:cNvPr id="2" name="Google Shape;290;p26">
            <a:extLst>
              <a:ext uri="{FF2B5EF4-FFF2-40B4-BE49-F238E27FC236}">
                <a16:creationId xmlns:a16="http://schemas.microsoft.com/office/drawing/2014/main" id="{7D195D4D-AA17-C536-4770-9148B7415A0A}"/>
              </a:ext>
            </a:extLst>
          </p:cNvPr>
          <p:cNvGrpSpPr/>
          <p:nvPr/>
        </p:nvGrpSpPr>
        <p:grpSpPr>
          <a:xfrm>
            <a:off x="294972" y="337032"/>
            <a:ext cx="17491588" cy="9949967"/>
            <a:chOff x="-33150" y="-59297"/>
            <a:chExt cx="1404154" cy="2119902"/>
          </a:xfrm>
        </p:grpSpPr>
        <p:sp>
          <p:nvSpPr>
            <p:cNvPr id="3" name="Google Shape;291;p26">
              <a:extLst>
                <a:ext uri="{FF2B5EF4-FFF2-40B4-BE49-F238E27FC236}">
                  <a16:creationId xmlns:a16="http://schemas.microsoft.com/office/drawing/2014/main" id="{763AAD6C-6422-FB78-091E-B84F851FB115}"/>
                </a:ext>
              </a:extLst>
            </p:cNvPr>
            <p:cNvSpPr/>
            <p:nvPr/>
          </p:nvSpPr>
          <p:spPr>
            <a:xfrm>
              <a:off x="-33150" y="-59297"/>
              <a:ext cx="1404153" cy="2064913"/>
            </a:xfrm>
            <a:custGeom>
              <a:avLst/>
              <a:gdLst/>
              <a:ahLst/>
              <a:cxnLst/>
              <a:rect l="l" t="t" r="r" b="b"/>
              <a:pathLst>
                <a:path w="1342589" h="1949056" extrusionOk="0">
                  <a:moveTo>
                    <a:pt x="30375" y="0"/>
                  </a:moveTo>
                  <a:lnTo>
                    <a:pt x="1312214" y="0"/>
                  </a:lnTo>
                  <a:cubicBezTo>
                    <a:pt x="1320270" y="0"/>
                    <a:pt x="1327996" y="3200"/>
                    <a:pt x="1333692" y="8896"/>
                  </a:cubicBezTo>
                  <a:cubicBezTo>
                    <a:pt x="1339388" y="14593"/>
                    <a:pt x="1342589" y="22319"/>
                    <a:pt x="1342589" y="30375"/>
                  </a:cubicBezTo>
                  <a:lnTo>
                    <a:pt x="1342589" y="1918682"/>
                  </a:lnTo>
                  <a:cubicBezTo>
                    <a:pt x="1342589" y="1935457"/>
                    <a:pt x="1328989" y="1949056"/>
                    <a:pt x="1312214" y="1949056"/>
                  </a:cubicBezTo>
                  <a:lnTo>
                    <a:pt x="30375" y="1949056"/>
                  </a:lnTo>
                  <a:cubicBezTo>
                    <a:pt x="22319" y="1949056"/>
                    <a:pt x="14593" y="1945856"/>
                    <a:pt x="8896" y="1940159"/>
                  </a:cubicBezTo>
                  <a:cubicBezTo>
                    <a:pt x="3200" y="1934463"/>
                    <a:pt x="0" y="1926737"/>
                    <a:pt x="0" y="1918682"/>
                  </a:cubicBezTo>
                  <a:lnTo>
                    <a:pt x="0" y="30375"/>
                  </a:lnTo>
                  <a:cubicBezTo>
                    <a:pt x="0" y="13599"/>
                    <a:pt x="13599" y="0"/>
                    <a:pt x="30375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 cmpd="sng">
              <a:solidFill>
                <a:srgbClr val="13122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92;p26">
              <a:extLst>
                <a:ext uri="{FF2B5EF4-FFF2-40B4-BE49-F238E27FC236}">
                  <a16:creationId xmlns:a16="http://schemas.microsoft.com/office/drawing/2014/main" id="{7D093748-47B7-CDD6-DDD1-77D07DA82CB7}"/>
                </a:ext>
              </a:extLst>
            </p:cNvPr>
            <p:cNvSpPr txBox="1"/>
            <p:nvPr/>
          </p:nvSpPr>
          <p:spPr>
            <a:xfrm>
              <a:off x="-4735" y="-4308"/>
              <a:ext cx="1375739" cy="20649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lvl="3">
                <a:lnSpc>
                  <a:spcPct val="136944"/>
                </a:lnSpc>
              </a:pPr>
              <a:r>
                <a:rPr lang="en-US" sz="2600" u="sng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Sales Strategy: </a:t>
              </a:r>
            </a:p>
            <a:p>
              <a:pPr lvl="3">
                <a:lnSpc>
                  <a:spcPct val="136944"/>
                </a:lnSpc>
              </a:pP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Increase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marketing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and </a:t>
              </a: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promotions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in </a:t>
              </a: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Q1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(especially Feb) to boost sales </a:t>
              </a:r>
            </a:p>
            <a:p>
              <a:pPr lvl="3">
                <a:lnSpc>
                  <a:spcPct val="136944"/>
                </a:lnSpc>
              </a:pP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Stock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up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on inventory and plan </a:t>
              </a: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ad campaigns 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for </a:t>
              </a: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December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to maximize sales</a:t>
              </a:r>
            </a:p>
            <a:p>
              <a:pPr lvl="3">
                <a:lnSpc>
                  <a:spcPct val="136944"/>
                </a:lnSpc>
              </a:pPr>
              <a:endParaRPr lang="en-US" sz="2600" dirty="0">
                <a:solidFill>
                  <a:schemeClr val="dk1"/>
                </a:solidFill>
                <a:latin typeface="DM Sans" pitchFamily="2" charset="0"/>
                <a:ea typeface="Calibri"/>
                <a:cs typeface="Calibri"/>
                <a:sym typeface="Calibri"/>
              </a:endParaRPr>
            </a:p>
            <a:p>
              <a:pPr lvl="3">
                <a:lnSpc>
                  <a:spcPct val="136944"/>
                </a:lnSpc>
              </a:pPr>
              <a:r>
                <a:rPr lang="en-US" sz="2600" u="sng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Regional Focus:</a:t>
              </a:r>
            </a:p>
            <a:p>
              <a:pPr lvl="3">
                <a:lnSpc>
                  <a:spcPct val="136944"/>
                </a:lnSpc>
              </a:pP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Expand operations and marketing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in Central region to capitalize on strong performance</a:t>
              </a:r>
            </a:p>
            <a:p>
              <a:pPr lvl="3">
                <a:lnSpc>
                  <a:spcPct val="136944"/>
                </a:lnSpc>
              </a:pP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Analyze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</a:t>
              </a: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challenges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in Canada’s market and </a:t>
              </a: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refine marketing efforts and strategies</a:t>
              </a:r>
            </a:p>
            <a:p>
              <a:pPr lvl="3">
                <a:lnSpc>
                  <a:spcPct val="136944"/>
                </a:lnSpc>
              </a:pPr>
              <a:endParaRPr lang="en-US" sz="2600" dirty="0">
                <a:solidFill>
                  <a:schemeClr val="dk1"/>
                </a:solidFill>
                <a:latin typeface="DM Sans" pitchFamily="2" charset="0"/>
                <a:ea typeface="Calibri"/>
                <a:cs typeface="Calibri"/>
                <a:sym typeface="Calibri"/>
              </a:endParaRPr>
            </a:p>
            <a:p>
              <a:pPr lvl="3">
                <a:lnSpc>
                  <a:spcPct val="136944"/>
                </a:lnSpc>
              </a:pPr>
              <a:r>
                <a:rPr lang="en-US" sz="2600" u="sng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Product Strategy:</a:t>
              </a:r>
            </a:p>
            <a:p>
              <a:pPr lvl="3">
                <a:lnSpc>
                  <a:spcPct val="136944"/>
                </a:lnSpc>
              </a:pP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Invest more 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in high performing categories such as Fashion which includes T-shirts, Running shoes and </a:t>
              </a:r>
              <a:r>
                <a:rPr lang="en-US" sz="2600" dirty="0" err="1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Titak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watches which are the top 3 best selling products as well</a:t>
              </a:r>
            </a:p>
            <a:p>
              <a:pPr lvl="3">
                <a:lnSpc>
                  <a:spcPct val="136944"/>
                </a:lnSpc>
              </a:pP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Consider </a:t>
              </a: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product innovation 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to boost weaker categories like Electronics, which includes Keyboards and mouse products</a:t>
              </a:r>
            </a:p>
            <a:p>
              <a:pPr lvl="3">
                <a:lnSpc>
                  <a:spcPct val="136944"/>
                </a:lnSpc>
              </a:pPr>
              <a:endParaRPr lang="en-US" sz="2600" dirty="0">
                <a:solidFill>
                  <a:schemeClr val="dk1"/>
                </a:solidFill>
                <a:latin typeface="DM Sans" pitchFamily="2" charset="0"/>
                <a:ea typeface="Calibri"/>
                <a:cs typeface="Calibri"/>
                <a:sym typeface="Calibri"/>
              </a:endParaRPr>
            </a:p>
            <a:p>
              <a:pPr lvl="3">
                <a:lnSpc>
                  <a:spcPct val="136944"/>
                </a:lnSpc>
              </a:pPr>
              <a:r>
                <a:rPr lang="en-US" sz="2600" u="sng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Customer Segmentation:</a:t>
              </a:r>
            </a:p>
            <a:p>
              <a:pPr lvl="3">
                <a:lnSpc>
                  <a:spcPct val="136944"/>
                </a:lnSpc>
              </a:pP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Segments customers further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for deeper insights and better marketing strategy</a:t>
              </a:r>
            </a:p>
            <a:p>
              <a:pPr lvl="3">
                <a:lnSpc>
                  <a:spcPct val="136944"/>
                </a:lnSpc>
              </a:pPr>
              <a:r>
                <a:rPr lang="en-US" sz="2600" b="1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Bundling</a:t>
              </a:r>
              <a:r>
                <a:rPr lang="en-US" sz="2600" dirty="0">
                  <a:solidFill>
                    <a:schemeClr val="dk1"/>
                  </a:solidFill>
                  <a:latin typeface="DM Sans" pitchFamily="2" charset="0"/>
                  <a:ea typeface="Calibri"/>
                  <a:cs typeface="Calibri"/>
                  <a:sym typeface="Calibri"/>
                </a:rPr>
                <a:t> home office essentials, more discounts and awareness campaigns to increase demand</a:t>
              </a:r>
            </a:p>
            <a:p>
              <a:pPr lvl="3">
                <a:lnSpc>
                  <a:spcPct val="136944"/>
                </a:lnSpc>
              </a:pPr>
              <a:endParaRPr lang="en-US" sz="2600" dirty="0">
                <a:solidFill>
                  <a:schemeClr val="dk1"/>
                </a:solidFill>
                <a:latin typeface="DM Sans" pitchFamily="2" charset="0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12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77">
          <a:extLst>
            <a:ext uri="{FF2B5EF4-FFF2-40B4-BE49-F238E27FC236}">
              <a16:creationId xmlns:a16="http://schemas.microsoft.com/office/drawing/2014/main" id="{86582D6A-2EE2-7BF6-1BA0-BB54D24B4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>
            <a:extLst>
              <a:ext uri="{FF2B5EF4-FFF2-40B4-BE49-F238E27FC236}">
                <a16:creationId xmlns:a16="http://schemas.microsoft.com/office/drawing/2014/main" id="{6A7E4618-84AC-012F-4FAB-7BB7D7DE0848}"/>
              </a:ext>
            </a:extLst>
          </p:cNvPr>
          <p:cNvSpPr txBox="1"/>
          <p:nvPr/>
        </p:nvSpPr>
        <p:spPr>
          <a:xfrm>
            <a:off x="4129548" y="4600887"/>
            <a:ext cx="9733936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50" dirty="0">
                <a:solidFill>
                  <a:srgbClr val="13122D"/>
                </a:solidFill>
                <a:latin typeface="Tomorrow"/>
                <a:sym typeface="Tomorrow"/>
              </a:rPr>
              <a:t>Thank you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750" dirty="0">
              <a:solidFill>
                <a:srgbClr val="13122D"/>
              </a:solidFill>
              <a:latin typeface="Tomorro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CD8B4-FFE0-075C-0A9C-703E338985DB}"/>
              </a:ext>
            </a:extLst>
          </p:cNvPr>
          <p:cNvSpPr txBox="1"/>
          <p:nvPr/>
        </p:nvSpPr>
        <p:spPr>
          <a:xfrm>
            <a:off x="5145548" y="8366654"/>
            <a:ext cx="7385119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DM Sans" pitchFamily="2" charset="0"/>
                <a:hlinkClick r:id="rId3"/>
              </a:rPr>
              <a:t>axtoncahyadi@gmail.com</a:t>
            </a:r>
            <a:endParaRPr lang="en-US" sz="2500" dirty="0">
              <a:latin typeface="DM Sans" pitchFamily="2" charset="0"/>
            </a:endParaRPr>
          </a:p>
          <a:p>
            <a:endParaRPr lang="en-US" sz="2500" dirty="0">
              <a:latin typeface="DM Sans" pitchFamily="2" charset="0"/>
              <a:hlinkClick r:id="rId4"/>
            </a:endParaRPr>
          </a:p>
          <a:p>
            <a:r>
              <a:rPr lang="en-US" sz="2500" dirty="0">
                <a:latin typeface="DM Sans" pitchFamily="2" charset="0"/>
                <a:hlinkClick r:id="rId4"/>
              </a:rPr>
              <a:t>http://www.linkedin.com/in/axton-cahyadi-378115233</a:t>
            </a:r>
            <a:endParaRPr lang="en-US" sz="2500" dirty="0">
              <a:latin typeface="DM Sans" pitchFamily="2" charset="0"/>
            </a:endParaRPr>
          </a:p>
          <a:p>
            <a:endParaRPr lang="en-US" sz="2500" dirty="0">
              <a:latin typeface="DM Sans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C795A-A892-C96D-F987-B412E30A3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r="13270"/>
          <a:stretch/>
        </p:blipFill>
        <p:spPr>
          <a:xfrm>
            <a:off x="4256812" y="8366654"/>
            <a:ext cx="766790" cy="761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31251C-3F09-CE43-6ACE-6FAEB3800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11713" y="9441220"/>
            <a:ext cx="649754" cy="64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2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/>
          <p:nvPr/>
        </p:nvSpPr>
        <p:spPr>
          <a:xfrm>
            <a:off x="1009650" y="3960095"/>
            <a:ext cx="7953036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8750" dirty="0">
                <a:solidFill>
                  <a:srgbClr val="13122D"/>
                </a:solidFill>
                <a:latin typeface="Tomorrow"/>
                <a:sym typeface="Tomorrow"/>
              </a:rPr>
              <a:t>Dataset Description</a:t>
            </a:r>
            <a:endParaRPr lang="en-US" sz="8750" dirty="0">
              <a:solidFill>
                <a:srgbClr val="13122D"/>
              </a:solidFill>
              <a:latin typeface="Tomorrow"/>
            </a:endParaRPr>
          </a:p>
        </p:txBody>
      </p:sp>
      <p:grpSp>
        <p:nvGrpSpPr>
          <p:cNvPr id="247" name="Google Shape;247;p23"/>
          <p:cNvGrpSpPr/>
          <p:nvPr/>
        </p:nvGrpSpPr>
        <p:grpSpPr>
          <a:xfrm>
            <a:off x="9144001" y="992534"/>
            <a:ext cx="8115300" cy="8728425"/>
            <a:chOff x="0" y="-9525"/>
            <a:chExt cx="1903571" cy="697506"/>
          </a:xfrm>
        </p:grpSpPr>
        <p:sp>
          <p:nvSpPr>
            <p:cNvPr id="248" name="Google Shape;248;p23"/>
            <p:cNvSpPr/>
            <p:nvPr/>
          </p:nvSpPr>
          <p:spPr>
            <a:xfrm>
              <a:off x="0" y="0"/>
              <a:ext cx="1903571" cy="687981"/>
            </a:xfrm>
            <a:custGeom>
              <a:avLst/>
              <a:gdLst/>
              <a:ahLst/>
              <a:cxnLst/>
              <a:rect l="l" t="t" r="r" b="b"/>
              <a:pathLst>
                <a:path w="1903571" h="687981" extrusionOk="0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0" y="-9525"/>
              <a:ext cx="1903571" cy="6975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23"/>
          <p:cNvSpPr txBox="1"/>
          <p:nvPr/>
        </p:nvSpPr>
        <p:spPr>
          <a:xfrm>
            <a:off x="9325315" y="1756972"/>
            <a:ext cx="8115301" cy="837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200" dirty="0">
                <a:solidFill>
                  <a:srgbClr val="13122D"/>
                </a:solidFill>
                <a:latin typeface="DM Sans"/>
              </a:rPr>
              <a:t>E-Commerce Dashboard dataset.xlsx </a:t>
            </a:r>
          </a:p>
          <a:p>
            <a:pPr marL="342900" indent="-342900">
              <a:buChar char="•"/>
            </a:pPr>
            <a:r>
              <a:rPr lang="en-US" sz="3200" dirty="0">
                <a:solidFill>
                  <a:srgbClr val="13122D"/>
                </a:solidFill>
                <a:latin typeface="DM Sans"/>
              </a:rPr>
              <a:t>Dataset of year 2015</a:t>
            </a:r>
          </a:p>
          <a:p>
            <a:pPr marL="342900" indent="-342900">
              <a:buChar char="•"/>
            </a:pPr>
            <a:r>
              <a:rPr lang="en-US" sz="3200" dirty="0">
                <a:solidFill>
                  <a:srgbClr val="13122D"/>
                </a:solidFill>
                <a:latin typeface="DM Sans"/>
              </a:rPr>
              <a:t>21 Columns and 51290 Rows</a:t>
            </a:r>
          </a:p>
          <a:p>
            <a:endParaRPr lang="en-US" sz="3200" dirty="0">
              <a:solidFill>
                <a:srgbClr val="13122D"/>
              </a:solidFill>
              <a:latin typeface="DM Sans"/>
            </a:endParaRPr>
          </a:p>
          <a:p>
            <a:r>
              <a:rPr lang="en-US" sz="3200" dirty="0">
                <a:solidFill>
                  <a:srgbClr val="13122D"/>
                </a:solidFill>
                <a:latin typeface="DM Sans"/>
              </a:rPr>
              <a:t>COLUMNS</a:t>
            </a:r>
          </a:p>
          <a:p>
            <a:r>
              <a:rPr lang="en-US" sz="3200" dirty="0">
                <a:solidFill>
                  <a:srgbClr val="13122D"/>
                </a:solidFill>
                <a:latin typeface="DM Sans"/>
              </a:rPr>
              <a:t>Orders – details of each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3122D"/>
                </a:solidFill>
                <a:latin typeface="DM Sans"/>
              </a:rPr>
              <a:t>OrderID</a:t>
            </a:r>
            <a:r>
              <a:rPr lang="en-US" sz="3200" dirty="0">
                <a:solidFill>
                  <a:srgbClr val="13122D"/>
                </a:solidFill>
                <a:latin typeface="DM Sans"/>
              </a:rPr>
              <a:t>, Order Date and Ship 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3122D"/>
                </a:solidFill>
                <a:latin typeface="DM Sans"/>
              </a:rPr>
              <a:t>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3122D"/>
                </a:solidFill>
                <a:latin typeface="DM Sans"/>
              </a:rPr>
              <a:t>Ship Mode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3122D"/>
                </a:solidFill>
                <a:latin typeface="DM Sans"/>
              </a:rPr>
              <a:t>Product Category &amp;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3122D"/>
                </a:solidFill>
                <a:latin typeface="DM Sans"/>
              </a:rPr>
              <a:t>Price details: Sales, Quantity, Discount, Profit, Shipping Cost and Order Priority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3122D"/>
              </a:solidFill>
              <a:latin typeface="DM Sans"/>
            </a:endParaRPr>
          </a:p>
          <a:p>
            <a:r>
              <a:rPr lang="en-US" sz="3200" dirty="0">
                <a:solidFill>
                  <a:srgbClr val="13122D"/>
                </a:solidFill>
                <a:latin typeface="DM Sans"/>
              </a:rPr>
              <a:t>Customers – details of each customer</a:t>
            </a: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13122D"/>
                </a:solidFill>
                <a:latin typeface="DM Sans"/>
              </a:rPr>
              <a:t>CustomerID</a:t>
            </a:r>
            <a:r>
              <a:rPr lang="en-US" sz="3200" dirty="0">
                <a:solidFill>
                  <a:srgbClr val="13122D"/>
                </a:solidFill>
                <a:latin typeface="DM Sans"/>
              </a:rPr>
              <a:t>, Name, Segment, Geographic details and months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13122D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2D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4"/>
          <p:cNvCxnSpPr/>
          <p:nvPr/>
        </p:nvCxnSpPr>
        <p:spPr>
          <a:xfrm>
            <a:off x="1028700" y="1620871"/>
            <a:ext cx="4198009" cy="0"/>
          </a:xfrm>
          <a:prstGeom prst="straightConnector1">
            <a:avLst/>
          </a:prstGeom>
          <a:noFill/>
          <a:ln w="285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98" name="Google Shape;98;p14"/>
          <p:cNvCxnSpPr/>
          <p:nvPr/>
        </p:nvCxnSpPr>
        <p:spPr>
          <a:xfrm>
            <a:off x="13061291" y="1620871"/>
            <a:ext cx="4198009" cy="0"/>
          </a:xfrm>
          <a:prstGeom prst="straightConnector1">
            <a:avLst/>
          </a:prstGeom>
          <a:noFill/>
          <a:ln w="285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869291" y="2856832"/>
            <a:ext cx="4920570" cy="6401472"/>
            <a:chOff x="0" y="-47625"/>
            <a:chExt cx="1295953" cy="1685984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1295953" cy="1638359"/>
            </a:xfrm>
            <a:custGeom>
              <a:avLst/>
              <a:gdLst/>
              <a:ahLst/>
              <a:cxnLst/>
              <a:rect l="l" t="t" r="r" b="b"/>
              <a:pathLst>
                <a:path w="1295953" h="1638359" extrusionOk="0">
                  <a:moveTo>
                    <a:pt x="31468" y="0"/>
                  </a:moveTo>
                  <a:lnTo>
                    <a:pt x="1264485" y="0"/>
                  </a:lnTo>
                  <a:cubicBezTo>
                    <a:pt x="1272831" y="0"/>
                    <a:pt x="1280835" y="3315"/>
                    <a:pt x="1286736" y="9217"/>
                  </a:cubicBezTo>
                  <a:cubicBezTo>
                    <a:pt x="1292637" y="15118"/>
                    <a:pt x="1295953" y="23122"/>
                    <a:pt x="1295953" y="31468"/>
                  </a:cubicBezTo>
                  <a:lnTo>
                    <a:pt x="1295953" y="1606891"/>
                  </a:lnTo>
                  <a:cubicBezTo>
                    <a:pt x="1295953" y="1624270"/>
                    <a:pt x="1281864" y="1638359"/>
                    <a:pt x="1264485" y="1638359"/>
                  </a:cubicBezTo>
                  <a:lnTo>
                    <a:pt x="31468" y="1638359"/>
                  </a:lnTo>
                  <a:cubicBezTo>
                    <a:pt x="23122" y="1638359"/>
                    <a:pt x="15118" y="1635043"/>
                    <a:pt x="9217" y="1629142"/>
                  </a:cubicBezTo>
                  <a:cubicBezTo>
                    <a:pt x="3315" y="1623241"/>
                    <a:pt x="0" y="1615237"/>
                    <a:pt x="0" y="1606891"/>
                  </a:cubicBezTo>
                  <a:lnTo>
                    <a:pt x="0" y="31468"/>
                  </a:lnTo>
                  <a:cubicBezTo>
                    <a:pt x="0" y="14089"/>
                    <a:pt x="14089" y="0"/>
                    <a:pt x="31468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0" y="-47625"/>
              <a:ext cx="1295953" cy="168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6683715" y="2856832"/>
            <a:ext cx="4920570" cy="6401472"/>
            <a:chOff x="0" y="-47625"/>
            <a:chExt cx="1295953" cy="1685984"/>
          </a:xfrm>
        </p:grpSpPr>
        <p:sp>
          <p:nvSpPr>
            <p:cNvPr id="103" name="Google Shape;103;p14"/>
            <p:cNvSpPr/>
            <p:nvPr/>
          </p:nvSpPr>
          <p:spPr>
            <a:xfrm>
              <a:off x="0" y="0"/>
              <a:ext cx="1295953" cy="1638359"/>
            </a:xfrm>
            <a:custGeom>
              <a:avLst/>
              <a:gdLst/>
              <a:ahLst/>
              <a:cxnLst/>
              <a:rect l="l" t="t" r="r" b="b"/>
              <a:pathLst>
                <a:path w="1295953" h="1638359" extrusionOk="0">
                  <a:moveTo>
                    <a:pt x="31468" y="0"/>
                  </a:moveTo>
                  <a:lnTo>
                    <a:pt x="1264485" y="0"/>
                  </a:lnTo>
                  <a:cubicBezTo>
                    <a:pt x="1272831" y="0"/>
                    <a:pt x="1280835" y="3315"/>
                    <a:pt x="1286736" y="9217"/>
                  </a:cubicBezTo>
                  <a:cubicBezTo>
                    <a:pt x="1292637" y="15118"/>
                    <a:pt x="1295953" y="23122"/>
                    <a:pt x="1295953" y="31468"/>
                  </a:cubicBezTo>
                  <a:lnTo>
                    <a:pt x="1295953" y="1606891"/>
                  </a:lnTo>
                  <a:cubicBezTo>
                    <a:pt x="1295953" y="1624270"/>
                    <a:pt x="1281864" y="1638359"/>
                    <a:pt x="1264485" y="1638359"/>
                  </a:cubicBezTo>
                  <a:lnTo>
                    <a:pt x="31468" y="1638359"/>
                  </a:lnTo>
                  <a:cubicBezTo>
                    <a:pt x="23122" y="1638359"/>
                    <a:pt x="15118" y="1635043"/>
                    <a:pt x="9217" y="1629142"/>
                  </a:cubicBezTo>
                  <a:cubicBezTo>
                    <a:pt x="3315" y="1623241"/>
                    <a:pt x="0" y="1615237"/>
                    <a:pt x="0" y="1606891"/>
                  </a:cubicBezTo>
                  <a:lnTo>
                    <a:pt x="0" y="31468"/>
                  </a:lnTo>
                  <a:cubicBezTo>
                    <a:pt x="0" y="14089"/>
                    <a:pt x="14089" y="0"/>
                    <a:pt x="31468" y="0"/>
                  </a:cubicBezTo>
                  <a:close/>
                </a:path>
              </a:pathLst>
            </a:custGeom>
            <a:solidFill>
              <a:srgbClr val="F0F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0" y="-47625"/>
              <a:ext cx="1295953" cy="168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4"/>
          <p:cNvGrpSpPr/>
          <p:nvPr/>
        </p:nvGrpSpPr>
        <p:grpSpPr>
          <a:xfrm>
            <a:off x="12338730" y="2856832"/>
            <a:ext cx="4920570" cy="6401472"/>
            <a:chOff x="0" y="-47625"/>
            <a:chExt cx="1295953" cy="1685984"/>
          </a:xfrm>
        </p:grpSpPr>
        <p:sp>
          <p:nvSpPr>
            <p:cNvPr id="106" name="Google Shape;106;p14"/>
            <p:cNvSpPr/>
            <p:nvPr/>
          </p:nvSpPr>
          <p:spPr>
            <a:xfrm>
              <a:off x="0" y="0"/>
              <a:ext cx="1295953" cy="1638359"/>
            </a:xfrm>
            <a:custGeom>
              <a:avLst/>
              <a:gdLst/>
              <a:ahLst/>
              <a:cxnLst/>
              <a:rect l="l" t="t" r="r" b="b"/>
              <a:pathLst>
                <a:path w="1295953" h="1638359" extrusionOk="0">
                  <a:moveTo>
                    <a:pt x="31468" y="0"/>
                  </a:moveTo>
                  <a:lnTo>
                    <a:pt x="1264485" y="0"/>
                  </a:lnTo>
                  <a:cubicBezTo>
                    <a:pt x="1272831" y="0"/>
                    <a:pt x="1280835" y="3315"/>
                    <a:pt x="1286736" y="9217"/>
                  </a:cubicBezTo>
                  <a:cubicBezTo>
                    <a:pt x="1292637" y="15118"/>
                    <a:pt x="1295953" y="23122"/>
                    <a:pt x="1295953" y="31468"/>
                  </a:cubicBezTo>
                  <a:lnTo>
                    <a:pt x="1295953" y="1606891"/>
                  </a:lnTo>
                  <a:cubicBezTo>
                    <a:pt x="1295953" y="1624270"/>
                    <a:pt x="1281864" y="1638359"/>
                    <a:pt x="1264485" y="1638359"/>
                  </a:cubicBezTo>
                  <a:lnTo>
                    <a:pt x="31468" y="1638359"/>
                  </a:lnTo>
                  <a:cubicBezTo>
                    <a:pt x="23122" y="1638359"/>
                    <a:pt x="15118" y="1635043"/>
                    <a:pt x="9217" y="1629142"/>
                  </a:cubicBezTo>
                  <a:cubicBezTo>
                    <a:pt x="3315" y="1623241"/>
                    <a:pt x="0" y="1615237"/>
                    <a:pt x="0" y="1606891"/>
                  </a:cubicBezTo>
                  <a:lnTo>
                    <a:pt x="0" y="31468"/>
                  </a:lnTo>
                  <a:cubicBezTo>
                    <a:pt x="0" y="14089"/>
                    <a:pt x="14089" y="0"/>
                    <a:pt x="31468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0" y="-47625"/>
              <a:ext cx="1295953" cy="1685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14"/>
          <p:cNvSpPr txBox="1"/>
          <p:nvPr/>
        </p:nvSpPr>
        <p:spPr>
          <a:xfrm>
            <a:off x="5880112" y="441672"/>
            <a:ext cx="6508565" cy="2462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8000" dirty="0">
                <a:solidFill>
                  <a:srgbClr val="F0F9FF"/>
                </a:solidFill>
                <a:latin typeface="Tomorrow"/>
                <a:sym typeface="Tomorrow"/>
              </a:rPr>
              <a:t>Data Formatting</a:t>
            </a:r>
            <a:endParaRPr lang="en-US" sz="8000" dirty="0">
              <a:solidFill>
                <a:srgbClr val="F0F9FF"/>
              </a:solidFill>
              <a:latin typeface="Tomorrow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622499" y="3745125"/>
            <a:ext cx="34140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>
                <a:solidFill>
                  <a:srgbClr val="13122D"/>
                </a:solidFill>
                <a:latin typeface="DM Sans"/>
                <a:sym typeface="DM Sans"/>
              </a:rPr>
              <a:t>Data Duplicates</a:t>
            </a:r>
            <a:endParaRPr lang="en-US" sz="3200" b="1" dirty="0">
              <a:solidFill>
                <a:srgbClr val="13122D"/>
              </a:solidFill>
              <a:latin typeface="DM Sans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3277258" y="3745125"/>
            <a:ext cx="30435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>
                <a:solidFill>
                  <a:srgbClr val="13122D"/>
                </a:solidFill>
                <a:latin typeface="DM Sans"/>
              </a:rPr>
              <a:t>Data types</a:t>
            </a:r>
          </a:p>
        </p:txBody>
      </p:sp>
      <p:sp>
        <p:nvSpPr>
          <p:cNvPr id="114" name="Google Shape;114;p14"/>
          <p:cNvSpPr txBox="1"/>
          <p:nvPr/>
        </p:nvSpPr>
        <p:spPr>
          <a:xfrm>
            <a:off x="1473825" y="4656139"/>
            <a:ext cx="3840495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13122D"/>
                </a:solidFill>
                <a:latin typeface="DM Sans"/>
              </a:rPr>
              <a:t>No duplicate records found for Customers &amp; Orders </a:t>
            </a:r>
          </a:p>
        </p:txBody>
      </p:sp>
      <p:sp>
        <p:nvSpPr>
          <p:cNvPr id="115" name="Google Shape;115;p14"/>
          <p:cNvSpPr txBox="1"/>
          <p:nvPr/>
        </p:nvSpPr>
        <p:spPr>
          <a:xfrm>
            <a:off x="6865246" y="4656139"/>
            <a:ext cx="455750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13122D"/>
                </a:solidFill>
                <a:latin typeface="DM Sans"/>
              </a:rPr>
              <a:t>Showing profits &amp; sales divided into 3 groups</a:t>
            </a:r>
          </a:p>
        </p:txBody>
      </p:sp>
      <p:sp>
        <p:nvSpPr>
          <p:cNvPr id="116" name="Google Shape;116;p14"/>
          <p:cNvSpPr txBox="1"/>
          <p:nvPr/>
        </p:nvSpPr>
        <p:spPr>
          <a:xfrm>
            <a:off x="12745434" y="4656139"/>
            <a:ext cx="4068741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2800" b="1" dirty="0">
                <a:solidFill>
                  <a:srgbClr val="13122D"/>
                </a:solidFill>
                <a:latin typeface="DM Sans"/>
                <a:sym typeface="DM Sans"/>
              </a:rPr>
              <a:t>Changing date format to dd-mmm-</a:t>
            </a:r>
            <a:r>
              <a:rPr lang="en-US" sz="2800" b="1" dirty="0" err="1">
                <a:solidFill>
                  <a:srgbClr val="13122D"/>
                </a:solidFill>
                <a:latin typeface="DM Sans"/>
                <a:sym typeface="DM Sans"/>
              </a:rPr>
              <a:t>yy</a:t>
            </a:r>
            <a:r>
              <a:rPr lang="en-US" sz="2800" b="1" dirty="0">
                <a:solidFill>
                  <a:srgbClr val="13122D"/>
                </a:solidFill>
                <a:latin typeface="DM Sans"/>
                <a:sym typeface="DM Sans"/>
              </a:rPr>
              <a:t> for readability</a:t>
            </a:r>
            <a:endParaRPr lang="en-US" dirty="0"/>
          </a:p>
        </p:txBody>
      </p:sp>
      <p:sp>
        <p:nvSpPr>
          <p:cNvPr id="2" name="Google Shape;111;p14">
            <a:extLst>
              <a:ext uri="{FF2B5EF4-FFF2-40B4-BE49-F238E27FC236}">
                <a16:creationId xmlns:a16="http://schemas.microsoft.com/office/drawing/2014/main" id="{DD0514AF-38C2-0BDF-F108-F7637939A0BC}"/>
              </a:ext>
            </a:extLst>
          </p:cNvPr>
          <p:cNvSpPr txBox="1"/>
          <p:nvPr/>
        </p:nvSpPr>
        <p:spPr>
          <a:xfrm>
            <a:off x="7433549" y="3745124"/>
            <a:ext cx="34140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3200" b="1" dirty="0">
                <a:solidFill>
                  <a:srgbClr val="13122D"/>
                </a:solidFill>
                <a:latin typeface="DM Sans"/>
                <a:sym typeface="DM Sans"/>
              </a:rPr>
              <a:t>Icon set rule</a:t>
            </a:r>
            <a:endParaRPr lang="en-US" dirty="0"/>
          </a:p>
        </p:txBody>
      </p:sp>
      <p:pic>
        <p:nvPicPr>
          <p:cNvPr id="3" name="Picture 2" descr="Clipart - X icon">
            <a:extLst>
              <a:ext uri="{FF2B5EF4-FFF2-40B4-BE49-F238E27FC236}">
                <a16:creationId xmlns:a16="http://schemas.microsoft.com/office/drawing/2014/main" id="{B0F54797-A84B-450E-B3AA-DFA478ED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426" y="6060164"/>
            <a:ext cx="2687491" cy="2687491"/>
          </a:xfrm>
          <a:prstGeom prst="rect">
            <a:avLst/>
          </a:prstGeom>
        </p:spPr>
      </p:pic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C361CD90-8BBE-C2C0-AD65-36C3E8802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9099" y="5744002"/>
            <a:ext cx="3046862" cy="3029802"/>
          </a:xfrm>
          <a:prstGeom prst="rect">
            <a:avLst/>
          </a:prstGeom>
        </p:spPr>
      </p:pic>
      <p:pic>
        <p:nvPicPr>
          <p:cNvPr id="5" name="Graphic 4" descr="Daily calendar with solid fill">
            <a:extLst>
              <a:ext uri="{FF2B5EF4-FFF2-40B4-BE49-F238E27FC236}">
                <a16:creationId xmlns:a16="http://schemas.microsoft.com/office/drawing/2014/main" id="{FF07C175-D5E9-2628-39E4-4EB9EDEC3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92920" y="5744001"/>
            <a:ext cx="3012743" cy="3012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D079"/>
        </a:solidFill>
        <a:effectLst/>
      </p:bgPr>
    </p:bg>
    <p:spTree>
      <p:nvGrpSpPr>
        <p:cNvPr id="1" name="Shape 179">
          <a:extLst>
            <a:ext uri="{FF2B5EF4-FFF2-40B4-BE49-F238E27FC236}">
              <a16:creationId xmlns:a16="http://schemas.microsoft.com/office/drawing/2014/main" id="{3DDD5767-1C79-841F-0DF1-94BFB12C8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>
            <a:extLst>
              <a:ext uri="{FF2B5EF4-FFF2-40B4-BE49-F238E27FC236}">
                <a16:creationId xmlns:a16="http://schemas.microsoft.com/office/drawing/2014/main" id="{5AA0EFAD-A064-D984-0881-FD1A8DA778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439" b="4439"/>
          <a:stretch/>
        </p:blipFill>
        <p:spPr>
          <a:xfrm>
            <a:off x="1028700" y="1028700"/>
            <a:ext cx="6028556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>
            <a:extLst>
              <a:ext uri="{FF2B5EF4-FFF2-40B4-BE49-F238E27FC236}">
                <a16:creationId xmlns:a16="http://schemas.microsoft.com/office/drawing/2014/main" id="{CA9E0E54-2A7C-2AF5-74D2-3A58F7A4E2FE}"/>
              </a:ext>
            </a:extLst>
          </p:cNvPr>
          <p:cNvSpPr txBox="1"/>
          <p:nvPr/>
        </p:nvSpPr>
        <p:spPr>
          <a:xfrm>
            <a:off x="8953102" y="593795"/>
            <a:ext cx="7924500" cy="108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99" dirty="0">
                <a:solidFill>
                  <a:srgbClr val="13122D"/>
                </a:solidFill>
                <a:latin typeface="Tomorrow"/>
                <a:sym typeface="Tomorrow"/>
              </a:rPr>
              <a:t>Analysis</a:t>
            </a:r>
            <a:endParaRPr dirty="0"/>
          </a:p>
        </p:txBody>
      </p:sp>
      <p:sp>
        <p:nvSpPr>
          <p:cNvPr id="182" name="Google Shape;182;p19">
            <a:extLst>
              <a:ext uri="{FF2B5EF4-FFF2-40B4-BE49-F238E27FC236}">
                <a16:creationId xmlns:a16="http://schemas.microsoft.com/office/drawing/2014/main" id="{24D776D4-D034-901B-A6C1-FDAD223162A5}"/>
              </a:ext>
            </a:extLst>
          </p:cNvPr>
          <p:cNvSpPr txBox="1"/>
          <p:nvPr/>
        </p:nvSpPr>
        <p:spPr>
          <a:xfrm>
            <a:off x="8953102" y="6819356"/>
            <a:ext cx="79245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b="1" u="sng" dirty="0">
                <a:solidFill>
                  <a:srgbClr val="13122D"/>
                </a:solidFill>
                <a:latin typeface="DM Sans"/>
              </a:rPr>
              <a:t>DESCRIPTIVE ANALYSIS:</a:t>
            </a:r>
          </a:p>
          <a:p>
            <a:pPr marL="342900" indent="-342900">
              <a:buChar char="•"/>
            </a:pPr>
            <a:endParaRPr lang="en-US" sz="2800" dirty="0">
              <a:solidFill>
                <a:srgbClr val="13122D"/>
              </a:solidFill>
              <a:latin typeface="DM Sans"/>
            </a:endParaRPr>
          </a:p>
          <a:p>
            <a:pPr marL="342900" indent="-342900">
              <a:buChar char="•"/>
            </a:pPr>
            <a:r>
              <a:rPr lang="en-US" sz="2800" dirty="0">
                <a:solidFill>
                  <a:srgbClr val="13122D"/>
                </a:solidFill>
                <a:latin typeface="DM Sans"/>
              </a:rPr>
              <a:t>Summarizing &amp; interpreting data</a:t>
            </a:r>
          </a:p>
          <a:p>
            <a:pPr marL="342900" indent="-342900">
              <a:buChar char="•"/>
            </a:pPr>
            <a:endParaRPr lang="en-US" sz="2800" dirty="0">
              <a:solidFill>
                <a:srgbClr val="13122D"/>
              </a:solidFill>
              <a:latin typeface="DM Sans"/>
            </a:endParaRPr>
          </a:p>
          <a:p>
            <a:pPr marL="342900" indent="-342900">
              <a:buChar char="•"/>
            </a:pPr>
            <a:r>
              <a:rPr lang="en-US" sz="2800" dirty="0">
                <a:solidFill>
                  <a:srgbClr val="13122D"/>
                </a:solidFill>
                <a:latin typeface="DM Sans"/>
              </a:rPr>
              <a:t>Generate insights using statistics</a:t>
            </a:r>
          </a:p>
          <a:p>
            <a:pPr marL="342900" indent="-342900">
              <a:buChar char="•"/>
            </a:pPr>
            <a:endParaRPr lang="en-US" sz="2800" dirty="0">
              <a:solidFill>
                <a:srgbClr val="13122D"/>
              </a:solidFill>
              <a:latin typeface="DM Sans"/>
            </a:endParaRPr>
          </a:p>
          <a:p>
            <a:pPr marL="342900" indent="-342900">
              <a:buChar char="•"/>
            </a:pPr>
            <a:r>
              <a:rPr lang="en-US" sz="2800" dirty="0">
                <a:solidFill>
                  <a:srgbClr val="13122D"/>
                </a:solidFill>
                <a:latin typeface="DM Sans"/>
              </a:rPr>
              <a:t>Data Visualization using charts and graphs</a:t>
            </a:r>
          </a:p>
        </p:txBody>
      </p:sp>
      <p:sp>
        <p:nvSpPr>
          <p:cNvPr id="2" name="Google Shape;182;p19">
            <a:extLst>
              <a:ext uri="{FF2B5EF4-FFF2-40B4-BE49-F238E27FC236}">
                <a16:creationId xmlns:a16="http://schemas.microsoft.com/office/drawing/2014/main" id="{C271D1FC-237C-5C38-09CA-7970E13CF25D}"/>
              </a:ext>
            </a:extLst>
          </p:cNvPr>
          <p:cNvSpPr txBox="1"/>
          <p:nvPr/>
        </p:nvSpPr>
        <p:spPr>
          <a:xfrm>
            <a:off x="8953102" y="1677040"/>
            <a:ext cx="7924500" cy="4862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3600" b="1" u="sng" dirty="0">
                <a:solidFill>
                  <a:srgbClr val="13122D"/>
                </a:solidFill>
                <a:latin typeface="DM Sans"/>
              </a:rPr>
              <a:t>STATISTICAL ANALYSIS:</a:t>
            </a:r>
          </a:p>
          <a:p>
            <a:endParaRPr lang="en-US" sz="2800" dirty="0">
              <a:solidFill>
                <a:srgbClr val="13122D"/>
              </a:solidFill>
              <a:latin typeface="DM Sans"/>
            </a:endParaRPr>
          </a:p>
          <a:p>
            <a:pPr marL="342900" indent="-342900">
              <a:buChar char="•"/>
            </a:pPr>
            <a:r>
              <a:rPr lang="en-US" sz="2800" b="1" dirty="0">
                <a:solidFill>
                  <a:srgbClr val="13122D"/>
                </a:solidFill>
                <a:latin typeface="DM Sans"/>
              </a:rPr>
              <a:t>Measures of central tendency 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such as Mean, Median, Max, Min to describe the typical value in the dataset</a:t>
            </a:r>
          </a:p>
          <a:p>
            <a:pPr marL="342900" indent="-342900">
              <a:buChar char="•"/>
            </a:pPr>
            <a:endParaRPr lang="en-US" sz="2800" dirty="0">
              <a:solidFill>
                <a:srgbClr val="13122D"/>
              </a:solidFill>
              <a:latin typeface="DM Sans"/>
            </a:endParaRPr>
          </a:p>
          <a:p>
            <a:pPr marL="342900" indent="-342900">
              <a:buChar char="•"/>
            </a:pPr>
            <a:r>
              <a:rPr lang="en-US" sz="2800" b="1" dirty="0">
                <a:solidFill>
                  <a:srgbClr val="13122D"/>
                </a:solidFill>
                <a:latin typeface="DM Sans"/>
              </a:rPr>
              <a:t>Measures of dispersion 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such as SD and Variance to indicate data spread</a:t>
            </a:r>
          </a:p>
          <a:p>
            <a:pPr marL="342900" indent="-342900">
              <a:buChar char="•"/>
            </a:pPr>
            <a:endParaRPr lang="en-US" sz="2800" dirty="0">
              <a:solidFill>
                <a:srgbClr val="13122D"/>
              </a:solidFill>
              <a:latin typeface="DM Sans"/>
            </a:endParaRPr>
          </a:p>
          <a:p>
            <a:pPr marL="342900" indent="-342900">
              <a:buChar char="•"/>
            </a:pPr>
            <a:r>
              <a:rPr lang="en-US" sz="2800" dirty="0">
                <a:solidFill>
                  <a:srgbClr val="13122D"/>
                </a:solidFill>
                <a:latin typeface="DM Sans"/>
              </a:rPr>
              <a:t>Find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trends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 and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correlation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 between variables for deeper insights</a:t>
            </a:r>
          </a:p>
        </p:txBody>
      </p:sp>
    </p:spTree>
    <p:extLst>
      <p:ext uri="{BB962C8B-B14F-4D97-AF65-F5344CB8AC3E}">
        <p14:creationId xmlns:p14="http://schemas.microsoft.com/office/powerpoint/2010/main" val="281001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45">
          <a:extLst>
            <a:ext uri="{FF2B5EF4-FFF2-40B4-BE49-F238E27FC236}">
              <a16:creationId xmlns:a16="http://schemas.microsoft.com/office/drawing/2014/main" id="{D82CAEBC-E7AA-22AF-7BCC-712F1653A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>
            <a:extLst>
              <a:ext uri="{FF2B5EF4-FFF2-40B4-BE49-F238E27FC236}">
                <a16:creationId xmlns:a16="http://schemas.microsoft.com/office/drawing/2014/main" id="{6998DFAF-412A-9C88-2460-5E836E9D80E3}"/>
              </a:ext>
            </a:extLst>
          </p:cNvPr>
          <p:cNvSpPr txBox="1"/>
          <p:nvPr/>
        </p:nvSpPr>
        <p:spPr>
          <a:xfrm>
            <a:off x="945321" y="472990"/>
            <a:ext cx="7953036" cy="2693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8750" dirty="0">
                <a:solidFill>
                  <a:srgbClr val="13122D"/>
                </a:solidFill>
                <a:latin typeface="Tomorrow"/>
                <a:sym typeface="Tomorrow"/>
              </a:rPr>
              <a:t>Statistical Analysis</a:t>
            </a:r>
            <a:endParaRPr lang="en-US" sz="8750" dirty="0">
              <a:solidFill>
                <a:srgbClr val="13122D"/>
              </a:solidFill>
              <a:latin typeface="Tomorrow"/>
            </a:endParaRPr>
          </a:p>
        </p:txBody>
      </p:sp>
      <p:grpSp>
        <p:nvGrpSpPr>
          <p:cNvPr id="247" name="Google Shape;247;p23">
            <a:extLst>
              <a:ext uri="{FF2B5EF4-FFF2-40B4-BE49-F238E27FC236}">
                <a16:creationId xmlns:a16="http://schemas.microsoft.com/office/drawing/2014/main" id="{3272D33C-3F0A-1531-BA94-6483E1FEA716}"/>
              </a:ext>
            </a:extLst>
          </p:cNvPr>
          <p:cNvGrpSpPr/>
          <p:nvPr/>
        </p:nvGrpSpPr>
        <p:grpSpPr>
          <a:xfrm>
            <a:off x="9144001" y="992534"/>
            <a:ext cx="8115300" cy="8728425"/>
            <a:chOff x="0" y="-9525"/>
            <a:chExt cx="1903571" cy="697506"/>
          </a:xfrm>
        </p:grpSpPr>
        <p:sp>
          <p:nvSpPr>
            <p:cNvPr id="248" name="Google Shape;248;p23">
              <a:extLst>
                <a:ext uri="{FF2B5EF4-FFF2-40B4-BE49-F238E27FC236}">
                  <a16:creationId xmlns:a16="http://schemas.microsoft.com/office/drawing/2014/main" id="{CB1C2B46-55CF-9DEF-623C-43CB0618725E}"/>
                </a:ext>
              </a:extLst>
            </p:cNvPr>
            <p:cNvSpPr/>
            <p:nvPr/>
          </p:nvSpPr>
          <p:spPr>
            <a:xfrm>
              <a:off x="0" y="0"/>
              <a:ext cx="1903571" cy="687981"/>
            </a:xfrm>
            <a:custGeom>
              <a:avLst/>
              <a:gdLst/>
              <a:ahLst/>
              <a:cxnLst/>
              <a:rect l="l" t="t" r="r" b="b"/>
              <a:pathLst>
                <a:path w="1903571" h="687981" extrusionOk="0">
                  <a:moveTo>
                    <a:pt x="21423" y="0"/>
                  </a:moveTo>
                  <a:lnTo>
                    <a:pt x="1882148" y="0"/>
                  </a:lnTo>
                  <a:cubicBezTo>
                    <a:pt x="1893980" y="0"/>
                    <a:pt x="1903571" y="9591"/>
                    <a:pt x="1903571" y="21423"/>
                  </a:cubicBezTo>
                  <a:lnTo>
                    <a:pt x="1903571" y="666558"/>
                  </a:lnTo>
                  <a:cubicBezTo>
                    <a:pt x="1903571" y="678389"/>
                    <a:pt x="1893980" y="687981"/>
                    <a:pt x="1882148" y="687981"/>
                  </a:cubicBezTo>
                  <a:lnTo>
                    <a:pt x="21423" y="687981"/>
                  </a:lnTo>
                  <a:cubicBezTo>
                    <a:pt x="15741" y="687981"/>
                    <a:pt x="10292" y="685724"/>
                    <a:pt x="6275" y="681706"/>
                  </a:cubicBezTo>
                  <a:cubicBezTo>
                    <a:pt x="2257" y="677689"/>
                    <a:pt x="0" y="672239"/>
                    <a:pt x="0" y="666558"/>
                  </a:cubicBezTo>
                  <a:lnTo>
                    <a:pt x="0" y="21423"/>
                  </a:lnTo>
                  <a:cubicBezTo>
                    <a:pt x="0" y="9591"/>
                    <a:pt x="9591" y="0"/>
                    <a:pt x="21423" y="0"/>
                  </a:cubicBezTo>
                  <a:close/>
                </a:path>
              </a:pathLst>
            </a:custGeom>
            <a:solidFill>
              <a:srgbClr val="1AD0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>
              <a:extLst>
                <a:ext uri="{FF2B5EF4-FFF2-40B4-BE49-F238E27FC236}">
                  <a16:creationId xmlns:a16="http://schemas.microsoft.com/office/drawing/2014/main" id="{02AE1773-5C0B-214F-95F6-0B95A67F32C1}"/>
                </a:ext>
              </a:extLst>
            </p:cNvPr>
            <p:cNvSpPr txBox="1"/>
            <p:nvPr/>
          </p:nvSpPr>
          <p:spPr>
            <a:xfrm>
              <a:off x="0" y="-9525"/>
              <a:ext cx="1903571" cy="6975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t" anchorCtr="0">
              <a:noAutofit/>
            </a:bodyPr>
            <a:lstStyle/>
            <a:p>
              <a:pPr marL="0" marR="0" lvl="0" indent="0" algn="ctr" rtl="0">
                <a:lnSpc>
                  <a:spcPct val="140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23">
            <a:extLst>
              <a:ext uri="{FF2B5EF4-FFF2-40B4-BE49-F238E27FC236}">
                <a16:creationId xmlns:a16="http://schemas.microsoft.com/office/drawing/2014/main" id="{43B1F4E4-9DD9-5524-2704-B472717768DC}"/>
              </a:ext>
            </a:extLst>
          </p:cNvPr>
          <p:cNvSpPr txBox="1"/>
          <p:nvPr/>
        </p:nvSpPr>
        <p:spPr>
          <a:xfrm>
            <a:off x="9227379" y="1819513"/>
            <a:ext cx="7875288" cy="7755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buChar char="•"/>
            </a:pPr>
            <a:r>
              <a:rPr lang="en-US" sz="2800" dirty="0">
                <a:solidFill>
                  <a:srgbClr val="13122D"/>
                </a:solidFill>
                <a:latin typeface="DM Sans"/>
              </a:rPr>
              <a:t>The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average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 sale and profit is estimated to be $156 and $72</a:t>
            </a:r>
          </a:p>
          <a:p>
            <a:pPr marL="342900" indent="-342900">
              <a:buChar char="•"/>
            </a:pPr>
            <a:r>
              <a:rPr lang="en-US" sz="2800" dirty="0">
                <a:solidFill>
                  <a:srgbClr val="13122D"/>
                </a:solidFill>
                <a:latin typeface="DM Sans"/>
              </a:rPr>
              <a:t>A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46% profit margin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 strongly indicates a healthy and profitable business</a:t>
            </a:r>
          </a:p>
          <a:p>
            <a:pPr marL="342900" indent="-342900">
              <a:buChar char="•"/>
            </a:pPr>
            <a:endParaRPr lang="en-US" sz="2800" dirty="0">
              <a:solidFill>
                <a:srgbClr val="13122D"/>
              </a:solidFill>
              <a:latin typeface="DM Sans"/>
            </a:endParaRPr>
          </a:p>
          <a:p>
            <a:pPr marL="342900" indent="-342900">
              <a:buChar char="•"/>
            </a:pPr>
            <a:r>
              <a:rPr lang="en-US" sz="2800" dirty="0">
                <a:solidFill>
                  <a:srgbClr val="13122D"/>
                </a:solidFill>
                <a:latin typeface="DM Sans"/>
              </a:rPr>
              <a:t>Although it has a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high profit margin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, there was an outlier of $0.5 profit only which needs to be looked into more and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adjust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discounts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 and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shipping costs 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accordingly</a:t>
            </a:r>
          </a:p>
          <a:p>
            <a:pPr marL="342900" indent="-342900">
              <a:buChar char="•"/>
            </a:pPr>
            <a:r>
              <a:rPr lang="en-US" sz="2800" dirty="0">
                <a:solidFill>
                  <a:srgbClr val="13122D"/>
                </a:solidFill>
                <a:latin typeface="DM Sans"/>
              </a:rPr>
              <a:t>Despite that, there wasn’t a sale that led to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negative profit</a:t>
            </a:r>
          </a:p>
          <a:p>
            <a:pPr marL="342900" indent="-342900">
              <a:buChar char="•"/>
            </a:pPr>
            <a:endParaRPr lang="en-US" sz="2800" dirty="0">
              <a:solidFill>
                <a:srgbClr val="13122D"/>
              </a:solidFill>
              <a:latin typeface="DM Sans"/>
            </a:endParaRPr>
          </a:p>
          <a:p>
            <a:pPr marL="342900" indent="-342900">
              <a:buChar char="•"/>
            </a:pPr>
            <a:r>
              <a:rPr lang="en-US" sz="2800" b="1" dirty="0">
                <a:solidFill>
                  <a:srgbClr val="13122D"/>
                </a:solidFill>
                <a:latin typeface="DM Sans"/>
              </a:rPr>
              <a:t>High sales and profit variance 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is a concern as it suggests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fluctuating revenue 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and could </a:t>
            </a:r>
            <a:r>
              <a:rPr lang="en-US" sz="2800" b="1" dirty="0">
                <a:solidFill>
                  <a:srgbClr val="13122D"/>
                </a:solidFill>
                <a:latin typeface="DM Sans"/>
              </a:rPr>
              <a:t>not produce stable results</a:t>
            </a:r>
          </a:p>
          <a:p>
            <a:pPr marL="342900" indent="-342900">
              <a:buChar char="•"/>
            </a:pPr>
            <a:endParaRPr lang="en-US" sz="2800" dirty="0">
              <a:solidFill>
                <a:srgbClr val="13122D"/>
              </a:solidFill>
              <a:latin typeface="DM Sans"/>
            </a:endParaRPr>
          </a:p>
          <a:p>
            <a:pPr marL="342900" indent="-342900">
              <a:buChar char="•"/>
            </a:pPr>
            <a:r>
              <a:rPr lang="en-US" sz="2800" b="1" dirty="0">
                <a:solidFill>
                  <a:srgbClr val="13122D"/>
                </a:solidFill>
                <a:latin typeface="DM Sans"/>
              </a:rPr>
              <a:t>Correlation</a:t>
            </a:r>
            <a:r>
              <a:rPr lang="en-US" sz="2800" dirty="0">
                <a:solidFill>
                  <a:srgbClr val="13122D"/>
                </a:solidFill>
                <a:latin typeface="DM Sans"/>
              </a:rPr>
              <a:t> between sales &amp; profit is 92% which implies that as sales rise, so does profit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228B26-773D-7B48-DC16-CFB58C8F7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972108"/>
              </p:ext>
            </p:extLst>
          </p:nvPr>
        </p:nvGraphicFramePr>
        <p:xfrm>
          <a:off x="345551" y="3285228"/>
          <a:ext cx="8115300" cy="644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218390578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847018102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021790351"/>
                    </a:ext>
                  </a:extLst>
                </a:gridCol>
              </a:tblGrid>
              <a:tr h="718752">
                <a:tc>
                  <a:txBody>
                    <a:bodyPr/>
                    <a:lstStyle/>
                    <a:p>
                      <a:pPr algn="ctr"/>
                      <a:r>
                        <a:rPr lang="en-US" sz="2500" u="sng" dirty="0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u="sng" dirty="0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u="sng" dirty="0">
                          <a:solidFill>
                            <a:schemeClr val="tx1"/>
                          </a:solidFill>
                          <a:latin typeface="DM Sans" pitchFamily="2" charset="0"/>
                        </a:rPr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107089"/>
                  </a:ext>
                </a:extLst>
              </a:tr>
              <a:tr h="6964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$156.4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$72.7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689028"/>
                  </a:ext>
                </a:extLst>
              </a:tr>
              <a:tr h="6964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$159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$67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6343"/>
                  </a:ext>
                </a:extLst>
              </a:tr>
              <a:tr h="6964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$167.5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8469"/>
                  </a:ext>
                </a:extLst>
              </a:tr>
              <a:tr h="6964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$33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$0.5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244931"/>
                  </a:ext>
                </a:extLst>
              </a:tr>
              <a:tr h="6964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67.8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49.1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29211"/>
                  </a:ext>
                </a:extLst>
              </a:tr>
              <a:tr h="6964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4327.1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2410.7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05163"/>
                  </a:ext>
                </a:extLst>
              </a:tr>
              <a:tr h="6964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0.92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18761"/>
                  </a:ext>
                </a:extLst>
              </a:tr>
              <a:tr h="696438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Profit Margin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latin typeface="DM Sans" pitchFamily="2" charset="0"/>
                        </a:rPr>
                        <a:t>46.5 %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latin typeface="DM Sans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74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620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77">
          <a:extLst>
            <a:ext uri="{FF2B5EF4-FFF2-40B4-BE49-F238E27FC236}">
              <a16:creationId xmlns:a16="http://schemas.microsoft.com/office/drawing/2014/main" id="{EFA2C2C5-E347-DA77-C438-72A3E8E0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>
            <a:extLst>
              <a:ext uri="{FF2B5EF4-FFF2-40B4-BE49-F238E27FC236}">
                <a16:creationId xmlns:a16="http://schemas.microsoft.com/office/drawing/2014/main" id="{DC24D056-C8CC-BAA4-46D1-A116D76364E8}"/>
              </a:ext>
            </a:extLst>
          </p:cNvPr>
          <p:cNvSpPr txBox="1"/>
          <p:nvPr/>
        </p:nvSpPr>
        <p:spPr>
          <a:xfrm>
            <a:off x="6258393" y="4600887"/>
            <a:ext cx="6129104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50" dirty="0">
                <a:solidFill>
                  <a:srgbClr val="13122D"/>
                </a:solidFill>
                <a:latin typeface="Tomorrow"/>
                <a:sym typeface="Tomorrow"/>
              </a:rPr>
              <a:t>Descriptive Analysis</a:t>
            </a:r>
            <a:endParaRPr lang="en-US" sz="8750" dirty="0">
              <a:solidFill>
                <a:srgbClr val="13122D"/>
              </a:solidFill>
              <a:latin typeface="Tomorrow"/>
            </a:endParaRPr>
          </a:p>
        </p:txBody>
      </p:sp>
    </p:spTree>
    <p:extLst>
      <p:ext uri="{BB962C8B-B14F-4D97-AF65-F5344CB8AC3E}">
        <p14:creationId xmlns:p14="http://schemas.microsoft.com/office/powerpoint/2010/main" val="215694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9FF"/>
        </a:solidFill>
        <a:effectLst/>
      </p:bgPr>
    </p:bg>
    <p:spTree>
      <p:nvGrpSpPr>
        <p:cNvPr id="1" name="Shape 277">
          <a:extLst>
            <a:ext uri="{FF2B5EF4-FFF2-40B4-BE49-F238E27FC236}">
              <a16:creationId xmlns:a16="http://schemas.microsoft.com/office/drawing/2014/main" id="{C2CB7167-FC06-D7A2-B4FC-2609FF70F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60E48-4FB5-6070-E1CB-CF7D879D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1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2D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/>
        </p:nvSpPr>
        <p:spPr>
          <a:xfrm>
            <a:off x="1028700" y="1190625"/>
            <a:ext cx="81153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750" dirty="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Sales</a:t>
            </a:r>
            <a:r>
              <a:rPr lang="en-US" sz="8750" b="0" i="0" u="none" strike="noStrike" cap="none" dirty="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 </a:t>
            </a:r>
            <a:r>
              <a:rPr lang="en-US" sz="8750" dirty="0">
                <a:solidFill>
                  <a:srgbClr val="F0F9FF"/>
                </a:solidFill>
                <a:latin typeface="Tomorrow"/>
                <a:ea typeface="Tomorrow"/>
                <a:cs typeface="Tomorrow"/>
                <a:sym typeface="Tomorrow"/>
              </a:rPr>
              <a:t>&amp; Profit </a:t>
            </a:r>
            <a:endParaRPr sz="8750" dirty="0"/>
          </a:p>
        </p:txBody>
      </p:sp>
      <p:sp>
        <p:nvSpPr>
          <p:cNvPr id="124" name="Google Shape;124;p15"/>
          <p:cNvSpPr txBox="1"/>
          <p:nvPr/>
        </p:nvSpPr>
        <p:spPr>
          <a:xfrm>
            <a:off x="165615" y="3109663"/>
            <a:ext cx="8812770" cy="692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500" dirty="0">
                <a:solidFill>
                  <a:srgbClr val="F0F9FF"/>
                </a:solidFill>
                <a:latin typeface="DM Sans"/>
              </a:rPr>
              <a:t>Averaging at:</a:t>
            </a:r>
            <a:endParaRPr lang="en-US" sz="2500" dirty="0"/>
          </a:p>
          <a:p>
            <a:pPr marL="457200" indent="-457200">
              <a:buChar char="•"/>
            </a:pPr>
            <a:r>
              <a:rPr lang="en-US" sz="2500" b="1" dirty="0">
                <a:solidFill>
                  <a:srgbClr val="F0F9FF"/>
                </a:solidFill>
                <a:latin typeface="DM Sans"/>
              </a:rPr>
              <a:t>SALES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: $668.615</a:t>
            </a:r>
            <a:endParaRPr lang="en-US" sz="2500" b="1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Char char="•"/>
            </a:pPr>
            <a:r>
              <a:rPr lang="en-US" sz="2500" b="1" dirty="0">
                <a:solidFill>
                  <a:srgbClr val="F0F9FF"/>
                </a:solidFill>
                <a:latin typeface="DM Sans"/>
              </a:rPr>
              <a:t>PROFIT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: $301.825 </a:t>
            </a:r>
            <a:endParaRPr lang="en-US" sz="2500" b="1" dirty="0">
              <a:solidFill>
                <a:srgbClr val="F0F9FF"/>
              </a:solidFill>
              <a:latin typeface="DM Sans"/>
            </a:endParaRPr>
          </a:p>
          <a:p>
            <a:endParaRPr lang="en-US" sz="25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Char char="•"/>
            </a:pPr>
            <a:r>
              <a:rPr lang="en-US" sz="2500" b="1" dirty="0">
                <a:solidFill>
                  <a:srgbClr val="F0F9FF"/>
                </a:solidFill>
                <a:latin typeface="DM Sans"/>
              </a:rPr>
              <a:t>Best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performing month is </a:t>
            </a:r>
            <a:r>
              <a:rPr lang="en-US" sz="2500" u="sng" dirty="0">
                <a:solidFill>
                  <a:srgbClr val="F0F9FF"/>
                </a:solidFill>
                <a:latin typeface="DM Sans"/>
              </a:rPr>
              <a:t>December </a:t>
            </a:r>
          </a:p>
          <a:p>
            <a:pPr marL="457200" indent="-457200">
              <a:buChar char="•"/>
            </a:pPr>
            <a:r>
              <a:rPr lang="en-US" sz="2500" b="1" dirty="0">
                <a:solidFill>
                  <a:srgbClr val="F0F9FF"/>
                </a:solidFill>
                <a:latin typeface="DM Sans"/>
              </a:rPr>
              <a:t>Worst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performing month is </a:t>
            </a:r>
            <a:r>
              <a:rPr lang="en-US" sz="2500" u="sng" dirty="0">
                <a:solidFill>
                  <a:srgbClr val="F0F9FF"/>
                </a:solidFill>
                <a:latin typeface="DM Sans"/>
              </a:rPr>
              <a:t>February</a:t>
            </a:r>
            <a:endParaRPr lang="en-US" sz="2500" u="sng" dirty="0"/>
          </a:p>
          <a:p>
            <a:endParaRPr lang="en-US" sz="25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Char char="•"/>
            </a:pPr>
            <a:r>
              <a:rPr lang="en-US" sz="2500" dirty="0">
                <a:solidFill>
                  <a:srgbClr val="F0F9FF"/>
                </a:solidFill>
                <a:latin typeface="DM Sans"/>
              </a:rPr>
              <a:t>Both sales and profit lines are looking </a:t>
            </a:r>
            <a:r>
              <a:rPr lang="en-US" sz="2500" b="1" dirty="0">
                <a:solidFill>
                  <a:srgbClr val="F0F9FF"/>
                </a:solidFill>
                <a:latin typeface="DM Sans"/>
              </a:rPr>
              <a:t>steady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, which indicates a stable business.</a:t>
            </a:r>
          </a:p>
          <a:p>
            <a:pPr marL="457200" indent="-457200">
              <a:buChar char="•"/>
            </a:pPr>
            <a:endParaRPr lang="en-US" sz="25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Char char="•"/>
            </a:pPr>
            <a:r>
              <a:rPr lang="en-US" sz="2500" b="1" dirty="0">
                <a:solidFill>
                  <a:srgbClr val="F0F9FF"/>
                </a:solidFill>
                <a:latin typeface="DM Sans"/>
              </a:rPr>
              <a:t>December, October and July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have the highest sales most likely due to </a:t>
            </a:r>
            <a:r>
              <a:rPr lang="en-US" sz="2500" b="1" dirty="0">
                <a:solidFill>
                  <a:srgbClr val="F0F9FF"/>
                </a:solidFill>
                <a:latin typeface="DM Sans"/>
              </a:rPr>
              <a:t>holiday seasons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/ mid-year sales promotions </a:t>
            </a:r>
          </a:p>
          <a:p>
            <a:pPr marL="457200" indent="-457200">
              <a:buChar char="•"/>
            </a:pPr>
            <a:endParaRPr lang="en-US" sz="2500" dirty="0">
              <a:solidFill>
                <a:srgbClr val="F0F9FF"/>
              </a:solidFill>
              <a:latin typeface="DM Sans"/>
            </a:endParaRPr>
          </a:p>
          <a:p>
            <a:pPr marL="457200" indent="-457200">
              <a:buChar char="•"/>
            </a:pPr>
            <a:r>
              <a:rPr lang="en-US" sz="2500" b="1" dirty="0">
                <a:solidFill>
                  <a:srgbClr val="F0F9FF"/>
                </a:solidFill>
                <a:latin typeface="DM Sans"/>
              </a:rPr>
              <a:t>February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 has the lowest sales possibly due to </a:t>
            </a:r>
            <a:r>
              <a:rPr lang="en-US" sz="2500" b="1" dirty="0">
                <a:solidFill>
                  <a:srgbClr val="F0F9FF"/>
                </a:solidFill>
                <a:latin typeface="DM Sans"/>
              </a:rPr>
              <a:t>fewer days of the month </a:t>
            </a:r>
            <a:r>
              <a:rPr lang="en-US" sz="2500" dirty="0">
                <a:solidFill>
                  <a:srgbClr val="F0F9FF"/>
                </a:solidFill>
                <a:latin typeface="DM Sans"/>
              </a:rPr>
              <a:t>&amp; post-holiday customer fatigue after </a:t>
            </a:r>
            <a:r>
              <a:rPr lang="en-US" sz="2500" b="1" dirty="0">
                <a:solidFill>
                  <a:srgbClr val="F0F9FF"/>
                </a:solidFill>
                <a:latin typeface="DM Sans"/>
              </a:rPr>
              <a:t>spending too much in January</a:t>
            </a:r>
          </a:p>
          <a:p>
            <a:pPr marL="457200" indent="-457200">
              <a:buChar char="•"/>
            </a:pPr>
            <a:endParaRPr lang="en-US" sz="2500" dirty="0">
              <a:solidFill>
                <a:srgbClr val="F0F9FF"/>
              </a:solidFill>
              <a:latin typeface="DM San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A762A-2911-6CA9-DB99-D950426C5F4C}"/>
              </a:ext>
            </a:extLst>
          </p:cNvPr>
          <p:cNvSpPr/>
          <p:nvPr/>
        </p:nvSpPr>
        <p:spPr>
          <a:xfrm>
            <a:off x="8978388" y="-153696"/>
            <a:ext cx="9303693" cy="10604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Google Shape;128;p15">
            <a:extLst>
              <a:ext uri="{FF2B5EF4-FFF2-40B4-BE49-F238E27FC236}">
                <a16:creationId xmlns:a16="http://schemas.microsoft.com/office/drawing/2014/main" id="{78C28934-1B61-31B3-8FB8-69695EA811BC}"/>
              </a:ext>
            </a:extLst>
          </p:cNvPr>
          <p:cNvCxnSpPr>
            <a:cxnSpLocks/>
          </p:cNvCxnSpPr>
          <p:nvPr/>
        </p:nvCxnSpPr>
        <p:spPr>
          <a:xfrm>
            <a:off x="1036990" y="2677970"/>
            <a:ext cx="6935137" cy="21566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cxnSp>
        <p:nvCxnSpPr>
          <p:cNvPr id="5" name="Google Shape;128;p15">
            <a:extLst>
              <a:ext uri="{FF2B5EF4-FFF2-40B4-BE49-F238E27FC236}">
                <a16:creationId xmlns:a16="http://schemas.microsoft.com/office/drawing/2014/main" id="{40B6FBE5-EDE7-7CCC-A3A1-E88032F70041}"/>
              </a:ext>
            </a:extLst>
          </p:cNvPr>
          <p:cNvCxnSpPr>
            <a:cxnSpLocks/>
          </p:cNvCxnSpPr>
          <p:nvPr/>
        </p:nvCxnSpPr>
        <p:spPr>
          <a:xfrm>
            <a:off x="1028700" y="9823836"/>
            <a:ext cx="6935137" cy="21566"/>
          </a:xfrm>
          <a:prstGeom prst="straightConnector1">
            <a:avLst/>
          </a:prstGeom>
          <a:noFill/>
          <a:ln w="43475" cap="flat" cmpd="sng">
            <a:solidFill>
              <a:srgbClr val="1AD079"/>
            </a:solidFill>
            <a:prstDash val="solid"/>
            <a:round/>
            <a:headEnd type="diamond" w="lg" len="lg"/>
            <a:tailEnd type="diamond" w="lg" len="lg"/>
          </a:ln>
        </p:spPr>
      </p:cxn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F6B07D4-70BF-4AF2-8A1E-69BE5E5445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5847945"/>
              </p:ext>
            </p:extLst>
          </p:nvPr>
        </p:nvGraphicFramePr>
        <p:xfrm>
          <a:off x="8978385" y="0"/>
          <a:ext cx="9144000" cy="10265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1270</Words>
  <Application>Microsoft Office PowerPoint</Application>
  <PresentationFormat>Custom</PresentationFormat>
  <Paragraphs>297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Tomorrow</vt:lpstr>
      <vt:lpstr>Calibri Light</vt:lpstr>
      <vt:lpstr>DM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axton cahyadi</cp:lastModifiedBy>
  <cp:revision>622</cp:revision>
  <dcterms:modified xsi:type="dcterms:W3CDTF">2025-03-20T02:47:07Z</dcterms:modified>
</cp:coreProperties>
</file>