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8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8" r:id="rId2"/>
    <p:sldId id="298" r:id="rId3"/>
    <p:sldId id="277" r:id="rId4"/>
    <p:sldId id="278" r:id="rId5"/>
    <p:sldId id="289" r:id="rId6"/>
    <p:sldId id="279" r:id="rId7"/>
    <p:sldId id="284" r:id="rId8"/>
    <p:sldId id="280" r:id="rId9"/>
    <p:sldId id="281" r:id="rId10"/>
    <p:sldId id="297" r:id="rId11"/>
    <p:sldId id="282" r:id="rId12"/>
    <p:sldId id="283" r:id="rId13"/>
    <p:sldId id="293" r:id="rId14"/>
    <p:sldId id="285" r:id="rId15"/>
    <p:sldId id="259" r:id="rId16"/>
    <p:sldId id="291" r:id="rId17"/>
    <p:sldId id="287" r:id="rId18"/>
  </p:sldIdLst>
  <p:sldSz cx="12192000" cy="6858000"/>
  <p:notesSz cx="9872663" cy="6797675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706" autoAdjust="0"/>
    <p:restoredTop sz="94660"/>
  </p:normalViewPr>
  <p:slideViewPr>
    <p:cSldViewPr snapToGrid="0">
      <p:cViewPr varScale="1">
        <p:scale>
          <a:sx n="51" d="100"/>
          <a:sy n="51" d="100"/>
        </p:scale>
        <p:origin x="58" y="4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443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410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Matemática Financiera UNS - 1 2020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592225" y="0"/>
            <a:ext cx="4278154" cy="3410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AR"/>
              <a:t>05/04/2020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AR"/>
              <a:t>Matemática Financiera - UNS - 1 - 2020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592225" y="6456612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70546-4F9B-4C05-A27A-F102A2FE0E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29882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410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Matemática Financiera UNS - 1 2020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592225" y="0"/>
            <a:ext cx="4278154" cy="3410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AR"/>
              <a:t>05/04/2020</a:t>
            </a:r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5113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87267" y="3271381"/>
            <a:ext cx="789813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AR"/>
              <a:t>Matemática Financiera - UNS - 1 - 2020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592225" y="6456612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5A2D6-2979-4C45-AFFF-FC20DCEFD6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043703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/>
              <a:t>Matemática Financiera UNS - 1 2020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A2D6-2979-4C45-AFFF-FC20DCEFD6FD}" type="slidenum">
              <a:rPr lang="es-AR" smtClean="0"/>
              <a:t>3</a:t>
            </a:fld>
            <a:endParaRPr lang="es-AR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s-AR"/>
              <a:t>Matemática Financiera - UNS - 1 - 2020</a:t>
            </a:r>
          </a:p>
        </p:txBody>
      </p:sp>
    </p:spTree>
    <p:extLst>
      <p:ext uri="{BB962C8B-B14F-4D97-AF65-F5344CB8AC3E}">
        <p14:creationId xmlns:p14="http://schemas.microsoft.com/office/powerpoint/2010/main" val="903148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/>
              <a:t>Matemática Financiera UNS - 1 2020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15A2D6-2979-4C45-AFFF-FC20DCEFD6FD}" type="slidenum">
              <a:rPr lang="es-AR" smtClean="0"/>
              <a:t>4</a:t>
            </a:fld>
            <a:endParaRPr lang="es-AR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AR"/>
              <a:t>Matemática Financiera - UNS - 1 - 2020</a:t>
            </a:r>
          </a:p>
        </p:txBody>
      </p:sp>
    </p:spTree>
    <p:extLst>
      <p:ext uri="{BB962C8B-B14F-4D97-AF65-F5344CB8AC3E}">
        <p14:creationId xmlns:p14="http://schemas.microsoft.com/office/powerpoint/2010/main" val="3576614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A2D6-2979-4C45-AFFF-FC20DCEFD6FD}" type="slidenum">
              <a:rPr lang="es-AR" smtClean="0"/>
              <a:t>15</a:t>
            </a:fld>
            <a:endParaRPr lang="es-AR"/>
          </a:p>
        </p:txBody>
      </p:sp>
      <p:sp>
        <p:nvSpPr>
          <p:cNvPr id="6" name="Marcador de encabezado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/>
              <a:t>Matemática Financiera UNS - 1 2020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AR"/>
              <a:t>Matemática Financiera - UNS - 1 - 2020</a:t>
            </a:r>
          </a:p>
        </p:txBody>
      </p:sp>
    </p:spTree>
    <p:extLst>
      <p:ext uri="{BB962C8B-B14F-4D97-AF65-F5344CB8AC3E}">
        <p14:creationId xmlns:p14="http://schemas.microsoft.com/office/powerpoint/2010/main" val="65696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00AF-75B7-4AB8-BCF5-BCDDCCA67071}" type="datetime1">
              <a:rPr lang="es-AR" smtClean="0"/>
              <a:t>30/3/2021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614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4676-ACBC-4D7D-B21A-27F281CC322D}" type="datetime1">
              <a:rPr lang="es-AR" smtClean="0"/>
              <a:t>30/3/2021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292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7722-4989-4C2C-8275-73D902B80E0A}" type="datetime1">
              <a:rPr lang="es-AR" smtClean="0"/>
              <a:t>30/3/2021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294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CFE3-041E-4784-ADE5-E7433543E846}" type="datetime1">
              <a:rPr lang="es-AR" smtClean="0"/>
              <a:t>30/3/2021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197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45F7-09BA-4766-B8D1-DE23AF47B097}" type="datetime1">
              <a:rPr lang="es-AR" smtClean="0"/>
              <a:t>30/3/2021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092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A9BD-A35F-499C-864A-63D3D54EB512}" type="datetime1">
              <a:rPr lang="es-AR" smtClean="0"/>
              <a:t>30/3/2021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045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B096-C760-45CD-A337-A2A9BEA17298}" type="datetime1">
              <a:rPr lang="es-AR" smtClean="0"/>
              <a:t>30/3/2021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03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F6F3-1FD4-421E-AAF9-83CD78F18F63}" type="datetime1">
              <a:rPr lang="es-AR" smtClean="0"/>
              <a:t>30/3/2021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057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744-F462-4C1C-AAB8-0CD14BB8C1C0}" type="datetime1">
              <a:rPr lang="es-AR" smtClean="0"/>
              <a:t>30/3/2021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755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0002-FC58-4FF6-A387-E6A4F91F70A6}" type="datetime1">
              <a:rPr lang="es-AR" smtClean="0"/>
              <a:t>30/3/2021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166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056C-7205-4133-BE63-651CFA6452A1}" type="datetime1">
              <a:rPr lang="es-AR" smtClean="0"/>
              <a:t>30/3/2021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257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10C83-5B9A-4D99-965D-F148AED706BC}" type="datetime1">
              <a:rPr lang="es-AR" smtClean="0"/>
              <a:t>30/3/2021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Matemática Financiera - UNS - 1 2020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9A23A-630E-4C18-9504-D7AF95D5C1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846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1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4611872" y="1546710"/>
            <a:ext cx="29682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ES_tradnl" sz="3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  <a:p>
            <a:pPr algn="ctr">
              <a:lnSpc>
                <a:spcPct val="200000"/>
              </a:lnSpc>
            </a:pPr>
            <a:r>
              <a:rPr lang="es-ES_tradnl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Interés</a:t>
            </a:r>
          </a:p>
          <a:p>
            <a:pPr algn="ctr">
              <a:lnSpc>
                <a:spcPct val="200000"/>
              </a:lnSpc>
            </a:pPr>
            <a:r>
              <a:rPr lang="es-ES_tradnl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Monto</a:t>
            </a:r>
          </a:p>
        </p:txBody>
      </p:sp>
    </p:spTree>
    <p:extLst>
      <p:ext uri="{BB962C8B-B14F-4D97-AF65-F5344CB8AC3E}">
        <p14:creationId xmlns:p14="http://schemas.microsoft.com/office/powerpoint/2010/main" val="3453976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3BF06FCE-CE5D-4728-A129-34963E95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AF27CE7-9CBC-462D-803B-82E1545E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10</a:t>
            </a:fld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B716E35-7F8D-4F66-A0D2-055CBA421DE2}"/>
              </a:ext>
            </a:extLst>
          </p:cNvPr>
          <p:cNvSpPr txBox="1"/>
          <p:nvPr/>
        </p:nvSpPr>
        <p:spPr>
          <a:xfrm>
            <a:off x="989714" y="979598"/>
            <a:ext cx="102063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Capitalización</a:t>
            </a:r>
          </a:p>
          <a:p>
            <a:pPr>
              <a:lnSpc>
                <a:spcPct val="200000"/>
              </a:lnSpc>
            </a:pP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Es sumar los intereses generados al capital del cual se parte o “inicial” y es, precisamente, esa nueva cantidad la que pasa a ser el capital inicial del subperíodo siguiente.</a:t>
            </a:r>
          </a:p>
          <a:p>
            <a:endParaRPr lang="es-ES_tradnl" sz="3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_tradnl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306263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77281" y="496232"/>
            <a:ext cx="7496598" cy="604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Nomenclatura: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0: momento inicial</a:t>
            </a:r>
            <a:endParaRPr lang="es-AR" sz="3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n: momento final 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n: cantidad de períodos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m: subperíodos de capitalización </a:t>
            </a:r>
            <a:endParaRPr lang="es-AR" sz="3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VA: Valor actual = C: Capital 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ES_tradnl" sz="3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s-ES_tradnl" sz="3000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Valor en el momento “n” 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§"/>
            </a:pP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VF: Valor final = M: Monto</a:t>
            </a:r>
          </a:p>
          <a:p>
            <a:pPr marL="342900" lvl="0" indent="-342900" algn="just">
              <a:lnSpc>
                <a:spcPct val="150000"/>
              </a:lnSpc>
              <a:spcAft>
                <a:spcPts val="1200"/>
              </a:spcAft>
              <a:buFont typeface="Symbol" panose="05050102010706020507" pitchFamily="18" charset="2"/>
              <a:buChar char="§"/>
            </a:pPr>
            <a:endParaRPr lang="es-AR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3404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498753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2400" y="19604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7" name="Rectángulo 16"/>
          <p:cNvSpPr/>
          <p:nvPr/>
        </p:nvSpPr>
        <p:spPr>
          <a:xfrm>
            <a:off x="600363" y="609600"/>
            <a:ext cx="1111134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ES_tradnl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Momento inicial                                                                            Momento final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ES_tradnl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				   		                                 n	</a:t>
            </a:r>
            <a:endParaRPr lang="es-AR" sz="2400" b="1" dirty="0">
              <a:solidFill>
                <a:srgbClr val="0070C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ES_tradnl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-------------------------------- periodo -------------------------------- /</a:t>
            </a:r>
            <a:endParaRPr lang="es-AR" sz="2400" b="1" dirty="0">
              <a:solidFill>
                <a:srgbClr val="0070C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ES_tradnl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m</a:t>
            </a:r>
            <a:r>
              <a:rPr lang="es-ES_tradnl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    </a:t>
            </a:r>
            <a:r>
              <a:rPr lang="es-ES_tradnl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m</a:t>
            </a:r>
            <a:r>
              <a:rPr lang="es-ES_tradnl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s-ES_tradnl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m</a:t>
            </a:r>
            <a:r>
              <a:rPr lang="es-ES_tradnl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s-AR" sz="2400" b="1" dirty="0">
              <a:solidFill>
                <a:srgbClr val="0070C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s-ES_tradnl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---- subperíodo ---- / ---- subperíodo ---- / ---- subperíodo ---- /</a:t>
            </a:r>
            <a:endParaRPr lang="es-AR" sz="2400" b="1" dirty="0">
              <a:solidFill>
                <a:srgbClr val="0070C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_tradnl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------------------ /------------------ / --------------------------------- /</a:t>
            </a:r>
            <a:endParaRPr lang="es-AR" sz="24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ES_tradnl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s-ES_tradnl" sz="2400" b="1" baseline="-25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ES_tradnl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VA</a:t>
            </a:r>
            <a:r>
              <a:rPr lang="es-ES_tradnl" sz="2400" b="1" baseline="-25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_tradnl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VA</a:t>
            </a:r>
            <a:r>
              <a:rPr lang="es-ES_tradnl" sz="2400" b="1" baseline="-25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_tradnl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VF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es-AR" sz="24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ES_tradnl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Capital “C”                                                                                 Monto “M”</a:t>
            </a:r>
            <a:endParaRPr lang="es-AR" sz="24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ES_tradnl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Valor Actual “VA”                                                                    Valor Final “VF”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es-AR" sz="24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2783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13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4698705" y="2473366"/>
            <a:ext cx="2794590" cy="1135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ES_tradnl" sz="4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Interés </a:t>
            </a:r>
          </a:p>
        </p:txBody>
      </p:sp>
    </p:spTree>
    <p:extLst>
      <p:ext uri="{BB962C8B-B14F-4D97-AF65-F5344CB8AC3E}">
        <p14:creationId xmlns:p14="http://schemas.microsoft.com/office/powerpoint/2010/main" val="2197469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03713" y="413810"/>
            <a:ext cx="1038457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spcAft>
                <a:spcPts val="0"/>
              </a:spcAft>
            </a:pPr>
            <a:r>
              <a:rPr lang="es-AR" sz="3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Interés “compuesto”:</a:t>
            </a:r>
            <a:r>
              <a:rPr lang="es-AR" sz="3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0" algn="just">
              <a:lnSpc>
                <a:spcPct val="200000"/>
              </a:lnSpc>
              <a:spcAft>
                <a:spcPts val="0"/>
              </a:spcAft>
            </a:pPr>
            <a:r>
              <a:rPr lang="es-AR" sz="3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utiliza en el comercio y mercado financiero. </a:t>
            </a:r>
            <a:endParaRPr lang="es-AR" sz="3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200000"/>
              </a:lnSpc>
              <a:spcAft>
                <a:spcPts val="0"/>
              </a:spcAft>
            </a:pPr>
            <a:r>
              <a:rPr lang="es-AR" sz="3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 aplicación y modo responde a una normativa de orden nacional impuesta por el organismo rector de la política monetaria.  </a:t>
            </a:r>
            <a:endParaRPr lang="es-AR" sz="3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2082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04877" y="798847"/>
            <a:ext cx="10169942" cy="507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s-AR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MONTO </a:t>
            </a:r>
          </a:p>
          <a:p>
            <a:pPr algn="ctr">
              <a:spcAft>
                <a:spcPts val="0"/>
              </a:spcAft>
            </a:pPr>
            <a:endParaRPr lang="es-AR" sz="32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AR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s-ES_tradnl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             1              2                         m-1             n</a:t>
            </a:r>
            <a:endParaRPr lang="es-AR" sz="3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ES_tradnl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 --------  /  --------  /  -------- .............  / ----------  /</a:t>
            </a:r>
            <a:endParaRPr lang="es-AR" sz="3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_tradnl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C            m</a:t>
            </a:r>
            <a:r>
              <a:rPr lang="es-ES_tradnl" sz="3200" b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s-ES_tradnl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m</a:t>
            </a:r>
            <a:r>
              <a:rPr lang="es-ES_tradnl" sz="3200" b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_tradnl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m</a:t>
            </a:r>
            <a:r>
              <a:rPr lang="es-ES_tradnl" sz="3200" b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m-1</a:t>
            </a:r>
            <a:r>
              <a:rPr lang="es-ES_tradnl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s-ES_tradnl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ES_tradnl" sz="3200" b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s-ES_tradnl" sz="3200" b="1" baseline="-25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s-AR" sz="3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s-ES_tradnl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Bajo el supuesto que la tasa de interés está sincronizada con el subperíodo de capitalización se puede desarrollar del siguiente modo: </a:t>
            </a:r>
            <a:endParaRPr lang="es-AR" sz="3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4874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16</a:t>
            </a:fld>
            <a:endParaRPr lang="es-AR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688092"/>
              </p:ext>
            </p:extLst>
          </p:nvPr>
        </p:nvGraphicFramePr>
        <p:xfrm>
          <a:off x="531627" y="883650"/>
          <a:ext cx="11204944" cy="48030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8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s-AR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</a:t>
                      </a:r>
                      <a:endParaRPr lang="es-AR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</a:t>
                      </a:r>
                      <a:endParaRPr lang="es-AR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AR" sz="2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Monto</a:t>
                      </a:r>
                      <a:endParaRPr lang="es-AR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it-IT" sz="2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it-IT" sz="2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it-IT" sz="2600" b="1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it-IT" sz="2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C + Ci = </a:t>
                      </a:r>
                      <a:r>
                        <a:rPr lang="it-IT" sz="2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( 1 + i ) </a:t>
                      </a:r>
                      <a:endParaRPr lang="it-IT" sz="2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s-AR" sz="2600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s-AR" sz="2600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s-AR" sz="2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nn-NO" sz="2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M</a:t>
                      </a:r>
                      <a:r>
                        <a:rPr lang="nn-NO" sz="2600" b="1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nn-NO" sz="2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n-NO" sz="2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M</a:t>
                      </a:r>
                      <a:r>
                        <a:rPr lang="nn-NO" sz="2600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nn-NO" sz="2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M</a:t>
                      </a:r>
                      <a:r>
                        <a:rPr lang="nn-NO" sz="2600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nn-NO" sz="2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 = M</a:t>
                      </a:r>
                      <a:r>
                        <a:rPr lang="nn-NO" sz="2600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nn-NO" sz="2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( 1 + i ) = C ( 1 + i ) (1 + i ) = </a:t>
                      </a:r>
                      <a:r>
                        <a:rPr lang="nn-NO" sz="2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( 1 + i ) </a:t>
                      </a:r>
                      <a:r>
                        <a:rPr lang="nn-NO" sz="2600" b="1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nn-NO" sz="2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s-AR" sz="2600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s-AR" sz="2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s-AR" sz="2600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s-AR" sz="2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nn-NO" sz="2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nn-NO" sz="2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nn-NO" sz="2600" b="1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nn-NO" sz="2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n-NO" sz="2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M</a:t>
                      </a:r>
                      <a:r>
                        <a:rPr lang="nn-NO" sz="2600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nn-NO" sz="2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M2 i = M</a:t>
                      </a:r>
                      <a:r>
                        <a:rPr lang="nn-NO" sz="2600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nn-NO" sz="2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( 1 + i ) = C ( 1 + i ) </a:t>
                      </a:r>
                      <a:r>
                        <a:rPr lang="nn-NO" sz="2600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nn-NO" sz="2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( 1 + i ) =</a:t>
                      </a:r>
                      <a:r>
                        <a:rPr lang="nn-NO" sz="2600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n-NO" sz="2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( 1 + i )</a:t>
                      </a:r>
                      <a:r>
                        <a:rPr lang="nn-NO" sz="2600" b="1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</a:t>
                      </a:r>
                      <a:endParaRPr lang="nn-NO" sz="2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s-AR" sz="2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</a:t>
                      </a:r>
                      <a:r>
                        <a:rPr lang="es-AR" sz="2600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 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s-AR" sz="2600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 - 1</a:t>
                      </a:r>
                      <a:r>
                        <a:rPr lang="es-AR" sz="2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</a:t>
                      </a:r>
                      <a:endParaRPr lang="es-AR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s-AR" sz="2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s-AR" sz="2600" b="1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s-AR" sz="2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M</a:t>
                      </a:r>
                      <a:r>
                        <a:rPr lang="es-AR" sz="2600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  <a:r>
                        <a:rPr lang="es-AR" sz="2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( 1 + i ) = C ( 1 + i ) </a:t>
                      </a:r>
                      <a:r>
                        <a:rPr lang="es-AR" sz="2600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s-AR" sz="2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- 1 ( 1 + i ) = </a:t>
                      </a:r>
                      <a:r>
                        <a:rPr lang="es-AR" sz="2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( 1 + i ) </a:t>
                      </a:r>
                      <a:r>
                        <a:rPr lang="es-AR" sz="2800" b="1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AR" sz="2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s-AR" sz="2800" b="1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s-AR" sz="2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s-AR" sz="2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( 1 + i ) </a:t>
                      </a:r>
                      <a:r>
                        <a:rPr lang="es-AR" sz="2800" b="1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s-AR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780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Matemática Financiera - UNS - 1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17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988232" y="533976"/>
            <a:ext cx="10077658" cy="5790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Fórmulas derivadas de MONTO: 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♣"/>
            </a:pPr>
            <a:r>
              <a:rPr lang="en-US" sz="3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Interés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M – C = C ( 1+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3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C =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I = C [ ( 1+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32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1 ]</a:t>
            </a:r>
            <a:endParaRPr lang="es-AR" sz="3200" b="1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♣"/>
            </a:pPr>
            <a:r>
              <a:rPr lang="es-AR" sz="3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Tasa de interés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AR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[ ( M / C ) </a:t>
            </a:r>
            <a:r>
              <a:rPr lang="es-AR" sz="32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1/n </a:t>
            </a:r>
            <a:r>
              <a:rPr lang="es-AR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1 ] n </a:t>
            </a:r>
            <a:r>
              <a:rPr lang="es-AR" sz="3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s-AR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 </a:t>
            </a:r>
            <a:endParaRPr lang="es-AR" sz="3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♣"/>
            </a:pPr>
            <a:r>
              <a:rPr lang="es-AR" sz="3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Tiempo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ln ( M / C ) / ln ( 1 + i ) = n+…………..+36</a:t>
            </a:r>
          </a:p>
        </p:txBody>
      </p:sp>
    </p:spTree>
    <p:extLst>
      <p:ext uri="{BB962C8B-B14F-4D97-AF65-F5344CB8AC3E}">
        <p14:creationId xmlns:p14="http://schemas.microsoft.com/office/powerpoint/2010/main" val="246722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716F4A46-C751-4203-9214-95F8AE73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26EFFB3-2381-4001-8705-709B9C80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2</a:t>
            </a:fld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F75731-E9FB-49B6-A060-9E0E15333467}"/>
              </a:ext>
            </a:extLst>
          </p:cNvPr>
          <p:cNvSpPr txBox="1"/>
          <p:nvPr/>
        </p:nvSpPr>
        <p:spPr>
          <a:xfrm>
            <a:off x="1675514" y="877622"/>
            <a:ext cx="8306686" cy="459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Symbol" panose="05050102010706020507" pitchFamily="18" charset="2"/>
              <a:buChar char=""/>
            </a:pPr>
            <a:r>
              <a:rPr lang="es-ES_tradnl" sz="3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Vocabulario</a:t>
            </a:r>
          </a:p>
          <a:p>
            <a:pPr marL="571500" indent="-571500">
              <a:lnSpc>
                <a:spcPct val="200000"/>
              </a:lnSpc>
              <a:buFont typeface="Symbol" panose="05050102010706020507" pitchFamily="18" charset="2"/>
              <a:buChar char=""/>
            </a:pPr>
            <a:r>
              <a:rPr lang="es-ES_tradnl" sz="3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Definiciones</a:t>
            </a:r>
          </a:p>
          <a:p>
            <a:pPr marL="571500" indent="-571500">
              <a:lnSpc>
                <a:spcPct val="200000"/>
              </a:lnSpc>
              <a:buFont typeface="Symbol" panose="05050102010706020507" pitchFamily="18" charset="2"/>
              <a:buChar char=""/>
            </a:pPr>
            <a:r>
              <a:rPr lang="es-ES_tradnl" sz="3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Conceptos </a:t>
            </a:r>
          </a:p>
          <a:p>
            <a:pPr marL="571500" indent="-571500">
              <a:lnSpc>
                <a:spcPct val="200000"/>
              </a:lnSpc>
              <a:buFont typeface="Symbol" panose="05050102010706020507" pitchFamily="18" charset="2"/>
              <a:buChar char=""/>
            </a:pPr>
            <a:r>
              <a:rPr lang="es-ES_tradnl" sz="3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Mecánica Operativa</a:t>
            </a:r>
          </a:p>
        </p:txBody>
      </p:sp>
    </p:spTree>
    <p:extLst>
      <p:ext uri="{BB962C8B-B14F-4D97-AF65-F5344CB8AC3E}">
        <p14:creationId xmlns:p14="http://schemas.microsoft.com/office/powerpoint/2010/main" val="239877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70442" y="816735"/>
            <a:ext cx="9811275" cy="4834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800"/>
              </a:spcBef>
              <a:spcAft>
                <a:spcPts val="1200"/>
              </a:spcAft>
            </a:pPr>
            <a:r>
              <a:rPr lang="es-ES_tradnl" sz="3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Variables que intervienen en el cálculo financiero</a:t>
            </a:r>
            <a:endParaRPr lang="es-AR" sz="38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AR" sz="3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Dinero</a:t>
            </a:r>
          </a:p>
          <a:p>
            <a:pPr marL="342900" lvl="0" indent="-3429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AR" sz="3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Tiempo</a:t>
            </a:r>
          </a:p>
          <a:p>
            <a:pPr marL="342900" lvl="0" indent="-3429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AR" sz="3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Tasa.</a:t>
            </a:r>
            <a:endParaRPr lang="es-AR" sz="3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400" dirty="0"/>
              <a:t>Matemática Financiera - UNS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z="1800" smtClean="0"/>
              <a:t>3</a:t>
            </a:fld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50774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83164" y="705283"/>
            <a:ext cx="10194909" cy="5326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es-ES_tradnl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Dinero</a:t>
            </a:r>
            <a:endParaRPr lang="es-AR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es-ES_tradnl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Capital, valor actual y/o valor presente</a:t>
            </a:r>
            <a:endParaRPr lang="es-AR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s-A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 sinónimos y se los utiliza para expresar el valor en el momento que se lo valúa.</a:t>
            </a:r>
            <a:endParaRPr lang="es-A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s-A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los simboliza como “</a:t>
            </a:r>
            <a:r>
              <a:rPr lang="es-AR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A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”, “</a:t>
            </a:r>
            <a:r>
              <a:rPr lang="es-AR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s-A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”, </a:t>
            </a:r>
            <a:r>
              <a:rPr lang="es-AR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VP</a:t>
            </a:r>
            <a:r>
              <a:rPr lang="es-A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y/o </a:t>
            </a:r>
            <a:r>
              <a:rPr lang="es-ES_tradnl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s-ES_tradnl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_tradnl" sz="36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ES_tradnl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endParaRPr lang="es-A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</a:pPr>
            <a:r>
              <a:rPr lang="es-A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AR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Matemática Financiera - UNS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670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5</a:t>
            </a:fld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898741" y="704585"/>
            <a:ext cx="10162954" cy="4989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es-ES_tradnl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Dinero - Monto, valor final y/o valor futuro</a:t>
            </a:r>
            <a:endParaRPr lang="es-AR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A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También son sinónimos y expresan el valor que un capital tiene en un momento posterior al presente, que puede o no coincidir con el valor que tiene la operación al momento de su finalización.</a:t>
            </a:r>
            <a:endParaRPr lang="es-A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A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los simboliza como “</a:t>
            </a:r>
            <a:r>
              <a:rPr lang="es-AR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s-A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”, “</a:t>
            </a:r>
            <a:r>
              <a:rPr lang="es-AR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VF</a:t>
            </a:r>
            <a:r>
              <a:rPr lang="es-A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y “</a:t>
            </a:r>
            <a:r>
              <a:rPr lang="es-AR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s-AR" sz="3600" b="1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s-A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”. </a:t>
            </a:r>
            <a:endParaRPr lang="es-A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41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08207" y="763933"/>
            <a:ext cx="10234416" cy="5036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</a:pPr>
            <a:r>
              <a:rPr lang="es-ES_tradnl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Dinero - Interés</a:t>
            </a:r>
            <a:endParaRPr lang="es-AR" sz="3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s-AR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Interés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más allá de las diversas definiciones que en función de su aplicación o uso se pueda expresar, </a:t>
            </a:r>
            <a:r>
              <a:rPr lang="es-AR" sz="3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 la diferencia existente en el valor de un mismo capital en dos momentos del tiempo. </a:t>
            </a:r>
            <a:endParaRPr lang="es-A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trata de una cantidad física, tangible, </a:t>
            </a:r>
            <a:r>
              <a:rPr lang="es-AR" sz="3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dinero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 este caso.</a:t>
            </a:r>
            <a:endParaRPr lang="es-A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lo expresa simbólicamente con “</a:t>
            </a:r>
            <a:r>
              <a:rPr lang="es-AR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”. </a:t>
            </a:r>
            <a:endParaRPr lang="es-A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190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19018" y="581999"/>
            <a:ext cx="10353963" cy="4866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</a:pPr>
            <a:r>
              <a:rPr lang="es-ES_tradnl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Tasa de interés</a:t>
            </a:r>
            <a:endParaRPr lang="es-AR" sz="3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 tasa, ratio, razón o fracción es un número que relaciona dos magnitudes de una misma especie. </a:t>
            </a:r>
            <a:endParaRPr lang="es-AR" sz="3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nuestra disciplina, dado que relaciona dinero, será una “</a:t>
            </a:r>
            <a:r>
              <a:rPr lang="es-ES_tradnl" sz="3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tasa de interés</a:t>
            </a: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o una “</a:t>
            </a:r>
            <a:r>
              <a:rPr lang="es-ES_tradnl" sz="3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tasa de descuento</a:t>
            </a: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según el caso.</a:t>
            </a:r>
            <a:endParaRPr lang="es-AR" sz="3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25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59567" y="766732"/>
            <a:ext cx="10694233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800"/>
              </a:spcBef>
              <a:spcAft>
                <a:spcPts val="0"/>
              </a:spcAft>
            </a:pPr>
            <a:r>
              <a:rPr lang="es-ES_tradnl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Tiempo: </a:t>
            </a:r>
          </a:p>
          <a:p>
            <a:pPr algn="just">
              <a:spcAft>
                <a:spcPts val="0"/>
              </a:spcAft>
            </a:pP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s-A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el lapso en el que se sucede la generación (o quita) de intereses.</a:t>
            </a:r>
            <a:endParaRPr lang="es-A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Dimensiones</a:t>
            </a:r>
            <a:endParaRPr lang="es-AR" sz="3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"/>
            </a:pPr>
            <a:r>
              <a:rPr lang="es-ES_tradnl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Período: </a:t>
            </a: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el lapso durante el cual se generan intereses y que transcurre desde el momento (época) inicial hasta el momento (época) final de la operación, se lo representa con la letra “</a:t>
            </a:r>
            <a:r>
              <a:rPr lang="es-ES_tradnl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s-AR" sz="3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"/>
            </a:pPr>
            <a:r>
              <a:rPr lang="es-ES_tradnl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Subperíodo: </a:t>
            </a: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la fracción de tiempo en las que ha ido dividido el periodo y su representación será con la letra “</a:t>
            </a:r>
            <a:r>
              <a:rPr lang="es-ES_tradnl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ES_tradnl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endParaRPr lang="es-AR" sz="3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364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03222" y="915977"/>
            <a:ext cx="10107802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800"/>
              </a:spcBef>
              <a:spcAft>
                <a:spcPts val="0"/>
              </a:spcAft>
            </a:pPr>
            <a:r>
              <a:rPr lang="es-ES_tradnl" sz="3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Tiempo – Eje del tiempo </a:t>
            </a:r>
            <a:endParaRPr lang="es-AR" sz="3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spcAft>
                <a:spcPts val="0"/>
              </a:spcAft>
            </a:pP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Definimos al eje del tiempo como el segmento de recta con el cual representamos el transcurso del mismo.</a:t>
            </a:r>
          </a:p>
          <a:p>
            <a:pPr algn="just">
              <a:spcAft>
                <a:spcPts val="0"/>
              </a:spcAft>
            </a:pP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Sus extremos son: </a:t>
            </a: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♣"/>
            </a:pP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momento inicial o sea "</a:t>
            </a:r>
            <a:r>
              <a:rPr lang="es-ES_tradnl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cero</a:t>
            </a: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y </a:t>
            </a: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♣"/>
            </a:pP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cuando finaliza, que se representa con una letra “</a:t>
            </a:r>
            <a:r>
              <a:rPr lang="es-ES_tradnl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</a:p>
          <a:p>
            <a:pPr algn="just">
              <a:spcAft>
                <a:spcPts val="0"/>
              </a:spcAft>
            </a:pP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su vez, ese lapso puede estar segmentado en partes que se denominan “</a:t>
            </a:r>
            <a:r>
              <a:rPr lang="es-ES_tradnl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subperíodos</a:t>
            </a: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e indican los momentos en que se capitalizan intereses, se lo representa con la letra “</a:t>
            </a:r>
            <a:r>
              <a:rPr lang="es-ES_tradnl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ES_tradnl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endParaRPr lang="es-AR" sz="3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Matemática Financiera - UNS - 1 2020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23A-630E-4C18-9504-D7AF95D5C17F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4660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</TotalTime>
  <Words>1052</Words>
  <Application>Microsoft Office PowerPoint</Application>
  <PresentationFormat>Panorámica</PresentationFormat>
  <Paragraphs>150</Paragraphs>
  <Slides>17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</dc:creator>
  <cp:lastModifiedBy>Gustavo</cp:lastModifiedBy>
  <cp:revision>161</cp:revision>
  <cp:lastPrinted>2020-04-06T17:52:35Z</cp:lastPrinted>
  <dcterms:created xsi:type="dcterms:W3CDTF">2020-04-03T21:30:23Z</dcterms:created>
  <dcterms:modified xsi:type="dcterms:W3CDTF">2021-03-30T13:25:57Z</dcterms:modified>
</cp:coreProperties>
</file>