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83" r:id="rId2"/>
    <p:sldId id="274" r:id="rId3"/>
    <p:sldId id="275" r:id="rId4"/>
    <p:sldId id="276" r:id="rId5"/>
    <p:sldId id="277" r:id="rId6"/>
    <p:sldId id="278" r:id="rId7"/>
    <p:sldId id="284" r:id="rId8"/>
    <p:sldId id="257" r:id="rId9"/>
    <p:sldId id="261" r:id="rId10"/>
    <p:sldId id="262" r:id="rId11"/>
    <p:sldId id="263" r:id="rId12"/>
    <p:sldId id="285" r:id="rId13"/>
    <p:sldId id="259" r:id="rId14"/>
    <p:sldId id="264" r:id="rId15"/>
    <p:sldId id="265" r:id="rId16"/>
    <p:sldId id="266" r:id="rId17"/>
    <p:sldId id="286" r:id="rId18"/>
    <p:sldId id="269" r:id="rId19"/>
    <p:sldId id="270" r:id="rId20"/>
    <p:sldId id="287" r:id="rId21"/>
    <p:sldId id="271" r:id="rId22"/>
    <p:sldId id="272" r:id="rId23"/>
    <p:sldId id="288" r:id="rId24"/>
    <p:sldId id="279" r:id="rId25"/>
    <p:sldId id="280" r:id="rId26"/>
  </p:sldIdLst>
  <p:sldSz cx="12192000" cy="6858000"/>
  <p:notesSz cx="9872663" cy="679767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580" autoAdjust="0"/>
    <p:restoredTop sz="94660"/>
  </p:normalViewPr>
  <p:slideViewPr>
    <p:cSldViewPr snapToGrid="0" showGuides="1">
      <p:cViewPr varScale="1">
        <p:scale>
          <a:sx n="72" d="100"/>
          <a:sy n="72" d="100"/>
        </p:scale>
        <p:origin x="82" y="3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1"/>
            <a:ext cx="4278154" cy="341064"/>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sz="quarter" idx="1"/>
          </p:nvPr>
        </p:nvSpPr>
        <p:spPr>
          <a:xfrm>
            <a:off x="5592224" y="1"/>
            <a:ext cx="4278154" cy="341064"/>
          </a:xfrm>
          <a:prstGeom prst="rect">
            <a:avLst/>
          </a:prstGeom>
        </p:spPr>
        <p:txBody>
          <a:bodyPr vert="horz" lIns="91440" tIns="45720" rIns="91440" bIns="45720" rtlCol="0"/>
          <a:lstStyle>
            <a:lvl1pPr algn="r">
              <a:defRPr sz="1200"/>
            </a:lvl1pPr>
          </a:lstStyle>
          <a:p>
            <a:fld id="{F50D12EE-E947-4D4A-8D3A-BF297099F57A}" type="datetimeFigureOut">
              <a:rPr lang="es-AR" smtClean="0"/>
              <a:t>14/12/2020</a:t>
            </a:fld>
            <a:endParaRPr lang="es-AR"/>
          </a:p>
        </p:txBody>
      </p:sp>
      <p:sp>
        <p:nvSpPr>
          <p:cNvPr id="4" name="Marcador de pie de página 3"/>
          <p:cNvSpPr>
            <a:spLocks noGrp="1"/>
          </p:cNvSpPr>
          <p:nvPr>
            <p:ph type="ftr" sz="quarter" idx="2"/>
          </p:nvPr>
        </p:nvSpPr>
        <p:spPr>
          <a:xfrm>
            <a:off x="0" y="6456612"/>
            <a:ext cx="4278154" cy="341063"/>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p:cNvSpPr>
            <a:spLocks noGrp="1"/>
          </p:cNvSpPr>
          <p:nvPr>
            <p:ph type="sldNum" sz="quarter" idx="3"/>
          </p:nvPr>
        </p:nvSpPr>
        <p:spPr>
          <a:xfrm>
            <a:off x="5592224" y="6456612"/>
            <a:ext cx="4278154" cy="341063"/>
          </a:xfrm>
          <a:prstGeom prst="rect">
            <a:avLst/>
          </a:prstGeom>
        </p:spPr>
        <p:txBody>
          <a:bodyPr vert="horz" lIns="91440" tIns="45720" rIns="91440" bIns="45720" rtlCol="0" anchor="b"/>
          <a:lstStyle>
            <a:lvl1pPr algn="r">
              <a:defRPr sz="1200"/>
            </a:lvl1pPr>
          </a:lstStyle>
          <a:p>
            <a:fld id="{9929431C-D6E2-46A5-8FBD-1116658557C0}" type="slidenum">
              <a:rPr lang="es-AR" smtClean="0"/>
              <a:t>‹Nº›</a:t>
            </a:fld>
            <a:endParaRPr lang="es-AR"/>
          </a:p>
        </p:txBody>
      </p:sp>
    </p:spTree>
    <p:extLst>
      <p:ext uri="{BB962C8B-B14F-4D97-AF65-F5344CB8AC3E}">
        <p14:creationId xmlns:p14="http://schemas.microsoft.com/office/powerpoint/2010/main" val="3177936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278154" cy="34145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5592796" y="0"/>
            <a:ext cx="4278154" cy="341458"/>
          </a:xfrm>
          <a:prstGeom prst="rect">
            <a:avLst/>
          </a:prstGeom>
        </p:spPr>
        <p:txBody>
          <a:bodyPr vert="horz" lIns="91440" tIns="45720" rIns="91440" bIns="45720" rtlCol="0"/>
          <a:lstStyle>
            <a:lvl1pPr algn="r">
              <a:defRPr sz="1200"/>
            </a:lvl1pPr>
          </a:lstStyle>
          <a:p>
            <a:fld id="{CD769EBA-EEF4-4F6B-86B0-EB02DB4EDA1F}" type="datetimeFigureOut">
              <a:rPr lang="es-AR" smtClean="0"/>
              <a:t>14/12/2020</a:t>
            </a:fld>
            <a:endParaRPr lang="es-AR"/>
          </a:p>
        </p:txBody>
      </p:sp>
      <p:sp>
        <p:nvSpPr>
          <p:cNvPr id="4" name="Marcador de imagen de diapositiva 3"/>
          <p:cNvSpPr>
            <a:spLocks noGrp="1" noRot="1" noChangeAspect="1"/>
          </p:cNvSpPr>
          <p:nvPr>
            <p:ph type="sldImg" idx="2"/>
          </p:nvPr>
        </p:nvSpPr>
        <p:spPr>
          <a:xfrm>
            <a:off x="2897188" y="849313"/>
            <a:ext cx="4078287" cy="2293937"/>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987267" y="3271382"/>
            <a:ext cx="7898130" cy="2676584"/>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6456219"/>
            <a:ext cx="4278154" cy="34145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5592796" y="6456219"/>
            <a:ext cx="4278154" cy="341457"/>
          </a:xfrm>
          <a:prstGeom prst="rect">
            <a:avLst/>
          </a:prstGeom>
        </p:spPr>
        <p:txBody>
          <a:bodyPr vert="horz" lIns="91440" tIns="45720" rIns="91440" bIns="45720" rtlCol="0" anchor="b"/>
          <a:lstStyle>
            <a:lvl1pPr algn="r">
              <a:defRPr sz="1200"/>
            </a:lvl1pPr>
          </a:lstStyle>
          <a:p>
            <a:fld id="{39CADAE7-5F80-46AC-A56F-4A27D42AF56B}" type="slidenum">
              <a:rPr lang="es-AR" smtClean="0"/>
              <a:t>‹Nº›</a:t>
            </a:fld>
            <a:endParaRPr lang="es-AR"/>
          </a:p>
        </p:txBody>
      </p:sp>
    </p:spTree>
    <p:extLst>
      <p:ext uri="{BB962C8B-B14F-4D97-AF65-F5344CB8AC3E}">
        <p14:creationId xmlns:p14="http://schemas.microsoft.com/office/powerpoint/2010/main" val="28158991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39CADAE7-5F80-46AC-A56F-4A27D42AF56B}" type="slidenum">
              <a:rPr lang="es-AR" smtClean="0"/>
              <a:t>1</a:t>
            </a:fld>
            <a:endParaRPr lang="es-AR"/>
          </a:p>
        </p:txBody>
      </p:sp>
    </p:spTree>
    <p:extLst>
      <p:ext uri="{BB962C8B-B14F-4D97-AF65-F5344CB8AC3E}">
        <p14:creationId xmlns:p14="http://schemas.microsoft.com/office/powerpoint/2010/main" val="3102249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p:txBody>
          <a:bodyPr/>
          <a:lstStyle/>
          <a:p>
            <a:fld id="{31C41309-C90A-4B0D-9009-6906137801C6}" type="datetime1">
              <a:rPr lang="es-AR" smtClean="0"/>
              <a:t>14/12/2020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7835159-5085-4C68-888C-CBE6F1B0217C}" type="slidenum">
              <a:rPr lang="es-AR" smtClean="0"/>
              <a:t>‹Nº›</a:t>
            </a:fld>
            <a:endParaRPr lang="es-AR"/>
          </a:p>
        </p:txBody>
      </p:sp>
    </p:spTree>
    <p:extLst>
      <p:ext uri="{BB962C8B-B14F-4D97-AF65-F5344CB8AC3E}">
        <p14:creationId xmlns:p14="http://schemas.microsoft.com/office/powerpoint/2010/main" val="745864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505E7F00-A059-4A4B-B299-53249E777C9C}" type="datetime1">
              <a:rPr lang="es-AR" smtClean="0"/>
              <a:t>14/12/2020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7835159-5085-4C68-888C-CBE6F1B0217C}" type="slidenum">
              <a:rPr lang="es-AR" smtClean="0"/>
              <a:t>‹Nº›</a:t>
            </a:fld>
            <a:endParaRPr lang="es-AR"/>
          </a:p>
        </p:txBody>
      </p:sp>
    </p:spTree>
    <p:extLst>
      <p:ext uri="{BB962C8B-B14F-4D97-AF65-F5344CB8AC3E}">
        <p14:creationId xmlns:p14="http://schemas.microsoft.com/office/powerpoint/2010/main" val="40275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D83CCB88-AD65-4216-8835-A675862AA65F}" type="datetime1">
              <a:rPr lang="es-AR" smtClean="0"/>
              <a:t>14/12/2020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7835159-5085-4C68-888C-CBE6F1B0217C}" type="slidenum">
              <a:rPr lang="es-AR" smtClean="0"/>
              <a:t>‹Nº›</a:t>
            </a:fld>
            <a:endParaRPr lang="es-AR"/>
          </a:p>
        </p:txBody>
      </p:sp>
    </p:spTree>
    <p:extLst>
      <p:ext uri="{BB962C8B-B14F-4D97-AF65-F5344CB8AC3E}">
        <p14:creationId xmlns:p14="http://schemas.microsoft.com/office/powerpoint/2010/main" val="223908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80809470-BE99-4A99-B220-C853ED40170D}" type="datetime1">
              <a:rPr lang="es-AR" smtClean="0"/>
              <a:t>14/12/2020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7835159-5085-4C68-888C-CBE6F1B0217C}" type="slidenum">
              <a:rPr lang="es-AR" smtClean="0"/>
              <a:t>‹Nº›</a:t>
            </a:fld>
            <a:endParaRPr lang="es-AR"/>
          </a:p>
        </p:txBody>
      </p:sp>
    </p:spTree>
    <p:extLst>
      <p:ext uri="{BB962C8B-B14F-4D97-AF65-F5344CB8AC3E}">
        <p14:creationId xmlns:p14="http://schemas.microsoft.com/office/powerpoint/2010/main" val="108290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EB37F6F3-5F98-43E1-93A6-0C38CC824908}" type="datetime1">
              <a:rPr lang="es-AR" smtClean="0"/>
              <a:t>14/12/2020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7835159-5085-4C68-888C-CBE6F1B0217C}" type="slidenum">
              <a:rPr lang="es-AR" smtClean="0"/>
              <a:t>‹Nº›</a:t>
            </a:fld>
            <a:endParaRPr lang="es-AR"/>
          </a:p>
        </p:txBody>
      </p:sp>
    </p:spTree>
    <p:extLst>
      <p:ext uri="{BB962C8B-B14F-4D97-AF65-F5344CB8AC3E}">
        <p14:creationId xmlns:p14="http://schemas.microsoft.com/office/powerpoint/2010/main" val="118269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E6BB3C9A-261C-4098-936B-32038127717F}" type="datetime1">
              <a:rPr lang="es-AR" smtClean="0"/>
              <a:t>14/12/2020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7835159-5085-4C68-888C-CBE6F1B0217C}" type="slidenum">
              <a:rPr lang="es-AR" smtClean="0"/>
              <a:t>‹Nº›</a:t>
            </a:fld>
            <a:endParaRPr lang="es-AR"/>
          </a:p>
        </p:txBody>
      </p:sp>
    </p:spTree>
    <p:extLst>
      <p:ext uri="{BB962C8B-B14F-4D97-AF65-F5344CB8AC3E}">
        <p14:creationId xmlns:p14="http://schemas.microsoft.com/office/powerpoint/2010/main" val="3222981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B1AEA717-2A69-4C55-A878-5F47B118888A}" type="datetime1">
              <a:rPr lang="es-AR" smtClean="0"/>
              <a:t>14/12/2020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C7835159-5085-4C68-888C-CBE6F1B0217C}" type="slidenum">
              <a:rPr lang="es-AR" smtClean="0"/>
              <a:t>‹Nº›</a:t>
            </a:fld>
            <a:endParaRPr lang="es-AR"/>
          </a:p>
        </p:txBody>
      </p:sp>
    </p:spTree>
    <p:extLst>
      <p:ext uri="{BB962C8B-B14F-4D97-AF65-F5344CB8AC3E}">
        <p14:creationId xmlns:p14="http://schemas.microsoft.com/office/powerpoint/2010/main" val="134325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7BB035E5-71D4-489B-839C-6E64A612CB32}" type="datetime1">
              <a:rPr lang="es-AR" smtClean="0"/>
              <a:t>14/12/2020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C7835159-5085-4C68-888C-CBE6F1B0217C}" type="slidenum">
              <a:rPr lang="es-AR" smtClean="0"/>
              <a:t>‹Nº›</a:t>
            </a:fld>
            <a:endParaRPr lang="es-AR"/>
          </a:p>
        </p:txBody>
      </p:sp>
    </p:spTree>
    <p:extLst>
      <p:ext uri="{BB962C8B-B14F-4D97-AF65-F5344CB8AC3E}">
        <p14:creationId xmlns:p14="http://schemas.microsoft.com/office/powerpoint/2010/main" val="392346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94E5DEC-8C76-43F0-9F11-E6CC299C7B92}" type="datetime1">
              <a:rPr lang="es-AR" smtClean="0"/>
              <a:t>14/12/2020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‹Nº›</a:t>
            </a:fld>
            <a:endParaRPr lang="es-AR"/>
          </a:p>
        </p:txBody>
      </p:sp>
    </p:spTree>
    <p:extLst>
      <p:ext uri="{BB962C8B-B14F-4D97-AF65-F5344CB8AC3E}">
        <p14:creationId xmlns:p14="http://schemas.microsoft.com/office/powerpoint/2010/main" val="52950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2E5E4DA2-CDB3-4450-9EC5-6C56431CEB22}" type="datetime1">
              <a:rPr lang="es-AR" smtClean="0"/>
              <a:t>14/12/2020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7835159-5085-4C68-888C-CBE6F1B0217C}" type="slidenum">
              <a:rPr lang="es-AR" smtClean="0"/>
              <a:t>‹Nº›</a:t>
            </a:fld>
            <a:endParaRPr lang="es-AR"/>
          </a:p>
        </p:txBody>
      </p:sp>
    </p:spTree>
    <p:extLst>
      <p:ext uri="{BB962C8B-B14F-4D97-AF65-F5344CB8AC3E}">
        <p14:creationId xmlns:p14="http://schemas.microsoft.com/office/powerpoint/2010/main" val="214810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A54FDFE6-7DDC-4409-A775-8A19939D5089}" type="datetime1">
              <a:rPr lang="es-AR" smtClean="0"/>
              <a:t>14/12/2020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7835159-5085-4C68-888C-CBE6F1B0217C}" type="slidenum">
              <a:rPr lang="es-AR" smtClean="0"/>
              <a:t>‹Nº›</a:t>
            </a:fld>
            <a:endParaRPr lang="es-AR"/>
          </a:p>
        </p:txBody>
      </p:sp>
    </p:spTree>
    <p:extLst>
      <p:ext uri="{BB962C8B-B14F-4D97-AF65-F5344CB8AC3E}">
        <p14:creationId xmlns:p14="http://schemas.microsoft.com/office/powerpoint/2010/main" val="464225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9DC54-06CB-4748-8444-1D00E8A87B3A}" type="datetime1">
              <a:rPr lang="es-AR" smtClean="0"/>
              <a:t>14/12/2020</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35159-5085-4C68-888C-CBE6F1B0217C}" type="slidenum">
              <a:rPr lang="es-AR" smtClean="0"/>
              <a:t>‹Nº›</a:t>
            </a:fld>
            <a:endParaRPr lang="es-AR"/>
          </a:p>
        </p:txBody>
      </p:sp>
    </p:spTree>
    <p:extLst>
      <p:ext uri="{BB962C8B-B14F-4D97-AF65-F5344CB8AC3E}">
        <p14:creationId xmlns:p14="http://schemas.microsoft.com/office/powerpoint/2010/main" val="1361545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06092" y="2958102"/>
            <a:ext cx="3256020" cy="941796"/>
          </a:xfrm>
          <a:prstGeom prst="rect">
            <a:avLst/>
          </a:prstGeom>
        </p:spPr>
        <p:txBody>
          <a:bodyPr wrap="none">
            <a:spAutoFit/>
          </a:bodyPr>
          <a:lstStyle/>
          <a:p>
            <a:pPr lvl="0">
              <a:lnSpc>
                <a:spcPct val="115000"/>
              </a:lnSpc>
              <a:spcBef>
                <a:spcPts val="1200"/>
              </a:spcBef>
              <a:spcAft>
                <a:spcPts val="0"/>
              </a:spcAft>
              <a:tabLst>
                <a:tab pos="449580" algn="l"/>
              </a:tabLst>
            </a:pPr>
            <a:r>
              <a:rPr lang="es-ES" sz="4800" b="1" kern="50" dirty="0">
                <a:latin typeface="Times New Roman" panose="02020603050405020304" pitchFamily="18" charset="0"/>
                <a:ea typeface="Times New Roman" panose="02020603050405020304" pitchFamily="18" charset="0"/>
                <a:cs typeface="Times New Roman" panose="02020603050405020304" pitchFamily="18" charset="0"/>
              </a:rPr>
              <a:t>SEGUROS</a:t>
            </a:r>
            <a:r>
              <a:rPr lang="es-ES" sz="4000" b="1" kern="50"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4000" b="1" kern="5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1</a:t>
            </a:fld>
            <a:endParaRPr lang="es-AR"/>
          </a:p>
        </p:txBody>
      </p:sp>
    </p:spTree>
    <p:extLst>
      <p:ext uri="{BB962C8B-B14F-4D97-AF65-F5344CB8AC3E}">
        <p14:creationId xmlns:p14="http://schemas.microsoft.com/office/powerpoint/2010/main" val="295349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99461" y="948690"/>
            <a:ext cx="10504968" cy="5170646"/>
          </a:xfrm>
          <a:prstGeom prst="rect">
            <a:avLst/>
          </a:prstGeom>
        </p:spPr>
        <p:txBody>
          <a:bodyPr wrap="square">
            <a:spAutoFit/>
          </a:bodyPr>
          <a:lstStyle/>
          <a:p>
            <a:r>
              <a:rPr lang="es-ES" sz="3000" b="1" dirty="0">
                <a:latin typeface="Times New Roman" panose="02020603050405020304" pitchFamily="18" charset="0"/>
                <a:cs typeface="Times New Roman" panose="02020603050405020304" pitchFamily="18" charset="0"/>
              </a:rPr>
              <a:t>Asegurador</a:t>
            </a:r>
            <a:endParaRPr lang="es-AR" sz="3000" b="1" i="1" dirty="0">
              <a:latin typeface="Times New Roman" panose="02020603050405020304" pitchFamily="18" charset="0"/>
              <a:cs typeface="Times New Roman" panose="02020603050405020304" pitchFamily="18" charset="0"/>
            </a:endParaRPr>
          </a:p>
          <a:p>
            <a:r>
              <a:rPr lang="es-ES" sz="3000" dirty="0">
                <a:latin typeface="Times New Roman" panose="02020603050405020304" pitchFamily="18" charset="0"/>
                <a:cs typeface="Times New Roman" panose="02020603050405020304" pitchFamily="18" charset="0"/>
              </a:rPr>
              <a:t>Es la persona jurídica que suscribe el compromiso de ofrecer la protección indemnizatoria cuando se produce el siniestro. </a:t>
            </a:r>
            <a:endParaRPr lang="es-AR" sz="3000" dirty="0">
              <a:latin typeface="Times New Roman" panose="02020603050405020304" pitchFamily="18" charset="0"/>
              <a:cs typeface="Times New Roman" panose="02020603050405020304" pitchFamily="18" charset="0"/>
            </a:endParaRPr>
          </a:p>
          <a:p>
            <a:r>
              <a:rPr lang="es-ES" sz="3000" dirty="0">
                <a:latin typeface="Times New Roman" panose="02020603050405020304" pitchFamily="18" charset="0"/>
                <a:cs typeface="Times New Roman" panose="02020603050405020304" pitchFamily="18" charset="0"/>
              </a:rPr>
              <a:t>Un asegurador es una sociedad anónima, una mutual de seguros, cooperativa, un asegurador extranjero, etc. </a:t>
            </a:r>
            <a:endParaRPr lang="es-AR" sz="3000" dirty="0">
              <a:latin typeface="Times New Roman" panose="02020603050405020304" pitchFamily="18" charset="0"/>
              <a:cs typeface="Times New Roman" panose="02020603050405020304" pitchFamily="18" charset="0"/>
            </a:endParaRPr>
          </a:p>
          <a:p>
            <a:r>
              <a:rPr lang="es-ES" sz="3000" dirty="0">
                <a:latin typeface="Times New Roman" panose="02020603050405020304" pitchFamily="18" charset="0"/>
                <a:cs typeface="Times New Roman" panose="02020603050405020304" pitchFamily="18" charset="0"/>
              </a:rPr>
              <a:t>Para que una empresa pueda ejercer legalmente como aseguradora debe tener una autorización que concede el Poder Ejecutivo.</a:t>
            </a:r>
            <a:endParaRPr lang="es-AR" sz="3000" dirty="0">
              <a:latin typeface="Times New Roman" panose="02020603050405020304" pitchFamily="18" charset="0"/>
              <a:cs typeface="Times New Roman" panose="02020603050405020304" pitchFamily="18" charset="0"/>
            </a:endParaRPr>
          </a:p>
          <a:p>
            <a:endParaRPr lang="es-ES" sz="3000" dirty="0">
              <a:latin typeface="Times New Roman" panose="02020603050405020304" pitchFamily="18" charset="0"/>
              <a:cs typeface="Times New Roman" panose="02020603050405020304" pitchFamily="18" charset="0"/>
            </a:endParaRPr>
          </a:p>
          <a:p>
            <a:r>
              <a:rPr lang="es-ES" sz="3000" b="1" dirty="0">
                <a:latin typeface="Times New Roman" panose="02020603050405020304" pitchFamily="18" charset="0"/>
                <a:cs typeface="Times New Roman" panose="02020603050405020304" pitchFamily="18" charset="0"/>
              </a:rPr>
              <a:t>Tomador</a:t>
            </a:r>
            <a:endParaRPr lang="es-AR" sz="3000" b="1" i="1" dirty="0">
              <a:latin typeface="Times New Roman" panose="02020603050405020304" pitchFamily="18" charset="0"/>
              <a:cs typeface="Times New Roman" panose="02020603050405020304" pitchFamily="18" charset="0"/>
            </a:endParaRPr>
          </a:p>
          <a:p>
            <a:r>
              <a:rPr lang="es-ES" sz="3000" dirty="0">
                <a:latin typeface="Times New Roman" panose="02020603050405020304" pitchFamily="18" charset="0"/>
                <a:cs typeface="Times New Roman" panose="02020603050405020304" pitchFamily="18" charset="0"/>
              </a:rPr>
              <a:t>Es la persona física o jurídica que firma el contrato y paga su precio. </a:t>
            </a:r>
            <a:endParaRPr lang="es-AR" sz="3000" dirty="0">
              <a:latin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10</a:t>
            </a:fld>
            <a:endParaRPr lang="es-AR"/>
          </a:p>
        </p:txBody>
      </p:sp>
    </p:spTree>
    <p:extLst>
      <p:ext uri="{BB962C8B-B14F-4D97-AF65-F5344CB8AC3E}">
        <p14:creationId xmlns:p14="http://schemas.microsoft.com/office/powerpoint/2010/main" val="394056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82501" y="529165"/>
            <a:ext cx="10792048" cy="5170646"/>
          </a:xfrm>
          <a:prstGeom prst="rect">
            <a:avLst/>
          </a:prstGeom>
        </p:spPr>
        <p:txBody>
          <a:bodyPr wrap="square">
            <a:spAutoFit/>
          </a:bodyPr>
          <a:lstStyle/>
          <a:p>
            <a:r>
              <a:rPr lang="es-ES" sz="3000" b="1" dirty="0">
                <a:latin typeface="Times New Roman" panose="02020603050405020304" pitchFamily="18" charset="0"/>
                <a:cs typeface="Times New Roman" panose="02020603050405020304" pitchFamily="18" charset="0"/>
              </a:rPr>
              <a:t>Asegurado</a:t>
            </a:r>
            <a:endParaRPr lang="es-AR" sz="3000" b="1" i="1" dirty="0">
              <a:latin typeface="Times New Roman" panose="02020603050405020304" pitchFamily="18" charset="0"/>
              <a:cs typeface="Times New Roman" panose="02020603050405020304" pitchFamily="18" charset="0"/>
            </a:endParaRPr>
          </a:p>
          <a:p>
            <a:r>
              <a:rPr lang="es-ES" sz="3000" dirty="0">
                <a:latin typeface="Times New Roman" panose="02020603050405020304" pitchFamily="18" charset="0"/>
                <a:cs typeface="Times New Roman" panose="02020603050405020304" pitchFamily="18" charset="0"/>
              </a:rPr>
              <a:t>Es quien sufre el perjuicio económico en sus bienes en caso de que ocurra el siniestro o la persona cuya vida o integridad física se asegura y por lo tanto, quien percibirá la indemnización en caso de que un siniestro afectase al objeto asegurado (excepto en el caso de seguros de vida, en que recibe la indemnización en caso de muerte el beneficiario). El asegurado puede ser la misma persona que el tomador o una persona distinta.</a:t>
            </a:r>
            <a:endParaRPr lang="es-AR" sz="3000" dirty="0">
              <a:latin typeface="Times New Roman" panose="02020603050405020304" pitchFamily="18" charset="0"/>
              <a:cs typeface="Times New Roman" panose="02020603050405020304" pitchFamily="18" charset="0"/>
            </a:endParaRPr>
          </a:p>
          <a:p>
            <a:r>
              <a:rPr lang="es-ES" sz="3000" b="1" dirty="0">
                <a:latin typeface="Times New Roman" panose="02020603050405020304" pitchFamily="18" charset="0"/>
                <a:cs typeface="Times New Roman" panose="02020603050405020304" pitchFamily="18" charset="0"/>
              </a:rPr>
              <a:t>Beneficiario</a:t>
            </a:r>
            <a:endParaRPr lang="es-AR" sz="3000" b="1" i="1" dirty="0">
              <a:latin typeface="Times New Roman" panose="02020603050405020304" pitchFamily="18" charset="0"/>
              <a:cs typeface="Times New Roman" panose="02020603050405020304" pitchFamily="18" charset="0"/>
            </a:endParaRPr>
          </a:p>
          <a:p>
            <a:r>
              <a:rPr lang="es-ES" sz="3000" dirty="0">
                <a:latin typeface="Times New Roman" panose="02020603050405020304" pitchFamily="18" charset="0"/>
                <a:cs typeface="Times New Roman" panose="02020603050405020304" pitchFamily="18" charset="0"/>
              </a:rPr>
              <a:t>Cuando se asegura la vida o la integridad física de una persona puede designarse a otra persona para que reciba las indemnizaciones. </a:t>
            </a:r>
            <a:endParaRPr lang="es-AR" sz="3000" dirty="0">
              <a:latin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11</a:t>
            </a:fld>
            <a:endParaRPr lang="es-AR"/>
          </a:p>
        </p:txBody>
      </p:sp>
    </p:spTree>
    <p:extLst>
      <p:ext uri="{BB962C8B-B14F-4D97-AF65-F5344CB8AC3E}">
        <p14:creationId xmlns:p14="http://schemas.microsoft.com/office/powerpoint/2010/main" val="392405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267087" y="3044279"/>
            <a:ext cx="1657826" cy="769441"/>
          </a:xfrm>
          <a:prstGeom prst="rect">
            <a:avLst/>
          </a:prstGeom>
        </p:spPr>
        <p:txBody>
          <a:bodyPr wrap="none">
            <a:spAutoFit/>
          </a:bodyPr>
          <a:lstStyle/>
          <a:p>
            <a:r>
              <a:rPr lang="es-ES" sz="4400" b="1" kern="50" dirty="0">
                <a:latin typeface="Times New Roman" panose="02020603050405020304" pitchFamily="18" charset="0"/>
                <a:cs typeface="Times New Roman" panose="02020603050405020304" pitchFamily="18" charset="0"/>
              </a:rPr>
              <a:t>Póliza</a:t>
            </a:r>
            <a:endParaRPr lang="es-AR" sz="4400" dirty="0"/>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12</a:t>
            </a:fld>
            <a:endParaRPr lang="es-AR"/>
          </a:p>
        </p:txBody>
      </p:sp>
    </p:spTree>
    <p:extLst>
      <p:ext uri="{BB962C8B-B14F-4D97-AF65-F5344CB8AC3E}">
        <p14:creationId xmlns:p14="http://schemas.microsoft.com/office/powerpoint/2010/main" val="3044582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114646" y="1214351"/>
            <a:ext cx="9962707" cy="3785652"/>
          </a:xfrm>
          <a:prstGeom prst="rect">
            <a:avLst/>
          </a:prstGeom>
        </p:spPr>
        <p:txBody>
          <a:bodyPr wrap="square">
            <a:spAutoFit/>
          </a:bodyPr>
          <a:lstStyle/>
          <a:p>
            <a:pPr>
              <a:spcBef>
                <a:spcPts val="1200"/>
              </a:spcBef>
              <a:spcAft>
                <a:spcPts val="0"/>
              </a:spcAft>
            </a:pPr>
            <a:r>
              <a:rPr lang="es-ES" sz="3200" b="1" i="0" dirty="0">
                <a:effectLst/>
                <a:latin typeface="Times New Roman" panose="02020603050405020304" pitchFamily="18" charset="0"/>
                <a:cs typeface="Times New Roman" panose="02020603050405020304" pitchFamily="18" charset="0"/>
              </a:rPr>
              <a:t>Póliza</a:t>
            </a:r>
            <a:endParaRPr lang="es-AR" sz="3200" b="1" i="1" dirty="0">
              <a:effectLst/>
              <a:latin typeface="Times New Roman" panose="02020603050405020304" pitchFamily="18" charset="0"/>
              <a:cs typeface="Times New Roman" panose="02020603050405020304" pitchFamily="18" charset="0"/>
            </a:endParaRPr>
          </a:p>
          <a:p>
            <a:pPr>
              <a:spcAft>
                <a:spcPts val="0"/>
              </a:spcAft>
            </a:pPr>
            <a:r>
              <a:rPr lang="es-ES" sz="3200" dirty="0">
                <a:effectLst/>
                <a:latin typeface="Times New Roman" panose="02020603050405020304" pitchFamily="18" charset="0"/>
                <a:ea typeface="Times New Roman" panose="02020603050405020304" pitchFamily="18" charset="0"/>
                <a:cs typeface="Times New Roman" panose="02020603050405020304" pitchFamily="18" charset="0"/>
              </a:rPr>
              <a:t>Es el documento en que se plasma el contrato de seguro.  </a:t>
            </a:r>
            <a:endParaRPr lang="es-AR" sz="32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0"/>
              </a:spcAft>
            </a:pPr>
            <a:r>
              <a:rPr lang="es-ES" sz="3200" b="1" dirty="0">
                <a:effectLst/>
                <a:latin typeface="Times New Roman" panose="02020603050405020304" pitchFamily="18" charset="0"/>
                <a:cs typeface="Times New Roman" panose="02020603050405020304" pitchFamily="18" charset="0"/>
              </a:rPr>
              <a:t>Características: </a:t>
            </a:r>
            <a:r>
              <a:rPr lang="es-E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AR"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90170" algn="just">
              <a:spcAft>
                <a:spcPts val="0"/>
              </a:spcAft>
            </a:pPr>
            <a:r>
              <a:rPr lang="es-ES" sz="3200" dirty="0">
                <a:effectLst/>
                <a:latin typeface="Times New Roman" panose="02020603050405020304" pitchFamily="18" charset="0"/>
                <a:ea typeface="Times New Roman" panose="02020603050405020304" pitchFamily="18" charset="0"/>
                <a:cs typeface="Times New Roman" panose="02020603050405020304" pitchFamily="18" charset="0"/>
              </a:rPr>
              <a:t>Tiene dos características que la hacen especialmente importante pues es la:</a:t>
            </a:r>
            <a:endParaRPr lang="es-AR"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eriod"/>
              <a:tabLst>
                <a:tab pos="90170" algn="l"/>
                <a:tab pos="180340" algn="l"/>
              </a:tabLst>
            </a:pPr>
            <a:r>
              <a:rPr lang="es-ES" sz="3200" dirty="0">
                <a:effectLst/>
                <a:latin typeface="Times New Roman" panose="02020603050405020304" pitchFamily="18" charset="0"/>
                <a:ea typeface="Times New Roman" panose="02020603050405020304" pitchFamily="18" charset="0"/>
                <a:cs typeface="Times New Roman" panose="02020603050405020304" pitchFamily="18" charset="0"/>
              </a:rPr>
              <a:t>prueba de que el contrato existe; y</a:t>
            </a:r>
            <a:endParaRPr lang="es-AR"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eriod"/>
              <a:tabLst>
                <a:tab pos="90170" algn="l"/>
                <a:tab pos="180340" algn="l"/>
              </a:tabLst>
            </a:pPr>
            <a:r>
              <a:rPr lang="es-ES" sz="3200" dirty="0">
                <a:effectLst/>
                <a:latin typeface="Times New Roman" panose="02020603050405020304" pitchFamily="18" charset="0"/>
                <a:ea typeface="Times New Roman" panose="02020603050405020304" pitchFamily="18" charset="0"/>
                <a:cs typeface="Times New Roman" panose="02020603050405020304" pitchFamily="18" charset="0"/>
              </a:rPr>
              <a:t>normativa que regula las relaciones entre los contratantes</a:t>
            </a:r>
          </a:p>
        </p:txBody>
      </p:sp>
      <p:sp>
        <p:nvSpPr>
          <p:cNvPr id="2" name="Marcador de pie de página 1"/>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13</a:t>
            </a:fld>
            <a:endParaRPr lang="es-AR"/>
          </a:p>
        </p:txBody>
      </p:sp>
    </p:spTree>
    <p:extLst>
      <p:ext uri="{BB962C8B-B14F-4D97-AF65-F5344CB8AC3E}">
        <p14:creationId xmlns:p14="http://schemas.microsoft.com/office/powerpoint/2010/main" val="238887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84520" y="765194"/>
            <a:ext cx="10015871" cy="4778231"/>
          </a:xfrm>
          <a:prstGeom prst="rect">
            <a:avLst/>
          </a:prstGeom>
        </p:spPr>
        <p:txBody>
          <a:bodyPr wrap="square">
            <a:spAutoFit/>
          </a:bodyPr>
          <a:lstStyle/>
          <a:p>
            <a:pPr lvl="0" algn="just">
              <a:lnSpc>
                <a:spcPct val="115000"/>
              </a:lnSpc>
              <a:spcAft>
                <a:spcPts val="0"/>
              </a:spcAft>
              <a:tabLst>
                <a:tab pos="90170" algn="l"/>
                <a:tab pos="180340" algn="l"/>
              </a:tabLst>
            </a:pPr>
            <a:r>
              <a:rPr lang="es-ES" sz="3000" b="1" dirty="0">
                <a:effectLst/>
                <a:latin typeface="Times New Roman" panose="02020603050405020304" pitchFamily="18" charset="0"/>
                <a:cs typeface="Times New Roman" panose="02020603050405020304" pitchFamily="18" charset="0"/>
              </a:rPr>
              <a:t>Condiciones - </a:t>
            </a:r>
            <a:r>
              <a:rPr lang="es-ES" sz="3000" dirty="0">
                <a:effectLst/>
                <a:latin typeface="Times New Roman" panose="02020603050405020304" pitchFamily="18" charset="0"/>
                <a:ea typeface="Times New Roman" panose="02020603050405020304" pitchFamily="18" charset="0"/>
                <a:cs typeface="Times New Roman" panose="02020603050405020304" pitchFamily="18" charset="0"/>
              </a:rPr>
              <a:t>Consta básicamente de tres partes:</a:t>
            </a:r>
            <a:endParaRPr lang="es-AR"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0"/>
              </a:spcAft>
            </a:pPr>
            <a:r>
              <a:rPr lang="es-ES" sz="3000" u="sng" dirty="0">
                <a:effectLst/>
                <a:latin typeface="Times New Roman" panose="02020603050405020304" pitchFamily="18" charset="0"/>
                <a:ea typeface="Times New Roman" panose="02020603050405020304" pitchFamily="18" charset="0"/>
                <a:cs typeface="Times New Roman" panose="02020603050405020304" pitchFamily="18" charset="0"/>
              </a:rPr>
              <a:t>Condiciones generales:</a:t>
            </a:r>
            <a:r>
              <a:rPr lang="es-ES" sz="3000" dirty="0">
                <a:effectLst/>
                <a:latin typeface="Times New Roman" panose="02020603050405020304" pitchFamily="18" charset="0"/>
                <a:ea typeface="Times New Roman" panose="02020603050405020304" pitchFamily="18" charset="0"/>
                <a:cs typeface="Times New Roman" panose="02020603050405020304" pitchFamily="18" charset="0"/>
              </a:rPr>
              <a:t> son una serie de cláusulas iguales para todos los contratos de la misma modalidad. Incluyen deberes y derechos, forma de atención del siniestro, riesgos, etc.</a:t>
            </a:r>
            <a:endParaRPr lang="es-AR"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0"/>
              </a:spcAft>
            </a:pPr>
            <a:r>
              <a:rPr lang="es-ES" sz="3000" u="sng" dirty="0">
                <a:effectLst/>
                <a:latin typeface="Times New Roman" panose="02020603050405020304" pitchFamily="18" charset="0"/>
                <a:ea typeface="Times New Roman" panose="02020603050405020304" pitchFamily="18" charset="0"/>
                <a:cs typeface="Times New Roman" panose="02020603050405020304" pitchFamily="18" charset="0"/>
              </a:rPr>
              <a:t>Condiciones particulares:</a:t>
            </a:r>
            <a:r>
              <a:rPr lang="es-ES" sz="3000" dirty="0">
                <a:effectLst/>
                <a:latin typeface="Times New Roman" panose="02020603050405020304" pitchFamily="18" charset="0"/>
                <a:ea typeface="Times New Roman" panose="02020603050405020304" pitchFamily="18" charset="0"/>
                <a:cs typeface="Times New Roman" panose="02020603050405020304" pitchFamily="18" charset="0"/>
              </a:rPr>
              <a:t> son las que individualizan cada contrato de seguro. Incluyen datos personales del tomador, características del riesgo que se asegura (incendio, accidente, robo...), importe de la prima, etc.</a:t>
            </a:r>
            <a:endParaRPr lang="es-AR"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0"/>
              </a:spcAft>
            </a:pPr>
            <a:r>
              <a:rPr lang="es-ES" sz="3000" u="sng" dirty="0">
                <a:effectLst/>
                <a:latin typeface="Times New Roman" panose="02020603050405020304" pitchFamily="18" charset="0"/>
                <a:ea typeface="Times New Roman" panose="02020603050405020304" pitchFamily="18" charset="0"/>
                <a:cs typeface="Times New Roman" panose="02020603050405020304" pitchFamily="18" charset="0"/>
              </a:rPr>
              <a:t>Condiciones especiales:</a:t>
            </a:r>
            <a:r>
              <a:rPr lang="es-ES" sz="3000" dirty="0">
                <a:effectLst/>
                <a:latin typeface="Times New Roman" panose="02020603050405020304" pitchFamily="18" charset="0"/>
                <a:ea typeface="Times New Roman" panose="02020603050405020304" pitchFamily="18" charset="0"/>
                <a:cs typeface="Times New Roman" panose="02020603050405020304" pitchFamily="18" charset="0"/>
              </a:rPr>
              <a:t> aparecen en algunas pólizas y suponen una adaptación para determinados casos especiales.</a:t>
            </a:r>
            <a:endParaRPr lang="es-AR" sz="3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14</a:t>
            </a:fld>
            <a:endParaRPr lang="es-AR"/>
          </a:p>
        </p:txBody>
      </p:sp>
    </p:spTree>
    <p:extLst>
      <p:ext uri="{BB962C8B-B14F-4D97-AF65-F5344CB8AC3E}">
        <p14:creationId xmlns:p14="http://schemas.microsoft.com/office/powerpoint/2010/main" val="1555846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40218" y="796179"/>
            <a:ext cx="10111563" cy="4778231"/>
          </a:xfrm>
          <a:prstGeom prst="rect">
            <a:avLst/>
          </a:prstGeom>
        </p:spPr>
        <p:txBody>
          <a:bodyPr wrap="square">
            <a:spAutoFit/>
          </a:bodyPr>
          <a:lstStyle/>
          <a:p>
            <a:pPr algn="just">
              <a:lnSpc>
                <a:spcPct val="115000"/>
              </a:lnSpc>
              <a:spcBef>
                <a:spcPts val="1200"/>
              </a:spcBef>
              <a:spcAft>
                <a:spcPts val="0"/>
              </a:spcAft>
            </a:pPr>
            <a:r>
              <a:rPr lang="es-ES" sz="3000" b="1" i="0" dirty="0">
                <a:effectLst/>
                <a:latin typeface="Times New Roman" panose="02020603050405020304" pitchFamily="18" charset="0"/>
                <a:cs typeface="Times New Roman" panose="02020603050405020304" pitchFamily="18" charset="0"/>
              </a:rPr>
              <a:t>Prima - </a:t>
            </a:r>
            <a:r>
              <a:rPr lang="es-ES" sz="3000" b="1" dirty="0">
                <a:effectLst/>
                <a:latin typeface="Times New Roman" panose="02020603050405020304" pitchFamily="18" charset="0"/>
                <a:cs typeface="Times New Roman" panose="02020603050405020304" pitchFamily="18" charset="0"/>
              </a:rPr>
              <a:t>Concepto</a:t>
            </a:r>
            <a:endParaRPr lang="es-AR" sz="3000" b="1" dirty="0">
              <a:latin typeface="Times New Roman" panose="02020603050405020304" pitchFamily="18" charset="0"/>
              <a:cs typeface="Times New Roman" panose="02020603050405020304" pitchFamily="18" charset="0"/>
            </a:endParaRPr>
          </a:p>
          <a:p>
            <a:pPr algn="just">
              <a:spcAft>
                <a:spcPts val="0"/>
              </a:spcAft>
            </a:pPr>
            <a:r>
              <a:rPr lang="es-ES" sz="3000" dirty="0">
                <a:effectLst/>
                <a:latin typeface="Times New Roman" panose="02020603050405020304" pitchFamily="18" charset="0"/>
                <a:ea typeface="Times New Roman" panose="02020603050405020304" pitchFamily="18" charset="0"/>
                <a:cs typeface="Times New Roman" panose="02020603050405020304" pitchFamily="18" charset="0"/>
              </a:rPr>
              <a:t>Es el precio del seguro. </a:t>
            </a:r>
            <a:endParaRPr lang="es-AR" sz="3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s-ES" sz="3000" dirty="0">
                <a:effectLst/>
                <a:latin typeface="Times New Roman" panose="02020603050405020304" pitchFamily="18" charset="0"/>
                <a:ea typeface="Times New Roman" panose="02020603050405020304" pitchFamily="18" charset="0"/>
                <a:cs typeface="Times New Roman" panose="02020603050405020304" pitchFamily="18" charset="0"/>
              </a:rPr>
              <a:t>Es la cantidad de dinero que el tomador paga para que, a cambio, el asegurador pague en caso de siniestro.  </a:t>
            </a:r>
            <a:endParaRPr lang="es-AR" sz="3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s-ES" sz="3000" b="1" dirty="0">
                <a:effectLst/>
                <a:latin typeface="Times New Roman" panose="02020603050405020304" pitchFamily="18" charset="0"/>
                <a:cs typeface="Times New Roman" panose="02020603050405020304" pitchFamily="18" charset="0"/>
              </a:rPr>
              <a:t>Clases de primas</a:t>
            </a:r>
            <a:endParaRPr lang="es-AR" sz="3000" b="1" dirty="0">
              <a:latin typeface="Times New Roman" panose="02020603050405020304" pitchFamily="18" charset="0"/>
              <a:cs typeface="Times New Roman" panose="02020603050405020304" pitchFamily="18" charset="0"/>
            </a:endParaRPr>
          </a:p>
          <a:p>
            <a:pPr algn="just">
              <a:spcAft>
                <a:spcPts val="0"/>
              </a:spcAft>
            </a:pPr>
            <a:r>
              <a:rPr lang="es-ES" sz="3000" b="1" dirty="0">
                <a:effectLst/>
                <a:latin typeface="Times New Roman" panose="02020603050405020304" pitchFamily="18" charset="0"/>
                <a:cs typeface="Times New Roman" panose="02020603050405020304" pitchFamily="18" charset="0"/>
              </a:rPr>
              <a:t>1 - Prima de riesgo: </a:t>
            </a:r>
            <a:r>
              <a:rPr lang="es-ES" sz="3000" dirty="0">
                <a:effectLst/>
                <a:latin typeface="Times New Roman" panose="02020603050405020304" pitchFamily="18" charset="0"/>
                <a:cs typeface="Times New Roman" panose="02020603050405020304" pitchFamily="18" charset="0"/>
              </a:rPr>
              <a:t>l</a:t>
            </a:r>
            <a:r>
              <a:rPr lang="es-ES" sz="3000" dirty="0">
                <a:effectLst/>
                <a:latin typeface="Times New Roman" panose="02020603050405020304" pitchFamily="18" charset="0"/>
                <a:ea typeface="Times New Roman" panose="02020603050405020304" pitchFamily="18" charset="0"/>
                <a:cs typeface="Times New Roman" panose="02020603050405020304" pitchFamily="18" charset="0"/>
              </a:rPr>
              <a:t>lamada también prima pura, natural, matemática o estadística, es la cantidad necesaria y suficiente que el </a:t>
            </a:r>
            <a:r>
              <a:rPr lang="es-ES" sz="3000" i="1" dirty="0">
                <a:effectLst/>
                <a:latin typeface="Times New Roman" panose="02020603050405020304" pitchFamily="18" charset="0"/>
                <a:ea typeface="Times New Roman" panose="02020603050405020304" pitchFamily="18" charset="0"/>
                <a:cs typeface="Times New Roman" panose="02020603050405020304" pitchFamily="18" charset="0"/>
              </a:rPr>
              <a:t>asegurador debe percibir para cubrir el riesgo. </a:t>
            </a:r>
            <a:r>
              <a:rPr lang="es-ES" sz="3000" dirty="0">
                <a:effectLst/>
                <a:latin typeface="Times New Roman" panose="02020603050405020304" pitchFamily="18" charset="0"/>
                <a:ea typeface="Times New Roman" panose="02020603050405020304" pitchFamily="18" charset="0"/>
                <a:cs typeface="Times New Roman" panose="02020603050405020304" pitchFamily="18" charset="0"/>
              </a:rPr>
              <a:t>Nace del concepto de esperanza matemática como precio justo de una eventualidad.</a:t>
            </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15</a:t>
            </a:fld>
            <a:endParaRPr lang="es-AR"/>
          </a:p>
        </p:txBody>
      </p:sp>
    </p:spTree>
    <p:extLst>
      <p:ext uri="{BB962C8B-B14F-4D97-AF65-F5344CB8AC3E}">
        <p14:creationId xmlns:p14="http://schemas.microsoft.com/office/powerpoint/2010/main" val="2744693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95916" y="852766"/>
            <a:ext cx="10136372" cy="4856842"/>
          </a:xfrm>
          <a:prstGeom prst="rect">
            <a:avLst/>
          </a:prstGeom>
        </p:spPr>
        <p:txBody>
          <a:bodyPr wrap="square">
            <a:spAutoFit/>
          </a:bodyPr>
          <a:lstStyle/>
          <a:p>
            <a:pPr algn="just">
              <a:lnSpc>
                <a:spcPct val="150000"/>
              </a:lnSpc>
              <a:spcAft>
                <a:spcPts val="0"/>
              </a:spcAft>
            </a:pPr>
            <a:r>
              <a:rPr lang="es-ES" sz="3000" b="1" dirty="0">
                <a:effectLst/>
                <a:latin typeface="Times New Roman" panose="02020603050405020304" pitchFamily="18" charset="0"/>
                <a:cs typeface="Times New Roman" panose="02020603050405020304" pitchFamily="18" charset="0"/>
              </a:rPr>
              <a:t>2 - Prima de tarifa: </a:t>
            </a:r>
            <a:r>
              <a:rPr lang="es-ES" sz="3000" dirty="0">
                <a:effectLst/>
                <a:latin typeface="Times New Roman" panose="02020603050405020304" pitchFamily="18" charset="0"/>
                <a:ea typeface="Times New Roman" panose="02020603050405020304" pitchFamily="18" charset="0"/>
                <a:cs typeface="Times New Roman" panose="02020603050405020304" pitchFamily="18" charset="0"/>
              </a:rPr>
              <a:t>llamada prima comercial. </a:t>
            </a:r>
            <a:r>
              <a:rPr lang="es-ES" sz="3000" i="1" dirty="0">
                <a:effectLst/>
                <a:latin typeface="Times New Roman" panose="02020603050405020304" pitchFamily="18" charset="0"/>
                <a:ea typeface="Times New Roman" panose="02020603050405020304" pitchFamily="18" charset="0"/>
                <a:cs typeface="Times New Roman" panose="02020603050405020304" pitchFamily="18" charset="0"/>
              </a:rPr>
              <a:t>Es la prima de riesgo más los recargos</a:t>
            </a:r>
            <a:r>
              <a:rPr lang="es-ES" sz="3000" dirty="0">
                <a:latin typeface="Times New Roman" panose="02020603050405020304" pitchFamily="18" charset="0"/>
                <a:ea typeface="Times New Roman" panose="02020603050405020304" pitchFamily="18" charset="0"/>
                <a:cs typeface="Times New Roman" panose="02020603050405020304" pitchFamily="18" charset="0"/>
              </a:rPr>
              <a:t> por gastos administrativos, comisiones, otros varios menores y se adiciona la utilidad del asegurador. </a:t>
            </a:r>
            <a:endParaRPr lang="es-ES" sz="3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Aft>
                <a:spcPts val="0"/>
              </a:spcAft>
              <a:tabLst>
                <a:tab pos="180340" algn="l"/>
              </a:tabLst>
            </a:pPr>
            <a:r>
              <a:rPr lang="es-ES" sz="3000" b="1" dirty="0">
                <a:effectLst/>
                <a:latin typeface="Times New Roman" panose="02020603050405020304" pitchFamily="18" charset="0"/>
                <a:cs typeface="Times New Roman" panose="02020603050405020304" pitchFamily="18" charset="0"/>
              </a:rPr>
              <a:t>3 - Prima de facturación: </a:t>
            </a:r>
            <a:r>
              <a:rPr lang="es-ES" sz="3000" i="1" dirty="0">
                <a:effectLst/>
                <a:latin typeface="Times New Roman" panose="02020603050405020304" pitchFamily="18" charset="0"/>
                <a:ea typeface="Times New Roman" panose="02020603050405020304" pitchFamily="18" charset="0"/>
                <a:cs typeface="Times New Roman" panose="02020603050405020304" pitchFamily="18" charset="0"/>
              </a:rPr>
              <a:t>Es la prima de tarifa más los recargos de ley. </a:t>
            </a:r>
            <a:r>
              <a:rPr lang="es-ES" sz="3000" dirty="0">
                <a:effectLst/>
                <a:latin typeface="Times New Roman" panose="02020603050405020304" pitchFamily="18" charset="0"/>
                <a:ea typeface="Times New Roman" panose="02020603050405020304" pitchFamily="18" charset="0"/>
                <a:cs typeface="Times New Roman" panose="02020603050405020304" pitchFamily="18" charset="0"/>
              </a:rPr>
              <a:t>Como son los impuestos sobre la prima, los derechos de emisión y otros agregados y ordenados por disposiciones legales.</a:t>
            </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16</a:t>
            </a:fld>
            <a:endParaRPr lang="es-AR"/>
          </a:p>
        </p:txBody>
      </p:sp>
    </p:spTree>
    <p:extLst>
      <p:ext uri="{BB962C8B-B14F-4D97-AF65-F5344CB8AC3E}">
        <p14:creationId xmlns:p14="http://schemas.microsoft.com/office/powerpoint/2010/main" val="427645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580646" y="2808890"/>
            <a:ext cx="3288080" cy="808619"/>
          </a:xfrm>
          <a:prstGeom prst="rect">
            <a:avLst/>
          </a:prstGeom>
        </p:spPr>
        <p:txBody>
          <a:bodyPr wrap="none">
            <a:spAutoFit/>
          </a:bodyPr>
          <a:lstStyle/>
          <a:p>
            <a:pPr lvl="0">
              <a:lnSpc>
                <a:spcPct val="115000"/>
              </a:lnSpc>
              <a:spcBef>
                <a:spcPts val="1200"/>
              </a:spcBef>
              <a:spcAft>
                <a:spcPts val="0"/>
              </a:spcAft>
              <a:tabLst>
                <a:tab pos="449580" algn="l"/>
              </a:tabLst>
            </a:pPr>
            <a:r>
              <a:rPr lang="es-ES" sz="4400" b="1" kern="50" dirty="0">
                <a:latin typeface="Times New Roman" panose="02020603050405020304" pitchFamily="18" charset="0"/>
                <a:cs typeface="Times New Roman" panose="02020603050405020304" pitchFamily="18" charset="0"/>
              </a:rPr>
              <a:t>Clasificación</a:t>
            </a:r>
            <a:endParaRPr lang="es-AR" sz="4400" b="1" kern="50" dirty="0">
              <a:latin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17</a:t>
            </a:fld>
            <a:endParaRPr lang="es-AR"/>
          </a:p>
        </p:txBody>
      </p:sp>
    </p:spTree>
    <p:extLst>
      <p:ext uri="{BB962C8B-B14F-4D97-AF65-F5344CB8AC3E}">
        <p14:creationId xmlns:p14="http://schemas.microsoft.com/office/powerpoint/2010/main" val="234218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05516" y="857142"/>
            <a:ext cx="10037135" cy="5143716"/>
          </a:xfrm>
          <a:prstGeom prst="rect">
            <a:avLst/>
          </a:prstGeom>
        </p:spPr>
        <p:txBody>
          <a:bodyPr wrap="square">
            <a:spAutoFit/>
          </a:bodyPr>
          <a:lstStyle/>
          <a:p>
            <a:pPr>
              <a:lnSpc>
                <a:spcPct val="115000"/>
              </a:lnSpc>
              <a:spcAft>
                <a:spcPts val="0"/>
              </a:spcAft>
            </a:pPr>
            <a:r>
              <a:rPr lang="es-ES" sz="3200" b="1" dirty="0">
                <a:latin typeface="Times New Roman" panose="02020603050405020304" pitchFamily="18" charset="0"/>
                <a:cs typeface="Times New Roman" panose="02020603050405020304" pitchFamily="18" charset="0"/>
              </a:rPr>
              <a:t>Grupos de seguros</a:t>
            </a:r>
            <a:endParaRPr lang="es-AR" sz="3200" b="1" i="1" dirty="0">
              <a:latin typeface="Times New Roman" panose="02020603050405020304" pitchFamily="18" charset="0"/>
              <a:cs typeface="Times New Roman" panose="02020603050405020304" pitchFamily="18" charset="0"/>
            </a:endParaRPr>
          </a:p>
          <a:p>
            <a:pPr>
              <a:lnSpc>
                <a:spcPct val="115000"/>
              </a:lnSpc>
              <a:spcAft>
                <a:spcPts val="0"/>
              </a:spcAft>
            </a:pPr>
            <a:r>
              <a:rPr lang="es-ES" sz="3200" dirty="0">
                <a:latin typeface="Times New Roman" panose="02020603050405020304" pitchFamily="18" charset="0"/>
                <a:ea typeface="Times New Roman" panose="02020603050405020304" pitchFamily="18" charset="0"/>
                <a:cs typeface="Times New Roman" panose="02020603050405020304" pitchFamily="18" charset="0"/>
              </a:rPr>
              <a:t>Se pueden clasificar en dos grandes grupos de seguros de:</a:t>
            </a:r>
            <a:endParaRPr lang="es-AR" sz="3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s-ES" sz="3200" dirty="0">
                <a:latin typeface="Times New Roman" panose="02020603050405020304" pitchFamily="18" charset="0"/>
                <a:ea typeface="Times New Roman" panose="02020603050405020304" pitchFamily="18" charset="0"/>
                <a:cs typeface="Times New Roman" panose="02020603050405020304" pitchFamily="18" charset="0"/>
              </a:rPr>
              <a:t>Vida</a:t>
            </a:r>
            <a:endParaRPr lang="es-AR" sz="3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s-ES" sz="3200" dirty="0">
                <a:latin typeface="Times New Roman" panose="02020603050405020304" pitchFamily="18" charset="0"/>
                <a:ea typeface="Times New Roman" panose="02020603050405020304" pitchFamily="18" charset="0"/>
                <a:cs typeface="Times New Roman" panose="02020603050405020304" pitchFamily="18" charset="0"/>
              </a:rPr>
              <a:t>No vida.</a:t>
            </a:r>
            <a:endParaRPr lang="es-AR" sz="3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0"/>
              </a:spcAft>
            </a:pPr>
            <a:r>
              <a:rPr lang="es-ES" sz="3200" b="1" dirty="0">
                <a:latin typeface="Times New Roman" panose="02020603050405020304" pitchFamily="18" charset="0"/>
                <a:cs typeface="Times New Roman" panose="02020603050405020304" pitchFamily="18" charset="0"/>
              </a:rPr>
              <a:t>Modalidades</a:t>
            </a:r>
            <a:endParaRPr lang="es-AR" sz="3200" b="1" i="1" dirty="0">
              <a:latin typeface="Times New Roman" panose="02020603050405020304" pitchFamily="18" charset="0"/>
              <a:cs typeface="Times New Roman" panose="02020603050405020304" pitchFamily="18" charset="0"/>
            </a:endParaRPr>
          </a:p>
          <a:p>
            <a:pPr algn="just">
              <a:lnSpc>
                <a:spcPct val="115000"/>
              </a:lnSpc>
              <a:spcAft>
                <a:spcPts val="0"/>
              </a:spcAft>
            </a:pPr>
            <a:r>
              <a:rPr lang="es-ES" sz="3200" dirty="0">
                <a:latin typeface="Times New Roman" panose="02020603050405020304" pitchFamily="18" charset="0"/>
                <a:ea typeface="Times New Roman" panose="02020603050405020304" pitchFamily="18" charset="0"/>
                <a:cs typeface="Times New Roman" panose="02020603050405020304" pitchFamily="18" charset="0"/>
              </a:rPr>
              <a:t>Existen distintas modalidades de seguros de vida:</a:t>
            </a:r>
            <a:endParaRPr lang="es-AR" sz="3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s-ES" sz="3200" dirty="0">
                <a:latin typeface="Times New Roman" panose="02020603050405020304" pitchFamily="18" charset="0"/>
                <a:ea typeface="Times New Roman" panose="02020603050405020304" pitchFamily="18" charset="0"/>
                <a:cs typeface="Times New Roman" panose="02020603050405020304" pitchFamily="18" charset="0"/>
              </a:rPr>
              <a:t>En caso de muerte.</a:t>
            </a:r>
            <a:endParaRPr lang="es-AR" sz="3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s-ES" sz="3200" dirty="0">
                <a:latin typeface="Times New Roman" panose="02020603050405020304" pitchFamily="18" charset="0"/>
                <a:ea typeface="Times New Roman" panose="02020603050405020304" pitchFamily="18" charset="0"/>
                <a:cs typeface="Times New Roman" panose="02020603050405020304" pitchFamily="18" charset="0"/>
              </a:rPr>
              <a:t>En caso de vida.</a:t>
            </a:r>
            <a:endParaRPr lang="es-AR" sz="3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s-ES" sz="3200" dirty="0">
                <a:latin typeface="Times New Roman" panose="02020603050405020304" pitchFamily="18" charset="0"/>
                <a:ea typeface="Times New Roman" panose="02020603050405020304" pitchFamily="18" charset="0"/>
                <a:cs typeface="Times New Roman" panose="02020603050405020304" pitchFamily="18" charset="0"/>
              </a:rPr>
              <a:t>Mixtos.	 </a:t>
            </a:r>
            <a:endParaRPr lang="es-AR"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18</a:t>
            </a:fld>
            <a:endParaRPr lang="es-AR"/>
          </a:p>
        </p:txBody>
      </p:sp>
    </p:spTree>
    <p:extLst>
      <p:ext uri="{BB962C8B-B14F-4D97-AF65-F5344CB8AC3E}">
        <p14:creationId xmlns:p14="http://schemas.microsoft.com/office/powerpoint/2010/main" val="152777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97687" y="266596"/>
            <a:ext cx="10666229" cy="6324808"/>
          </a:xfrm>
          <a:prstGeom prst="rect">
            <a:avLst/>
          </a:prstGeom>
        </p:spPr>
        <p:txBody>
          <a:bodyPr wrap="square">
            <a:spAutoFit/>
          </a:bodyPr>
          <a:lstStyle/>
          <a:p>
            <a:pPr algn="just">
              <a:lnSpc>
                <a:spcPct val="150000"/>
              </a:lnSpc>
              <a:spcAft>
                <a:spcPts val="0"/>
              </a:spcAft>
            </a:pPr>
            <a:r>
              <a:rPr lang="es-ES" sz="3000" b="1" dirty="0">
                <a:latin typeface="Times New Roman" panose="02020603050405020304" pitchFamily="18" charset="0"/>
                <a:cs typeface="Times New Roman" panose="02020603050405020304" pitchFamily="18" charset="0"/>
              </a:rPr>
              <a:t>Seguro de vida: </a:t>
            </a:r>
            <a:r>
              <a:rPr lang="es-ES" sz="3000" dirty="0">
                <a:latin typeface="Times New Roman" panose="02020603050405020304" pitchFamily="18" charset="0"/>
                <a:ea typeface="Times New Roman" panose="02020603050405020304" pitchFamily="18" charset="0"/>
                <a:cs typeface="Times New Roman" panose="02020603050405020304" pitchFamily="18" charset="0"/>
              </a:rPr>
              <a:t>es aquél en el que una entidad aseguradora se compromete mediante el cobro de una prima a pagar la prestación convenida en el caso de que se cumpla la circunstancia prevista en el contrato: que la persona fallezca o sobreviva a un lapso determinado. </a:t>
            </a:r>
            <a:endParaRPr lang="es-AR" sz="3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 sz="3000" b="1" dirty="0">
                <a:latin typeface="Times New Roman" panose="02020603050405020304" pitchFamily="18" charset="0"/>
                <a:cs typeface="Times New Roman" panose="02020603050405020304" pitchFamily="18" charset="0"/>
              </a:rPr>
              <a:t>Seguros de no vida: </a:t>
            </a:r>
            <a:r>
              <a:rPr lang="es-ES" sz="3000" dirty="0">
                <a:latin typeface="Times New Roman" panose="02020603050405020304" pitchFamily="18" charset="0"/>
                <a:ea typeface="Times New Roman" panose="02020603050405020304" pitchFamily="18" charset="0"/>
                <a:cs typeface="Times New Roman" panose="02020603050405020304" pitchFamily="18" charset="0"/>
              </a:rPr>
              <a:t>van dirigidos a cubrir daños materiales que ocasionan pérdidas económicas, por ejemplo: automóviles, incendios, robos, etc. En este caso, las prestaciones o indemnizaciones están en función de la cuantía del daño.</a:t>
            </a:r>
            <a:endParaRPr lang="es-AR" sz="3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19</a:t>
            </a:fld>
            <a:endParaRPr lang="es-AR"/>
          </a:p>
        </p:txBody>
      </p:sp>
    </p:spTree>
    <p:extLst>
      <p:ext uri="{BB962C8B-B14F-4D97-AF65-F5344CB8AC3E}">
        <p14:creationId xmlns:p14="http://schemas.microsoft.com/office/powerpoint/2010/main" val="331628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20726" y="834443"/>
            <a:ext cx="10132827" cy="4827988"/>
          </a:xfrm>
          <a:prstGeom prst="rect">
            <a:avLst/>
          </a:prstGeom>
        </p:spPr>
        <p:txBody>
          <a:bodyPr wrap="square">
            <a:spAutoFit/>
          </a:bodyPr>
          <a:lstStyle/>
          <a:p>
            <a:pPr lvl="0">
              <a:lnSpc>
                <a:spcPct val="115000"/>
              </a:lnSpc>
              <a:spcBef>
                <a:spcPts val="1200"/>
              </a:spcBef>
              <a:spcAft>
                <a:spcPts val="0"/>
              </a:spcAft>
              <a:tabLst>
                <a:tab pos="449580" algn="l"/>
              </a:tabLst>
            </a:pPr>
            <a:r>
              <a:rPr lang="es-ES" sz="3000" b="1" kern="50" dirty="0">
                <a:latin typeface="Times New Roman" panose="02020603050405020304" pitchFamily="18" charset="0"/>
                <a:ea typeface="Times New Roman" panose="02020603050405020304" pitchFamily="18" charset="0"/>
                <a:cs typeface="Times New Roman" panose="02020603050405020304" pitchFamily="18" charset="0"/>
              </a:rPr>
              <a:t>INTRODUCCIÓN</a:t>
            </a:r>
            <a:endParaRPr lang="es-AR" sz="3000" b="1" kern="5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15000"/>
              </a:lnSpc>
              <a:spcAft>
                <a:spcPts val="0"/>
              </a:spcAft>
            </a:pPr>
            <a:r>
              <a:rPr lang="es-ES" sz="3000" dirty="0">
                <a:latin typeface="Times New Roman" panose="02020603050405020304" pitchFamily="18" charset="0"/>
                <a:ea typeface="Times New Roman" panose="02020603050405020304" pitchFamily="18" charset="0"/>
              </a:rPr>
              <a:t>La actividad aseguradora nace como consecuencia de la necesidad que tienen las personas de tratar de contrarrestar los perjuicios que eventualmente puedan sucederse y afecten tanto a su propia vida, a terceros y/o a sus bienes. </a:t>
            </a:r>
          </a:p>
          <a:p>
            <a:pPr algn="just">
              <a:lnSpc>
                <a:spcPct val="115000"/>
              </a:lnSpc>
              <a:spcAft>
                <a:spcPts val="0"/>
              </a:spcAft>
            </a:pPr>
            <a:r>
              <a:rPr lang="es-ES" sz="3000" dirty="0">
                <a:latin typeface="Times New Roman" panose="02020603050405020304" pitchFamily="18" charset="0"/>
                <a:ea typeface="Times New Roman" panose="02020603050405020304" pitchFamily="18" charset="0"/>
              </a:rPr>
              <a:t>El común denominador es la incertidumbre en todos los órdenes, primero si puede o no acontecer el nefasto evento y luego, de corresponder, el grado o magnitud, medido en dinero, del daño sucedido. </a:t>
            </a:r>
            <a:endParaRPr lang="es-AR" sz="3000" dirty="0">
              <a:latin typeface="Times New Roman" panose="02020603050405020304" pitchFamily="18" charset="0"/>
              <a:ea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2</a:t>
            </a:fld>
            <a:endParaRPr lang="es-AR"/>
          </a:p>
        </p:txBody>
      </p:sp>
    </p:spTree>
    <p:extLst>
      <p:ext uri="{BB962C8B-B14F-4D97-AF65-F5344CB8AC3E}">
        <p14:creationId xmlns:p14="http://schemas.microsoft.com/office/powerpoint/2010/main" val="1704219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46152" y="2877374"/>
            <a:ext cx="10554877" cy="823752"/>
          </a:xfrm>
          <a:prstGeom prst="rect">
            <a:avLst/>
          </a:prstGeom>
        </p:spPr>
        <p:txBody>
          <a:bodyPr wrap="none">
            <a:spAutoFit/>
          </a:bodyPr>
          <a:lstStyle/>
          <a:p>
            <a:pPr algn="just">
              <a:lnSpc>
                <a:spcPct val="150000"/>
              </a:lnSpc>
              <a:spcAft>
                <a:spcPts val="0"/>
              </a:spcAft>
            </a:pPr>
            <a:r>
              <a:rPr lang="es-ES" sz="3600" b="1" kern="50" dirty="0">
                <a:latin typeface="Times New Roman" panose="02020603050405020304" pitchFamily="18" charset="0"/>
                <a:cs typeface="Times New Roman" panose="02020603050405020304" pitchFamily="18" charset="0"/>
              </a:rPr>
              <a:t>OBJETIVOS DE LA MATEMÁTICA ACTUARIAL</a:t>
            </a:r>
            <a:endParaRPr lang="es-AR" sz="3600" b="1" kern="50" dirty="0">
              <a:latin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20</a:t>
            </a:fld>
            <a:endParaRPr lang="es-AR"/>
          </a:p>
        </p:txBody>
      </p:sp>
    </p:spTree>
    <p:extLst>
      <p:ext uri="{BB962C8B-B14F-4D97-AF65-F5344CB8AC3E}">
        <p14:creationId xmlns:p14="http://schemas.microsoft.com/office/powerpoint/2010/main" val="755131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97688" y="724795"/>
            <a:ext cx="10196623" cy="5174493"/>
          </a:xfrm>
          <a:prstGeom prst="rect">
            <a:avLst/>
          </a:prstGeom>
        </p:spPr>
        <p:txBody>
          <a:bodyPr wrap="square">
            <a:spAutoFit/>
          </a:bodyPr>
          <a:lstStyle/>
          <a:p>
            <a:pPr algn="just">
              <a:lnSpc>
                <a:spcPct val="150000"/>
              </a:lnSpc>
              <a:spcAft>
                <a:spcPts val="0"/>
              </a:spcAft>
            </a:pPr>
            <a:r>
              <a:rPr lang="es-ES" sz="3200" dirty="0">
                <a:latin typeface="Times New Roman" panose="02020603050405020304" pitchFamily="18" charset="0"/>
                <a:ea typeface="Times New Roman" panose="02020603050405020304" pitchFamily="18" charset="0"/>
                <a:cs typeface="Times New Roman" panose="02020603050405020304" pitchFamily="18" charset="0"/>
              </a:rPr>
              <a:t>El objetivo de la Matemática Actuarial lo constituye el estudio cuantitativo de las operaciones de seguro (y financieras en general) a fin de optimizar las decisiones sobre las magnitudes que intervienen en ellas, teniendo en cuenta que las citadas operaciones se llevan a cabo por u ente asegurador (o financiero) que desarrolla su actividad en un entorno económico-social. </a:t>
            </a:r>
            <a:endParaRPr lang="es-AR"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21</a:t>
            </a:fld>
            <a:endParaRPr lang="es-AR"/>
          </a:p>
        </p:txBody>
      </p:sp>
    </p:spTree>
    <p:extLst>
      <p:ext uri="{BB962C8B-B14F-4D97-AF65-F5344CB8AC3E}">
        <p14:creationId xmlns:p14="http://schemas.microsoft.com/office/powerpoint/2010/main" val="2094649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27814" y="886109"/>
            <a:ext cx="10136372" cy="4836965"/>
          </a:xfrm>
          <a:prstGeom prst="rect">
            <a:avLst/>
          </a:prstGeom>
        </p:spPr>
        <p:txBody>
          <a:bodyPr wrap="square">
            <a:spAutoFit/>
          </a:bodyPr>
          <a:lstStyle/>
          <a:p>
            <a:pPr algn="just">
              <a:lnSpc>
                <a:spcPct val="115000"/>
              </a:lnSpc>
              <a:spcAft>
                <a:spcPts val="0"/>
              </a:spcAft>
            </a:pPr>
            <a:r>
              <a:rPr lang="es-ES" sz="3000" dirty="0">
                <a:latin typeface="Times New Roman" panose="02020603050405020304" pitchFamily="18" charset="0"/>
                <a:ea typeface="Times New Roman" panose="02020603050405020304" pitchFamily="18" charset="0"/>
                <a:cs typeface="Times New Roman" panose="02020603050405020304" pitchFamily="18" charset="0"/>
              </a:rPr>
              <a:t>Forma parte del objetivo de la Matemática Actuarial: </a:t>
            </a:r>
            <a:endParaRPr lang="es-AR" sz="3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rabicPeriod"/>
            </a:pPr>
            <a:r>
              <a:rPr lang="es-ES" sz="3000" dirty="0">
                <a:latin typeface="Times New Roman" panose="02020603050405020304" pitchFamily="18" charset="0"/>
                <a:ea typeface="Times New Roman" panose="02020603050405020304" pitchFamily="18" charset="0"/>
                <a:cs typeface="Times New Roman" panose="02020603050405020304" pitchFamily="18" charset="0"/>
              </a:rPr>
              <a:t>El cálculo de primas, reservas, valores garantizados, etc., en las operaciones de seguros de vida.</a:t>
            </a:r>
            <a:endParaRPr lang="es-AR" sz="3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rabicPeriod"/>
            </a:pPr>
            <a:r>
              <a:rPr lang="es-ES" sz="3000" dirty="0">
                <a:latin typeface="Times New Roman" panose="02020603050405020304" pitchFamily="18" charset="0"/>
                <a:ea typeface="Times New Roman" panose="02020603050405020304" pitchFamily="18" charset="0"/>
                <a:cs typeface="Times New Roman" panose="02020603050405020304" pitchFamily="18" charset="0"/>
              </a:rPr>
              <a:t>El análisis cuantitativo de los sistemas actuariales en los seguros colectivos, sociales y planes de pensiones.</a:t>
            </a:r>
            <a:endParaRPr lang="es-AR" sz="3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rabicPeriod"/>
            </a:pPr>
            <a:r>
              <a:rPr lang="es-ES" sz="3000" dirty="0">
                <a:latin typeface="Times New Roman" panose="02020603050405020304" pitchFamily="18" charset="0"/>
                <a:ea typeface="Times New Roman" panose="02020603050405020304" pitchFamily="18" charset="0"/>
                <a:cs typeface="Times New Roman" panose="02020603050405020304" pitchFamily="18" charset="0"/>
              </a:rPr>
              <a:t>El estudio de los problemas de tarifación y reservas técnicas en los seguros no vida</a:t>
            </a:r>
            <a:endParaRPr lang="es-AR" sz="3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rabicPeriod"/>
            </a:pPr>
            <a:r>
              <a:rPr lang="es-ES" sz="3000" dirty="0">
                <a:latin typeface="Times New Roman" panose="02020603050405020304" pitchFamily="18" charset="0"/>
                <a:ea typeface="Times New Roman" panose="02020603050405020304" pitchFamily="18" charset="0"/>
                <a:cs typeface="Times New Roman" panose="02020603050405020304" pitchFamily="18" charset="0"/>
              </a:rPr>
              <a:t>La determinación de las magnitudes de estabilidad del ente asegurador y el análisis de su solvencia.</a:t>
            </a:r>
            <a:endParaRPr lang="es-AR" sz="3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22</a:t>
            </a:fld>
            <a:endParaRPr lang="es-AR"/>
          </a:p>
        </p:txBody>
      </p:sp>
    </p:spTree>
    <p:extLst>
      <p:ext uri="{BB962C8B-B14F-4D97-AF65-F5344CB8AC3E}">
        <p14:creationId xmlns:p14="http://schemas.microsoft.com/office/powerpoint/2010/main" val="769592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272680" y="2936481"/>
            <a:ext cx="3646639" cy="807850"/>
          </a:xfrm>
          <a:prstGeom prst="rect">
            <a:avLst/>
          </a:prstGeom>
        </p:spPr>
        <p:txBody>
          <a:bodyPr wrap="none">
            <a:spAutoFit/>
          </a:bodyPr>
          <a:lstStyle/>
          <a:p>
            <a:pPr>
              <a:lnSpc>
                <a:spcPct val="115000"/>
              </a:lnSpc>
              <a:spcBef>
                <a:spcPts val="1200"/>
              </a:spcBef>
              <a:spcAft>
                <a:spcPts val="0"/>
              </a:spcAft>
            </a:pPr>
            <a:r>
              <a:rPr lang="es-ES" sz="4400" b="1" dirty="0">
                <a:latin typeface="Times New Roman" panose="02020603050405020304" pitchFamily="18" charset="0"/>
                <a:ea typeface="Times New Roman" panose="02020603050405020304" pitchFamily="18" charset="0"/>
                <a:cs typeface="Times New Roman" panose="02020603050405020304" pitchFamily="18" charset="0"/>
              </a:rPr>
              <a:t>Tablas de vida</a:t>
            </a:r>
            <a:endParaRPr lang="es-AR" sz="4400" b="1" i="1"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23</a:t>
            </a:fld>
            <a:endParaRPr lang="es-AR"/>
          </a:p>
        </p:txBody>
      </p:sp>
    </p:spTree>
    <p:extLst>
      <p:ext uri="{BB962C8B-B14F-4D97-AF65-F5344CB8AC3E}">
        <p14:creationId xmlns:p14="http://schemas.microsoft.com/office/powerpoint/2010/main" val="4089322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16172" y="801843"/>
            <a:ext cx="10168270" cy="4827988"/>
          </a:xfrm>
          <a:prstGeom prst="rect">
            <a:avLst/>
          </a:prstGeom>
        </p:spPr>
        <p:txBody>
          <a:bodyPr wrap="square">
            <a:spAutoFit/>
          </a:bodyPr>
          <a:lstStyle/>
          <a:p>
            <a:pPr>
              <a:lnSpc>
                <a:spcPct val="115000"/>
              </a:lnSpc>
              <a:spcBef>
                <a:spcPts val="1200"/>
              </a:spcBef>
              <a:spcAft>
                <a:spcPts val="0"/>
              </a:spcAft>
            </a:pPr>
            <a:r>
              <a:rPr lang="es-ES" sz="3000" b="1" dirty="0">
                <a:latin typeface="Times New Roman" panose="02020603050405020304" pitchFamily="18" charset="0"/>
                <a:ea typeface="Times New Roman" panose="02020603050405020304" pitchFamily="18" charset="0"/>
                <a:cs typeface="Times New Roman" panose="02020603050405020304" pitchFamily="18" charset="0"/>
              </a:rPr>
              <a:t>Tablas de vida</a:t>
            </a:r>
            <a:endParaRPr lang="es-AR" sz="3000" b="1" i="1" dirty="0">
              <a:latin typeface="Cambria" panose="02040503050406030204" pitchFamily="18" charset="0"/>
              <a:ea typeface="Times New Roman" panose="02020603050405020304" pitchFamily="18" charset="0"/>
              <a:cs typeface="Times New Roman" panose="02020603050405020304" pitchFamily="18" charset="0"/>
            </a:endParaRPr>
          </a:p>
          <a:p>
            <a:pPr algn="just">
              <a:lnSpc>
                <a:spcPct val="115000"/>
              </a:lnSpc>
              <a:spcAft>
                <a:spcPts val="0"/>
              </a:spcAft>
            </a:pPr>
            <a:r>
              <a:rPr lang="es-ES" sz="3000" dirty="0">
                <a:latin typeface="Times New Roman" panose="02020603050405020304" pitchFamily="18" charset="0"/>
                <a:ea typeface="Times New Roman" panose="02020603050405020304" pitchFamily="18" charset="0"/>
              </a:rPr>
              <a:t>Otro de los pilares es el concepto de tablas de vida, basadas en las investigaciones sobre la mortalidad. Las primeras tablas son debidas a John </a:t>
            </a:r>
            <a:r>
              <a:rPr lang="es-ES" sz="3000" dirty="0" err="1">
                <a:latin typeface="Times New Roman" panose="02020603050405020304" pitchFamily="18" charset="0"/>
                <a:ea typeface="Times New Roman" panose="02020603050405020304" pitchFamily="18" charset="0"/>
              </a:rPr>
              <a:t>Graunt</a:t>
            </a:r>
            <a:r>
              <a:rPr lang="es-ES" sz="3000" dirty="0">
                <a:latin typeface="Times New Roman" panose="02020603050405020304" pitchFamily="18" charset="0"/>
                <a:ea typeface="Times New Roman" panose="02020603050405020304" pitchFamily="18" charset="0"/>
              </a:rPr>
              <a:t> (1662). En 1693 Edmund Halley, matemático ingles, publicó un famoso documento describiendo la construcción de tablas de vida completas a partir de la hipótesis de estacionariedad de la población, así como el método de valoración de las rentas vitalicias, que es en esencia el mismo que se utiliza hoy en día. </a:t>
            </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24</a:t>
            </a:fld>
            <a:endParaRPr lang="es-AR"/>
          </a:p>
        </p:txBody>
      </p:sp>
    </p:spTree>
    <p:extLst>
      <p:ext uri="{BB962C8B-B14F-4D97-AF65-F5344CB8AC3E}">
        <p14:creationId xmlns:p14="http://schemas.microsoft.com/office/powerpoint/2010/main" val="4170954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89591" y="800406"/>
            <a:ext cx="10083210" cy="4435830"/>
          </a:xfrm>
          <a:prstGeom prst="rect">
            <a:avLst/>
          </a:prstGeom>
        </p:spPr>
        <p:txBody>
          <a:bodyPr wrap="square">
            <a:spAutoFit/>
          </a:bodyPr>
          <a:lstStyle/>
          <a:p>
            <a:pPr algn="just">
              <a:lnSpc>
                <a:spcPct val="150000"/>
              </a:lnSpc>
              <a:spcAft>
                <a:spcPts val="0"/>
              </a:spcAft>
            </a:pPr>
            <a:r>
              <a:rPr lang="es-ES" sz="3200" dirty="0">
                <a:latin typeface="Times New Roman" panose="02020603050405020304" pitchFamily="18" charset="0"/>
                <a:ea typeface="Times New Roman" panose="02020603050405020304" pitchFamily="18" charset="0"/>
              </a:rPr>
              <a:t>Las tablas de Halley se utilizaron por la mayoría de las compañías de seguros inglesas creadas durante el siglo XVIII. Es en el presente siglo cuando la </a:t>
            </a:r>
            <a:r>
              <a:rPr lang="es-ES" sz="3200" b="1" dirty="0">
                <a:latin typeface="Times New Roman" panose="02020603050405020304" pitchFamily="18" charset="0"/>
                <a:ea typeface="Times New Roman" panose="02020603050405020304" pitchFamily="18" charset="0"/>
              </a:rPr>
              <a:t>Ciencia Actuarial</a:t>
            </a:r>
            <a:r>
              <a:rPr lang="es-ES" sz="3200" dirty="0">
                <a:latin typeface="Times New Roman" panose="02020603050405020304" pitchFamily="18" charset="0"/>
                <a:ea typeface="Times New Roman" panose="02020603050405020304" pitchFamily="18" charset="0"/>
              </a:rPr>
              <a:t> se enriquece con las aportaciones de las Matemáticas, de los seguros de vida, la teoría estadístico-matemática, de la estabilidad y la moderna teoría de la decisión. </a:t>
            </a:r>
            <a:endParaRPr lang="es-AR" sz="3200" dirty="0">
              <a:latin typeface="Times New Roman" panose="02020603050405020304" pitchFamily="18" charset="0"/>
              <a:ea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25</a:t>
            </a:fld>
            <a:endParaRPr lang="es-AR"/>
          </a:p>
        </p:txBody>
      </p:sp>
    </p:spTree>
    <p:extLst>
      <p:ext uri="{BB962C8B-B14F-4D97-AF65-F5344CB8AC3E}">
        <p14:creationId xmlns:p14="http://schemas.microsoft.com/office/powerpoint/2010/main" val="356127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06549" y="874192"/>
            <a:ext cx="10178902" cy="5401479"/>
          </a:xfrm>
          <a:prstGeom prst="rect">
            <a:avLst/>
          </a:prstGeom>
        </p:spPr>
        <p:txBody>
          <a:bodyPr wrap="square">
            <a:spAutoFit/>
          </a:bodyPr>
          <a:lstStyle/>
          <a:p>
            <a:pPr algn="just">
              <a:lnSpc>
                <a:spcPct val="115000"/>
              </a:lnSpc>
              <a:spcAft>
                <a:spcPts val="0"/>
              </a:spcAft>
            </a:pPr>
            <a:r>
              <a:rPr lang="es-ES" sz="3000" dirty="0">
                <a:latin typeface="Times New Roman" panose="02020603050405020304" pitchFamily="18" charset="0"/>
                <a:ea typeface="Times New Roman" panose="02020603050405020304" pitchFamily="18" charset="0"/>
              </a:rPr>
              <a:t>La base de esta actividad radica en el estudio estadístico de la probabilidad del acontecimiento y la magnitud del daño ocasionado. </a:t>
            </a:r>
          </a:p>
          <a:p>
            <a:pPr algn="just">
              <a:lnSpc>
                <a:spcPct val="115000"/>
              </a:lnSpc>
              <a:spcAft>
                <a:spcPts val="0"/>
              </a:spcAft>
            </a:pPr>
            <a:r>
              <a:rPr lang="es-ES" sz="3000" dirty="0">
                <a:latin typeface="Times New Roman" panose="02020603050405020304" pitchFamily="18" charset="0"/>
                <a:ea typeface="Times New Roman" panose="02020603050405020304" pitchFamily="18" charset="0"/>
              </a:rPr>
              <a:t>A partir de esa medida se traduce en dinero y esa suma pasa a ser el costo de que quien quiere contrarrestar los prejuicios del eventual suceso.</a:t>
            </a:r>
          </a:p>
          <a:p>
            <a:pPr algn="just">
              <a:lnSpc>
                <a:spcPct val="115000"/>
              </a:lnSpc>
              <a:spcAft>
                <a:spcPts val="0"/>
              </a:spcAft>
            </a:pPr>
            <a:r>
              <a:rPr lang="es-ES" sz="3000" dirty="0">
                <a:latin typeface="Times New Roman" panose="02020603050405020304" pitchFamily="18" charset="0"/>
                <a:ea typeface="Times New Roman" panose="02020603050405020304" pitchFamily="18" charset="0"/>
              </a:rPr>
              <a:t>Todo se instrumenta en un “contrato de seguro” en el que intervienen dos partes: quien paga para trasladar el riesgo del eventual suceso y quien cobra y, en consecuencia, se compromete al pago ante el acontecimiento. </a:t>
            </a:r>
            <a:endParaRPr lang="es-AR" sz="3000" dirty="0">
              <a:latin typeface="Times New Roman" panose="02020603050405020304" pitchFamily="18" charset="0"/>
              <a:ea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3</a:t>
            </a:fld>
            <a:endParaRPr lang="es-AR"/>
          </a:p>
        </p:txBody>
      </p:sp>
    </p:spTree>
    <p:extLst>
      <p:ext uri="{BB962C8B-B14F-4D97-AF65-F5344CB8AC3E}">
        <p14:creationId xmlns:p14="http://schemas.microsoft.com/office/powerpoint/2010/main" val="2179421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50850" y="916559"/>
            <a:ext cx="10090299" cy="4247317"/>
          </a:xfrm>
          <a:prstGeom prst="rect">
            <a:avLst/>
          </a:prstGeom>
        </p:spPr>
        <p:txBody>
          <a:bodyPr wrap="square">
            <a:spAutoFit/>
          </a:bodyPr>
          <a:lstStyle/>
          <a:p>
            <a:pPr lvl="0">
              <a:lnSpc>
                <a:spcPct val="150000"/>
              </a:lnSpc>
              <a:spcBef>
                <a:spcPts val="1200"/>
              </a:spcBef>
              <a:spcAft>
                <a:spcPts val="0"/>
              </a:spcAft>
              <a:tabLst>
                <a:tab pos="449580" algn="l"/>
              </a:tabLst>
            </a:pPr>
            <a:r>
              <a:rPr lang="es-ES" sz="3000" b="1" kern="50" dirty="0">
                <a:latin typeface="Times New Roman" panose="02020603050405020304" pitchFamily="18" charset="0"/>
                <a:ea typeface="Times New Roman" panose="02020603050405020304" pitchFamily="18" charset="0"/>
                <a:cs typeface="Times New Roman" panose="02020603050405020304" pitchFamily="18" charset="0"/>
              </a:rPr>
              <a:t>ANTECEDENTES HISTÓRICOS DEL SEGURO</a:t>
            </a:r>
            <a:endParaRPr lang="es-AR" sz="3000" b="1" kern="5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s-ES" sz="3000" dirty="0">
                <a:latin typeface="Times New Roman" panose="02020603050405020304" pitchFamily="18" charset="0"/>
                <a:ea typeface="Times New Roman" panose="02020603050405020304" pitchFamily="18" charset="0"/>
              </a:rPr>
              <a:t>En sus comienzos, el seguro era una forma de solidaridad entre los miembros de una comunidad. Consistía en un fondo o bolsa en la que todas las personas depositaban parte de su dinero. </a:t>
            </a:r>
          </a:p>
          <a:p>
            <a:pPr algn="just">
              <a:lnSpc>
                <a:spcPct val="150000"/>
              </a:lnSpc>
              <a:spcAft>
                <a:spcPts val="0"/>
              </a:spcAft>
            </a:pPr>
            <a:r>
              <a:rPr lang="es-ES" sz="3000" dirty="0">
                <a:latin typeface="Times New Roman" panose="02020603050405020304" pitchFamily="18" charset="0"/>
                <a:ea typeface="Times New Roman" panose="02020603050405020304" pitchFamily="18" charset="0"/>
              </a:rPr>
              <a:t>Con el capital que acumulaban entre todos, se pagaban los daños que sufrían algunos de ellos. </a:t>
            </a:r>
            <a:endParaRPr lang="es-AR" sz="3000" dirty="0">
              <a:effectLst/>
              <a:latin typeface="Times New Roman" panose="02020603050405020304" pitchFamily="18" charset="0"/>
              <a:ea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4</a:t>
            </a:fld>
            <a:endParaRPr lang="es-AR"/>
          </a:p>
        </p:txBody>
      </p:sp>
    </p:spTree>
    <p:extLst>
      <p:ext uri="{BB962C8B-B14F-4D97-AF65-F5344CB8AC3E}">
        <p14:creationId xmlns:p14="http://schemas.microsoft.com/office/powerpoint/2010/main" val="13648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38447" y="657472"/>
            <a:ext cx="10115106" cy="5401479"/>
          </a:xfrm>
          <a:prstGeom prst="rect">
            <a:avLst/>
          </a:prstGeom>
        </p:spPr>
        <p:txBody>
          <a:bodyPr wrap="square">
            <a:spAutoFit/>
          </a:bodyPr>
          <a:lstStyle/>
          <a:p>
            <a:pPr algn="just">
              <a:lnSpc>
                <a:spcPct val="115000"/>
              </a:lnSpc>
              <a:spcAft>
                <a:spcPts val="0"/>
              </a:spcAft>
            </a:pPr>
            <a:r>
              <a:rPr lang="es-ES" sz="3000" b="1" dirty="0">
                <a:latin typeface="Times New Roman" panose="02020603050405020304" pitchFamily="18" charset="0"/>
                <a:ea typeface="Times New Roman" panose="02020603050405020304" pitchFamily="18" charset="0"/>
                <a:cs typeface="Times New Roman" panose="02020603050405020304" pitchFamily="18" charset="0"/>
              </a:rPr>
              <a:t>Ciencia Actuarial</a:t>
            </a:r>
            <a:r>
              <a:rPr lang="es-ES" sz="3000" dirty="0">
                <a:latin typeface="Times New Roman" panose="02020603050405020304" pitchFamily="18" charset="0"/>
                <a:ea typeface="Times New Roman" panose="02020603050405020304" pitchFamily="18" charset="0"/>
              </a:rPr>
              <a:t> </a:t>
            </a:r>
          </a:p>
          <a:p>
            <a:pPr algn="just">
              <a:lnSpc>
                <a:spcPct val="115000"/>
              </a:lnSpc>
              <a:spcAft>
                <a:spcPts val="0"/>
              </a:spcAft>
            </a:pPr>
            <a:r>
              <a:rPr lang="es-ES" sz="3000" dirty="0">
                <a:latin typeface="Times New Roman" panose="02020603050405020304" pitchFamily="18" charset="0"/>
                <a:ea typeface="Times New Roman" panose="02020603050405020304" pitchFamily="18" charset="0"/>
              </a:rPr>
              <a:t>A partir del desarrollo del comercio, siglo XVII, y consecuentemente, del estudio del costo del dinero, de las rentas vitalicias y de la necesidad de contrarrestar los daños y perjuicios sucedidos como consecuencia de eventuales sucesos tanto en la vida propia, como frente a terceros y/o bienes nace una actividad que terceros ajenos a esas situaciones podían ofrecer a modo de cobertura asumiendo como propias las consecuencias de los riesgos cobrando para ello una suma de dinero. Concretamente: </a:t>
            </a:r>
            <a:r>
              <a:rPr lang="es-ES" sz="3000" i="1" dirty="0">
                <a:latin typeface="Times New Roman" panose="02020603050405020304" pitchFamily="18" charset="0"/>
                <a:ea typeface="Times New Roman" panose="02020603050405020304" pitchFamily="18" charset="0"/>
              </a:rPr>
              <a:t>nace un servicio de cobertura onerosa</a:t>
            </a:r>
            <a:r>
              <a:rPr lang="es-ES" sz="3000" dirty="0">
                <a:latin typeface="Times New Roman" panose="02020603050405020304" pitchFamily="18" charset="0"/>
                <a:ea typeface="Times New Roman" panose="02020603050405020304" pitchFamily="18" charset="0"/>
              </a:rPr>
              <a:t>. </a:t>
            </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5</a:t>
            </a:fld>
            <a:endParaRPr lang="es-AR"/>
          </a:p>
        </p:txBody>
      </p:sp>
    </p:spTree>
    <p:extLst>
      <p:ext uri="{BB962C8B-B14F-4D97-AF65-F5344CB8AC3E}">
        <p14:creationId xmlns:p14="http://schemas.microsoft.com/office/powerpoint/2010/main" val="350105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64018" y="683448"/>
            <a:ext cx="10093842" cy="5549340"/>
          </a:xfrm>
          <a:prstGeom prst="rect">
            <a:avLst/>
          </a:prstGeom>
        </p:spPr>
        <p:txBody>
          <a:bodyPr wrap="square">
            <a:spAutoFit/>
          </a:bodyPr>
          <a:lstStyle/>
          <a:p>
            <a:pPr algn="just">
              <a:lnSpc>
                <a:spcPct val="150000"/>
              </a:lnSpc>
              <a:spcAft>
                <a:spcPts val="0"/>
              </a:spcAft>
            </a:pPr>
            <a:r>
              <a:rPr lang="es-ES" sz="3000" dirty="0">
                <a:latin typeface="Times New Roman" panose="02020603050405020304" pitchFamily="18" charset="0"/>
                <a:ea typeface="Times New Roman" panose="02020603050405020304" pitchFamily="18" charset="0"/>
                <a:cs typeface="Times New Roman" panose="02020603050405020304" pitchFamily="18" charset="0"/>
              </a:rPr>
              <a:t>Este tipo de contratos requería algo más que un juicio empírico, intuitivo y comercial de quien asumía el traslado del riesgo. Nace así el estudio de la periodicidad y magnitud de los eventos dañinos, fundándose, básicamente, en la Estadística, en general, y en la </a:t>
            </a:r>
            <a:r>
              <a:rPr lang="es-ES" sz="3000" b="1" dirty="0">
                <a:latin typeface="Times New Roman" panose="02020603050405020304" pitchFamily="18" charset="0"/>
                <a:ea typeface="Times New Roman" panose="02020603050405020304" pitchFamily="18" charset="0"/>
                <a:cs typeface="Times New Roman" panose="02020603050405020304" pitchFamily="18" charset="0"/>
              </a:rPr>
              <a:t>Teoría de Probabilidades</a:t>
            </a:r>
            <a:r>
              <a:rPr lang="es-ES" sz="3000" dirty="0">
                <a:latin typeface="Times New Roman" panose="02020603050405020304" pitchFamily="18" charset="0"/>
                <a:ea typeface="Times New Roman" panose="02020603050405020304" pitchFamily="18" charset="0"/>
                <a:cs typeface="Times New Roman" panose="02020603050405020304" pitchFamily="18" charset="0"/>
              </a:rPr>
              <a:t>, en particular. Las bases del análisis estadístico en el seguro fueron establecidas por Pascal en 1654 en colaboración con el también matemático Pierre de Fermat.</a:t>
            </a:r>
            <a:endParaRPr lang="es-AR" sz="3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6</a:t>
            </a:fld>
            <a:endParaRPr lang="es-AR"/>
          </a:p>
        </p:txBody>
      </p:sp>
    </p:spTree>
    <p:extLst>
      <p:ext uri="{BB962C8B-B14F-4D97-AF65-F5344CB8AC3E}">
        <p14:creationId xmlns:p14="http://schemas.microsoft.com/office/powerpoint/2010/main" val="14385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598060" y="2947113"/>
            <a:ext cx="3229795" cy="742832"/>
          </a:xfrm>
          <a:prstGeom prst="rect">
            <a:avLst/>
          </a:prstGeom>
        </p:spPr>
        <p:txBody>
          <a:bodyPr wrap="none">
            <a:spAutoFit/>
          </a:bodyPr>
          <a:lstStyle/>
          <a:p>
            <a:pPr lvl="0">
              <a:lnSpc>
                <a:spcPct val="115000"/>
              </a:lnSpc>
              <a:spcBef>
                <a:spcPts val="1200"/>
              </a:spcBef>
              <a:spcAft>
                <a:spcPts val="0"/>
              </a:spcAft>
              <a:tabLst>
                <a:tab pos="449580" algn="l"/>
              </a:tabLst>
            </a:pPr>
            <a:r>
              <a:rPr lang="es-ES" sz="4000" b="1" kern="50" dirty="0">
                <a:latin typeface="Times New Roman" panose="02020603050405020304" pitchFamily="18" charset="0"/>
                <a:ea typeface="Times New Roman" panose="02020603050405020304" pitchFamily="18" charset="0"/>
                <a:cs typeface="Times New Roman" panose="02020603050405020304" pitchFamily="18" charset="0"/>
              </a:rPr>
              <a:t>Terminología </a:t>
            </a:r>
            <a:endParaRPr lang="es-AR" sz="4000" b="1" kern="5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7</a:t>
            </a:fld>
            <a:endParaRPr lang="es-AR"/>
          </a:p>
        </p:txBody>
      </p:sp>
    </p:spTree>
    <p:extLst>
      <p:ext uri="{BB962C8B-B14F-4D97-AF65-F5344CB8AC3E}">
        <p14:creationId xmlns:p14="http://schemas.microsoft.com/office/powerpoint/2010/main" val="425582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65427" y="852767"/>
            <a:ext cx="10069762" cy="4939814"/>
          </a:xfrm>
          <a:prstGeom prst="rect">
            <a:avLst/>
          </a:prstGeom>
        </p:spPr>
        <p:txBody>
          <a:bodyPr wrap="square">
            <a:spAutoFit/>
          </a:bodyPr>
          <a:lstStyle/>
          <a:p>
            <a:pPr algn="just" eaLnBrk="0" fontAlgn="base" hangingPunct="0">
              <a:lnSpc>
                <a:spcPct val="150000"/>
              </a:lnSpc>
              <a:spcBef>
                <a:spcPct val="0"/>
              </a:spcBef>
              <a:spcAft>
                <a:spcPct val="0"/>
              </a:spcAft>
              <a:tabLst>
                <a:tab pos="4943475" algn="r"/>
              </a:tabLst>
            </a:pPr>
            <a:r>
              <a:rPr lang="es-ES" sz="3000" b="1" dirty="0">
                <a:latin typeface="Times New Roman" panose="02020603050405020304" pitchFamily="18" charset="0"/>
                <a:cs typeface="Times New Roman" panose="02020603050405020304" pitchFamily="18" charset="0"/>
              </a:rPr>
              <a:t>Terminología – Seguro: </a:t>
            </a:r>
          </a:p>
          <a:p>
            <a:pPr algn="just" eaLnBrk="0" fontAlgn="base" hangingPunct="0">
              <a:lnSpc>
                <a:spcPct val="150000"/>
              </a:lnSpc>
              <a:spcBef>
                <a:spcPct val="0"/>
              </a:spcBef>
              <a:spcAft>
                <a:spcPct val="0"/>
              </a:spcAft>
              <a:tabLst>
                <a:tab pos="4943475" algn="r"/>
              </a:tabLst>
            </a:pPr>
            <a:r>
              <a:rPr lang="es-ES" sz="3000" dirty="0">
                <a:latin typeface="Times New Roman" panose="02020603050405020304" pitchFamily="18" charset="0"/>
                <a:cs typeface="Times New Roman" panose="02020603050405020304" pitchFamily="18" charset="0"/>
              </a:rPr>
              <a:t>Entendido es el convenio entre dos partes: la entidad aseguradora por una parte y el contratante por otra, mediante la cual la primera se compromete a cubrir económicamente la pérdida o daño que el asegurado puede sufrir durante la vigencia del contrato. La obligación del asegurado es pagar, a la firma del contrato, el precio del seguro total o parcialmente.</a:t>
            </a:r>
            <a:endParaRPr kumimoji="0" lang="es-AR" altLang="es-AR" sz="3000" b="0" i="0" u="sng"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8</a:t>
            </a:fld>
            <a:endParaRPr lang="es-AR"/>
          </a:p>
        </p:txBody>
      </p:sp>
    </p:spTree>
    <p:extLst>
      <p:ext uri="{BB962C8B-B14F-4D97-AF65-F5344CB8AC3E}">
        <p14:creationId xmlns:p14="http://schemas.microsoft.com/office/powerpoint/2010/main" val="246015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95915" y="918105"/>
            <a:ext cx="10051312" cy="4708981"/>
          </a:xfrm>
          <a:prstGeom prst="rect">
            <a:avLst/>
          </a:prstGeom>
        </p:spPr>
        <p:txBody>
          <a:bodyPr wrap="square">
            <a:spAutoFit/>
          </a:bodyPr>
          <a:lstStyle/>
          <a:p>
            <a:pPr>
              <a:lnSpc>
                <a:spcPct val="150000"/>
              </a:lnSpc>
            </a:pPr>
            <a:r>
              <a:rPr lang="es-ES" sz="3000" b="1" dirty="0">
                <a:latin typeface="Times New Roman" panose="02020603050405020304" pitchFamily="18" charset="0"/>
                <a:cs typeface="Times New Roman" panose="02020603050405020304" pitchFamily="18" charset="0"/>
              </a:rPr>
              <a:t>Riesgo</a:t>
            </a:r>
            <a:endParaRPr lang="es-AR" sz="3000" b="1" i="1" dirty="0">
              <a:latin typeface="Times New Roman" panose="02020603050405020304" pitchFamily="18" charset="0"/>
              <a:cs typeface="Times New Roman" panose="02020603050405020304" pitchFamily="18" charset="0"/>
            </a:endParaRPr>
          </a:p>
          <a:p>
            <a:r>
              <a:rPr lang="es-ES" sz="3000" dirty="0">
                <a:latin typeface="Times New Roman" panose="02020603050405020304" pitchFamily="18" charset="0"/>
                <a:cs typeface="Times New Roman" panose="02020603050405020304" pitchFamily="18" charset="0"/>
              </a:rPr>
              <a:t>Es la posibilidad de pérdida o daño. </a:t>
            </a:r>
            <a:endParaRPr lang="es-AR" sz="3000" dirty="0">
              <a:latin typeface="Times New Roman" panose="02020603050405020304" pitchFamily="18" charset="0"/>
              <a:cs typeface="Times New Roman" panose="02020603050405020304" pitchFamily="18" charset="0"/>
            </a:endParaRPr>
          </a:p>
          <a:p>
            <a:r>
              <a:rPr lang="es-ES" sz="3000" dirty="0">
                <a:latin typeface="Times New Roman" panose="02020603050405020304" pitchFamily="18" charset="0"/>
                <a:cs typeface="Times New Roman" panose="02020603050405020304" pitchFamily="18" charset="0"/>
              </a:rPr>
              <a:t>El hombre desde que nace vive con la constante amenaza de enfermedad, accidente, muerte..., de la misma forma sus propiedades pueden sufrir incendios, robos, etc.</a:t>
            </a:r>
            <a:endParaRPr lang="es-AR" sz="3000" dirty="0">
              <a:latin typeface="Times New Roman" panose="02020603050405020304" pitchFamily="18" charset="0"/>
              <a:cs typeface="Times New Roman" panose="02020603050405020304" pitchFamily="18" charset="0"/>
            </a:endParaRPr>
          </a:p>
          <a:p>
            <a:pPr>
              <a:lnSpc>
                <a:spcPct val="150000"/>
              </a:lnSpc>
            </a:pPr>
            <a:r>
              <a:rPr lang="es-ES" sz="3000" b="1" dirty="0">
                <a:latin typeface="Times New Roman" panose="02020603050405020304" pitchFamily="18" charset="0"/>
                <a:cs typeface="Times New Roman" panose="02020603050405020304" pitchFamily="18" charset="0"/>
              </a:rPr>
              <a:t>Siniestro</a:t>
            </a:r>
            <a:endParaRPr lang="es-AR" sz="3000" b="1" i="1" dirty="0">
              <a:latin typeface="Times New Roman" panose="02020603050405020304" pitchFamily="18" charset="0"/>
              <a:cs typeface="Times New Roman" panose="02020603050405020304" pitchFamily="18" charset="0"/>
            </a:endParaRPr>
          </a:p>
          <a:p>
            <a:r>
              <a:rPr lang="es-ES" sz="3000" dirty="0">
                <a:latin typeface="Times New Roman" panose="02020603050405020304" pitchFamily="18" charset="0"/>
                <a:cs typeface="Times New Roman" panose="02020603050405020304" pitchFamily="18" charset="0"/>
              </a:rPr>
              <a:t>Es la concreción del riesgo. </a:t>
            </a:r>
            <a:endParaRPr lang="es-AR" sz="3000" dirty="0">
              <a:latin typeface="Times New Roman" panose="02020603050405020304" pitchFamily="18" charset="0"/>
              <a:cs typeface="Times New Roman" panose="02020603050405020304" pitchFamily="18" charset="0"/>
            </a:endParaRPr>
          </a:p>
          <a:p>
            <a:r>
              <a:rPr lang="es-ES" sz="3000" dirty="0">
                <a:latin typeface="Times New Roman" panose="02020603050405020304" pitchFamily="18" charset="0"/>
                <a:cs typeface="Times New Roman" panose="02020603050405020304" pitchFamily="18" charset="0"/>
              </a:rPr>
              <a:t>Por ejemplo, un incendio que destruye una fábrica, el robo de mercancías, muerte en un accidente, etc. </a:t>
            </a:r>
            <a:endParaRPr lang="es-AR" sz="3200" dirty="0">
              <a:latin typeface="Times New Roman" panose="02020603050405020304" pitchFamily="18" charset="0"/>
              <a:cs typeface="Times New Roman" panose="02020603050405020304" pitchFamily="18" charset="0"/>
            </a:endParaRP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7835159-5085-4C68-888C-CBE6F1B0217C}" type="slidenum">
              <a:rPr lang="es-AR" smtClean="0"/>
              <a:t>9</a:t>
            </a:fld>
            <a:endParaRPr lang="es-AR"/>
          </a:p>
        </p:txBody>
      </p:sp>
    </p:spTree>
    <p:extLst>
      <p:ext uri="{BB962C8B-B14F-4D97-AF65-F5344CB8AC3E}">
        <p14:creationId xmlns:p14="http://schemas.microsoft.com/office/powerpoint/2010/main" val="38831921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1486</Words>
  <Application>Microsoft Office PowerPoint</Application>
  <PresentationFormat>Panorámica</PresentationFormat>
  <Paragraphs>100</Paragraphs>
  <Slides>25</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Calibri</vt:lpstr>
      <vt:lpstr>Calibri Light</vt:lpstr>
      <vt:lpstr>Cambria</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dc:creator>
  <cp:lastModifiedBy>Gustavo</cp:lastModifiedBy>
  <cp:revision>21</cp:revision>
  <cp:lastPrinted>2020-07-04T20:29:04Z</cp:lastPrinted>
  <dcterms:created xsi:type="dcterms:W3CDTF">2020-07-04T17:07:12Z</dcterms:created>
  <dcterms:modified xsi:type="dcterms:W3CDTF">2020-12-14T21:34:23Z</dcterms:modified>
</cp:coreProperties>
</file>