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88" r:id="rId2"/>
    <p:sldId id="257" r:id="rId3"/>
    <p:sldId id="283" r:id="rId4"/>
    <p:sldId id="289" r:id="rId5"/>
    <p:sldId id="279" r:id="rId6"/>
    <p:sldId id="298" r:id="rId7"/>
    <p:sldId id="299" r:id="rId8"/>
    <p:sldId id="284" r:id="rId9"/>
    <p:sldId id="290" r:id="rId10"/>
    <p:sldId id="258" r:id="rId11"/>
    <p:sldId id="271" r:id="rId12"/>
    <p:sldId id="285" r:id="rId13"/>
    <p:sldId id="282" r:id="rId14"/>
    <p:sldId id="296" r:id="rId15"/>
    <p:sldId id="297" r:id="rId16"/>
    <p:sldId id="291" r:id="rId17"/>
    <p:sldId id="275" r:id="rId18"/>
    <p:sldId id="273" r:id="rId19"/>
    <p:sldId id="259" r:id="rId20"/>
    <p:sldId id="292" r:id="rId21"/>
    <p:sldId id="274" r:id="rId22"/>
    <p:sldId id="281" r:id="rId23"/>
    <p:sldId id="260" r:id="rId24"/>
    <p:sldId id="261" r:id="rId25"/>
    <p:sldId id="280" r:id="rId26"/>
    <p:sldId id="295" r:id="rId27"/>
    <p:sldId id="294" r:id="rId28"/>
    <p:sldId id="276" r:id="rId29"/>
    <p:sldId id="277" r:id="rId30"/>
    <p:sldId id="286" r:id="rId31"/>
    <p:sldId id="263" r:id="rId32"/>
    <p:sldId id="287" r:id="rId33"/>
    <p:sldId id="264" r:id="rId34"/>
    <p:sldId id="265" r:id="rId35"/>
    <p:sldId id="266" r:id="rId36"/>
    <p:sldId id="267" r:id="rId37"/>
    <p:sldId id="268" r:id="rId38"/>
    <p:sldId id="278" r:id="rId39"/>
  </p:sldIdLst>
  <p:sldSz cx="12192000" cy="6858000"/>
  <p:notesSz cx="9872663" cy="6797675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1862" autoAdjust="0"/>
    <p:restoredTop sz="94660"/>
  </p:normalViewPr>
  <p:slideViewPr>
    <p:cSldViewPr snapToGrid="0">
      <p:cViewPr varScale="1">
        <p:scale>
          <a:sx n="72" d="100"/>
          <a:sy n="72" d="100"/>
        </p:scale>
        <p:origin x="58" y="3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1790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154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5592224" y="1"/>
            <a:ext cx="4278154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B6870-6C01-489A-821D-DA901DBCFE40}" type="datetimeFigureOut">
              <a:rPr lang="es-AR" smtClean="0"/>
              <a:t>30/3/2021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154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5592224" y="6456612"/>
            <a:ext cx="4278154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E56D8-F33E-4A48-AF28-AE1EA39F466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59952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414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592796" y="0"/>
            <a:ext cx="4278154" cy="3414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E5D79-BE77-42CF-9AB0-A147B4E93D0E}" type="datetimeFigureOut">
              <a:rPr lang="es-AR" smtClean="0"/>
              <a:t>30/3/2021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897188" y="849313"/>
            <a:ext cx="4078287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87267" y="3271382"/>
            <a:ext cx="7898130" cy="267658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456219"/>
            <a:ext cx="4278154" cy="3414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592796" y="6456219"/>
            <a:ext cx="4278154" cy="3414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CD1972-E4DE-4889-B300-7442795E84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5189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D1972-E4DE-4889-B300-7442795E841D}" type="slidenum">
              <a:rPr lang="es-AR" smtClean="0"/>
              <a:t>18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42673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D1972-E4DE-4889-B300-7442795E841D}" type="slidenum">
              <a:rPr lang="es-AR" smtClean="0"/>
              <a:t>25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39365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17/04/2020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- 1 2020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810A-858B-478B-943A-06455AA4B5E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42468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17/04/2020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- 1 2020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810A-858B-478B-943A-06455AA4B5E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6976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17/04/2020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- 1 2020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810A-858B-478B-943A-06455AA4B5E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576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17/04/2020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- 1 2020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810A-858B-478B-943A-06455AA4B5E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46670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17/04/2020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- 1 2020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810A-858B-478B-943A-06455AA4B5E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0001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17/04/2020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- 1 2020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810A-858B-478B-943A-06455AA4B5E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3772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17/04/2020</a:t>
            </a: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- 1 2020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810A-858B-478B-943A-06455AA4B5E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7870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17/04/2020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- 1 2020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810A-858B-478B-943A-06455AA4B5E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9993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17/04/2020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- 1 2020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810A-858B-478B-943A-06455AA4B5E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39610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17/04/2020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- 1 2020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810A-858B-478B-943A-06455AA4B5E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06055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17/04/2020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- 1 2020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810A-858B-478B-943A-06455AA4B5E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16790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/>
              <a:t>17/04/2020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/>
              <a:t>Matemática Financiera - UNS - 1 2020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3810A-858B-478B-943A-06455AA4B5E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1940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17/04/2020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- 1 2020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810A-858B-478B-943A-06455AA4B5EB}" type="slidenum">
              <a:rPr lang="es-AR" smtClean="0"/>
              <a:t>1</a:t>
            </a:fld>
            <a:endParaRPr lang="es-AR"/>
          </a:p>
        </p:txBody>
      </p:sp>
      <p:sp>
        <p:nvSpPr>
          <p:cNvPr id="5" name="Rectángulo 4"/>
          <p:cNvSpPr/>
          <p:nvPr/>
        </p:nvSpPr>
        <p:spPr>
          <a:xfrm>
            <a:off x="1536418" y="1627479"/>
            <a:ext cx="9119163" cy="2947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</a:pPr>
            <a:r>
              <a:rPr lang="es-ES_tradnl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TASAS DE INTERES</a:t>
            </a:r>
          </a:p>
          <a:p>
            <a:pPr algn="ctr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</a:pPr>
            <a:r>
              <a:rPr lang="es-ES_tradnl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Nominal, proporcional, efectiva y equivalente</a:t>
            </a:r>
          </a:p>
          <a:p>
            <a:pPr algn="ctr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</a:pPr>
            <a:r>
              <a:rPr lang="es-ES_tradnl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Real  </a:t>
            </a:r>
          </a:p>
        </p:txBody>
      </p:sp>
    </p:spTree>
    <p:extLst>
      <p:ext uri="{BB962C8B-B14F-4D97-AF65-F5344CB8AC3E}">
        <p14:creationId xmlns:p14="http://schemas.microsoft.com/office/powerpoint/2010/main" val="3102120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978788" y="719753"/>
            <a:ext cx="10606471" cy="5155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800"/>
              </a:spcBef>
              <a:spcAft>
                <a:spcPts val="1200"/>
              </a:spcAft>
            </a:pPr>
            <a:r>
              <a:rPr lang="es-ES_tradnl" sz="3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TASAS DE INTERES</a:t>
            </a:r>
          </a:p>
          <a:p>
            <a:pPr algn="just">
              <a:spcBef>
                <a:spcPts val="1800"/>
              </a:spcBef>
              <a:spcAft>
                <a:spcPts val="1200"/>
              </a:spcAft>
            </a:pPr>
            <a:r>
              <a:rPr lang="es-ES_tradnl" sz="3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Tasa proporcional </a:t>
            </a:r>
          </a:p>
          <a:p>
            <a:pPr algn="just">
              <a:spcBef>
                <a:spcPts val="1800"/>
              </a:spcBef>
              <a:spcAft>
                <a:spcPts val="1200"/>
              </a:spcAft>
            </a:pPr>
            <a:r>
              <a:rPr lang="es-ES_tradnl" sz="3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Nomenclatura</a:t>
            </a:r>
          </a:p>
          <a:p>
            <a:pPr>
              <a:spcBef>
                <a:spcPts val="1800"/>
              </a:spcBef>
              <a:spcAft>
                <a:spcPts val="1200"/>
              </a:spcAft>
            </a:pPr>
            <a:r>
              <a:rPr lang="es-ES_tradnl" sz="3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 = </a:t>
            </a:r>
            <a:r>
              <a:rPr lang="es-ES_tradnl" sz="3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tasa nominal periódica</a:t>
            </a:r>
          </a:p>
          <a:p>
            <a:pPr>
              <a:spcBef>
                <a:spcPts val="1800"/>
              </a:spcBef>
              <a:spcAft>
                <a:spcPts val="1200"/>
              </a:spcAft>
            </a:pPr>
            <a:r>
              <a:rPr lang="es-ES_tradnl" sz="3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 = </a:t>
            </a:r>
            <a:r>
              <a:rPr lang="es-ES_tradnl" sz="3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cantidad de subperíodos en que se divide el período</a:t>
            </a:r>
          </a:p>
          <a:p>
            <a:pPr>
              <a:spcBef>
                <a:spcPts val="1800"/>
              </a:spcBef>
              <a:spcAft>
                <a:spcPts val="1200"/>
              </a:spcAft>
            </a:pPr>
            <a:r>
              <a:rPr lang="es-ES_tradnl" sz="3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i/m </a:t>
            </a:r>
            <a:r>
              <a:rPr lang="es-ES_tradnl" sz="3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tasa proporcional 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0014857" y="1314995"/>
            <a:ext cx="6531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- 1 2020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23A-630E-4C18-9504-D7AF95D5C17F}" type="slidenum">
              <a:rPr lang="es-AR" smtClean="0"/>
              <a:t>10</a:t>
            </a:fld>
            <a:endParaRPr lang="es-AR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17/04/2020</a:t>
            </a:r>
          </a:p>
        </p:txBody>
      </p:sp>
    </p:spTree>
    <p:extLst>
      <p:ext uri="{BB962C8B-B14F-4D97-AF65-F5344CB8AC3E}">
        <p14:creationId xmlns:p14="http://schemas.microsoft.com/office/powerpoint/2010/main" val="1126111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061483" y="790170"/>
            <a:ext cx="10069033" cy="4753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s-AR" sz="3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Generación de intereses </a:t>
            </a:r>
            <a:endParaRPr lang="es-AR" sz="3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AR" sz="3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Por ejemplo: 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AR" sz="3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realiza una inversión de $ 100.000,00 a un año de plazo a una </a:t>
            </a:r>
            <a:r>
              <a:rPr lang="es-AR" sz="3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tasa nominal periódica</a:t>
            </a:r>
            <a:r>
              <a:rPr lang="es-AR" sz="3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AR" sz="3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 36 % que </a:t>
            </a:r>
            <a:r>
              <a:rPr lang="es-AR" sz="3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capitaliza 12 veces al año</a:t>
            </a:r>
            <a:r>
              <a:rPr lang="es-AR" sz="3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AR" sz="3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= 0,36 y m = 12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- 1 2020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810A-858B-478B-943A-06455AA4B5EB}" type="slidenum">
              <a:rPr lang="es-AR" smtClean="0"/>
              <a:t>11</a:t>
            </a:fld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17/04/2020</a:t>
            </a:r>
          </a:p>
        </p:txBody>
      </p:sp>
    </p:spTree>
    <p:extLst>
      <p:ext uri="{BB962C8B-B14F-4D97-AF65-F5344CB8AC3E}">
        <p14:creationId xmlns:p14="http://schemas.microsoft.com/office/powerpoint/2010/main" val="1096977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17/04/2020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- 1 2020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810A-858B-478B-943A-06455AA4B5EB}" type="slidenum">
              <a:rPr lang="es-AR" smtClean="0"/>
              <a:t>12</a:t>
            </a:fld>
            <a:endParaRPr lang="es-AR"/>
          </a:p>
        </p:txBody>
      </p:sp>
      <p:sp>
        <p:nvSpPr>
          <p:cNvPr id="5" name="Rectángulo 4"/>
          <p:cNvSpPr/>
          <p:nvPr/>
        </p:nvSpPr>
        <p:spPr>
          <a:xfrm>
            <a:off x="943466" y="1385467"/>
            <a:ext cx="10131056" cy="3595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800"/>
              </a:spcAft>
            </a:pPr>
            <a:r>
              <a:rPr lang="es-AR" sz="3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pregunta: a que suma ascienden los intereses ??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AR" sz="3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Nótese que la tasa está expresada en una unidad de cuenta, período, y el tiempo en otra diferente, subperíodo, años y meses, respectivamente</a:t>
            </a: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7210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17/04/2020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- 1 2020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810A-858B-478B-943A-06455AA4B5EB}" type="slidenum">
              <a:rPr lang="es-AR" smtClean="0"/>
              <a:t>13</a:t>
            </a:fld>
            <a:endParaRPr lang="es-AR"/>
          </a:p>
        </p:txBody>
      </p:sp>
      <p:sp>
        <p:nvSpPr>
          <p:cNvPr id="5" name="Rectángulo 4"/>
          <p:cNvSpPr/>
          <p:nvPr/>
        </p:nvSpPr>
        <p:spPr>
          <a:xfrm>
            <a:off x="1065229" y="561143"/>
            <a:ext cx="10039546" cy="5015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AR" sz="3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Por lo tanto para poder operar es necesario, en primer lugar, expresar ambas variables en la misma unidad de cuenta. 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AR" sz="3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Labor que, ya vimos, se llama “sincronización”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AR" sz="3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= 0,36 y 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AR" sz="3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 = 12</a:t>
            </a:r>
          </a:p>
        </p:txBody>
      </p:sp>
    </p:spTree>
    <p:extLst>
      <p:ext uri="{BB962C8B-B14F-4D97-AF65-F5344CB8AC3E}">
        <p14:creationId xmlns:p14="http://schemas.microsoft.com/office/powerpoint/2010/main" val="105799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DAFC7AB-A97E-4DAA-B12A-8A61832BF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17/04/2020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D7D9E5B-F3D6-4C22-8D14-9587B5BD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- 1 2020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8DA9301-94B7-48F9-B5C1-54592CE0C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810A-858B-478B-943A-06455AA4B5EB}" type="slidenum">
              <a:rPr lang="es-AR" smtClean="0"/>
              <a:t>14</a:t>
            </a:fld>
            <a:endParaRPr lang="es-AR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D63CCC1-3FC7-417A-9E55-A2B55F7D2D8F}"/>
              </a:ext>
            </a:extLst>
          </p:cNvPr>
          <p:cNvSpPr txBox="1"/>
          <p:nvPr/>
        </p:nvSpPr>
        <p:spPr>
          <a:xfrm>
            <a:off x="991386" y="901461"/>
            <a:ext cx="10169950" cy="54953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</a:t>
            </a:r>
            <a:r>
              <a:rPr lang="es-AR" sz="3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obtiene de ese modo una tasa proporcionada </a:t>
            </a: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la cantidad de veces que capitaliza a la cual se la llama, precisamente, “</a:t>
            </a:r>
            <a:r>
              <a:rPr lang="es-AR" sz="32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proporcional</a:t>
            </a: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 y se la simboliza como: “</a:t>
            </a:r>
            <a:r>
              <a:rPr lang="es-AR" sz="32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i/m</a:t>
            </a: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= C [( 1 + i/m ) </a:t>
            </a:r>
            <a:r>
              <a:rPr lang="es-AR" sz="3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 </a:t>
            </a: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1 ] = 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100.000,00 [ ( 1 + 0,36 / 12 ) </a:t>
            </a:r>
            <a:r>
              <a:rPr lang="es-AR" sz="3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12</a:t>
            </a: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] = </a:t>
            </a:r>
            <a:r>
              <a:rPr lang="es-AR" sz="32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42.576.09</a:t>
            </a:r>
            <a:endParaRPr lang="es-AR" sz="3200" baseline="30000" dirty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es-AR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es-AR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es-AR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698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F63361E-93D3-4CA3-AE7F-4E5867E49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17/04/2020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6F59C95-7376-4FC0-874C-93A45516D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- 1 2020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AF793C0-DBD9-4D77-AFBD-68127957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810A-858B-478B-943A-06455AA4B5EB}" type="slidenum">
              <a:rPr lang="es-AR" smtClean="0"/>
              <a:t>15</a:t>
            </a:fld>
            <a:endParaRPr lang="es-AR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FD0D16DB-E862-40A3-BF2F-8A152A9CAD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47560"/>
              </p:ext>
            </p:extLst>
          </p:nvPr>
        </p:nvGraphicFramePr>
        <p:xfrm>
          <a:off x="933254" y="537328"/>
          <a:ext cx="10096107" cy="56007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2752">
                  <a:extLst>
                    <a:ext uri="{9D8B030D-6E8A-4147-A177-3AD203B41FA5}">
                      <a16:colId xmlns:a16="http://schemas.microsoft.com/office/drawing/2014/main" val="1397813389"/>
                    </a:ext>
                  </a:extLst>
                </a:gridCol>
                <a:gridCol w="2542863">
                  <a:extLst>
                    <a:ext uri="{9D8B030D-6E8A-4147-A177-3AD203B41FA5}">
                      <a16:colId xmlns:a16="http://schemas.microsoft.com/office/drawing/2014/main" val="407224619"/>
                    </a:ext>
                  </a:extLst>
                </a:gridCol>
                <a:gridCol w="2213232">
                  <a:extLst>
                    <a:ext uri="{9D8B030D-6E8A-4147-A177-3AD203B41FA5}">
                      <a16:colId xmlns:a16="http://schemas.microsoft.com/office/drawing/2014/main" val="3363928974"/>
                    </a:ext>
                  </a:extLst>
                </a:gridCol>
                <a:gridCol w="2137888">
                  <a:extLst>
                    <a:ext uri="{9D8B030D-6E8A-4147-A177-3AD203B41FA5}">
                      <a16:colId xmlns:a16="http://schemas.microsoft.com/office/drawing/2014/main" val="2372225198"/>
                    </a:ext>
                  </a:extLst>
                </a:gridCol>
                <a:gridCol w="2599372">
                  <a:extLst>
                    <a:ext uri="{9D8B030D-6E8A-4147-A177-3AD203B41FA5}">
                      <a16:colId xmlns:a16="http://schemas.microsoft.com/office/drawing/2014/main" val="1296751624"/>
                    </a:ext>
                  </a:extLst>
                </a:gridCol>
              </a:tblGrid>
              <a:tr h="283407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Capital Inicial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Interés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AR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Monto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77125143"/>
                  </a:ext>
                </a:extLst>
              </a:tr>
              <a:tr h="283407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Del subperiodo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Acumulado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358773"/>
                  </a:ext>
                </a:extLst>
              </a:tr>
              <a:tr h="283407"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100,000.00 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06696933"/>
                  </a:ext>
                </a:extLst>
              </a:tr>
              <a:tr h="283407"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100,000.00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3,000.00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   3,000.00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103,000.00 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81879629"/>
                  </a:ext>
                </a:extLst>
              </a:tr>
              <a:tr h="283407"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103,000.00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3,090.00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   6,090.00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106,090.00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64057747"/>
                  </a:ext>
                </a:extLst>
              </a:tr>
              <a:tr h="283407"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106,090.00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3,182.70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   9,272.70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109,272.70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54725520"/>
                  </a:ext>
                </a:extLst>
              </a:tr>
              <a:tr h="283407"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109,272.70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3,278.18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12,550.88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112,550.88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61586314"/>
                  </a:ext>
                </a:extLst>
              </a:tr>
              <a:tr h="283407"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112,550.88 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3,376.53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15,927.41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115,927.41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90317438"/>
                  </a:ext>
                </a:extLst>
              </a:tr>
              <a:tr h="283407"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115,927.41 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3,477.82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19,405.23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119,405.23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11285215"/>
                  </a:ext>
                </a:extLst>
              </a:tr>
              <a:tr h="283407"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119,405.23 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3,582.16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22,987.39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122,987.39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39547208"/>
                  </a:ext>
                </a:extLst>
              </a:tr>
              <a:tr h="283407"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122,987.39 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3,689.62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26,677.01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126,677.01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40551864"/>
                  </a:ext>
                </a:extLst>
              </a:tr>
              <a:tr h="283407"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126,677.01 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3,800.31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30,477.32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130,477.32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04663977"/>
                  </a:ext>
                </a:extLst>
              </a:tr>
              <a:tr h="283407"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130,477.32 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3,914.32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34,391.64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134,391.64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89019519"/>
                  </a:ext>
                </a:extLst>
              </a:tr>
              <a:tr h="283407"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134,391.64 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4,031.75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38,423.39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138,423.39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16723033"/>
                  </a:ext>
                </a:extLst>
              </a:tr>
              <a:tr h="283407"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138,423.39 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4,152.70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AR" sz="24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 42,576.09 </a:t>
                      </a:r>
                      <a:endParaRPr lang="es-AR" sz="24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142,576.09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01706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584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17/04/2020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- 1 2020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810A-858B-478B-943A-06455AA4B5EB}" type="slidenum">
              <a:rPr lang="es-AR" smtClean="0"/>
              <a:t>16</a:t>
            </a:fld>
            <a:endParaRPr lang="es-AR"/>
          </a:p>
        </p:txBody>
      </p:sp>
      <p:sp>
        <p:nvSpPr>
          <p:cNvPr id="5" name="Rectángulo 4"/>
          <p:cNvSpPr/>
          <p:nvPr/>
        </p:nvSpPr>
        <p:spPr>
          <a:xfrm>
            <a:off x="4282436" y="2898638"/>
            <a:ext cx="3797258" cy="8237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E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TASA EFECTIVA</a:t>
            </a:r>
          </a:p>
        </p:txBody>
      </p:sp>
    </p:spTree>
    <p:extLst>
      <p:ext uri="{BB962C8B-B14F-4D97-AF65-F5344CB8AC3E}">
        <p14:creationId xmlns:p14="http://schemas.microsoft.com/office/powerpoint/2010/main" val="472974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03315" y="345134"/>
            <a:ext cx="11078085" cy="6206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AR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Rendimiento efectivo de la unidad de capital en la unidad de tiempo 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 al monto obtenido por la unidad de Capital en la unidad de tiempo se le restase el Capital el resultado </a:t>
            </a:r>
            <a:r>
              <a:rPr lang="es-AR" sz="3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 el Interés efectivamente ganado por la unidad de Capital en la unidad de tiempo. 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AR" sz="3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Resulta ser </a:t>
            </a: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una tasa que se define como: “</a:t>
            </a:r>
            <a:r>
              <a:rPr lang="es-AR" sz="32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tasa efectiva de interés</a:t>
            </a: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 y se la representa con la letra “</a:t>
            </a:r>
            <a:r>
              <a:rPr lang="es-AR" sz="32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i´</a:t>
            </a: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 </a:t>
            </a:r>
            <a:endParaRPr lang="es-AR" sz="3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- 1 2020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810A-858B-478B-943A-06455AA4B5EB}" type="slidenum">
              <a:rPr lang="es-AR" smtClean="0"/>
              <a:t>17</a:t>
            </a:fld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/>
              <a:t>17/04/2020</a:t>
            </a:r>
          </a:p>
        </p:txBody>
      </p:sp>
    </p:spTree>
    <p:extLst>
      <p:ext uri="{BB962C8B-B14F-4D97-AF65-F5344CB8AC3E}">
        <p14:creationId xmlns:p14="http://schemas.microsoft.com/office/powerpoint/2010/main" val="1671648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997286" y="585274"/>
            <a:ext cx="10103105" cy="5211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s-AR" sz="3200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Desarrollo: 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§"/>
            </a:pPr>
            <a:r>
              <a:rPr lang="es-AR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Tasa nominal = i = 0,36</a:t>
            </a:r>
          </a:p>
          <a:p>
            <a:pPr marL="342900" lvl="0" indent="-342900" algn="just">
              <a:spcAft>
                <a:spcPts val="800"/>
              </a:spcAft>
              <a:buFont typeface="Symbol" panose="05050102010706020507" pitchFamily="18" charset="2"/>
              <a:buChar char="§"/>
            </a:pPr>
            <a:r>
              <a:rPr lang="es-AR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Tasa proporcional = i/m = 0,36 / 12 = 0,03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AR" sz="3200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Monto obtenido: 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AR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 ( 1 + i/m ) </a:t>
            </a:r>
            <a:r>
              <a:rPr lang="es-AR" sz="30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 n</a:t>
            </a:r>
            <a:r>
              <a:rPr lang="es-AR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100.000,00 ( 1+ 0.36/12 ) </a:t>
            </a:r>
            <a:r>
              <a:rPr lang="es-AR" sz="30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12 * 1 </a:t>
            </a:r>
            <a:r>
              <a:rPr lang="es-AR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142.576,09</a:t>
            </a:r>
          </a:p>
          <a:p>
            <a:pPr algn="just">
              <a:spcAft>
                <a:spcPts val="800"/>
              </a:spcAft>
            </a:pPr>
            <a:r>
              <a:rPr lang="es-AR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Ahora si lo quisiéramos saber es </a:t>
            </a:r>
            <a:r>
              <a:rPr lang="es-AR" sz="3000" b="1" i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 monto para la unidad de capital “C = 1” en la unidad de tiempo “n = 1”.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AR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 ( 1 + i/m ) </a:t>
            </a:r>
            <a:r>
              <a:rPr lang="es-AR" sz="30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 n</a:t>
            </a:r>
            <a:r>
              <a:rPr lang="es-AR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( 1+ 0.36/12 ) </a:t>
            </a:r>
            <a:r>
              <a:rPr lang="es-AR" sz="30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12  </a:t>
            </a:r>
            <a:r>
              <a:rPr lang="es-AR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1,4257609</a:t>
            </a:r>
            <a:endParaRPr lang="es-AR" sz="3000" b="1" i="1" dirty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- 1 2020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810A-858B-478B-943A-06455AA4B5EB}" type="slidenum">
              <a:rPr lang="es-AR" smtClean="0"/>
              <a:t>18</a:t>
            </a:fld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17/04/2020</a:t>
            </a:r>
          </a:p>
        </p:txBody>
      </p:sp>
    </p:spTree>
    <p:extLst>
      <p:ext uri="{BB962C8B-B14F-4D97-AF65-F5344CB8AC3E}">
        <p14:creationId xmlns:p14="http://schemas.microsoft.com/office/powerpoint/2010/main" val="1808546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930618" y="772955"/>
            <a:ext cx="10010284" cy="5247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1200"/>
              </a:spcAft>
            </a:pPr>
            <a:r>
              <a:rPr lang="es-ES_tradnl" sz="3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Tasas de interés</a:t>
            </a:r>
          </a:p>
          <a:p>
            <a:pPr>
              <a:spcBef>
                <a:spcPts val="1800"/>
              </a:spcBef>
              <a:spcAft>
                <a:spcPts val="1200"/>
              </a:spcAft>
            </a:pPr>
            <a:r>
              <a:rPr lang="es-ES_tradnl" sz="3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Tasa Efectiva </a:t>
            </a:r>
            <a:endParaRPr lang="es-AR" sz="3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0215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3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= C [ ( 1 + i/m ) </a:t>
            </a:r>
            <a:r>
              <a:rPr lang="en-US" sz="3400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m.n</a:t>
            </a:r>
            <a:r>
              <a:rPr lang="en-US" sz="3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1]</a:t>
            </a:r>
          </a:p>
          <a:p>
            <a:pPr marL="450215">
              <a:lnSpc>
                <a:spcPct val="150000"/>
              </a:lnSpc>
              <a:spcAft>
                <a:spcPts val="600"/>
              </a:spcAft>
            </a:pPr>
            <a:r>
              <a:rPr lang="en-US" sz="3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Si: C = n = 1		</a:t>
            </a:r>
          </a:p>
          <a:p>
            <a:pPr marL="450215">
              <a:lnSpc>
                <a:spcPct val="150000"/>
              </a:lnSpc>
              <a:spcAft>
                <a:spcPts val="600"/>
              </a:spcAft>
            </a:pPr>
            <a:r>
              <a:rPr lang="es-AR" sz="3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i´ = ( 1 + i/m ) </a:t>
            </a:r>
            <a:r>
              <a:rPr lang="es-AR" sz="3400" b="1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s-AR" sz="3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1</a:t>
            </a:r>
          </a:p>
          <a:p>
            <a:pPr marL="450215">
              <a:lnSpc>
                <a:spcPct val="150000"/>
              </a:lnSpc>
              <a:spcAft>
                <a:spcPts val="600"/>
              </a:spcAft>
            </a:pPr>
            <a:r>
              <a:rPr lang="es-AR" sz="3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i´ = </a:t>
            </a:r>
            <a:r>
              <a:rPr lang="es-AR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( 1+ 0.36/12 ) </a:t>
            </a:r>
            <a:r>
              <a:rPr lang="es-AR" sz="36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12  </a:t>
            </a:r>
            <a:r>
              <a:rPr lang="es-AR" sz="3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s-AR" sz="36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AR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0,4257609</a:t>
            </a:r>
            <a:endParaRPr lang="es-AR" sz="34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- 1 2020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23A-630E-4C18-9504-D7AF95D5C17F}" type="slidenum">
              <a:rPr lang="es-AR" smtClean="0"/>
              <a:t>19</a:t>
            </a:fld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17/04/2020</a:t>
            </a:r>
          </a:p>
        </p:txBody>
      </p:sp>
    </p:spTree>
    <p:extLst>
      <p:ext uri="{BB962C8B-B14F-4D97-AF65-F5344CB8AC3E}">
        <p14:creationId xmlns:p14="http://schemas.microsoft.com/office/powerpoint/2010/main" val="679272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925034" y="371771"/>
            <a:ext cx="10047767" cy="5424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Bef>
                <a:spcPts val="1800"/>
              </a:spcBef>
              <a:spcAft>
                <a:spcPts val="0"/>
              </a:spcAft>
            </a:pPr>
            <a:r>
              <a:rPr lang="es-ES_tradnl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TASAS DE INTERES </a:t>
            </a:r>
          </a:p>
          <a:p>
            <a:pPr lvl="0" algn="just">
              <a:lnSpc>
                <a:spcPct val="200000"/>
              </a:lnSpc>
            </a:pPr>
            <a:r>
              <a:rPr lang="es-AR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Definición: </a:t>
            </a:r>
          </a:p>
          <a:p>
            <a:pPr lvl="0" algn="just">
              <a:lnSpc>
                <a:spcPct val="200000"/>
              </a:lnSpc>
            </a:pPr>
            <a:r>
              <a:rPr lang="es-AR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La tasa de interés es la variación relativa de la unidad de capital en la unidad de tiempo.</a:t>
            </a:r>
          </a:p>
          <a:p>
            <a:pPr lvl="0">
              <a:lnSpc>
                <a:spcPct val="200000"/>
              </a:lnSpc>
              <a:spcAft>
                <a:spcPts val="600"/>
              </a:spcAft>
            </a:pPr>
            <a:endParaRPr lang="es-AR" sz="3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- 1 2020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23A-630E-4C18-9504-D7AF95D5C17F}" type="slidenum">
              <a:rPr lang="es-AR" smtClean="0"/>
              <a:t>2</a:t>
            </a:fld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17/04/2020</a:t>
            </a:r>
          </a:p>
        </p:txBody>
      </p:sp>
    </p:spTree>
    <p:extLst>
      <p:ext uri="{BB962C8B-B14F-4D97-AF65-F5344CB8AC3E}">
        <p14:creationId xmlns:p14="http://schemas.microsoft.com/office/powerpoint/2010/main" val="550467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17/04/2020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- 1 2020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810A-858B-478B-943A-06455AA4B5EB}" type="slidenum">
              <a:rPr lang="es-AR" smtClean="0"/>
              <a:t>20</a:t>
            </a:fld>
            <a:endParaRPr lang="es-AR"/>
          </a:p>
        </p:txBody>
      </p:sp>
      <p:sp>
        <p:nvSpPr>
          <p:cNvPr id="5" name="Rectángulo 4"/>
          <p:cNvSpPr/>
          <p:nvPr/>
        </p:nvSpPr>
        <p:spPr>
          <a:xfrm>
            <a:off x="3769476" y="2898638"/>
            <a:ext cx="4823180" cy="8237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E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TASA EQUIVALENTE</a:t>
            </a:r>
          </a:p>
        </p:txBody>
      </p:sp>
    </p:spTree>
    <p:extLst>
      <p:ext uri="{BB962C8B-B14F-4D97-AF65-F5344CB8AC3E}">
        <p14:creationId xmlns:p14="http://schemas.microsoft.com/office/powerpoint/2010/main" val="3634513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999460" y="225817"/>
            <a:ext cx="10164726" cy="6801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AR" sz="3200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Tasas de interés - Tasa equivalente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 partiendo de una tasa periódica lo que se desea es obtener </a:t>
            </a:r>
            <a:r>
              <a:rPr lang="es-AR" sz="3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una tasa subperiódica de manera tal que capitalizada la “m” cantidad de subperíodos</a:t>
            </a: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que contiene el periodo y que </a:t>
            </a:r>
            <a:r>
              <a:rPr lang="es-AR" sz="3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 resultado sea igual a la tasa periódica de la que se parte </a:t>
            </a: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esa le llama “</a:t>
            </a:r>
            <a:r>
              <a:rPr lang="es-AR" sz="32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tasa equivalente</a:t>
            </a: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 y se representa con “</a:t>
            </a:r>
            <a:r>
              <a:rPr lang="es-AR" sz="3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s-AR" sz="3200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Existirá una relación de equivalencia entre ambas pues ambas tienen, para el período, el mismo rendimiento.  </a:t>
            </a:r>
          </a:p>
          <a:p>
            <a:pPr algn="just">
              <a:spcAft>
                <a:spcPts val="800"/>
              </a:spcAft>
            </a:pPr>
            <a:endParaRPr lang="es-AR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- 1 2020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810A-858B-478B-943A-06455AA4B5EB}" type="slidenum">
              <a:rPr lang="es-AR" smtClean="0"/>
              <a:t>21</a:t>
            </a:fld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17/04/2020</a:t>
            </a:r>
          </a:p>
        </p:txBody>
      </p:sp>
    </p:spTree>
    <p:extLst>
      <p:ext uri="{BB962C8B-B14F-4D97-AF65-F5344CB8AC3E}">
        <p14:creationId xmlns:p14="http://schemas.microsoft.com/office/powerpoint/2010/main" val="160252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17/04/2020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- 1 2020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810A-858B-478B-943A-06455AA4B5EB}" type="slidenum">
              <a:rPr lang="es-AR" smtClean="0"/>
              <a:t>22</a:t>
            </a:fld>
            <a:endParaRPr lang="es-AR"/>
          </a:p>
        </p:txBody>
      </p:sp>
      <p:sp>
        <p:nvSpPr>
          <p:cNvPr id="5" name="Rectángulo 4"/>
          <p:cNvSpPr/>
          <p:nvPr/>
        </p:nvSpPr>
        <p:spPr>
          <a:xfrm>
            <a:off x="1015409" y="565283"/>
            <a:ext cx="10161182" cy="5491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 lo que se desea es que el rendimiento sea igual a la tasa de la cual se parte </a:t>
            </a:r>
            <a:r>
              <a:rPr lang="es-AR" sz="3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 tasa dada como referencia es una “tasa efectiva”.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Habida cuenta que </a:t>
            </a:r>
            <a:r>
              <a:rPr lang="es-AR" sz="3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 proceso de generación de intereses es una función exponencial y contínua </a:t>
            </a: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esa igualdad resulta: 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AR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i´ = ( 1 + i</a:t>
            </a:r>
            <a:r>
              <a:rPr lang="es-AR" sz="32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s-AR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 </a:t>
            </a:r>
            <a:r>
              <a:rPr lang="es-AR" sz="3200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s-AR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1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AR" sz="32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AR" sz="32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s-AR" sz="32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( 1 + i´ ) </a:t>
            </a:r>
            <a:r>
              <a:rPr lang="es-AR" sz="3200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1/m  </a:t>
            </a:r>
            <a:r>
              <a:rPr lang="es-AR" sz="32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1</a:t>
            </a:r>
            <a:endParaRPr lang="es-A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517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/>
              <p:cNvSpPr/>
              <p:nvPr/>
            </p:nvSpPr>
            <p:spPr>
              <a:xfrm>
                <a:off x="969334" y="654002"/>
                <a:ext cx="10384465" cy="48857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ES_tradnl" sz="3200" b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</a:t>
                </a:r>
                <a:r>
                  <a:rPr lang="es-ES_tradnl" sz="32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asas de interés - Tasa Equivalente</a:t>
                </a:r>
                <a:endParaRPr lang="es-AR" sz="32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s-ES_tradnl" sz="3200" b="1" i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Desarrollo a) </a:t>
                </a:r>
                <a:endParaRPr lang="es-AR" sz="3200" b="1" i="1" dirty="0">
                  <a:effectLst/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s-ES_tradnl" sz="3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Luego, según la definición de equivalencia:</a:t>
                </a:r>
                <a:endParaRPr lang="es-AR" sz="32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0215">
                  <a:lnSpc>
                    <a:spcPct val="150000"/>
                  </a:lnSpc>
                </a:pPr>
                <a:r>
                  <a:rPr lang="en-US" sz="3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( 1 + i/m ) </a:t>
                </a:r>
                <a:r>
                  <a:rPr lang="en-US" sz="3200" baseline="30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3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- 1 = ( 1 +i</a:t>
                </a:r>
                <a:r>
                  <a:rPr lang="en-US" sz="32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 </a:t>
                </a:r>
                <a:r>
                  <a:rPr lang="en-US" sz="3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3200" baseline="30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32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3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- 1</a:t>
                </a:r>
                <a:endParaRPr lang="es-AR" sz="32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0215">
                  <a:lnSpc>
                    <a:spcPct val="150000"/>
                  </a:lnSpc>
                </a:pPr>
                <a:r>
                  <a:rPr lang="en-US" sz="3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( 1 + i/m ) </a:t>
                </a:r>
                <a:r>
                  <a:rPr lang="en-US" sz="3200" baseline="30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3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( 1 +i</a:t>
                </a:r>
                <a:r>
                  <a:rPr lang="en-US" sz="32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 </a:t>
                </a:r>
                <a:r>
                  <a:rPr lang="en-US" sz="3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3200" baseline="30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32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s-AR" sz="32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0215" algn="ctr">
                  <a:lnSpc>
                    <a:spcPct val="150000"/>
                  </a:lnSpc>
                </a:pPr>
                <a:r>
                  <a:rPr lang="es-AR" sz="32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s-AR" sz="3200" b="1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s-AR" sz="32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=    ( 1 + i/m ) </a:t>
                </a:r>
                <a:r>
                  <a:rPr lang="es-AR" sz="3200" b="1" baseline="30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m/m</a:t>
                </a:r>
                <a:r>
                  <a:rPr lang="es-AR" sz="3200" b="1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s-AR" sz="32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1    </a:t>
                </a:r>
                <a:r>
                  <a:rPr lang="es-AR" sz="3200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AR" sz="32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ad>
                          <m:radPr>
                            <m:ctrlPr>
                              <a:rPr lang="es-AR" sz="32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>
                            <m:r>
                              <a:rPr lang="es-ES_tradnl" sz="3200" b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 </m:t>
                            </m:r>
                            <m:r>
                              <a:rPr lang="es-ES_tradnl" sz="32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𝐦</m:t>
                            </m:r>
                            <m:r>
                              <a:rPr lang="es-ES_tradnl" sz="3200" b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s-ES_tradnl" sz="32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deg>
                          <m:e>
                            <m:d>
                              <m:dPr>
                                <m:ctrlPr>
                                  <a:rPr lang="es-AR" sz="32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_tradnl" sz="3200" b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s-ES_tradnl" sz="32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  <m:r>
                                  <a:rPr lang="es-ES_tradnl" sz="3200" b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s-ES_tradnl" sz="32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𝐢</m:t>
                                </m:r>
                                <m:r>
                                  <a:rPr lang="es-ES_tradnl" sz="3200" b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/</m:t>
                                </m:r>
                                <m:r>
                                  <a:rPr lang="es-ES_tradnl" sz="32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𝐦</m:t>
                                </m:r>
                              </m:e>
                            </m:d>
                            <m:r>
                              <a:rPr lang="es-ES_tradnl" sz="3200" b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rad>
                        <m:r>
                          <a:rPr lang="es-ES_tradnl" sz="32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</m:e>
                    </m:d>
                  </m:oMath>
                </a14:m>
                <a:r>
                  <a:rPr lang="es-ES_tradnl" sz="3200" b="1" baseline="30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 </a:t>
                </a:r>
                <a:r>
                  <a:rPr lang="es-ES_tradnl" sz="32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– 1</a:t>
                </a:r>
                <a:endParaRPr lang="es-AR" sz="32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334" y="654002"/>
                <a:ext cx="10384465" cy="4885761"/>
              </a:xfrm>
              <a:prstGeom prst="rect">
                <a:avLst/>
              </a:prstGeom>
              <a:blipFill rotWithShape="0">
                <a:blip r:embed="rId2"/>
                <a:stretch>
                  <a:fillRect l="-1468" r="-88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- 1 2020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23A-630E-4C18-9504-D7AF95D5C17F}" type="slidenum">
              <a:rPr lang="es-AR" smtClean="0"/>
              <a:t>23</a:t>
            </a:fld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17/04/2020</a:t>
            </a:r>
          </a:p>
        </p:txBody>
      </p:sp>
    </p:spTree>
    <p:extLst>
      <p:ext uri="{BB962C8B-B14F-4D97-AF65-F5344CB8AC3E}">
        <p14:creationId xmlns:p14="http://schemas.microsoft.com/office/powerpoint/2010/main" val="3526302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/>
              <p:cNvSpPr/>
              <p:nvPr/>
            </p:nvSpPr>
            <p:spPr>
              <a:xfrm>
                <a:off x="914400" y="267452"/>
                <a:ext cx="10164726" cy="62714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s-ES_tradnl" sz="3200" b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Tasas de interés – Tasa Equivalente</a:t>
                </a:r>
                <a:endParaRPr lang="es-ES_tradnl" sz="32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s-ES_tradnl" sz="3200" b="1" i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Desarrollo b) </a:t>
                </a:r>
                <a:endParaRPr lang="es-AR" sz="3200" b="1" i="1" dirty="0"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s-AR" sz="3200" b="1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s-AR" sz="3200" b="1" baseline="-250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s-AR" sz="32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( 1 + i/m ) </a:t>
                </a:r>
                <a:r>
                  <a:rPr lang="es-AR" sz="3200" b="1" baseline="30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m/m</a:t>
                </a:r>
                <a:r>
                  <a:rPr lang="es-AR" sz="3200" b="1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s-AR" sz="32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- 1 </a:t>
                </a:r>
                <a:endParaRPr lang="es-AR" sz="32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s-ES_tradnl" sz="3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Luego si:</a:t>
                </a:r>
                <a:endParaRPr lang="es-AR" sz="32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buFont typeface="Symbol" panose="05050102010706020507" pitchFamily="18" charset="2"/>
                  <a:buChar char="§"/>
                </a:pPr>
                <a:r>
                  <a:rPr lang="es-AR" sz="3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 = y/x</a:t>
                </a:r>
                <a:endParaRPr lang="es-AR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buFont typeface="Symbol" panose="05050102010706020507" pitchFamily="18" charset="2"/>
                  <a:buChar char="§"/>
                </a:pPr>
                <a:r>
                  <a:rPr lang="es-AR" sz="3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</a:t>
                </a:r>
                <a:r>
                  <a:rPr lang="es-AR" sz="32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s-AR" sz="3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y/z</a:t>
                </a:r>
                <a:endParaRPr lang="es-AR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s-ES_tradnl" sz="3200" u="sng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Entonces</a:t>
                </a:r>
                <a:r>
                  <a:rPr lang="es-ES_tradnl" sz="3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	m / m</a:t>
                </a:r>
                <a:r>
                  <a:rPr lang="es-ES_tradnl" sz="32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s-ES_tradnl" sz="3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( y / x ) / ( y/z ) = ( y z ) / ( x y ) = z / x</a:t>
                </a:r>
                <a:endParaRPr lang="es-AR" sz="32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3200" u="sng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Luego</a:t>
                </a:r>
                <a:r>
                  <a:rPr lang="en-US" sz="3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	( 1 + i/m ) </a:t>
                </a:r>
                <a:r>
                  <a:rPr lang="en-US" sz="3200" baseline="30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m/m</a:t>
                </a:r>
                <a:r>
                  <a:rPr lang="en-US" sz="32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3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- 1 = ( 1 + i/m ) </a:t>
                </a:r>
                <a:r>
                  <a:rPr lang="en-US" sz="3200" baseline="30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z/x</a:t>
                </a:r>
                <a:r>
                  <a:rPr lang="en-US" sz="3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- 1 = i</a:t>
                </a:r>
                <a:r>
                  <a:rPr lang="en-US" sz="32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s-AR" sz="32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s-ES_tradnl" sz="3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 sea que: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ES_tradnl" sz="3200" b="1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es-ES_tradnl" sz="3200" b="1" baseline="-250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m</m:t>
                    </m:r>
                  </m:oMath>
                </a14:m>
                <a:r>
                  <a:rPr lang="es-AR" sz="3200" b="1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AR" sz="32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ad>
                          <m:radPr>
                            <m:ctrlPr>
                              <a:rPr lang="es-AR" sz="32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>
                            <m:r>
                              <a:rPr lang="es-ES_tradnl" sz="3200" b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  </m:t>
                            </m:r>
                            <m:r>
                              <a:rPr lang="es-ES_tradnl" sz="32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deg>
                          <m:e>
                            <m:d>
                              <m:dPr>
                                <m:ctrlPr>
                                  <a:rPr lang="es-AR" sz="32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_tradnl" sz="3200" b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s-ES_tradnl" sz="32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  <m:r>
                                  <a:rPr lang="es-ES_tradnl" sz="3200" b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s-ES_tradnl" sz="32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𝐢</m:t>
                                </m:r>
                                <m:r>
                                  <a:rPr lang="es-ES_tradnl" sz="3200" b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/</m:t>
                                </m:r>
                                <m:r>
                                  <a:rPr lang="es-ES_tradnl" sz="32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𝐦</m:t>
                                </m:r>
                                <m:r>
                                  <a:rPr lang="es-ES_tradnl" sz="3200" b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</m:rad>
                        <m:r>
                          <a:rPr lang="es-ES_tradnl" sz="32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</m:e>
                    </m:d>
                    <m:r>
                      <a:rPr lang="es-ES_tradnl" sz="3200" b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s-ES_tradnl" sz="3200" b="1" baseline="30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z </a:t>
                </a:r>
                <a:r>
                  <a:rPr lang="es-ES_tradnl" sz="32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- 1 = </a:t>
                </a:r>
                <a:r>
                  <a:rPr lang="es-AR" sz="32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( 1 + i/m ) </a:t>
                </a:r>
                <a:r>
                  <a:rPr lang="es-AR" sz="3200" b="1" baseline="30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z/x</a:t>
                </a:r>
                <a:r>
                  <a:rPr lang="es-AR" sz="32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- 1</a:t>
                </a:r>
                <a:endParaRPr lang="es-AR" sz="3200" b="1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67452"/>
                <a:ext cx="10164726" cy="6271460"/>
              </a:xfrm>
              <a:prstGeom prst="rect">
                <a:avLst/>
              </a:prstGeom>
              <a:blipFill rotWithShape="0">
                <a:blip r:embed="rId2"/>
                <a:stretch>
                  <a:fillRect l="-1560" b="-19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- 1 2020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23A-630E-4C18-9504-D7AF95D5C17F}" type="slidenum">
              <a:rPr lang="es-AR" smtClean="0"/>
              <a:t>24</a:t>
            </a:fld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17/04/2020</a:t>
            </a:r>
          </a:p>
        </p:txBody>
      </p:sp>
    </p:spTree>
    <p:extLst>
      <p:ext uri="{BB962C8B-B14F-4D97-AF65-F5344CB8AC3E}">
        <p14:creationId xmlns:p14="http://schemas.microsoft.com/office/powerpoint/2010/main" val="1811696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- 1 2020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810A-858B-478B-943A-06455AA4B5EB}" type="slidenum">
              <a:rPr lang="es-AR" smtClean="0"/>
              <a:t>25</a:t>
            </a:fld>
            <a:endParaRPr lang="es-AR"/>
          </a:p>
        </p:txBody>
      </p:sp>
      <p:sp>
        <p:nvSpPr>
          <p:cNvPr id="4" name="Rectángulo 3"/>
          <p:cNvSpPr/>
          <p:nvPr/>
        </p:nvSpPr>
        <p:spPr>
          <a:xfrm>
            <a:off x="583019" y="409721"/>
            <a:ext cx="1007483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8310">
              <a:lnSpc>
                <a:spcPct val="150000"/>
              </a:lnSpc>
              <a:spcAft>
                <a:spcPts val="0"/>
              </a:spcAft>
            </a:pPr>
            <a:r>
              <a:rPr lang="es-AR" sz="3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Datos:</a:t>
            </a:r>
          </a:p>
          <a:p>
            <a:pPr marL="448310">
              <a:spcAft>
                <a:spcPts val="0"/>
              </a:spcAft>
            </a:pPr>
            <a:r>
              <a:rPr lang="es-AR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TNA: i = 0,30      m = 365/50 = y/x         m</a:t>
            </a:r>
            <a:r>
              <a:rPr lang="es-AR" sz="30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AR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365/100 = y/z</a:t>
            </a:r>
          </a:p>
          <a:p>
            <a:pPr lvl="1">
              <a:lnSpc>
                <a:spcPct val="150000"/>
              </a:lnSpc>
            </a:pPr>
            <a:r>
              <a:rPr lang="en-US" sz="3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Desarrollo:</a:t>
            </a:r>
          </a:p>
          <a:p>
            <a:pPr marL="448310">
              <a:lnSpc>
                <a:spcPct val="200000"/>
              </a:lnSpc>
              <a:spcAft>
                <a:spcPts val="0"/>
              </a:spcAft>
            </a:pPr>
            <a:r>
              <a:rPr lang="en-US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( 1 + i / m ) </a:t>
            </a:r>
            <a:r>
              <a:rPr lang="en-US" sz="3000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- 1 =  ( 1 + i</a:t>
            </a:r>
            <a:r>
              <a:rPr lang="en-US" sz="30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3000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- 1</a:t>
            </a:r>
            <a:endParaRPr lang="es-AR" sz="3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8310">
              <a:lnSpc>
                <a:spcPct val="200000"/>
              </a:lnSpc>
              <a:spcAft>
                <a:spcPts val="0"/>
              </a:spcAft>
            </a:pPr>
            <a:r>
              <a:rPr lang="en-US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( 1 + 0,30 / 365/50 ) </a:t>
            </a:r>
            <a:r>
              <a:rPr lang="en-US" sz="3000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365/50</a:t>
            </a:r>
            <a:r>
              <a:rPr lang="en-US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- 1 = ( 1 + i</a:t>
            </a:r>
            <a:r>
              <a:rPr lang="en-US" sz="30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3000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365/100  </a:t>
            </a:r>
            <a:r>
              <a:rPr lang="en-US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- 1</a:t>
            </a:r>
            <a:endParaRPr lang="es-AR" sz="3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8310">
              <a:lnSpc>
                <a:spcPct val="200000"/>
              </a:lnSpc>
              <a:spcAft>
                <a:spcPts val="0"/>
              </a:spcAft>
            </a:pPr>
            <a:r>
              <a:rPr lang="en-US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 + 0,04109 ) </a:t>
            </a:r>
            <a:r>
              <a:rPr lang="en-US" sz="3000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365/50</a:t>
            </a:r>
            <a:r>
              <a:rPr lang="en-US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( 1 + i</a:t>
            </a:r>
            <a:r>
              <a:rPr lang="en-US" sz="30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3000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365/100  </a:t>
            </a:r>
            <a:endParaRPr lang="es-AR" sz="3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8310">
              <a:lnSpc>
                <a:spcPct val="200000"/>
              </a:lnSpc>
              <a:spcAft>
                <a:spcPts val="0"/>
              </a:spcAft>
            </a:pPr>
            <a:r>
              <a:rPr lang="en-US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0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 1,04109  </a:t>
            </a:r>
            <a:r>
              <a:rPr lang="en-US" sz="3000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 / 50  </a:t>
            </a:r>
            <a:r>
              <a:rPr lang="en-US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1</a:t>
            </a:r>
            <a:r>
              <a:rPr lang="en-US" sz="3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= </a:t>
            </a:r>
            <a:r>
              <a:rPr lang="en-US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1,04109 </a:t>
            </a:r>
            <a:r>
              <a:rPr lang="en-US" sz="3000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US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1</a:t>
            </a:r>
            <a:r>
              <a:rPr lang="en-US" sz="3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0,08388</a:t>
            </a:r>
            <a:endParaRPr lang="es-AR" sz="30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17/04/2020</a:t>
            </a:r>
          </a:p>
        </p:txBody>
      </p:sp>
    </p:spTree>
    <p:extLst>
      <p:ext uri="{BB962C8B-B14F-4D97-AF65-F5344CB8AC3E}">
        <p14:creationId xmlns:p14="http://schemas.microsoft.com/office/powerpoint/2010/main" val="3258776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17/04/2020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- 1 2020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810A-858B-478B-943A-06455AA4B5EB}" type="slidenum">
              <a:rPr lang="es-AR" smtClean="0"/>
              <a:t>26</a:t>
            </a:fld>
            <a:endParaRPr lang="es-AR"/>
          </a:p>
        </p:txBody>
      </p:sp>
      <p:sp>
        <p:nvSpPr>
          <p:cNvPr id="5" name="Rectángulo 4"/>
          <p:cNvSpPr/>
          <p:nvPr/>
        </p:nvSpPr>
        <p:spPr>
          <a:xfrm>
            <a:off x="533399" y="852470"/>
            <a:ext cx="1061850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8310">
              <a:lnSpc>
                <a:spcPct val="200000"/>
              </a:lnSpc>
              <a:spcAft>
                <a:spcPts val="0"/>
              </a:spcAft>
            </a:pPr>
            <a:r>
              <a:rPr lang="en-US" sz="36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Verificación</a:t>
            </a:r>
            <a:r>
              <a:rPr lang="en-US" sz="3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s-AR" sz="3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8310">
              <a:lnSpc>
                <a:spcPct val="200000"/>
              </a:lnSpc>
              <a:spcAft>
                <a:spcPts val="0"/>
              </a:spcAft>
            </a:pPr>
            <a:r>
              <a:rPr lang="en-US" sz="36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´  = ( 1 + 0,30 / 365/50 )  </a:t>
            </a:r>
            <a:r>
              <a:rPr lang="en-US" sz="3600" b="1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365 / 50  </a:t>
            </a:r>
            <a:r>
              <a:rPr lang="en-US" sz="3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1    =   0,34178</a:t>
            </a:r>
            <a:endParaRPr lang="es-AR" sz="36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8310">
              <a:lnSpc>
                <a:spcPct val="200000"/>
              </a:lnSpc>
              <a:spcAft>
                <a:spcPts val="0"/>
              </a:spcAft>
            </a:pPr>
            <a:r>
              <a:rPr lang="en-US" sz="36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b="1" baseline="-25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( 1 + 0,08388 )  </a:t>
            </a:r>
            <a:r>
              <a:rPr lang="en-US" sz="3600" b="1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365  /  100   </a:t>
            </a:r>
            <a:r>
              <a:rPr lang="en-US" sz="3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1         =   0,34178</a:t>
            </a:r>
            <a:endParaRPr lang="es-AR" sz="36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7389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17/04/2020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- 1 2020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810A-858B-478B-943A-06455AA4B5EB}" type="slidenum">
              <a:rPr lang="es-AR" smtClean="0"/>
              <a:t>27</a:t>
            </a:fld>
            <a:endParaRPr lang="es-AR"/>
          </a:p>
        </p:txBody>
      </p:sp>
      <p:sp>
        <p:nvSpPr>
          <p:cNvPr id="5" name="Rectángulo 4"/>
          <p:cNvSpPr/>
          <p:nvPr/>
        </p:nvSpPr>
        <p:spPr>
          <a:xfrm>
            <a:off x="3367732" y="2898638"/>
            <a:ext cx="56266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E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TASA REAL DE INTERES</a:t>
            </a:r>
          </a:p>
        </p:txBody>
      </p:sp>
    </p:spTree>
    <p:extLst>
      <p:ext uri="{BB962C8B-B14F-4D97-AF65-F5344CB8AC3E}">
        <p14:creationId xmlns:p14="http://schemas.microsoft.com/office/powerpoint/2010/main" val="39621043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933892" y="746751"/>
            <a:ext cx="10419907" cy="542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s-AR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TASA REAL DE INTERES</a:t>
            </a:r>
          </a:p>
          <a:p>
            <a:pPr algn="just">
              <a:spcAft>
                <a:spcPts val="800"/>
              </a:spcAft>
            </a:pPr>
            <a:r>
              <a:rPr lang="es-AR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Incidencia de la inflación en el rendimiento financiero</a:t>
            </a:r>
          </a:p>
          <a:p>
            <a:pPr algn="just">
              <a:spcAft>
                <a:spcPts val="800"/>
              </a:spcAft>
            </a:pP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Supongamos que se realiza una inversión financiera de $10.000,00 a un año de plazo, a una </a:t>
            </a:r>
            <a:r>
              <a:rPr lang="es-AR" sz="32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tasa de interés del 30 % anual y en el mismo lapso la inflación ha sido del 20 %.</a:t>
            </a: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just">
              <a:spcAft>
                <a:spcPts val="800"/>
              </a:spcAft>
            </a:pP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efectos del análisis se tomará un producto en particular, por ejemplo un kilo de papas que en el momento inicial cuesta $10,00.</a:t>
            </a:r>
          </a:p>
          <a:p>
            <a:pPr algn="just">
              <a:spcAft>
                <a:spcPts val="800"/>
              </a:spcAft>
            </a:pP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simple vista pareciera que la renta del 30 % ha sido reducida en un 20 %, lo que indica que la renta es del 10 %. </a:t>
            </a:r>
            <a:endParaRPr lang="es-A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- 1 2020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810A-858B-478B-943A-06455AA4B5EB}" type="slidenum">
              <a:rPr lang="es-AR" smtClean="0"/>
              <a:t>28</a:t>
            </a:fld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17/04/2020</a:t>
            </a:r>
          </a:p>
        </p:txBody>
      </p:sp>
    </p:spTree>
    <p:extLst>
      <p:ext uri="{BB962C8B-B14F-4D97-AF65-F5344CB8AC3E}">
        <p14:creationId xmlns:p14="http://schemas.microsoft.com/office/powerpoint/2010/main" val="12985760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034902" y="584790"/>
            <a:ext cx="10122195" cy="5468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AR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Analicemos: 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 el </a:t>
            </a:r>
            <a:r>
              <a:rPr lang="es-AR" sz="32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momento inicial </a:t>
            </a: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pueden comprar 1.000 kg de papas pues: </a:t>
            </a:r>
            <a:r>
              <a:rPr lang="es-AR" sz="32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$10.000,00 / $ 10,00 = 1.000 kilos.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 el transcurso del tiempo el capital inicial de $ 10.000,00 habrá generado $3.000,00 de interés lo que ha conformado un monto de $13.000,00 y las papas de costar $ 10,00 el kilo tienen un precio de $12,00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- 1 2020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810A-858B-478B-943A-06455AA4B5EB}" type="slidenum">
              <a:rPr lang="es-AR" smtClean="0"/>
              <a:t>29</a:t>
            </a:fld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17/04/2020</a:t>
            </a:r>
          </a:p>
        </p:txBody>
      </p:sp>
    </p:spTree>
    <p:extLst>
      <p:ext uri="{BB962C8B-B14F-4D97-AF65-F5344CB8AC3E}">
        <p14:creationId xmlns:p14="http://schemas.microsoft.com/office/powerpoint/2010/main" val="1117247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17/04/2020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- 1 2020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810A-858B-478B-943A-06455AA4B5EB}" type="slidenum">
              <a:rPr lang="es-AR" smtClean="0"/>
              <a:t>3</a:t>
            </a:fld>
            <a:endParaRPr lang="es-AR"/>
          </a:p>
        </p:txBody>
      </p:sp>
      <p:sp>
        <p:nvSpPr>
          <p:cNvPr id="5" name="Rectángulo 4"/>
          <p:cNvSpPr/>
          <p:nvPr/>
        </p:nvSpPr>
        <p:spPr>
          <a:xfrm>
            <a:off x="732760" y="474443"/>
            <a:ext cx="1104811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ES_tradnl" sz="3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Nomenclatura:</a:t>
            </a:r>
          </a:p>
          <a:p>
            <a:pPr marL="457200" indent="-457200" algn="just">
              <a:spcAft>
                <a:spcPts val="600"/>
              </a:spcAft>
              <a:buFont typeface="Times New Roman" panose="02020603050405020304" pitchFamily="18" charset="0"/>
              <a:buChar char="♣"/>
            </a:pPr>
            <a:r>
              <a:rPr lang="es-AR" sz="3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= interés generado en el período “n” con “m” subperíodos de capitalización. </a:t>
            </a:r>
            <a:endParaRPr lang="es-AR" sz="3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§"/>
            </a:pPr>
            <a:r>
              <a:rPr lang="es-AR" sz="3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= es una tasa nominal periódica </a:t>
            </a:r>
            <a:endParaRPr lang="es-AR" sz="3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§"/>
            </a:pPr>
            <a:r>
              <a:rPr lang="es-AR" sz="3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= la cantidad de períodos a los que está expuesto el capital</a:t>
            </a:r>
            <a:endParaRPr lang="es-AR" sz="3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§"/>
            </a:pPr>
            <a:r>
              <a:rPr lang="es-AR" sz="3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 = es la cantidad de subperíodos dentro del período “n”</a:t>
            </a:r>
            <a:endParaRPr lang="es-AR" sz="3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600"/>
              </a:spcAft>
              <a:buFont typeface="Symbol" panose="05050102010706020507" pitchFamily="18" charset="2"/>
              <a:buChar char="§"/>
            </a:pPr>
            <a:r>
              <a:rPr lang="es-AR" sz="3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m´  = es otra cantidad de subperíodos dentro del mismo período “n”</a:t>
            </a:r>
            <a:endParaRPr lang="es-AR" sz="3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142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17/04/2020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- 1 2020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810A-858B-478B-943A-06455AA4B5EB}" type="slidenum">
              <a:rPr lang="es-AR" smtClean="0"/>
              <a:t>30</a:t>
            </a:fld>
            <a:endParaRPr lang="es-AR"/>
          </a:p>
        </p:txBody>
      </p:sp>
      <p:sp>
        <p:nvSpPr>
          <p:cNvPr id="5" name="Rectángulo 4"/>
          <p:cNvSpPr/>
          <p:nvPr/>
        </p:nvSpPr>
        <p:spPr>
          <a:xfrm>
            <a:off x="916172" y="645545"/>
            <a:ext cx="10173586" cy="4729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Luego, en el momento final, podrá comprar: 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AR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$ 13.000,00 / $ 12,00 = 1.083,33 kilos. 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 se compara la capacidad de compra inicial con la final se concluye que la nefasta incidencia de la inflación ha sido superior al 10 % pues ahora no puede comprar 1.100 kilos de papas sino menos: 1.083,33. </a:t>
            </a:r>
          </a:p>
        </p:txBody>
      </p:sp>
    </p:spTree>
    <p:extLst>
      <p:ext uri="{BB962C8B-B14F-4D97-AF65-F5344CB8AC3E}">
        <p14:creationId xmlns:p14="http://schemas.microsoft.com/office/powerpoint/2010/main" val="825164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956931" y="775924"/>
            <a:ext cx="10040679" cy="450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800"/>
              </a:spcBef>
              <a:spcAft>
                <a:spcPts val="0"/>
              </a:spcAft>
            </a:pPr>
            <a:r>
              <a:rPr lang="es-ES_tradnl" sz="3400" b="1" dirty="0">
                <a:latin typeface="Times New Roman" panose="02020603050405020304" pitchFamily="18" charset="0"/>
              </a:rPr>
              <a:t>TASA REAL DE INTERES</a:t>
            </a:r>
            <a:endParaRPr lang="es-ES_tradnl" sz="3400" b="1" dirty="0">
              <a:effectLst/>
              <a:latin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  <a:spcAft>
                <a:spcPts val="0"/>
              </a:spcAft>
            </a:pPr>
            <a:r>
              <a:rPr lang="es-ES_tradnl" sz="3400" b="1" dirty="0">
                <a:effectLst/>
                <a:latin typeface="Times New Roman" panose="02020603050405020304" pitchFamily="18" charset="0"/>
              </a:rPr>
              <a:t>Supuestos</a:t>
            </a:r>
            <a:endParaRPr lang="es-AR" sz="3400" b="1" dirty="0">
              <a:effectLst/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ES_tradnl" sz="3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Consideraremos dos momentos: el primer momento es hoy y el otro es al vencimiento de la operación.   </a:t>
            </a:r>
            <a:endParaRPr lang="es-AR" sz="3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s-ES_tradnl" sz="3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0	   				                      n</a:t>
            </a:r>
            <a:endParaRPr lang="es-AR" sz="3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s-ES_tradnl" sz="3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------/------------------------------------------------/------</a:t>
            </a:r>
            <a:endParaRPr lang="es-AR" sz="34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s-ES_tradnl" sz="3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Hoy		                                         vencimiento</a:t>
            </a:r>
            <a:endParaRPr lang="es-AR" sz="3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- 1 2020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23A-630E-4C18-9504-D7AF95D5C17F}" type="slidenum">
              <a:rPr lang="es-AR" smtClean="0"/>
              <a:t>31</a:t>
            </a:fld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17/04/2020</a:t>
            </a:r>
          </a:p>
        </p:txBody>
      </p:sp>
    </p:spTree>
    <p:extLst>
      <p:ext uri="{BB962C8B-B14F-4D97-AF65-F5344CB8AC3E}">
        <p14:creationId xmlns:p14="http://schemas.microsoft.com/office/powerpoint/2010/main" val="2565209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17/04/2020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- 1 2020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810A-858B-478B-943A-06455AA4B5EB}" type="slidenum">
              <a:rPr lang="es-AR" smtClean="0"/>
              <a:t>32</a:t>
            </a:fld>
            <a:endParaRPr lang="es-AR"/>
          </a:p>
        </p:txBody>
      </p:sp>
      <p:sp>
        <p:nvSpPr>
          <p:cNvPr id="5" name="Rectángulo 4"/>
          <p:cNvSpPr/>
          <p:nvPr/>
        </p:nvSpPr>
        <p:spPr>
          <a:xfrm>
            <a:off x="916171" y="606079"/>
            <a:ext cx="10694582" cy="506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_tradnl" sz="3400" b="1" dirty="0">
                <a:latin typeface="Times New Roman" panose="02020603050405020304" pitchFamily="18" charset="0"/>
              </a:rPr>
              <a:t>TASA REAL DE INTERES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ES_tradnl" sz="3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Nomenclatura:</a:t>
            </a:r>
            <a:endParaRPr lang="es-AR" sz="34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§"/>
            </a:pPr>
            <a:r>
              <a:rPr lang="es-ES_tradnl" sz="3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: tiempo, desde el día de hoy hasta el vencimiento de la operación</a:t>
            </a:r>
            <a:endParaRPr lang="es-AR" sz="34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§"/>
            </a:pPr>
            <a:r>
              <a:rPr lang="es-ES_tradnl" sz="3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 : tasa de rendimiento real de la operatoria en el lapso “n”</a:t>
            </a:r>
            <a:endParaRPr lang="es-AR" sz="34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§"/>
            </a:pPr>
            <a:r>
              <a:rPr lang="es-ES_tradnl" sz="3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: tasa de interés para el período “n”</a:t>
            </a:r>
            <a:endParaRPr lang="es-AR" sz="34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§"/>
            </a:pPr>
            <a:r>
              <a:rPr lang="es-ES_tradnl" sz="3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 : tasa de inflación</a:t>
            </a:r>
            <a:endParaRPr lang="es-AR" sz="34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0099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019413"/>
              </p:ext>
            </p:extLst>
          </p:nvPr>
        </p:nvGraphicFramePr>
        <p:xfrm>
          <a:off x="381000" y="566058"/>
          <a:ext cx="11506201" cy="568218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2854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8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3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498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2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Variables</a:t>
                      </a:r>
                      <a:endParaRPr lang="es-AR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2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Valores presentes</a:t>
                      </a:r>
                      <a:endParaRPr lang="es-AR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2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Valores futuros</a:t>
                      </a:r>
                      <a:endParaRPr lang="es-AR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2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2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Precios</a:t>
                      </a:r>
                      <a:endParaRPr lang="es-AR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2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 los bienes hoy “ Po”</a:t>
                      </a:r>
                      <a:endParaRPr lang="es-AR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2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 los bienes en el futuro “</a:t>
                      </a:r>
                      <a:r>
                        <a:rPr lang="es-ES_tradnl" sz="28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Pf</a:t>
                      </a:r>
                      <a:r>
                        <a:rPr lang="es-ES_tradnl" sz="2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  <a:endParaRPr lang="es-AR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7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2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Dinero</a:t>
                      </a:r>
                      <a:endParaRPr lang="es-AR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2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Hoy “C”</a:t>
                      </a:r>
                      <a:endParaRPr lang="es-AR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2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 final “M”</a:t>
                      </a:r>
                      <a:endParaRPr lang="es-AR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13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2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Relación de los precios</a:t>
                      </a:r>
                      <a:endParaRPr lang="es-AR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2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AR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28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Pf</a:t>
                      </a:r>
                      <a:r>
                        <a:rPr lang="es-ES_tradnl" sz="2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Po (1 + f)</a:t>
                      </a:r>
                      <a:endParaRPr lang="es-AR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13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2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Relación del dinero</a:t>
                      </a:r>
                      <a:endParaRPr lang="es-AR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2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AR" sz="28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2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 = C (1 + i)</a:t>
                      </a:r>
                      <a:endParaRPr lang="es-AR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- 1 2020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23A-630E-4C18-9504-D7AF95D5C17F}" type="slidenum">
              <a:rPr lang="es-AR" smtClean="0"/>
              <a:t>33</a:t>
            </a:fld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17/04/2020</a:t>
            </a:r>
          </a:p>
        </p:txBody>
      </p:sp>
    </p:spTree>
    <p:extLst>
      <p:ext uri="{BB962C8B-B14F-4D97-AF65-F5344CB8AC3E}">
        <p14:creationId xmlns:p14="http://schemas.microsoft.com/office/powerpoint/2010/main" val="26939288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001484" y="1763485"/>
            <a:ext cx="994954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30350">
              <a:lnSpc>
                <a:spcPct val="120000"/>
              </a:lnSpc>
            </a:pPr>
            <a:r>
              <a:rPr lang="es-ES_tradnl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Hoy                         	                     vencimiento</a:t>
            </a:r>
            <a:endParaRPr lang="es-AR" sz="28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30350">
              <a:lnSpc>
                <a:spcPct val="120000"/>
              </a:lnSpc>
            </a:pPr>
            <a:r>
              <a:rPr lang="es-AR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s-ES_tradnl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	  					     n</a:t>
            </a:r>
            <a:endParaRPr lang="es-AR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Aft>
                <a:spcPts val="0"/>
              </a:spcAft>
            </a:pPr>
            <a:r>
              <a:rPr lang="es-ES_tradnl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------/------------------------------------------------/----</a:t>
            </a:r>
            <a:endParaRPr lang="es-AR" sz="28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Aft>
                <a:spcPts val="0"/>
              </a:spcAft>
            </a:pPr>
            <a:r>
              <a:rPr lang="es-ES_tradnl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		                                               Pf</a:t>
            </a:r>
          </a:p>
          <a:p>
            <a:pPr algn="ctr">
              <a:lnSpc>
                <a:spcPct val="120000"/>
              </a:lnSpc>
              <a:spcAft>
                <a:spcPts val="0"/>
              </a:spcAft>
            </a:pPr>
            <a:r>
              <a:rPr lang="es-ES_tradnl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	   					      M</a:t>
            </a:r>
            <a:endParaRPr lang="es-AR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- 1 2020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23A-630E-4C18-9504-D7AF95D5C17F}" type="slidenum">
              <a:rPr lang="es-AR" smtClean="0"/>
              <a:t>34</a:t>
            </a:fld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17/04/2020</a:t>
            </a:r>
          </a:p>
        </p:txBody>
      </p:sp>
    </p:spTree>
    <p:extLst>
      <p:ext uri="{BB962C8B-B14F-4D97-AF65-F5344CB8AC3E}">
        <p14:creationId xmlns:p14="http://schemas.microsoft.com/office/powerpoint/2010/main" val="30256891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110381"/>
              </p:ext>
            </p:extLst>
          </p:nvPr>
        </p:nvGraphicFramePr>
        <p:xfrm>
          <a:off x="1186542" y="1254643"/>
          <a:ext cx="10167258" cy="355962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2906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1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9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871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34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Nomenclatura</a:t>
                      </a:r>
                      <a:endParaRPr lang="es-AR" sz="3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3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Capacidad de compra</a:t>
                      </a:r>
                      <a:endParaRPr lang="es-AR" sz="3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3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Relación</a:t>
                      </a:r>
                      <a:endParaRPr lang="es-AR" sz="3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62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3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</a:t>
                      </a:r>
                      <a:endParaRPr lang="es-AR" sz="3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3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Inicial</a:t>
                      </a:r>
                      <a:endParaRPr lang="es-AR" sz="3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3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/ Po</a:t>
                      </a:r>
                      <a:endParaRPr lang="es-AR" sz="3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62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3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Kf</a:t>
                      </a:r>
                      <a:endParaRPr lang="es-AR" sz="3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3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</a:t>
                      </a:r>
                      <a:endParaRPr lang="es-AR" sz="3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3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 / </a:t>
                      </a:r>
                      <a:r>
                        <a:rPr lang="es-ES_tradnl" sz="3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Pf</a:t>
                      </a:r>
                      <a:endParaRPr lang="es-AR" sz="3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- 1 2020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23A-630E-4C18-9504-D7AF95D5C17F}" type="slidenum">
              <a:rPr lang="es-AR" smtClean="0"/>
              <a:t>35</a:t>
            </a:fld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17/04/2020</a:t>
            </a:r>
          </a:p>
        </p:txBody>
      </p:sp>
    </p:spTree>
    <p:extLst>
      <p:ext uri="{BB962C8B-B14F-4D97-AF65-F5344CB8AC3E}">
        <p14:creationId xmlns:p14="http://schemas.microsoft.com/office/powerpoint/2010/main" val="1537893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208285" y="1374591"/>
            <a:ext cx="9775429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s-ES_tradnl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 = </a:t>
            </a:r>
            <a:r>
              <a:rPr lang="es-ES_tradnl" sz="32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Kf – Ko </a:t>
            </a:r>
            <a:r>
              <a:rPr lang="es-ES_tradnl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_tradnl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s-ES_tradnl" sz="32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Incremento       </a:t>
            </a:r>
            <a:endParaRPr lang="es-AR" sz="3200" u="sng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90825" algn="just">
              <a:spcAft>
                <a:spcPts val="0"/>
              </a:spcAft>
            </a:pPr>
            <a:r>
              <a:rPr lang="es-ES_tradnl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Ko          Cantida</a:t>
            </a:r>
            <a:r>
              <a:rPr lang="es-ES_tradnl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 Inicial</a:t>
            </a:r>
            <a:endParaRPr lang="es-AR" sz="32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90825" algn="just">
              <a:spcAft>
                <a:spcPts val="0"/>
              </a:spcAft>
            </a:pPr>
            <a:r>
              <a:rPr lang="es-AR" sz="3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790825" algn="just">
              <a:spcAft>
                <a:spcPts val="0"/>
              </a:spcAft>
            </a:pPr>
            <a:r>
              <a:rPr lang="es-AR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s-AR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 ( </a:t>
            </a:r>
            <a:r>
              <a:rPr lang="es-AR" sz="32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s-AR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– </a:t>
            </a:r>
            <a:r>
              <a:rPr lang="es-AR" sz="32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s-AR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s-AR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es-AR" sz="32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</a:t>
            </a:r>
            <a:endParaRPr lang="es-AR" sz="3200" u="sng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10485" algn="just">
              <a:spcAft>
                <a:spcPts val="600"/>
              </a:spcAft>
            </a:pPr>
            <a:r>
              <a:rPr lang="es-AR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Pf     Po     C</a:t>
            </a:r>
          </a:p>
          <a:p>
            <a:pPr algn="ctr">
              <a:spcAft>
                <a:spcPts val="0"/>
              </a:spcAft>
            </a:pPr>
            <a:endParaRPr lang="es-AR" sz="3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s-AR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 = </a:t>
            </a:r>
            <a:r>
              <a:rPr lang="es-AR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s-AR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32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  ( 1+ i ) </a:t>
            </a:r>
            <a:r>
              <a:rPr lang="es-AR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 </a:t>
            </a:r>
            <a:r>
              <a:rPr lang="es-AR" sz="32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s-AR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]  </a:t>
            </a:r>
            <a:r>
              <a:rPr lang="es-AR" sz="32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</a:t>
            </a:r>
            <a:endParaRPr lang="es-AR" sz="3200" u="sng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10485" algn="just">
              <a:spcAft>
                <a:spcPts val="600"/>
              </a:spcAft>
            </a:pPr>
            <a:r>
              <a:rPr lang="es-AR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s-AR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 (1 + f)     Po    C</a:t>
            </a:r>
            <a:r>
              <a:rPr lang="es-AR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A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s-AR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- 1 2020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23A-630E-4C18-9504-D7AF95D5C17F}" type="slidenum">
              <a:rPr lang="es-AR" smtClean="0"/>
              <a:t>36</a:t>
            </a:fld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17/04/2020</a:t>
            </a:r>
          </a:p>
        </p:txBody>
      </p:sp>
    </p:spTree>
    <p:extLst>
      <p:ext uri="{BB962C8B-B14F-4D97-AF65-F5344CB8AC3E}">
        <p14:creationId xmlns:p14="http://schemas.microsoft.com/office/powerpoint/2010/main" val="8559064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327992" y="852646"/>
            <a:ext cx="707065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  =    </a:t>
            </a:r>
            <a:r>
              <a:rPr lang="en-US" sz="32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 (1+ i) – C (1 + f)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s-AR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s-AR" sz="32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</a:t>
            </a:r>
            <a:endParaRPr lang="es-AR" sz="3200" u="sng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s-AR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 ( 1 + f )	         C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1332000" algn="just"/>
            <a:r>
              <a:rPr lang="es-AR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</a:p>
          <a:p>
            <a:pPr marL="1331913" indent="-1331913" algn="just"/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   =    </a:t>
            </a:r>
            <a:r>
              <a:rPr lang="en-US" sz="32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 [ ( 1 + i) – ( 1 + f ) ]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</a:t>
            </a:r>
            <a:r>
              <a:rPr lang="es-AR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s-AR" sz="3200" b="1" u="sng" dirty="0">
              <a:solidFill>
                <a:srgbClr val="FF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0690" algn="just">
              <a:spcAft>
                <a:spcPts val="600"/>
              </a:spcAft>
            </a:pPr>
            <a:r>
              <a:rPr lang="es-AR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s-AR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 ( 1 + f </a:t>
            </a:r>
            <a:r>
              <a:rPr lang="es-AR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          C	     </a:t>
            </a:r>
            <a:endParaRPr lang="es-AR" sz="3200" b="1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0690" algn="just">
              <a:spcAft>
                <a:spcPts val="600"/>
              </a:spcAft>
            </a:pPr>
            <a:endParaRPr lang="es-ES" sz="3200" b="1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31913" indent="-1331913" algn="just"/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   =   </a:t>
            </a:r>
            <a:r>
              <a:rPr lang="en-US" sz="32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   ( </a:t>
            </a:r>
            <a:r>
              <a:rPr lang="en-US" sz="3200" u="sng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f )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2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 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=   </a:t>
            </a:r>
            <a:r>
              <a:rPr lang="en-US" sz="3200" b="1" u="sng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b="1" u="sng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f </a:t>
            </a:r>
          </a:p>
          <a:p>
            <a:pPr marL="1331913" indent="-1331913" algn="just"/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s-AR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 ( 1 + f )   C         </a:t>
            </a:r>
            <a:r>
              <a:rPr lang="es-AR" sz="32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1+ f</a:t>
            </a:r>
            <a:r>
              <a:rPr lang="es-AR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- 1 2020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23A-630E-4C18-9504-D7AF95D5C17F}" type="slidenum">
              <a:rPr lang="es-AR" smtClean="0"/>
              <a:t>37</a:t>
            </a:fld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17/04/2020</a:t>
            </a:r>
          </a:p>
        </p:txBody>
      </p:sp>
    </p:spTree>
    <p:extLst>
      <p:ext uri="{BB962C8B-B14F-4D97-AF65-F5344CB8AC3E}">
        <p14:creationId xmlns:p14="http://schemas.microsoft.com/office/powerpoint/2010/main" val="32219887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- 1 2020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810A-858B-478B-943A-06455AA4B5EB}" type="slidenum">
              <a:rPr lang="es-AR" smtClean="0"/>
              <a:t>38</a:t>
            </a:fld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17/04/2020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003890" y="606968"/>
            <a:ext cx="10184219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AR" sz="32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 nuestro ejemplo: 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AR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 $ 10.000,00 colocados al 30 % y una inflación del 20 % puede, en el momento final, comprar 1.083,00 kilos de papas. 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AR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= 0,30 y f = 0,20</a:t>
            </a:r>
          </a:p>
          <a:p>
            <a:pPr>
              <a:spcAft>
                <a:spcPts val="600"/>
              </a:spcAft>
            </a:pPr>
            <a:r>
              <a:rPr lang="es-AR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 = </a:t>
            </a:r>
            <a:r>
              <a:rPr lang="es-AR" sz="30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0,30 – 0,20</a:t>
            </a:r>
            <a:r>
              <a:rPr lang="es-AR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0,0833 </a:t>
            </a:r>
          </a:p>
          <a:p>
            <a:pPr>
              <a:spcAft>
                <a:spcPts val="600"/>
              </a:spcAft>
            </a:pPr>
            <a:r>
              <a:rPr lang="es-AR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1,20 </a:t>
            </a:r>
          </a:p>
          <a:p>
            <a:pPr>
              <a:spcAft>
                <a:spcPts val="600"/>
              </a:spcAft>
            </a:pPr>
            <a:r>
              <a:rPr lang="es-AR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 cada kilo que podía comprar ahora puede comprar 0,0833 kilos mas. </a:t>
            </a:r>
          </a:p>
        </p:txBody>
      </p:sp>
    </p:spTree>
    <p:extLst>
      <p:ext uri="{BB962C8B-B14F-4D97-AF65-F5344CB8AC3E}">
        <p14:creationId xmlns:p14="http://schemas.microsoft.com/office/powerpoint/2010/main" val="2004613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17/04/2020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- 1 2020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810A-858B-478B-943A-06455AA4B5EB}" type="slidenum">
              <a:rPr lang="es-AR" smtClean="0"/>
              <a:t>4</a:t>
            </a:fld>
            <a:endParaRPr lang="es-AR"/>
          </a:p>
        </p:txBody>
      </p:sp>
      <p:sp>
        <p:nvSpPr>
          <p:cNvPr id="5" name="Rectángulo 4"/>
          <p:cNvSpPr/>
          <p:nvPr/>
        </p:nvSpPr>
        <p:spPr>
          <a:xfrm>
            <a:off x="4408780" y="2898638"/>
            <a:ext cx="3544560" cy="8237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AR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SINCRONISMO</a:t>
            </a:r>
          </a:p>
        </p:txBody>
      </p:sp>
    </p:spTree>
    <p:extLst>
      <p:ext uri="{BB962C8B-B14F-4D97-AF65-F5344CB8AC3E}">
        <p14:creationId xmlns:p14="http://schemas.microsoft.com/office/powerpoint/2010/main" val="2655088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- 1 2020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810A-858B-478B-943A-06455AA4B5EB}" type="slidenum">
              <a:rPr lang="es-AR" smtClean="0"/>
              <a:t>5</a:t>
            </a:fld>
            <a:endParaRPr lang="es-AR"/>
          </a:p>
        </p:txBody>
      </p:sp>
      <p:sp>
        <p:nvSpPr>
          <p:cNvPr id="4" name="Rectángulo 3"/>
          <p:cNvSpPr/>
          <p:nvPr/>
        </p:nvSpPr>
        <p:spPr>
          <a:xfrm>
            <a:off x="944525" y="562060"/>
            <a:ext cx="10154094" cy="5468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AR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TASAS DE INTERES – SINCRONISMO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 la operatoria financiera participan tres variables, de las cuales el dinero puede hacerlo en cualquier magnitud independientemente de la tasa o tiempo en que se expresen. No existe relación alguna con las otras dos variables. 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 tanto que para poder operar el tiempo y la tasa deben estar expresadas en la misma unidad de cuenta.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17/04/2020</a:t>
            </a:r>
          </a:p>
        </p:txBody>
      </p:sp>
    </p:spTree>
    <p:extLst>
      <p:ext uri="{BB962C8B-B14F-4D97-AF65-F5344CB8AC3E}">
        <p14:creationId xmlns:p14="http://schemas.microsoft.com/office/powerpoint/2010/main" val="1703649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65BC8DF-2D8F-4863-8E8A-C8A965371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17/04/2020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EFBDBD8-CA49-4E0A-A89E-77F12D84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- 1 2020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A4E1DAB-C1A7-41B3-98FC-8D4820587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810A-858B-478B-943A-06455AA4B5EB}" type="slidenum">
              <a:rPr lang="es-AR" smtClean="0"/>
              <a:t>6</a:t>
            </a:fld>
            <a:endParaRPr lang="es-AR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C9C9A1C-D2BB-4D88-8A96-5BD917D25B09}"/>
              </a:ext>
            </a:extLst>
          </p:cNvPr>
          <p:cNvSpPr txBox="1"/>
          <p:nvPr/>
        </p:nvSpPr>
        <p:spPr>
          <a:xfrm>
            <a:off x="938683" y="829196"/>
            <a:ext cx="10095322" cy="5527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s-A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la tasa y el tiempo no están expresados en la misma unidad de cuenta debe, necesariamente, compatibilizarse para poder operar. 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s-A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tal caso lo que usualmente sucede es que se “proporcionaliza” la tasa de interés en función del tiempo pues, generalmente, la tasa de interés se expresa en “períodos” y la capitalización en lapsos menores al que está expresada la tasa. 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endParaRPr lang="es-AR" sz="3200" b="1" baseline="30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834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DB7D4A2-187D-49B1-80B3-1DEDC30A8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17/04/2020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FD7EC87-A489-47CF-9A5E-E23B80B9D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- 1 2020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E6A28A5-4272-41FA-924B-04BD59806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810A-858B-478B-943A-06455AA4B5EB}" type="slidenum">
              <a:rPr lang="es-AR" smtClean="0"/>
              <a:t>7</a:t>
            </a:fld>
            <a:endParaRPr lang="es-AR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2826D08-A43B-45CD-B07F-B0C69E135792}"/>
              </a:ext>
            </a:extLst>
          </p:cNvPr>
          <p:cNvSpPr txBox="1"/>
          <p:nvPr/>
        </p:nvSpPr>
        <p:spPr>
          <a:xfrm>
            <a:off x="1019908" y="422566"/>
            <a:ext cx="10152184" cy="5030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600"/>
              </a:spcAft>
            </a:pPr>
            <a:r>
              <a:rPr lang="es-A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 ejemplo: si la tasa es el 24 % anual, el tiempo un año y la capitalización mensual debe, en primer lugar, proceder a “sincronizar” la tasa con el tiempo: </a:t>
            </a:r>
          </a:p>
          <a:p>
            <a:pPr algn="just">
              <a:lnSpc>
                <a:spcPct val="200000"/>
              </a:lnSpc>
              <a:spcAft>
                <a:spcPts val="600"/>
              </a:spcAft>
            </a:pPr>
            <a:r>
              <a:rPr lang="es-AR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 = C ( 1 + i ) </a:t>
            </a:r>
            <a:r>
              <a:rPr lang="es-AR" sz="3200" b="1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m</a:t>
            </a:r>
          </a:p>
          <a:p>
            <a:pPr algn="just">
              <a:lnSpc>
                <a:spcPct val="200000"/>
              </a:lnSpc>
              <a:spcAft>
                <a:spcPts val="600"/>
              </a:spcAft>
            </a:pPr>
            <a:r>
              <a:rPr lang="es-AR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 = C ( 1 + i/m ) </a:t>
            </a:r>
            <a:r>
              <a:rPr lang="es-AR" sz="3200" b="1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m </a:t>
            </a: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247909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17/04/2020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- 1 2020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810A-858B-478B-943A-06455AA4B5EB}" type="slidenum">
              <a:rPr lang="es-AR" smtClean="0"/>
              <a:t>8</a:t>
            </a:fld>
            <a:endParaRPr lang="es-AR"/>
          </a:p>
        </p:txBody>
      </p:sp>
      <p:sp>
        <p:nvSpPr>
          <p:cNvPr id="5" name="Rectángulo 4"/>
          <p:cNvSpPr/>
          <p:nvPr/>
        </p:nvSpPr>
        <p:spPr>
          <a:xfrm>
            <a:off x="918830" y="779934"/>
            <a:ext cx="10184219" cy="488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Conclusión: en el supuesto caso que el tiempo y la tasa de interés estén expresadas en unidades de tiempo diferente para poder operar </a:t>
            </a:r>
            <a:r>
              <a:rPr lang="es-AR" sz="3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debe, en primer lugar, ajustar ambas magnitudes de manera tal que de ello resulta que ambas magnitudes estén expresadas en la misma unidad de cuenta.</a:t>
            </a:r>
            <a:endParaRPr lang="es-AR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Esa labor se llama: </a:t>
            </a:r>
            <a:r>
              <a:rPr lang="es-AR" sz="32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sincronizar</a:t>
            </a: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Luego: </a:t>
            </a:r>
            <a:r>
              <a:rPr lang="es-AR" sz="3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 sincronismo es la necesaria compatibilidad que debe existir entre tiempo y tasa para poder operar</a:t>
            </a: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33139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17/04/2020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- 1 2020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810A-858B-478B-943A-06455AA4B5EB}" type="slidenum">
              <a:rPr lang="es-AR" smtClean="0"/>
              <a:t>9</a:t>
            </a:fld>
            <a:endParaRPr lang="es-AR"/>
          </a:p>
        </p:txBody>
      </p:sp>
      <p:sp>
        <p:nvSpPr>
          <p:cNvPr id="5" name="Rectángulo 4"/>
          <p:cNvSpPr/>
          <p:nvPr/>
        </p:nvSpPr>
        <p:spPr>
          <a:xfrm>
            <a:off x="3547364" y="2898638"/>
            <a:ext cx="5267404" cy="8237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E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TASA PROPORCIONAL</a:t>
            </a:r>
            <a:endParaRPr lang="es-AR" sz="36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8716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2434</Words>
  <Application>Microsoft Office PowerPoint</Application>
  <PresentationFormat>Panorámica</PresentationFormat>
  <Paragraphs>358</Paragraphs>
  <Slides>38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Symbol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Gustavo</dc:creator>
  <cp:lastModifiedBy>Gustavo</cp:lastModifiedBy>
  <cp:revision>73</cp:revision>
  <cp:lastPrinted>2020-04-15T16:52:25Z</cp:lastPrinted>
  <dcterms:created xsi:type="dcterms:W3CDTF">2020-04-07T14:20:57Z</dcterms:created>
  <dcterms:modified xsi:type="dcterms:W3CDTF">2021-03-30T13:14:28Z</dcterms:modified>
</cp:coreProperties>
</file>