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3" r:id="rId4"/>
    <p:sldId id="272" r:id="rId5"/>
    <p:sldId id="267" r:id="rId6"/>
    <p:sldId id="271" r:id="rId7"/>
    <p:sldId id="268" r:id="rId8"/>
    <p:sldId id="261" r:id="rId9"/>
    <p:sldId id="269" r:id="rId10"/>
    <p:sldId id="262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1908A-0BD2-4204-B9EE-FF42BCB81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9A8999-E815-47AC-B584-EA0992E00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D2BCC-614F-480F-9BDC-63F11B8B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EE-A6E7-48E1-8086-BA6B08F8BA2E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485CDB-31F6-4FB7-B814-84DFD075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CD1AF-FED2-4A75-AA89-0EFA17CF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FC2-3F53-47A3-9D93-06960E746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51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9A72-60B2-4B5C-A616-F22B605E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B34C83-7E2C-4C7F-98F8-D206F3DA6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1D40C1-0CAE-4882-84E5-9BA6A74A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EE-A6E7-48E1-8086-BA6B08F8BA2E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E8C169-2BB9-42E8-A4B0-CB7362EB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895D7C-900F-4A0D-9C3F-7D15B543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FC2-3F53-47A3-9D93-06960E746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93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518424-EEC1-4172-9723-0AB2C8E2B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361805-2E7E-4323-B147-BC7ACD7B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8ACDF-96BA-4261-B044-6EC8B386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EE-A6E7-48E1-8086-BA6B08F8BA2E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92BBBA-4E50-4A6B-9518-BAFFCD67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447AD1-B5C3-4671-8DB8-C5C6591E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FC2-3F53-47A3-9D93-06960E746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30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C315D-8B63-426F-BCDA-7B5F9273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AA8A0A-2B3B-4B53-8115-0F586713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A281C-330A-4DA1-A111-33E2D95D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EE-A6E7-48E1-8086-BA6B08F8BA2E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DE8E6-0A91-47A5-B3B7-7CDFCE0B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4BAABA-CC1B-41AB-A35E-FA01E104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FC2-3F53-47A3-9D93-06960E746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964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1CD2E-0BFA-45AF-80B6-86A55465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6493A-993B-40BA-B8D9-DFA728CD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B409F8-DA24-44FF-997D-4EF4DD9B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EE-A6E7-48E1-8086-BA6B08F8BA2E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68D8C-A6E6-4265-A580-4B10C00A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5A655-A889-47CC-AD0B-56AB9848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FC2-3F53-47A3-9D93-06960E746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202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91A53-9FE3-4F59-98B2-7E992825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8F786-B8E4-4601-BE2A-54A3FEBFE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EAEC64-DCF5-497F-A65F-FCDFEB357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B70A27-E1FA-4240-9FEE-D344D1B7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EE-A6E7-48E1-8086-BA6B08F8BA2E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730C6B-729B-4CFC-AC50-069F35F3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368A81-A992-4C4A-9FA7-4AC47331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FC2-3F53-47A3-9D93-06960E746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958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5058E-93B9-413A-9D5F-001C1FBA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99D822-9164-4AF8-9DE5-79187976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A378DA-AEF1-4156-8738-04A8F41DA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04325D-8E22-4819-BFE8-5C1E0632F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E679DB-AD53-4D52-8130-4AC3FD6FC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F3C649-C956-4EED-83EB-8E1AEF82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EE-A6E7-48E1-8086-BA6B08F8BA2E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7C554B-09BF-4251-B216-FBE9968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9B0370-6E21-426C-811A-3DE79175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FC2-3F53-47A3-9D93-06960E746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453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E4521-C25D-4DE6-BEC9-143C7D1D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56D8D6-8907-4D28-B0DC-8250318D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EE-A6E7-48E1-8086-BA6B08F8BA2E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6546AC-C907-4108-8F93-258AD338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F167F5-462D-4745-BA3A-F86704D1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FC2-3F53-47A3-9D93-06960E746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247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D9B181-B142-48D9-A711-C30B7575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EE-A6E7-48E1-8086-BA6B08F8BA2E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183A63-89C8-46E7-B02E-D9A6E9A5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B9235F-89BC-4BBB-92EC-093175AD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FC2-3F53-47A3-9D93-06960E746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356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ACCD-552A-4E28-B6E5-CC7DFFBB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C22FA-19C0-49C0-A8D3-441AC3BE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60C7A-0054-455A-AA5A-8FDE9EB93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C03918-5158-4B88-B5B4-2F5B69F9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EE-A6E7-48E1-8086-BA6B08F8BA2E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5802AD-6BAB-4DFD-A975-C7B080E5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6A16A5-7CDA-45DB-ABA2-821CAC0F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FC2-3F53-47A3-9D93-06960E746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996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9BB87-DAF8-4281-A9F3-5E723A42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47BE68-8D95-4C8E-ADA5-66192537C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5B9CEF-E49C-45A0-A60E-8546F857D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4450BA-3C61-4C35-B615-F56F101E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6EE-A6E7-48E1-8086-BA6B08F8BA2E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8E085B-6BAD-4AB2-8768-D3B0F10E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71DF8F-2B24-46FF-AD19-9352C2F5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EFC2-3F53-47A3-9D93-06960E746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468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750F0E-0044-4947-939A-051CD7BC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DC24F6-FDDB-44A1-8149-EF449A8A2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1B4055-B18C-4CA8-97AD-696FA982C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466EE-A6E7-48E1-8086-BA6B08F8BA2E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99BBF-55F1-418E-AEB4-6BBBD53C9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5EB48-24B5-4199-8696-EA2F3FB5B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EFC2-3F53-47A3-9D93-06960E746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116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688B7C-D44F-4897-A54A-EDFB6F953C3A}"/>
              </a:ext>
            </a:extLst>
          </p:cNvPr>
          <p:cNvSpPr txBox="1"/>
          <p:nvPr/>
        </p:nvSpPr>
        <p:spPr>
          <a:xfrm>
            <a:off x="3320956" y="3044279"/>
            <a:ext cx="60984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Crecimiento continuo 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306073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660806F-0463-4490-8417-7FC07FF0CF1B}"/>
              </a:ext>
            </a:extLst>
          </p:cNvPr>
          <p:cNvSpPr txBox="1"/>
          <p:nvPr/>
        </p:nvSpPr>
        <p:spPr>
          <a:xfrm>
            <a:off x="1032386" y="775663"/>
            <a:ext cx="995024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 de interés instantánea </a:t>
            </a:r>
            <a:endParaRPr lang="es-AR" sz="30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>
              <a:spcAft>
                <a:spcPts val="60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_tradnl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s-ES_tradnl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>
              <a:spcAft>
                <a:spcPts val="600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 (1 + i/m)</a:t>
            </a:r>
            <a:r>
              <a:rPr lang="es-AR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s-AR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>
              <a:spcAft>
                <a:spcPts val="600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C e </a:t>
            </a:r>
            <a:r>
              <a:rPr lang="es-AR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m</a:t>
            </a:r>
            <a:endParaRPr lang="es-AR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>
              <a:spcAft>
                <a:spcPts val="60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(1 + i / m) </a:t>
            </a:r>
            <a:r>
              <a:rPr lang="es-ES_tradnl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 e </a:t>
            </a:r>
            <a:r>
              <a:rPr lang="es-ES_tradnl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m</a:t>
            </a:r>
            <a:endParaRPr lang="es-AR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Luego si:</a:t>
            </a:r>
            <a:endParaRPr lang="es-AR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>
              <a:spcAft>
                <a:spcPts val="600"/>
              </a:spcAft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1 y m = 1</a:t>
            </a:r>
            <a:endParaRPr lang="es-AR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>
              <a:spcAft>
                <a:spcPts val="600"/>
              </a:spcAft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en-US" sz="3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e </a:t>
            </a:r>
            <a:r>
              <a:rPr lang="en-US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s-AR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>
              <a:spcAft>
                <a:spcPts val="600"/>
              </a:spcAft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 (1 + </a:t>
            </a:r>
            <a:r>
              <a:rPr lang="en-US" sz="3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f  l</a:t>
            </a:r>
            <a:r>
              <a:rPr lang="en-US" sz="3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endParaRPr lang="es-AR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>
              <a:spcAft>
                <a:spcPts val="600"/>
              </a:spcAft>
            </a:pPr>
            <a:r>
              <a:rPr lang="es-AR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l</a:t>
            </a:r>
            <a:r>
              <a:rPr lang="es-AR" sz="30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 + i)</a:t>
            </a:r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330886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C61AD2B-1768-48FA-8E4E-F07F803EB8C4}"/>
              </a:ext>
            </a:extLst>
          </p:cNvPr>
          <p:cNvSpPr txBox="1"/>
          <p:nvPr/>
        </p:nvSpPr>
        <p:spPr>
          <a:xfrm>
            <a:off x="954516" y="800945"/>
            <a:ext cx="10126639" cy="4692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AR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continuo</a:t>
            </a:r>
            <a:r>
              <a:rPr lang="es-A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_tradn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interés continuo es el resultado de considerar que el lapso que se sucede entre los períodos de capitalización “m” es cada vez menor, tiende a ser cero.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_tradnl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_tradn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lo tanto la cantidad de veces que se sucede la capitalización dentro de cada período será cada vez mayor, </a:t>
            </a:r>
            <a:r>
              <a:rPr lang="es-ES_tradnl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crecerá tendiendo a infinito a medida que “m” tienda a cero.</a:t>
            </a:r>
            <a:endParaRPr lang="es-AR" sz="28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1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305060C-E4FF-42B6-AADA-A34D30519246}"/>
              </a:ext>
            </a:extLst>
          </p:cNvPr>
          <p:cNvSpPr txBox="1"/>
          <p:nvPr/>
        </p:nvSpPr>
        <p:spPr>
          <a:xfrm>
            <a:off x="1237673" y="2978788"/>
            <a:ext cx="97166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Monto con capitalización continua 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1438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FA60B0A-31E7-441B-897A-5294BBDF2C23}"/>
              </a:ext>
            </a:extLst>
          </p:cNvPr>
          <p:cNvSpPr txBox="1"/>
          <p:nvPr/>
        </p:nvSpPr>
        <p:spPr>
          <a:xfrm>
            <a:off x="951344" y="719832"/>
            <a:ext cx="10132291" cy="548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s-ES_tradnl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Partiendo de la fórmula de Monto: </a:t>
            </a:r>
            <a:endParaRPr lang="es-AR" sz="3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 algn="l">
              <a:lnSpc>
                <a:spcPct val="120000"/>
              </a:lnSpc>
              <a:spcAft>
                <a:spcPts val="600"/>
              </a:spcAft>
            </a:pPr>
            <a:r>
              <a:rPr lang="es-A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C ( 1 + i/m ) </a:t>
            </a:r>
            <a:r>
              <a:rPr lang="es-AR" sz="3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s-ES_tradnl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definimos: </a:t>
            </a:r>
            <a:endParaRPr lang="es-AR" sz="3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600"/>
              </a:spcAft>
              <a:buFont typeface="Symbol" panose="05050102010706020507" pitchFamily="18" charset="2"/>
              <a:buChar char="§"/>
            </a:pP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 =  m/</a:t>
            </a: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(a)</a:t>
            </a:r>
            <a:endParaRPr lang="es-AR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600"/>
              </a:spcAft>
              <a:buFont typeface="Symbol" panose="05050102010706020507" pitchFamily="18" charset="2"/>
              <a:buChar char="§"/>
            </a:pPr>
            <a:r>
              <a:rPr lang="en-US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/m = 1/x   (b)</a:t>
            </a:r>
            <a:endParaRPr lang="es-AR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s-ES_tradnl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estar “x” correlacionada en forma positiva con “m” cuando “m” tienda a crecer “x” también lo hará.</a:t>
            </a:r>
            <a:endParaRPr lang="es-AR" sz="3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 algn="l">
              <a:lnSpc>
                <a:spcPct val="120000"/>
              </a:lnSpc>
              <a:spcAft>
                <a:spcPts val="600"/>
              </a:spcAft>
            </a:pPr>
            <a:endParaRPr lang="es-AR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8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A8B77DE-4A21-43D9-A977-D917643C7FF6}"/>
              </a:ext>
            </a:extLst>
          </p:cNvPr>
          <p:cNvSpPr txBox="1"/>
          <p:nvPr/>
        </p:nvSpPr>
        <p:spPr>
          <a:xfrm>
            <a:off x="979055" y="1144920"/>
            <a:ext cx="10917381" cy="4334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440"/>
              </a:spcAft>
            </a:pPr>
            <a:r>
              <a:rPr lang="es-ES_tradnl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se reemplaza en la fórmula de “Monto”: “</a:t>
            </a:r>
            <a:r>
              <a:rPr lang="es-ES_tradnl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i/m</a:t>
            </a:r>
            <a:r>
              <a:rPr lang="es-ES_tradnl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por “</a:t>
            </a:r>
            <a:r>
              <a:rPr lang="es-ES_tradnl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1/x</a:t>
            </a:r>
            <a:r>
              <a:rPr lang="es-ES_tradnl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endParaRPr lang="es-AR" sz="3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 algn="l">
              <a:spcBef>
                <a:spcPts val="1200"/>
              </a:spcBef>
              <a:spcAft>
                <a:spcPts val="0"/>
              </a:spcAft>
            </a:pPr>
            <a:r>
              <a:rPr lang="es-A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C ( 1 + 1/x  ) </a:t>
            </a:r>
            <a:r>
              <a:rPr lang="es-AR" sz="3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s-AR" sz="3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s-A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Multiplicando y dividiendo el exponente “</a:t>
            </a:r>
            <a:r>
              <a:rPr lang="es-AR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por “</a:t>
            </a:r>
            <a:r>
              <a:rPr lang="es-AR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”, resulta: </a:t>
            </a:r>
            <a:endParaRPr lang="es-AR" sz="3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 algn="l">
              <a:spcBef>
                <a:spcPts val="1200"/>
              </a:spcBef>
              <a:spcAft>
                <a:spcPts val="0"/>
              </a:spcAft>
            </a:pPr>
            <a:r>
              <a:rPr lang="es-A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C [ ( 1 + 1/x )</a:t>
            </a:r>
            <a:r>
              <a:rPr lang="es-AR" sz="3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m/i  </a:t>
            </a:r>
            <a:r>
              <a:rPr lang="es-A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s-AR" sz="3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endParaRPr lang="es-AR" sz="3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s-A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eemplazando el exponente “</a:t>
            </a:r>
            <a:r>
              <a:rPr lang="es-AR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m/i</a:t>
            </a:r>
            <a:r>
              <a:rPr lang="es-A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por “</a:t>
            </a:r>
            <a:r>
              <a:rPr lang="es-AR" sz="3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”, resulta: </a:t>
            </a:r>
            <a:endParaRPr lang="es-AR" sz="3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 algn="l">
              <a:spcBef>
                <a:spcPts val="1200"/>
              </a:spcBef>
              <a:spcAft>
                <a:spcPts val="1200"/>
              </a:spcAft>
            </a:pPr>
            <a:r>
              <a:rPr lang="es-A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C [ ( 1 + 1/x )  </a:t>
            </a:r>
            <a:r>
              <a:rPr lang="es-AR" sz="3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 </a:t>
            </a:r>
            <a:r>
              <a:rPr lang="es-A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s-AR" sz="3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endParaRPr lang="es-AR" sz="3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0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069362E-3A2E-42A5-B561-E0FAAD37AC79}"/>
              </a:ext>
            </a:extLst>
          </p:cNvPr>
          <p:cNvSpPr txBox="1"/>
          <p:nvPr/>
        </p:nvSpPr>
        <p:spPr>
          <a:xfrm>
            <a:off x="971679" y="680466"/>
            <a:ext cx="10058399" cy="565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s-ES_tradnl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resultado de:  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s-A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(1+1/x)</a:t>
            </a:r>
            <a:r>
              <a:rPr lang="es-AR" sz="36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s-AR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A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“x” tendiendo a infinito e</a:t>
            </a:r>
            <a:r>
              <a:rPr lang="es-ES_tradnl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un número irracional (de infinitas cifras decimales, no periódicas) que, en Cálculo, se lo define como el número “e”.</a:t>
            </a:r>
            <a:endParaRPr lang="es-AR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s-ES_tradnl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( 1 + 1/x )</a:t>
            </a:r>
            <a:r>
              <a:rPr lang="es-ES_tradnl" sz="36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s-AR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s-ES_tradnl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es un número irracional y su valor, expresado con nueve decimales, es 2,718281828.</a:t>
            </a:r>
            <a:endParaRPr lang="es-AR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9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B397C8B-4043-4AB7-90B5-A34AE43FFC0D}"/>
              </a:ext>
            </a:extLst>
          </p:cNvPr>
          <p:cNvSpPr txBox="1"/>
          <p:nvPr/>
        </p:nvSpPr>
        <p:spPr>
          <a:xfrm>
            <a:off x="1020739" y="674400"/>
            <a:ext cx="10150522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_tradnl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Puede así afirmarse que: “e” es el valor máximo o límite superior para una cantidad que crece en forma continua.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_tradnl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nuestro caso en la siguiente igualdad, “m” tienda a infinito:</a:t>
            </a:r>
            <a:endParaRPr lang="es-AR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 algn="l">
              <a:lnSpc>
                <a:spcPct val="150000"/>
              </a:lnSpc>
              <a:spcAft>
                <a:spcPts val="600"/>
              </a:spcAft>
            </a:pPr>
            <a:r>
              <a:rPr lang="es-ES_tradnl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C ( 1 + i/m ) </a:t>
            </a:r>
            <a:r>
              <a:rPr lang="es-ES_tradnl" sz="3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s-AR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s-ES_tradnl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valor máximo que tomará será M = C e </a:t>
            </a:r>
            <a:r>
              <a:rPr lang="es-ES_tradnl" sz="3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s-AR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s-ES_tradnl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este caso a la tasa “i” se la denomina “tasa instantánea (f)”, luego:  </a:t>
            </a:r>
            <a:endParaRPr lang="es-AR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 algn="l">
              <a:lnSpc>
                <a:spcPct val="150000"/>
              </a:lnSpc>
              <a:spcAft>
                <a:spcPts val="600"/>
              </a:spcAft>
            </a:pPr>
            <a:r>
              <a:rPr lang="es-ES_tradnl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C </a:t>
            </a:r>
            <a:r>
              <a:rPr lang="es-ES_tradnl" sz="3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_tradnl" sz="3000" b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s-AR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_tradnl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8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EACDBAB-BE4A-45FC-BFEB-5B525AD72892}"/>
              </a:ext>
            </a:extLst>
          </p:cNvPr>
          <p:cNvSpPr txBox="1"/>
          <p:nvPr/>
        </p:nvSpPr>
        <p:spPr>
          <a:xfrm>
            <a:off x="943898" y="832149"/>
            <a:ext cx="1099246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Ejemplo: </a:t>
            </a:r>
            <a:endParaRPr lang="es-AR" sz="3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s-AR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Capitalización mensual: </a:t>
            </a:r>
          </a:p>
          <a:p>
            <a:pPr>
              <a:spcAft>
                <a:spcPts val="600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C ( 1 + i/m ) </a:t>
            </a:r>
            <a:r>
              <a:rPr lang="es-AR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1,00 ( 1 + 0,12 / 12 ) </a:t>
            </a:r>
            <a:r>
              <a:rPr lang="es-AR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1,126825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s-AR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Capitalización por segundo: </a:t>
            </a:r>
          </a:p>
          <a:p>
            <a:pPr>
              <a:spcAft>
                <a:spcPts val="600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m = 365 * 24* 60 * 60 = 31.536.000,00</a:t>
            </a:r>
          </a:p>
          <a:p>
            <a:pPr>
              <a:spcAft>
                <a:spcPts val="600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C (1 + i/m)</a:t>
            </a:r>
            <a:r>
              <a:rPr lang="es-AR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1,00 (1 + 0,12 / 31.536.000)</a:t>
            </a:r>
            <a:r>
              <a:rPr lang="es-AR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31.536.000,00 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1,127497</a:t>
            </a:r>
          </a:p>
          <a:p>
            <a:pPr>
              <a:spcBef>
                <a:spcPts val="1200"/>
              </a:spcBef>
            </a:pPr>
            <a:r>
              <a:rPr lang="es-AR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capitalización instantánea: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C e </a:t>
            </a:r>
            <a:r>
              <a:rPr lang="es-AR" sz="3000" baseline="5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1,00 * 2.718281828</a:t>
            </a:r>
            <a:r>
              <a:rPr lang="es-AR" sz="3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0,12 * 1 </a:t>
            </a:r>
            <a:r>
              <a:rPr lang="es-AR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1,127497 </a:t>
            </a:r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99023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8EB1044-A1F5-4C65-B1A5-6E902BA3DAD7}"/>
              </a:ext>
            </a:extLst>
          </p:cNvPr>
          <p:cNvSpPr txBox="1"/>
          <p:nvPr/>
        </p:nvSpPr>
        <p:spPr>
          <a:xfrm>
            <a:off x="1717964" y="3105834"/>
            <a:ext cx="8756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 de interés instantánea 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292285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550</Words>
  <Application>Microsoft Office PowerPoint</Application>
  <PresentationFormat>Panorámica</PresentationFormat>
  <Paragraphs>48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</cp:lastModifiedBy>
  <cp:revision>8</cp:revision>
  <dcterms:created xsi:type="dcterms:W3CDTF">2021-03-29T23:29:49Z</dcterms:created>
  <dcterms:modified xsi:type="dcterms:W3CDTF">2021-03-30T13:16:12Z</dcterms:modified>
</cp:coreProperties>
</file>