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handoutMasterIdLst>
    <p:handoutMasterId r:id="rId85"/>
  </p:handoutMasterIdLst>
  <p:sldIdLst>
    <p:sldId id="324" r:id="rId2"/>
    <p:sldId id="257" r:id="rId3"/>
    <p:sldId id="325" r:id="rId4"/>
    <p:sldId id="272" r:id="rId5"/>
    <p:sldId id="258" r:id="rId6"/>
    <p:sldId id="259" r:id="rId7"/>
    <p:sldId id="260" r:id="rId8"/>
    <p:sldId id="273" r:id="rId9"/>
    <p:sldId id="265" r:id="rId10"/>
    <p:sldId id="266" r:id="rId11"/>
    <p:sldId id="267" r:id="rId12"/>
    <p:sldId id="261" r:id="rId13"/>
    <p:sldId id="271" r:id="rId14"/>
    <p:sldId id="263" r:id="rId15"/>
    <p:sldId id="270" r:id="rId16"/>
    <p:sldId id="275" r:id="rId17"/>
    <p:sldId id="327" r:id="rId18"/>
    <p:sldId id="328" r:id="rId19"/>
    <p:sldId id="276" r:id="rId20"/>
    <p:sldId id="277" r:id="rId21"/>
    <p:sldId id="278" r:id="rId22"/>
    <p:sldId id="279" r:id="rId23"/>
    <p:sldId id="329" r:id="rId24"/>
    <p:sldId id="280" r:id="rId25"/>
    <p:sldId id="331" r:id="rId26"/>
    <p:sldId id="281" r:id="rId27"/>
    <p:sldId id="332" r:id="rId28"/>
    <p:sldId id="333" r:id="rId29"/>
    <p:sldId id="282" r:id="rId30"/>
    <p:sldId id="287" r:id="rId31"/>
    <p:sldId id="283" r:id="rId32"/>
    <p:sldId id="284" r:id="rId33"/>
    <p:sldId id="285" r:id="rId34"/>
    <p:sldId id="288" r:id="rId35"/>
    <p:sldId id="334" r:id="rId36"/>
    <p:sldId id="289" r:id="rId37"/>
    <p:sldId id="290" r:id="rId38"/>
    <p:sldId id="291" r:id="rId39"/>
    <p:sldId id="335" r:id="rId40"/>
    <p:sldId id="292" r:id="rId41"/>
    <p:sldId id="293" r:id="rId42"/>
    <p:sldId id="294" r:id="rId43"/>
    <p:sldId id="295" r:id="rId44"/>
    <p:sldId id="336" r:id="rId45"/>
    <p:sldId id="296" r:id="rId46"/>
    <p:sldId id="297" r:id="rId47"/>
    <p:sldId id="298" r:id="rId48"/>
    <p:sldId id="262" r:id="rId49"/>
    <p:sldId id="269" r:id="rId50"/>
    <p:sldId id="330"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37" r:id="rId66"/>
    <p:sldId id="342" r:id="rId67"/>
    <p:sldId id="314" r:id="rId68"/>
    <p:sldId id="338" r:id="rId69"/>
    <p:sldId id="315" r:id="rId70"/>
    <p:sldId id="343" r:id="rId71"/>
    <p:sldId id="339" r:id="rId72"/>
    <p:sldId id="316" r:id="rId73"/>
    <p:sldId id="344" r:id="rId74"/>
    <p:sldId id="340" r:id="rId75"/>
    <p:sldId id="317" r:id="rId76"/>
    <p:sldId id="341" r:id="rId77"/>
    <p:sldId id="318" r:id="rId78"/>
    <p:sldId id="319" r:id="rId79"/>
    <p:sldId id="320" r:id="rId80"/>
    <p:sldId id="321" r:id="rId81"/>
    <p:sldId id="322" r:id="rId82"/>
    <p:sldId id="323" r:id="rId83"/>
  </p:sldIdLst>
  <p:sldSz cx="12192000" cy="6858000"/>
  <p:notesSz cx="9872663" cy="6797675"/>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102" autoAdjust="0"/>
    <p:restoredTop sz="94660"/>
  </p:normalViewPr>
  <p:slideViewPr>
    <p:cSldViewPr snapToGrid="0">
      <p:cViewPr varScale="1">
        <p:scale>
          <a:sx n="72" d="100"/>
          <a:sy n="72" d="100"/>
        </p:scale>
        <p:origin x="58" y="3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1"/>
            <a:ext cx="4278154" cy="341064"/>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sz="quarter" idx="1"/>
          </p:nvPr>
        </p:nvSpPr>
        <p:spPr>
          <a:xfrm>
            <a:off x="5592224" y="1"/>
            <a:ext cx="4278154" cy="341064"/>
          </a:xfrm>
          <a:prstGeom prst="rect">
            <a:avLst/>
          </a:prstGeom>
        </p:spPr>
        <p:txBody>
          <a:bodyPr vert="horz" lIns="91440" tIns="45720" rIns="91440" bIns="45720" rtlCol="0"/>
          <a:lstStyle>
            <a:lvl1pPr algn="r">
              <a:defRPr sz="1200"/>
            </a:lvl1pPr>
          </a:lstStyle>
          <a:p>
            <a:fld id="{223FCA1D-25BD-4F96-8258-8AA70B05A728}" type="datetimeFigureOut">
              <a:rPr lang="es-AR" smtClean="0"/>
              <a:t>7/10/2020</a:t>
            </a:fld>
            <a:endParaRPr lang="es-AR"/>
          </a:p>
        </p:txBody>
      </p:sp>
      <p:sp>
        <p:nvSpPr>
          <p:cNvPr id="4" name="Marcador de pie de página 3"/>
          <p:cNvSpPr>
            <a:spLocks noGrp="1"/>
          </p:cNvSpPr>
          <p:nvPr>
            <p:ph type="ftr" sz="quarter" idx="2"/>
          </p:nvPr>
        </p:nvSpPr>
        <p:spPr>
          <a:xfrm>
            <a:off x="0" y="6456612"/>
            <a:ext cx="4278154" cy="341063"/>
          </a:xfrm>
          <a:prstGeom prst="rect">
            <a:avLst/>
          </a:prstGeom>
        </p:spPr>
        <p:txBody>
          <a:bodyPr vert="horz" lIns="91440" tIns="45720" rIns="91440" bIns="45720" rtlCol="0" anchor="b"/>
          <a:lstStyle>
            <a:lvl1pPr algn="l">
              <a:defRPr sz="1200"/>
            </a:lvl1pPr>
          </a:lstStyle>
          <a:p>
            <a:endParaRPr lang="es-AR"/>
          </a:p>
        </p:txBody>
      </p:sp>
      <p:sp>
        <p:nvSpPr>
          <p:cNvPr id="5" name="Marcador de número de diapositiva 4"/>
          <p:cNvSpPr>
            <a:spLocks noGrp="1"/>
          </p:cNvSpPr>
          <p:nvPr>
            <p:ph type="sldNum" sz="quarter" idx="3"/>
          </p:nvPr>
        </p:nvSpPr>
        <p:spPr>
          <a:xfrm>
            <a:off x="5592224" y="6456612"/>
            <a:ext cx="4278154" cy="341063"/>
          </a:xfrm>
          <a:prstGeom prst="rect">
            <a:avLst/>
          </a:prstGeom>
        </p:spPr>
        <p:txBody>
          <a:bodyPr vert="horz" lIns="91440" tIns="45720" rIns="91440" bIns="45720" rtlCol="0" anchor="b"/>
          <a:lstStyle>
            <a:lvl1pPr algn="r">
              <a:defRPr sz="1200"/>
            </a:lvl1pPr>
          </a:lstStyle>
          <a:p>
            <a:fld id="{BDD647D8-3FDD-47B4-87A0-5D1F0A60E4D4}" type="slidenum">
              <a:rPr lang="es-AR" smtClean="0"/>
              <a:t>‹Nº›</a:t>
            </a:fld>
            <a:endParaRPr lang="es-AR"/>
          </a:p>
        </p:txBody>
      </p:sp>
    </p:spTree>
    <p:extLst>
      <p:ext uri="{BB962C8B-B14F-4D97-AF65-F5344CB8AC3E}">
        <p14:creationId xmlns:p14="http://schemas.microsoft.com/office/powerpoint/2010/main" val="420658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4278313" cy="341313"/>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5592763" y="0"/>
            <a:ext cx="4278312" cy="341313"/>
          </a:xfrm>
          <a:prstGeom prst="rect">
            <a:avLst/>
          </a:prstGeom>
        </p:spPr>
        <p:txBody>
          <a:bodyPr vert="horz" lIns="91440" tIns="45720" rIns="91440" bIns="45720" rtlCol="0"/>
          <a:lstStyle>
            <a:lvl1pPr algn="r">
              <a:defRPr sz="1200"/>
            </a:lvl1pPr>
          </a:lstStyle>
          <a:p>
            <a:fld id="{3AAF3262-0FCE-449E-95AB-9A19D634B32F}" type="datetimeFigureOut">
              <a:rPr lang="es-AR" smtClean="0"/>
              <a:t>7/10/2020</a:t>
            </a:fld>
            <a:endParaRPr lang="es-AR"/>
          </a:p>
        </p:txBody>
      </p:sp>
      <p:sp>
        <p:nvSpPr>
          <p:cNvPr id="4" name="Marcador de imagen de diapositiva 3"/>
          <p:cNvSpPr>
            <a:spLocks noGrp="1" noRot="1" noChangeAspect="1"/>
          </p:cNvSpPr>
          <p:nvPr>
            <p:ph type="sldImg" idx="2"/>
          </p:nvPr>
        </p:nvSpPr>
        <p:spPr>
          <a:xfrm>
            <a:off x="2897188" y="849313"/>
            <a:ext cx="4078287" cy="2293937"/>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987425" y="3271838"/>
            <a:ext cx="7897813" cy="2676525"/>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6456363"/>
            <a:ext cx="4278313" cy="341312"/>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5592763" y="6456363"/>
            <a:ext cx="4278312" cy="341312"/>
          </a:xfrm>
          <a:prstGeom prst="rect">
            <a:avLst/>
          </a:prstGeom>
        </p:spPr>
        <p:txBody>
          <a:bodyPr vert="horz" lIns="91440" tIns="45720" rIns="91440" bIns="45720" rtlCol="0" anchor="b"/>
          <a:lstStyle>
            <a:lvl1pPr algn="r">
              <a:defRPr sz="1200"/>
            </a:lvl1pPr>
          </a:lstStyle>
          <a:p>
            <a:fld id="{5ABC3598-9340-42D4-873E-64C330B5D8D3}" type="slidenum">
              <a:rPr lang="es-AR" smtClean="0"/>
              <a:t>‹Nº›</a:t>
            </a:fld>
            <a:endParaRPr lang="es-AR"/>
          </a:p>
        </p:txBody>
      </p:sp>
    </p:spTree>
    <p:extLst>
      <p:ext uri="{BB962C8B-B14F-4D97-AF65-F5344CB8AC3E}">
        <p14:creationId xmlns:p14="http://schemas.microsoft.com/office/powerpoint/2010/main" val="1515784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E3B2FAF4-0CAB-45C7-891F-96604BA75968}" type="slidenum">
              <a:rPr lang="es-AR" smtClean="0"/>
              <a:t>55</a:t>
            </a:fld>
            <a:endParaRPr lang="es-AR"/>
          </a:p>
        </p:txBody>
      </p:sp>
    </p:spTree>
    <p:extLst>
      <p:ext uri="{BB962C8B-B14F-4D97-AF65-F5344CB8AC3E}">
        <p14:creationId xmlns:p14="http://schemas.microsoft.com/office/powerpoint/2010/main" val="751029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p:cNvSpPr>
            <a:spLocks noGrp="1"/>
          </p:cNvSpPr>
          <p:nvPr>
            <p:ph type="dt" sz="half" idx="10"/>
          </p:nvPr>
        </p:nvSpPr>
        <p:spPr/>
        <p:txBody>
          <a:bodyPr/>
          <a:lstStyle/>
          <a:p>
            <a:fld id="{7F99907E-9BC3-4FF0-9826-6842782D2B89}" type="datetimeFigureOut">
              <a:rPr lang="es-AR" smtClean="0"/>
              <a:t>7/10/2020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143C9BD6-CD70-429D-B16A-86B229D3CA86}" type="slidenum">
              <a:rPr lang="es-AR" smtClean="0"/>
              <a:t>‹Nº›</a:t>
            </a:fld>
            <a:endParaRPr lang="es-AR"/>
          </a:p>
        </p:txBody>
      </p:sp>
    </p:spTree>
    <p:extLst>
      <p:ext uri="{BB962C8B-B14F-4D97-AF65-F5344CB8AC3E}">
        <p14:creationId xmlns:p14="http://schemas.microsoft.com/office/powerpoint/2010/main" val="3228828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7F99907E-9BC3-4FF0-9826-6842782D2B89}" type="datetimeFigureOut">
              <a:rPr lang="es-AR" smtClean="0"/>
              <a:t>7/10/2020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143C9BD6-CD70-429D-B16A-86B229D3CA86}" type="slidenum">
              <a:rPr lang="es-AR" smtClean="0"/>
              <a:t>‹Nº›</a:t>
            </a:fld>
            <a:endParaRPr lang="es-AR"/>
          </a:p>
        </p:txBody>
      </p:sp>
    </p:spTree>
    <p:extLst>
      <p:ext uri="{BB962C8B-B14F-4D97-AF65-F5344CB8AC3E}">
        <p14:creationId xmlns:p14="http://schemas.microsoft.com/office/powerpoint/2010/main" val="306780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7F99907E-9BC3-4FF0-9826-6842782D2B89}" type="datetimeFigureOut">
              <a:rPr lang="es-AR" smtClean="0"/>
              <a:t>7/10/2020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143C9BD6-CD70-429D-B16A-86B229D3CA86}" type="slidenum">
              <a:rPr lang="es-AR" smtClean="0"/>
              <a:t>‹Nº›</a:t>
            </a:fld>
            <a:endParaRPr lang="es-AR"/>
          </a:p>
        </p:txBody>
      </p:sp>
    </p:spTree>
    <p:extLst>
      <p:ext uri="{BB962C8B-B14F-4D97-AF65-F5344CB8AC3E}">
        <p14:creationId xmlns:p14="http://schemas.microsoft.com/office/powerpoint/2010/main" val="1129324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7F99907E-9BC3-4FF0-9826-6842782D2B89}" type="datetimeFigureOut">
              <a:rPr lang="es-AR" smtClean="0"/>
              <a:t>7/10/2020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143C9BD6-CD70-429D-B16A-86B229D3CA86}" type="slidenum">
              <a:rPr lang="es-AR" smtClean="0"/>
              <a:t>‹Nº›</a:t>
            </a:fld>
            <a:endParaRPr lang="es-AR"/>
          </a:p>
        </p:txBody>
      </p:sp>
    </p:spTree>
    <p:extLst>
      <p:ext uri="{BB962C8B-B14F-4D97-AF65-F5344CB8AC3E}">
        <p14:creationId xmlns:p14="http://schemas.microsoft.com/office/powerpoint/2010/main" val="1470379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7F99907E-9BC3-4FF0-9826-6842782D2B89}" type="datetimeFigureOut">
              <a:rPr lang="es-AR" smtClean="0"/>
              <a:t>7/10/2020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143C9BD6-CD70-429D-B16A-86B229D3CA86}" type="slidenum">
              <a:rPr lang="es-AR" smtClean="0"/>
              <a:t>‹Nº›</a:t>
            </a:fld>
            <a:endParaRPr lang="es-AR"/>
          </a:p>
        </p:txBody>
      </p:sp>
    </p:spTree>
    <p:extLst>
      <p:ext uri="{BB962C8B-B14F-4D97-AF65-F5344CB8AC3E}">
        <p14:creationId xmlns:p14="http://schemas.microsoft.com/office/powerpoint/2010/main" val="4017445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sz="half" idx="10"/>
          </p:nvPr>
        </p:nvSpPr>
        <p:spPr/>
        <p:txBody>
          <a:bodyPr/>
          <a:lstStyle/>
          <a:p>
            <a:fld id="{7F99907E-9BC3-4FF0-9826-6842782D2B89}" type="datetimeFigureOut">
              <a:rPr lang="es-AR" smtClean="0"/>
              <a:t>7/10/2020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143C9BD6-CD70-429D-B16A-86B229D3CA86}" type="slidenum">
              <a:rPr lang="es-AR" smtClean="0"/>
              <a:t>‹Nº›</a:t>
            </a:fld>
            <a:endParaRPr lang="es-AR"/>
          </a:p>
        </p:txBody>
      </p:sp>
    </p:spTree>
    <p:extLst>
      <p:ext uri="{BB962C8B-B14F-4D97-AF65-F5344CB8AC3E}">
        <p14:creationId xmlns:p14="http://schemas.microsoft.com/office/powerpoint/2010/main" val="182265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sz="half" idx="10"/>
          </p:nvPr>
        </p:nvSpPr>
        <p:spPr/>
        <p:txBody>
          <a:bodyPr/>
          <a:lstStyle/>
          <a:p>
            <a:fld id="{7F99907E-9BC3-4FF0-9826-6842782D2B89}" type="datetimeFigureOut">
              <a:rPr lang="es-AR" smtClean="0"/>
              <a:t>7/10/2020</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143C9BD6-CD70-429D-B16A-86B229D3CA86}" type="slidenum">
              <a:rPr lang="es-AR" smtClean="0"/>
              <a:t>‹Nº›</a:t>
            </a:fld>
            <a:endParaRPr lang="es-AR"/>
          </a:p>
        </p:txBody>
      </p:sp>
    </p:spTree>
    <p:extLst>
      <p:ext uri="{BB962C8B-B14F-4D97-AF65-F5344CB8AC3E}">
        <p14:creationId xmlns:p14="http://schemas.microsoft.com/office/powerpoint/2010/main" val="1336326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sz="half" idx="10"/>
          </p:nvPr>
        </p:nvSpPr>
        <p:spPr/>
        <p:txBody>
          <a:bodyPr/>
          <a:lstStyle/>
          <a:p>
            <a:fld id="{7F99907E-9BC3-4FF0-9826-6842782D2B89}" type="datetimeFigureOut">
              <a:rPr lang="es-AR" smtClean="0"/>
              <a:t>7/10/2020</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143C9BD6-CD70-429D-B16A-86B229D3CA86}" type="slidenum">
              <a:rPr lang="es-AR" smtClean="0"/>
              <a:t>‹Nº›</a:t>
            </a:fld>
            <a:endParaRPr lang="es-AR"/>
          </a:p>
        </p:txBody>
      </p:sp>
    </p:spTree>
    <p:extLst>
      <p:ext uri="{BB962C8B-B14F-4D97-AF65-F5344CB8AC3E}">
        <p14:creationId xmlns:p14="http://schemas.microsoft.com/office/powerpoint/2010/main" val="388741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F99907E-9BC3-4FF0-9826-6842782D2B89}" type="datetimeFigureOut">
              <a:rPr lang="es-AR" smtClean="0"/>
              <a:t>7/10/2020</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143C9BD6-CD70-429D-B16A-86B229D3CA86}" type="slidenum">
              <a:rPr lang="es-AR" smtClean="0"/>
              <a:t>‹Nº›</a:t>
            </a:fld>
            <a:endParaRPr lang="es-AR"/>
          </a:p>
        </p:txBody>
      </p:sp>
    </p:spTree>
    <p:extLst>
      <p:ext uri="{BB962C8B-B14F-4D97-AF65-F5344CB8AC3E}">
        <p14:creationId xmlns:p14="http://schemas.microsoft.com/office/powerpoint/2010/main" val="2029562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7F99907E-9BC3-4FF0-9826-6842782D2B89}" type="datetimeFigureOut">
              <a:rPr lang="es-AR" smtClean="0"/>
              <a:t>7/10/2020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143C9BD6-CD70-429D-B16A-86B229D3CA86}" type="slidenum">
              <a:rPr lang="es-AR" smtClean="0"/>
              <a:t>‹Nº›</a:t>
            </a:fld>
            <a:endParaRPr lang="es-AR"/>
          </a:p>
        </p:txBody>
      </p:sp>
    </p:spTree>
    <p:extLst>
      <p:ext uri="{BB962C8B-B14F-4D97-AF65-F5344CB8AC3E}">
        <p14:creationId xmlns:p14="http://schemas.microsoft.com/office/powerpoint/2010/main" val="744126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7F99907E-9BC3-4FF0-9826-6842782D2B89}" type="datetimeFigureOut">
              <a:rPr lang="es-AR" smtClean="0"/>
              <a:t>7/10/2020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143C9BD6-CD70-429D-B16A-86B229D3CA86}" type="slidenum">
              <a:rPr lang="es-AR" smtClean="0"/>
              <a:t>‹Nº›</a:t>
            </a:fld>
            <a:endParaRPr lang="es-AR"/>
          </a:p>
        </p:txBody>
      </p:sp>
    </p:spTree>
    <p:extLst>
      <p:ext uri="{BB962C8B-B14F-4D97-AF65-F5344CB8AC3E}">
        <p14:creationId xmlns:p14="http://schemas.microsoft.com/office/powerpoint/2010/main" val="325576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99907E-9BC3-4FF0-9826-6842782D2B89}" type="datetimeFigureOut">
              <a:rPr lang="es-AR" smtClean="0"/>
              <a:t>7/10/2020</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3C9BD6-CD70-429D-B16A-86B229D3CA86}" type="slidenum">
              <a:rPr lang="es-AR" smtClean="0"/>
              <a:t>‹Nº›</a:t>
            </a:fld>
            <a:endParaRPr lang="es-AR"/>
          </a:p>
        </p:txBody>
      </p:sp>
    </p:spTree>
    <p:extLst>
      <p:ext uri="{BB962C8B-B14F-4D97-AF65-F5344CB8AC3E}">
        <p14:creationId xmlns:p14="http://schemas.microsoft.com/office/powerpoint/2010/main" val="571378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470907" y="2921168"/>
            <a:ext cx="3250185" cy="1015663"/>
          </a:xfrm>
          <a:prstGeom prst="rect">
            <a:avLst/>
          </a:prstGeom>
        </p:spPr>
        <p:txBody>
          <a:bodyPr wrap="none">
            <a:spAutoFit/>
          </a:bodyPr>
          <a:lstStyle/>
          <a:p>
            <a:r>
              <a:rPr lang="es-ES_tradnl" sz="6000" b="1" dirty="0">
                <a:latin typeface="Times New Roman" panose="02020603050405020304" pitchFamily="18" charset="0"/>
                <a:ea typeface="Times New Roman" panose="02020603050405020304" pitchFamily="18" charset="0"/>
              </a:rPr>
              <a:t>RENTAS</a:t>
            </a:r>
            <a:endParaRPr lang="es-AR" sz="6000" dirty="0"/>
          </a:p>
        </p:txBody>
      </p:sp>
    </p:spTree>
    <p:extLst>
      <p:ext uri="{BB962C8B-B14F-4D97-AF65-F5344CB8AC3E}">
        <p14:creationId xmlns:p14="http://schemas.microsoft.com/office/powerpoint/2010/main" val="3897278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94509" y="2183026"/>
            <a:ext cx="10002982" cy="1938992"/>
          </a:xfrm>
          <a:prstGeom prst="rect">
            <a:avLst/>
          </a:prstGeom>
        </p:spPr>
        <p:txBody>
          <a:bodyPr wrap="square">
            <a:spAutoFit/>
          </a:bodyPr>
          <a:lstStyle/>
          <a:p>
            <a:pPr algn="just">
              <a:spcAft>
                <a:spcPts val="0"/>
              </a:spcAft>
            </a:pPr>
            <a:r>
              <a:rPr lang="es-AR" sz="3000" dirty="0">
                <a:latin typeface="Times New Roman" panose="02020603050405020304" pitchFamily="18" charset="0"/>
                <a:ea typeface="Times New Roman" panose="02020603050405020304" pitchFamily="18" charset="0"/>
                <a:cs typeface="Times New Roman" panose="02020603050405020304" pitchFamily="18" charset="0"/>
              </a:rPr>
              <a:t>	      EV		          EV	                        EV</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algn="just">
              <a:spcAft>
                <a:spcPts val="0"/>
              </a:spcAft>
              <a:tabLst>
                <a:tab pos="2412365" algn="ctr"/>
                <a:tab pos="4343400" algn="l"/>
              </a:tabLst>
            </a:pPr>
            <a:r>
              <a:rPr lang="es-AR" sz="3000" dirty="0">
                <a:latin typeface="Times New Roman" panose="02020603050405020304" pitchFamily="18" charset="0"/>
                <a:ea typeface="Times New Roman" panose="02020603050405020304" pitchFamily="18" charset="0"/>
                <a:cs typeface="Times New Roman" panose="02020603050405020304" pitchFamily="18" charset="0"/>
              </a:rPr>
              <a:t>	                                                 EI</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algn="ctr">
              <a:spcAft>
                <a:spcPts val="0"/>
              </a:spcAft>
            </a:pPr>
            <a:r>
              <a:rPr lang="es-AR" sz="3000" dirty="0">
                <a:latin typeface="Times New Roman" panose="02020603050405020304" pitchFamily="18" charset="0"/>
                <a:ea typeface="Times New Roman" panose="02020603050405020304" pitchFamily="18" charset="0"/>
                <a:cs typeface="Times New Roman" panose="02020603050405020304" pitchFamily="18" charset="0"/>
              </a:rPr>
              <a:t>/ ---------------------- / ---------------------- /</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algn="ctr">
              <a:spcAft>
                <a:spcPts val="0"/>
              </a:spcAft>
            </a:pPr>
            <a:r>
              <a:rPr lang="es-AR" sz="3000" dirty="0">
                <a:latin typeface="Arial" panose="020B0604020202020204" pitchFamily="34" charset="0"/>
                <a:ea typeface="Times New Roman" panose="02020603050405020304" pitchFamily="18" charset="0"/>
                <a:cs typeface="Times New Roman" panose="02020603050405020304" pitchFamily="18" charset="0"/>
              </a:rPr>
              <a:t> </a:t>
            </a:r>
            <a:r>
              <a:rPr lang="es-AR" sz="3000" dirty="0">
                <a:latin typeface="Times New Roman" panose="02020603050405020304" pitchFamily="18" charset="0"/>
                <a:ea typeface="Times New Roman" panose="02020603050405020304" pitchFamily="18" charset="0"/>
                <a:cs typeface="Times New Roman" panose="02020603050405020304" pitchFamily="18" charset="0"/>
              </a:rPr>
              <a:t>Diferidas 	             Inmediatas	       Anticipadas</a:t>
            </a:r>
            <a:endParaRPr lang="es-AR" sz="3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5D49A23A-630E-4C18-9504-D7AF95D5C17F}" type="slidenum">
              <a:rPr lang="es-AR" smtClean="0"/>
              <a:t>10</a:t>
            </a:fld>
            <a:endParaRPr lang="es-AR"/>
          </a:p>
        </p:txBody>
      </p:sp>
    </p:spTree>
    <p:extLst>
      <p:ext uri="{BB962C8B-B14F-4D97-AF65-F5344CB8AC3E}">
        <p14:creationId xmlns:p14="http://schemas.microsoft.com/office/powerpoint/2010/main" val="3363711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79054" y="804809"/>
            <a:ext cx="10067636" cy="5262979"/>
          </a:xfrm>
          <a:prstGeom prst="rect">
            <a:avLst/>
          </a:prstGeom>
        </p:spPr>
        <p:txBody>
          <a:bodyPr wrap="square">
            <a:spAutoFit/>
          </a:bodyPr>
          <a:lstStyle/>
          <a:p>
            <a:pPr algn="just">
              <a:spcAft>
                <a:spcPts val="0"/>
              </a:spcAft>
            </a:pPr>
            <a:r>
              <a:rPr lang="es-ES_tradnl" sz="3200" b="1" dirty="0">
                <a:latin typeface="Times New Roman" panose="02020603050405020304" pitchFamily="18" charset="0"/>
                <a:ea typeface="Times New Roman" panose="02020603050405020304" pitchFamily="18" charset="0"/>
              </a:rPr>
              <a:t>RENTAS – Clasificación</a:t>
            </a:r>
          </a:p>
          <a:p>
            <a:pPr algn="just">
              <a:lnSpc>
                <a:spcPct val="150000"/>
              </a:lnSpc>
              <a:spcAft>
                <a:spcPts val="0"/>
              </a:spcAft>
            </a:pPr>
            <a:r>
              <a:rPr lang="es-ES_tradnl" sz="3200" b="1" dirty="0">
                <a:latin typeface="Times New Roman" panose="02020603050405020304" pitchFamily="18" charset="0"/>
                <a:ea typeface="Times New Roman" panose="02020603050405020304" pitchFamily="18" charset="0"/>
              </a:rPr>
              <a:t>V - Por su duración o vida</a:t>
            </a:r>
            <a:endParaRPr lang="es-AR" sz="3200" b="1" dirty="0">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s-AR" sz="3200" i="1" dirty="0">
                <a:latin typeface="Times New Roman" panose="02020603050405020304" pitchFamily="18" charset="0"/>
                <a:ea typeface="Calibri" panose="020F0502020204030204" pitchFamily="34" charset="0"/>
                <a:cs typeface="Times New Roman" panose="02020603050405020304" pitchFamily="18" charset="0"/>
              </a:rPr>
              <a:t>Temporarias</a:t>
            </a:r>
            <a:r>
              <a:rPr lang="es-AR" sz="3200" dirty="0">
                <a:latin typeface="Times New Roman" panose="02020603050405020304" pitchFamily="18" charset="0"/>
                <a:ea typeface="Calibri" panose="020F0502020204030204" pitchFamily="34" charset="0"/>
                <a:cs typeface="Times New Roman" panose="02020603050405020304" pitchFamily="18" charset="0"/>
              </a:rPr>
              <a:t>: son rentas que tienen un principio y un final determinado.</a:t>
            </a:r>
            <a:endParaRPr lang="es-AR" sz="3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s-AR" sz="3200" i="1" dirty="0">
                <a:latin typeface="Times New Roman" panose="02020603050405020304" pitchFamily="18" charset="0"/>
                <a:ea typeface="Calibri" panose="020F0502020204030204" pitchFamily="34" charset="0"/>
                <a:cs typeface="Times New Roman" panose="02020603050405020304" pitchFamily="18" charset="0"/>
              </a:rPr>
              <a:t>Perpetuas</a:t>
            </a:r>
            <a:r>
              <a:rPr lang="es-AR" sz="3200" dirty="0">
                <a:latin typeface="Times New Roman" panose="02020603050405020304" pitchFamily="18" charset="0"/>
                <a:ea typeface="Calibri" panose="020F0502020204030204" pitchFamily="34" charset="0"/>
                <a:cs typeface="Times New Roman" panose="02020603050405020304" pitchFamily="18" charset="0"/>
              </a:rPr>
              <a:t>: son rentas que tienen un principio pero no un final.</a:t>
            </a:r>
            <a:endParaRPr lang="es-AR" sz="3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Symbol" panose="05050102010706020507" pitchFamily="18" charset="2"/>
              <a:buChar char="§"/>
            </a:pPr>
            <a:r>
              <a:rPr lang="es-AR" sz="3200" i="1" dirty="0">
                <a:latin typeface="Times New Roman" panose="02020603050405020304" pitchFamily="18" charset="0"/>
                <a:ea typeface="Calibri" panose="020F0502020204030204" pitchFamily="34" charset="0"/>
                <a:cs typeface="Times New Roman" panose="02020603050405020304" pitchFamily="18" charset="0"/>
              </a:rPr>
              <a:t>Vitalicias</a:t>
            </a:r>
            <a:r>
              <a:rPr lang="es-AR" sz="3200" dirty="0">
                <a:latin typeface="Times New Roman" panose="02020603050405020304" pitchFamily="18" charset="0"/>
                <a:ea typeface="Calibri" panose="020F0502020204030204" pitchFamily="34" charset="0"/>
                <a:cs typeface="Times New Roman" panose="02020603050405020304" pitchFamily="18" charset="0"/>
              </a:rPr>
              <a:t>: son rentas que están vinculadas con la vida de una persona, tienen vigencia en tanto la persona a la que está relacionada esté con vida.</a:t>
            </a:r>
            <a:endParaRPr lang="es-AR"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5D49A23A-630E-4C18-9504-D7AF95D5C17F}" type="slidenum">
              <a:rPr lang="es-AR" smtClean="0"/>
              <a:t>11</a:t>
            </a:fld>
            <a:endParaRPr lang="es-AR"/>
          </a:p>
        </p:txBody>
      </p:sp>
    </p:spTree>
    <p:extLst>
      <p:ext uri="{BB962C8B-B14F-4D97-AF65-F5344CB8AC3E}">
        <p14:creationId xmlns:p14="http://schemas.microsoft.com/office/powerpoint/2010/main" val="2421023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38980" y="770205"/>
            <a:ext cx="10314039" cy="4708981"/>
          </a:xfrm>
          <a:prstGeom prst="rect">
            <a:avLst/>
          </a:prstGeom>
        </p:spPr>
        <p:txBody>
          <a:bodyPr wrap="square">
            <a:spAutoFit/>
          </a:bodyPr>
          <a:lstStyle/>
          <a:p>
            <a:pPr algn="just">
              <a:lnSpc>
                <a:spcPct val="150000"/>
              </a:lnSpc>
              <a:spcBef>
                <a:spcPts val="1800"/>
              </a:spcBef>
              <a:spcAft>
                <a:spcPts val="0"/>
              </a:spcAft>
            </a:pPr>
            <a:r>
              <a:rPr lang="es-ES_tradnl" sz="3000" b="1" dirty="0">
                <a:latin typeface="Times New Roman" panose="02020603050405020304" pitchFamily="18" charset="0"/>
                <a:ea typeface="Times New Roman" panose="02020603050405020304" pitchFamily="18" charset="0"/>
              </a:rPr>
              <a:t>RENTAS - Clasificación</a:t>
            </a:r>
            <a:endParaRPr lang="es-AR" sz="3000" b="1" dirty="0">
              <a:latin typeface="Times New Roman" panose="02020603050405020304" pitchFamily="18" charset="0"/>
              <a:ea typeface="Times New Roman" panose="02020603050405020304" pitchFamily="18" charset="0"/>
            </a:endParaRPr>
          </a:p>
          <a:p>
            <a:pPr algn="just">
              <a:lnSpc>
                <a:spcPct val="150000"/>
              </a:lnSpc>
              <a:spcAft>
                <a:spcPts val="0"/>
              </a:spcAft>
            </a:pP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De la combinación del </a:t>
            </a:r>
            <a:r>
              <a:rPr lang="es-ES_tradnl" sz="3000" b="1" u="sng"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momento en que se pagan:</a:t>
            </a:r>
            <a:endParaRPr lang="es-AR" sz="3000" b="1" u="sng" dirty="0">
              <a:solidFill>
                <a:srgbClr val="FF0000"/>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spcAft>
                <a:spcPts val="0"/>
              </a:spcAft>
              <a:buFont typeface="Symbol" panose="05050102010706020507" pitchFamily="18" charset="2"/>
              <a:buChar char="§"/>
            </a:pPr>
            <a:r>
              <a:rPr lang="es-AR" sz="3000" dirty="0">
                <a:latin typeface="Times New Roman" panose="02020603050405020304" pitchFamily="18" charset="0"/>
                <a:ea typeface="Calibri" panose="020F0502020204030204" pitchFamily="34" charset="0"/>
                <a:cs typeface="Times New Roman" panose="02020603050405020304" pitchFamily="18" charset="0"/>
              </a:rPr>
              <a:t>Vencido</a:t>
            </a:r>
            <a:endParaRPr lang="es-AR" sz="3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Symbol" panose="05050102010706020507" pitchFamily="18" charset="2"/>
              <a:buChar char="§"/>
            </a:pPr>
            <a:r>
              <a:rPr lang="es-AR" sz="3000" dirty="0">
                <a:latin typeface="Times New Roman" panose="02020603050405020304" pitchFamily="18" charset="0"/>
                <a:ea typeface="Calibri" panose="020F0502020204030204" pitchFamily="34" charset="0"/>
                <a:cs typeface="Times New Roman" panose="02020603050405020304" pitchFamily="18" charset="0"/>
              </a:rPr>
              <a:t>Adelantado</a:t>
            </a:r>
          </a:p>
          <a:p>
            <a:pPr lvl="0">
              <a:lnSpc>
                <a:spcPct val="150000"/>
              </a:lnSpc>
              <a:spcAft>
                <a:spcPts val="0"/>
              </a:spcAft>
            </a:pPr>
            <a:r>
              <a:rPr lang="es-AR" sz="3000" dirty="0">
                <a:latin typeface="Times New Roman" panose="02020603050405020304" pitchFamily="18" charset="0"/>
                <a:ea typeface="Calibri" panose="020F0502020204030204" pitchFamily="34" charset="0"/>
                <a:cs typeface="Times New Roman" panose="02020603050405020304" pitchFamily="18" charset="0"/>
              </a:rPr>
              <a:t>Con el de su </a:t>
            </a:r>
            <a:r>
              <a:rPr lang="es-ES_tradnl" sz="3000" b="1" u="sng"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v</a:t>
            </a:r>
            <a:r>
              <a:rPr lang="es-ES_tradnl" sz="3000" b="1" u="sng"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alorización:</a:t>
            </a:r>
            <a:endParaRPr lang="es-AR" sz="3000" b="1" u="sng" dirty="0">
              <a:solidFill>
                <a:srgbClr val="0070C0"/>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spcAft>
                <a:spcPts val="0"/>
              </a:spcAft>
              <a:buFont typeface="Symbol" panose="05050102010706020507" pitchFamily="18" charset="2"/>
              <a:buChar char="§"/>
            </a:pPr>
            <a:r>
              <a:rPr lang="es-AR" sz="3000" dirty="0">
                <a:latin typeface="Times New Roman" panose="02020603050405020304" pitchFamily="18" charset="0"/>
                <a:ea typeface="Calibri" panose="020F0502020204030204" pitchFamily="34" charset="0"/>
                <a:cs typeface="Times New Roman" panose="02020603050405020304" pitchFamily="18" charset="0"/>
              </a:rPr>
              <a:t>Al momento del inicio</a:t>
            </a:r>
            <a:r>
              <a:rPr lang="es-AR" sz="3000" b="1" dirty="0">
                <a:latin typeface="Times New Roman" panose="02020603050405020304" pitchFamily="18" charset="0"/>
                <a:ea typeface="Calibri" panose="020F0502020204030204" pitchFamily="34" charset="0"/>
                <a:cs typeface="Times New Roman" panose="02020603050405020304" pitchFamily="18" charset="0"/>
              </a:rPr>
              <a:t> (V</a:t>
            </a:r>
            <a:r>
              <a:rPr lang="es-AR" sz="3000" b="1" baseline="-25000" dirty="0">
                <a:latin typeface="Times New Roman" panose="02020603050405020304" pitchFamily="18" charset="0"/>
                <a:ea typeface="Calibri" panose="020F0502020204030204" pitchFamily="34" charset="0"/>
                <a:cs typeface="Times New Roman" panose="02020603050405020304" pitchFamily="18" charset="0"/>
              </a:rPr>
              <a:t>o</a:t>
            </a:r>
            <a:r>
              <a:rPr lang="es-AR" sz="3000" b="1" dirty="0">
                <a:latin typeface="Times New Roman" panose="02020603050405020304" pitchFamily="18" charset="0"/>
                <a:ea typeface="Calibri" panose="020F0502020204030204" pitchFamily="34" charset="0"/>
                <a:cs typeface="Times New Roman" panose="02020603050405020304" pitchFamily="18" charset="0"/>
              </a:rPr>
              <a:t>)</a:t>
            </a:r>
            <a:r>
              <a:rPr lang="es-AR" sz="3000" dirty="0">
                <a:latin typeface="Times New Roman" panose="02020603050405020304" pitchFamily="18" charset="0"/>
                <a:ea typeface="Calibri" panose="020F0502020204030204" pitchFamily="34" charset="0"/>
                <a:cs typeface="Times New Roman" panose="02020603050405020304" pitchFamily="18" charset="0"/>
              </a:rPr>
              <a:t>: Valor Actual </a:t>
            </a:r>
            <a:endParaRPr lang="es-AR" sz="3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Symbol" panose="05050102010706020507" pitchFamily="18" charset="2"/>
              <a:buChar char="§"/>
            </a:pPr>
            <a:r>
              <a:rPr lang="es-AR" sz="3000" dirty="0">
                <a:latin typeface="Times New Roman" panose="02020603050405020304" pitchFamily="18" charset="0"/>
                <a:ea typeface="Calibri" panose="020F0502020204030204" pitchFamily="34" charset="0"/>
                <a:cs typeface="Times New Roman" panose="02020603050405020304" pitchFamily="18" charset="0"/>
              </a:rPr>
              <a:t>Al momento en que finaliza </a:t>
            </a:r>
            <a:r>
              <a:rPr lang="es-AR" sz="3000" b="1" dirty="0">
                <a:latin typeface="Times New Roman" panose="02020603050405020304" pitchFamily="18" charset="0"/>
                <a:ea typeface="Calibri" panose="020F0502020204030204" pitchFamily="34" charset="0"/>
                <a:cs typeface="Times New Roman" panose="02020603050405020304" pitchFamily="18" charset="0"/>
              </a:rPr>
              <a:t>(V</a:t>
            </a:r>
            <a:r>
              <a:rPr lang="es-AR" sz="3000" b="1" baseline="-25000" dirty="0">
                <a:latin typeface="Times New Roman" panose="02020603050405020304" pitchFamily="18" charset="0"/>
                <a:ea typeface="Calibri" panose="020F0502020204030204" pitchFamily="34" charset="0"/>
                <a:cs typeface="Times New Roman" panose="02020603050405020304" pitchFamily="18" charset="0"/>
              </a:rPr>
              <a:t>n</a:t>
            </a:r>
            <a:r>
              <a:rPr lang="es-AR" sz="3000" b="1" dirty="0">
                <a:latin typeface="Times New Roman" panose="02020603050405020304" pitchFamily="18" charset="0"/>
                <a:ea typeface="Calibri" panose="020F0502020204030204" pitchFamily="34" charset="0"/>
                <a:cs typeface="Times New Roman" panose="02020603050405020304" pitchFamily="18" charset="0"/>
              </a:rPr>
              <a:t>)</a:t>
            </a:r>
            <a:r>
              <a:rPr lang="es-AR" sz="3000" dirty="0">
                <a:latin typeface="Times New Roman" panose="02020603050405020304" pitchFamily="18" charset="0"/>
                <a:ea typeface="Calibri" panose="020F0502020204030204" pitchFamily="34" charset="0"/>
                <a:cs typeface="Times New Roman" panose="02020603050405020304" pitchFamily="18" charset="0"/>
              </a:rPr>
              <a:t>: Valor Final</a:t>
            </a:r>
          </a:p>
          <a:p>
            <a:pPr lvl="0">
              <a:lnSpc>
                <a:spcPct val="150000"/>
              </a:lnSpc>
              <a:spcAft>
                <a:spcPts val="0"/>
              </a:spcAft>
            </a:pPr>
            <a:r>
              <a:rPr lang="es-AR" sz="3000" dirty="0">
                <a:latin typeface="Times New Roman" panose="02020603050405020304" pitchFamily="18" charset="0"/>
                <a:ea typeface="Calibri" panose="020F0502020204030204" pitchFamily="34" charset="0"/>
                <a:cs typeface="Times New Roman" panose="02020603050405020304" pitchFamily="18" charset="0"/>
              </a:rPr>
              <a:t>Resultan cuatro alternativas: </a:t>
            </a:r>
            <a:endParaRPr lang="es-AR" sz="3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5D49A23A-630E-4C18-9504-D7AF95D5C17F}" type="slidenum">
              <a:rPr lang="es-AR" smtClean="0"/>
              <a:t>12</a:t>
            </a:fld>
            <a:endParaRPr lang="es-AR"/>
          </a:p>
        </p:txBody>
      </p:sp>
    </p:spTree>
    <p:extLst>
      <p:ext uri="{BB962C8B-B14F-4D97-AF65-F5344CB8AC3E}">
        <p14:creationId xmlns:p14="http://schemas.microsoft.com/office/powerpoint/2010/main" val="3683493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59219" y="254377"/>
            <a:ext cx="10983432" cy="6324808"/>
          </a:xfrm>
          <a:prstGeom prst="rect">
            <a:avLst/>
          </a:prstGeom>
        </p:spPr>
        <p:txBody>
          <a:bodyPr wrap="square">
            <a:spAutoFit/>
          </a:bodyPr>
          <a:lstStyle/>
          <a:p>
            <a:pPr lvl="0" algn="just">
              <a:spcAft>
                <a:spcPts val="0"/>
              </a:spcAft>
            </a:pPr>
            <a:r>
              <a:rPr lang="es-AR" sz="3000" b="1" i="1" dirty="0">
                <a:latin typeface="Times New Roman" panose="02020603050405020304" pitchFamily="18" charset="0"/>
                <a:ea typeface="Calibri" panose="020F0502020204030204" pitchFamily="34" charset="0"/>
                <a:cs typeface="Times New Roman" panose="02020603050405020304" pitchFamily="18" charset="0"/>
              </a:rPr>
              <a:t>Dicho de otro modo: </a:t>
            </a:r>
          </a:p>
          <a:p>
            <a:pPr lvl="0" algn="just">
              <a:lnSpc>
                <a:spcPct val="150000"/>
              </a:lnSpc>
              <a:spcAft>
                <a:spcPts val="0"/>
              </a:spcAft>
            </a:pPr>
            <a:r>
              <a:rPr lang="es-AR" sz="3000" b="1" i="1" dirty="0">
                <a:latin typeface="Times New Roman" panose="02020603050405020304" pitchFamily="18" charset="0"/>
                <a:ea typeface="Calibri" panose="020F0502020204030204" pitchFamily="34" charset="0"/>
                <a:cs typeface="Times New Roman" panose="02020603050405020304" pitchFamily="18" charset="0"/>
              </a:rPr>
              <a:t>Una renta </a:t>
            </a:r>
            <a:r>
              <a:rPr lang="es-AR" sz="3000" b="1" i="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adelantada</a:t>
            </a:r>
            <a:r>
              <a:rPr lang="es-AR" sz="3000" b="1" i="1" dirty="0">
                <a:latin typeface="Times New Roman" panose="02020603050405020304" pitchFamily="18" charset="0"/>
                <a:ea typeface="Calibri" panose="020F0502020204030204" pitchFamily="34" charset="0"/>
                <a:cs typeface="Times New Roman" panose="02020603050405020304" pitchFamily="18" charset="0"/>
              </a:rPr>
              <a:t> respecto a una renta </a:t>
            </a:r>
            <a:r>
              <a:rPr lang="es-AR" sz="3000" b="1" i="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vencida</a:t>
            </a:r>
            <a:r>
              <a:rPr lang="es-AR" sz="3000" b="1" i="1" dirty="0">
                <a:latin typeface="Times New Roman" panose="02020603050405020304" pitchFamily="18" charset="0"/>
                <a:ea typeface="Calibri" panose="020F0502020204030204" pitchFamily="34" charset="0"/>
                <a:cs typeface="Times New Roman" panose="02020603050405020304" pitchFamily="18" charset="0"/>
              </a:rPr>
              <a:t>: </a:t>
            </a:r>
          </a:p>
          <a:p>
            <a:pPr marL="457200" lvl="0" indent="-457200" algn="just">
              <a:lnSpc>
                <a:spcPct val="150000"/>
              </a:lnSpc>
              <a:spcAft>
                <a:spcPts val="0"/>
              </a:spcAft>
              <a:buFont typeface="Times New Roman" panose="02020603050405020304" pitchFamily="18" charset="0"/>
              <a:buChar char="♣"/>
            </a:pPr>
            <a:r>
              <a:rPr lang="es-AR" sz="3000" dirty="0">
                <a:latin typeface="Times New Roman" panose="02020603050405020304" pitchFamily="18" charset="0"/>
                <a:ea typeface="Calibri" panose="020F0502020204030204" pitchFamily="34" charset="0"/>
                <a:cs typeface="Times New Roman" panose="02020603050405020304" pitchFamily="18" charset="0"/>
              </a:rPr>
              <a:t>actualiza un período menos, </a:t>
            </a:r>
          </a:p>
          <a:p>
            <a:pPr marL="457200" lvl="0" indent="-457200" algn="just">
              <a:lnSpc>
                <a:spcPct val="150000"/>
              </a:lnSpc>
              <a:spcAft>
                <a:spcPts val="0"/>
              </a:spcAft>
              <a:buFont typeface="Times New Roman" panose="02020603050405020304" pitchFamily="18" charset="0"/>
              <a:buChar char="♣"/>
            </a:pPr>
            <a:r>
              <a:rPr lang="es-AR" sz="3000" dirty="0">
                <a:latin typeface="Times New Roman" panose="02020603050405020304" pitchFamily="18" charset="0"/>
                <a:ea typeface="Calibri" panose="020F0502020204030204" pitchFamily="34" charset="0"/>
                <a:cs typeface="Times New Roman" panose="02020603050405020304" pitchFamily="18" charset="0"/>
              </a:rPr>
              <a:t>capitaliza un período mas.</a:t>
            </a:r>
          </a:p>
          <a:p>
            <a:pPr lvl="0" algn="just">
              <a:spcAft>
                <a:spcPts val="0"/>
              </a:spcAft>
            </a:pPr>
            <a:r>
              <a:rPr lang="es-AR" sz="3000"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Renta adelantada: </a:t>
            </a:r>
          </a:p>
          <a:p>
            <a:pPr lvl="0" algn="just">
              <a:spcAft>
                <a:spcPts val="0"/>
              </a:spcAft>
            </a:pPr>
            <a:r>
              <a:rPr lang="es-ES_tradnl" sz="3000" b="1" dirty="0">
                <a:solidFill>
                  <a:srgbClr val="00B050"/>
                </a:solidFill>
                <a:latin typeface="Times New Roman" panose="02020603050405020304" pitchFamily="18" charset="0"/>
                <a:cs typeface="Times New Roman" panose="02020603050405020304" pitchFamily="18" charset="0"/>
              </a:rPr>
              <a:t> α</a:t>
            </a:r>
            <a:r>
              <a:rPr lang="es-ES_tradnl" sz="3000" b="1" baseline="-25000" dirty="0">
                <a:solidFill>
                  <a:srgbClr val="00B050"/>
                </a:solidFill>
                <a:latin typeface="Times New Roman" panose="02020603050405020304" pitchFamily="18" charset="0"/>
                <a:cs typeface="Times New Roman" panose="02020603050405020304" pitchFamily="18" charset="0"/>
              </a:rPr>
              <a:t>1</a:t>
            </a:r>
            <a:r>
              <a:rPr lang="es-ES_tradnl" sz="3000" b="1" dirty="0">
                <a:solidFill>
                  <a:srgbClr val="00B050"/>
                </a:solidFill>
                <a:latin typeface="Times New Roman" panose="02020603050405020304" pitchFamily="18" charset="0"/>
                <a:cs typeface="Times New Roman" panose="02020603050405020304" pitchFamily="18" charset="0"/>
              </a:rPr>
              <a:t>           α</a:t>
            </a:r>
            <a:r>
              <a:rPr lang="es-ES_tradnl" sz="3000" b="1" baseline="-25000" dirty="0">
                <a:solidFill>
                  <a:srgbClr val="00B050"/>
                </a:solidFill>
                <a:latin typeface="Times New Roman" panose="02020603050405020304" pitchFamily="18" charset="0"/>
                <a:cs typeface="Times New Roman" panose="02020603050405020304" pitchFamily="18" charset="0"/>
              </a:rPr>
              <a:t>2</a:t>
            </a:r>
            <a:r>
              <a:rPr lang="es-ES_tradnl" sz="3000" b="1" dirty="0">
                <a:solidFill>
                  <a:srgbClr val="00B050"/>
                </a:solidFill>
                <a:latin typeface="Times New Roman" panose="02020603050405020304" pitchFamily="18" charset="0"/>
                <a:cs typeface="Times New Roman" panose="02020603050405020304" pitchFamily="18" charset="0"/>
              </a:rPr>
              <a:t>                                                            α</a:t>
            </a:r>
            <a:r>
              <a:rPr lang="es-ES_tradnl" sz="3000" b="1" baseline="-25000" dirty="0">
                <a:solidFill>
                  <a:srgbClr val="00B050"/>
                </a:solidFill>
                <a:latin typeface="Times New Roman" panose="02020603050405020304" pitchFamily="18" charset="0"/>
                <a:cs typeface="Times New Roman" panose="02020603050405020304" pitchFamily="18" charset="0"/>
              </a:rPr>
              <a:t>n-1</a:t>
            </a:r>
            <a:r>
              <a:rPr lang="es-ES_tradnl" sz="3000" b="1" dirty="0">
                <a:solidFill>
                  <a:srgbClr val="00B050"/>
                </a:solidFill>
                <a:latin typeface="Times New Roman" panose="02020603050405020304" pitchFamily="18" charset="0"/>
                <a:cs typeface="Times New Roman" panose="02020603050405020304" pitchFamily="18" charset="0"/>
              </a:rPr>
              <a:t>         α</a:t>
            </a:r>
            <a:r>
              <a:rPr lang="es-ES_tradnl" sz="3000" b="1" baseline="-25000" dirty="0">
                <a:solidFill>
                  <a:srgbClr val="00B050"/>
                </a:solidFill>
                <a:latin typeface="Times New Roman" panose="02020603050405020304" pitchFamily="18" charset="0"/>
                <a:cs typeface="Times New Roman" panose="02020603050405020304" pitchFamily="18" charset="0"/>
              </a:rPr>
              <a:t>n</a:t>
            </a:r>
            <a:r>
              <a:rPr lang="es-ES_tradnl" sz="3000" b="1" dirty="0">
                <a:solidFill>
                  <a:srgbClr val="00B050"/>
                </a:solidFill>
                <a:latin typeface="Times New Roman" panose="02020603050405020304" pitchFamily="18" charset="0"/>
                <a:cs typeface="Times New Roman" panose="02020603050405020304" pitchFamily="18" charset="0"/>
              </a:rPr>
              <a:t>          </a:t>
            </a:r>
            <a:endParaRPr lang="es-AR" sz="3000" b="1" baseline="-25000" dirty="0">
              <a:solidFill>
                <a:srgbClr val="00B050"/>
              </a:solidFill>
              <a:latin typeface="Times New Roman" panose="02020603050405020304" pitchFamily="18" charset="0"/>
              <a:cs typeface="Times New Roman" panose="02020603050405020304" pitchFamily="18" charset="0"/>
            </a:endParaRPr>
          </a:p>
          <a:p>
            <a:pPr algn="ctr"/>
            <a:r>
              <a:rPr lang="es-ES_tradnl" sz="3000" b="1" dirty="0">
                <a:solidFill>
                  <a:srgbClr val="00B050"/>
                </a:solidFill>
                <a:latin typeface="Times New Roman" panose="02020603050405020304" pitchFamily="18" charset="0"/>
                <a:cs typeface="Times New Roman" panose="02020603050405020304" pitchFamily="18" charset="0"/>
              </a:rPr>
              <a:t>/----------/----------/----  .............................      ------/----------/----------/</a:t>
            </a:r>
            <a:endParaRPr lang="es-AR" sz="3000" b="1" dirty="0">
              <a:solidFill>
                <a:srgbClr val="00B050"/>
              </a:solidFill>
              <a:latin typeface="Times New Roman" panose="02020603050405020304" pitchFamily="18" charset="0"/>
              <a:cs typeface="Times New Roman" panose="02020603050405020304" pitchFamily="18" charset="0"/>
            </a:endParaRPr>
          </a:p>
          <a:p>
            <a:pPr algn="ctr"/>
            <a:r>
              <a:rPr lang="es-ES_tradnl" sz="3000" b="1" dirty="0">
                <a:solidFill>
                  <a:srgbClr val="00B050"/>
                </a:solidFill>
                <a:latin typeface="Times New Roman" panose="02020603050405020304" pitchFamily="18" charset="0"/>
                <a:cs typeface="Times New Roman" panose="02020603050405020304" pitchFamily="18" charset="0"/>
              </a:rPr>
              <a:t> 0            1            2                                                n-2          n-1          n</a:t>
            </a:r>
          </a:p>
          <a:p>
            <a:r>
              <a:rPr lang="es-ES_tradnl" sz="3000" b="1" dirty="0">
                <a:solidFill>
                  <a:srgbClr val="0070C0"/>
                </a:solidFill>
                <a:latin typeface="Times New Roman" panose="02020603050405020304" pitchFamily="18" charset="0"/>
                <a:cs typeface="Times New Roman" panose="02020603050405020304" pitchFamily="18" charset="0"/>
              </a:rPr>
              <a:t>Renta vencida: </a:t>
            </a:r>
            <a:endParaRPr lang="es-AR" sz="3000" b="1" dirty="0">
              <a:solidFill>
                <a:srgbClr val="0070C0"/>
              </a:solidFill>
              <a:latin typeface="Times New Roman" panose="02020603050405020304" pitchFamily="18" charset="0"/>
              <a:cs typeface="Times New Roman" panose="02020603050405020304" pitchFamily="18" charset="0"/>
            </a:endParaRPr>
          </a:p>
          <a:p>
            <a:pPr lvl="0" algn="just">
              <a:spcAft>
                <a:spcPts val="0"/>
              </a:spcAft>
            </a:pPr>
            <a:r>
              <a:rPr lang="es-ES_tradnl" sz="3000" b="1" dirty="0">
                <a:solidFill>
                  <a:srgbClr val="0070C0"/>
                </a:solidFill>
                <a:latin typeface="Times New Roman" panose="02020603050405020304" pitchFamily="18" charset="0"/>
                <a:cs typeface="Times New Roman" panose="02020603050405020304" pitchFamily="18" charset="0"/>
              </a:rPr>
              <a:t>               α</a:t>
            </a:r>
            <a:r>
              <a:rPr lang="es-ES_tradnl" sz="3000" b="1" baseline="-25000" dirty="0">
                <a:solidFill>
                  <a:srgbClr val="0070C0"/>
                </a:solidFill>
                <a:latin typeface="Times New Roman" panose="02020603050405020304" pitchFamily="18" charset="0"/>
                <a:cs typeface="Times New Roman" panose="02020603050405020304" pitchFamily="18" charset="0"/>
              </a:rPr>
              <a:t>1</a:t>
            </a:r>
            <a:r>
              <a:rPr lang="es-ES_tradnl" sz="3000" b="1" dirty="0">
                <a:solidFill>
                  <a:srgbClr val="0070C0"/>
                </a:solidFill>
                <a:latin typeface="Times New Roman" panose="02020603050405020304" pitchFamily="18" charset="0"/>
                <a:cs typeface="Times New Roman" panose="02020603050405020304" pitchFamily="18" charset="0"/>
              </a:rPr>
              <a:t>           α</a:t>
            </a:r>
            <a:r>
              <a:rPr lang="es-ES_tradnl" sz="3000" b="1" baseline="-25000" dirty="0">
                <a:solidFill>
                  <a:srgbClr val="0070C0"/>
                </a:solidFill>
                <a:latin typeface="Times New Roman" panose="02020603050405020304" pitchFamily="18" charset="0"/>
                <a:cs typeface="Times New Roman" panose="02020603050405020304" pitchFamily="18" charset="0"/>
              </a:rPr>
              <a:t>2</a:t>
            </a:r>
            <a:r>
              <a:rPr lang="es-ES_tradnl" sz="3000" b="1" dirty="0">
                <a:solidFill>
                  <a:srgbClr val="0070C0"/>
                </a:solidFill>
                <a:latin typeface="Times New Roman" panose="02020603050405020304" pitchFamily="18" charset="0"/>
                <a:cs typeface="Times New Roman" panose="02020603050405020304" pitchFamily="18" charset="0"/>
              </a:rPr>
              <a:t>                                                             α</a:t>
            </a:r>
            <a:r>
              <a:rPr lang="es-ES_tradnl" sz="3000" b="1" baseline="-25000" dirty="0">
                <a:solidFill>
                  <a:srgbClr val="0070C0"/>
                </a:solidFill>
                <a:latin typeface="Times New Roman" panose="02020603050405020304" pitchFamily="18" charset="0"/>
                <a:cs typeface="Times New Roman" panose="02020603050405020304" pitchFamily="18" charset="0"/>
              </a:rPr>
              <a:t>n-1</a:t>
            </a:r>
            <a:r>
              <a:rPr lang="es-ES_tradnl" sz="3000" b="1" dirty="0">
                <a:solidFill>
                  <a:srgbClr val="0070C0"/>
                </a:solidFill>
                <a:latin typeface="Times New Roman" panose="02020603050405020304" pitchFamily="18" charset="0"/>
                <a:cs typeface="Times New Roman" panose="02020603050405020304" pitchFamily="18" charset="0"/>
              </a:rPr>
              <a:t>         α</a:t>
            </a:r>
            <a:r>
              <a:rPr lang="es-ES_tradnl" sz="3000" b="1" baseline="-25000" dirty="0">
                <a:solidFill>
                  <a:srgbClr val="0070C0"/>
                </a:solidFill>
                <a:latin typeface="Times New Roman" panose="02020603050405020304" pitchFamily="18" charset="0"/>
                <a:cs typeface="Times New Roman" panose="02020603050405020304" pitchFamily="18" charset="0"/>
              </a:rPr>
              <a:t>n</a:t>
            </a:r>
            <a:r>
              <a:rPr lang="es-ES_tradnl" sz="3000" b="1" dirty="0">
                <a:solidFill>
                  <a:srgbClr val="0070C0"/>
                </a:solidFill>
                <a:latin typeface="Times New Roman" panose="02020603050405020304" pitchFamily="18" charset="0"/>
                <a:cs typeface="Times New Roman" panose="02020603050405020304" pitchFamily="18" charset="0"/>
              </a:rPr>
              <a:t>          </a:t>
            </a:r>
            <a:endParaRPr lang="es-AR" sz="3000" b="1" baseline="-25000" dirty="0">
              <a:solidFill>
                <a:srgbClr val="0070C0"/>
              </a:solidFill>
              <a:latin typeface="Times New Roman" panose="02020603050405020304" pitchFamily="18" charset="0"/>
              <a:cs typeface="Times New Roman" panose="02020603050405020304" pitchFamily="18" charset="0"/>
            </a:endParaRPr>
          </a:p>
          <a:p>
            <a:pPr algn="ctr"/>
            <a:r>
              <a:rPr lang="es-ES_tradnl" sz="3000" b="1" dirty="0">
                <a:solidFill>
                  <a:srgbClr val="0070C0"/>
                </a:solidFill>
                <a:latin typeface="Times New Roman" panose="02020603050405020304" pitchFamily="18" charset="0"/>
                <a:cs typeface="Times New Roman" panose="02020603050405020304" pitchFamily="18" charset="0"/>
              </a:rPr>
              <a:t>/----------/----------/----  .............................      ------/----------/----------/</a:t>
            </a:r>
            <a:endParaRPr lang="es-AR" sz="3000" b="1" dirty="0">
              <a:solidFill>
                <a:srgbClr val="0070C0"/>
              </a:solidFill>
              <a:latin typeface="Times New Roman" panose="02020603050405020304" pitchFamily="18" charset="0"/>
              <a:cs typeface="Times New Roman" panose="02020603050405020304" pitchFamily="18" charset="0"/>
            </a:endParaRPr>
          </a:p>
          <a:p>
            <a:pPr algn="ctr"/>
            <a:r>
              <a:rPr lang="es-ES_tradnl" sz="3000" b="1" dirty="0">
                <a:solidFill>
                  <a:srgbClr val="0070C0"/>
                </a:solidFill>
                <a:latin typeface="Times New Roman" panose="02020603050405020304" pitchFamily="18" charset="0"/>
                <a:cs typeface="Times New Roman" panose="02020603050405020304" pitchFamily="18" charset="0"/>
              </a:rPr>
              <a:t>0            1            2                                                n-2          n-1          n</a:t>
            </a:r>
            <a:r>
              <a:rPr lang="es-ES_tradnl" sz="3000" dirty="0">
                <a:latin typeface="Times New Roman" panose="02020603050405020304" pitchFamily="18" charset="0"/>
                <a:cs typeface="Times New Roman" panose="02020603050405020304" pitchFamily="18" charset="0"/>
              </a:rPr>
              <a:t> </a:t>
            </a:r>
            <a:endParaRPr lang="es-AR"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924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Matemática Financiera - UNS - 1 2020</a:t>
            </a:r>
          </a:p>
        </p:txBody>
      </p:sp>
      <p:sp>
        <p:nvSpPr>
          <p:cNvPr id="3" name="Marcador de número de diapositiva 2"/>
          <p:cNvSpPr>
            <a:spLocks noGrp="1"/>
          </p:cNvSpPr>
          <p:nvPr>
            <p:ph type="sldNum" sz="quarter" idx="12"/>
          </p:nvPr>
        </p:nvSpPr>
        <p:spPr/>
        <p:txBody>
          <a:bodyPr/>
          <a:lstStyle/>
          <a:p>
            <a:fld id="{5D49A23A-630E-4C18-9504-D7AF95D5C17F}" type="slidenum">
              <a:rPr lang="es-AR" smtClean="0"/>
              <a:t>14</a:t>
            </a:fld>
            <a:endParaRPr lang="es-AR"/>
          </a:p>
        </p:txBody>
      </p:sp>
      <p:sp>
        <p:nvSpPr>
          <p:cNvPr id="4" name="Rectángulo 3"/>
          <p:cNvSpPr/>
          <p:nvPr/>
        </p:nvSpPr>
        <p:spPr>
          <a:xfrm>
            <a:off x="1050851" y="504378"/>
            <a:ext cx="10090298" cy="5663089"/>
          </a:xfrm>
          <a:prstGeom prst="rect">
            <a:avLst/>
          </a:prstGeom>
        </p:spPr>
        <p:txBody>
          <a:bodyPr wrap="square">
            <a:spAutoFit/>
          </a:bodyPr>
          <a:lstStyle/>
          <a:p>
            <a:pPr lvl="0" algn="just">
              <a:lnSpc>
                <a:spcPct val="200000"/>
              </a:lnSpc>
              <a:spcAft>
                <a:spcPts val="0"/>
              </a:spcAft>
            </a:pPr>
            <a:r>
              <a:rPr lang="es-AR" sz="3200" i="1" dirty="0">
                <a:latin typeface="Times New Roman" panose="02020603050405020304" pitchFamily="18" charset="0"/>
                <a:ea typeface="Calibri" panose="020F0502020204030204" pitchFamily="34" charset="0"/>
                <a:cs typeface="Times New Roman" panose="02020603050405020304" pitchFamily="18" charset="0"/>
              </a:rPr>
              <a:t>La </a:t>
            </a:r>
            <a:r>
              <a:rPr lang="es-AR" sz="3200" i="1" u="sng" dirty="0">
                <a:latin typeface="Times New Roman" panose="02020603050405020304" pitchFamily="18" charset="0"/>
                <a:ea typeface="Calibri" panose="020F0502020204030204" pitchFamily="34" charset="0"/>
                <a:cs typeface="Times New Roman" panose="02020603050405020304" pitchFamily="18" charset="0"/>
              </a:rPr>
              <a:t>diferencia de valor existente </a:t>
            </a:r>
            <a:r>
              <a:rPr lang="es-AR" sz="3200" i="1" dirty="0">
                <a:latin typeface="Times New Roman" panose="02020603050405020304" pitchFamily="18" charset="0"/>
                <a:ea typeface="Calibri" panose="020F0502020204030204" pitchFamily="34" charset="0"/>
                <a:cs typeface="Times New Roman" panose="02020603050405020304" pitchFamily="18" charset="0"/>
              </a:rPr>
              <a:t>entre el caso que fuere de pago adelantado o vencido será, respectivamente, de un período: </a:t>
            </a:r>
          </a:p>
          <a:p>
            <a:pPr marL="457200" lvl="0" indent="-457200" algn="just">
              <a:lnSpc>
                <a:spcPct val="200000"/>
              </a:lnSpc>
              <a:spcAft>
                <a:spcPts val="0"/>
              </a:spcAft>
              <a:buFont typeface="Times New Roman" panose="02020603050405020304" pitchFamily="18" charset="0"/>
              <a:buChar char="♣"/>
            </a:pPr>
            <a:r>
              <a:rPr lang="es-AR" sz="3200"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Menos</a:t>
            </a:r>
            <a:r>
              <a:rPr lang="es-AR" sz="3200" b="1" i="1" dirty="0">
                <a:latin typeface="Times New Roman" panose="02020603050405020304" pitchFamily="18" charset="0"/>
                <a:ea typeface="Calibri" panose="020F0502020204030204" pitchFamily="34" charset="0"/>
                <a:cs typeface="Times New Roman" panose="02020603050405020304" pitchFamily="18" charset="0"/>
              </a:rPr>
              <a:t> si se trata de actualizar</a:t>
            </a:r>
            <a:r>
              <a:rPr lang="es-AR" sz="3200" i="1" dirty="0">
                <a:latin typeface="Times New Roman" panose="02020603050405020304" pitchFamily="18" charset="0"/>
                <a:ea typeface="Calibri" panose="020F0502020204030204" pitchFamily="34" charset="0"/>
                <a:cs typeface="Times New Roman" panose="02020603050405020304" pitchFamily="18" charset="0"/>
              </a:rPr>
              <a:t>. </a:t>
            </a:r>
          </a:p>
          <a:p>
            <a:pPr marL="457200" lvl="0" indent="-457200" algn="just">
              <a:lnSpc>
                <a:spcPct val="200000"/>
              </a:lnSpc>
              <a:spcAft>
                <a:spcPts val="0"/>
              </a:spcAft>
              <a:buFont typeface="Times New Roman" panose="02020603050405020304" pitchFamily="18" charset="0"/>
              <a:buChar char="♣"/>
            </a:pPr>
            <a:r>
              <a:rPr lang="es-AR" sz="3200" b="1" i="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Mas</a:t>
            </a:r>
            <a:r>
              <a:rPr lang="es-AR" sz="3200" b="1" i="1" dirty="0">
                <a:latin typeface="Times New Roman" panose="02020603050405020304" pitchFamily="18" charset="0"/>
                <a:ea typeface="Calibri" panose="020F0502020204030204" pitchFamily="34" charset="0"/>
                <a:cs typeface="Times New Roman" panose="02020603050405020304" pitchFamily="18" charset="0"/>
              </a:rPr>
              <a:t> si se de trata de capitalizar </a:t>
            </a:r>
          </a:p>
          <a:p>
            <a:pPr lvl="0" algn="just">
              <a:lnSpc>
                <a:spcPct val="150000"/>
              </a:lnSpc>
              <a:spcAft>
                <a:spcPts val="0"/>
              </a:spcAft>
            </a:pPr>
            <a:endParaRPr lang="es-AR"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4224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872807158"/>
              </p:ext>
            </p:extLst>
          </p:nvPr>
        </p:nvGraphicFramePr>
        <p:xfrm>
          <a:off x="751662" y="969243"/>
          <a:ext cx="10369994" cy="4932282"/>
        </p:xfrm>
        <a:graphic>
          <a:graphicData uri="http://schemas.openxmlformats.org/drawingml/2006/table">
            <a:tbl>
              <a:tblPr>
                <a:tableStyleId>{616DA210-FB5B-4158-B5E0-FEB733F419BA}</a:tableStyleId>
              </a:tblPr>
              <a:tblGrid>
                <a:gridCol w="4256273">
                  <a:extLst>
                    <a:ext uri="{9D8B030D-6E8A-4147-A177-3AD203B41FA5}">
                      <a16:colId xmlns:a16="http://schemas.microsoft.com/office/drawing/2014/main" val="20000"/>
                    </a:ext>
                  </a:extLst>
                </a:gridCol>
                <a:gridCol w="3157870">
                  <a:extLst>
                    <a:ext uri="{9D8B030D-6E8A-4147-A177-3AD203B41FA5}">
                      <a16:colId xmlns:a16="http://schemas.microsoft.com/office/drawing/2014/main" val="20001"/>
                    </a:ext>
                  </a:extLst>
                </a:gridCol>
                <a:gridCol w="2955851">
                  <a:extLst>
                    <a:ext uri="{9D8B030D-6E8A-4147-A177-3AD203B41FA5}">
                      <a16:colId xmlns:a16="http://schemas.microsoft.com/office/drawing/2014/main" val="20002"/>
                    </a:ext>
                  </a:extLst>
                </a:gridCol>
              </a:tblGrid>
              <a:tr h="965001">
                <a:tc rowSpan="2">
                  <a:txBody>
                    <a:bodyPr/>
                    <a:lstStyle/>
                    <a:p>
                      <a:pPr algn="ctr" fontAlgn="ctr">
                        <a:lnSpc>
                          <a:spcPct val="150000"/>
                        </a:lnSpc>
                      </a:pPr>
                      <a:r>
                        <a:rPr lang="es-AR" sz="3600" u="none" strike="noStrike" dirty="0">
                          <a:solidFill>
                            <a:srgbClr val="FF0000"/>
                          </a:solidFill>
                          <a:effectLst/>
                          <a:latin typeface="Times New Roman" panose="02020603050405020304" pitchFamily="18" charset="0"/>
                          <a:cs typeface="Times New Roman" panose="02020603050405020304" pitchFamily="18" charset="0"/>
                        </a:rPr>
                        <a:t>Pago en el período</a:t>
                      </a:r>
                      <a:endParaRPr lang="es-AR" sz="36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ctr"/>
                </a:tc>
                <a:tc gridSpan="2">
                  <a:txBody>
                    <a:bodyPr/>
                    <a:lstStyle/>
                    <a:p>
                      <a:pPr algn="ctr" fontAlgn="b">
                        <a:lnSpc>
                          <a:spcPct val="150000"/>
                        </a:lnSpc>
                      </a:pPr>
                      <a:r>
                        <a:rPr lang="es-AR" sz="3600" u="none" strike="noStrike" dirty="0">
                          <a:solidFill>
                            <a:srgbClr val="0070C0"/>
                          </a:solidFill>
                          <a:effectLst/>
                          <a:latin typeface="Times New Roman" panose="02020603050405020304" pitchFamily="18" charset="0"/>
                          <a:cs typeface="Times New Roman" panose="02020603050405020304" pitchFamily="18" charset="0"/>
                        </a:rPr>
                        <a:t>Valor</a:t>
                      </a:r>
                      <a:endParaRPr lang="es-AR" sz="3600" b="0" i="0" u="none" strike="noStrike" dirty="0">
                        <a:solidFill>
                          <a:srgbClr val="0070C0"/>
                        </a:solidFill>
                        <a:effectLst/>
                        <a:latin typeface="Times New Roman" panose="02020603050405020304" pitchFamily="18" charset="0"/>
                        <a:cs typeface="Times New Roman" panose="02020603050405020304" pitchFamily="18" charset="0"/>
                      </a:endParaRPr>
                    </a:p>
                  </a:txBody>
                  <a:tcPr marL="7620" marR="7620" marT="7620" marB="0" anchor="ctr"/>
                </a:tc>
                <a:tc hMerge="1">
                  <a:txBody>
                    <a:bodyPr/>
                    <a:lstStyle/>
                    <a:p>
                      <a:endParaRPr lang="es-AR"/>
                    </a:p>
                  </a:txBody>
                  <a:tcPr/>
                </a:tc>
                <a:extLst>
                  <a:ext uri="{0D108BD9-81ED-4DB2-BD59-A6C34878D82A}">
                    <a16:rowId xmlns:a16="http://schemas.microsoft.com/office/drawing/2014/main" val="10000"/>
                  </a:ext>
                </a:extLst>
              </a:tr>
              <a:tr h="965001">
                <a:tc vMerge="1">
                  <a:txBody>
                    <a:bodyPr/>
                    <a:lstStyle/>
                    <a:p>
                      <a:endParaRPr lang="es-AR"/>
                    </a:p>
                  </a:txBody>
                  <a:tcPr/>
                </a:tc>
                <a:tc>
                  <a:txBody>
                    <a:bodyPr/>
                    <a:lstStyle/>
                    <a:p>
                      <a:pPr algn="ctr" fontAlgn="b">
                        <a:lnSpc>
                          <a:spcPct val="150000"/>
                        </a:lnSpc>
                      </a:pPr>
                      <a:r>
                        <a:rPr lang="es-AR" sz="3600" u="none" strike="noStrike" dirty="0">
                          <a:solidFill>
                            <a:srgbClr val="0070C0"/>
                          </a:solidFill>
                          <a:effectLst/>
                          <a:latin typeface="Times New Roman" panose="02020603050405020304" pitchFamily="18" charset="0"/>
                          <a:cs typeface="Times New Roman" panose="02020603050405020304" pitchFamily="18" charset="0"/>
                        </a:rPr>
                        <a:t>Final = V</a:t>
                      </a:r>
                      <a:r>
                        <a:rPr lang="es-AR" sz="3600" u="none" strike="noStrike" baseline="-25000" dirty="0">
                          <a:solidFill>
                            <a:srgbClr val="0070C0"/>
                          </a:solidFill>
                          <a:effectLst/>
                          <a:latin typeface="Times New Roman" panose="02020603050405020304" pitchFamily="18" charset="0"/>
                          <a:cs typeface="Times New Roman" panose="02020603050405020304" pitchFamily="18" charset="0"/>
                        </a:rPr>
                        <a:t>n</a:t>
                      </a:r>
                      <a:endParaRPr lang="es-AR" sz="3600" b="0" i="0" u="none" strike="noStrike" baseline="-25000" dirty="0">
                        <a:solidFill>
                          <a:srgbClr val="0070C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lnSpc>
                          <a:spcPct val="150000"/>
                        </a:lnSpc>
                      </a:pPr>
                      <a:r>
                        <a:rPr lang="es-AR" sz="3600" u="none" strike="noStrike" dirty="0">
                          <a:solidFill>
                            <a:srgbClr val="0070C0"/>
                          </a:solidFill>
                          <a:effectLst/>
                          <a:latin typeface="Times New Roman" panose="02020603050405020304" pitchFamily="18" charset="0"/>
                          <a:cs typeface="Times New Roman" panose="02020603050405020304" pitchFamily="18" charset="0"/>
                        </a:rPr>
                        <a:t>Actual =</a:t>
                      </a:r>
                      <a:r>
                        <a:rPr lang="es-AR" sz="3600" u="none" strike="noStrike" baseline="0" dirty="0">
                          <a:solidFill>
                            <a:srgbClr val="0070C0"/>
                          </a:solidFill>
                          <a:effectLst/>
                          <a:latin typeface="Times New Roman" panose="02020603050405020304" pitchFamily="18" charset="0"/>
                          <a:cs typeface="Times New Roman" panose="02020603050405020304" pitchFamily="18" charset="0"/>
                        </a:rPr>
                        <a:t> V</a:t>
                      </a:r>
                      <a:r>
                        <a:rPr lang="es-AR" sz="3600" u="none" strike="noStrike" baseline="-25000" dirty="0">
                          <a:solidFill>
                            <a:srgbClr val="0070C0"/>
                          </a:solidFill>
                          <a:effectLst/>
                          <a:latin typeface="Times New Roman" panose="02020603050405020304" pitchFamily="18" charset="0"/>
                          <a:cs typeface="Times New Roman" panose="02020603050405020304" pitchFamily="18" charset="0"/>
                        </a:rPr>
                        <a:t>0</a:t>
                      </a:r>
                      <a:endParaRPr lang="es-AR" sz="3600" b="0" i="0" u="none" strike="noStrike" baseline="-25000" dirty="0">
                        <a:solidFill>
                          <a:srgbClr val="0070C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1"/>
                  </a:ext>
                </a:extLst>
              </a:tr>
              <a:tr h="1091559">
                <a:tc>
                  <a:txBody>
                    <a:bodyPr/>
                    <a:lstStyle/>
                    <a:p>
                      <a:pPr algn="l" fontAlgn="b">
                        <a:lnSpc>
                          <a:spcPct val="150000"/>
                        </a:lnSpc>
                      </a:pPr>
                      <a:r>
                        <a:rPr lang="es-AR" sz="3600" u="none" strike="noStrike" dirty="0">
                          <a:solidFill>
                            <a:srgbClr val="FF0000"/>
                          </a:solidFill>
                          <a:effectLst/>
                          <a:latin typeface="Times New Roman" panose="02020603050405020304" pitchFamily="18" charset="0"/>
                          <a:cs typeface="Times New Roman" panose="02020603050405020304" pitchFamily="18" charset="0"/>
                        </a:rPr>
                        <a:t>Vencido (al final)</a:t>
                      </a:r>
                      <a:endParaRPr lang="es-AR" sz="36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s-AR" sz="3600" u="none" strike="noStrike" dirty="0">
                        <a:effectLst/>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s-AR" sz="3600" u="none" strike="noStrike" dirty="0" err="1">
                          <a:effectLst/>
                        </a:rPr>
                        <a:t>V</a:t>
                      </a:r>
                      <a:r>
                        <a:rPr lang="es-AR" sz="3600" u="none" strike="noStrike" baseline="-25000" dirty="0" err="1">
                          <a:effectLst/>
                        </a:rPr>
                        <a:t>fv</a:t>
                      </a:r>
                      <a:r>
                        <a:rPr lang="es-AR" sz="3600" u="none" strike="noStrike" baseline="-25000" dirty="0">
                          <a:effectLst/>
                        </a:rPr>
                        <a:t> </a:t>
                      </a:r>
                      <a:r>
                        <a:rPr lang="es-AR" sz="3600" u="none" strike="noStrike" baseline="0" dirty="0">
                          <a:effectLst/>
                        </a:rPr>
                        <a:t>= </a:t>
                      </a:r>
                      <a:r>
                        <a:rPr lang="es-AR" sz="4000" u="none" strike="noStrike" baseline="0" dirty="0" err="1">
                          <a:effectLst/>
                          <a:latin typeface="Times New Roman" panose="02020603050405020304" pitchFamily="18" charset="0"/>
                          <a:cs typeface="Times New Roman" panose="02020603050405020304" pitchFamily="18" charset="0"/>
                        </a:rPr>
                        <a:t>s</a:t>
                      </a:r>
                      <a:r>
                        <a:rPr lang="es-AR" sz="3600" u="none" strike="noStrike" baseline="-25000" dirty="0" err="1">
                          <a:effectLst/>
                        </a:rPr>
                        <a:t>n</a:t>
                      </a:r>
                      <a:endParaRPr lang="es-AR" sz="3600" b="0" i="0" u="none" strike="noStrike" baseline="-25000" dirty="0">
                        <a:solidFill>
                          <a:srgbClr val="000000"/>
                        </a:solidFill>
                        <a:effectLst/>
                        <a:latin typeface="Calibri" panose="020F0502020204030204" pitchFamily="34" charset="0"/>
                      </a:endParaRPr>
                    </a:p>
                    <a:p>
                      <a:pPr algn="ctr" fontAlgn="b">
                        <a:lnSpc>
                          <a:spcPct val="100000"/>
                        </a:lnSpc>
                      </a:pPr>
                      <a:endParaRPr lang="es-AR" sz="3600" b="0" i="0" u="none" strike="noStrike" baseline="-25000" dirty="0">
                        <a:solidFill>
                          <a:srgbClr val="000000"/>
                        </a:solidFill>
                        <a:effectLst/>
                        <a:latin typeface="Calibri" panose="020F0502020204030204" pitchFamily="34" charset="0"/>
                      </a:endParaRPr>
                    </a:p>
                  </a:txBody>
                  <a:tcPr marL="7620" marR="7620" marT="7620" marB="0" anchor="ctr"/>
                </a:tc>
                <a:tc>
                  <a:txBody>
                    <a:bodyPr/>
                    <a:lstStyle/>
                    <a:p>
                      <a:pPr algn="ctr" fontAlgn="b">
                        <a:lnSpc>
                          <a:spcPct val="100000"/>
                        </a:lnSpc>
                      </a:pPr>
                      <a:r>
                        <a:rPr lang="es-AR" sz="3600" u="none" strike="noStrike" dirty="0" err="1">
                          <a:effectLst/>
                        </a:rPr>
                        <a:t>V</a:t>
                      </a:r>
                      <a:r>
                        <a:rPr lang="es-AR" sz="3600" u="none" strike="noStrike" baseline="-25000" dirty="0" err="1">
                          <a:effectLst/>
                        </a:rPr>
                        <a:t>av</a:t>
                      </a:r>
                      <a:r>
                        <a:rPr lang="es-AR" sz="3600" u="none" strike="noStrike" baseline="-25000" dirty="0">
                          <a:effectLst/>
                        </a:rPr>
                        <a:t> </a:t>
                      </a:r>
                      <a:r>
                        <a:rPr lang="es-AR" sz="3600" u="none" strike="noStrike" baseline="0" dirty="0">
                          <a:effectLst/>
                        </a:rPr>
                        <a:t>= </a:t>
                      </a:r>
                      <a:r>
                        <a:rPr lang="es-AR" sz="4000" b="0" i="1" dirty="0" err="1">
                          <a:latin typeface="Times New Roman" panose="02020603050405020304" pitchFamily="18" charset="0"/>
                          <a:ea typeface="Calibri" panose="020F0502020204030204" pitchFamily="34" charset="0"/>
                          <a:cs typeface="Times New Roman" panose="02020603050405020304" pitchFamily="18" charset="0"/>
                        </a:rPr>
                        <a:t>a</a:t>
                      </a:r>
                      <a:r>
                        <a:rPr lang="es-AR" sz="3600" u="none" strike="noStrike" baseline="-25000" dirty="0" err="1">
                          <a:effectLst/>
                        </a:rPr>
                        <a:t>n</a:t>
                      </a:r>
                      <a:endParaRPr lang="es-AR" sz="3600" b="0" i="0" u="none" strike="noStrike" baseline="-25000"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2"/>
                  </a:ext>
                </a:extLst>
              </a:tr>
              <a:tr h="1091559">
                <a:tc>
                  <a:txBody>
                    <a:bodyPr/>
                    <a:lstStyle/>
                    <a:p>
                      <a:pPr algn="l" fontAlgn="b">
                        <a:lnSpc>
                          <a:spcPct val="150000"/>
                        </a:lnSpc>
                      </a:pPr>
                      <a:r>
                        <a:rPr lang="es-AR" sz="3600" u="none" strike="noStrike" dirty="0">
                          <a:solidFill>
                            <a:srgbClr val="FF0000"/>
                          </a:solidFill>
                          <a:effectLst/>
                          <a:latin typeface="Times New Roman" panose="02020603050405020304" pitchFamily="18" charset="0"/>
                          <a:cs typeface="Times New Roman" panose="02020603050405020304" pitchFamily="18" charset="0"/>
                        </a:rPr>
                        <a:t>Adelantado (al inicio)</a:t>
                      </a:r>
                      <a:endParaRPr lang="es-AR" sz="36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s-AR" sz="3600" u="none" strike="noStrike" dirty="0" err="1">
                          <a:effectLst/>
                        </a:rPr>
                        <a:t>V</a:t>
                      </a:r>
                      <a:r>
                        <a:rPr lang="es-AR" sz="3600" u="none" strike="noStrike" baseline="-25000" dirty="0" err="1">
                          <a:effectLst/>
                        </a:rPr>
                        <a:t>fa</a:t>
                      </a:r>
                      <a:r>
                        <a:rPr lang="es-AR" sz="3600" u="none" strike="noStrike" baseline="-25000" dirty="0">
                          <a:effectLst/>
                        </a:rPr>
                        <a:t> </a:t>
                      </a:r>
                      <a:r>
                        <a:rPr lang="es-AR" sz="3600" u="none" strike="noStrike" baseline="0" dirty="0">
                          <a:effectLst/>
                        </a:rPr>
                        <a:t>= </a:t>
                      </a:r>
                      <a:r>
                        <a:rPr lang="es-AR" sz="6000" u="none" strike="noStrike" baseline="0" dirty="0" err="1">
                          <a:effectLst/>
                          <a:latin typeface="Edwardian Script ITC" panose="030303020407070D0804" pitchFamily="66" charset="0"/>
                        </a:rPr>
                        <a:t>s</a:t>
                      </a:r>
                      <a:r>
                        <a:rPr lang="es-AR" sz="3600" u="none" strike="noStrike" baseline="-25000" dirty="0" err="1">
                          <a:effectLst/>
                        </a:rPr>
                        <a:t>n</a:t>
                      </a:r>
                      <a:r>
                        <a:rPr lang="es-AR" sz="3600" u="none" strike="noStrike" baseline="-25000" dirty="0">
                          <a:effectLst/>
                        </a:rPr>
                        <a:t> </a:t>
                      </a:r>
                      <a:endParaRPr lang="es-AR" sz="3600" b="0" i="0" u="none" strike="noStrike" baseline="-25000" dirty="0">
                        <a:solidFill>
                          <a:srgbClr val="000000"/>
                        </a:solidFill>
                        <a:effectLst/>
                        <a:latin typeface="Calibri" panose="020F0502020204030204" pitchFamily="34" charset="0"/>
                      </a:endParaRPr>
                    </a:p>
                  </a:txBody>
                  <a:tcPr marL="7620" marR="7620" marT="762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s-AR" sz="3600" u="none" strike="noStrike" dirty="0">
                        <a:effectLst/>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s-AR" sz="3600" u="none" strike="noStrike" dirty="0" err="1">
                          <a:effectLst/>
                        </a:rPr>
                        <a:t>V</a:t>
                      </a:r>
                      <a:r>
                        <a:rPr lang="es-AR" sz="3600" u="none" strike="noStrike" baseline="-25000" dirty="0" err="1">
                          <a:effectLst/>
                        </a:rPr>
                        <a:t>aa</a:t>
                      </a:r>
                      <a:r>
                        <a:rPr lang="es-AR" sz="3600" u="none" strike="noStrike" baseline="0" dirty="0">
                          <a:effectLst/>
                        </a:rPr>
                        <a:t> = </a:t>
                      </a:r>
                      <a:r>
                        <a:rPr lang="es-AR" sz="3600" u="none" strike="noStrike" baseline="0" dirty="0" err="1">
                          <a:effectLst/>
                          <a:latin typeface="Times New Roman" panose="02020603050405020304" pitchFamily="18" charset="0"/>
                          <a:cs typeface="Times New Roman" panose="02020603050405020304" pitchFamily="18" charset="0"/>
                        </a:rPr>
                        <a:t>a</a:t>
                      </a:r>
                      <a:r>
                        <a:rPr lang="es-AR" sz="3600" u="none" strike="noStrike" baseline="-25000" dirty="0" err="1">
                          <a:effectLst/>
                          <a:latin typeface="+mn-lt"/>
                          <a:cs typeface="+mn-cs"/>
                        </a:rPr>
                        <a:t>n</a:t>
                      </a:r>
                      <a:endParaRPr lang="es-AR" sz="3600" b="0" i="0" u="none" strike="noStrike" baseline="-25000" dirty="0">
                        <a:solidFill>
                          <a:srgbClr val="000000"/>
                        </a:solidFill>
                        <a:effectLst/>
                        <a:latin typeface="Calibri" panose="020F0502020204030204" pitchFamily="34" charset="0"/>
                      </a:endParaRPr>
                    </a:p>
                    <a:p>
                      <a:pPr algn="ctr" fontAlgn="b">
                        <a:lnSpc>
                          <a:spcPct val="100000"/>
                        </a:lnSpc>
                      </a:pPr>
                      <a:endParaRPr lang="es-AR" sz="3600" b="0" i="0" u="none" strike="noStrike" baseline="-25000"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03846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881811086"/>
              </p:ext>
            </p:extLst>
          </p:nvPr>
        </p:nvGraphicFramePr>
        <p:xfrm>
          <a:off x="1060998" y="753423"/>
          <a:ext cx="10417546" cy="4983220"/>
        </p:xfrm>
        <a:graphic>
          <a:graphicData uri="http://schemas.openxmlformats.org/drawingml/2006/table">
            <a:tbl>
              <a:tblPr>
                <a:tableStyleId>{5940675A-B579-460E-94D1-54222C63F5DA}</a:tableStyleId>
              </a:tblPr>
              <a:tblGrid>
                <a:gridCol w="2888587">
                  <a:extLst>
                    <a:ext uri="{9D8B030D-6E8A-4147-A177-3AD203B41FA5}">
                      <a16:colId xmlns:a16="http://schemas.microsoft.com/office/drawing/2014/main" val="20000"/>
                    </a:ext>
                  </a:extLst>
                </a:gridCol>
                <a:gridCol w="2888587">
                  <a:extLst>
                    <a:ext uri="{9D8B030D-6E8A-4147-A177-3AD203B41FA5}">
                      <a16:colId xmlns:a16="http://schemas.microsoft.com/office/drawing/2014/main" val="20001"/>
                    </a:ext>
                  </a:extLst>
                </a:gridCol>
                <a:gridCol w="2320186">
                  <a:extLst>
                    <a:ext uri="{9D8B030D-6E8A-4147-A177-3AD203B41FA5}">
                      <a16:colId xmlns:a16="http://schemas.microsoft.com/office/drawing/2014/main" val="20002"/>
                    </a:ext>
                  </a:extLst>
                </a:gridCol>
                <a:gridCol w="2320186">
                  <a:extLst>
                    <a:ext uri="{9D8B030D-6E8A-4147-A177-3AD203B41FA5}">
                      <a16:colId xmlns:a16="http://schemas.microsoft.com/office/drawing/2014/main" val="20003"/>
                    </a:ext>
                  </a:extLst>
                </a:gridCol>
              </a:tblGrid>
              <a:tr h="996644">
                <a:tc>
                  <a:txBody>
                    <a:bodyPr/>
                    <a:lstStyle/>
                    <a:p>
                      <a:pPr algn="ctr" fontAlgn="b"/>
                      <a:r>
                        <a:rPr lang="es-AR" sz="3600" b="1" u="none" strike="noStrike" dirty="0">
                          <a:effectLst/>
                          <a:latin typeface="Times New Roman" panose="02020603050405020304" pitchFamily="18" charset="0"/>
                          <a:cs typeface="Times New Roman" panose="02020603050405020304" pitchFamily="18" charset="0"/>
                        </a:rPr>
                        <a:t>RENTAS</a:t>
                      </a:r>
                      <a:endParaRPr lang="es-AR" sz="3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s-AR" sz="3600" b="1" u="none" strike="noStrike" dirty="0">
                          <a:solidFill>
                            <a:srgbClr val="0070C0"/>
                          </a:solidFill>
                          <a:effectLst/>
                          <a:latin typeface="Times New Roman" panose="02020603050405020304" pitchFamily="18" charset="0"/>
                          <a:cs typeface="Times New Roman" panose="02020603050405020304" pitchFamily="18" charset="0"/>
                        </a:rPr>
                        <a:t>Pago</a:t>
                      </a:r>
                      <a:endParaRPr lang="es-AR" sz="3600" b="1" i="0" u="none" strike="noStrike" dirty="0">
                        <a:solidFill>
                          <a:srgbClr val="0070C0"/>
                        </a:solidFill>
                        <a:effectLst/>
                        <a:latin typeface="Times New Roman" panose="02020603050405020304" pitchFamily="18" charset="0"/>
                        <a:cs typeface="Times New Roman" panose="02020603050405020304" pitchFamily="18" charset="0"/>
                      </a:endParaRPr>
                    </a:p>
                  </a:txBody>
                  <a:tcPr marL="7620" marR="7620" marT="7620" marB="0" anchor="ctr"/>
                </a:tc>
                <a:tc gridSpan="2">
                  <a:txBody>
                    <a:bodyPr/>
                    <a:lstStyle/>
                    <a:p>
                      <a:pPr algn="ctr" fontAlgn="b"/>
                      <a:r>
                        <a:rPr lang="es-AR" sz="3600" b="1" u="none" strike="noStrike" dirty="0">
                          <a:solidFill>
                            <a:srgbClr val="00B050"/>
                          </a:solidFill>
                          <a:effectLst/>
                          <a:latin typeface="Times New Roman" panose="02020603050405020304" pitchFamily="18" charset="0"/>
                          <a:cs typeface="Times New Roman" panose="02020603050405020304" pitchFamily="18" charset="0"/>
                        </a:rPr>
                        <a:t>Valor</a:t>
                      </a:r>
                      <a:endParaRPr lang="es-AR" sz="3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620" marR="7620" marT="7620" marB="0" anchor="ctr"/>
                </a:tc>
                <a:tc hMerge="1">
                  <a:txBody>
                    <a:bodyPr/>
                    <a:lstStyle/>
                    <a:p>
                      <a:endParaRPr lang="es-AR"/>
                    </a:p>
                  </a:txBody>
                  <a:tcPr/>
                </a:tc>
                <a:extLst>
                  <a:ext uri="{0D108BD9-81ED-4DB2-BD59-A6C34878D82A}">
                    <a16:rowId xmlns:a16="http://schemas.microsoft.com/office/drawing/2014/main" val="10000"/>
                  </a:ext>
                </a:extLst>
              </a:tr>
              <a:tr h="996644">
                <a:tc rowSpan="2">
                  <a:txBody>
                    <a:bodyPr/>
                    <a:lstStyle/>
                    <a:p>
                      <a:pPr algn="ctr" fontAlgn="ctr"/>
                      <a:r>
                        <a:rPr lang="es-AR" sz="3600" b="1" u="none" strike="noStrike" dirty="0">
                          <a:effectLst/>
                          <a:latin typeface="Times New Roman" panose="02020603050405020304" pitchFamily="18" charset="0"/>
                          <a:cs typeface="Times New Roman" panose="02020603050405020304" pitchFamily="18" charset="0"/>
                        </a:rPr>
                        <a:t>Perpetuas</a:t>
                      </a:r>
                      <a:endParaRPr lang="es-AR" sz="3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s-AR" sz="3600" u="none" strike="noStrike" dirty="0">
                          <a:solidFill>
                            <a:srgbClr val="0070C0"/>
                          </a:solidFill>
                          <a:effectLst/>
                          <a:latin typeface="Times New Roman" panose="02020603050405020304" pitchFamily="18" charset="0"/>
                          <a:cs typeface="Times New Roman" panose="02020603050405020304" pitchFamily="18" charset="0"/>
                        </a:rPr>
                        <a:t>Vencido</a:t>
                      </a:r>
                      <a:endParaRPr lang="es-AR" sz="3600" b="0" i="0" u="none" strike="noStrike" dirty="0">
                        <a:solidFill>
                          <a:srgbClr val="0070C0"/>
                        </a:solidFill>
                        <a:effectLst/>
                        <a:latin typeface="Times New Roman" panose="02020603050405020304" pitchFamily="18" charset="0"/>
                        <a:cs typeface="Times New Roman" panose="02020603050405020304" pitchFamily="18" charset="0"/>
                      </a:endParaRPr>
                    </a:p>
                  </a:txBody>
                  <a:tcPr marL="7620" marR="7620" marT="7620" marB="0" anchor="ctr"/>
                </a:tc>
                <a:tc rowSpan="4">
                  <a:txBody>
                    <a:bodyPr/>
                    <a:lstStyle/>
                    <a:p>
                      <a:pPr algn="ctr" fontAlgn="ctr"/>
                      <a:r>
                        <a:rPr lang="es-AR" sz="3600" u="none" strike="noStrike" dirty="0">
                          <a:solidFill>
                            <a:srgbClr val="00B050"/>
                          </a:solidFill>
                          <a:effectLst/>
                          <a:latin typeface="Times New Roman" panose="02020603050405020304" pitchFamily="18" charset="0"/>
                          <a:cs typeface="Times New Roman" panose="02020603050405020304" pitchFamily="18" charset="0"/>
                        </a:rPr>
                        <a:t>Actual</a:t>
                      </a:r>
                      <a:endParaRPr lang="es-AR" sz="3600" b="0" i="0" u="none" strike="noStrike" dirty="0">
                        <a:solidFill>
                          <a:srgbClr val="00B050"/>
                        </a:solidFill>
                        <a:effectLst/>
                        <a:latin typeface="Times New Roman" panose="02020603050405020304" pitchFamily="18" charset="0"/>
                        <a:cs typeface="Times New Roman" panose="02020603050405020304" pitchFamily="18" charset="0"/>
                      </a:endParaRPr>
                    </a:p>
                  </a:txBody>
                  <a:tcPr marL="7620" marR="7620" marT="7620" marB="0" anchor="ctr"/>
                </a:tc>
                <a:tc rowSpan="2">
                  <a:txBody>
                    <a:bodyPr/>
                    <a:lstStyle/>
                    <a:p>
                      <a:pPr algn="ctr" fontAlgn="ctr"/>
                      <a:r>
                        <a:rPr lang="es-AR" sz="3600" u="none" strike="noStrike" dirty="0">
                          <a:solidFill>
                            <a:srgbClr val="00B050"/>
                          </a:solidFill>
                          <a:effectLst/>
                          <a:latin typeface="Times New Roman" panose="02020603050405020304" pitchFamily="18" charset="0"/>
                          <a:cs typeface="Times New Roman" panose="02020603050405020304" pitchFamily="18" charset="0"/>
                        </a:rPr>
                        <a:t>Final: no</a:t>
                      </a:r>
                      <a:endParaRPr lang="es-AR" sz="3600" b="0" i="0" u="none" strike="noStrike" dirty="0">
                        <a:solidFill>
                          <a:srgbClr val="00B05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1"/>
                  </a:ext>
                </a:extLst>
              </a:tr>
              <a:tr h="996644">
                <a:tc vMerge="1">
                  <a:txBody>
                    <a:bodyPr/>
                    <a:lstStyle/>
                    <a:p>
                      <a:endParaRPr lang="es-AR"/>
                    </a:p>
                  </a:txBody>
                  <a:tcPr/>
                </a:tc>
                <a:tc>
                  <a:txBody>
                    <a:bodyPr/>
                    <a:lstStyle/>
                    <a:p>
                      <a:pPr algn="ctr" fontAlgn="b"/>
                      <a:r>
                        <a:rPr lang="es-AR" sz="3600" u="none" strike="noStrike" dirty="0">
                          <a:solidFill>
                            <a:srgbClr val="0070C0"/>
                          </a:solidFill>
                          <a:effectLst/>
                          <a:latin typeface="Times New Roman" panose="02020603050405020304" pitchFamily="18" charset="0"/>
                          <a:cs typeface="Times New Roman" panose="02020603050405020304" pitchFamily="18" charset="0"/>
                        </a:rPr>
                        <a:t>Adelantado</a:t>
                      </a:r>
                      <a:endParaRPr lang="es-AR" sz="3600" b="0" i="0" u="none" strike="noStrike" dirty="0">
                        <a:solidFill>
                          <a:srgbClr val="0070C0"/>
                        </a:solidFill>
                        <a:effectLst/>
                        <a:latin typeface="Times New Roman" panose="02020603050405020304" pitchFamily="18" charset="0"/>
                        <a:cs typeface="Times New Roman" panose="02020603050405020304" pitchFamily="18" charset="0"/>
                      </a:endParaRPr>
                    </a:p>
                  </a:txBody>
                  <a:tcPr marL="7620" marR="7620" marT="7620" marB="0" anchor="ctr"/>
                </a:tc>
                <a:tc vMerge="1">
                  <a:txBody>
                    <a:bodyPr/>
                    <a:lstStyle/>
                    <a:p>
                      <a:endParaRPr lang="es-AR"/>
                    </a:p>
                  </a:txBody>
                  <a:tcPr/>
                </a:tc>
                <a:tc vMerge="1">
                  <a:txBody>
                    <a:bodyPr/>
                    <a:lstStyle/>
                    <a:p>
                      <a:endParaRPr lang="es-AR"/>
                    </a:p>
                  </a:txBody>
                  <a:tcPr/>
                </a:tc>
                <a:extLst>
                  <a:ext uri="{0D108BD9-81ED-4DB2-BD59-A6C34878D82A}">
                    <a16:rowId xmlns:a16="http://schemas.microsoft.com/office/drawing/2014/main" val="10002"/>
                  </a:ext>
                </a:extLst>
              </a:tr>
              <a:tr h="996644">
                <a:tc rowSpan="2">
                  <a:txBody>
                    <a:bodyPr/>
                    <a:lstStyle/>
                    <a:p>
                      <a:pPr algn="ctr" fontAlgn="ctr"/>
                      <a:r>
                        <a:rPr lang="es-AR" sz="3600" b="1" u="none" strike="noStrike" dirty="0">
                          <a:effectLst/>
                          <a:latin typeface="Times New Roman" panose="02020603050405020304" pitchFamily="18" charset="0"/>
                          <a:cs typeface="Times New Roman" panose="02020603050405020304" pitchFamily="18" charset="0"/>
                        </a:rPr>
                        <a:t>Temporarias</a:t>
                      </a:r>
                      <a:endParaRPr lang="es-AR" sz="3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s-AR" sz="3600" u="none" strike="noStrike" dirty="0">
                          <a:solidFill>
                            <a:srgbClr val="0070C0"/>
                          </a:solidFill>
                          <a:effectLst/>
                          <a:latin typeface="Times New Roman" panose="02020603050405020304" pitchFamily="18" charset="0"/>
                          <a:cs typeface="Times New Roman" panose="02020603050405020304" pitchFamily="18" charset="0"/>
                        </a:rPr>
                        <a:t>Vencido</a:t>
                      </a:r>
                      <a:endParaRPr lang="es-AR" sz="3600" b="0" i="0" u="none" strike="noStrike" dirty="0">
                        <a:solidFill>
                          <a:srgbClr val="0070C0"/>
                        </a:solidFill>
                        <a:effectLst/>
                        <a:latin typeface="Times New Roman" panose="02020603050405020304" pitchFamily="18" charset="0"/>
                        <a:cs typeface="Times New Roman" panose="02020603050405020304" pitchFamily="18" charset="0"/>
                      </a:endParaRPr>
                    </a:p>
                  </a:txBody>
                  <a:tcPr marL="7620" marR="7620" marT="7620" marB="0" anchor="ctr"/>
                </a:tc>
                <a:tc vMerge="1">
                  <a:txBody>
                    <a:bodyPr/>
                    <a:lstStyle/>
                    <a:p>
                      <a:endParaRPr lang="es-AR"/>
                    </a:p>
                  </a:txBody>
                  <a:tcPr/>
                </a:tc>
                <a:tc rowSpan="2">
                  <a:txBody>
                    <a:bodyPr/>
                    <a:lstStyle/>
                    <a:p>
                      <a:pPr algn="ctr" fontAlgn="ctr"/>
                      <a:r>
                        <a:rPr lang="es-AR" sz="3600" u="none" strike="noStrike" dirty="0">
                          <a:solidFill>
                            <a:srgbClr val="00B050"/>
                          </a:solidFill>
                          <a:effectLst/>
                          <a:latin typeface="Times New Roman" panose="02020603050405020304" pitchFamily="18" charset="0"/>
                          <a:cs typeface="Times New Roman" panose="02020603050405020304" pitchFamily="18" charset="0"/>
                        </a:rPr>
                        <a:t>Final: si</a:t>
                      </a:r>
                      <a:endParaRPr lang="es-AR" sz="3600" b="0" i="0" u="none" strike="noStrike" dirty="0">
                        <a:solidFill>
                          <a:srgbClr val="00B05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3"/>
                  </a:ext>
                </a:extLst>
              </a:tr>
              <a:tr h="996644">
                <a:tc vMerge="1">
                  <a:txBody>
                    <a:bodyPr/>
                    <a:lstStyle/>
                    <a:p>
                      <a:endParaRPr lang="es-AR"/>
                    </a:p>
                  </a:txBody>
                  <a:tcPr/>
                </a:tc>
                <a:tc>
                  <a:txBody>
                    <a:bodyPr/>
                    <a:lstStyle/>
                    <a:p>
                      <a:pPr algn="ctr" fontAlgn="b"/>
                      <a:r>
                        <a:rPr lang="es-AR" sz="3600" u="none" strike="noStrike" dirty="0">
                          <a:solidFill>
                            <a:srgbClr val="0070C0"/>
                          </a:solidFill>
                          <a:effectLst/>
                          <a:latin typeface="Times New Roman" panose="02020603050405020304" pitchFamily="18" charset="0"/>
                          <a:cs typeface="Times New Roman" panose="02020603050405020304" pitchFamily="18" charset="0"/>
                        </a:rPr>
                        <a:t>Adelantado</a:t>
                      </a:r>
                      <a:endParaRPr lang="es-AR" sz="3600" b="0" i="0" u="none" strike="noStrike" dirty="0">
                        <a:solidFill>
                          <a:srgbClr val="0070C0"/>
                        </a:solidFill>
                        <a:effectLst/>
                        <a:latin typeface="Times New Roman" panose="02020603050405020304" pitchFamily="18" charset="0"/>
                        <a:cs typeface="Times New Roman" panose="02020603050405020304" pitchFamily="18" charset="0"/>
                      </a:endParaRPr>
                    </a:p>
                  </a:txBody>
                  <a:tcPr marL="7620" marR="7620" marT="7620" marB="0" anchor="ctr"/>
                </a:tc>
                <a:tc vMerge="1">
                  <a:txBody>
                    <a:bodyPr/>
                    <a:lstStyle/>
                    <a:p>
                      <a:endParaRPr lang="es-AR"/>
                    </a:p>
                  </a:txBody>
                  <a:tcPr/>
                </a:tc>
                <a:tc vMerge="1">
                  <a:txBody>
                    <a:bodyPr/>
                    <a:lstStyle/>
                    <a:p>
                      <a:endParaRPr lang="es-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94496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632507" y="3136612"/>
            <a:ext cx="3417923" cy="584775"/>
          </a:xfrm>
          <a:prstGeom prst="rect">
            <a:avLst/>
          </a:prstGeom>
        </p:spPr>
        <p:txBody>
          <a:bodyPr wrap="none">
            <a:spAutoFit/>
          </a:bodyPr>
          <a:lstStyle/>
          <a:p>
            <a:r>
              <a:rPr lang="es-ES_tradnl" sz="3200" b="1" dirty="0">
                <a:latin typeface="Times New Roman" panose="02020603050405020304" pitchFamily="18" charset="0"/>
                <a:ea typeface="Times New Roman" panose="02020603050405020304" pitchFamily="18" charset="0"/>
              </a:rPr>
              <a:t>VALORIZACION</a:t>
            </a:r>
          </a:p>
        </p:txBody>
      </p:sp>
    </p:spTree>
    <p:extLst>
      <p:ext uri="{BB962C8B-B14F-4D97-AF65-F5344CB8AC3E}">
        <p14:creationId xmlns:p14="http://schemas.microsoft.com/office/powerpoint/2010/main" val="2597537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887116" y="2598003"/>
            <a:ext cx="4613443" cy="1661993"/>
          </a:xfrm>
          <a:prstGeom prst="rect">
            <a:avLst/>
          </a:prstGeom>
        </p:spPr>
        <p:txBody>
          <a:bodyPr wrap="none">
            <a:spAutoFit/>
          </a:bodyPr>
          <a:lstStyle/>
          <a:p>
            <a:pPr algn="ctr"/>
            <a:r>
              <a:rPr lang="es-ES_tradnl" sz="3400" b="1" dirty="0">
                <a:latin typeface="Times New Roman" panose="02020603050405020304" pitchFamily="18" charset="0"/>
                <a:ea typeface="Times New Roman" panose="02020603050405020304" pitchFamily="18" charset="0"/>
              </a:rPr>
              <a:t>VALORIZACION</a:t>
            </a:r>
          </a:p>
          <a:p>
            <a:pPr algn="ctr"/>
            <a:endParaRPr lang="es-ES_tradnl" sz="3400" b="1" dirty="0">
              <a:latin typeface="Times New Roman" panose="02020603050405020304" pitchFamily="18" charset="0"/>
              <a:ea typeface="Times New Roman" panose="02020603050405020304" pitchFamily="18" charset="0"/>
            </a:endParaRPr>
          </a:p>
          <a:p>
            <a:pPr algn="ctr"/>
            <a:r>
              <a:rPr lang="es-ES_tradnl" sz="3400" b="1" dirty="0">
                <a:latin typeface="Times New Roman" panose="02020603050405020304" pitchFamily="18" charset="0"/>
                <a:ea typeface="Times New Roman" panose="02020603050405020304" pitchFamily="18" charset="0"/>
              </a:rPr>
              <a:t>RENTAS PERPETUAS</a:t>
            </a:r>
          </a:p>
        </p:txBody>
      </p:sp>
    </p:spTree>
    <p:extLst>
      <p:ext uri="{BB962C8B-B14F-4D97-AF65-F5344CB8AC3E}">
        <p14:creationId xmlns:p14="http://schemas.microsoft.com/office/powerpoint/2010/main" val="2784846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00737" y="566678"/>
            <a:ext cx="10699491" cy="5724644"/>
          </a:xfrm>
          <a:prstGeom prst="rect">
            <a:avLst/>
          </a:prstGeom>
        </p:spPr>
        <p:txBody>
          <a:bodyPr wrap="square" anchor="ctr">
            <a:spAutoFit/>
          </a:bodyPr>
          <a:lstStyle/>
          <a:p>
            <a:pPr algn="just">
              <a:lnSpc>
                <a:spcPct val="120000"/>
              </a:lnSpc>
              <a:spcBef>
                <a:spcPts val="1800"/>
              </a:spcBef>
              <a:spcAft>
                <a:spcPts val="0"/>
              </a:spcAft>
            </a:pPr>
            <a:r>
              <a:rPr lang="es-ES_tradnl" sz="3000" b="1" dirty="0">
                <a:latin typeface="Times New Roman" panose="02020603050405020304" pitchFamily="18" charset="0"/>
                <a:ea typeface="Times New Roman" panose="02020603050405020304" pitchFamily="18" charset="0"/>
              </a:rPr>
              <a:t>VALORIZACION – RENTAS PERPETUAS</a:t>
            </a:r>
          </a:p>
          <a:p>
            <a:pPr algn="just">
              <a:spcAft>
                <a:spcPts val="0"/>
              </a:spcAft>
            </a:pPr>
            <a:r>
              <a:rPr lang="es-ES_tradnl" sz="3000" b="1" dirty="0">
                <a:latin typeface="Times New Roman" panose="02020603050405020304" pitchFamily="18" charset="0"/>
                <a:ea typeface="Times New Roman" panose="02020603050405020304" pitchFamily="18" charset="0"/>
              </a:rPr>
              <a:t>Inmediatas, vencidas</a:t>
            </a:r>
          </a:p>
          <a:p>
            <a:pPr algn="just">
              <a:spcAft>
                <a:spcPts val="0"/>
              </a:spcAft>
            </a:pPr>
            <a:r>
              <a:rPr lang="es-ES_tradnl" sz="3000" b="1" dirty="0">
                <a:latin typeface="Times New Roman" panose="02020603050405020304" pitchFamily="18" charset="0"/>
                <a:ea typeface="Times New Roman" panose="02020603050405020304" pitchFamily="18" charset="0"/>
              </a:rPr>
              <a:t>Rentas perpetuas: </a:t>
            </a:r>
            <a:r>
              <a:rPr lang="es-ES_tradnl" sz="3000" dirty="0">
                <a:latin typeface="Times New Roman" panose="02020603050405020304" pitchFamily="18" charset="0"/>
                <a:ea typeface="Times New Roman" panose="02020603050405020304" pitchFamily="18" charset="0"/>
              </a:rPr>
              <a:t>son rentas que </a:t>
            </a: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tiene un inicio pero no un final.</a:t>
            </a:r>
          </a:p>
          <a:p>
            <a:pPr algn="just">
              <a:lnSpc>
                <a:spcPct val="120000"/>
              </a:lnSpc>
              <a:spcBef>
                <a:spcPts val="1800"/>
              </a:spcBef>
              <a:spcAft>
                <a:spcPts val="0"/>
              </a:spcAft>
            </a:pPr>
            <a:r>
              <a:rPr lang="es-ES_tradnl" sz="3000" b="1" dirty="0">
                <a:latin typeface="Times New Roman" panose="02020603050405020304" pitchFamily="18" charset="0"/>
                <a:ea typeface="Times New Roman" panose="02020603050405020304" pitchFamily="18" charset="0"/>
                <a:cs typeface="Times New Roman" panose="02020603050405020304" pitchFamily="18" charset="0"/>
              </a:rPr>
              <a:t>Pago vencido: </a:t>
            </a: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se puede definir al valor actual de una renta perpetua, de pago vencido, como una suma de dinero tal que colocada a una determinada tasa de interés da como rendimiento periódico la cuantía de la cuota de esa renta. 		   </a:t>
            </a:r>
          </a:p>
          <a:p>
            <a:pPr lvl="8" algn="just">
              <a:lnSpc>
                <a:spcPct val="120000"/>
              </a:lnSpc>
              <a:spcBef>
                <a:spcPts val="1800"/>
              </a:spcBef>
            </a:pP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           </a:t>
            </a:r>
            <a:r>
              <a:rPr lang="es-ES_tradnl" sz="3000" b="1" dirty="0" err="1">
                <a:latin typeface="Times New Roman" panose="02020603050405020304" pitchFamily="18" charset="0"/>
                <a:ea typeface="Times New Roman" panose="02020603050405020304" pitchFamily="18" charset="0"/>
                <a:cs typeface="Times New Roman" panose="02020603050405020304" pitchFamily="18" charset="0"/>
              </a:rPr>
              <a:t>V</a:t>
            </a:r>
            <a:r>
              <a:rPr lang="es-ES_tradnl" sz="3000" b="1" baseline="-25000" dirty="0" err="1">
                <a:latin typeface="Times New Roman" panose="02020603050405020304" pitchFamily="18" charset="0"/>
                <a:ea typeface="Times New Roman" panose="02020603050405020304" pitchFamily="18" charset="0"/>
                <a:cs typeface="Times New Roman" panose="02020603050405020304" pitchFamily="18" charset="0"/>
              </a:rPr>
              <a:t>o</a:t>
            </a:r>
            <a:r>
              <a:rPr lang="es-ES_tradnl" sz="3000" b="1" baseline="-25000" dirty="0">
                <a:latin typeface="Times New Roman" panose="02020603050405020304" pitchFamily="18" charset="0"/>
                <a:ea typeface="Times New Roman" panose="02020603050405020304" pitchFamily="18" charset="0"/>
                <a:cs typeface="Times New Roman" panose="02020603050405020304" pitchFamily="18" charset="0"/>
              </a:rPr>
              <a:t>  </a:t>
            </a:r>
            <a:r>
              <a:rPr lang="es-ES_tradnl" sz="3000" b="1" dirty="0">
                <a:latin typeface="Times New Roman" panose="02020603050405020304" pitchFamily="18" charset="0"/>
                <a:ea typeface="Times New Roman" panose="02020603050405020304" pitchFamily="18" charset="0"/>
                <a:cs typeface="Times New Roman" panose="02020603050405020304" pitchFamily="18" charset="0"/>
              </a:rPr>
              <a:t>i  =  α </a:t>
            </a:r>
          </a:p>
          <a:p>
            <a:pPr algn="ctr"/>
            <a:r>
              <a:rPr lang="es-ES_tradnl" sz="3000" b="1" dirty="0">
                <a:latin typeface="Times New Roman" panose="02020603050405020304" pitchFamily="18" charset="0"/>
                <a:ea typeface="Times New Roman" panose="02020603050405020304" pitchFamily="18" charset="0"/>
                <a:cs typeface="Times New Roman" panose="02020603050405020304" pitchFamily="18" charset="0"/>
              </a:rPr>
              <a:t> </a:t>
            </a:r>
            <a:r>
              <a:rPr lang="es-ES_tradnl" sz="3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s-ES_tradnl" sz="3000" b="1" baseline="-25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 </a:t>
            </a:r>
            <a:r>
              <a:rPr lang="es-ES_tradnl" sz="3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a:t>
            </a:r>
            <a:r>
              <a:rPr lang="es-ES_tradnl" sz="3000" b="1" u="sng"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α</a:t>
            </a:r>
          </a:p>
          <a:p>
            <a:pPr algn="ctr"/>
            <a:r>
              <a:rPr lang="es-ES_tradnl" sz="3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a:t>
            </a:r>
            <a:endParaRPr lang="es-AR" sz="2800" b="1"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5D49A23A-630E-4C18-9504-D7AF95D5C17F}" type="slidenum">
              <a:rPr lang="es-AR" smtClean="0"/>
              <a:t>19</a:t>
            </a:fld>
            <a:endParaRPr lang="es-AR"/>
          </a:p>
        </p:txBody>
      </p:sp>
    </p:spTree>
    <p:extLst>
      <p:ext uri="{BB962C8B-B14F-4D97-AF65-F5344CB8AC3E}">
        <p14:creationId xmlns:p14="http://schemas.microsoft.com/office/powerpoint/2010/main" val="1543571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60582" y="826307"/>
            <a:ext cx="10076873" cy="4887492"/>
          </a:xfrm>
          <a:prstGeom prst="rect">
            <a:avLst/>
          </a:prstGeom>
        </p:spPr>
        <p:txBody>
          <a:bodyPr wrap="square">
            <a:spAutoFit/>
          </a:bodyPr>
          <a:lstStyle/>
          <a:p>
            <a:pPr algn="just">
              <a:spcBef>
                <a:spcPts val="1800"/>
              </a:spcBef>
              <a:spcAft>
                <a:spcPts val="0"/>
              </a:spcAft>
            </a:pPr>
            <a:r>
              <a:rPr lang="es-ES_tradnl" sz="3000" b="1" dirty="0">
                <a:latin typeface="Times New Roman" panose="02020603050405020304" pitchFamily="18" charset="0"/>
                <a:ea typeface="Times New Roman" panose="02020603050405020304" pitchFamily="18" charset="0"/>
              </a:rPr>
              <a:t>RENTAS - Conceptos</a:t>
            </a:r>
            <a:endParaRPr lang="es-AR" sz="3000" b="1" dirty="0">
              <a:latin typeface="Times New Roman" panose="02020603050405020304" pitchFamily="18" charset="0"/>
              <a:ea typeface="Times New Roman" panose="02020603050405020304" pitchFamily="18" charset="0"/>
            </a:endParaRPr>
          </a:p>
          <a:p>
            <a:pPr algn="just">
              <a:spcAft>
                <a:spcPts val="0"/>
              </a:spcAft>
            </a:pP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Una renta es una serie de pagos que se suceden en el transcurso del tiempo. </a:t>
            </a:r>
          </a:p>
          <a:p>
            <a:pPr algn="just">
              <a:spcAft>
                <a:spcPts val="0"/>
              </a:spcAft>
            </a:pP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Esa serie tendrá una vida o duración de “</a:t>
            </a:r>
            <a:r>
              <a:rPr lang="es-ES_tradnl" sz="3000" b="1" dirty="0">
                <a:latin typeface="Times New Roman" panose="02020603050405020304" pitchFamily="18" charset="0"/>
                <a:ea typeface="Times New Roman" panose="02020603050405020304" pitchFamily="18" charset="0"/>
                <a:cs typeface="Times New Roman" panose="02020603050405020304" pitchFamily="18" charset="0"/>
              </a:rPr>
              <a:t>n</a:t>
            </a: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 términos, a cada uno de ellos lo llamaremos “</a:t>
            </a:r>
            <a:r>
              <a:rPr lang="es-ES_tradnl" sz="3000" b="1" dirty="0">
                <a:latin typeface="Times New Roman" panose="02020603050405020304" pitchFamily="18" charset="0"/>
                <a:ea typeface="Times New Roman" panose="02020603050405020304" pitchFamily="18" charset="0"/>
                <a:cs typeface="Times New Roman" panose="02020603050405020304" pitchFamily="18" charset="0"/>
              </a:rPr>
              <a:t>cuota</a:t>
            </a: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 y se simbolizará con la letra griega “alfa (</a:t>
            </a:r>
            <a:r>
              <a:rPr lang="es-ES_tradnl" sz="3000" b="1" dirty="0">
                <a:latin typeface="Times New Roman" panose="02020603050405020304" pitchFamily="18" charset="0"/>
                <a:ea typeface="Times New Roman" panose="02020603050405020304" pitchFamily="18" charset="0"/>
                <a:cs typeface="Times New Roman" panose="02020603050405020304" pitchFamily="18" charset="0"/>
              </a:rPr>
              <a:t>α</a:t>
            </a: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es-AR" sz="2800" dirty="0">
                <a:latin typeface="Arial" panose="020B0604020202020204" pitchFamily="34" charset="0"/>
                <a:ea typeface="Times New Roman" panose="02020603050405020304" pitchFamily="18" charset="0"/>
                <a:cs typeface="Times New Roman" panose="02020603050405020304" pitchFamily="18" charset="0"/>
              </a:rPr>
              <a:t> 	        </a:t>
            </a:r>
            <a:r>
              <a:rPr lang="es-ES_tradnl" sz="2800" dirty="0">
                <a:latin typeface="Times New Roman" panose="02020603050405020304" pitchFamily="18" charset="0"/>
                <a:ea typeface="Times New Roman" panose="02020603050405020304" pitchFamily="18" charset="0"/>
                <a:cs typeface="Times New Roman" panose="02020603050405020304" pitchFamily="18" charset="0"/>
              </a:rPr>
              <a:t>α       α				     α	    α       α</a:t>
            </a:r>
            <a:endParaRPr lang="es-AR" sz="2800" dirty="0">
              <a:latin typeface="Arial" panose="020B0604020202020204" pitchFamily="34" charset="0"/>
              <a:ea typeface="Times New Roman" panose="02020603050405020304" pitchFamily="18" charset="0"/>
              <a:cs typeface="Times New Roman" panose="02020603050405020304" pitchFamily="18" charset="0"/>
            </a:endParaRPr>
          </a:p>
          <a:p>
            <a:pPr marL="450215" indent="450215">
              <a:spcAft>
                <a:spcPts val="0"/>
              </a:spcAft>
            </a:pPr>
            <a:r>
              <a:rPr lang="es-ES_tradnl" sz="2800" dirty="0">
                <a:latin typeface="Times New Roman" panose="02020603050405020304" pitchFamily="18" charset="0"/>
                <a:ea typeface="Times New Roman" panose="02020603050405020304" pitchFamily="18" charset="0"/>
                <a:cs typeface="Times New Roman" panose="02020603050405020304" pitchFamily="18" charset="0"/>
              </a:rPr>
              <a:t>/------/------/----  ........................ ----/------/------/</a:t>
            </a:r>
          </a:p>
          <a:p>
            <a:pPr marL="450215" indent="450215">
              <a:spcAft>
                <a:spcPts val="0"/>
              </a:spcAft>
            </a:pPr>
            <a:r>
              <a:rPr lang="es-ES_tradnl" sz="2800" dirty="0">
                <a:latin typeface="Times New Roman" panose="02020603050405020304" pitchFamily="18" charset="0"/>
                <a:ea typeface="Times New Roman" panose="02020603050405020304" pitchFamily="18" charset="0"/>
                <a:cs typeface="Times New Roman" panose="02020603050405020304" pitchFamily="18" charset="0"/>
              </a:rPr>
              <a:t>0       1       2                                   n-2    n-1     n</a:t>
            </a:r>
            <a:endParaRPr lang="es-AR" sz="2800" dirty="0">
              <a:latin typeface="Arial" panose="020B0604020202020204" pitchFamily="34" charset="0"/>
              <a:ea typeface="Times New Roman" panose="02020603050405020304" pitchFamily="18" charset="0"/>
              <a:cs typeface="Times New Roman" panose="02020603050405020304" pitchFamily="18" charset="0"/>
            </a:endParaRPr>
          </a:p>
          <a:p>
            <a:pPr marL="450215" indent="450215">
              <a:lnSpc>
                <a:spcPct val="120000"/>
              </a:lnSpc>
              <a:spcAft>
                <a:spcPts val="0"/>
              </a:spcAft>
            </a:pPr>
            <a:r>
              <a:rPr lang="es-ES_tradnl" sz="2800" dirty="0">
                <a:latin typeface="Times New Roman" panose="02020603050405020304" pitchFamily="18" charset="0"/>
                <a:ea typeface="Times New Roman" panose="02020603050405020304" pitchFamily="18" charset="0"/>
                <a:cs typeface="Times New Roman" panose="02020603050405020304" pitchFamily="18" charset="0"/>
              </a:rPr>
              <a:t>(V</a:t>
            </a:r>
            <a:r>
              <a:rPr lang="es-ES_tradnl" sz="2800" baseline="-25000" dirty="0">
                <a:latin typeface="Times New Roman" panose="02020603050405020304" pitchFamily="18" charset="0"/>
                <a:ea typeface="Times New Roman" panose="02020603050405020304" pitchFamily="18" charset="0"/>
                <a:cs typeface="Times New Roman" panose="02020603050405020304" pitchFamily="18" charset="0"/>
              </a:rPr>
              <a:t>o</a:t>
            </a:r>
            <a:r>
              <a:rPr lang="es-ES_tradnl" sz="2800" dirty="0">
                <a:latin typeface="Times New Roman" panose="02020603050405020304" pitchFamily="18" charset="0"/>
                <a:ea typeface="Times New Roman" panose="02020603050405020304" pitchFamily="18" charset="0"/>
                <a:cs typeface="Times New Roman" panose="02020603050405020304" pitchFamily="18" charset="0"/>
              </a:rPr>
              <a:t>)                                                                  (V</a:t>
            </a:r>
            <a:r>
              <a:rPr lang="es-ES_tradnl" sz="2800" baseline="-25000" dirty="0">
                <a:latin typeface="Times New Roman" panose="02020603050405020304" pitchFamily="18" charset="0"/>
                <a:ea typeface="Times New Roman" panose="02020603050405020304" pitchFamily="18" charset="0"/>
                <a:cs typeface="Times New Roman" panose="02020603050405020304" pitchFamily="18" charset="0"/>
              </a:rPr>
              <a:t>n</a:t>
            </a:r>
            <a:r>
              <a:rPr lang="es-ES_tradnl" sz="2800" dirty="0">
                <a:latin typeface="Times New Roman" panose="02020603050405020304" pitchFamily="18" charset="0"/>
                <a:ea typeface="Times New Roman" panose="02020603050405020304" pitchFamily="18" charset="0"/>
                <a:cs typeface="Times New Roman" panose="02020603050405020304" pitchFamily="18" charset="0"/>
              </a:rPr>
              <a:t>)</a:t>
            </a:r>
            <a:endParaRPr lang="es-AR" sz="28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5D49A23A-630E-4C18-9504-D7AF95D5C17F}" type="slidenum">
              <a:rPr lang="es-AR" smtClean="0"/>
              <a:t>2</a:t>
            </a:fld>
            <a:endParaRPr lang="es-AR"/>
          </a:p>
        </p:txBody>
      </p:sp>
    </p:spTree>
    <p:extLst>
      <p:ext uri="{BB962C8B-B14F-4D97-AF65-F5344CB8AC3E}">
        <p14:creationId xmlns:p14="http://schemas.microsoft.com/office/powerpoint/2010/main" val="59016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97527" y="352603"/>
            <a:ext cx="10215418" cy="6186309"/>
          </a:xfrm>
          <a:prstGeom prst="rect">
            <a:avLst/>
          </a:prstGeom>
        </p:spPr>
        <p:txBody>
          <a:bodyPr wrap="square">
            <a:spAutoFit/>
          </a:bodyPr>
          <a:lstStyle/>
          <a:p>
            <a:pPr algn="just">
              <a:lnSpc>
                <a:spcPct val="150000"/>
              </a:lnSpc>
              <a:spcBef>
                <a:spcPts val="1800"/>
              </a:spcBef>
              <a:spcAft>
                <a:spcPts val="0"/>
              </a:spcAft>
            </a:pPr>
            <a:r>
              <a:rPr lang="es-AR" sz="3200" b="1" dirty="0">
                <a:latin typeface="Times New Roman" panose="02020603050405020304" pitchFamily="18" charset="0"/>
                <a:ea typeface="Times New Roman" panose="02020603050405020304" pitchFamily="18" charset="0"/>
              </a:rPr>
              <a:t>VALORIZACION - RENTAS PERPETUAS</a:t>
            </a:r>
            <a:endParaRPr lang="es-AR" sz="3000" b="1" i="1"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20000"/>
              </a:lnSpc>
              <a:spcAft>
                <a:spcPts val="0"/>
              </a:spcAft>
            </a:pPr>
            <a:r>
              <a:rPr lang="es-ES_tradnl" sz="3000" b="1" dirty="0">
                <a:latin typeface="Times New Roman" panose="02020603050405020304" pitchFamily="18" charset="0"/>
                <a:ea typeface="Times New Roman" panose="02020603050405020304" pitchFamily="18" charset="0"/>
                <a:cs typeface="Times New Roman" panose="02020603050405020304" pitchFamily="18" charset="0"/>
              </a:rPr>
              <a:t>Pago adelantado: </a:t>
            </a: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el procedimiento para la determinación del valor actual es el mismo pero todos y cada uno de esos pagos estarán sujetos a la actualización de un período menos.</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20000"/>
              </a:lnSpc>
              <a:spcAft>
                <a:spcPts val="0"/>
              </a:spcAft>
            </a:pP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Una manera de hacerlo es multiplicar cada sumando por un factor de capitalización de exponente unitario: (1 + i). </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20000"/>
              </a:lnSpc>
              <a:spcAft>
                <a:spcPts val="0"/>
              </a:spcAft>
            </a:pP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Como se multiplican todos y cada uno de los sumandos es posible considerarlo como factor común por lo tanto el valor actual de una renta perpetua adelantada es: </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algn="ctr">
              <a:spcAft>
                <a:spcPts val="0"/>
              </a:spcAft>
            </a:pPr>
            <a:r>
              <a:rPr lang="es-ES_tradnl" sz="3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V</a:t>
            </a:r>
            <a:r>
              <a:rPr lang="es-ES_tradnl" sz="3000" b="1" baseline="-25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s-ES_tradnl" sz="3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a:t>
            </a:r>
            <a:r>
              <a:rPr lang="es-ES_tradnl" sz="3000" b="1" u="sng"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α</a:t>
            </a:r>
            <a:r>
              <a:rPr lang="es-ES_tradnl" sz="3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( 1 + i )</a:t>
            </a:r>
          </a:p>
          <a:p>
            <a:pPr algn="ctr">
              <a:spcAft>
                <a:spcPts val="0"/>
              </a:spcAft>
            </a:pPr>
            <a:r>
              <a:rPr lang="es-ES_tradnl" sz="3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a:t>
            </a:r>
            <a:endParaRPr lang="es-AR" sz="3000" b="1" dirty="0">
              <a:solidFill>
                <a:srgbClr val="FF0000"/>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5D49A23A-630E-4C18-9504-D7AF95D5C17F}" type="slidenum">
              <a:rPr lang="es-AR" smtClean="0"/>
              <a:t>20</a:t>
            </a:fld>
            <a:endParaRPr lang="es-AR"/>
          </a:p>
        </p:txBody>
      </p:sp>
    </p:spTree>
    <p:extLst>
      <p:ext uri="{BB962C8B-B14F-4D97-AF65-F5344CB8AC3E}">
        <p14:creationId xmlns:p14="http://schemas.microsoft.com/office/powerpoint/2010/main" val="533296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15999" y="248194"/>
            <a:ext cx="10704945" cy="6153223"/>
          </a:xfrm>
          <a:prstGeom prst="rect">
            <a:avLst/>
          </a:prstGeom>
        </p:spPr>
        <p:txBody>
          <a:bodyPr wrap="square">
            <a:spAutoFit/>
          </a:bodyPr>
          <a:lstStyle/>
          <a:p>
            <a:pPr>
              <a:lnSpc>
                <a:spcPct val="107000"/>
              </a:lnSpc>
              <a:spcAft>
                <a:spcPts val="800"/>
              </a:spcAft>
            </a:pPr>
            <a:r>
              <a:rPr lang="es-AR" sz="26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Ejemplo:</a:t>
            </a:r>
            <a:r>
              <a:rPr lang="es-AR" sz="2600" dirty="0">
                <a:latin typeface="Times New Roman" panose="02020603050405020304" pitchFamily="18" charset="0"/>
                <a:ea typeface="Calibri" panose="020F0502020204030204" pitchFamily="34" charset="0"/>
                <a:cs typeface="Times New Roman" panose="02020603050405020304" pitchFamily="18" charset="0"/>
              </a:rPr>
              <a:t> dada una renta perpetua de $ 10.000,00 pagaderos en forma mensual se solicita calcular su valor actual operando con una tasa del 2% mensual</a:t>
            </a:r>
          </a:p>
          <a:p>
            <a:pPr>
              <a:lnSpc>
                <a:spcPct val="107000"/>
              </a:lnSpc>
              <a:spcAft>
                <a:spcPts val="800"/>
              </a:spcAft>
            </a:pPr>
            <a:r>
              <a:rPr lang="es-AR" sz="2600" dirty="0">
                <a:latin typeface="Times New Roman" panose="02020603050405020304" pitchFamily="18" charset="0"/>
                <a:ea typeface="Calibri" panose="020F0502020204030204" pitchFamily="34" charset="0"/>
                <a:cs typeface="Times New Roman" panose="02020603050405020304" pitchFamily="18" charset="0"/>
              </a:rPr>
              <a:t>α </a:t>
            </a:r>
            <a:r>
              <a:rPr lang="en-US" sz="2600" dirty="0">
                <a:latin typeface="Times New Roman" panose="02020603050405020304" pitchFamily="18" charset="0"/>
                <a:ea typeface="Calibri" panose="020F0502020204030204" pitchFamily="34" charset="0"/>
                <a:cs typeface="Times New Roman" panose="02020603050405020304" pitchFamily="18" charset="0"/>
              </a:rPr>
              <a:t>= 10.000,00 e </a:t>
            </a:r>
          </a:p>
          <a:p>
            <a:pPr>
              <a:lnSpc>
                <a:spcPct val="107000"/>
              </a:lnSpc>
              <a:spcAft>
                <a:spcPts val="800"/>
              </a:spcAft>
            </a:pPr>
            <a:r>
              <a:rPr lang="en-US" sz="2600" dirty="0">
                <a:latin typeface="Times New Roman" panose="02020603050405020304" pitchFamily="18" charset="0"/>
                <a:ea typeface="Calibri" panose="020F0502020204030204" pitchFamily="34" charset="0"/>
                <a:cs typeface="Times New Roman" panose="02020603050405020304" pitchFamily="18" charset="0"/>
              </a:rPr>
              <a:t>i = 0,02</a:t>
            </a:r>
            <a:endParaRPr lang="es-AR" sz="2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s-AR" sz="2600" dirty="0">
                <a:latin typeface="Times New Roman" panose="02020603050405020304" pitchFamily="18" charset="0"/>
                <a:ea typeface="Calibri" panose="020F0502020204030204" pitchFamily="34" charset="0"/>
                <a:cs typeface="Times New Roman" panose="02020603050405020304" pitchFamily="18" charset="0"/>
              </a:rPr>
              <a:t>α</a:t>
            </a:r>
            <a:r>
              <a:rPr lang="en-US" sz="2600" dirty="0">
                <a:latin typeface="Times New Roman" panose="02020603050405020304" pitchFamily="18" charset="0"/>
                <a:ea typeface="Calibri" panose="020F0502020204030204" pitchFamily="34" charset="0"/>
                <a:cs typeface="Times New Roman" panose="02020603050405020304" pitchFamily="18" charset="0"/>
              </a:rPr>
              <a:t> = V</a:t>
            </a:r>
            <a:r>
              <a:rPr lang="en-US" sz="2600" baseline="-25000" dirty="0">
                <a:latin typeface="Times New Roman" panose="02020603050405020304" pitchFamily="18" charset="0"/>
                <a:ea typeface="Calibri" panose="020F0502020204030204" pitchFamily="34" charset="0"/>
                <a:cs typeface="Times New Roman" panose="02020603050405020304" pitchFamily="18" charset="0"/>
              </a:rPr>
              <a:t>o</a:t>
            </a:r>
            <a:r>
              <a:rPr lang="en-US" sz="2600" dirty="0">
                <a:latin typeface="Times New Roman" panose="02020603050405020304" pitchFamily="18" charset="0"/>
                <a:ea typeface="Calibri" panose="020F0502020204030204" pitchFamily="34" charset="0"/>
                <a:cs typeface="Times New Roman" panose="02020603050405020304" pitchFamily="18" charset="0"/>
              </a:rPr>
              <a:t> * i, luego: V</a:t>
            </a:r>
            <a:r>
              <a:rPr lang="en-US" sz="2600" baseline="-25000" dirty="0">
                <a:latin typeface="Times New Roman" panose="02020603050405020304" pitchFamily="18" charset="0"/>
                <a:ea typeface="Calibri" panose="020F0502020204030204" pitchFamily="34" charset="0"/>
                <a:cs typeface="Times New Roman" panose="02020603050405020304" pitchFamily="18" charset="0"/>
              </a:rPr>
              <a:t>o </a:t>
            </a:r>
            <a:r>
              <a:rPr lang="en-US" sz="2600" dirty="0">
                <a:latin typeface="Times New Roman" panose="02020603050405020304" pitchFamily="18" charset="0"/>
                <a:ea typeface="Calibri" panose="020F0502020204030204" pitchFamily="34" charset="0"/>
                <a:cs typeface="Times New Roman" panose="02020603050405020304" pitchFamily="18" charset="0"/>
              </a:rPr>
              <a:t>= </a:t>
            </a:r>
            <a:r>
              <a:rPr lang="es-AR" sz="2600" dirty="0">
                <a:latin typeface="Times New Roman" panose="02020603050405020304" pitchFamily="18" charset="0"/>
                <a:ea typeface="Calibri" panose="020F0502020204030204" pitchFamily="34" charset="0"/>
                <a:cs typeface="Times New Roman" panose="02020603050405020304" pitchFamily="18" charset="0"/>
              </a:rPr>
              <a:t>α / i </a:t>
            </a:r>
          </a:p>
          <a:p>
            <a:pPr>
              <a:lnSpc>
                <a:spcPct val="107000"/>
              </a:lnSpc>
              <a:spcAft>
                <a:spcPts val="800"/>
              </a:spcAft>
            </a:pPr>
            <a:r>
              <a:rPr lang="es-AR" sz="2600" b="1" dirty="0">
                <a:latin typeface="Times New Roman" panose="02020603050405020304" pitchFamily="18" charset="0"/>
                <a:ea typeface="Calibri" panose="020F0502020204030204" pitchFamily="34" charset="0"/>
                <a:cs typeface="Times New Roman" panose="02020603050405020304" pitchFamily="18" charset="0"/>
              </a:rPr>
              <a:t>V</a:t>
            </a:r>
            <a:r>
              <a:rPr lang="es-AR" sz="2600" b="1" baseline="-25000" dirty="0">
                <a:latin typeface="Times New Roman" panose="02020603050405020304" pitchFamily="18" charset="0"/>
                <a:ea typeface="Calibri" panose="020F0502020204030204" pitchFamily="34" charset="0"/>
                <a:cs typeface="Times New Roman" panose="02020603050405020304" pitchFamily="18" charset="0"/>
              </a:rPr>
              <a:t>o</a:t>
            </a:r>
            <a:r>
              <a:rPr lang="es-AR" sz="2600" b="1" dirty="0">
                <a:latin typeface="Times New Roman" panose="02020603050405020304" pitchFamily="18" charset="0"/>
                <a:ea typeface="Calibri" panose="020F0502020204030204" pitchFamily="34" charset="0"/>
                <a:cs typeface="Times New Roman" panose="02020603050405020304" pitchFamily="18" charset="0"/>
              </a:rPr>
              <a:t> = 10.000,00 / 0,02 = 500.000,00</a:t>
            </a:r>
          </a:p>
          <a:p>
            <a:pPr>
              <a:lnSpc>
                <a:spcPct val="107000"/>
              </a:lnSpc>
              <a:spcAft>
                <a:spcPts val="800"/>
              </a:spcAft>
            </a:pPr>
            <a:r>
              <a:rPr lang="en-US" sz="2600" dirty="0">
                <a:latin typeface="Times New Roman" panose="02020603050405020304" pitchFamily="18" charset="0"/>
                <a:ea typeface="Calibri" panose="020F0502020204030204" pitchFamily="34" charset="0"/>
                <a:cs typeface="Times New Roman" panose="02020603050405020304" pitchFamily="18" charset="0"/>
              </a:rPr>
              <a:t> </a:t>
            </a:r>
            <a:r>
              <a:rPr lang="es-AR" sz="2600" dirty="0">
                <a:latin typeface="Times New Roman" panose="02020603050405020304" pitchFamily="18" charset="0"/>
                <a:ea typeface="Calibri" panose="020F0502020204030204" pitchFamily="34" charset="0"/>
                <a:cs typeface="Times New Roman" panose="02020603050405020304" pitchFamily="18" charset="0"/>
              </a:rPr>
              <a:t>Considerando una suma de $ 100.000.000,00 para la constitución de una renta calcular la cuota anual resultante si se opera con una tasa del 2,50 % </a:t>
            </a:r>
          </a:p>
          <a:p>
            <a:pPr>
              <a:lnSpc>
                <a:spcPct val="107000"/>
              </a:lnSpc>
              <a:spcAft>
                <a:spcPts val="800"/>
              </a:spcAft>
            </a:pPr>
            <a:r>
              <a:rPr lang="en-US" sz="2600" dirty="0">
                <a:latin typeface="Times New Roman" panose="02020603050405020304" pitchFamily="18" charset="0"/>
                <a:ea typeface="Calibri" panose="020F0502020204030204" pitchFamily="34" charset="0"/>
                <a:cs typeface="Times New Roman" panose="02020603050405020304" pitchFamily="18" charset="0"/>
              </a:rPr>
              <a:t>V</a:t>
            </a:r>
            <a:r>
              <a:rPr lang="en-US" sz="2600" baseline="-25000" dirty="0">
                <a:latin typeface="Times New Roman" panose="02020603050405020304" pitchFamily="18" charset="0"/>
                <a:ea typeface="Calibri" panose="020F0502020204030204" pitchFamily="34" charset="0"/>
                <a:cs typeface="Times New Roman" panose="02020603050405020304" pitchFamily="18" charset="0"/>
              </a:rPr>
              <a:t>o</a:t>
            </a:r>
            <a:r>
              <a:rPr lang="en-US" sz="2600" dirty="0">
                <a:latin typeface="Times New Roman" panose="02020603050405020304" pitchFamily="18" charset="0"/>
                <a:ea typeface="Calibri" panose="020F0502020204030204" pitchFamily="34" charset="0"/>
                <a:cs typeface="Times New Roman" panose="02020603050405020304" pitchFamily="18" charset="0"/>
              </a:rPr>
              <a:t> = 100.000.000,00 e </a:t>
            </a:r>
          </a:p>
          <a:p>
            <a:pPr>
              <a:lnSpc>
                <a:spcPct val="107000"/>
              </a:lnSpc>
              <a:spcAft>
                <a:spcPts val="800"/>
              </a:spcAft>
            </a:pPr>
            <a:r>
              <a:rPr lang="en-US" sz="2600" dirty="0">
                <a:latin typeface="Times New Roman" panose="02020603050405020304" pitchFamily="18" charset="0"/>
                <a:ea typeface="Calibri" panose="020F0502020204030204" pitchFamily="34" charset="0"/>
                <a:cs typeface="Times New Roman" panose="02020603050405020304" pitchFamily="18" charset="0"/>
              </a:rPr>
              <a:t>i = 0,025</a:t>
            </a:r>
            <a:endParaRPr lang="es-AR" sz="2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s-AR" sz="2600" dirty="0">
                <a:latin typeface="Times New Roman" panose="02020603050405020304" pitchFamily="18" charset="0"/>
                <a:ea typeface="Calibri" panose="020F0502020204030204" pitchFamily="34" charset="0"/>
                <a:cs typeface="Times New Roman" panose="02020603050405020304" pitchFamily="18" charset="0"/>
              </a:rPr>
              <a:t>α</a:t>
            </a:r>
            <a:r>
              <a:rPr lang="en-US" sz="2600" dirty="0">
                <a:latin typeface="Times New Roman" panose="02020603050405020304" pitchFamily="18" charset="0"/>
                <a:ea typeface="Calibri" panose="020F0502020204030204" pitchFamily="34" charset="0"/>
                <a:cs typeface="Times New Roman" panose="02020603050405020304" pitchFamily="18" charset="0"/>
              </a:rPr>
              <a:t> = V</a:t>
            </a:r>
            <a:r>
              <a:rPr lang="en-US" sz="2600" baseline="-25000" dirty="0">
                <a:latin typeface="Times New Roman" panose="02020603050405020304" pitchFamily="18" charset="0"/>
                <a:ea typeface="Calibri" panose="020F0502020204030204" pitchFamily="34" charset="0"/>
                <a:cs typeface="Times New Roman" panose="02020603050405020304" pitchFamily="18" charset="0"/>
              </a:rPr>
              <a:t>o </a:t>
            </a:r>
            <a:r>
              <a:rPr lang="en-US" sz="2600" dirty="0">
                <a:latin typeface="Times New Roman" panose="02020603050405020304" pitchFamily="18" charset="0"/>
                <a:ea typeface="Calibri" panose="020F0502020204030204" pitchFamily="34" charset="0"/>
                <a:cs typeface="Times New Roman" panose="02020603050405020304" pitchFamily="18" charset="0"/>
              </a:rPr>
              <a:t>* i; luego: </a:t>
            </a:r>
            <a:r>
              <a:rPr lang="es-AR" sz="2600" dirty="0">
                <a:latin typeface="Times New Roman" panose="02020603050405020304" pitchFamily="18" charset="0"/>
                <a:ea typeface="Calibri" panose="020F0502020204030204" pitchFamily="34" charset="0"/>
                <a:cs typeface="Times New Roman" panose="02020603050405020304" pitchFamily="18" charset="0"/>
              </a:rPr>
              <a:t>α </a:t>
            </a:r>
            <a:r>
              <a:rPr lang="en-US" sz="2600" dirty="0">
                <a:latin typeface="Times New Roman" panose="02020603050405020304" pitchFamily="18" charset="0"/>
                <a:ea typeface="Calibri" panose="020F0502020204030204" pitchFamily="34" charset="0"/>
                <a:cs typeface="Times New Roman" panose="02020603050405020304" pitchFamily="18" charset="0"/>
              </a:rPr>
              <a:t>= 100.000.000,00 * 0,025 </a:t>
            </a:r>
            <a:endParaRPr lang="es-AR" sz="2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s-AR" sz="2600" b="1" dirty="0">
                <a:latin typeface="Times New Roman" panose="02020603050405020304" pitchFamily="18" charset="0"/>
                <a:ea typeface="Calibri" panose="020F0502020204030204" pitchFamily="34" charset="0"/>
                <a:cs typeface="Times New Roman" panose="02020603050405020304" pitchFamily="18" charset="0"/>
              </a:rPr>
              <a:t>α = 2.500.000,00</a:t>
            </a:r>
            <a:endParaRPr lang="es-AR" sz="26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7822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Matemática Financiera - UNS - 1 2020</a:t>
            </a:r>
          </a:p>
        </p:txBody>
      </p:sp>
      <p:sp>
        <p:nvSpPr>
          <p:cNvPr id="3" name="Marcador de número de diapositiva 2"/>
          <p:cNvSpPr>
            <a:spLocks noGrp="1"/>
          </p:cNvSpPr>
          <p:nvPr>
            <p:ph type="sldNum" sz="quarter" idx="12"/>
          </p:nvPr>
        </p:nvSpPr>
        <p:spPr/>
        <p:txBody>
          <a:bodyPr/>
          <a:lstStyle/>
          <a:p>
            <a:fld id="{5D49A23A-630E-4C18-9504-D7AF95D5C17F}" type="slidenum">
              <a:rPr lang="es-AR" smtClean="0"/>
              <a:t>22</a:t>
            </a:fld>
            <a:endParaRPr lang="es-AR"/>
          </a:p>
        </p:txBody>
      </p:sp>
      <p:sp>
        <p:nvSpPr>
          <p:cNvPr id="4" name="Rectángulo 3"/>
          <p:cNvSpPr/>
          <p:nvPr/>
        </p:nvSpPr>
        <p:spPr>
          <a:xfrm>
            <a:off x="1026367" y="447040"/>
            <a:ext cx="10081513" cy="5909310"/>
          </a:xfrm>
          <a:prstGeom prst="rect">
            <a:avLst/>
          </a:prstGeom>
        </p:spPr>
        <p:txBody>
          <a:bodyPr wrap="square">
            <a:spAutoFit/>
          </a:bodyPr>
          <a:lstStyle/>
          <a:p>
            <a:pPr algn="just">
              <a:lnSpc>
                <a:spcPct val="150000"/>
              </a:lnSpc>
              <a:spcAft>
                <a:spcPts val="0"/>
              </a:spcAft>
            </a:pPr>
            <a:r>
              <a:rPr lang="es-ES_tradnl" sz="3600" dirty="0">
                <a:latin typeface="Times New Roman" panose="02020603050405020304" pitchFamily="18" charset="0"/>
                <a:ea typeface="Times New Roman" panose="02020603050405020304" pitchFamily="18" charset="0"/>
                <a:cs typeface="Times New Roman" panose="02020603050405020304" pitchFamily="18" charset="0"/>
              </a:rPr>
              <a:t>Nomenclatura: </a:t>
            </a:r>
            <a:endParaRPr lang="es-AR" sz="3600" dirty="0">
              <a:latin typeface="Arial" panose="020B0604020202020204" pitchFamily="34" charset="0"/>
              <a:ea typeface="Times New Roman" panose="02020603050405020304" pitchFamily="18" charset="0"/>
              <a:cs typeface="Times New Roman" panose="02020603050405020304" pitchFamily="18" charset="0"/>
            </a:endParaRPr>
          </a:p>
          <a:p>
            <a:pPr lvl="0">
              <a:lnSpc>
                <a:spcPct val="150000"/>
              </a:lnSpc>
              <a:spcAft>
                <a:spcPts val="0"/>
              </a:spcAft>
            </a:pPr>
            <a:r>
              <a:rPr lang="es-AR" sz="36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Valor actual </a:t>
            </a:r>
            <a:r>
              <a:rPr lang="es-AR" sz="3600" dirty="0">
                <a:latin typeface="Times New Roman" panose="02020603050405020304" pitchFamily="18" charset="0"/>
                <a:ea typeface="Calibri" panose="020F0502020204030204" pitchFamily="34" charset="0"/>
                <a:cs typeface="Times New Roman" panose="02020603050405020304" pitchFamily="18" charset="0"/>
              </a:rPr>
              <a:t>de una renta de pago </a:t>
            </a:r>
          </a:p>
          <a:p>
            <a:pPr marL="342900" lvl="0" indent="-342900">
              <a:lnSpc>
                <a:spcPct val="150000"/>
              </a:lnSpc>
              <a:spcAft>
                <a:spcPts val="0"/>
              </a:spcAft>
              <a:buFont typeface="Symbol" panose="05050102010706020507" pitchFamily="18" charset="2"/>
              <a:buChar char="§"/>
            </a:pPr>
            <a:r>
              <a:rPr lang="es-AR" sz="3600" dirty="0">
                <a:latin typeface="Times New Roman" panose="02020603050405020304" pitchFamily="18" charset="0"/>
                <a:ea typeface="Calibri" panose="020F0502020204030204" pitchFamily="34" charset="0"/>
                <a:cs typeface="Times New Roman" panose="02020603050405020304" pitchFamily="18" charset="0"/>
              </a:rPr>
              <a:t> adelantado: </a:t>
            </a:r>
            <a:r>
              <a:rPr lang="es-AR" sz="3600" b="1" i="1" dirty="0">
                <a:latin typeface="Times New Roman" panose="02020603050405020304" pitchFamily="18" charset="0"/>
                <a:ea typeface="Calibri" panose="020F0502020204030204" pitchFamily="34" charset="0"/>
                <a:cs typeface="Times New Roman" panose="02020603050405020304" pitchFamily="18" charset="0"/>
              </a:rPr>
              <a:t>a</a:t>
            </a:r>
            <a:r>
              <a:rPr lang="es-AR" sz="3600" b="1" baseline="-25000" dirty="0">
                <a:latin typeface="Times New Roman" panose="02020603050405020304" pitchFamily="18" charset="0"/>
                <a:ea typeface="Calibri" panose="020F0502020204030204" pitchFamily="34" charset="0"/>
                <a:cs typeface="Times New Roman" panose="02020603050405020304" pitchFamily="18" charset="0"/>
              </a:rPr>
              <a:t>o</a:t>
            </a:r>
            <a:endParaRPr lang="es-AR" sz="3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s-AR" sz="3600" dirty="0">
                <a:latin typeface="Times New Roman" panose="02020603050405020304" pitchFamily="18" charset="0"/>
                <a:ea typeface="Calibri" panose="020F0502020204030204" pitchFamily="34" charset="0"/>
                <a:cs typeface="Times New Roman" panose="02020603050405020304" pitchFamily="18" charset="0"/>
              </a:rPr>
              <a:t> vencido: </a:t>
            </a:r>
            <a:r>
              <a:rPr lang="es-AR" sz="3600" b="1" dirty="0">
                <a:latin typeface="Times New Roman" panose="02020603050405020304" pitchFamily="18" charset="0"/>
                <a:ea typeface="Calibri" panose="020F0502020204030204" pitchFamily="34" charset="0"/>
                <a:cs typeface="Times New Roman" panose="02020603050405020304" pitchFamily="18" charset="0"/>
              </a:rPr>
              <a:t>a</a:t>
            </a:r>
            <a:r>
              <a:rPr lang="es-AR" sz="3600" b="1" baseline="-25000" dirty="0">
                <a:latin typeface="Times New Roman" panose="02020603050405020304" pitchFamily="18" charset="0"/>
                <a:ea typeface="Calibri" panose="020F0502020204030204" pitchFamily="34" charset="0"/>
                <a:cs typeface="Times New Roman" panose="02020603050405020304" pitchFamily="18" charset="0"/>
              </a:rPr>
              <a:t>o</a:t>
            </a:r>
            <a:endParaRPr lang="es-AR" sz="3600" dirty="0">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0"/>
              </a:spcAft>
            </a:pPr>
            <a:r>
              <a:rPr lang="es-AR" sz="36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Valor final </a:t>
            </a:r>
            <a:r>
              <a:rPr lang="es-AR" sz="3600" dirty="0">
                <a:latin typeface="Times New Roman" panose="02020603050405020304" pitchFamily="18" charset="0"/>
                <a:ea typeface="Calibri" panose="020F0502020204030204" pitchFamily="34" charset="0"/>
                <a:cs typeface="Times New Roman" panose="02020603050405020304" pitchFamily="18" charset="0"/>
              </a:rPr>
              <a:t>de una renta de pago </a:t>
            </a:r>
          </a:p>
          <a:p>
            <a:pPr marL="342900" lvl="0" indent="-342900">
              <a:lnSpc>
                <a:spcPct val="150000"/>
              </a:lnSpc>
              <a:spcAft>
                <a:spcPts val="0"/>
              </a:spcAft>
              <a:buFont typeface="Symbol" panose="05050102010706020507" pitchFamily="18" charset="2"/>
              <a:buChar char="§"/>
            </a:pPr>
            <a:r>
              <a:rPr lang="es-AR" sz="3600" dirty="0">
                <a:latin typeface="Times New Roman" panose="02020603050405020304" pitchFamily="18" charset="0"/>
                <a:ea typeface="Calibri" panose="020F0502020204030204" pitchFamily="34" charset="0"/>
                <a:cs typeface="Times New Roman" panose="02020603050405020304" pitchFamily="18" charset="0"/>
              </a:rPr>
              <a:t> adelantado: </a:t>
            </a:r>
            <a:r>
              <a:rPr lang="es-AR" sz="3600" b="1" i="1" dirty="0">
                <a:latin typeface="Palace Script MT" panose="030303020206070C0B05" pitchFamily="66" charset="0"/>
                <a:ea typeface="Calibri" panose="020F0502020204030204" pitchFamily="34" charset="0"/>
                <a:cs typeface="Times New Roman" panose="02020603050405020304" pitchFamily="18" charset="0"/>
              </a:rPr>
              <a:t>S</a:t>
            </a:r>
            <a:r>
              <a:rPr lang="es-AR" sz="3600" b="1" baseline="-25000" dirty="0">
                <a:latin typeface="Times New Roman" panose="02020603050405020304" pitchFamily="18" charset="0"/>
                <a:ea typeface="Calibri" panose="020F0502020204030204" pitchFamily="34" charset="0"/>
                <a:cs typeface="Times New Roman" panose="02020603050405020304" pitchFamily="18" charset="0"/>
              </a:rPr>
              <a:t>n</a:t>
            </a:r>
            <a:r>
              <a:rPr lang="es-AR" sz="3600" b="1" dirty="0">
                <a:latin typeface="Times New Roman" panose="02020603050405020304" pitchFamily="18" charset="0"/>
                <a:ea typeface="Calibri" panose="020F0502020204030204" pitchFamily="34" charset="0"/>
                <a:cs typeface="Times New Roman" panose="02020603050405020304" pitchFamily="18" charset="0"/>
              </a:rPr>
              <a:t> </a:t>
            </a:r>
            <a:endParaRPr lang="es-AR" sz="3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s-AR" sz="3600" dirty="0">
                <a:latin typeface="Times New Roman" panose="02020603050405020304" pitchFamily="18" charset="0"/>
                <a:ea typeface="Calibri" panose="020F0502020204030204" pitchFamily="34" charset="0"/>
                <a:cs typeface="Times New Roman" panose="02020603050405020304" pitchFamily="18" charset="0"/>
              </a:rPr>
              <a:t> vencido: </a:t>
            </a:r>
            <a:r>
              <a:rPr lang="es-AR" sz="3600" b="1" dirty="0">
                <a:latin typeface="Times New Roman" panose="02020603050405020304" pitchFamily="18" charset="0"/>
                <a:ea typeface="Calibri" panose="020F0502020204030204" pitchFamily="34" charset="0"/>
                <a:cs typeface="Times New Roman" panose="02020603050405020304" pitchFamily="18" charset="0"/>
              </a:rPr>
              <a:t>S</a:t>
            </a:r>
            <a:r>
              <a:rPr lang="es-AR" sz="3600" b="1" baseline="-25000" dirty="0">
                <a:latin typeface="Times New Roman" panose="02020603050405020304" pitchFamily="18" charset="0"/>
                <a:ea typeface="Calibri" panose="020F0502020204030204" pitchFamily="34" charset="0"/>
                <a:cs typeface="Times New Roman" panose="02020603050405020304" pitchFamily="18" charset="0"/>
              </a:rPr>
              <a:t>n</a:t>
            </a:r>
            <a:endParaRPr lang="es-AR" sz="3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8951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132083" y="2104017"/>
            <a:ext cx="6096000" cy="3231654"/>
          </a:xfrm>
          <a:prstGeom prst="rect">
            <a:avLst/>
          </a:prstGeom>
        </p:spPr>
        <p:txBody>
          <a:bodyPr>
            <a:spAutoFit/>
          </a:bodyPr>
          <a:lstStyle/>
          <a:p>
            <a:pPr algn="ctr"/>
            <a:r>
              <a:rPr lang="es-ES_tradnl" sz="3400" b="1" dirty="0">
                <a:latin typeface="Times New Roman" panose="02020603050405020304" pitchFamily="18" charset="0"/>
                <a:ea typeface="Times New Roman" panose="02020603050405020304" pitchFamily="18" charset="0"/>
              </a:rPr>
              <a:t>VALORIZACION</a:t>
            </a:r>
          </a:p>
          <a:p>
            <a:pPr algn="ctr"/>
            <a:endParaRPr lang="es-ES_tradnl" sz="3400" b="1" dirty="0">
              <a:latin typeface="Times New Roman" panose="02020603050405020304" pitchFamily="18" charset="0"/>
              <a:ea typeface="Times New Roman" panose="02020603050405020304" pitchFamily="18" charset="0"/>
            </a:endParaRPr>
          </a:p>
          <a:p>
            <a:pPr algn="ctr"/>
            <a:r>
              <a:rPr lang="es-ES_tradnl" sz="3400" b="1" dirty="0">
                <a:latin typeface="Times New Roman" panose="02020603050405020304" pitchFamily="18" charset="0"/>
                <a:ea typeface="Times New Roman" panose="02020603050405020304" pitchFamily="18" charset="0"/>
              </a:rPr>
              <a:t>RENTAS TEMPORARIAS</a:t>
            </a:r>
          </a:p>
          <a:p>
            <a:pPr algn="ctr"/>
            <a:endParaRPr lang="es-ES_tradnl" sz="3400" b="1" dirty="0">
              <a:latin typeface="Times New Roman" panose="02020603050405020304" pitchFamily="18" charset="0"/>
              <a:ea typeface="Times New Roman" panose="02020603050405020304" pitchFamily="18" charset="0"/>
            </a:endParaRPr>
          </a:p>
          <a:p>
            <a:pPr algn="ctr"/>
            <a:r>
              <a:rPr lang="es-ES_tradnl" sz="3400" b="1" dirty="0">
                <a:latin typeface="Times New Roman" panose="02020603050405020304" pitchFamily="18" charset="0"/>
                <a:ea typeface="Times New Roman" panose="02020603050405020304" pitchFamily="18" charset="0"/>
              </a:rPr>
              <a:t>Introducción</a:t>
            </a:r>
          </a:p>
          <a:p>
            <a:pPr algn="ctr"/>
            <a:endParaRPr lang="es-ES_tradnl" sz="34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18718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40676" y="672662"/>
            <a:ext cx="10121462" cy="4955203"/>
          </a:xfrm>
          <a:prstGeom prst="rect">
            <a:avLst/>
          </a:prstGeom>
        </p:spPr>
        <p:txBody>
          <a:bodyPr wrap="square">
            <a:spAutoFit/>
          </a:bodyPr>
          <a:lstStyle/>
          <a:p>
            <a:pPr algn="just">
              <a:lnSpc>
                <a:spcPct val="150000"/>
              </a:lnSpc>
              <a:spcBef>
                <a:spcPts val="1800"/>
              </a:spcBef>
              <a:spcAft>
                <a:spcPts val="1200"/>
              </a:spcAft>
            </a:pPr>
            <a:r>
              <a:rPr lang="es-ES_tradnl" sz="3200" b="1" dirty="0">
                <a:latin typeface="Times New Roman" panose="02020603050405020304" pitchFamily="18" charset="0"/>
              </a:rPr>
              <a:t>VALORIZACION – RENTAS TEMPORARIAS </a:t>
            </a:r>
            <a:endParaRPr lang="es-AR" sz="3200" b="1" dirty="0">
              <a:latin typeface="Times New Roman" panose="02020603050405020304" pitchFamily="18" charset="0"/>
            </a:endParaRPr>
          </a:p>
          <a:p>
            <a:pPr algn="just">
              <a:lnSpc>
                <a:spcPct val="200000"/>
              </a:lnSpc>
              <a:spcAft>
                <a:spcPts val="600"/>
              </a:spcAft>
            </a:pP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Una renta es temporaria cuando </a:t>
            </a:r>
            <a:r>
              <a:rPr lang="es-ES_tradnl" sz="3200" i="1" dirty="0">
                <a:latin typeface="Times New Roman" panose="02020603050405020304" pitchFamily="18" charset="0"/>
                <a:ea typeface="Times New Roman" panose="02020603050405020304" pitchFamily="18" charset="0"/>
                <a:cs typeface="Times New Roman" panose="02020603050405020304" pitchFamily="18" charset="0"/>
              </a:rPr>
              <a:t>tiene principio y fin</a:t>
            </a: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200000"/>
              </a:lnSpc>
              <a:spcAft>
                <a:spcPts val="600"/>
              </a:spcAft>
            </a:pP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La vida o duración de una renta temporaria </a:t>
            </a:r>
            <a:r>
              <a:rPr lang="es-ES_tradnl" sz="3200" i="1" dirty="0">
                <a:latin typeface="Times New Roman" panose="02020603050405020304" pitchFamily="18" charset="0"/>
                <a:ea typeface="Times New Roman" panose="02020603050405020304" pitchFamily="18" charset="0"/>
                <a:cs typeface="Times New Roman" panose="02020603050405020304" pitchFamily="18" charset="0"/>
              </a:rPr>
              <a:t>puede definirse como el lapso existente entre la valorización de una misma renta perpetua en dos momentos del tiempo. </a:t>
            </a: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5D49A23A-630E-4C18-9504-D7AF95D5C17F}" type="slidenum">
              <a:rPr lang="es-AR" smtClean="0"/>
              <a:t>24</a:t>
            </a:fld>
            <a:endParaRPr lang="es-AR"/>
          </a:p>
        </p:txBody>
      </p:sp>
    </p:spTree>
    <p:extLst>
      <p:ext uri="{BB962C8B-B14F-4D97-AF65-F5344CB8AC3E}">
        <p14:creationId xmlns:p14="http://schemas.microsoft.com/office/powerpoint/2010/main" val="1502622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66951" y="493142"/>
            <a:ext cx="10415751" cy="5093702"/>
          </a:xfrm>
          <a:prstGeom prst="rect">
            <a:avLst/>
          </a:prstGeom>
        </p:spPr>
        <p:txBody>
          <a:bodyPr wrap="square">
            <a:spAutoFit/>
          </a:bodyPr>
          <a:lstStyle/>
          <a:p>
            <a:pPr algn="just">
              <a:lnSpc>
                <a:spcPct val="200000"/>
              </a:lnSpc>
            </a:pPr>
            <a:r>
              <a:rPr lang="es-ES_tradnl" sz="3200" b="1" dirty="0">
                <a:latin typeface="Times New Roman" panose="02020603050405020304" pitchFamily="18" charset="0"/>
              </a:rPr>
              <a:t>VALORIZACION – RENTAS TEMPORARIAS </a:t>
            </a:r>
            <a:endParaRPr lang="es-AR" sz="3200" b="1" dirty="0">
              <a:latin typeface="Times New Roman" panose="02020603050405020304" pitchFamily="18" charset="0"/>
            </a:endParaRPr>
          </a:p>
          <a:p>
            <a:pPr algn="just">
              <a:lnSpc>
                <a:spcPct val="200000"/>
              </a:lnSpc>
              <a:spcAft>
                <a:spcPts val="600"/>
              </a:spcAft>
            </a:pP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Por lo tanto el “</a:t>
            </a:r>
            <a:r>
              <a:rPr lang="es-ES_tradnl" sz="3200" i="1" dirty="0">
                <a:latin typeface="Times New Roman" panose="02020603050405020304" pitchFamily="18" charset="0"/>
                <a:ea typeface="Times New Roman" panose="02020603050405020304" pitchFamily="18" charset="0"/>
                <a:cs typeface="Times New Roman" panose="02020603050405020304" pitchFamily="18" charset="0"/>
              </a:rPr>
              <a:t>valor actual de una renta temporaria</a:t>
            </a: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 es la diferencia existente en el valor actual de una misma renta perpetua valorizada en dos momentos del tiempo.</a:t>
            </a:r>
            <a:endParaRPr lang="es-AR" sz="3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200000"/>
              </a:lnSpc>
              <a:spcAft>
                <a:spcPts val="600"/>
              </a:spcAft>
            </a:pPr>
            <a:r>
              <a:rPr lang="es-ES_tradnl" sz="3200" i="1" dirty="0">
                <a:latin typeface="Times New Roman" panose="02020603050405020304" pitchFamily="18" charset="0"/>
                <a:ea typeface="Times New Roman" panose="02020603050405020304" pitchFamily="18" charset="0"/>
                <a:cs typeface="Times New Roman" panose="02020603050405020304" pitchFamily="18" charset="0"/>
              </a:rPr>
              <a:t>La primera se inicia en “cero” y la segunda se inicia en “n”.</a:t>
            </a:r>
            <a:endParaRPr lang="es-AR" sz="3200"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5224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Matemática Financiera - UNS - 1 2020</a:t>
            </a:r>
          </a:p>
        </p:txBody>
      </p:sp>
      <p:sp>
        <p:nvSpPr>
          <p:cNvPr id="3" name="Marcador de número de diapositiva 2"/>
          <p:cNvSpPr>
            <a:spLocks noGrp="1"/>
          </p:cNvSpPr>
          <p:nvPr>
            <p:ph type="sldNum" sz="quarter" idx="12"/>
          </p:nvPr>
        </p:nvSpPr>
        <p:spPr/>
        <p:txBody>
          <a:bodyPr/>
          <a:lstStyle/>
          <a:p>
            <a:fld id="{5D49A23A-630E-4C18-9504-D7AF95D5C17F}" type="slidenum">
              <a:rPr lang="es-AR" smtClean="0"/>
              <a:t>26</a:t>
            </a:fld>
            <a:endParaRPr lang="es-AR"/>
          </a:p>
        </p:txBody>
      </p:sp>
      <p:sp>
        <p:nvSpPr>
          <p:cNvPr id="4" name="Rectángulo 3"/>
          <p:cNvSpPr/>
          <p:nvPr/>
        </p:nvSpPr>
        <p:spPr>
          <a:xfrm>
            <a:off x="956441" y="852194"/>
            <a:ext cx="10037379" cy="5663089"/>
          </a:xfrm>
          <a:prstGeom prst="rect">
            <a:avLst/>
          </a:prstGeom>
        </p:spPr>
        <p:txBody>
          <a:bodyPr wrap="square">
            <a:spAutoFit/>
          </a:bodyPr>
          <a:lstStyle/>
          <a:p>
            <a:pPr algn="just">
              <a:lnSpc>
                <a:spcPct val="200000"/>
              </a:lnSpc>
              <a:spcAft>
                <a:spcPts val="600"/>
              </a:spcAft>
            </a:pPr>
            <a:r>
              <a:rPr lang="es-ES_tradnl" sz="3200" b="1" dirty="0">
                <a:latin typeface="Times New Roman" panose="02020603050405020304" pitchFamily="18" charset="0"/>
              </a:rPr>
              <a:t>VALORIZACION - RENTAS TEMPORARIAS </a:t>
            </a:r>
            <a:endParaRPr lang="es-AR" sz="3200" b="1" dirty="0">
              <a:latin typeface="Times New Roman" panose="02020603050405020304" pitchFamily="18" charset="0"/>
            </a:endParaRPr>
          </a:p>
          <a:p>
            <a:pPr algn="just">
              <a:lnSpc>
                <a:spcPct val="200000"/>
              </a:lnSpc>
              <a:spcAft>
                <a:spcPts val="600"/>
              </a:spcAft>
            </a:pP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El </a:t>
            </a:r>
            <a:r>
              <a:rPr lang="es-ES_tradnl" sz="3200" i="1" dirty="0">
                <a:latin typeface="Times New Roman" panose="02020603050405020304" pitchFamily="18" charset="0"/>
                <a:ea typeface="Times New Roman" panose="02020603050405020304" pitchFamily="18" charset="0"/>
                <a:cs typeface="Times New Roman" panose="02020603050405020304" pitchFamily="18" charset="0"/>
              </a:rPr>
              <a:t>valor de una renta temporaria iniciada en “cero” y que finaliza en “n” será igual a la diferencia del valor actual de una misma renta perpetua que se inicia en “n” y se valoriza en ese momento y luego en “0”.</a:t>
            </a: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 </a:t>
            </a:r>
          </a:p>
          <a:p>
            <a:pPr algn="just">
              <a:spcAft>
                <a:spcPts val="600"/>
              </a:spcAft>
            </a:pP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2800" dirty="0">
              <a:solidFill>
                <a:srgbClr val="FF0000"/>
              </a:solidFill>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6621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56440" y="946612"/>
            <a:ext cx="10100442" cy="4508927"/>
          </a:xfrm>
          <a:prstGeom prst="rect">
            <a:avLst/>
          </a:prstGeom>
        </p:spPr>
        <p:txBody>
          <a:bodyPr wrap="square">
            <a:spAutoFit/>
          </a:bodyPr>
          <a:lstStyle/>
          <a:p>
            <a:pPr algn="just">
              <a:lnSpc>
                <a:spcPct val="150000"/>
              </a:lnSpc>
              <a:spcAft>
                <a:spcPts val="600"/>
              </a:spcAft>
            </a:pPr>
            <a:r>
              <a:rPr lang="es-ES_tradnl" sz="3200" b="1" dirty="0">
                <a:latin typeface="Times New Roman" panose="02020603050405020304" pitchFamily="18" charset="0"/>
              </a:rPr>
              <a:t>VALORIZACION - RENTAS TEMPORARIAS </a:t>
            </a:r>
            <a:endParaRPr lang="es-AR" sz="3200" b="1" dirty="0">
              <a:latin typeface="Times New Roman" panose="02020603050405020304" pitchFamily="18" charset="0"/>
            </a:endParaRPr>
          </a:p>
          <a:p>
            <a:pPr algn="just">
              <a:spcAft>
                <a:spcPts val="600"/>
              </a:spcAft>
            </a:pP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	</a:t>
            </a:r>
            <a:r>
              <a:rPr lang="es-ES_tradnl" sz="3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0			            n</a:t>
            </a:r>
            <a:r>
              <a:rPr lang="es-ES_tradnl" sz="3200" dirty="0">
                <a:solidFill>
                  <a:srgbClr val="92D050"/>
                </a:solidFill>
                <a:latin typeface="Times New Roman" panose="02020603050405020304" pitchFamily="18" charset="0"/>
                <a:ea typeface="Times New Roman" panose="02020603050405020304" pitchFamily="18" charset="0"/>
                <a:cs typeface="Times New Roman" panose="02020603050405020304" pitchFamily="18" charset="0"/>
              </a:rPr>
              <a:t>	</a:t>
            </a: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	</a:t>
            </a:r>
            <a:r>
              <a:rPr lang="es-ES_tradnl" sz="3200" b="1" dirty="0">
                <a:latin typeface="Times New Roman" panose="02020603050405020304" pitchFamily="18" charset="0"/>
                <a:ea typeface="Times New Roman" panose="02020603050405020304" pitchFamily="18" charset="0"/>
                <a:cs typeface="Times New Roman" panose="02020603050405020304" pitchFamily="18" charset="0"/>
              </a:rPr>
              <a:t>                 + ∞</a:t>
            </a:r>
            <a:endParaRPr lang="es-AR" sz="3200" b="1" dirty="0">
              <a:latin typeface="Arial" panose="020B0604020202020204" pitchFamily="34" charset="0"/>
              <a:ea typeface="Times New Roman" panose="02020603050405020304" pitchFamily="18" charset="0"/>
              <a:cs typeface="Times New Roman" panose="02020603050405020304" pitchFamily="18" charset="0"/>
            </a:endParaRPr>
          </a:p>
          <a:p>
            <a:pPr algn="ctr">
              <a:spcAft>
                <a:spcPts val="600"/>
              </a:spcAft>
            </a:pPr>
            <a:r>
              <a:rPr lang="es-ES_tradnl" sz="3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es-ES_tradnl" sz="32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r>
              <a:rPr lang="es-ES_tradnl" sz="3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a:t>
            </a:r>
            <a:endParaRPr lang="es-AR" sz="3200" dirty="0">
              <a:latin typeface="Arial" panose="020B0604020202020204" pitchFamily="34" charset="0"/>
              <a:ea typeface="Times New Roman" panose="02020603050405020304" pitchFamily="18" charset="0"/>
              <a:cs typeface="Times New Roman" panose="02020603050405020304" pitchFamily="18" charset="0"/>
            </a:endParaRPr>
          </a:p>
          <a:p>
            <a:pPr algn="ctr"/>
            <a:r>
              <a:rPr lang="es-ES_tradnl" sz="32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VA </a:t>
            </a:r>
            <a:r>
              <a:rPr lang="es-ES_tradnl" sz="3200" b="1" baseline="-250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n</a:t>
            </a:r>
            <a:r>
              <a:rPr lang="es-ES_tradnl" sz="32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  </a:t>
            </a:r>
            <a:r>
              <a:rPr lang="es-ES_tradnl" sz="3200" b="1" u="sng"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α</a:t>
            </a:r>
          </a:p>
          <a:p>
            <a:pPr algn="ctr"/>
            <a:r>
              <a:rPr lang="es-ES_tradnl" sz="32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i</a:t>
            </a:r>
          </a:p>
          <a:p>
            <a:pPr algn="ctr"/>
            <a:endParaRPr lang="es-ES_tradnl" sz="32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s-ES_tradnl" sz="3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VA</a:t>
            </a:r>
            <a:r>
              <a:rPr lang="es-ES_tradnl" sz="3200" b="1" baseline="-25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0</a:t>
            </a:r>
            <a:r>
              <a:rPr lang="es-ES_tradnl" sz="3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a:t>
            </a:r>
            <a:r>
              <a:rPr lang="es-ES_tradnl" sz="32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VA</a:t>
            </a:r>
            <a:r>
              <a:rPr lang="es-ES_tradnl" sz="3200" b="1" baseline="-250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s-ES_tradnl" sz="3200" b="1" baseline="-25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s-ES_tradnl" sz="3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( 1 + i ) </a:t>
            </a:r>
            <a:r>
              <a:rPr lang="es-ES_tradnl" sz="3200" b="1" baseline="30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 </a:t>
            </a:r>
            <a:r>
              <a:rPr lang="es-ES_tradnl" sz="3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s-ES_tradnl" sz="3200" b="1" u="sng"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α </a:t>
            </a:r>
            <a:r>
              <a:rPr lang="es-ES_tradnl" sz="3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( 1 + i ) </a:t>
            </a:r>
            <a:r>
              <a:rPr lang="es-ES_tradnl" sz="3200" b="1" baseline="30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a:t>
            </a:r>
          </a:p>
          <a:p>
            <a:r>
              <a:rPr lang="es-ES_tradnl" sz="32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s-ES_tradnl" sz="3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 </a:t>
            </a:r>
            <a:endParaRPr lang="es-AR" sz="3200" dirty="0"/>
          </a:p>
        </p:txBody>
      </p:sp>
    </p:spTree>
    <p:extLst>
      <p:ext uri="{BB962C8B-B14F-4D97-AF65-F5344CB8AC3E}">
        <p14:creationId xmlns:p14="http://schemas.microsoft.com/office/powerpoint/2010/main" val="2201621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048000" y="2101757"/>
            <a:ext cx="6096000" cy="2831544"/>
          </a:xfrm>
          <a:prstGeom prst="rect">
            <a:avLst/>
          </a:prstGeom>
        </p:spPr>
        <p:txBody>
          <a:bodyPr>
            <a:spAutoFit/>
          </a:bodyPr>
          <a:lstStyle/>
          <a:p>
            <a:pPr algn="ctr"/>
            <a:r>
              <a:rPr lang="es-ES_tradnl" sz="3200" b="1" dirty="0">
                <a:latin typeface="Times New Roman" panose="02020603050405020304" pitchFamily="18" charset="0"/>
                <a:ea typeface="Times New Roman" panose="02020603050405020304" pitchFamily="18" charset="0"/>
              </a:rPr>
              <a:t>VALORIZACION</a:t>
            </a:r>
          </a:p>
          <a:p>
            <a:pPr algn="ctr"/>
            <a:endParaRPr lang="es-ES_tradnl" sz="3200" b="1" dirty="0">
              <a:latin typeface="Times New Roman" panose="02020603050405020304" pitchFamily="18" charset="0"/>
              <a:ea typeface="Times New Roman" panose="02020603050405020304" pitchFamily="18" charset="0"/>
            </a:endParaRPr>
          </a:p>
          <a:p>
            <a:pPr algn="ctr"/>
            <a:r>
              <a:rPr lang="es-ES_tradnl" sz="3200" b="1" dirty="0">
                <a:latin typeface="Times New Roman" panose="02020603050405020304" pitchFamily="18" charset="0"/>
                <a:ea typeface="Times New Roman" panose="02020603050405020304" pitchFamily="18" charset="0"/>
              </a:rPr>
              <a:t>RENTAS TEMPORARIAS</a:t>
            </a:r>
          </a:p>
          <a:p>
            <a:pPr algn="ctr"/>
            <a:endParaRPr lang="es-ES_tradnl" sz="3200" b="1" dirty="0">
              <a:latin typeface="Times New Roman" panose="02020603050405020304" pitchFamily="18" charset="0"/>
              <a:ea typeface="Times New Roman" panose="02020603050405020304" pitchFamily="18" charset="0"/>
            </a:endParaRPr>
          </a:p>
          <a:p>
            <a:pPr algn="ctr"/>
            <a:r>
              <a:rPr lang="es-ES_tradnl" sz="3200" b="1" dirty="0">
                <a:latin typeface="Times New Roman" panose="02020603050405020304" pitchFamily="18" charset="0"/>
                <a:ea typeface="Times New Roman" panose="02020603050405020304" pitchFamily="18" charset="0"/>
              </a:rPr>
              <a:t>Valor Actual - Vencidas</a:t>
            </a:r>
          </a:p>
          <a:p>
            <a:pPr algn="ctr"/>
            <a:endParaRPr lang="es-ES_tradnl"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43103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35081" y="590318"/>
            <a:ext cx="10594768" cy="5016758"/>
          </a:xfrm>
          <a:prstGeom prst="rect">
            <a:avLst/>
          </a:prstGeom>
        </p:spPr>
        <p:txBody>
          <a:bodyPr wrap="square">
            <a:spAutoFit/>
          </a:bodyPr>
          <a:lstStyle/>
          <a:p>
            <a:pPr algn="just">
              <a:lnSpc>
                <a:spcPct val="150000"/>
              </a:lnSpc>
              <a:spcAft>
                <a:spcPts val="0"/>
              </a:spcAft>
            </a:pPr>
            <a:r>
              <a:rPr lang="es-ES_tradnl" sz="3200" b="1" dirty="0">
                <a:latin typeface="Times New Roman" panose="02020603050405020304" pitchFamily="18" charset="0"/>
                <a:ea typeface="Times New Roman" panose="02020603050405020304" pitchFamily="18" charset="0"/>
              </a:rPr>
              <a:t>VALORIZACIÓN – RENTAS TEMPORARIAS </a:t>
            </a:r>
          </a:p>
          <a:p>
            <a:pPr algn="just">
              <a:lnSpc>
                <a:spcPct val="150000"/>
              </a:lnSpc>
              <a:spcAft>
                <a:spcPts val="0"/>
              </a:spcAft>
            </a:pPr>
            <a:r>
              <a:rPr lang="es-ES_tradnl" sz="3200" b="1" dirty="0">
                <a:latin typeface="Times New Roman" panose="02020603050405020304" pitchFamily="18" charset="0"/>
                <a:ea typeface="Times New Roman" panose="02020603050405020304" pitchFamily="18" charset="0"/>
              </a:rPr>
              <a:t>Vencidas – Valor Actual</a:t>
            </a:r>
            <a:endParaRPr lang="es-AR" sz="3200" b="1" dirty="0">
              <a:latin typeface="Times New Roman" panose="02020603050405020304" pitchFamily="18" charset="0"/>
              <a:ea typeface="Times New Roman" panose="02020603050405020304" pitchFamily="18" charset="0"/>
            </a:endParaRPr>
          </a:p>
          <a:p>
            <a:pPr algn="just">
              <a:lnSpc>
                <a:spcPct val="150000"/>
              </a:lnSpc>
              <a:spcAft>
                <a:spcPts val="0"/>
              </a:spcAft>
            </a:pP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El valor de la renta perpetua, vencida, que se inicia en:</a:t>
            </a:r>
          </a:p>
          <a:p>
            <a:pPr marL="457200" indent="-457200" algn="just">
              <a:lnSpc>
                <a:spcPct val="150000"/>
              </a:lnSpc>
              <a:spcAft>
                <a:spcPts val="0"/>
              </a:spcAft>
              <a:buFontTx/>
              <a:buChar char="♣"/>
            </a:pP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 “n” será: </a:t>
            </a:r>
            <a:r>
              <a:rPr lang="es-ES_tradnl" sz="32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V</a:t>
            </a:r>
            <a:r>
              <a:rPr lang="es-ES_tradnl" sz="3200" b="1" baseline="-250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1</a:t>
            </a:r>
            <a:r>
              <a:rPr lang="es-ES_tradnl" sz="32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 α / i</a:t>
            </a:r>
            <a:endParaRPr lang="es-AR" sz="3200" b="1" dirty="0">
              <a:solidFill>
                <a:srgbClr val="0070C0"/>
              </a:solidFill>
              <a:latin typeface="Arial" panose="020B0604020202020204" pitchFamily="34" charset="0"/>
              <a:ea typeface="Times New Roman" panose="02020603050405020304" pitchFamily="18" charset="0"/>
              <a:cs typeface="Times New Roman" panose="02020603050405020304" pitchFamily="18" charset="0"/>
            </a:endParaRPr>
          </a:p>
          <a:p>
            <a:pPr marL="457200" indent="-457200" algn="just">
              <a:lnSpc>
                <a:spcPct val="150000"/>
              </a:lnSpc>
              <a:buFontTx/>
              <a:buChar char="♣"/>
            </a:pP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 “0” puede ser expresado como el valor de la renta que se inicia en “n” actualizado en  “0”: </a:t>
            </a:r>
            <a:r>
              <a:rPr lang="es-AR" sz="3200" b="1"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V</a:t>
            </a:r>
            <a:r>
              <a:rPr lang="es-AR" sz="3200" b="1" baseline="-250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2</a:t>
            </a:r>
            <a:r>
              <a:rPr lang="es-AR" sz="3200" b="1"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 </a:t>
            </a:r>
            <a:r>
              <a:rPr lang="es-ES_tradnl" sz="3200" b="1" u="sng"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α</a:t>
            </a:r>
            <a:r>
              <a:rPr lang="es-ES_tradnl" sz="3200" b="1"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r>
              <a:rPr lang="es-AR" sz="3200" b="1"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(1 + i) </a:t>
            </a:r>
            <a:r>
              <a:rPr lang="es-AR" sz="3200" b="1" baseline="300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–n</a:t>
            </a:r>
            <a:endParaRPr lang="es-AR" sz="3200" b="1" dirty="0">
              <a:solidFill>
                <a:srgbClr val="00B050"/>
              </a:solidFill>
              <a:latin typeface="Arial" panose="020B0604020202020204" pitchFamily="34" charset="0"/>
              <a:ea typeface="Times New Roman" panose="02020603050405020304" pitchFamily="18" charset="0"/>
              <a:cs typeface="Times New Roman" panose="02020603050405020304" pitchFamily="18" charset="0"/>
            </a:endParaRPr>
          </a:p>
          <a:p>
            <a:pPr algn="just"/>
            <a:r>
              <a:rPr lang="es-AR" sz="3200" b="1"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			    </a:t>
            </a:r>
            <a:r>
              <a:rPr lang="es-ES_tradnl" sz="3200" b="1"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i</a:t>
            </a:r>
            <a:endParaRPr lang="es-AR" sz="3200" b="1" dirty="0">
              <a:solidFill>
                <a:srgbClr val="00B050"/>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5D49A23A-630E-4C18-9504-D7AF95D5C17F}" type="slidenum">
              <a:rPr lang="es-AR" smtClean="0"/>
              <a:t>29</a:t>
            </a:fld>
            <a:endParaRPr lang="es-AR"/>
          </a:p>
        </p:txBody>
      </p:sp>
    </p:spTree>
    <p:extLst>
      <p:ext uri="{BB962C8B-B14F-4D97-AF65-F5344CB8AC3E}">
        <p14:creationId xmlns:p14="http://schemas.microsoft.com/office/powerpoint/2010/main" val="573945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310774" y="3105834"/>
            <a:ext cx="3929281" cy="646331"/>
          </a:xfrm>
          <a:prstGeom prst="rect">
            <a:avLst/>
          </a:prstGeom>
        </p:spPr>
        <p:txBody>
          <a:bodyPr wrap="none">
            <a:spAutoFit/>
          </a:bodyPr>
          <a:lstStyle/>
          <a:p>
            <a:r>
              <a:rPr lang="es-ES_tradnl" sz="3600" b="1" dirty="0">
                <a:latin typeface="Times New Roman" panose="02020603050405020304" pitchFamily="18" charset="0"/>
                <a:ea typeface="Times New Roman" panose="02020603050405020304" pitchFamily="18" charset="0"/>
              </a:rPr>
              <a:t>CLASIFICACION</a:t>
            </a:r>
          </a:p>
        </p:txBody>
      </p:sp>
    </p:spTree>
    <p:extLst>
      <p:ext uri="{BB962C8B-B14F-4D97-AF65-F5344CB8AC3E}">
        <p14:creationId xmlns:p14="http://schemas.microsoft.com/office/powerpoint/2010/main" val="559461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58702" y="655030"/>
            <a:ext cx="10274595" cy="5632311"/>
          </a:xfrm>
          <a:prstGeom prst="rect">
            <a:avLst/>
          </a:prstGeom>
        </p:spPr>
        <p:txBody>
          <a:bodyPr wrap="square">
            <a:spAutoFit/>
          </a:bodyPr>
          <a:lstStyle/>
          <a:p>
            <a:pPr algn="just">
              <a:lnSpc>
                <a:spcPct val="150000"/>
              </a:lnSpc>
              <a:spcAft>
                <a:spcPts val="0"/>
              </a:spcAft>
            </a:pPr>
            <a:r>
              <a:rPr lang="es-ES_tradnl" sz="3000" b="1" dirty="0">
                <a:latin typeface="Times New Roman" panose="02020603050405020304" pitchFamily="18" charset="0"/>
                <a:ea typeface="Times New Roman" panose="02020603050405020304" pitchFamily="18" charset="0"/>
              </a:rPr>
              <a:t>VALORIZACIÓN – RENTAS TEMPORARIAS </a:t>
            </a:r>
          </a:p>
          <a:p>
            <a:pPr algn="just">
              <a:lnSpc>
                <a:spcPct val="150000"/>
              </a:lnSpc>
              <a:spcAft>
                <a:spcPts val="0"/>
              </a:spcAft>
            </a:pPr>
            <a:r>
              <a:rPr lang="es-ES_tradnl" sz="3000" b="1" dirty="0">
                <a:latin typeface="Times New Roman" panose="02020603050405020304" pitchFamily="18" charset="0"/>
                <a:ea typeface="Times New Roman" panose="02020603050405020304" pitchFamily="18" charset="0"/>
              </a:rPr>
              <a:t>Vencida - Valor Actual</a:t>
            </a:r>
            <a:endParaRPr lang="es-AR" sz="3000" b="1" dirty="0">
              <a:latin typeface="Times New Roman" panose="02020603050405020304" pitchFamily="18" charset="0"/>
              <a:ea typeface="Times New Roman" panose="02020603050405020304" pitchFamily="18" charset="0"/>
            </a:endParaRPr>
          </a:p>
          <a:p>
            <a:pPr algn="just">
              <a:lnSpc>
                <a:spcPct val="150000"/>
              </a:lnSpc>
              <a:spcAft>
                <a:spcPts val="600"/>
              </a:spcAft>
            </a:pPr>
            <a:r>
              <a:rPr lang="es-AR" sz="3000" dirty="0">
                <a:latin typeface="Times New Roman" panose="02020603050405020304" pitchFamily="18" charset="0"/>
                <a:ea typeface="Times New Roman" panose="02020603050405020304" pitchFamily="18" charset="0"/>
                <a:cs typeface="Times New Roman" panose="02020603050405020304" pitchFamily="18" charset="0"/>
              </a:rPr>
              <a:t>Por lo tanto el valor actual de </a:t>
            </a:r>
            <a:r>
              <a:rPr lang="es-AR" sz="3000" b="1" u="sng" dirty="0">
                <a:latin typeface="Times New Roman" panose="02020603050405020304" pitchFamily="18" charset="0"/>
                <a:ea typeface="Times New Roman" panose="02020603050405020304" pitchFamily="18" charset="0"/>
                <a:cs typeface="Times New Roman" panose="02020603050405020304" pitchFamily="18" charset="0"/>
              </a:rPr>
              <a:t>una renta temporaria</a:t>
            </a:r>
            <a:r>
              <a:rPr lang="es-AR" sz="3000" b="1" dirty="0">
                <a:latin typeface="Times New Roman" panose="02020603050405020304" pitchFamily="18" charset="0"/>
                <a:ea typeface="Times New Roman" panose="02020603050405020304" pitchFamily="18" charset="0"/>
                <a:cs typeface="Times New Roman" panose="02020603050405020304" pitchFamily="18" charset="0"/>
              </a:rPr>
              <a:t> </a:t>
            </a:r>
            <a:r>
              <a:rPr lang="es-AR" sz="3000" dirty="0">
                <a:latin typeface="Times New Roman" panose="02020603050405020304" pitchFamily="18" charset="0"/>
                <a:ea typeface="Times New Roman" panose="02020603050405020304" pitchFamily="18" charset="0"/>
                <a:cs typeface="Times New Roman" panose="02020603050405020304" pitchFamily="18" charset="0"/>
              </a:rPr>
              <a:t>es:</a:t>
            </a:r>
          </a:p>
          <a:p>
            <a:pPr algn="ctr">
              <a:spcAft>
                <a:spcPts val="0"/>
              </a:spcAf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V</a:t>
            </a:r>
            <a:r>
              <a:rPr lang="en-US" sz="3000" baseline="-25000" dirty="0">
                <a:latin typeface="Times New Roman" panose="02020603050405020304" pitchFamily="18" charset="0"/>
                <a:ea typeface="Times New Roman" panose="02020603050405020304" pitchFamily="18" charset="0"/>
                <a:cs typeface="Times New Roman" panose="02020603050405020304" pitchFamily="18" charset="0"/>
              </a:rPr>
              <a:t>0 </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  </a:t>
            </a:r>
            <a:r>
              <a:rPr lang="en-US" sz="30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V</a:t>
            </a:r>
            <a:r>
              <a:rPr lang="en-US" sz="3000" baseline="-250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 </a:t>
            </a:r>
            <a:r>
              <a:rPr lang="en-US" sz="30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V</a:t>
            </a:r>
            <a:r>
              <a:rPr lang="en-US" sz="3000" baseline="-250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  </a:t>
            </a:r>
            <a:r>
              <a:rPr lang="es-ES_tradnl" sz="3000" u="sng"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α</a:t>
            </a:r>
            <a:r>
              <a:rPr lang="es-ES_tradnl" sz="3000" u="sng" dirty="0">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s-ES_tradnl" sz="3000" u="sng"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α</a:t>
            </a:r>
            <a:r>
              <a:rPr lang="en-US" sz="30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(1 + i)</a:t>
            </a:r>
            <a:r>
              <a:rPr lang="en-US" sz="3000" baseline="300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–n</a:t>
            </a:r>
            <a:endParaRPr lang="es-AR" sz="3000" dirty="0">
              <a:solidFill>
                <a:srgbClr val="00B050"/>
              </a:solidFill>
              <a:latin typeface="Arial" panose="020B0604020202020204" pitchFamily="34" charset="0"/>
              <a:ea typeface="Times New Roman" panose="02020603050405020304" pitchFamily="18" charset="0"/>
              <a:cs typeface="Times New Roman" panose="02020603050405020304" pitchFamily="18" charset="0"/>
            </a:endParaRPr>
          </a:p>
          <a:p>
            <a:pPr>
              <a:spcAft>
                <a:spcPts val="600"/>
              </a:spcAf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30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s-AR" sz="3000" dirty="0">
              <a:solidFill>
                <a:srgbClr val="00B050"/>
              </a:solidFill>
              <a:latin typeface="Arial" panose="020B0604020202020204" pitchFamily="34" charset="0"/>
              <a:ea typeface="Times New Roman" panose="02020603050405020304" pitchFamily="18" charset="0"/>
              <a:cs typeface="Times New Roman" panose="02020603050405020304" pitchFamily="18" charset="0"/>
            </a:endParaRPr>
          </a:p>
          <a:p>
            <a:pPr algn="ctr">
              <a:lnSpc>
                <a:spcPct val="150000"/>
              </a:lnSpc>
              <a:spcAft>
                <a:spcPts val="0"/>
              </a:spcAf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V</a:t>
            </a:r>
            <a:r>
              <a:rPr lang="en-US" sz="3000" baseline="-25000" dirty="0">
                <a:latin typeface="Times New Roman" panose="02020603050405020304" pitchFamily="18" charset="0"/>
                <a:ea typeface="Times New Roman" panose="02020603050405020304" pitchFamily="18" charset="0"/>
                <a:cs typeface="Times New Roman" panose="02020603050405020304" pitchFamily="18" charset="0"/>
              </a:rPr>
              <a:t>0</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 </a:t>
            </a: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α</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 </a:t>
            </a:r>
            <a:r>
              <a:rPr lang="en-US" sz="3000" u="sng" dirty="0">
                <a:latin typeface="Times New Roman" panose="02020603050405020304" pitchFamily="18" charset="0"/>
                <a:ea typeface="Times New Roman" panose="02020603050405020304" pitchFamily="18" charset="0"/>
                <a:cs typeface="Times New Roman" panose="02020603050405020304" pitchFamily="18" charset="0"/>
              </a:rPr>
              <a:t>1</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 </a:t>
            </a:r>
            <a:r>
              <a:rPr lang="en-US" sz="3000" u="sng" dirty="0">
                <a:latin typeface="Times New Roman" panose="02020603050405020304" pitchFamily="18" charset="0"/>
                <a:ea typeface="Times New Roman" panose="02020603050405020304" pitchFamily="18" charset="0"/>
                <a:cs typeface="Times New Roman" panose="02020603050405020304" pitchFamily="18" charset="0"/>
              </a:rPr>
              <a:t>( 1 + i ) </a:t>
            </a:r>
            <a:r>
              <a:rPr lang="en-US" sz="3000" u="sng" baseline="30000" dirty="0">
                <a:latin typeface="Times New Roman" panose="02020603050405020304" pitchFamily="18" charset="0"/>
                <a:ea typeface="Times New Roman" panose="02020603050405020304" pitchFamily="18" charset="0"/>
                <a:cs typeface="Times New Roman" panose="02020603050405020304" pitchFamily="18" charset="0"/>
              </a:rPr>
              <a:t>– n </a:t>
            </a:r>
            <a:r>
              <a:rPr lang="en-US" sz="3000" baseline="30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a:t>
            </a:r>
            <a:endParaRPr lang="es-AR" sz="3000" dirty="0">
              <a:latin typeface="Times New Roman" panose="02020603050405020304" pitchFamily="18" charset="0"/>
              <a:ea typeface="Times New Roman" panose="02020603050405020304" pitchFamily="18" charset="0"/>
              <a:cs typeface="Times New Roman" panose="02020603050405020304" pitchFamily="18" charset="0"/>
            </a:endParaRPr>
          </a:p>
          <a:p>
            <a:pPr lvl="6">
              <a:spcAft>
                <a:spcPts val="600"/>
              </a:spcAf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                    i            </a:t>
            </a:r>
            <a:r>
              <a:rPr lang="en-US" sz="3000" dirty="0" err="1">
                <a:latin typeface="Times New Roman" panose="02020603050405020304" pitchFamily="18" charset="0"/>
                <a:ea typeface="Times New Roman" panose="02020603050405020304" pitchFamily="18" charset="0"/>
                <a:cs typeface="Times New Roman" panose="02020603050405020304" pitchFamily="18" charset="0"/>
              </a:rPr>
              <a:t>i</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algn="ctr">
              <a:lnSpc>
                <a:spcPct val="150000"/>
              </a:lnSpc>
            </a:pPr>
            <a:r>
              <a:rPr lang="en-US" sz="3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US" sz="3000" b="1" baseline="-25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0</a:t>
            </a:r>
            <a:r>
              <a:rPr lang="en-US" sz="3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a:t>
            </a:r>
            <a:r>
              <a:rPr lang="es-ES_tradnl" sz="3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α </a:t>
            </a:r>
            <a:r>
              <a:rPr lang="en-US" sz="3000" b="1" u="sng"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1 - (1 + i) </a:t>
            </a:r>
            <a:r>
              <a:rPr lang="en-US" sz="3000" b="1" baseline="30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 </a:t>
            </a:r>
            <a:r>
              <a:rPr lang="en-US" sz="3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a:t>
            </a:r>
            <a:r>
              <a:rPr lang="es-ES_tradnl" sz="3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α </a:t>
            </a:r>
            <a:r>
              <a:rPr lang="es-AR" sz="3000" b="1" i="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a:t>
            </a:r>
            <a:r>
              <a:rPr lang="es-AR" sz="3000" b="1" baseline="-250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o</a:t>
            </a:r>
            <a:endParaRPr lang="es-AR" sz="3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3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s-AR" sz="3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 </a:t>
            </a:r>
            <a:endParaRPr lang="es-AR" sz="3000" dirty="0">
              <a:solidFill>
                <a:srgbClr val="FF0000"/>
              </a:solidFill>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227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60474" y="626066"/>
            <a:ext cx="10271051" cy="5837495"/>
          </a:xfrm>
          <a:prstGeom prst="rect">
            <a:avLst/>
          </a:prstGeom>
        </p:spPr>
        <p:txBody>
          <a:bodyPr wrap="square">
            <a:spAutoFit/>
          </a:bodyPr>
          <a:lstStyle/>
          <a:p>
            <a:pPr algn="just">
              <a:lnSpc>
                <a:spcPct val="150000"/>
              </a:lnSpc>
              <a:spcAft>
                <a:spcPts val="800"/>
              </a:spcAft>
            </a:pPr>
            <a:r>
              <a:rPr lang="es-AR" sz="3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Ejemplo – I/III: </a:t>
            </a:r>
            <a:r>
              <a:rPr lang="es-AR" sz="3000" dirty="0">
                <a:latin typeface="Times New Roman" panose="02020603050405020304" pitchFamily="18" charset="0"/>
                <a:ea typeface="Calibri" panose="020F0502020204030204" pitchFamily="34" charset="0"/>
                <a:cs typeface="Times New Roman" panose="02020603050405020304" pitchFamily="18" charset="0"/>
              </a:rPr>
              <a:t>determinar el valor actual de una renta temporaria de 20 meses tomando como base que el valor actual de una renta temporaria puede ser calculado como la diferencia del valor actual de dos rentas perpetuas. Para ello se considera como punto de partida a una renta perpetua de $ 10.000,00 pagaderos en forma mensual. Comprobar.</a:t>
            </a:r>
          </a:p>
          <a:p>
            <a:pPr algn="just">
              <a:lnSpc>
                <a:spcPct val="150000"/>
              </a:lnSpc>
              <a:spcAft>
                <a:spcPts val="800"/>
              </a:spcAft>
            </a:pPr>
            <a:r>
              <a:rPr lang="es-AR" sz="3000" dirty="0">
                <a:latin typeface="Times New Roman" panose="02020603050405020304" pitchFamily="18" charset="0"/>
                <a:ea typeface="Calibri" panose="020F0502020204030204" pitchFamily="34" charset="0"/>
                <a:cs typeface="Times New Roman" panose="02020603050405020304" pitchFamily="18" charset="0"/>
              </a:rPr>
              <a:t>α </a:t>
            </a:r>
            <a:r>
              <a:rPr lang="en-US" sz="3000" dirty="0">
                <a:latin typeface="Times New Roman" panose="02020603050405020304" pitchFamily="18" charset="0"/>
                <a:ea typeface="Calibri" panose="020F0502020204030204" pitchFamily="34" charset="0"/>
                <a:cs typeface="Times New Roman" panose="02020603050405020304" pitchFamily="18" charset="0"/>
              </a:rPr>
              <a:t>= 10.000,00</a:t>
            </a:r>
          </a:p>
          <a:p>
            <a:pPr algn="just">
              <a:lnSpc>
                <a:spcPct val="150000"/>
              </a:lnSpc>
              <a:spcAft>
                <a:spcPts val="800"/>
              </a:spcAft>
            </a:pPr>
            <a:r>
              <a:rPr lang="en-US" sz="3000" dirty="0">
                <a:latin typeface="Times New Roman" panose="02020603050405020304" pitchFamily="18" charset="0"/>
                <a:ea typeface="Calibri" panose="020F0502020204030204" pitchFamily="34" charset="0"/>
                <a:cs typeface="Times New Roman" panose="02020603050405020304" pitchFamily="18" charset="0"/>
              </a:rPr>
              <a:t>i = 0,02</a:t>
            </a:r>
            <a:endParaRPr lang="es-AR" sz="3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3708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086477" y="576552"/>
            <a:ext cx="10933814" cy="5704895"/>
          </a:xfrm>
          <a:prstGeom prst="rect">
            <a:avLst/>
          </a:prstGeom>
        </p:spPr>
        <p:txBody>
          <a:bodyPr wrap="square">
            <a:spAutoFit/>
          </a:bodyPr>
          <a:lstStyle/>
          <a:p>
            <a:pPr algn="just">
              <a:spcAft>
                <a:spcPts val="800"/>
              </a:spcAft>
            </a:pPr>
            <a:r>
              <a:rPr lang="es-AR" sz="3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Ejemplo II/III</a:t>
            </a:r>
          </a:p>
          <a:p>
            <a:pPr algn="just">
              <a:spcAft>
                <a:spcPts val="800"/>
              </a:spcAft>
            </a:pPr>
            <a:r>
              <a:rPr lang="es-AR" sz="3000" dirty="0">
                <a:latin typeface="Times New Roman" panose="02020603050405020304" pitchFamily="18" charset="0"/>
                <a:ea typeface="Calibri" panose="020F0502020204030204" pitchFamily="34" charset="0"/>
                <a:cs typeface="Times New Roman" panose="02020603050405020304" pitchFamily="18" charset="0"/>
              </a:rPr>
              <a:t>α</a:t>
            </a:r>
            <a:r>
              <a:rPr lang="en-US" sz="3000" dirty="0">
                <a:latin typeface="Times New Roman" panose="02020603050405020304" pitchFamily="18" charset="0"/>
                <a:ea typeface="Calibri" panose="020F0502020204030204" pitchFamily="34" charset="0"/>
                <a:cs typeface="Times New Roman" panose="02020603050405020304" pitchFamily="18" charset="0"/>
              </a:rPr>
              <a:t> = V</a:t>
            </a:r>
            <a:r>
              <a:rPr lang="en-US" sz="3000" baseline="-25000" dirty="0">
                <a:latin typeface="Times New Roman" panose="02020603050405020304" pitchFamily="18" charset="0"/>
                <a:ea typeface="Calibri" panose="020F0502020204030204" pitchFamily="34" charset="0"/>
                <a:cs typeface="Times New Roman" panose="02020603050405020304" pitchFamily="18" charset="0"/>
              </a:rPr>
              <a:t>o</a:t>
            </a:r>
            <a:r>
              <a:rPr lang="en-US" sz="3000" dirty="0">
                <a:latin typeface="Times New Roman" panose="02020603050405020304" pitchFamily="18" charset="0"/>
                <a:ea typeface="Calibri" panose="020F0502020204030204" pitchFamily="34" charset="0"/>
                <a:cs typeface="Times New Roman" panose="02020603050405020304" pitchFamily="18" charset="0"/>
              </a:rPr>
              <a:t> * i</a:t>
            </a:r>
            <a:endParaRPr lang="es-AR" sz="3000"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3000" dirty="0">
                <a:latin typeface="Times New Roman" panose="02020603050405020304" pitchFamily="18" charset="0"/>
                <a:ea typeface="Calibri" panose="020F0502020204030204" pitchFamily="34" charset="0"/>
                <a:cs typeface="Times New Roman" panose="02020603050405020304" pitchFamily="18" charset="0"/>
              </a:rPr>
              <a:t>V</a:t>
            </a:r>
            <a:r>
              <a:rPr lang="en-US" sz="3000" baseline="-25000" dirty="0">
                <a:latin typeface="Times New Roman" panose="02020603050405020304" pitchFamily="18" charset="0"/>
                <a:ea typeface="Calibri" panose="020F0502020204030204" pitchFamily="34" charset="0"/>
                <a:cs typeface="Times New Roman" panose="02020603050405020304" pitchFamily="18" charset="0"/>
              </a:rPr>
              <a:t>o1 </a:t>
            </a:r>
            <a:r>
              <a:rPr lang="en-US" sz="3000" dirty="0">
                <a:latin typeface="Times New Roman" panose="02020603050405020304" pitchFamily="18" charset="0"/>
                <a:ea typeface="Calibri" panose="020F0502020204030204" pitchFamily="34" charset="0"/>
                <a:cs typeface="Times New Roman" panose="02020603050405020304" pitchFamily="18" charset="0"/>
              </a:rPr>
              <a:t>= </a:t>
            </a:r>
            <a:r>
              <a:rPr lang="es-AR" sz="3000" dirty="0">
                <a:latin typeface="Times New Roman" panose="02020603050405020304" pitchFamily="18" charset="0"/>
                <a:ea typeface="Calibri" panose="020F0502020204030204" pitchFamily="34" charset="0"/>
                <a:cs typeface="Times New Roman" panose="02020603050405020304" pitchFamily="18" charset="0"/>
              </a:rPr>
              <a:t>α</a:t>
            </a:r>
            <a:r>
              <a:rPr lang="en-US" sz="3000" dirty="0">
                <a:latin typeface="Times New Roman" panose="02020603050405020304" pitchFamily="18" charset="0"/>
                <a:ea typeface="Calibri" panose="020F0502020204030204" pitchFamily="34" charset="0"/>
                <a:cs typeface="Times New Roman" panose="02020603050405020304" pitchFamily="18" charset="0"/>
              </a:rPr>
              <a:t> / i </a:t>
            </a:r>
            <a:endParaRPr lang="es-AR" sz="3000"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3000" b="1" dirty="0">
                <a:latin typeface="Times New Roman" panose="02020603050405020304" pitchFamily="18" charset="0"/>
                <a:ea typeface="Calibri" panose="020F0502020204030204" pitchFamily="34" charset="0"/>
                <a:cs typeface="Times New Roman" panose="02020603050405020304" pitchFamily="18" charset="0"/>
              </a:rPr>
              <a:t>V</a:t>
            </a:r>
            <a:r>
              <a:rPr lang="en-US" sz="3000" b="1" baseline="-25000" dirty="0">
                <a:latin typeface="Times New Roman" panose="02020603050405020304" pitchFamily="18" charset="0"/>
                <a:ea typeface="Calibri" panose="020F0502020204030204" pitchFamily="34" charset="0"/>
                <a:cs typeface="Times New Roman" panose="02020603050405020304" pitchFamily="18" charset="0"/>
              </a:rPr>
              <a:t>o1</a:t>
            </a:r>
            <a:r>
              <a:rPr lang="en-US" sz="3000" b="1" dirty="0">
                <a:latin typeface="Times New Roman" panose="02020603050405020304" pitchFamily="18" charset="0"/>
                <a:ea typeface="Calibri" panose="020F0502020204030204" pitchFamily="34" charset="0"/>
                <a:cs typeface="Times New Roman" panose="02020603050405020304" pitchFamily="18" charset="0"/>
              </a:rPr>
              <a:t> = 10.000,00 / 0,02 = 500.000,00</a:t>
            </a:r>
            <a:endParaRPr lang="es-AR" sz="3000" b="1"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3000" dirty="0">
                <a:latin typeface="Times New Roman" panose="02020603050405020304" pitchFamily="18" charset="0"/>
                <a:ea typeface="Calibri" panose="020F0502020204030204" pitchFamily="34" charset="0"/>
                <a:cs typeface="Times New Roman" panose="02020603050405020304" pitchFamily="18" charset="0"/>
              </a:rPr>
              <a:t>V</a:t>
            </a:r>
            <a:r>
              <a:rPr lang="en-US" sz="3000" baseline="-25000" dirty="0">
                <a:latin typeface="Times New Roman" panose="02020603050405020304" pitchFamily="18" charset="0"/>
                <a:ea typeface="Calibri" panose="020F0502020204030204" pitchFamily="34" charset="0"/>
                <a:cs typeface="Times New Roman" panose="02020603050405020304" pitchFamily="18" charset="0"/>
              </a:rPr>
              <a:t>o2 </a:t>
            </a:r>
            <a:r>
              <a:rPr lang="en-US" sz="3000" dirty="0">
                <a:latin typeface="Times New Roman" panose="02020603050405020304" pitchFamily="18" charset="0"/>
                <a:ea typeface="Calibri" panose="020F0502020204030204" pitchFamily="34" charset="0"/>
                <a:cs typeface="Times New Roman" panose="02020603050405020304" pitchFamily="18" charset="0"/>
              </a:rPr>
              <a:t>= V</a:t>
            </a:r>
            <a:r>
              <a:rPr lang="en-US" sz="3000" baseline="-25000" dirty="0">
                <a:latin typeface="Times New Roman" panose="02020603050405020304" pitchFamily="18" charset="0"/>
                <a:ea typeface="Calibri" panose="020F0502020204030204" pitchFamily="34" charset="0"/>
                <a:cs typeface="Times New Roman" panose="02020603050405020304" pitchFamily="18" charset="0"/>
              </a:rPr>
              <a:t>o1  * </a:t>
            </a:r>
            <a:r>
              <a:rPr lang="en-US" sz="3000" dirty="0">
                <a:latin typeface="Times New Roman" panose="02020603050405020304" pitchFamily="18" charset="0"/>
                <a:ea typeface="Calibri" panose="020F0502020204030204" pitchFamily="34" charset="0"/>
                <a:cs typeface="Times New Roman" panose="02020603050405020304" pitchFamily="18" charset="0"/>
              </a:rPr>
              <a:t>( 1 + i ) </a:t>
            </a:r>
            <a:r>
              <a:rPr lang="en-US" sz="3000" baseline="30000" dirty="0">
                <a:latin typeface="Times New Roman" panose="02020603050405020304" pitchFamily="18" charset="0"/>
                <a:ea typeface="Calibri" panose="020F0502020204030204" pitchFamily="34" charset="0"/>
                <a:cs typeface="Times New Roman" panose="02020603050405020304" pitchFamily="18" charset="0"/>
              </a:rPr>
              <a:t>– n</a:t>
            </a:r>
            <a:endParaRPr lang="es-AR" sz="3000"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s-AR" sz="3000" dirty="0">
                <a:latin typeface="Times New Roman" panose="02020603050405020304" pitchFamily="18" charset="0"/>
                <a:ea typeface="Calibri" panose="020F0502020204030204" pitchFamily="34" charset="0"/>
                <a:cs typeface="Times New Roman" panose="02020603050405020304" pitchFamily="18" charset="0"/>
              </a:rPr>
              <a:t>V</a:t>
            </a:r>
            <a:r>
              <a:rPr lang="es-AR" sz="3000" baseline="-25000" dirty="0">
                <a:latin typeface="Times New Roman" panose="02020603050405020304" pitchFamily="18" charset="0"/>
                <a:ea typeface="Calibri" panose="020F0502020204030204" pitchFamily="34" charset="0"/>
                <a:cs typeface="Times New Roman" panose="02020603050405020304" pitchFamily="18" charset="0"/>
              </a:rPr>
              <a:t>o2 </a:t>
            </a:r>
            <a:r>
              <a:rPr lang="es-AR" sz="3000" dirty="0">
                <a:latin typeface="Times New Roman" panose="02020603050405020304" pitchFamily="18" charset="0"/>
                <a:ea typeface="Calibri" panose="020F0502020204030204" pitchFamily="34" charset="0"/>
                <a:cs typeface="Times New Roman" panose="02020603050405020304" pitchFamily="18" charset="0"/>
              </a:rPr>
              <a:t>= 500.000,00 ( 1 + 0,02 ) </a:t>
            </a:r>
            <a:r>
              <a:rPr lang="es-AR" sz="3000" baseline="30000" dirty="0">
                <a:latin typeface="Times New Roman" panose="02020603050405020304" pitchFamily="18" charset="0"/>
                <a:ea typeface="Calibri" panose="020F0502020204030204" pitchFamily="34" charset="0"/>
                <a:cs typeface="Times New Roman" panose="02020603050405020304" pitchFamily="18" charset="0"/>
              </a:rPr>
              <a:t>– 20</a:t>
            </a:r>
            <a:r>
              <a:rPr lang="es-AR" sz="3000" dirty="0">
                <a:latin typeface="Times New Roman" panose="02020603050405020304" pitchFamily="18" charset="0"/>
                <a:ea typeface="Calibri" panose="020F0502020204030204" pitchFamily="34" charset="0"/>
                <a:cs typeface="Times New Roman" panose="02020603050405020304" pitchFamily="18" charset="0"/>
              </a:rPr>
              <a:t> </a:t>
            </a:r>
          </a:p>
          <a:p>
            <a:pPr algn="just">
              <a:spcAft>
                <a:spcPts val="800"/>
              </a:spcAft>
            </a:pPr>
            <a:r>
              <a:rPr lang="es-AR" sz="3000" b="1" dirty="0">
                <a:latin typeface="Times New Roman" panose="02020603050405020304" pitchFamily="18" charset="0"/>
                <a:ea typeface="Calibri" panose="020F0502020204030204" pitchFamily="34" charset="0"/>
                <a:cs typeface="Times New Roman" panose="02020603050405020304" pitchFamily="18" charset="0"/>
              </a:rPr>
              <a:t>V</a:t>
            </a:r>
            <a:r>
              <a:rPr lang="es-AR" sz="3000" b="1" baseline="-25000" dirty="0">
                <a:latin typeface="Times New Roman" panose="02020603050405020304" pitchFamily="18" charset="0"/>
                <a:ea typeface="Calibri" panose="020F0502020204030204" pitchFamily="34" charset="0"/>
                <a:cs typeface="Times New Roman" panose="02020603050405020304" pitchFamily="18" charset="0"/>
              </a:rPr>
              <a:t>o2 </a:t>
            </a:r>
            <a:r>
              <a:rPr lang="es-AR" sz="3000" b="1" dirty="0">
                <a:latin typeface="Times New Roman" panose="02020603050405020304" pitchFamily="18" charset="0"/>
                <a:ea typeface="Calibri" panose="020F0502020204030204" pitchFamily="34" charset="0"/>
                <a:cs typeface="Times New Roman" panose="02020603050405020304" pitchFamily="18" charset="0"/>
              </a:rPr>
              <a:t>= 336.485,66</a:t>
            </a:r>
          </a:p>
          <a:p>
            <a:pPr algn="just">
              <a:lnSpc>
                <a:spcPct val="107000"/>
              </a:lnSpc>
              <a:spcAft>
                <a:spcPts val="800"/>
              </a:spcAft>
            </a:pPr>
            <a:r>
              <a:rPr lang="es-AR" sz="3000" dirty="0">
                <a:latin typeface="Times New Roman" panose="02020603050405020304" pitchFamily="18" charset="0"/>
                <a:ea typeface="Calibri" panose="020F0502020204030204" pitchFamily="34" charset="0"/>
                <a:cs typeface="Times New Roman" panose="02020603050405020304" pitchFamily="18" charset="0"/>
              </a:rPr>
              <a:t>V</a:t>
            </a:r>
            <a:r>
              <a:rPr lang="es-AR" sz="3000" baseline="-25000" dirty="0">
                <a:latin typeface="Times New Roman" panose="02020603050405020304" pitchFamily="18" charset="0"/>
                <a:ea typeface="Calibri" panose="020F0502020204030204" pitchFamily="34" charset="0"/>
                <a:cs typeface="Times New Roman" panose="02020603050405020304" pitchFamily="18" charset="0"/>
              </a:rPr>
              <a:t>o </a:t>
            </a:r>
            <a:r>
              <a:rPr lang="es-AR" sz="3000" dirty="0">
                <a:latin typeface="Times New Roman" panose="02020603050405020304" pitchFamily="18" charset="0"/>
                <a:ea typeface="Calibri" panose="020F0502020204030204" pitchFamily="34" charset="0"/>
                <a:cs typeface="Times New Roman" panose="02020603050405020304" pitchFamily="18" charset="0"/>
              </a:rPr>
              <a:t>temporaria = V</a:t>
            </a:r>
            <a:r>
              <a:rPr lang="es-AR" sz="3000" baseline="-25000" dirty="0">
                <a:latin typeface="Times New Roman" panose="02020603050405020304" pitchFamily="18" charset="0"/>
                <a:ea typeface="Calibri" panose="020F0502020204030204" pitchFamily="34" charset="0"/>
                <a:cs typeface="Times New Roman" panose="02020603050405020304" pitchFamily="18" charset="0"/>
              </a:rPr>
              <a:t>o1 </a:t>
            </a:r>
            <a:r>
              <a:rPr lang="es-AR" sz="3000" dirty="0">
                <a:latin typeface="Times New Roman" panose="02020603050405020304" pitchFamily="18" charset="0"/>
                <a:ea typeface="Calibri" panose="020F0502020204030204" pitchFamily="34" charset="0"/>
                <a:cs typeface="Times New Roman" panose="02020603050405020304" pitchFamily="18" charset="0"/>
              </a:rPr>
              <a:t>- V</a:t>
            </a:r>
            <a:r>
              <a:rPr lang="es-AR" sz="3000" baseline="-25000" dirty="0">
                <a:latin typeface="Times New Roman" panose="02020603050405020304" pitchFamily="18" charset="0"/>
                <a:ea typeface="Calibri" panose="020F0502020204030204" pitchFamily="34" charset="0"/>
                <a:cs typeface="Times New Roman" panose="02020603050405020304" pitchFamily="18" charset="0"/>
              </a:rPr>
              <a:t>o2</a:t>
            </a:r>
            <a:endParaRPr lang="es-AR" sz="3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s-AR" sz="3000" dirty="0">
                <a:latin typeface="Times New Roman" panose="02020603050405020304" pitchFamily="18" charset="0"/>
                <a:ea typeface="Calibri" panose="020F0502020204030204" pitchFamily="34" charset="0"/>
                <a:cs typeface="Times New Roman" panose="02020603050405020304" pitchFamily="18" charset="0"/>
              </a:rPr>
              <a:t>V</a:t>
            </a:r>
            <a:r>
              <a:rPr lang="es-AR" sz="3000" baseline="-25000" dirty="0">
                <a:latin typeface="Times New Roman" panose="02020603050405020304" pitchFamily="18" charset="0"/>
                <a:ea typeface="Calibri" panose="020F0502020204030204" pitchFamily="34" charset="0"/>
                <a:cs typeface="Times New Roman" panose="02020603050405020304" pitchFamily="18" charset="0"/>
              </a:rPr>
              <a:t>o </a:t>
            </a:r>
            <a:r>
              <a:rPr lang="es-AR" sz="3000" dirty="0">
                <a:latin typeface="Times New Roman" panose="02020603050405020304" pitchFamily="18" charset="0"/>
                <a:ea typeface="Calibri" panose="020F0502020204030204" pitchFamily="34" charset="0"/>
                <a:cs typeface="Times New Roman" panose="02020603050405020304" pitchFamily="18" charset="0"/>
              </a:rPr>
              <a:t>temporaria = 500.000,00 – 336.485,66</a:t>
            </a:r>
          </a:p>
          <a:p>
            <a:pPr algn="just">
              <a:lnSpc>
                <a:spcPct val="107000"/>
              </a:lnSpc>
              <a:spcAft>
                <a:spcPts val="800"/>
              </a:spcAft>
            </a:pPr>
            <a:r>
              <a:rPr lang="es-AR" sz="3000" b="1" dirty="0">
                <a:latin typeface="Times New Roman" panose="02020603050405020304" pitchFamily="18" charset="0"/>
                <a:ea typeface="Calibri" panose="020F0502020204030204" pitchFamily="34" charset="0"/>
                <a:cs typeface="Times New Roman" panose="02020603050405020304" pitchFamily="18" charset="0"/>
              </a:rPr>
              <a:t>V</a:t>
            </a:r>
            <a:r>
              <a:rPr lang="es-AR" sz="3000" b="1" baseline="-25000" dirty="0">
                <a:latin typeface="Times New Roman" panose="02020603050405020304" pitchFamily="18" charset="0"/>
                <a:ea typeface="Calibri" panose="020F0502020204030204" pitchFamily="34" charset="0"/>
                <a:cs typeface="Times New Roman" panose="02020603050405020304" pitchFamily="18" charset="0"/>
              </a:rPr>
              <a:t>o </a:t>
            </a:r>
            <a:r>
              <a:rPr lang="es-AR" sz="3000" b="1" dirty="0">
                <a:latin typeface="Times New Roman" panose="02020603050405020304" pitchFamily="18" charset="0"/>
                <a:ea typeface="Calibri" panose="020F0502020204030204" pitchFamily="34" charset="0"/>
                <a:cs typeface="Times New Roman" panose="02020603050405020304" pitchFamily="18" charset="0"/>
              </a:rPr>
              <a:t>temporaria = 163.514,33</a:t>
            </a:r>
            <a:endParaRPr lang="es-AR" sz="30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58985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24270" y="810891"/>
            <a:ext cx="11167730" cy="4760278"/>
          </a:xfrm>
          <a:prstGeom prst="rect">
            <a:avLst/>
          </a:prstGeom>
        </p:spPr>
        <p:txBody>
          <a:bodyPr wrap="square">
            <a:spAutoFit/>
          </a:bodyPr>
          <a:lstStyle/>
          <a:p>
            <a:pPr algn="just">
              <a:spcAft>
                <a:spcPts val="800"/>
              </a:spcAft>
            </a:pPr>
            <a:r>
              <a:rPr lang="es-AR" sz="3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Ejemplo III/III</a:t>
            </a:r>
          </a:p>
          <a:p>
            <a:pPr algn="just">
              <a:spcAft>
                <a:spcPts val="800"/>
              </a:spcAft>
            </a:pPr>
            <a:r>
              <a:rPr lang="es-AR" sz="3000" b="1" u="sng" dirty="0">
                <a:latin typeface="Times New Roman" panose="02020603050405020304" pitchFamily="18" charset="0"/>
                <a:ea typeface="Calibri" panose="020F0502020204030204" pitchFamily="34" charset="0"/>
                <a:cs typeface="Times New Roman" panose="02020603050405020304" pitchFamily="18" charset="0"/>
              </a:rPr>
              <a:t>Comprobación:</a:t>
            </a:r>
            <a:r>
              <a:rPr lang="es-AR" sz="3000" b="1"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200000"/>
              </a:lnSpc>
              <a:spcAft>
                <a:spcPts val="0"/>
              </a:spcAft>
            </a:pPr>
            <a:r>
              <a:rPr lang="en-US" sz="3000" dirty="0">
                <a:latin typeface="Times New Roman" panose="02020603050405020304" pitchFamily="18" charset="0"/>
                <a:ea typeface="Calibri" panose="020F0502020204030204" pitchFamily="34" charset="0"/>
                <a:cs typeface="Times New Roman" panose="02020603050405020304" pitchFamily="18" charset="0"/>
              </a:rPr>
              <a:t>V</a:t>
            </a:r>
            <a:r>
              <a:rPr lang="en-US" sz="3000" baseline="-25000" dirty="0">
                <a:latin typeface="Times New Roman" panose="02020603050405020304" pitchFamily="18" charset="0"/>
                <a:ea typeface="Calibri" panose="020F0502020204030204" pitchFamily="34" charset="0"/>
                <a:cs typeface="Times New Roman" panose="02020603050405020304" pitchFamily="18" charset="0"/>
              </a:rPr>
              <a:t>o </a:t>
            </a:r>
            <a:r>
              <a:rPr lang="en-US" sz="3000" dirty="0">
                <a:latin typeface="Times New Roman" panose="02020603050405020304" pitchFamily="18" charset="0"/>
                <a:ea typeface="Calibri" panose="020F0502020204030204" pitchFamily="34" charset="0"/>
                <a:cs typeface="Times New Roman" panose="02020603050405020304" pitchFamily="18" charset="0"/>
              </a:rPr>
              <a:t>temporaria = </a:t>
            </a:r>
            <a:r>
              <a:rPr lang="es-AR" sz="3000" dirty="0">
                <a:latin typeface="Times New Roman" panose="02020603050405020304" pitchFamily="18" charset="0"/>
                <a:ea typeface="Calibri" panose="020F0502020204030204" pitchFamily="34" charset="0"/>
                <a:cs typeface="Times New Roman" panose="02020603050405020304" pitchFamily="18" charset="0"/>
              </a:rPr>
              <a:t>α  </a:t>
            </a:r>
            <a:r>
              <a:rPr lang="en-US" sz="3000" u="sng" dirty="0">
                <a:latin typeface="Times New Roman" panose="02020603050405020304" pitchFamily="18" charset="0"/>
                <a:ea typeface="Calibri" panose="020F0502020204030204" pitchFamily="34" charset="0"/>
                <a:cs typeface="Times New Roman" panose="02020603050405020304" pitchFamily="18" charset="0"/>
              </a:rPr>
              <a:t>1 – ( 1 + i ) </a:t>
            </a:r>
            <a:r>
              <a:rPr lang="en-US" sz="3000" u="sng" baseline="30000" dirty="0">
                <a:latin typeface="Times New Roman" panose="02020603050405020304" pitchFamily="18" charset="0"/>
                <a:ea typeface="Calibri" panose="020F0502020204030204" pitchFamily="34" charset="0"/>
                <a:cs typeface="Times New Roman" panose="02020603050405020304" pitchFamily="18" charset="0"/>
              </a:rPr>
              <a:t>–n</a:t>
            </a:r>
            <a:r>
              <a:rPr lang="en-US" sz="3000" dirty="0">
                <a:latin typeface="Times New Roman" panose="02020603050405020304" pitchFamily="18" charset="0"/>
                <a:ea typeface="Calibri" panose="020F0502020204030204" pitchFamily="34" charset="0"/>
                <a:cs typeface="Times New Roman" panose="02020603050405020304" pitchFamily="18" charset="0"/>
              </a:rPr>
              <a:t>  </a:t>
            </a:r>
            <a:endParaRPr lang="es-AR" sz="3000" dirty="0">
              <a:latin typeface="Times New Roman" panose="02020603050405020304" pitchFamily="18" charset="0"/>
              <a:ea typeface="Calibri" panose="020F0502020204030204" pitchFamily="34" charset="0"/>
              <a:cs typeface="Times New Roman" panose="02020603050405020304" pitchFamily="18" charset="0"/>
            </a:endParaRPr>
          </a:p>
          <a:p>
            <a:pPr marL="899160" indent="449580" algn="just">
              <a:spcAft>
                <a:spcPts val="800"/>
              </a:spcAft>
            </a:pPr>
            <a:r>
              <a:rPr lang="en-US" sz="3000" dirty="0">
                <a:latin typeface="Times New Roman" panose="02020603050405020304" pitchFamily="18" charset="0"/>
                <a:ea typeface="Calibri" panose="020F0502020204030204" pitchFamily="34" charset="0"/>
                <a:cs typeface="Times New Roman" panose="02020603050405020304" pitchFamily="18" charset="0"/>
              </a:rPr>
              <a:t>			    i</a:t>
            </a:r>
            <a:endParaRPr lang="es-AR" sz="3000"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es-AR" sz="3000" dirty="0">
                <a:latin typeface="Times New Roman" panose="02020603050405020304" pitchFamily="18" charset="0"/>
                <a:ea typeface="Calibri" panose="020F0502020204030204" pitchFamily="34" charset="0"/>
                <a:cs typeface="Times New Roman" panose="02020603050405020304" pitchFamily="18" charset="0"/>
              </a:rPr>
              <a:t>V</a:t>
            </a:r>
            <a:r>
              <a:rPr lang="es-AR" sz="3000" baseline="-25000" dirty="0">
                <a:latin typeface="Times New Roman" panose="02020603050405020304" pitchFamily="18" charset="0"/>
                <a:ea typeface="Calibri" panose="020F0502020204030204" pitchFamily="34" charset="0"/>
                <a:cs typeface="Times New Roman" panose="02020603050405020304" pitchFamily="18" charset="0"/>
              </a:rPr>
              <a:t>o </a:t>
            </a:r>
            <a:r>
              <a:rPr lang="es-AR" sz="3000" dirty="0">
                <a:latin typeface="Times New Roman" panose="02020603050405020304" pitchFamily="18" charset="0"/>
                <a:ea typeface="Calibri" panose="020F0502020204030204" pitchFamily="34" charset="0"/>
                <a:cs typeface="Times New Roman" panose="02020603050405020304" pitchFamily="18" charset="0"/>
              </a:rPr>
              <a:t>temporaria =  10.000,00 * </a:t>
            </a:r>
            <a:r>
              <a:rPr lang="es-AR" sz="3000" u="sng" dirty="0">
                <a:latin typeface="Times New Roman" panose="02020603050405020304" pitchFamily="18" charset="0"/>
                <a:ea typeface="Calibri" panose="020F0502020204030204" pitchFamily="34" charset="0"/>
                <a:cs typeface="Times New Roman" panose="02020603050405020304" pitchFamily="18" charset="0"/>
              </a:rPr>
              <a:t>1 – ( 1 + 0,02 ) </a:t>
            </a:r>
            <a:r>
              <a:rPr lang="es-AR" sz="3000" u="sng" baseline="30000" dirty="0">
                <a:latin typeface="Times New Roman" panose="02020603050405020304" pitchFamily="18" charset="0"/>
                <a:ea typeface="Calibri" panose="020F0502020204030204" pitchFamily="34" charset="0"/>
                <a:cs typeface="Times New Roman" panose="02020603050405020304" pitchFamily="18" charset="0"/>
              </a:rPr>
              <a:t>-20</a:t>
            </a:r>
            <a:endParaRPr lang="es-AR" sz="3000" dirty="0">
              <a:latin typeface="Times New Roman" panose="02020603050405020304" pitchFamily="18" charset="0"/>
              <a:ea typeface="Calibri" panose="020F0502020204030204" pitchFamily="34" charset="0"/>
              <a:cs typeface="Times New Roman" panose="02020603050405020304" pitchFamily="18" charset="0"/>
            </a:endParaRPr>
          </a:p>
          <a:p>
            <a:pPr marL="1348740" indent="449580" algn="just">
              <a:spcAft>
                <a:spcPts val="800"/>
              </a:spcAft>
            </a:pPr>
            <a:r>
              <a:rPr lang="en-US" sz="3000" dirty="0">
                <a:latin typeface="Times New Roman" panose="02020603050405020304" pitchFamily="18" charset="0"/>
                <a:ea typeface="Calibri" panose="020F0502020204030204" pitchFamily="34" charset="0"/>
                <a:cs typeface="Times New Roman" panose="02020603050405020304" pitchFamily="18" charset="0"/>
              </a:rPr>
              <a:t>                                     0,02</a:t>
            </a:r>
            <a:endParaRPr lang="es-AR" sz="3000"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s-AR" sz="3000" dirty="0">
                <a:latin typeface="Times New Roman" panose="02020603050405020304" pitchFamily="18" charset="0"/>
                <a:ea typeface="Calibri" panose="020F0502020204030204" pitchFamily="34" charset="0"/>
                <a:cs typeface="Times New Roman" panose="02020603050405020304" pitchFamily="18" charset="0"/>
              </a:rPr>
              <a:t>V</a:t>
            </a:r>
            <a:r>
              <a:rPr lang="es-AR" sz="3000" baseline="-25000" dirty="0">
                <a:latin typeface="Times New Roman" panose="02020603050405020304" pitchFamily="18" charset="0"/>
                <a:ea typeface="Calibri" panose="020F0502020204030204" pitchFamily="34" charset="0"/>
                <a:cs typeface="Times New Roman" panose="02020603050405020304" pitchFamily="18" charset="0"/>
              </a:rPr>
              <a:t>o </a:t>
            </a:r>
            <a:r>
              <a:rPr lang="es-AR" sz="3000" dirty="0">
                <a:latin typeface="Times New Roman" panose="02020603050405020304" pitchFamily="18" charset="0"/>
                <a:ea typeface="Calibri" panose="020F0502020204030204" pitchFamily="34" charset="0"/>
                <a:cs typeface="Times New Roman" panose="02020603050405020304" pitchFamily="18" charset="0"/>
              </a:rPr>
              <a:t>temporaria = 10.000,00 * 16,351433</a:t>
            </a:r>
          </a:p>
          <a:p>
            <a:pPr algn="just">
              <a:spcAft>
                <a:spcPts val="800"/>
              </a:spcAft>
            </a:pPr>
            <a:r>
              <a:rPr lang="es-AR" sz="3000" b="1" dirty="0">
                <a:latin typeface="Times New Roman" panose="02020603050405020304" pitchFamily="18" charset="0"/>
                <a:ea typeface="Calibri" panose="020F0502020204030204" pitchFamily="34" charset="0"/>
                <a:cs typeface="Times New Roman" panose="02020603050405020304" pitchFamily="18" charset="0"/>
              </a:rPr>
              <a:t> V</a:t>
            </a:r>
            <a:r>
              <a:rPr lang="es-AR" sz="3000" b="1" baseline="-25000" dirty="0">
                <a:latin typeface="Times New Roman" panose="02020603050405020304" pitchFamily="18" charset="0"/>
                <a:ea typeface="Calibri" panose="020F0502020204030204" pitchFamily="34" charset="0"/>
                <a:cs typeface="Times New Roman" panose="02020603050405020304" pitchFamily="18" charset="0"/>
              </a:rPr>
              <a:t>o </a:t>
            </a:r>
            <a:r>
              <a:rPr lang="es-AR" sz="3000" b="1" dirty="0">
                <a:latin typeface="Times New Roman" panose="02020603050405020304" pitchFamily="18" charset="0"/>
                <a:ea typeface="Calibri" panose="020F0502020204030204" pitchFamily="34" charset="0"/>
                <a:cs typeface="Times New Roman" panose="02020603050405020304" pitchFamily="18" charset="0"/>
              </a:rPr>
              <a:t>temporaria = 163.514,33</a:t>
            </a:r>
          </a:p>
        </p:txBody>
      </p:sp>
    </p:spTree>
    <p:extLst>
      <p:ext uri="{BB962C8B-B14F-4D97-AF65-F5344CB8AC3E}">
        <p14:creationId xmlns:p14="http://schemas.microsoft.com/office/powerpoint/2010/main" val="2614303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716280" y="532427"/>
            <a:ext cx="11033760" cy="5590248"/>
          </a:xfrm>
          <a:prstGeom prst="rect">
            <a:avLst/>
          </a:prstGeom>
        </p:spPr>
        <p:txBody>
          <a:bodyPr wrap="square">
            <a:spAutoFit/>
          </a:bodyPr>
          <a:lstStyle/>
          <a:p>
            <a:pPr algn="just">
              <a:lnSpc>
                <a:spcPct val="117000"/>
              </a:lnSpc>
              <a:spcBef>
                <a:spcPts val="200"/>
              </a:spcBef>
              <a:spcAft>
                <a:spcPts val="600"/>
              </a:spcAft>
            </a:pPr>
            <a:r>
              <a:rPr lang="es-ES_tradnl" sz="3000" b="1" dirty="0">
                <a:latin typeface="Times New Roman" panose="02020603050405020304" pitchFamily="18" charset="0"/>
                <a:ea typeface="Times New Roman" panose="02020603050405020304" pitchFamily="18" charset="0"/>
                <a:cs typeface="Times New Roman" panose="02020603050405020304" pitchFamily="18" charset="0"/>
              </a:rPr>
              <a:t>VALORIZACION - RENTA TEMPORARIA </a:t>
            </a:r>
          </a:p>
          <a:p>
            <a:pPr algn="just">
              <a:lnSpc>
                <a:spcPct val="117000"/>
              </a:lnSpc>
              <a:spcBef>
                <a:spcPts val="200"/>
              </a:spcBef>
              <a:spcAft>
                <a:spcPts val="600"/>
              </a:spcAft>
            </a:pPr>
            <a:r>
              <a:rPr lang="es-ES_tradnl" sz="3000" b="1" dirty="0">
                <a:latin typeface="Times New Roman" panose="02020603050405020304" pitchFamily="18" charset="0"/>
                <a:ea typeface="Times New Roman" panose="02020603050405020304" pitchFamily="18" charset="0"/>
                <a:cs typeface="Times New Roman" panose="02020603050405020304" pitchFamily="18" charset="0"/>
              </a:rPr>
              <a:t>Vencida - Importe de la cuota</a:t>
            </a:r>
            <a:endParaRPr lang="es-AR" sz="3000" b="1" dirty="0">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17000"/>
              </a:lnSpc>
            </a:pP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Conocido el importe del Valor Actual de una renta, la tasa de interés y la cantidad de cuotas para la determinación del importe de la cuota se debe despejar su valor partiendo de la fórmula del Valor </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Actual:				V</a:t>
            </a:r>
            <a:r>
              <a:rPr lang="en-US" sz="3000" baseline="-25000" dirty="0">
                <a:latin typeface="Times New Roman" panose="02020603050405020304" pitchFamily="18" charset="0"/>
                <a:ea typeface="Times New Roman" panose="02020603050405020304" pitchFamily="18" charset="0"/>
                <a:cs typeface="Times New Roman" panose="02020603050405020304" pitchFamily="18" charset="0"/>
              </a:rPr>
              <a:t>o </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α </a:t>
            </a:r>
            <a:r>
              <a:rPr lang="en-US" sz="3000" i="1" dirty="0" err="1">
                <a:latin typeface="Times New Roman" panose="02020603050405020304" pitchFamily="18" charset="0"/>
                <a:ea typeface="Times New Roman" panose="02020603050405020304" pitchFamily="18" charset="0"/>
                <a:cs typeface="Times New Roman" panose="02020603050405020304" pitchFamily="18" charset="0"/>
              </a:rPr>
              <a:t>a</a:t>
            </a:r>
            <a:r>
              <a:rPr lang="en-US" sz="3000" baseline="-25000" dirty="0" err="1">
                <a:latin typeface="Times New Roman" panose="02020603050405020304" pitchFamily="18" charset="0"/>
                <a:ea typeface="Times New Roman" panose="02020603050405020304" pitchFamily="18" charset="0"/>
                <a:cs typeface="Times New Roman" panose="02020603050405020304" pitchFamily="18" charset="0"/>
              </a:rPr>
              <a:t>o</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 </a:t>
            </a: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α </a:t>
            </a:r>
            <a:r>
              <a:rPr lang="en-US" sz="3000" u="sng" dirty="0">
                <a:latin typeface="Times New Roman" panose="02020603050405020304" pitchFamily="18" charset="0"/>
                <a:ea typeface="Times New Roman" panose="02020603050405020304" pitchFamily="18" charset="0"/>
                <a:cs typeface="Times New Roman" panose="02020603050405020304" pitchFamily="18" charset="0"/>
              </a:rPr>
              <a:t>1 - (1 + i)</a:t>
            </a:r>
            <a:r>
              <a:rPr lang="en-US" sz="3000" u="sng" baseline="30000" dirty="0">
                <a:latin typeface="Times New Roman" panose="02020603050405020304" pitchFamily="18" charset="0"/>
                <a:ea typeface="Times New Roman" panose="02020603050405020304" pitchFamily="18" charset="0"/>
                <a:cs typeface="Times New Roman" panose="02020603050405020304" pitchFamily="18" charset="0"/>
              </a:rPr>
              <a:t>–n</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marL="3060700" algn="just"/>
            <a:r>
              <a:rPr lang="en-US" sz="3000" dirty="0">
                <a:latin typeface="Times New Roman" panose="02020603050405020304" pitchFamily="18" charset="0"/>
                <a:ea typeface="Times New Roman" panose="02020603050405020304" pitchFamily="18" charset="0"/>
                <a:cs typeface="Times New Roman" panose="02020603050405020304" pitchFamily="18" charset="0"/>
              </a:rPr>
              <a:t>                            i </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algn="ctr">
              <a:spcAft>
                <a:spcPts val="0"/>
              </a:spcAft>
            </a:pPr>
            <a:r>
              <a:rPr lang="es-ES_tradnl" sz="3000" b="1" dirty="0">
                <a:latin typeface="Times New Roman" panose="02020603050405020304" pitchFamily="18" charset="0"/>
                <a:ea typeface="Times New Roman" panose="02020603050405020304" pitchFamily="18" charset="0"/>
                <a:cs typeface="Times New Roman" panose="02020603050405020304" pitchFamily="18" charset="0"/>
              </a:rPr>
              <a:t>α</a:t>
            </a:r>
            <a:r>
              <a:rPr lang="en-US" sz="3000" b="1" dirty="0">
                <a:latin typeface="Times New Roman" panose="02020603050405020304" pitchFamily="18" charset="0"/>
                <a:ea typeface="Times New Roman" panose="02020603050405020304" pitchFamily="18" charset="0"/>
                <a:cs typeface="Times New Roman" panose="02020603050405020304" pitchFamily="18" charset="0"/>
              </a:rPr>
              <a:t> =  </a:t>
            </a:r>
            <a:r>
              <a:rPr lang="en-US" sz="3000" b="1" u="sng" dirty="0">
                <a:latin typeface="Times New Roman" panose="02020603050405020304" pitchFamily="18" charset="0"/>
                <a:ea typeface="Times New Roman" panose="02020603050405020304" pitchFamily="18" charset="0"/>
                <a:cs typeface="Times New Roman" panose="02020603050405020304" pitchFamily="18" charset="0"/>
              </a:rPr>
              <a:t>        V</a:t>
            </a:r>
            <a:r>
              <a:rPr lang="en-US" sz="3000" b="1" u="sng" baseline="-25000" dirty="0">
                <a:latin typeface="Times New Roman" panose="02020603050405020304" pitchFamily="18" charset="0"/>
                <a:ea typeface="Times New Roman" panose="02020603050405020304" pitchFamily="18" charset="0"/>
                <a:cs typeface="Times New Roman" panose="02020603050405020304" pitchFamily="18" charset="0"/>
              </a:rPr>
              <a:t>o</a:t>
            </a:r>
            <a:r>
              <a:rPr lang="en-US" sz="3000" b="1" u="sng" dirty="0">
                <a:latin typeface="Times New Roman" panose="02020603050405020304" pitchFamily="18" charset="0"/>
                <a:ea typeface="Times New Roman" panose="02020603050405020304" pitchFamily="18" charset="0"/>
                <a:cs typeface="Times New Roman" panose="02020603050405020304" pitchFamily="18" charset="0"/>
              </a:rPr>
              <a:t> i        </a:t>
            </a:r>
            <a:r>
              <a:rPr lang="en-US" sz="3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marL="2430145" algn="just">
              <a:spcAft>
                <a:spcPts val="600"/>
              </a:spcAft>
            </a:pPr>
            <a:r>
              <a:rPr lang="en-US" sz="3000" b="1" dirty="0">
                <a:latin typeface="Times New Roman" panose="02020603050405020304" pitchFamily="18" charset="0"/>
                <a:ea typeface="Times New Roman" panose="02020603050405020304" pitchFamily="18" charset="0"/>
                <a:cs typeface="Times New Roman" panose="02020603050405020304" pitchFamily="18" charset="0"/>
              </a:rPr>
              <a:t>                          1 - (1 + i)</a:t>
            </a:r>
            <a:r>
              <a:rPr lang="en-US" sz="3000" b="1" baseline="30000" dirty="0">
                <a:latin typeface="Times New Roman" panose="02020603050405020304" pitchFamily="18" charset="0"/>
                <a:ea typeface="Times New Roman" panose="02020603050405020304" pitchFamily="18" charset="0"/>
                <a:cs typeface="Times New Roman" panose="02020603050405020304" pitchFamily="18" charset="0"/>
              </a:rPr>
              <a:t>–n  </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algn="ctr">
              <a:spcBef>
                <a:spcPts val="1200"/>
              </a:spcBef>
              <a:spcAft>
                <a:spcPts val="600"/>
              </a:spcAft>
            </a:pPr>
            <a:r>
              <a:rPr lang="es-ES_tradnl" sz="3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α</a:t>
            </a:r>
            <a:r>
              <a:rPr lang="en-US" sz="3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V</a:t>
            </a:r>
            <a:r>
              <a:rPr lang="en-US" sz="3000" b="1" baseline="-25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US" sz="3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a:t>
            </a:r>
            <a:r>
              <a:rPr lang="en-US" sz="3000" b="1" baseline="-25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US" sz="3000" b="1" baseline="30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a:t>
            </a:r>
            <a:endParaRPr lang="es-AR" sz="300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2" name="Marcador de pie de página 1"/>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5D49A23A-630E-4C18-9504-D7AF95D5C17F}" type="slidenum">
              <a:rPr lang="es-AR" smtClean="0"/>
              <a:t>34</a:t>
            </a:fld>
            <a:endParaRPr lang="es-AR"/>
          </a:p>
        </p:txBody>
      </p:sp>
    </p:spTree>
    <p:extLst>
      <p:ext uri="{BB962C8B-B14F-4D97-AF65-F5344CB8AC3E}">
        <p14:creationId xmlns:p14="http://schemas.microsoft.com/office/powerpoint/2010/main" val="25344451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048000" y="1896056"/>
            <a:ext cx="6096000" cy="3323987"/>
          </a:xfrm>
          <a:prstGeom prst="rect">
            <a:avLst/>
          </a:prstGeom>
        </p:spPr>
        <p:txBody>
          <a:bodyPr>
            <a:spAutoFit/>
          </a:bodyPr>
          <a:lstStyle/>
          <a:p>
            <a:pPr algn="ctr"/>
            <a:r>
              <a:rPr lang="es-ES_tradnl" sz="3200" b="1" dirty="0">
                <a:latin typeface="Times New Roman" panose="02020603050405020304" pitchFamily="18" charset="0"/>
                <a:ea typeface="Times New Roman" panose="02020603050405020304" pitchFamily="18" charset="0"/>
              </a:rPr>
              <a:t>VALORIZACION</a:t>
            </a:r>
          </a:p>
          <a:p>
            <a:pPr algn="ctr"/>
            <a:endParaRPr lang="es-ES_tradnl" sz="3200" b="1" dirty="0">
              <a:latin typeface="Times New Roman" panose="02020603050405020304" pitchFamily="18" charset="0"/>
              <a:ea typeface="Times New Roman" panose="02020603050405020304" pitchFamily="18" charset="0"/>
            </a:endParaRPr>
          </a:p>
          <a:p>
            <a:pPr algn="ctr"/>
            <a:r>
              <a:rPr lang="es-ES_tradnl" sz="3200" b="1" dirty="0">
                <a:latin typeface="Times New Roman" panose="02020603050405020304" pitchFamily="18" charset="0"/>
                <a:ea typeface="Times New Roman" panose="02020603050405020304" pitchFamily="18" charset="0"/>
              </a:rPr>
              <a:t>RENTAS TEMPORARIAS</a:t>
            </a:r>
          </a:p>
          <a:p>
            <a:pPr algn="ctr"/>
            <a:r>
              <a:rPr lang="es-ES_tradnl" sz="3200" b="1" dirty="0">
                <a:latin typeface="Times New Roman" panose="02020603050405020304" pitchFamily="18" charset="0"/>
                <a:ea typeface="Times New Roman" panose="02020603050405020304" pitchFamily="18" charset="0"/>
              </a:rPr>
              <a:t>Vencidas</a:t>
            </a:r>
          </a:p>
          <a:p>
            <a:pPr algn="ctr"/>
            <a:endParaRPr lang="es-ES_tradnl" sz="3200" b="1" dirty="0">
              <a:latin typeface="Times New Roman" panose="02020603050405020304" pitchFamily="18" charset="0"/>
              <a:ea typeface="Times New Roman" panose="02020603050405020304" pitchFamily="18" charset="0"/>
            </a:endParaRPr>
          </a:p>
          <a:p>
            <a:pPr algn="ctr"/>
            <a:r>
              <a:rPr lang="es-ES_tradnl" sz="3200" b="1" dirty="0">
                <a:latin typeface="Times New Roman" panose="02020603050405020304" pitchFamily="18" charset="0"/>
                <a:ea typeface="Times New Roman" panose="02020603050405020304" pitchFamily="18" charset="0"/>
              </a:rPr>
              <a:t>Valor Final</a:t>
            </a:r>
          </a:p>
          <a:p>
            <a:pPr algn="ctr"/>
            <a:endParaRPr lang="es-ES_tradnl"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18321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60581" y="782121"/>
            <a:ext cx="10104583" cy="5632311"/>
          </a:xfrm>
          <a:prstGeom prst="rect">
            <a:avLst/>
          </a:prstGeom>
        </p:spPr>
        <p:txBody>
          <a:bodyPr wrap="square">
            <a:spAutoFit/>
          </a:bodyPr>
          <a:lstStyle/>
          <a:p>
            <a:pPr algn="just">
              <a:lnSpc>
                <a:spcPct val="150000"/>
              </a:lnSpc>
              <a:spcAft>
                <a:spcPts val="0"/>
              </a:spcAft>
            </a:pPr>
            <a:r>
              <a:rPr lang="es-ES_tradnl" sz="3000" b="1" dirty="0">
                <a:latin typeface="Times New Roman" panose="02020603050405020304" pitchFamily="18" charset="0"/>
                <a:ea typeface="Times New Roman" panose="02020603050405020304" pitchFamily="18" charset="0"/>
              </a:rPr>
              <a:t>VALORIZACIÓN – RENTAS TEMPORARIAS </a:t>
            </a:r>
          </a:p>
          <a:p>
            <a:pPr algn="just">
              <a:lnSpc>
                <a:spcPct val="150000"/>
              </a:lnSpc>
              <a:spcAft>
                <a:spcPts val="0"/>
              </a:spcAft>
            </a:pPr>
            <a:r>
              <a:rPr lang="es-AR" sz="3000" b="1" dirty="0">
                <a:latin typeface="Times New Roman" panose="02020603050405020304" pitchFamily="18" charset="0"/>
                <a:ea typeface="Times New Roman" panose="02020603050405020304" pitchFamily="18" charset="0"/>
              </a:rPr>
              <a:t>V</a:t>
            </a:r>
            <a:r>
              <a:rPr lang="es-ES_tradnl" sz="3000" b="1" dirty="0" err="1">
                <a:latin typeface="Times New Roman" panose="02020603050405020304" pitchFamily="18" charset="0"/>
                <a:ea typeface="Times New Roman" panose="02020603050405020304" pitchFamily="18" charset="0"/>
                <a:cs typeface="Times New Roman" panose="02020603050405020304" pitchFamily="18" charset="0"/>
              </a:rPr>
              <a:t>encida</a:t>
            </a:r>
            <a:r>
              <a:rPr lang="es-ES_tradnl" sz="3000" b="1" dirty="0">
                <a:latin typeface="Times New Roman" panose="02020603050405020304" pitchFamily="18" charset="0"/>
                <a:ea typeface="Times New Roman" panose="02020603050405020304" pitchFamily="18" charset="0"/>
                <a:cs typeface="Times New Roman" panose="02020603050405020304" pitchFamily="18" charset="0"/>
              </a:rPr>
              <a:t> - Valor final</a:t>
            </a:r>
          </a:p>
          <a:p>
            <a:pPr algn="just">
              <a:spcAft>
                <a:spcPts val="600"/>
              </a:spcAft>
            </a:pP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El valor final de una renta temporaria vencida es igual a su valor actual capitalizado hasta la época de vencimiento.				               </a:t>
            </a:r>
            <a:r>
              <a:rPr lang="en-US" sz="3000" dirty="0" err="1">
                <a:latin typeface="Times New Roman" panose="02020603050405020304" pitchFamily="18" charset="0"/>
                <a:ea typeface="Times New Roman" panose="02020603050405020304" pitchFamily="18" charset="0"/>
                <a:cs typeface="Times New Roman" panose="02020603050405020304" pitchFamily="18" charset="0"/>
              </a:rPr>
              <a:t>V</a:t>
            </a:r>
            <a:r>
              <a:rPr lang="en-US" sz="3000" baseline="-25000" dirty="0" err="1">
                <a:latin typeface="Times New Roman" panose="02020603050405020304" pitchFamily="18" charset="0"/>
                <a:ea typeface="Times New Roman" panose="02020603050405020304" pitchFamily="18" charset="0"/>
                <a:cs typeface="Times New Roman" panose="02020603050405020304" pitchFamily="18" charset="0"/>
              </a:rPr>
              <a:t>n</a:t>
            </a:r>
            <a:r>
              <a:rPr lang="en-US" sz="3000" baseline="-25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V</a:t>
            </a:r>
            <a:r>
              <a:rPr lang="en-US" sz="3000" baseline="-25000" dirty="0">
                <a:latin typeface="Times New Roman" panose="02020603050405020304" pitchFamily="18" charset="0"/>
                <a:ea typeface="Times New Roman" panose="02020603050405020304" pitchFamily="18" charset="0"/>
                <a:cs typeface="Times New Roman" panose="02020603050405020304" pitchFamily="18" charset="0"/>
              </a:rPr>
              <a:t>o</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(1 + i) </a:t>
            </a:r>
            <a:r>
              <a:rPr lang="en-US" sz="3000" baseline="30000" dirty="0">
                <a:latin typeface="Times New Roman" panose="02020603050405020304" pitchFamily="18" charset="0"/>
                <a:ea typeface="Times New Roman" panose="02020603050405020304" pitchFamily="18" charset="0"/>
                <a:cs typeface="Times New Roman" panose="02020603050405020304" pitchFamily="18" charset="0"/>
              </a:rPr>
              <a:t>n</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(1)</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algn="just">
              <a:spcAft>
                <a:spcPts val="600"/>
              </a:spcAf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			      V</a:t>
            </a:r>
            <a:r>
              <a:rPr lang="en-US" sz="3000" baseline="-25000" dirty="0">
                <a:latin typeface="Times New Roman" panose="02020603050405020304" pitchFamily="18" charset="0"/>
                <a:ea typeface="Times New Roman" panose="02020603050405020304" pitchFamily="18" charset="0"/>
                <a:cs typeface="Times New Roman" panose="02020603050405020304" pitchFamily="18" charset="0"/>
              </a:rPr>
              <a:t>o  </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s-ES_tradnl" sz="3000" b="1" dirty="0">
                <a:latin typeface="Times New Roman" panose="02020603050405020304" pitchFamily="18" charset="0"/>
                <a:ea typeface="Times New Roman" panose="02020603050405020304" pitchFamily="18" charset="0"/>
                <a:cs typeface="Times New Roman" panose="02020603050405020304" pitchFamily="18" charset="0"/>
              </a:rPr>
              <a:t>α </a:t>
            </a:r>
            <a:r>
              <a:rPr lang="en-US" sz="3000" b="1" i="1" dirty="0" err="1">
                <a:latin typeface="Times New Roman" panose="02020603050405020304" pitchFamily="18" charset="0"/>
                <a:ea typeface="Times New Roman" panose="02020603050405020304" pitchFamily="18" charset="0"/>
                <a:cs typeface="Times New Roman" panose="02020603050405020304" pitchFamily="18" charset="0"/>
              </a:rPr>
              <a:t>a</a:t>
            </a:r>
            <a:r>
              <a:rPr lang="en-US" sz="3000" b="1" baseline="-25000" dirty="0" err="1">
                <a:latin typeface="Times New Roman" panose="02020603050405020304" pitchFamily="18" charset="0"/>
                <a:ea typeface="Times New Roman" panose="02020603050405020304" pitchFamily="18" charset="0"/>
                <a:cs typeface="Times New Roman" panose="02020603050405020304" pitchFamily="18" charset="0"/>
              </a:rPr>
              <a:t>o</a:t>
            </a:r>
            <a:r>
              <a:rPr lang="en-US" sz="30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(2)</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algn="just">
              <a:spcAft>
                <a:spcPts val="600"/>
              </a:spcAft>
            </a:pPr>
            <a:r>
              <a:rPr lang="es-AR" sz="3000" dirty="0">
                <a:latin typeface="Times New Roman" panose="02020603050405020304" pitchFamily="18" charset="0"/>
                <a:ea typeface="Times New Roman" panose="02020603050405020304" pitchFamily="18" charset="0"/>
                <a:cs typeface="Times New Roman" panose="02020603050405020304" pitchFamily="18" charset="0"/>
              </a:rPr>
              <a:t>Reemplazando (2) en (1):</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algn="ctr">
              <a:spcAft>
                <a:spcPts val="600"/>
              </a:spcAft>
            </a:pPr>
            <a:r>
              <a:rPr lang="es-AR" sz="3000" dirty="0">
                <a:latin typeface="Times New Roman" panose="02020603050405020304" pitchFamily="18" charset="0"/>
                <a:ea typeface="Times New Roman" panose="02020603050405020304" pitchFamily="18" charset="0"/>
                <a:cs typeface="Times New Roman" panose="02020603050405020304" pitchFamily="18" charset="0"/>
              </a:rPr>
              <a:t>    </a:t>
            </a:r>
            <a:r>
              <a:rPr lang="es-AR" sz="3000" dirty="0" err="1">
                <a:latin typeface="Times New Roman" panose="02020603050405020304" pitchFamily="18" charset="0"/>
                <a:ea typeface="Times New Roman" panose="02020603050405020304" pitchFamily="18" charset="0"/>
                <a:cs typeface="Times New Roman" panose="02020603050405020304" pitchFamily="18" charset="0"/>
              </a:rPr>
              <a:t>V</a:t>
            </a:r>
            <a:r>
              <a:rPr lang="es-AR" sz="3000" baseline="-25000" dirty="0" err="1">
                <a:latin typeface="Times New Roman" panose="02020603050405020304" pitchFamily="18" charset="0"/>
                <a:ea typeface="Times New Roman" panose="02020603050405020304" pitchFamily="18" charset="0"/>
                <a:cs typeface="Times New Roman" panose="02020603050405020304" pitchFamily="18" charset="0"/>
              </a:rPr>
              <a:t>n</a:t>
            </a:r>
            <a:r>
              <a:rPr lang="es-AR" sz="3000" baseline="-25000" dirty="0">
                <a:latin typeface="Times New Roman" panose="02020603050405020304" pitchFamily="18" charset="0"/>
                <a:ea typeface="Times New Roman" panose="02020603050405020304" pitchFamily="18" charset="0"/>
                <a:cs typeface="Times New Roman" panose="02020603050405020304" pitchFamily="18" charset="0"/>
              </a:rPr>
              <a:t>  </a:t>
            </a:r>
            <a:r>
              <a:rPr lang="es-AR" sz="3000" dirty="0">
                <a:latin typeface="Times New Roman" panose="02020603050405020304" pitchFamily="18" charset="0"/>
                <a:ea typeface="Times New Roman" panose="02020603050405020304" pitchFamily="18" charset="0"/>
                <a:cs typeface="Times New Roman" panose="02020603050405020304" pitchFamily="18" charset="0"/>
              </a:rPr>
              <a:t>=  </a:t>
            </a:r>
            <a:r>
              <a:rPr lang="es-ES_tradnl" sz="3000" b="1" dirty="0">
                <a:latin typeface="Times New Roman" panose="02020603050405020304" pitchFamily="18" charset="0"/>
                <a:ea typeface="Times New Roman" panose="02020603050405020304" pitchFamily="18" charset="0"/>
                <a:cs typeface="Times New Roman" panose="02020603050405020304" pitchFamily="18" charset="0"/>
              </a:rPr>
              <a:t>α </a:t>
            </a:r>
            <a:r>
              <a:rPr lang="es-AR" sz="3000" b="1" i="1" dirty="0" err="1">
                <a:latin typeface="Times New Roman" panose="02020603050405020304" pitchFamily="18" charset="0"/>
                <a:ea typeface="Times New Roman" panose="02020603050405020304" pitchFamily="18" charset="0"/>
                <a:cs typeface="Times New Roman" panose="02020603050405020304" pitchFamily="18" charset="0"/>
              </a:rPr>
              <a:t>a</a:t>
            </a:r>
            <a:r>
              <a:rPr lang="es-AR" sz="3000" b="1" baseline="-25000" dirty="0" err="1">
                <a:latin typeface="Times New Roman" panose="02020603050405020304" pitchFamily="18" charset="0"/>
                <a:ea typeface="Times New Roman" panose="02020603050405020304" pitchFamily="18" charset="0"/>
                <a:cs typeface="Times New Roman" panose="02020603050405020304" pitchFamily="18" charset="0"/>
              </a:rPr>
              <a:t>o</a:t>
            </a:r>
            <a:r>
              <a:rPr lang="es-AR" sz="3000" dirty="0">
                <a:latin typeface="Times New Roman" panose="02020603050405020304" pitchFamily="18" charset="0"/>
                <a:ea typeface="Times New Roman" panose="02020603050405020304" pitchFamily="18" charset="0"/>
                <a:cs typeface="Times New Roman" panose="02020603050405020304" pitchFamily="18" charset="0"/>
              </a:rPr>
              <a:t> (1 + i) </a:t>
            </a:r>
            <a:r>
              <a:rPr lang="es-AR" sz="3000" baseline="30000" dirty="0">
                <a:latin typeface="Times New Roman" panose="02020603050405020304" pitchFamily="18" charset="0"/>
                <a:ea typeface="Times New Roman" panose="02020603050405020304" pitchFamily="18" charset="0"/>
                <a:cs typeface="Times New Roman" panose="02020603050405020304" pitchFamily="18" charset="0"/>
              </a:rPr>
              <a:t>n</a:t>
            </a:r>
            <a:r>
              <a:rPr lang="es-AR" sz="3000" dirty="0">
                <a:latin typeface="Times New Roman" panose="02020603050405020304" pitchFamily="18" charset="0"/>
                <a:ea typeface="Times New Roman" panose="02020603050405020304" pitchFamily="18" charset="0"/>
                <a:cs typeface="Times New Roman" panose="02020603050405020304" pitchFamily="18" charset="0"/>
              </a:rPr>
              <a:t> 	(3)</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algn="ctr">
              <a:spcBef>
                <a:spcPts val="1200"/>
              </a:spcBef>
              <a:spcAft>
                <a:spcPts val="0"/>
              </a:spcAft>
            </a:pPr>
            <a:r>
              <a:rPr lang="es-AR" sz="3000" i="1" dirty="0">
                <a:latin typeface="Times New Roman" panose="02020603050405020304" pitchFamily="18" charset="0"/>
                <a:ea typeface="Times New Roman" panose="02020603050405020304" pitchFamily="18" charset="0"/>
                <a:cs typeface="Times New Roman" panose="02020603050405020304" pitchFamily="18" charset="0"/>
              </a:rPr>
              <a:t>     </a:t>
            </a:r>
            <a:r>
              <a:rPr lang="es-AR" sz="3000" i="1" dirty="0" err="1">
                <a:latin typeface="Times New Roman" panose="02020603050405020304" pitchFamily="18" charset="0"/>
                <a:ea typeface="Times New Roman" panose="02020603050405020304" pitchFamily="18" charset="0"/>
                <a:cs typeface="Times New Roman" panose="02020603050405020304" pitchFamily="18" charset="0"/>
              </a:rPr>
              <a:t>a</a:t>
            </a:r>
            <a:r>
              <a:rPr lang="es-AR" sz="3000" baseline="-25000" dirty="0" err="1">
                <a:latin typeface="Times New Roman" panose="02020603050405020304" pitchFamily="18" charset="0"/>
                <a:ea typeface="Times New Roman" panose="02020603050405020304" pitchFamily="18" charset="0"/>
                <a:cs typeface="Times New Roman" panose="02020603050405020304" pitchFamily="18" charset="0"/>
              </a:rPr>
              <a:t>o</a:t>
            </a:r>
            <a:r>
              <a:rPr lang="es-AR" sz="3000" baseline="-25000" dirty="0">
                <a:latin typeface="Times New Roman" panose="02020603050405020304" pitchFamily="18" charset="0"/>
                <a:ea typeface="Times New Roman" panose="02020603050405020304" pitchFamily="18" charset="0"/>
                <a:cs typeface="Times New Roman" panose="02020603050405020304" pitchFamily="18" charset="0"/>
              </a:rPr>
              <a:t> </a:t>
            </a:r>
            <a:r>
              <a:rPr lang="es-AR" sz="3000" dirty="0">
                <a:latin typeface="Times New Roman" panose="02020603050405020304" pitchFamily="18" charset="0"/>
                <a:ea typeface="Times New Roman" panose="02020603050405020304" pitchFamily="18" charset="0"/>
                <a:cs typeface="Times New Roman" panose="02020603050405020304" pitchFamily="18" charset="0"/>
              </a:rPr>
              <a:t> =  </a:t>
            </a:r>
            <a:r>
              <a:rPr lang="es-AR" sz="3000" b="1" u="sng" dirty="0">
                <a:latin typeface="Times New Roman" panose="02020603050405020304" pitchFamily="18" charset="0"/>
                <a:ea typeface="Times New Roman" panose="02020603050405020304" pitchFamily="18" charset="0"/>
                <a:cs typeface="Times New Roman" panose="02020603050405020304" pitchFamily="18" charset="0"/>
              </a:rPr>
              <a:t>1 - (1 + i) </a:t>
            </a:r>
            <a:r>
              <a:rPr lang="es-AR" sz="3000" b="1" u="sng" baseline="30000" dirty="0">
                <a:latin typeface="Times New Roman" panose="02020603050405020304" pitchFamily="18" charset="0"/>
                <a:ea typeface="Times New Roman" panose="02020603050405020304" pitchFamily="18" charset="0"/>
                <a:cs typeface="Times New Roman" panose="02020603050405020304" pitchFamily="18" charset="0"/>
              </a:rPr>
              <a:t>–n</a:t>
            </a:r>
            <a:r>
              <a:rPr lang="es-AR" sz="3000" b="1" dirty="0">
                <a:latin typeface="Times New Roman" panose="02020603050405020304" pitchFamily="18" charset="0"/>
                <a:ea typeface="Times New Roman" panose="02020603050405020304" pitchFamily="18" charset="0"/>
                <a:cs typeface="Times New Roman" panose="02020603050405020304" pitchFamily="18" charset="0"/>
              </a:rPr>
              <a:t> 	</a:t>
            </a:r>
            <a:r>
              <a:rPr lang="es-AR" sz="3000" dirty="0">
                <a:latin typeface="Times New Roman" panose="02020603050405020304" pitchFamily="18" charset="0"/>
                <a:ea typeface="Times New Roman" panose="02020603050405020304" pitchFamily="18" charset="0"/>
                <a:cs typeface="Times New Roman" panose="02020603050405020304" pitchFamily="18" charset="0"/>
              </a:rPr>
              <a:t>(4)</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marL="2520950"/>
            <a:r>
              <a:rPr lang="es-AR" sz="3000" b="1" dirty="0">
                <a:latin typeface="Times New Roman" panose="02020603050405020304" pitchFamily="18" charset="0"/>
                <a:ea typeface="Times New Roman" panose="02020603050405020304" pitchFamily="18" charset="0"/>
                <a:cs typeface="Times New Roman" panose="02020603050405020304" pitchFamily="18" charset="0"/>
              </a:rPr>
              <a:t>                           i </a:t>
            </a:r>
            <a:endParaRPr lang="es-AR" sz="3000" b="1"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5D49A23A-630E-4C18-9504-D7AF95D5C17F}" type="slidenum">
              <a:rPr lang="es-AR" smtClean="0"/>
              <a:t>36</a:t>
            </a:fld>
            <a:endParaRPr lang="es-AR"/>
          </a:p>
        </p:txBody>
      </p:sp>
    </p:spTree>
    <p:extLst>
      <p:ext uri="{BB962C8B-B14F-4D97-AF65-F5344CB8AC3E}">
        <p14:creationId xmlns:p14="http://schemas.microsoft.com/office/powerpoint/2010/main" val="1295868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Matemática Financiera - UNS - 1 2020</a:t>
            </a:r>
          </a:p>
        </p:txBody>
      </p:sp>
      <p:sp>
        <p:nvSpPr>
          <p:cNvPr id="3" name="Marcador de número de diapositiva 2"/>
          <p:cNvSpPr>
            <a:spLocks noGrp="1"/>
          </p:cNvSpPr>
          <p:nvPr>
            <p:ph type="sldNum" sz="quarter" idx="12"/>
          </p:nvPr>
        </p:nvSpPr>
        <p:spPr/>
        <p:txBody>
          <a:bodyPr/>
          <a:lstStyle/>
          <a:p>
            <a:fld id="{5D49A23A-630E-4C18-9504-D7AF95D5C17F}" type="slidenum">
              <a:rPr lang="es-AR" smtClean="0"/>
              <a:t>37</a:t>
            </a:fld>
            <a:endParaRPr lang="es-AR"/>
          </a:p>
        </p:txBody>
      </p:sp>
      <p:sp>
        <p:nvSpPr>
          <p:cNvPr id="4" name="Rectángulo 3"/>
          <p:cNvSpPr/>
          <p:nvPr/>
        </p:nvSpPr>
        <p:spPr>
          <a:xfrm>
            <a:off x="936336" y="636836"/>
            <a:ext cx="10175010" cy="6093976"/>
          </a:xfrm>
          <a:prstGeom prst="rect">
            <a:avLst/>
          </a:prstGeom>
        </p:spPr>
        <p:txBody>
          <a:bodyPr wrap="square">
            <a:spAutoFit/>
          </a:bodyPr>
          <a:lstStyle/>
          <a:p>
            <a:pPr algn="just">
              <a:lnSpc>
                <a:spcPct val="150000"/>
              </a:lnSpc>
              <a:spcAft>
                <a:spcPts val="0"/>
              </a:spcAft>
            </a:pPr>
            <a:r>
              <a:rPr lang="es-ES_tradnl" sz="3000" b="1" dirty="0">
                <a:latin typeface="Times New Roman" panose="02020603050405020304" pitchFamily="18" charset="0"/>
                <a:ea typeface="Times New Roman" panose="02020603050405020304" pitchFamily="18" charset="0"/>
              </a:rPr>
              <a:t>VALORIZACIÓN – RENTAS TEMPORARIAS </a:t>
            </a:r>
          </a:p>
          <a:p>
            <a:pPr algn="just">
              <a:lnSpc>
                <a:spcPct val="150000"/>
              </a:lnSpc>
              <a:spcAft>
                <a:spcPts val="0"/>
              </a:spcAft>
            </a:pPr>
            <a:r>
              <a:rPr lang="es-AR" sz="3000" b="1" dirty="0">
                <a:latin typeface="Times New Roman" panose="02020603050405020304" pitchFamily="18" charset="0"/>
                <a:ea typeface="Times New Roman" panose="02020603050405020304" pitchFamily="18" charset="0"/>
              </a:rPr>
              <a:t>V</a:t>
            </a:r>
            <a:r>
              <a:rPr lang="es-ES_tradnl" sz="3000" b="1" dirty="0" err="1">
                <a:latin typeface="Times New Roman" panose="02020603050405020304" pitchFamily="18" charset="0"/>
                <a:ea typeface="Times New Roman" panose="02020603050405020304" pitchFamily="18" charset="0"/>
                <a:cs typeface="Times New Roman" panose="02020603050405020304" pitchFamily="18" charset="0"/>
              </a:rPr>
              <a:t>encida</a:t>
            </a:r>
            <a:r>
              <a:rPr lang="es-ES_tradnl" sz="3000" b="1" dirty="0">
                <a:latin typeface="Times New Roman" panose="02020603050405020304" pitchFamily="18" charset="0"/>
                <a:ea typeface="Times New Roman" panose="02020603050405020304" pitchFamily="18" charset="0"/>
                <a:cs typeface="Times New Roman" panose="02020603050405020304" pitchFamily="18" charset="0"/>
              </a:rPr>
              <a:t> - Valor final</a:t>
            </a:r>
          </a:p>
          <a:p>
            <a:pPr algn="just">
              <a:lnSpc>
                <a:spcPct val="150000"/>
              </a:lnSpc>
              <a:spcAft>
                <a:spcPts val="600"/>
              </a:spcAft>
            </a:pPr>
            <a:r>
              <a:rPr lang="es-AR" sz="3000" dirty="0">
                <a:latin typeface="Times New Roman" panose="02020603050405020304" pitchFamily="18" charset="0"/>
                <a:ea typeface="Times New Roman" panose="02020603050405020304" pitchFamily="18" charset="0"/>
                <a:cs typeface="Times New Roman" panose="02020603050405020304" pitchFamily="18" charset="0"/>
              </a:rPr>
              <a:t>Reemplazando (4) en (3):</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algn="ctr"/>
            <a:r>
              <a:rPr lang="en-US" sz="3000" dirty="0">
                <a:latin typeface="Times New Roman" panose="02020603050405020304" pitchFamily="18" charset="0"/>
                <a:ea typeface="Times New Roman" panose="02020603050405020304" pitchFamily="18" charset="0"/>
                <a:cs typeface="Times New Roman" panose="02020603050405020304" pitchFamily="18" charset="0"/>
              </a:rPr>
              <a:t>V</a:t>
            </a:r>
            <a:r>
              <a:rPr lang="en-US" sz="3000" baseline="-25000" dirty="0">
                <a:latin typeface="Times New Roman" panose="02020603050405020304" pitchFamily="18" charset="0"/>
                <a:ea typeface="Times New Roman" panose="02020603050405020304" pitchFamily="18" charset="0"/>
                <a:cs typeface="Times New Roman" panose="02020603050405020304" pitchFamily="18" charset="0"/>
              </a:rPr>
              <a:t>n </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α </a:t>
            </a:r>
            <a:r>
              <a:rPr lang="en-US" sz="3000" u="sng" dirty="0">
                <a:latin typeface="Times New Roman" panose="02020603050405020304" pitchFamily="18" charset="0"/>
                <a:ea typeface="Times New Roman" panose="02020603050405020304" pitchFamily="18" charset="0"/>
                <a:cs typeface="Times New Roman" panose="02020603050405020304" pitchFamily="18" charset="0"/>
              </a:rPr>
              <a:t>1 - (1 + i) </a:t>
            </a:r>
            <a:r>
              <a:rPr lang="en-US" sz="3000" u="sng" baseline="30000" dirty="0">
                <a:latin typeface="Times New Roman" panose="02020603050405020304" pitchFamily="18" charset="0"/>
                <a:ea typeface="Times New Roman" panose="02020603050405020304" pitchFamily="18" charset="0"/>
                <a:cs typeface="Times New Roman" panose="02020603050405020304" pitchFamily="18" charset="0"/>
              </a:rPr>
              <a:t>–n</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(1 + i) </a:t>
            </a:r>
            <a:r>
              <a:rPr lang="en-US" sz="3000" baseline="30000" dirty="0">
                <a:latin typeface="Times New Roman" panose="02020603050405020304" pitchFamily="18" charset="0"/>
                <a:ea typeface="Times New Roman" panose="02020603050405020304" pitchFamily="18" charset="0"/>
                <a:cs typeface="Times New Roman" panose="02020603050405020304" pitchFamily="18" charset="0"/>
              </a:rPr>
              <a:t>n </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   </a:t>
            </a: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α </a:t>
            </a:r>
            <a:r>
              <a:rPr lang="en-US" sz="3000" u="sng" dirty="0">
                <a:latin typeface="Times New Roman" panose="02020603050405020304" pitchFamily="18" charset="0"/>
                <a:ea typeface="Times New Roman" panose="02020603050405020304" pitchFamily="18" charset="0"/>
                <a:cs typeface="Times New Roman" panose="02020603050405020304" pitchFamily="18" charset="0"/>
              </a:rPr>
              <a:t>(1 + i) </a:t>
            </a:r>
            <a:r>
              <a:rPr lang="en-US" sz="3000" u="sng" baseline="30000" dirty="0">
                <a:latin typeface="Times New Roman" panose="02020603050405020304" pitchFamily="18" charset="0"/>
                <a:ea typeface="Times New Roman" panose="02020603050405020304" pitchFamily="18" charset="0"/>
                <a:cs typeface="Times New Roman" panose="02020603050405020304" pitchFamily="18" charset="0"/>
              </a:rPr>
              <a:t>n</a:t>
            </a:r>
            <a:r>
              <a:rPr lang="en-US" sz="3000" u="sng" dirty="0">
                <a:latin typeface="Times New Roman" panose="02020603050405020304" pitchFamily="18" charset="0"/>
                <a:ea typeface="Times New Roman" panose="02020603050405020304" pitchFamily="18" charset="0"/>
                <a:cs typeface="Times New Roman" panose="02020603050405020304" pitchFamily="18" charset="0"/>
              </a:rPr>
              <a:t> – 1  </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marL="2700655">
              <a:spcAft>
                <a:spcPts val="600"/>
              </a:spcAf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          i 				i</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algn="ctr">
              <a:spcAft>
                <a:spcPts val="0"/>
              </a:spcAf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S </a:t>
            </a:r>
            <a:r>
              <a:rPr lang="en-US" sz="3000" baseline="-25000" dirty="0">
                <a:latin typeface="Times New Roman" panose="02020603050405020304" pitchFamily="18" charset="0"/>
                <a:ea typeface="Times New Roman" panose="02020603050405020304" pitchFamily="18" charset="0"/>
                <a:cs typeface="Times New Roman" panose="02020603050405020304" pitchFamily="18" charset="0"/>
              </a:rPr>
              <a:t>n </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000" u="sng" dirty="0">
                <a:latin typeface="Times New Roman" panose="02020603050405020304" pitchFamily="18" charset="0"/>
                <a:ea typeface="Times New Roman" panose="02020603050405020304" pitchFamily="18" charset="0"/>
                <a:cs typeface="Times New Roman" panose="02020603050405020304" pitchFamily="18" charset="0"/>
              </a:rPr>
              <a:t>(1 + i) </a:t>
            </a:r>
            <a:r>
              <a:rPr lang="en-US" sz="3000" u="sng" baseline="30000" dirty="0">
                <a:latin typeface="Times New Roman" panose="02020603050405020304" pitchFamily="18" charset="0"/>
                <a:ea typeface="Times New Roman" panose="02020603050405020304" pitchFamily="18" charset="0"/>
                <a:cs typeface="Times New Roman" panose="02020603050405020304" pitchFamily="18" charset="0"/>
              </a:rPr>
              <a:t>n</a:t>
            </a:r>
            <a:r>
              <a:rPr lang="en-US" sz="3000" u="sng" dirty="0">
                <a:latin typeface="Times New Roman" panose="02020603050405020304" pitchFamily="18" charset="0"/>
                <a:ea typeface="Times New Roman" panose="02020603050405020304" pitchFamily="18" charset="0"/>
                <a:cs typeface="Times New Roman" panose="02020603050405020304" pitchFamily="18" charset="0"/>
              </a:rPr>
              <a:t> - 1</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algn="just">
              <a:spcAft>
                <a:spcPts val="600"/>
              </a:spcAf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   					         i </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algn="ctr">
              <a:spcAft>
                <a:spcPts val="600"/>
              </a:spcAft>
            </a:pPr>
            <a:r>
              <a:rPr lang="en-US" sz="3000" b="1" dirty="0">
                <a:latin typeface="Times New Roman" panose="02020603050405020304" pitchFamily="18" charset="0"/>
                <a:ea typeface="Times New Roman" panose="02020603050405020304" pitchFamily="18" charset="0"/>
                <a:cs typeface="Times New Roman" panose="02020603050405020304" pitchFamily="18" charset="0"/>
              </a:rPr>
              <a:t>V</a:t>
            </a:r>
            <a:r>
              <a:rPr lang="en-US" sz="3000" b="1" baseline="-25000" dirty="0">
                <a:latin typeface="Times New Roman" panose="02020603050405020304" pitchFamily="18" charset="0"/>
                <a:ea typeface="Times New Roman" panose="02020603050405020304" pitchFamily="18" charset="0"/>
                <a:cs typeface="Times New Roman" panose="02020603050405020304" pitchFamily="18" charset="0"/>
              </a:rPr>
              <a:t>n </a:t>
            </a:r>
            <a:r>
              <a:rPr lang="en-US" sz="3000" b="1" dirty="0">
                <a:latin typeface="Times New Roman" panose="02020603050405020304" pitchFamily="18" charset="0"/>
                <a:ea typeface="Times New Roman" panose="02020603050405020304" pitchFamily="18" charset="0"/>
                <a:cs typeface="Times New Roman" panose="02020603050405020304" pitchFamily="18" charset="0"/>
              </a:rPr>
              <a:t>= </a:t>
            </a:r>
            <a:r>
              <a:rPr lang="es-ES_tradnl" sz="3000" b="1" dirty="0">
                <a:latin typeface="Times New Roman" panose="02020603050405020304" pitchFamily="18" charset="0"/>
                <a:ea typeface="Times New Roman" panose="02020603050405020304" pitchFamily="18" charset="0"/>
                <a:cs typeface="Times New Roman" panose="02020603050405020304" pitchFamily="18" charset="0"/>
              </a:rPr>
              <a:t>α</a:t>
            </a:r>
            <a:r>
              <a:rPr lang="en-US" sz="3000" b="1" dirty="0">
                <a:latin typeface="Times New Roman" panose="02020603050405020304" pitchFamily="18" charset="0"/>
                <a:ea typeface="Times New Roman" panose="02020603050405020304" pitchFamily="18" charset="0"/>
                <a:cs typeface="Times New Roman" panose="02020603050405020304" pitchFamily="18" charset="0"/>
              </a:rPr>
              <a:t> S </a:t>
            </a:r>
            <a:r>
              <a:rPr lang="en-US" sz="3000" b="1" baseline="-25000" dirty="0">
                <a:latin typeface="Times New Roman" panose="02020603050405020304" pitchFamily="18" charset="0"/>
                <a:ea typeface="Times New Roman" panose="02020603050405020304" pitchFamily="18" charset="0"/>
                <a:cs typeface="Times New Roman" panose="02020603050405020304" pitchFamily="18" charset="0"/>
              </a:rPr>
              <a:t>n </a:t>
            </a:r>
          </a:p>
          <a:p>
            <a:pPr algn="ctr">
              <a:spcAft>
                <a:spcPts val="600"/>
              </a:spcAft>
            </a:pPr>
            <a:endParaRPr lang="en-US" sz="3000" b="1" baseline="-25000" dirty="0">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pPr>
            <a:r>
              <a:rPr lang="es-AR" sz="3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s-AR" sz="3000" b="1" baseline="-25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s-AR" sz="3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a:t>
            </a:r>
            <a:r>
              <a:rPr lang="es-ES_tradnl" sz="3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α </a:t>
            </a:r>
            <a:r>
              <a:rPr lang="es-AR" sz="3000" b="1" u="sng"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 + i) </a:t>
            </a:r>
            <a:r>
              <a:rPr lang="es-AR" sz="3000" b="1" u="sng" baseline="30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s-AR" sz="3000" b="1" u="sng"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- 1</a:t>
            </a:r>
            <a:endParaRPr lang="es-AR" sz="3000" dirty="0">
              <a:solidFill>
                <a:srgbClr val="FF0000"/>
              </a:solidFill>
              <a:latin typeface="Arial" panose="020B0604020202020204" pitchFamily="34" charset="0"/>
              <a:ea typeface="Times New Roman" panose="02020603050405020304" pitchFamily="18" charset="0"/>
              <a:cs typeface="Times New Roman" panose="02020603050405020304" pitchFamily="18" charset="0"/>
            </a:endParaRPr>
          </a:p>
          <a:p>
            <a:pPr>
              <a:spcAft>
                <a:spcPts val="600"/>
              </a:spcAft>
            </a:pPr>
            <a:r>
              <a:rPr lang="es-AR" sz="3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a:t>
            </a:r>
            <a:endParaRPr lang="es-AR" sz="3000" dirty="0">
              <a:solidFill>
                <a:srgbClr val="FF0000"/>
              </a:solidFill>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8008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32872" y="766732"/>
            <a:ext cx="10012218" cy="5324535"/>
          </a:xfrm>
          <a:prstGeom prst="rect">
            <a:avLst/>
          </a:prstGeom>
        </p:spPr>
        <p:txBody>
          <a:bodyPr wrap="square">
            <a:spAutoFit/>
          </a:bodyPr>
          <a:lstStyle/>
          <a:p>
            <a:pPr algn="just">
              <a:lnSpc>
                <a:spcPct val="150000"/>
              </a:lnSpc>
              <a:spcAft>
                <a:spcPts val="0"/>
              </a:spcAft>
            </a:pPr>
            <a:r>
              <a:rPr lang="es-ES_tradnl" sz="3000" b="1" dirty="0">
                <a:latin typeface="Times New Roman" panose="02020603050405020304" pitchFamily="18" charset="0"/>
                <a:ea typeface="Times New Roman" panose="02020603050405020304" pitchFamily="18" charset="0"/>
              </a:rPr>
              <a:t>VALORIZACIÓN – RENTAS TEMPORARIAS </a:t>
            </a:r>
          </a:p>
          <a:p>
            <a:pPr algn="just">
              <a:lnSpc>
                <a:spcPct val="150000"/>
              </a:lnSpc>
              <a:spcAft>
                <a:spcPts val="0"/>
              </a:spcAft>
            </a:pPr>
            <a:r>
              <a:rPr lang="es-AR" sz="3000" b="1" dirty="0">
                <a:latin typeface="Times New Roman" panose="02020603050405020304" pitchFamily="18" charset="0"/>
                <a:ea typeface="Times New Roman" panose="02020603050405020304" pitchFamily="18" charset="0"/>
              </a:rPr>
              <a:t>V</a:t>
            </a:r>
            <a:r>
              <a:rPr lang="es-ES_tradnl" sz="3000" b="1" dirty="0">
                <a:latin typeface="Times New Roman" panose="02020603050405020304" pitchFamily="18" charset="0"/>
                <a:ea typeface="Times New Roman" panose="02020603050405020304" pitchFamily="18" charset="0"/>
                <a:cs typeface="Times New Roman" panose="02020603050405020304" pitchFamily="18" charset="0"/>
              </a:rPr>
              <a:t>encida - Importe de la Cuota </a:t>
            </a:r>
            <a:endParaRPr lang="es-AR" sz="3000" b="1" dirty="0">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20000"/>
              </a:lnSpc>
              <a:spcAft>
                <a:spcPts val="600"/>
              </a:spcAft>
            </a:pP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Conocido el importe del Valor Final de una renta temporaria vencida, la tasa de interés y la cantidad de cuotas para la obtener el importe de la cuota se debe despejar su valor partiendo de la fórmula del Valor Final:</a:t>
            </a:r>
          </a:p>
          <a:p>
            <a:pPr algn="ctr">
              <a:spcAft>
                <a:spcPts val="0"/>
              </a:spcAft>
            </a:pPr>
            <a:r>
              <a:rPr lang="en-US" sz="3000" dirty="0" err="1">
                <a:latin typeface="Times New Roman" panose="02020603050405020304" pitchFamily="18" charset="0"/>
                <a:ea typeface="Times New Roman" panose="02020603050405020304" pitchFamily="18" charset="0"/>
                <a:cs typeface="Times New Roman" panose="02020603050405020304" pitchFamily="18" charset="0"/>
              </a:rPr>
              <a:t>V</a:t>
            </a:r>
            <a:r>
              <a:rPr lang="en-US" sz="3000" baseline="-25000" dirty="0" err="1">
                <a:latin typeface="Times New Roman" panose="02020603050405020304" pitchFamily="18" charset="0"/>
                <a:ea typeface="Times New Roman" panose="02020603050405020304" pitchFamily="18" charset="0"/>
                <a:cs typeface="Times New Roman" panose="02020603050405020304" pitchFamily="18" charset="0"/>
              </a:rPr>
              <a:t>n</a:t>
            </a:r>
            <a:r>
              <a:rPr lang="en-US" sz="3000" baseline="-25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α </a:t>
            </a:r>
            <a:r>
              <a:rPr lang="en-US" sz="3000" u="sng" dirty="0">
                <a:latin typeface="Times New Roman" panose="02020603050405020304" pitchFamily="18" charset="0"/>
                <a:ea typeface="Times New Roman" panose="02020603050405020304" pitchFamily="18" charset="0"/>
                <a:cs typeface="Times New Roman" panose="02020603050405020304" pitchFamily="18" charset="0"/>
              </a:rPr>
              <a:t>(1 + i)</a:t>
            </a:r>
            <a:r>
              <a:rPr lang="en-US" sz="3000" u="sng" baseline="30000" dirty="0">
                <a:latin typeface="Times New Roman" panose="02020603050405020304" pitchFamily="18" charset="0"/>
                <a:ea typeface="Times New Roman" panose="02020603050405020304" pitchFamily="18" charset="0"/>
                <a:cs typeface="Times New Roman" panose="02020603050405020304" pitchFamily="18" charset="0"/>
              </a:rPr>
              <a:t>n</a:t>
            </a:r>
            <a:r>
              <a:rPr lang="en-US" sz="3000" u="sng" dirty="0">
                <a:latin typeface="Times New Roman" panose="02020603050405020304" pitchFamily="18" charset="0"/>
                <a:ea typeface="Times New Roman" panose="02020603050405020304" pitchFamily="18" charset="0"/>
                <a:cs typeface="Times New Roman" panose="02020603050405020304" pitchFamily="18" charset="0"/>
              </a:rPr>
              <a:t> - 1</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20000"/>
              </a:lnSpc>
              <a:spcAft>
                <a:spcPts val="600"/>
              </a:spcAf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    					        i</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algn="ctr"/>
            <a:r>
              <a:rPr lang="es-ES_tradnl" sz="3000" b="1" dirty="0">
                <a:solidFill>
                  <a:srgbClr val="FF0000"/>
                </a:solidFill>
                <a:latin typeface="Times New Roman" panose="02020603050405020304" pitchFamily="18" charset="0"/>
                <a:ea typeface="Times New Roman" panose="02020603050405020304" pitchFamily="18" charset="0"/>
              </a:rPr>
              <a:t>α</a:t>
            </a:r>
            <a:r>
              <a:rPr lang="en-US" sz="3000" b="1" dirty="0">
                <a:solidFill>
                  <a:srgbClr val="FF0000"/>
                </a:solidFill>
                <a:latin typeface="Times New Roman" panose="02020603050405020304" pitchFamily="18" charset="0"/>
                <a:ea typeface="Times New Roman" panose="02020603050405020304" pitchFamily="18" charset="0"/>
              </a:rPr>
              <a:t> = V</a:t>
            </a:r>
            <a:r>
              <a:rPr lang="en-US" sz="3000" b="1" baseline="-25000" dirty="0">
                <a:solidFill>
                  <a:srgbClr val="FF0000"/>
                </a:solidFill>
                <a:latin typeface="Times New Roman" panose="02020603050405020304" pitchFamily="18" charset="0"/>
                <a:ea typeface="Times New Roman" panose="02020603050405020304" pitchFamily="18" charset="0"/>
              </a:rPr>
              <a:t>n</a:t>
            </a:r>
            <a:r>
              <a:rPr lang="en-US" sz="3000" b="1" dirty="0">
                <a:solidFill>
                  <a:srgbClr val="FF0000"/>
                </a:solidFill>
                <a:latin typeface="Times New Roman" panose="02020603050405020304" pitchFamily="18" charset="0"/>
                <a:ea typeface="Times New Roman" panose="02020603050405020304" pitchFamily="18" charset="0"/>
              </a:rPr>
              <a:t> S</a:t>
            </a:r>
            <a:r>
              <a:rPr lang="en-US" sz="3000" b="1" baseline="-25000" dirty="0">
                <a:solidFill>
                  <a:srgbClr val="FF0000"/>
                </a:solidFill>
                <a:latin typeface="Times New Roman" panose="02020603050405020304" pitchFamily="18" charset="0"/>
                <a:ea typeface="Times New Roman" panose="02020603050405020304" pitchFamily="18" charset="0"/>
              </a:rPr>
              <a:t>n </a:t>
            </a:r>
            <a:r>
              <a:rPr lang="en-US" sz="3000" b="1" baseline="30000" dirty="0">
                <a:solidFill>
                  <a:srgbClr val="FF0000"/>
                </a:solidFill>
                <a:latin typeface="Times New Roman" panose="02020603050405020304" pitchFamily="18" charset="0"/>
                <a:ea typeface="Times New Roman" panose="02020603050405020304" pitchFamily="18" charset="0"/>
              </a:rPr>
              <a:t>-1</a:t>
            </a:r>
            <a:endParaRPr lang="es-AR" sz="3000" dirty="0">
              <a:solidFill>
                <a:srgbClr val="FF0000"/>
              </a:solidFill>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5D49A23A-630E-4C18-9504-D7AF95D5C17F}" type="slidenum">
              <a:rPr lang="es-AR" smtClean="0"/>
              <a:t>38</a:t>
            </a:fld>
            <a:endParaRPr lang="es-AR"/>
          </a:p>
        </p:txBody>
      </p:sp>
    </p:spTree>
    <p:extLst>
      <p:ext uri="{BB962C8B-B14F-4D97-AF65-F5344CB8AC3E}">
        <p14:creationId xmlns:p14="http://schemas.microsoft.com/office/powerpoint/2010/main" val="3334173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048000" y="1933000"/>
            <a:ext cx="6096000" cy="3323987"/>
          </a:xfrm>
          <a:prstGeom prst="rect">
            <a:avLst/>
          </a:prstGeom>
        </p:spPr>
        <p:txBody>
          <a:bodyPr>
            <a:spAutoFit/>
          </a:bodyPr>
          <a:lstStyle/>
          <a:p>
            <a:pPr algn="ctr"/>
            <a:r>
              <a:rPr lang="es-ES_tradnl" sz="3200" b="1" dirty="0">
                <a:latin typeface="Times New Roman" panose="02020603050405020304" pitchFamily="18" charset="0"/>
                <a:ea typeface="Times New Roman" panose="02020603050405020304" pitchFamily="18" charset="0"/>
              </a:rPr>
              <a:t>VALORIZACION</a:t>
            </a:r>
          </a:p>
          <a:p>
            <a:pPr algn="ctr"/>
            <a:endParaRPr lang="es-ES_tradnl" sz="3200" b="1" dirty="0">
              <a:latin typeface="Times New Roman" panose="02020603050405020304" pitchFamily="18" charset="0"/>
              <a:ea typeface="Times New Roman" panose="02020603050405020304" pitchFamily="18" charset="0"/>
            </a:endParaRPr>
          </a:p>
          <a:p>
            <a:pPr algn="ctr"/>
            <a:r>
              <a:rPr lang="es-ES_tradnl" sz="3200" b="1" dirty="0">
                <a:latin typeface="Times New Roman" panose="02020603050405020304" pitchFamily="18" charset="0"/>
                <a:ea typeface="Times New Roman" panose="02020603050405020304" pitchFamily="18" charset="0"/>
              </a:rPr>
              <a:t>RENTAS TEMPORARIAS</a:t>
            </a:r>
          </a:p>
          <a:p>
            <a:pPr algn="ctr"/>
            <a:r>
              <a:rPr lang="es-ES_tradnl" sz="3200" b="1" dirty="0">
                <a:latin typeface="Times New Roman" panose="02020603050405020304" pitchFamily="18" charset="0"/>
                <a:ea typeface="Times New Roman" panose="02020603050405020304" pitchFamily="18" charset="0"/>
              </a:rPr>
              <a:t>Adelantadas</a:t>
            </a:r>
          </a:p>
          <a:p>
            <a:pPr algn="ctr"/>
            <a:endParaRPr lang="es-ES_tradnl" sz="3200" b="1" dirty="0">
              <a:latin typeface="Times New Roman" panose="02020603050405020304" pitchFamily="18" charset="0"/>
              <a:ea typeface="Times New Roman" panose="02020603050405020304" pitchFamily="18" charset="0"/>
            </a:endParaRPr>
          </a:p>
          <a:p>
            <a:pPr algn="ctr"/>
            <a:r>
              <a:rPr lang="es-ES_tradnl" sz="3200" b="1" dirty="0">
                <a:latin typeface="Times New Roman" panose="02020603050405020304" pitchFamily="18" charset="0"/>
                <a:ea typeface="Times New Roman" panose="02020603050405020304" pitchFamily="18" charset="0"/>
              </a:rPr>
              <a:t>Valor Actual </a:t>
            </a:r>
          </a:p>
          <a:p>
            <a:pPr algn="ctr"/>
            <a:endParaRPr lang="es-ES_tradnl"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90914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32871" y="828288"/>
            <a:ext cx="10123055" cy="5201424"/>
          </a:xfrm>
          <a:prstGeom prst="rect">
            <a:avLst/>
          </a:prstGeom>
        </p:spPr>
        <p:txBody>
          <a:bodyPr wrap="square">
            <a:spAutoFit/>
          </a:bodyPr>
          <a:lstStyle/>
          <a:p>
            <a:pPr algn="just">
              <a:spcAft>
                <a:spcPts val="0"/>
              </a:spcAft>
            </a:pPr>
            <a:r>
              <a:rPr lang="es-ES_tradnl" sz="3200" b="1" dirty="0">
                <a:latin typeface="Times New Roman" panose="02020603050405020304" pitchFamily="18" charset="0"/>
                <a:ea typeface="Times New Roman" panose="02020603050405020304" pitchFamily="18" charset="0"/>
              </a:rPr>
              <a:t>RENTAS – Clasificación</a:t>
            </a:r>
          </a:p>
          <a:p>
            <a:pPr marL="571500" indent="-571500" algn="just">
              <a:spcAft>
                <a:spcPts val="0"/>
              </a:spcAft>
              <a:buFont typeface="+mj-lt"/>
              <a:buAutoNum type="romanUcPeriod"/>
            </a:pPr>
            <a:r>
              <a:rPr lang="es-ES_tradnl" sz="3000" b="1" dirty="0">
                <a:latin typeface="Times New Roman" panose="02020603050405020304" pitchFamily="18" charset="0"/>
                <a:ea typeface="Times New Roman" panose="02020603050405020304" pitchFamily="18" charset="0"/>
              </a:rPr>
              <a:t>Destino de los pagos: </a:t>
            </a:r>
            <a:r>
              <a:rPr lang="es-ES_tradnl" sz="3000" dirty="0">
                <a:latin typeface="Times New Roman" panose="02020603050405020304" pitchFamily="18" charset="0"/>
                <a:ea typeface="Times New Roman" panose="02020603050405020304" pitchFamily="18" charset="0"/>
              </a:rPr>
              <a:t>imposiciones o rentas propiamente dichas</a:t>
            </a:r>
          </a:p>
          <a:p>
            <a:pPr marL="571500" indent="-571500" algn="just">
              <a:spcAft>
                <a:spcPts val="0"/>
              </a:spcAft>
              <a:buFont typeface="+mj-lt"/>
              <a:buAutoNum type="romanUcPeriod"/>
            </a:pPr>
            <a:r>
              <a:rPr lang="es-ES_tradnl" sz="3000" b="1" dirty="0">
                <a:latin typeface="Times New Roman" panose="02020603050405020304" pitchFamily="18" charset="0"/>
                <a:ea typeface="Calibri" panose="020F0502020204030204" pitchFamily="34" charset="0"/>
                <a:cs typeface="Times New Roman" panose="02020603050405020304" pitchFamily="18" charset="0"/>
              </a:rPr>
              <a:t>Importe de sus cuotas: </a:t>
            </a:r>
            <a:r>
              <a:rPr lang="es-ES_tradnl" sz="3000" dirty="0">
                <a:latin typeface="Times New Roman" panose="02020603050405020304" pitchFamily="18" charset="0"/>
                <a:ea typeface="Calibri" panose="020F0502020204030204" pitchFamily="34" charset="0"/>
                <a:cs typeface="Times New Roman" panose="02020603050405020304" pitchFamily="18" charset="0"/>
              </a:rPr>
              <a:t>fijas o variables. Variables: sin razón de variabilidad o con razón: progresión aritmética o geométrica</a:t>
            </a:r>
          </a:p>
          <a:p>
            <a:pPr marL="571500" indent="-571500" algn="just">
              <a:lnSpc>
                <a:spcPct val="150000"/>
              </a:lnSpc>
              <a:buFont typeface="+mj-lt"/>
              <a:buAutoNum type="romanUcPeriod"/>
            </a:pPr>
            <a:r>
              <a:rPr lang="es-ES_tradnl" sz="3000" b="1" dirty="0">
                <a:latin typeface="Times New Roman" panose="02020603050405020304" pitchFamily="18" charset="0"/>
                <a:ea typeface="Calibri" panose="020F0502020204030204" pitchFamily="34" charset="0"/>
                <a:cs typeface="Times New Roman" panose="02020603050405020304" pitchFamily="18" charset="0"/>
              </a:rPr>
              <a:t>Momento en que se pagan: </a:t>
            </a:r>
            <a:r>
              <a:rPr lang="es-ES_tradnl" sz="3000" dirty="0">
                <a:latin typeface="Times New Roman" panose="02020603050405020304" pitchFamily="18" charset="0"/>
                <a:ea typeface="Calibri" panose="020F0502020204030204" pitchFamily="34" charset="0"/>
                <a:cs typeface="Times New Roman" panose="02020603050405020304" pitchFamily="18" charset="0"/>
              </a:rPr>
              <a:t>adelantadas o vencidas</a:t>
            </a:r>
          </a:p>
          <a:p>
            <a:pPr marL="571500" indent="-571500" algn="just">
              <a:spcAft>
                <a:spcPts val="0"/>
              </a:spcAft>
              <a:buFont typeface="+mj-lt"/>
              <a:buAutoNum type="romanUcPeriod"/>
            </a:pPr>
            <a:r>
              <a:rPr lang="es-ES_tradnl" sz="3000" b="1" dirty="0">
                <a:latin typeface="Times New Roman" panose="02020603050405020304" pitchFamily="18" charset="0"/>
                <a:ea typeface="Calibri" panose="020F0502020204030204" pitchFamily="34" charset="0"/>
                <a:cs typeface="Times New Roman" panose="02020603050405020304" pitchFamily="18" charset="0"/>
              </a:rPr>
              <a:t>Momento en que se valorizan respecto a la época inicial: </a:t>
            </a:r>
            <a:r>
              <a:rPr lang="es-ES_tradnl" sz="3000" dirty="0">
                <a:latin typeface="Times New Roman" panose="02020603050405020304" pitchFamily="18" charset="0"/>
                <a:ea typeface="Calibri" panose="020F0502020204030204" pitchFamily="34" charset="0"/>
                <a:cs typeface="Times New Roman" panose="02020603050405020304" pitchFamily="18" charset="0"/>
              </a:rPr>
              <a:t>diferidas, inmediatas o anticipadas</a:t>
            </a:r>
          </a:p>
          <a:p>
            <a:pPr marL="571500" indent="-571500" algn="just">
              <a:lnSpc>
                <a:spcPct val="150000"/>
              </a:lnSpc>
              <a:spcAft>
                <a:spcPts val="0"/>
              </a:spcAft>
              <a:buFont typeface="+mj-lt"/>
              <a:buAutoNum type="romanUcPeriod"/>
            </a:pPr>
            <a:r>
              <a:rPr lang="es-ES_tradnl" sz="3000" b="1" dirty="0">
                <a:latin typeface="Times New Roman" panose="02020603050405020304" pitchFamily="18" charset="0"/>
                <a:ea typeface="Calibri" panose="020F0502020204030204" pitchFamily="34" charset="0"/>
                <a:cs typeface="Times New Roman" panose="02020603050405020304" pitchFamily="18" charset="0"/>
              </a:rPr>
              <a:t>Duración o vida: </a:t>
            </a:r>
            <a:r>
              <a:rPr lang="es-AR" sz="3000" dirty="0">
                <a:latin typeface="Times New Roman" panose="02020603050405020304" pitchFamily="18" charset="0"/>
                <a:ea typeface="Calibri" panose="020F0502020204030204" pitchFamily="34" charset="0"/>
                <a:cs typeface="Times New Roman" panose="02020603050405020304" pitchFamily="18" charset="0"/>
              </a:rPr>
              <a:t>temporarias, vitalicias o perpetuas</a:t>
            </a:r>
            <a:endParaRPr lang="es-AR" sz="3000" dirty="0"/>
          </a:p>
        </p:txBody>
      </p:sp>
    </p:spTree>
    <p:extLst>
      <p:ext uri="{BB962C8B-B14F-4D97-AF65-F5344CB8AC3E}">
        <p14:creationId xmlns:p14="http://schemas.microsoft.com/office/powerpoint/2010/main" val="33726047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32509" y="138212"/>
            <a:ext cx="11222182" cy="6743384"/>
          </a:xfrm>
          <a:prstGeom prst="rect">
            <a:avLst/>
          </a:prstGeom>
        </p:spPr>
        <p:txBody>
          <a:bodyPr wrap="square">
            <a:spAutoFit/>
          </a:bodyPr>
          <a:lstStyle/>
          <a:p>
            <a:pPr algn="just">
              <a:lnSpc>
                <a:spcPct val="120000"/>
              </a:lnSpc>
            </a:pPr>
            <a:r>
              <a:rPr lang="es-ES_tradnl" sz="2800" b="1" dirty="0">
                <a:latin typeface="Times New Roman" panose="02020603050405020304" pitchFamily="18" charset="0"/>
                <a:ea typeface="Times New Roman" panose="02020603050405020304" pitchFamily="18" charset="0"/>
                <a:cs typeface="Times New Roman" panose="02020603050405020304" pitchFamily="18" charset="0"/>
              </a:rPr>
              <a:t>VALORIZACION – RENTAS TEMPORARIAS </a:t>
            </a:r>
          </a:p>
          <a:p>
            <a:pPr algn="just">
              <a:lnSpc>
                <a:spcPct val="120000"/>
              </a:lnSpc>
            </a:pPr>
            <a:r>
              <a:rPr lang="es-ES_tradnl" sz="2800" b="1" dirty="0">
                <a:latin typeface="Times New Roman" panose="02020603050405020304" pitchFamily="18" charset="0"/>
                <a:ea typeface="Times New Roman" panose="02020603050405020304" pitchFamily="18" charset="0"/>
                <a:cs typeface="Times New Roman" panose="02020603050405020304" pitchFamily="18" charset="0"/>
              </a:rPr>
              <a:t>Adelantada - Valor Actual</a:t>
            </a:r>
            <a:endParaRPr lang="es-AR" sz="2800" b="1" dirty="0">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50000"/>
              </a:lnSpc>
              <a:spcAft>
                <a:spcPts val="600"/>
              </a:spcAft>
            </a:pP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Una renta adelantada tiene la misma estructura operativa que una renta de pagos vencidos </a:t>
            </a:r>
            <a:r>
              <a:rPr lang="es-ES_tradnl" sz="3000" i="1" u="sng" dirty="0">
                <a:latin typeface="Times New Roman" panose="02020603050405020304" pitchFamily="18" charset="0"/>
                <a:ea typeface="Times New Roman" panose="02020603050405020304" pitchFamily="18" charset="0"/>
                <a:cs typeface="Times New Roman" panose="02020603050405020304" pitchFamily="18" charset="0"/>
              </a:rPr>
              <a:t>con la sola diferencia que los pagos se realizan al inicio de cada subperíodo </a:t>
            </a: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por lo tanto deben ser actualizados por </a:t>
            </a:r>
            <a:r>
              <a:rPr lang="es-ES_tradnl" sz="3000" i="1" dirty="0">
                <a:latin typeface="Times New Roman" panose="02020603050405020304" pitchFamily="18" charset="0"/>
                <a:ea typeface="Times New Roman" panose="02020603050405020304" pitchFamily="18" charset="0"/>
                <a:cs typeface="Times New Roman" panose="02020603050405020304" pitchFamily="18" charset="0"/>
              </a:rPr>
              <a:t>un período menos</a:t>
            </a: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600"/>
              </a:spcAft>
            </a:pP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Actualizar por </a:t>
            </a:r>
            <a:r>
              <a:rPr lang="es-ES_tradnl" sz="3000" i="1" dirty="0">
                <a:latin typeface="Times New Roman" panose="02020603050405020304" pitchFamily="18" charset="0"/>
                <a:ea typeface="Times New Roman" panose="02020603050405020304" pitchFamily="18" charset="0"/>
                <a:cs typeface="Times New Roman" panose="02020603050405020304" pitchFamily="18" charset="0"/>
              </a:rPr>
              <a:t>un período menos </a:t>
            </a: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es lo mismo que multiplicar por (1 + i) al valor actual de todos y cada uno de los sumandos de una renta de pagos vencidos; siendo así se puede considerar a ese multiplicador como un factor común..</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5D49A23A-630E-4C18-9504-D7AF95D5C17F}" type="slidenum">
              <a:rPr lang="es-AR" smtClean="0"/>
              <a:t>40</a:t>
            </a:fld>
            <a:endParaRPr lang="es-AR"/>
          </a:p>
        </p:txBody>
      </p:sp>
    </p:spTree>
    <p:extLst>
      <p:ext uri="{BB962C8B-B14F-4D97-AF65-F5344CB8AC3E}">
        <p14:creationId xmlns:p14="http://schemas.microsoft.com/office/powerpoint/2010/main" val="178420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08836" y="665952"/>
            <a:ext cx="10986977" cy="4108817"/>
          </a:xfrm>
          <a:prstGeom prst="rect">
            <a:avLst/>
          </a:prstGeom>
        </p:spPr>
        <p:txBody>
          <a:bodyPr wrap="square">
            <a:spAutoFit/>
          </a:bodyPr>
          <a:lstStyle/>
          <a:p>
            <a:pPr algn="just">
              <a:lnSpc>
                <a:spcPct val="200000"/>
              </a:lnSpc>
              <a:spcAft>
                <a:spcPts val="600"/>
              </a:spcAft>
            </a:pP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Al operar como un factor común resulta que:</a:t>
            </a:r>
          </a:p>
          <a:p>
            <a:pPr algn="just">
              <a:lnSpc>
                <a:spcPct val="200000"/>
              </a:lnSpc>
              <a:spcAft>
                <a:spcPts val="600"/>
              </a:spcAft>
            </a:pPr>
            <a:r>
              <a:rPr lang="es-ES_tradnl" sz="3200" i="1" dirty="0">
                <a:latin typeface="Times New Roman" panose="02020603050405020304" pitchFamily="18" charset="0"/>
                <a:ea typeface="Times New Roman" panose="02020603050405020304" pitchFamily="18" charset="0"/>
                <a:cs typeface="Times New Roman" panose="02020603050405020304" pitchFamily="18" charset="0"/>
              </a:rPr>
              <a:t>El valor actual de una renta temporaria adelantada es igual al valor actual de una renta temporaria vencida con un período menos de actualización.</a:t>
            </a:r>
            <a:endParaRPr lang="es-AR" sz="3200" i="1"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87377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9773" y="398200"/>
            <a:ext cx="11679382" cy="6284797"/>
          </a:xfrm>
          <a:prstGeom prst="rect">
            <a:avLst/>
          </a:prstGeom>
        </p:spPr>
        <p:txBody>
          <a:bodyPr wrap="square">
            <a:spAutoFit/>
          </a:bodyPr>
          <a:lstStyle/>
          <a:p>
            <a:pPr algn="just">
              <a:lnSpc>
                <a:spcPct val="120000"/>
              </a:lnSpc>
              <a:spcAft>
                <a:spcPts val="600"/>
              </a:spcAft>
            </a:pPr>
            <a:r>
              <a:rPr lang="es-AR" sz="3000" b="1" dirty="0">
                <a:latin typeface="Times New Roman" panose="02020603050405020304" pitchFamily="18" charset="0"/>
                <a:ea typeface="Times New Roman" panose="02020603050405020304" pitchFamily="18" charset="0"/>
                <a:cs typeface="Times New Roman" panose="02020603050405020304" pitchFamily="18" charset="0"/>
              </a:rPr>
              <a:t>VALORIZACION - RENTAS TEMPORARIA</a:t>
            </a:r>
          </a:p>
          <a:p>
            <a:pPr algn="just">
              <a:lnSpc>
                <a:spcPct val="120000"/>
              </a:lnSpc>
              <a:spcAft>
                <a:spcPts val="600"/>
              </a:spcAft>
            </a:pPr>
            <a:r>
              <a:rPr lang="es-AR" sz="3000" b="1" dirty="0">
                <a:latin typeface="Times New Roman" panose="02020603050405020304" pitchFamily="18" charset="0"/>
                <a:ea typeface="Times New Roman" panose="02020603050405020304" pitchFamily="18" charset="0"/>
                <a:cs typeface="Times New Roman" panose="02020603050405020304" pitchFamily="18" charset="0"/>
              </a:rPr>
              <a:t>Adelantada – Valor Actual</a:t>
            </a:r>
          </a:p>
          <a:p>
            <a:pPr algn="just">
              <a:lnSpc>
                <a:spcPct val="120000"/>
              </a:lnSpc>
              <a:spcAft>
                <a:spcPts val="600"/>
              </a:spcAft>
            </a:pPr>
            <a:r>
              <a:rPr lang="es-AR" sz="3000" dirty="0">
                <a:latin typeface="Times New Roman" panose="02020603050405020304" pitchFamily="18" charset="0"/>
                <a:ea typeface="Times New Roman" panose="02020603050405020304" pitchFamily="18" charset="0"/>
                <a:cs typeface="Times New Roman" panose="02020603050405020304" pitchFamily="18" charset="0"/>
              </a:rPr>
              <a:t>Para la unidad de capital el valor actual de una renta vencida es:</a:t>
            </a:r>
            <a:r>
              <a:rPr lang="es-AR" sz="3000" dirty="0">
                <a:latin typeface="Arial" panose="020B0604020202020204" pitchFamily="34" charset="0"/>
                <a:ea typeface="Times New Roman" panose="02020603050405020304" pitchFamily="18" charset="0"/>
                <a:cs typeface="Times New Roman" panose="02020603050405020304" pitchFamily="18" charset="0"/>
              </a:rPr>
              <a:t> </a:t>
            </a:r>
          </a:p>
          <a:p>
            <a:pPr algn="just">
              <a:lnSpc>
                <a:spcPct val="120000"/>
              </a:lnSpc>
              <a:spcAft>
                <a:spcPts val="600"/>
              </a:spcAft>
            </a:pPr>
            <a:r>
              <a:rPr lang="es-AR" sz="3000" dirty="0">
                <a:latin typeface="Arial" panose="020B0604020202020204" pitchFamily="34" charset="0"/>
                <a:ea typeface="Times New Roman" panose="02020603050405020304" pitchFamily="18" charset="0"/>
                <a:cs typeface="Times New Roman" panose="02020603050405020304" pitchFamily="18" charset="0"/>
              </a:rPr>
              <a:t>			       </a:t>
            </a:r>
            <a:r>
              <a:rPr lang="es-AR" sz="3000" dirty="0">
                <a:latin typeface="Times New Roman" panose="02020603050405020304" pitchFamily="18" charset="0"/>
                <a:ea typeface="Times New Roman" panose="02020603050405020304" pitchFamily="18" charset="0"/>
                <a:cs typeface="Times New Roman" panose="02020603050405020304" pitchFamily="18" charset="0"/>
              </a:rPr>
              <a:t>V</a:t>
            </a:r>
            <a:r>
              <a:rPr lang="es-AR" sz="3000" baseline="-25000" dirty="0">
                <a:latin typeface="Times New Roman" panose="02020603050405020304" pitchFamily="18" charset="0"/>
                <a:ea typeface="Times New Roman" panose="02020603050405020304" pitchFamily="18" charset="0"/>
                <a:cs typeface="Times New Roman" panose="02020603050405020304" pitchFamily="18" charset="0"/>
              </a:rPr>
              <a:t>o </a:t>
            </a:r>
            <a:r>
              <a:rPr lang="es-AR" sz="3000" dirty="0">
                <a:latin typeface="Times New Roman" panose="02020603050405020304" pitchFamily="18" charset="0"/>
                <a:ea typeface="Times New Roman" panose="02020603050405020304" pitchFamily="18" charset="0"/>
                <a:cs typeface="Times New Roman" panose="02020603050405020304" pitchFamily="18" charset="0"/>
              </a:rPr>
              <a:t>= </a:t>
            </a:r>
            <a:r>
              <a:rPr lang="es-AR" sz="3000" i="1" dirty="0">
                <a:latin typeface="Times New Roman" panose="02020603050405020304" pitchFamily="18" charset="0"/>
                <a:ea typeface="Times New Roman" panose="02020603050405020304" pitchFamily="18" charset="0"/>
                <a:cs typeface="Times New Roman" panose="02020603050405020304" pitchFamily="18" charset="0"/>
              </a:rPr>
              <a:t>a</a:t>
            </a:r>
            <a:r>
              <a:rPr lang="es-AR" sz="3000" baseline="-25000" dirty="0">
                <a:latin typeface="Times New Roman" panose="02020603050405020304" pitchFamily="18" charset="0"/>
                <a:ea typeface="Times New Roman" panose="02020603050405020304" pitchFamily="18" charset="0"/>
                <a:cs typeface="Times New Roman" panose="02020603050405020304" pitchFamily="18" charset="0"/>
              </a:rPr>
              <a:t>o </a:t>
            </a:r>
          </a:p>
          <a:p>
            <a:pPr>
              <a:lnSpc>
                <a:spcPct val="120000"/>
              </a:lnSpc>
              <a:spcAft>
                <a:spcPts val="600"/>
              </a:spcAft>
            </a:pPr>
            <a:r>
              <a:rPr lang="es-AR" sz="3000" dirty="0">
                <a:latin typeface="Times New Roman" panose="02020603050405020304" pitchFamily="18" charset="0"/>
                <a:ea typeface="Times New Roman" panose="02020603050405020304" pitchFamily="18" charset="0"/>
                <a:cs typeface="Times New Roman" panose="02020603050405020304" pitchFamily="18" charset="0"/>
              </a:rPr>
              <a:t>El valor actual de una renta de pagos adelantados será:</a:t>
            </a:r>
            <a:r>
              <a:rPr lang="es-AR" sz="3000" baseline="-25000"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a:spcAft>
                <a:spcPts val="600"/>
              </a:spcAft>
            </a:pPr>
            <a:r>
              <a:rPr lang="es-AR" sz="3000" dirty="0">
                <a:latin typeface="Arial" panose="020B0604020202020204" pitchFamily="34" charset="0"/>
                <a:ea typeface="Times New Roman" panose="02020603050405020304" pitchFamily="18" charset="0"/>
                <a:cs typeface="Times New Roman" panose="02020603050405020304" pitchFamily="18" charset="0"/>
              </a:rPr>
              <a:t>				</a:t>
            </a:r>
            <a:r>
              <a:rPr lang="es-AR" sz="3000" dirty="0" err="1">
                <a:latin typeface="Times New Roman" panose="02020603050405020304" pitchFamily="18" charset="0"/>
                <a:ea typeface="Times New Roman" panose="02020603050405020304" pitchFamily="18" charset="0"/>
                <a:cs typeface="Times New Roman" panose="02020603050405020304" pitchFamily="18" charset="0"/>
              </a:rPr>
              <a:t>a</a:t>
            </a:r>
            <a:r>
              <a:rPr lang="es-AR" sz="3000" baseline="-25000" dirty="0" err="1">
                <a:latin typeface="Times New Roman" panose="02020603050405020304" pitchFamily="18" charset="0"/>
                <a:ea typeface="Times New Roman" panose="02020603050405020304" pitchFamily="18" charset="0"/>
                <a:cs typeface="Times New Roman" panose="02020603050405020304" pitchFamily="18" charset="0"/>
              </a:rPr>
              <a:t>o</a:t>
            </a:r>
            <a:r>
              <a:rPr lang="es-AR" sz="3000" baseline="-25000" dirty="0">
                <a:latin typeface="Times New Roman" panose="02020603050405020304" pitchFamily="18" charset="0"/>
                <a:ea typeface="Times New Roman" panose="02020603050405020304" pitchFamily="18" charset="0"/>
                <a:cs typeface="Times New Roman" panose="02020603050405020304" pitchFamily="18" charset="0"/>
              </a:rPr>
              <a:t> </a:t>
            </a:r>
            <a:r>
              <a:rPr lang="es-AR" sz="3000" dirty="0">
                <a:latin typeface="Times New Roman" panose="02020603050405020304" pitchFamily="18" charset="0"/>
                <a:ea typeface="Times New Roman" panose="02020603050405020304" pitchFamily="18" charset="0"/>
                <a:cs typeface="Times New Roman" panose="02020603050405020304" pitchFamily="18" charset="0"/>
              </a:rPr>
              <a:t>=</a:t>
            </a:r>
            <a:r>
              <a:rPr lang="es-AR" sz="3000" baseline="-25000" dirty="0">
                <a:latin typeface="Times New Roman" panose="02020603050405020304" pitchFamily="18" charset="0"/>
                <a:ea typeface="Times New Roman" panose="02020603050405020304" pitchFamily="18" charset="0"/>
                <a:cs typeface="Times New Roman" panose="02020603050405020304" pitchFamily="18" charset="0"/>
              </a:rPr>
              <a:t>     </a:t>
            </a:r>
            <a:r>
              <a:rPr lang="es-AR" sz="3000" i="1" dirty="0" err="1">
                <a:latin typeface="Times New Roman" panose="02020603050405020304" pitchFamily="18" charset="0"/>
                <a:ea typeface="Times New Roman" panose="02020603050405020304" pitchFamily="18" charset="0"/>
                <a:cs typeface="Times New Roman" panose="02020603050405020304" pitchFamily="18" charset="0"/>
              </a:rPr>
              <a:t>a</a:t>
            </a:r>
            <a:r>
              <a:rPr lang="es-AR" sz="3000" baseline="-25000" dirty="0" err="1">
                <a:latin typeface="Times New Roman" panose="02020603050405020304" pitchFamily="18" charset="0"/>
                <a:ea typeface="Times New Roman" panose="02020603050405020304" pitchFamily="18" charset="0"/>
                <a:cs typeface="Times New Roman" panose="02020603050405020304" pitchFamily="18" charset="0"/>
              </a:rPr>
              <a:t>o</a:t>
            </a:r>
            <a:r>
              <a:rPr lang="es-AR" sz="3000" baseline="-25000" dirty="0">
                <a:latin typeface="Times New Roman" panose="02020603050405020304" pitchFamily="18" charset="0"/>
                <a:ea typeface="Times New Roman" panose="02020603050405020304" pitchFamily="18" charset="0"/>
                <a:cs typeface="Times New Roman" panose="02020603050405020304" pitchFamily="18" charset="0"/>
              </a:rPr>
              <a:t> </a:t>
            </a:r>
            <a:r>
              <a:rPr lang="es-AR" sz="3000" dirty="0">
                <a:latin typeface="Times New Roman" panose="02020603050405020304" pitchFamily="18" charset="0"/>
                <a:ea typeface="Times New Roman" panose="02020603050405020304" pitchFamily="18" charset="0"/>
                <a:cs typeface="Times New Roman" panose="02020603050405020304" pitchFamily="18" charset="0"/>
              </a:rPr>
              <a:t> (1 + i)</a:t>
            </a:r>
            <a:r>
              <a:rPr lang="es-AR" sz="3000" baseline="30000" dirty="0">
                <a:latin typeface="Times New Roman" panose="02020603050405020304" pitchFamily="18" charset="0"/>
                <a:ea typeface="Times New Roman" panose="02020603050405020304" pitchFamily="18" charset="0"/>
                <a:cs typeface="Times New Roman" panose="02020603050405020304" pitchFamily="18" charset="0"/>
              </a:rPr>
              <a:t>n </a:t>
            </a:r>
            <a:r>
              <a:rPr lang="es-AR" sz="3000" dirty="0">
                <a:latin typeface="Times New Roman" panose="02020603050405020304" pitchFamily="18" charset="0"/>
                <a:ea typeface="Times New Roman" panose="02020603050405020304" pitchFamily="18" charset="0"/>
                <a:cs typeface="Times New Roman" panose="02020603050405020304" pitchFamily="18" charset="0"/>
              </a:rPr>
              <a:t>	= </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000" u="sng" dirty="0">
                <a:latin typeface="Times New Roman" panose="02020603050405020304" pitchFamily="18" charset="0"/>
                <a:ea typeface="Times New Roman" panose="02020603050405020304" pitchFamily="18" charset="0"/>
                <a:cs typeface="Times New Roman" panose="02020603050405020304" pitchFamily="18" charset="0"/>
              </a:rPr>
              <a:t>1 - (1 + i)</a:t>
            </a:r>
            <a:r>
              <a:rPr lang="en-US" sz="3000" u="sng" baseline="30000" dirty="0">
                <a:latin typeface="Times New Roman" panose="02020603050405020304" pitchFamily="18" charset="0"/>
                <a:ea typeface="Times New Roman" panose="02020603050405020304" pitchFamily="18" charset="0"/>
                <a:cs typeface="Times New Roman" panose="02020603050405020304" pitchFamily="18" charset="0"/>
              </a:rPr>
              <a:t>–n</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(1 + i)</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algn="ctr">
              <a:spcAft>
                <a:spcPts val="0"/>
              </a:spcAf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                                        i</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20000"/>
              </a:lnSpc>
              <a:spcAft>
                <a:spcPts val="600"/>
              </a:spcAf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Para </a:t>
            </a:r>
            <a:r>
              <a:rPr lang="es-ES_tradnl" sz="3600" dirty="0">
                <a:latin typeface="Times New Roman" panose="02020603050405020304" pitchFamily="18" charset="0"/>
                <a:ea typeface="Times New Roman" panose="02020603050405020304" pitchFamily="18" charset="0"/>
                <a:cs typeface="Times New Roman" panose="02020603050405020304" pitchFamily="18" charset="0"/>
              </a:rPr>
              <a:t>α</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pesos 		</a:t>
            </a:r>
            <a:r>
              <a:rPr lang="en-US" sz="3000" b="1" dirty="0">
                <a:latin typeface="Times New Roman" panose="02020603050405020304" pitchFamily="18" charset="0"/>
                <a:ea typeface="Times New Roman" panose="02020603050405020304" pitchFamily="18" charset="0"/>
                <a:cs typeface="Times New Roman" panose="02020603050405020304" pitchFamily="18" charset="0"/>
              </a:rPr>
              <a:t>V</a:t>
            </a:r>
            <a:r>
              <a:rPr lang="en-US" sz="3000" b="1" baseline="-25000" dirty="0">
                <a:latin typeface="Times New Roman" panose="02020603050405020304" pitchFamily="18" charset="0"/>
                <a:ea typeface="Times New Roman" panose="02020603050405020304" pitchFamily="18" charset="0"/>
                <a:cs typeface="Times New Roman" panose="02020603050405020304" pitchFamily="18" charset="0"/>
              </a:rPr>
              <a:t>o </a:t>
            </a:r>
            <a:r>
              <a:rPr lang="en-US" sz="3000" b="1" dirty="0">
                <a:latin typeface="Times New Roman" panose="02020603050405020304" pitchFamily="18" charset="0"/>
                <a:ea typeface="Times New Roman" panose="02020603050405020304" pitchFamily="18" charset="0"/>
                <a:cs typeface="Times New Roman" panose="02020603050405020304" pitchFamily="18" charset="0"/>
              </a:rPr>
              <a:t>= </a:t>
            </a:r>
            <a:r>
              <a:rPr lang="es-ES_tradnl" sz="3600" b="1" dirty="0">
                <a:latin typeface="Times New Roman" panose="02020603050405020304" pitchFamily="18" charset="0"/>
                <a:ea typeface="Times New Roman" panose="02020603050405020304" pitchFamily="18" charset="0"/>
                <a:cs typeface="Times New Roman" panose="02020603050405020304" pitchFamily="18" charset="0"/>
              </a:rPr>
              <a:t>α</a:t>
            </a:r>
            <a:r>
              <a:rPr lang="es-ES_tradnl" sz="30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ea typeface="Times New Roman" panose="02020603050405020304" pitchFamily="18" charset="0"/>
                <a:cs typeface="Times New Roman" panose="02020603050405020304" pitchFamily="18" charset="0"/>
              </a:rPr>
              <a:t>a</a:t>
            </a:r>
            <a:r>
              <a:rPr lang="en-US" sz="3000" b="1" baseline="-25000" dirty="0" err="1">
                <a:latin typeface="Times New Roman" panose="02020603050405020304" pitchFamily="18" charset="0"/>
                <a:ea typeface="Times New Roman" panose="02020603050405020304" pitchFamily="18" charset="0"/>
                <a:cs typeface="Times New Roman" panose="02020603050405020304" pitchFamily="18" charset="0"/>
              </a:rPr>
              <a:t>o</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20000"/>
              </a:lnSpc>
              <a:spcAft>
                <a:spcPts val="600"/>
              </a:spcAft>
            </a:pPr>
            <a:r>
              <a:rPr lang="es-AR" sz="3000" b="1" dirty="0">
                <a:latin typeface="Arial" panose="020B0604020202020204" pitchFamily="34" charset="0"/>
                <a:ea typeface="Times New Roman" panose="02020603050405020304" pitchFamily="18" charset="0"/>
                <a:cs typeface="Times New Roman" panose="02020603050405020304" pitchFamily="18" charset="0"/>
              </a:rPr>
              <a:t>				</a:t>
            </a:r>
            <a:r>
              <a:rPr lang="en-US" sz="3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US" sz="3000" b="1" baseline="-25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    </a:t>
            </a:r>
            <a:r>
              <a:rPr lang="en-US" sz="3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3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s-ES_tradnl" sz="3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α </a:t>
            </a:r>
            <a:r>
              <a:rPr lang="en-US" sz="3000" b="1" u="sng"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1 - (1 + i)</a:t>
            </a:r>
            <a:r>
              <a:rPr lang="en-US" sz="3000" b="1" u="sng" baseline="30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3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(1 + i)</a:t>
            </a:r>
            <a:endParaRPr lang="es-AR" sz="3000" dirty="0">
              <a:solidFill>
                <a:srgbClr val="FF0000"/>
              </a:solidFill>
              <a:latin typeface="Arial" panose="020B0604020202020204" pitchFamily="34" charset="0"/>
              <a:ea typeface="Times New Roman" panose="02020603050405020304" pitchFamily="18" charset="0"/>
              <a:cs typeface="Times New Roman" panose="02020603050405020304" pitchFamily="18" charset="0"/>
            </a:endParaRPr>
          </a:p>
          <a:p>
            <a:pPr marL="2700655" algn="just">
              <a:lnSpc>
                <a:spcPct val="120000"/>
              </a:lnSpc>
              <a:spcAft>
                <a:spcPts val="600"/>
              </a:spcAft>
            </a:pPr>
            <a:r>
              <a:rPr lang="en-US" sz="3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s-AR" sz="3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a:t>
            </a:r>
            <a:endParaRPr lang="es-AR" sz="3000" dirty="0">
              <a:solidFill>
                <a:srgbClr val="FF0000"/>
              </a:solidFill>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5D49A23A-630E-4C18-9504-D7AF95D5C17F}" type="slidenum">
              <a:rPr lang="es-AR" smtClean="0"/>
              <a:t>42</a:t>
            </a:fld>
            <a:endParaRPr lang="es-AR"/>
          </a:p>
        </p:txBody>
      </p:sp>
    </p:spTree>
    <p:extLst>
      <p:ext uri="{BB962C8B-B14F-4D97-AF65-F5344CB8AC3E}">
        <p14:creationId xmlns:p14="http://schemas.microsoft.com/office/powerpoint/2010/main" val="37726456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60664" y="340714"/>
            <a:ext cx="11426536" cy="5740033"/>
          </a:xfrm>
          <a:prstGeom prst="rect">
            <a:avLst/>
          </a:prstGeom>
        </p:spPr>
        <p:txBody>
          <a:bodyPr wrap="square">
            <a:spAutoFit/>
          </a:bodyPr>
          <a:lstStyle/>
          <a:p>
            <a:pPr algn="just">
              <a:lnSpc>
                <a:spcPct val="120000"/>
              </a:lnSpc>
              <a:spcAft>
                <a:spcPts val="600"/>
              </a:spcAft>
            </a:pPr>
            <a:r>
              <a:rPr lang="es-AR" sz="3000" b="1" dirty="0">
                <a:latin typeface="Times New Roman" panose="02020603050405020304" pitchFamily="18" charset="0"/>
                <a:ea typeface="Times New Roman" panose="02020603050405020304" pitchFamily="18" charset="0"/>
                <a:cs typeface="Times New Roman" panose="02020603050405020304" pitchFamily="18" charset="0"/>
              </a:rPr>
              <a:t>VALORIZACION - RENTAS TEMPORARIA</a:t>
            </a:r>
          </a:p>
          <a:p>
            <a:pPr algn="just">
              <a:lnSpc>
                <a:spcPct val="120000"/>
              </a:lnSpc>
              <a:spcAft>
                <a:spcPts val="600"/>
              </a:spcAft>
            </a:pPr>
            <a:r>
              <a:rPr lang="es-AR" sz="3000" b="1" dirty="0">
                <a:latin typeface="Times New Roman" panose="02020603050405020304" pitchFamily="18" charset="0"/>
                <a:ea typeface="Times New Roman" panose="02020603050405020304" pitchFamily="18" charset="0"/>
                <a:cs typeface="Times New Roman" panose="02020603050405020304" pitchFamily="18" charset="0"/>
              </a:rPr>
              <a:t>Adelantada – </a:t>
            </a:r>
            <a:r>
              <a:rPr lang="es-ES_tradnl" sz="3000" b="1" dirty="0">
                <a:latin typeface="Times New Roman" panose="02020603050405020304" pitchFamily="18" charset="0"/>
                <a:ea typeface="Times New Roman" panose="02020603050405020304" pitchFamily="18" charset="0"/>
                <a:cs typeface="Times New Roman" panose="02020603050405020304" pitchFamily="18" charset="0"/>
              </a:rPr>
              <a:t>Importe de la cuota</a:t>
            </a:r>
            <a:endParaRPr lang="es-AR" sz="3000" b="1" dirty="0">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50000"/>
              </a:lnSpc>
              <a:spcAft>
                <a:spcPts val="600"/>
              </a:spcAft>
            </a:pP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Conocido el importe del Valor Actual de una renta, la tasa de interés y la cantidad de cuotas para la determinación del importe de la cuota se debe despejar su valor partiendo de la fórmula del Valor Actual:</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algn="ctr">
              <a:lnSpc>
                <a:spcPct val="150000"/>
              </a:lnSpc>
              <a:spcAft>
                <a:spcPts val="600"/>
              </a:spcAf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V</a:t>
            </a:r>
            <a:r>
              <a:rPr lang="en-US" sz="3000" baseline="-25000" dirty="0">
                <a:latin typeface="Times New Roman" panose="02020603050405020304" pitchFamily="18" charset="0"/>
                <a:ea typeface="Times New Roman" panose="02020603050405020304" pitchFamily="18" charset="0"/>
                <a:cs typeface="Times New Roman" panose="02020603050405020304" pitchFamily="18" charset="0"/>
              </a:rPr>
              <a:t>o  </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α </a:t>
            </a:r>
            <a:r>
              <a:rPr lang="en-US" sz="3000" i="1" dirty="0" err="1">
                <a:latin typeface="Times New Roman" panose="02020603050405020304" pitchFamily="18" charset="0"/>
                <a:ea typeface="Times New Roman" panose="02020603050405020304" pitchFamily="18" charset="0"/>
                <a:cs typeface="Times New Roman" panose="02020603050405020304" pitchFamily="18" charset="0"/>
              </a:rPr>
              <a:t>a</a:t>
            </a:r>
            <a:r>
              <a:rPr lang="en-US" sz="3000" baseline="-25000" dirty="0" err="1">
                <a:latin typeface="Times New Roman" panose="02020603050405020304" pitchFamily="18" charset="0"/>
                <a:ea typeface="Times New Roman" panose="02020603050405020304" pitchFamily="18" charset="0"/>
                <a:cs typeface="Times New Roman" panose="02020603050405020304" pitchFamily="18" charset="0"/>
              </a:rPr>
              <a:t>o</a:t>
            </a:r>
            <a:r>
              <a:rPr lang="en-US" sz="3000" baseline="-25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(1 + i)</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algn="ctr">
              <a:lnSpc>
                <a:spcPct val="150000"/>
              </a:lnSpc>
              <a:spcAft>
                <a:spcPts val="600"/>
              </a:spcAf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V</a:t>
            </a:r>
            <a:r>
              <a:rPr lang="en-US" sz="3000" baseline="-25000" dirty="0">
                <a:latin typeface="Times New Roman" panose="02020603050405020304" pitchFamily="18" charset="0"/>
                <a:ea typeface="Times New Roman" panose="02020603050405020304" pitchFamily="18" charset="0"/>
                <a:cs typeface="Times New Roman" panose="02020603050405020304" pitchFamily="18" charset="0"/>
              </a:rPr>
              <a:t>o </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α</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ea typeface="Times New Roman" panose="02020603050405020304" pitchFamily="18" charset="0"/>
                <a:cs typeface="Times New Roman" panose="02020603050405020304" pitchFamily="18" charset="0"/>
              </a:rPr>
              <a:t>a</a:t>
            </a:r>
            <a:r>
              <a:rPr lang="en-US" sz="3000" baseline="-25000" dirty="0" err="1">
                <a:latin typeface="Times New Roman" panose="02020603050405020304" pitchFamily="18" charset="0"/>
                <a:ea typeface="Times New Roman" panose="02020603050405020304" pitchFamily="18" charset="0"/>
                <a:cs typeface="Times New Roman" panose="02020603050405020304" pitchFamily="18" charset="0"/>
              </a:rPr>
              <a:t>o</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algn="ctr">
              <a:lnSpc>
                <a:spcPct val="150000"/>
              </a:lnSpc>
              <a:spcAft>
                <a:spcPts val="600"/>
              </a:spcAft>
            </a:pPr>
            <a:r>
              <a:rPr lang="es-ES_tradnl" sz="3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α  </a:t>
            </a:r>
            <a:r>
              <a:rPr lang="es-AR" sz="3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V</a:t>
            </a:r>
            <a:r>
              <a:rPr lang="es-AR" sz="3000" b="1" baseline="-25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  </a:t>
            </a:r>
            <a:r>
              <a:rPr lang="es-AR" sz="3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s-AR" sz="3000" b="1" baseline="-25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s-AR" sz="3000" b="1" baseline="30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a:t>
            </a:r>
            <a:endParaRPr lang="es-AR" sz="300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5D49A23A-630E-4C18-9504-D7AF95D5C17F}" type="slidenum">
              <a:rPr lang="es-AR" smtClean="0"/>
              <a:t>43</a:t>
            </a:fld>
            <a:endParaRPr lang="es-AR"/>
          </a:p>
        </p:txBody>
      </p:sp>
    </p:spTree>
    <p:extLst>
      <p:ext uri="{BB962C8B-B14F-4D97-AF65-F5344CB8AC3E}">
        <p14:creationId xmlns:p14="http://schemas.microsoft.com/office/powerpoint/2010/main" val="3053410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048000" y="1905506"/>
            <a:ext cx="6096000" cy="3046988"/>
          </a:xfrm>
          <a:prstGeom prst="rect">
            <a:avLst/>
          </a:prstGeom>
        </p:spPr>
        <p:txBody>
          <a:bodyPr>
            <a:spAutoFit/>
          </a:bodyPr>
          <a:lstStyle/>
          <a:p>
            <a:pPr algn="ctr"/>
            <a:r>
              <a:rPr lang="es-ES_tradnl" sz="3200" b="1" dirty="0">
                <a:latin typeface="Times New Roman" panose="02020603050405020304" pitchFamily="18" charset="0"/>
                <a:ea typeface="Times New Roman" panose="02020603050405020304" pitchFamily="18" charset="0"/>
              </a:rPr>
              <a:t>VALORIZACION</a:t>
            </a:r>
          </a:p>
          <a:p>
            <a:pPr algn="ctr"/>
            <a:endParaRPr lang="es-ES_tradnl" sz="3200" b="1" dirty="0">
              <a:latin typeface="Times New Roman" panose="02020603050405020304" pitchFamily="18" charset="0"/>
              <a:ea typeface="Times New Roman" panose="02020603050405020304" pitchFamily="18" charset="0"/>
            </a:endParaRPr>
          </a:p>
          <a:p>
            <a:pPr algn="ctr"/>
            <a:r>
              <a:rPr lang="es-ES_tradnl" sz="3200" b="1" dirty="0">
                <a:latin typeface="Times New Roman" panose="02020603050405020304" pitchFamily="18" charset="0"/>
                <a:ea typeface="Times New Roman" panose="02020603050405020304" pitchFamily="18" charset="0"/>
              </a:rPr>
              <a:t>RENTAS TEMPORARIAS</a:t>
            </a:r>
          </a:p>
          <a:p>
            <a:pPr algn="ctr"/>
            <a:r>
              <a:rPr lang="es-ES_tradnl" sz="3200" b="1" dirty="0">
                <a:latin typeface="Times New Roman" panose="02020603050405020304" pitchFamily="18" charset="0"/>
                <a:ea typeface="Times New Roman" panose="02020603050405020304" pitchFamily="18" charset="0"/>
              </a:rPr>
              <a:t>Adelantadas</a:t>
            </a:r>
          </a:p>
          <a:p>
            <a:pPr algn="ctr"/>
            <a:endParaRPr lang="es-ES_tradnl" sz="3200" b="1" dirty="0">
              <a:latin typeface="Times New Roman" panose="02020603050405020304" pitchFamily="18" charset="0"/>
              <a:ea typeface="Times New Roman" panose="02020603050405020304" pitchFamily="18" charset="0"/>
            </a:endParaRPr>
          </a:p>
          <a:p>
            <a:pPr algn="ctr"/>
            <a:r>
              <a:rPr lang="es-ES_tradnl" sz="3200" b="1" dirty="0">
                <a:latin typeface="Times New Roman" panose="02020603050405020304" pitchFamily="18" charset="0"/>
                <a:ea typeface="Times New Roman" panose="02020603050405020304" pitchFamily="18" charset="0"/>
              </a:rPr>
              <a:t>Valor Final</a:t>
            </a:r>
          </a:p>
        </p:txBody>
      </p:sp>
    </p:spTree>
    <p:extLst>
      <p:ext uri="{BB962C8B-B14F-4D97-AF65-F5344CB8AC3E}">
        <p14:creationId xmlns:p14="http://schemas.microsoft.com/office/powerpoint/2010/main" val="39677211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74963" y="280946"/>
            <a:ext cx="10501746" cy="6289927"/>
          </a:xfrm>
          <a:prstGeom prst="rect">
            <a:avLst/>
          </a:prstGeom>
        </p:spPr>
        <p:txBody>
          <a:bodyPr wrap="square">
            <a:spAutoFit/>
          </a:bodyPr>
          <a:lstStyle/>
          <a:p>
            <a:pPr algn="just">
              <a:lnSpc>
                <a:spcPct val="120000"/>
              </a:lnSpc>
              <a:spcBef>
                <a:spcPts val="200"/>
              </a:spcBef>
              <a:spcAft>
                <a:spcPts val="600"/>
              </a:spcAft>
            </a:pPr>
            <a:r>
              <a:rPr lang="es-ES_tradnl" sz="2600" b="1" dirty="0">
                <a:latin typeface="Times New Roman" panose="02020603050405020304" pitchFamily="18" charset="0"/>
                <a:ea typeface="Times New Roman" panose="02020603050405020304" pitchFamily="18" charset="0"/>
                <a:cs typeface="Times New Roman" panose="02020603050405020304" pitchFamily="18" charset="0"/>
              </a:rPr>
              <a:t>VALORIZACION - RENTA TEMPORARIA </a:t>
            </a:r>
          </a:p>
          <a:p>
            <a:pPr algn="just">
              <a:lnSpc>
                <a:spcPct val="120000"/>
              </a:lnSpc>
              <a:spcBef>
                <a:spcPts val="200"/>
              </a:spcBef>
              <a:spcAft>
                <a:spcPts val="600"/>
              </a:spcAft>
            </a:pPr>
            <a:r>
              <a:rPr lang="es-ES_tradnl" sz="2600" b="1" dirty="0">
                <a:latin typeface="Times New Roman" panose="02020603050405020304" pitchFamily="18" charset="0"/>
                <a:ea typeface="Times New Roman" panose="02020603050405020304" pitchFamily="18" charset="0"/>
                <a:cs typeface="Times New Roman" panose="02020603050405020304" pitchFamily="18" charset="0"/>
              </a:rPr>
              <a:t>Adelantada - Valor Final</a:t>
            </a:r>
          </a:p>
          <a:p>
            <a:pPr algn="just">
              <a:lnSpc>
                <a:spcPct val="150000"/>
              </a:lnSpc>
            </a:pPr>
            <a:r>
              <a:rPr lang="es-AR" sz="2800" dirty="0">
                <a:latin typeface="Times New Roman" panose="02020603050405020304" pitchFamily="18" charset="0"/>
                <a:ea typeface="Times New Roman" panose="02020603050405020304" pitchFamily="18" charset="0"/>
                <a:cs typeface="Times New Roman" panose="02020603050405020304" pitchFamily="18" charset="0"/>
              </a:rPr>
              <a:t>V</a:t>
            </a:r>
            <a:r>
              <a:rPr lang="es-AR" sz="2800" baseline="-25000" dirty="0">
                <a:latin typeface="Times New Roman" panose="02020603050405020304" pitchFamily="18" charset="0"/>
                <a:ea typeface="Times New Roman" panose="02020603050405020304" pitchFamily="18" charset="0"/>
                <a:cs typeface="Times New Roman" panose="02020603050405020304" pitchFamily="18" charset="0"/>
              </a:rPr>
              <a:t>n </a:t>
            </a:r>
            <a:r>
              <a:rPr lang="es-AR" sz="2800" dirty="0">
                <a:latin typeface="Times New Roman" panose="02020603050405020304" pitchFamily="18" charset="0"/>
                <a:ea typeface="Times New Roman" panose="02020603050405020304" pitchFamily="18" charset="0"/>
                <a:cs typeface="Times New Roman" panose="02020603050405020304" pitchFamily="18" charset="0"/>
              </a:rPr>
              <a:t>= </a:t>
            </a:r>
            <a:r>
              <a:rPr lang="es-AR" sz="28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V</a:t>
            </a:r>
            <a:r>
              <a:rPr lang="es-AR" sz="2800" baseline="-250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o</a:t>
            </a:r>
            <a:r>
              <a:rPr lang="es-AR" sz="2800" dirty="0">
                <a:latin typeface="Times New Roman" panose="02020603050405020304" pitchFamily="18" charset="0"/>
                <a:ea typeface="Times New Roman" panose="02020603050405020304" pitchFamily="18" charset="0"/>
                <a:cs typeface="Times New Roman" panose="02020603050405020304" pitchFamily="18" charset="0"/>
              </a:rPr>
              <a:t> (1 + i) </a:t>
            </a:r>
            <a:r>
              <a:rPr lang="es-AR" sz="2800" baseline="30000" dirty="0">
                <a:latin typeface="Times New Roman" panose="02020603050405020304" pitchFamily="18" charset="0"/>
                <a:ea typeface="Times New Roman" panose="02020603050405020304" pitchFamily="18" charset="0"/>
                <a:cs typeface="Times New Roman" panose="02020603050405020304" pitchFamily="18" charset="0"/>
              </a:rPr>
              <a:t>n</a:t>
            </a:r>
            <a:r>
              <a:rPr lang="es-AR" sz="2800" dirty="0">
                <a:latin typeface="Times New Roman" panose="02020603050405020304" pitchFamily="18" charset="0"/>
                <a:ea typeface="Times New Roman" panose="02020603050405020304" pitchFamily="18" charset="0"/>
                <a:cs typeface="Times New Roman" panose="02020603050405020304" pitchFamily="18" charset="0"/>
              </a:rPr>
              <a:t>	- 			</a:t>
            </a:r>
            <a:r>
              <a:rPr lang="en-US" sz="28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V</a:t>
            </a:r>
            <a:r>
              <a:rPr lang="en-US" sz="2800" baseline="-250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o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u="sng" dirty="0">
                <a:latin typeface="Times New Roman" panose="02020603050405020304" pitchFamily="18" charset="0"/>
                <a:ea typeface="Times New Roman" panose="02020603050405020304" pitchFamily="18" charset="0"/>
                <a:cs typeface="Times New Roman" panose="02020603050405020304" pitchFamily="18" charset="0"/>
              </a:rPr>
              <a:t>1 - (1 + i) </a:t>
            </a:r>
            <a:r>
              <a:rPr lang="en-US" sz="2800" u="sng" baseline="30000" dirty="0">
                <a:latin typeface="Times New Roman" panose="02020603050405020304" pitchFamily="18" charset="0"/>
                <a:ea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(1 + i)</a:t>
            </a:r>
            <a:endParaRPr lang="es-AR" sz="2800" dirty="0">
              <a:latin typeface="Arial" panose="020B0604020202020204" pitchFamily="34" charset="0"/>
              <a:ea typeface="Times New Roman" panose="02020603050405020304" pitchFamily="18" charset="0"/>
              <a:cs typeface="Times New Roman" panose="02020603050405020304" pitchFamily="18" charset="0"/>
            </a:endParaRPr>
          </a:p>
          <a:p>
            <a:pPr algn="just"/>
            <a:r>
              <a:rPr lang="es-AR" sz="2800" dirty="0">
                <a:latin typeface="Arial" panose="020B0604020202020204" pitchFamily="34" charset="0"/>
                <a:ea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i</a:t>
            </a:r>
            <a:endParaRPr lang="es-AR" sz="28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Bef>
                <a:spcPts val="200"/>
              </a:spcBef>
              <a:spcAft>
                <a:spcPts val="600"/>
              </a:spcAf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V</a:t>
            </a:r>
            <a:r>
              <a:rPr lang="en-US" sz="2800" baseline="-25000" dirty="0">
                <a:latin typeface="Times New Roman" panose="02020603050405020304" pitchFamily="18" charset="0"/>
                <a:ea typeface="Times New Roman" panose="02020603050405020304" pitchFamily="18" charset="0"/>
                <a:cs typeface="Times New Roman" panose="02020603050405020304" pitchFamily="18" charset="0"/>
              </a:rPr>
              <a:t>n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s-ES_tradnl"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u="sng" dirty="0">
                <a:latin typeface="Times New Roman" panose="02020603050405020304" pitchFamily="18" charset="0"/>
                <a:ea typeface="Times New Roman" panose="02020603050405020304" pitchFamily="18" charset="0"/>
                <a:cs typeface="Times New Roman" panose="02020603050405020304" pitchFamily="18" charset="0"/>
              </a:rPr>
              <a:t>1 - (1 + i) </a:t>
            </a:r>
            <a:r>
              <a:rPr lang="en-US" sz="2800" u="sng" baseline="30000" dirty="0">
                <a:latin typeface="Times New Roman" panose="02020603050405020304" pitchFamily="18" charset="0"/>
                <a:ea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(1 + i) (1 + i) </a:t>
            </a:r>
            <a:r>
              <a:rPr lang="en-US" sz="2800" baseline="30000" dirty="0">
                <a:latin typeface="Times New Roman" panose="02020603050405020304" pitchFamily="18" charset="0"/>
                <a:ea typeface="Times New Roman" panose="02020603050405020304" pitchFamily="18" charset="0"/>
                <a:cs typeface="Times New Roman" panose="02020603050405020304" pitchFamily="18" charset="0"/>
              </a:rPr>
              <a:t>n</a:t>
            </a:r>
            <a:endParaRPr lang="es-AR" sz="2800"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s-AR" sz="2800" dirty="0">
                <a:latin typeface="Arial" panose="020B0604020202020204" pitchFamily="34" charset="0"/>
                <a:ea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i</a:t>
            </a:r>
          </a:p>
          <a:p>
            <a:pPr>
              <a:lnSpc>
                <a:spcPct val="150000"/>
              </a:lnSpc>
              <a:spcAft>
                <a:spcPts val="0"/>
              </a:spcAft>
            </a:pP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V</a:t>
            </a:r>
            <a:r>
              <a:rPr lang="en-US" sz="2800" b="1" baseline="-25000" dirty="0">
                <a:latin typeface="Times New Roman" panose="02020603050405020304" pitchFamily="18" charset="0"/>
                <a:ea typeface="Times New Roman" panose="02020603050405020304" pitchFamily="18" charset="0"/>
                <a:cs typeface="Times New Roman" panose="02020603050405020304" pitchFamily="18" charset="0"/>
              </a:rPr>
              <a:t>n </a:t>
            </a: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 </a:t>
            </a:r>
            <a:r>
              <a:rPr lang="es-ES_tradnl" sz="2800" b="1" dirty="0">
                <a:latin typeface="Times New Roman" panose="02020603050405020304" pitchFamily="18" charset="0"/>
                <a:ea typeface="Times New Roman" panose="02020603050405020304" pitchFamily="18" charset="0"/>
                <a:cs typeface="Times New Roman" panose="02020603050405020304" pitchFamily="18" charset="0"/>
              </a:rPr>
              <a:t>α  </a:t>
            </a:r>
            <a:r>
              <a:rPr lang="en-US" sz="2800" b="1" u="sng" dirty="0">
                <a:latin typeface="Times New Roman" panose="02020603050405020304" pitchFamily="18" charset="0"/>
                <a:ea typeface="Times New Roman" panose="02020603050405020304" pitchFamily="18" charset="0"/>
                <a:cs typeface="Times New Roman" panose="02020603050405020304" pitchFamily="18" charset="0"/>
              </a:rPr>
              <a:t>( 1 + i ) </a:t>
            </a:r>
            <a:r>
              <a:rPr lang="en-US" sz="2800" b="1" u="sng" baseline="30000" dirty="0">
                <a:latin typeface="Times New Roman" panose="02020603050405020304" pitchFamily="18" charset="0"/>
                <a:ea typeface="Times New Roman" panose="02020603050405020304" pitchFamily="18" charset="0"/>
                <a:cs typeface="Times New Roman" panose="02020603050405020304" pitchFamily="18" charset="0"/>
              </a:rPr>
              <a:t>n</a:t>
            </a:r>
            <a:r>
              <a:rPr lang="en-US" sz="2800" b="1" u="sng" dirty="0">
                <a:latin typeface="Times New Roman" panose="02020603050405020304" pitchFamily="18" charset="0"/>
                <a:ea typeface="Times New Roman" panose="02020603050405020304" pitchFamily="18" charset="0"/>
                <a:cs typeface="Times New Roman" panose="02020603050405020304" pitchFamily="18" charset="0"/>
              </a:rPr>
              <a:t> - 1</a:t>
            </a: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  (1 + i)</a:t>
            </a:r>
            <a:endParaRPr lang="es-AR" sz="2800"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s-AR" sz="2800" b="1" dirty="0">
                <a:latin typeface="Arial" panose="020B0604020202020204" pitchFamily="34" charset="0"/>
                <a:ea typeface="Times New Roman" panose="02020603050405020304" pitchFamily="18" charset="0"/>
                <a:cs typeface="Times New Roman" panose="02020603050405020304" pitchFamily="18" charset="0"/>
              </a:rPr>
              <a:t>		</a:t>
            </a:r>
            <a:r>
              <a:rPr lang="es-AR" sz="2800" b="1" dirty="0">
                <a:latin typeface="Times New Roman" panose="02020603050405020304" pitchFamily="18" charset="0"/>
                <a:ea typeface="Times New Roman" panose="02020603050405020304" pitchFamily="18" charset="0"/>
                <a:cs typeface="Times New Roman" panose="02020603050405020304" pitchFamily="18" charset="0"/>
              </a:rPr>
              <a:t>i</a:t>
            </a:r>
            <a:endParaRPr lang="es-AR" sz="2800" dirty="0">
              <a:latin typeface="Arial" panose="020B0604020202020204" pitchFamily="34" charset="0"/>
              <a:ea typeface="Times New Roman" panose="02020603050405020304" pitchFamily="18" charset="0"/>
              <a:cs typeface="Times New Roman" panose="02020603050405020304" pitchFamily="18" charset="0"/>
            </a:endParaRPr>
          </a:p>
          <a:p>
            <a:pPr>
              <a:lnSpc>
                <a:spcPct val="150000"/>
              </a:lnSpc>
              <a:spcAft>
                <a:spcPts val="0"/>
              </a:spcAf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S</a:t>
            </a:r>
            <a:r>
              <a:rPr lang="en-US" sz="2800" baseline="-25000" dirty="0">
                <a:latin typeface="Times New Roman" panose="02020603050405020304" pitchFamily="18" charset="0"/>
                <a:ea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 </a:t>
            </a:r>
            <a:r>
              <a:rPr lang="en-US" sz="2800" u="sng" dirty="0">
                <a:latin typeface="Times New Roman" panose="02020603050405020304" pitchFamily="18" charset="0"/>
                <a:ea typeface="Times New Roman" panose="02020603050405020304" pitchFamily="18" charset="0"/>
                <a:cs typeface="Times New Roman" panose="02020603050405020304" pitchFamily="18" charset="0"/>
              </a:rPr>
              <a:t>( 1 + i ) </a:t>
            </a:r>
            <a:r>
              <a:rPr lang="en-US" sz="2800" u="sng" baseline="30000" dirty="0">
                <a:latin typeface="Times New Roman" panose="02020603050405020304" pitchFamily="18" charset="0"/>
                <a:ea typeface="Times New Roman" panose="02020603050405020304" pitchFamily="18" charset="0"/>
                <a:cs typeface="Times New Roman" panose="02020603050405020304" pitchFamily="18" charset="0"/>
              </a:rPr>
              <a:t>n</a:t>
            </a:r>
            <a:r>
              <a:rPr lang="en-US" sz="2800" u="sng" dirty="0">
                <a:latin typeface="Times New Roman" panose="02020603050405020304" pitchFamily="18" charset="0"/>
                <a:ea typeface="Times New Roman" panose="02020603050405020304" pitchFamily="18" charset="0"/>
                <a:cs typeface="Times New Roman" panose="02020603050405020304" pitchFamily="18" charset="0"/>
              </a:rPr>
              <a:t> – 1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(1 + i)</a:t>
            </a:r>
            <a:r>
              <a:rPr lang="es-AR" sz="2800" dirty="0">
                <a:latin typeface="Arial" panose="020B0604020202020204" pitchFamily="34" charset="0"/>
                <a:ea typeface="Times New Roman" panose="02020603050405020304" pitchFamily="18" charset="0"/>
                <a:cs typeface="Times New Roman" panose="02020603050405020304" pitchFamily="18" charset="0"/>
              </a:rPr>
              <a:t>	</a:t>
            </a:r>
          </a:p>
          <a:p>
            <a:pPr>
              <a:spcAft>
                <a:spcPts val="0"/>
              </a:spcAft>
            </a:pPr>
            <a:r>
              <a:rPr lang="es-AR" sz="2800" dirty="0">
                <a:latin typeface="Arial" panose="020B0604020202020204" pitchFamily="34" charset="0"/>
                <a:ea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i</a:t>
            </a:r>
            <a:endParaRPr lang="es-AR" sz="2800" dirty="0">
              <a:latin typeface="Arial" panose="020B0604020202020204" pitchFamily="34" charset="0"/>
              <a:ea typeface="Times New Roman" panose="02020603050405020304" pitchFamily="18" charset="0"/>
              <a:cs typeface="Times New Roman" panose="02020603050405020304" pitchFamily="18" charset="0"/>
            </a:endParaRPr>
          </a:p>
          <a:p>
            <a:pPr>
              <a:lnSpc>
                <a:spcPct val="150000"/>
              </a:lnSpc>
              <a:spcAft>
                <a:spcPts val="600"/>
              </a:spcAft>
            </a:pPr>
            <a:r>
              <a:rPr lang="es-AR" sz="28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s-AR" sz="2800" b="1" baseline="-25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 </a:t>
            </a:r>
            <a:r>
              <a:rPr lang="es-AR" sz="28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s-ES_tradnl" sz="28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α</a:t>
            </a:r>
            <a:r>
              <a:rPr lang="es-AR" sz="28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S</a:t>
            </a:r>
            <a:r>
              <a:rPr lang="es-AR" sz="2800" b="1" baseline="-25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a:t>
            </a:r>
            <a:endParaRPr lang="es-AR" sz="280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5D49A23A-630E-4C18-9504-D7AF95D5C17F}" type="slidenum">
              <a:rPr lang="es-AR" smtClean="0"/>
              <a:t>45</a:t>
            </a:fld>
            <a:endParaRPr lang="es-AR"/>
          </a:p>
        </p:txBody>
      </p:sp>
    </p:spTree>
    <p:extLst>
      <p:ext uri="{BB962C8B-B14F-4D97-AF65-F5344CB8AC3E}">
        <p14:creationId xmlns:p14="http://schemas.microsoft.com/office/powerpoint/2010/main" val="7647205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13953" y="687441"/>
            <a:ext cx="11020084" cy="5122428"/>
          </a:xfrm>
          <a:prstGeom prst="rect">
            <a:avLst/>
          </a:prstGeom>
        </p:spPr>
        <p:txBody>
          <a:bodyPr wrap="square">
            <a:spAutoFit/>
          </a:bodyPr>
          <a:lstStyle/>
          <a:p>
            <a:pPr algn="just">
              <a:lnSpc>
                <a:spcPct val="120000"/>
              </a:lnSpc>
              <a:spcBef>
                <a:spcPts val="200"/>
              </a:spcBef>
              <a:spcAft>
                <a:spcPts val="600"/>
              </a:spcAft>
            </a:pPr>
            <a:r>
              <a:rPr lang="es-ES_tradnl" sz="2800" b="1" dirty="0">
                <a:latin typeface="Times New Roman" panose="02020603050405020304" pitchFamily="18" charset="0"/>
                <a:ea typeface="Times New Roman" panose="02020603050405020304" pitchFamily="18" charset="0"/>
                <a:cs typeface="Times New Roman" panose="02020603050405020304" pitchFamily="18" charset="0"/>
              </a:rPr>
              <a:t>VALORIZACION – RENTA TEMPORARIA </a:t>
            </a:r>
          </a:p>
          <a:p>
            <a:pPr algn="just">
              <a:lnSpc>
                <a:spcPct val="120000"/>
              </a:lnSpc>
              <a:spcBef>
                <a:spcPts val="200"/>
              </a:spcBef>
              <a:spcAft>
                <a:spcPts val="600"/>
              </a:spcAft>
            </a:pPr>
            <a:r>
              <a:rPr lang="es-ES_tradnl" sz="2800" b="1" dirty="0">
                <a:latin typeface="Times New Roman" panose="02020603050405020304" pitchFamily="18" charset="0"/>
                <a:ea typeface="Times New Roman" panose="02020603050405020304" pitchFamily="18" charset="0"/>
                <a:cs typeface="Times New Roman" panose="02020603050405020304" pitchFamily="18" charset="0"/>
              </a:rPr>
              <a:t>Adelantada - Importe de la Cuota </a:t>
            </a:r>
            <a:endParaRPr lang="es-AR" sz="2800" b="1" dirty="0">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50000"/>
              </a:lnSpc>
              <a:spcAft>
                <a:spcPts val="600"/>
              </a:spcAft>
            </a:pPr>
            <a:r>
              <a:rPr lang="es-ES_tradnl" sz="2800" dirty="0">
                <a:latin typeface="Times New Roman" panose="02020603050405020304" pitchFamily="18" charset="0"/>
                <a:ea typeface="Times New Roman" panose="02020603050405020304" pitchFamily="18" charset="0"/>
                <a:cs typeface="Times New Roman" panose="02020603050405020304" pitchFamily="18" charset="0"/>
              </a:rPr>
              <a:t>Conocido el importe del Valor Final de una renta temporaria adelantada, la tasa de interés y la cantidad de cuotas para la obtener el importe de la cuota se debe despejar su valor partiendo de la fórmula del Valor Final:</a:t>
            </a:r>
          </a:p>
          <a:p>
            <a:pPr algn="ctr">
              <a:spcAft>
                <a:spcPts val="0"/>
              </a:spcAf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V</a:t>
            </a:r>
            <a:r>
              <a:rPr lang="en-US" sz="2800" baseline="-25000" dirty="0">
                <a:latin typeface="Times New Roman" panose="02020603050405020304" pitchFamily="18" charset="0"/>
                <a:ea typeface="Times New Roman" panose="02020603050405020304" pitchFamily="18" charset="0"/>
                <a:cs typeface="Times New Roman" panose="02020603050405020304" pitchFamily="18" charset="0"/>
              </a:rPr>
              <a:t>n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s-ES_tradnl" sz="2800" dirty="0">
                <a:latin typeface="Times New Roman" panose="02020603050405020304" pitchFamily="18" charset="0"/>
                <a:ea typeface="Times New Roman" panose="02020603050405020304" pitchFamily="18" charset="0"/>
                <a:cs typeface="Times New Roman" panose="02020603050405020304" pitchFamily="18" charset="0"/>
              </a:rPr>
              <a:t>α  </a:t>
            </a:r>
            <a:r>
              <a:rPr lang="en-US" sz="2800" u="sng" dirty="0">
                <a:latin typeface="Times New Roman" panose="02020603050405020304" pitchFamily="18" charset="0"/>
                <a:ea typeface="Times New Roman" panose="02020603050405020304" pitchFamily="18" charset="0"/>
                <a:cs typeface="Times New Roman" panose="02020603050405020304" pitchFamily="18" charset="0"/>
              </a:rPr>
              <a:t>( 1 + i ) </a:t>
            </a:r>
            <a:r>
              <a:rPr lang="en-US" sz="2800" u="sng" baseline="30000" dirty="0">
                <a:latin typeface="Times New Roman" panose="02020603050405020304" pitchFamily="18" charset="0"/>
                <a:ea typeface="Times New Roman" panose="02020603050405020304" pitchFamily="18" charset="0"/>
                <a:cs typeface="Times New Roman" panose="02020603050405020304" pitchFamily="18" charset="0"/>
              </a:rPr>
              <a:t>n</a:t>
            </a:r>
            <a:r>
              <a:rPr lang="en-US" sz="2800" u="sng" dirty="0">
                <a:latin typeface="Times New Roman" panose="02020603050405020304" pitchFamily="18" charset="0"/>
                <a:ea typeface="Times New Roman" panose="02020603050405020304" pitchFamily="18" charset="0"/>
                <a:cs typeface="Times New Roman" panose="02020603050405020304" pitchFamily="18" charset="0"/>
              </a:rPr>
              <a:t> - 1</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(1 + i)</a:t>
            </a:r>
            <a:endParaRPr lang="es-AR" sz="2800" dirty="0">
              <a:latin typeface="Arial" panose="020B0604020202020204" pitchFamily="34" charset="0"/>
              <a:ea typeface="Times New Roman" panose="02020603050405020304" pitchFamily="18" charset="0"/>
              <a:cs typeface="Times New Roman" panose="02020603050405020304" pitchFamily="18" charset="0"/>
            </a:endParaRPr>
          </a:p>
          <a:p>
            <a:pPr marL="2700655" algn="just">
              <a:spcAft>
                <a:spcPts val="600"/>
              </a:spcAf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  		         i</a:t>
            </a:r>
            <a:endParaRPr lang="es-AR" sz="2800" dirty="0">
              <a:latin typeface="Arial" panose="020B0604020202020204" pitchFamily="34" charset="0"/>
              <a:ea typeface="Times New Roman" panose="02020603050405020304" pitchFamily="18" charset="0"/>
              <a:cs typeface="Times New Roman" panose="02020603050405020304" pitchFamily="18" charset="0"/>
            </a:endParaRPr>
          </a:p>
          <a:p>
            <a:pPr algn="ctr">
              <a:lnSpc>
                <a:spcPct val="200000"/>
              </a:lnSpc>
              <a:spcAft>
                <a:spcPts val="600"/>
              </a:spcAft>
            </a:pPr>
            <a:r>
              <a:rPr lang="es-ES_tradnl" sz="28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α</a:t>
            </a:r>
            <a:r>
              <a:rPr lang="en-US" sz="28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V</a:t>
            </a:r>
            <a:r>
              <a:rPr lang="en-US" sz="2800" b="1" baseline="-25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8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S</a:t>
            </a:r>
            <a:r>
              <a:rPr lang="en-US" sz="2800" b="1" baseline="-25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800" b="1" baseline="30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a:t>
            </a:r>
            <a:endParaRPr lang="es-AR" sz="280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5D49A23A-630E-4C18-9504-D7AF95D5C17F}" type="slidenum">
              <a:rPr lang="es-AR" smtClean="0"/>
              <a:t>46</a:t>
            </a:fld>
            <a:endParaRPr lang="es-AR"/>
          </a:p>
        </p:txBody>
      </p:sp>
    </p:spTree>
    <p:extLst>
      <p:ext uri="{BB962C8B-B14F-4D97-AF65-F5344CB8AC3E}">
        <p14:creationId xmlns:p14="http://schemas.microsoft.com/office/powerpoint/2010/main" val="13922694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Matemática Financiera - UNS - 1 2020</a:t>
            </a:r>
          </a:p>
        </p:txBody>
      </p:sp>
      <p:sp>
        <p:nvSpPr>
          <p:cNvPr id="3" name="Marcador de número de diapositiva 2"/>
          <p:cNvSpPr>
            <a:spLocks noGrp="1"/>
          </p:cNvSpPr>
          <p:nvPr>
            <p:ph type="sldNum" sz="quarter" idx="12"/>
          </p:nvPr>
        </p:nvSpPr>
        <p:spPr/>
        <p:txBody>
          <a:bodyPr/>
          <a:lstStyle/>
          <a:p>
            <a:fld id="{5D49A23A-630E-4C18-9504-D7AF95D5C17F}" type="slidenum">
              <a:rPr lang="es-AR" smtClean="0"/>
              <a:pPr/>
              <a:t>47</a:t>
            </a:fld>
            <a:endParaRPr lang="es-AR"/>
          </a:p>
        </p:txBody>
      </p:sp>
      <p:graphicFrame>
        <p:nvGraphicFramePr>
          <p:cNvPr id="4" name="Tabla 3"/>
          <p:cNvGraphicFramePr>
            <a:graphicFrameLocks noGrp="1"/>
          </p:cNvGraphicFramePr>
          <p:nvPr/>
        </p:nvGraphicFramePr>
        <p:xfrm>
          <a:off x="277090" y="613065"/>
          <a:ext cx="11637819" cy="4956463"/>
        </p:xfrm>
        <a:graphic>
          <a:graphicData uri="http://schemas.openxmlformats.org/drawingml/2006/table">
            <a:tbl>
              <a:tblPr firstRow="1" firstCol="1" bandRow="1">
                <a:tableStyleId>{5940675A-B579-460E-94D1-54222C63F5DA}</a:tableStyleId>
              </a:tblPr>
              <a:tblGrid>
                <a:gridCol w="1349691">
                  <a:extLst>
                    <a:ext uri="{9D8B030D-6E8A-4147-A177-3AD203B41FA5}">
                      <a16:colId xmlns:a16="http://schemas.microsoft.com/office/drawing/2014/main" val="20000"/>
                    </a:ext>
                  </a:extLst>
                </a:gridCol>
                <a:gridCol w="4316819">
                  <a:extLst>
                    <a:ext uri="{9D8B030D-6E8A-4147-A177-3AD203B41FA5}">
                      <a16:colId xmlns:a16="http://schemas.microsoft.com/office/drawing/2014/main" val="20001"/>
                    </a:ext>
                  </a:extLst>
                </a:gridCol>
                <a:gridCol w="5971309">
                  <a:extLst>
                    <a:ext uri="{9D8B030D-6E8A-4147-A177-3AD203B41FA5}">
                      <a16:colId xmlns:a16="http://schemas.microsoft.com/office/drawing/2014/main" val="20002"/>
                    </a:ext>
                  </a:extLst>
                </a:gridCol>
              </a:tblGrid>
              <a:tr h="683683">
                <a:tc>
                  <a:txBody>
                    <a:bodyPr/>
                    <a:lstStyle/>
                    <a:p>
                      <a:pPr algn="ctr">
                        <a:lnSpc>
                          <a:spcPct val="115000"/>
                        </a:lnSpc>
                        <a:spcAft>
                          <a:spcPts val="0"/>
                        </a:spcAft>
                      </a:pPr>
                      <a:r>
                        <a:rPr lang="es-AR" sz="3200" b="1" kern="1200" dirty="0">
                          <a:solidFill>
                            <a:schemeClr val="tx1"/>
                          </a:solidFill>
                          <a:effectLst/>
                          <a:latin typeface="Times New Roman" panose="02020603050405020304" pitchFamily="18" charset="0"/>
                          <a:ea typeface="+mn-ea"/>
                          <a:cs typeface="Times New Roman" panose="02020603050405020304" pitchFamily="18" charset="0"/>
                        </a:rPr>
                        <a:t>Rentas</a:t>
                      </a:r>
                    </a:p>
                  </a:txBody>
                  <a:tcPr marL="68580" marR="68580" marT="0" marB="0"/>
                </a:tc>
                <a:tc>
                  <a:txBody>
                    <a:bodyPr/>
                    <a:lstStyle/>
                    <a:p>
                      <a:pPr algn="ctr">
                        <a:lnSpc>
                          <a:spcPct val="115000"/>
                        </a:lnSpc>
                        <a:spcAft>
                          <a:spcPts val="0"/>
                        </a:spcAft>
                      </a:pPr>
                      <a:r>
                        <a:rPr lang="es-AR" sz="3200" b="1" kern="1200" dirty="0">
                          <a:solidFill>
                            <a:srgbClr val="FF0000"/>
                          </a:solidFill>
                          <a:effectLst/>
                          <a:latin typeface="Times New Roman" panose="02020603050405020304" pitchFamily="18" charset="0"/>
                          <a:ea typeface="+mn-ea"/>
                          <a:cs typeface="Times New Roman" panose="02020603050405020304" pitchFamily="18" charset="0"/>
                        </a:rPr>
                        <a:t>Valor Actual =</a:t>
                      </a:r>
                      <a:r>
                        <a:rPr lang="es-AR" sz="3200" b="1" kern="1200" baseline="0" dirty="0">
                          <a:solidFill>
                            <a:srgbClr val="FF0000"/>
                          </a:solidFill>
                          <a:effectLst/>
                          <a:latin typeface="Times New Roman" panose="02020603050405020304" pitchFamily="18" charset="0"/>
                          <a:ea typeface="+mn-ea"/>
                          <a:cs typeface="Times New Roman" panose="02020603050405020304" pitchFamily="18" charset="0"/>
                        </a:rPr>
                        <a:t> V</a:t>
                      </a:r>
                      <a:r>
                        <a:rPr lang="es-AR" sz="3200" b="1" kern="1200" baseline="-25000" dirty="0">
                          <a:solidFill>
                            <a:srgbClr val="FF0000"/>
                          </a:solidFill>
                          <a:effectLst/>
                          <a:latin typeface="Times New Roman" panose="02020603050405020304" pitchFamily="18" charset="0"/>
                          <a:ea typeface="+mn-ea"/>
                          <a:cs typeface="Times New Roman" panose="02020603050405020304" pitchFamily="18" charset="0"/>
                        </a:rPr>
                        <a:t>0</a:t>
                      </a:r>
                    </a:p>
                  </a:txBody>
                  <a:tcPr marL="68580" marR="68580" marT="0" marB="0"/>
                </a:tc>
                <a:tc>
                  <a:txBody>
                    <a:bodyPr/>
                    <a:lstStyle/>
                    <a:p>
                      <a:pPr algn="ctr">
                        <a:lnSpc>
                          <a:spcPct val="115000"/>
                        </a:lnSpc>
                        <a:spcAft>
                          <a:spcPts val="0"/>
                        </a:spcAft>
                      </a:pPr>
                      <a:r>
                        <a:rPr lang="es-AR" sz="3200" b="1" kern="1200" dirty="0">
                          <a:solidFill>
                            <a:srgbClr val="0070C0"/>
                          </a:solidFill>
                          <a:effectLst/>
                          <a:latin typeface="Times New Roman" panose="02020603050405020304" pitchFamily="18" charset="0"/>
                          <a:ea typeface="+mn-ea"/>
                          <a:cs typeface="Times New Roman" panose="02020603050405020304" pitchFamily="18" charset="0"/>
                        </a:rPr>
                        <a:t>Valor Final =</a:t>
                      </a:r>
                      <a:r>
                        <a:rPr lang="es-AR" sz="3200" b="1" kern="1200" baseline="0" dirty="0">
                          <a:solidFill>
                            <a:srgbClr val="0070C0"/>
                          </a:solidFill>
                          <a:effectLst/>
                          <a:latin typeface="Times New Roman" panose="02020603050405020304" pitchFamily="18" charset="0"/>
                          <a:ea typeface="+mn-ea"/>
                          <a:cs typeface="Times New Roman" panose="02020603050405020304" pitchFamily="18" charset="0"/>
                        </a:rPr>
                        <a:t> V</a:t>
                      </a:r>
                      <a:r>
                        <a:rPr lang="es-AR" sz="3200" b="1" kern="1200" baseline="-25000" dirty="0">
                          <a:solidFill>
                            <a:srgbClr val="0070C0"/>
                          </a:solidFill>
                          <a:effectLst/>
                          <a:latin typeface="Times New Roman" panose="02020603050405020304" pitchFamily="18" charset="0"/>
                          <a:ea typeface="+mn-ea"/>
                          <a:cs typeface="Times New Roman" panose="02020603050405020304" pitchFamily="18" charset="0"/>
                        </a:rPr>
                        <a:t>n</a:t>
                      </a:r>
                    </a:p>
                  </a:txBody>
                  <a:tcPr marL="68580" marR="68580" marT="0" marB="0"/>
                </a:tc>
                <a:extLst>
                  <a:ext uri="{0D108BD9-81ED-4DB2-BD59-A6C34878D82A}">
                    <a16:rowId xmlns:a16="http://schemas.microsoft.com/office/drawing/2014/main" val="10000"/>
                  </a:ext>
                </a:extLst>
              </a:tr>
              <a:tr h="2136390">
                <a:tc>
                  <a:txBody>
                    <a:bodyPr/>
                    <a:lstStyle/>
                    <a:p>
                      <a:pPr>
                        <a:lnSpc>
                          <a:spcPct val="115000"/>
                        </a:lnSpc>
                        <a:spcAft>
                          <a:spcPts val="0"/>
                        </a:spcAft>
                      </a:pPr>
                      <a:r>
                        <a:rPr lang="es-AR" sz="2800" b="1" kern="1200" dirty="0">
                          <a:solidFill>
                            <a:schemeClr val="tx1"/>
                          </a:solidFill>
                          <a:effectLst/>
                          <a:latin typeface="Times New Roman" panose="02020603050405020304" pitchFamily="18" charset="0"/>
                          <a:ea typeface="+mn-ea"/>
                          <a:cs typeface="Times New Roman" panose="02020603050405020304" pitchFamily="18" charset="0"/>
                        </a:rPr>
                        <a:t> </a:t>
                      </a:r>
                    </a:p>
                    <a:p>
                      <a:pPr>
                        <a:lnSpc>
                          <a:spcPct val="115000"/>
                        </a:lnSpc>
                        <a:spcAft>
                          <a:spcPts val="0"/>
                        </a:spcAft>
                      </a:pPr>
                      <a:r>
                        <a:rPr lang="es-AR" sz="2800" b="1" kern="1200" dirty="0">
                          <a:solidFill>
                            <a:schemeClr val="tx1"/>
                          </a:solidFill>
                          <a:effectLst/>
                          <a:latin typeface="Times New Roman" panose="02020603050405020304" pitchFamily="18" charset="0"/>
                          <a:ea typeface="+mn-ea"/>
                          <a:cs typeface="Times New Roman" panose="02020603050405020304" pitchFamily="18" charset="0"/>
                        </a:rPr>
                        <a:t>Venci-das</a:t>
                      </a:r>
                    </a:p>
                  </a:txBody>
                  <a:tcPr marL="68580" marR="68580" marT="0" marB="0"/>
                </a:tc>
                <a:tc>
                  <a:txBody>
                    <a:bodyPr/>
                    <a:lstStyle/>
                    <a:p>
                      <a:pPr algn="ctr">
                        <a:lnSpc>
                          <a:spcPct val="115000"/>
                        </a:lnSpc>
                        <a:spcAft>
                          <a:spcPts val="0"/>
                        </a:spcAft>
                      </a:pPr>
                      <a:r>
                        <a:rPr lang="es-AR" sz="2800" b="1" kern="1200" dirty="0">
                          <a:solidFill>
                            <a:srgbClr val="FF0000"/>
                          </a:solidFill>
                          <a:effectLst/>
                          <a:latin typeface="Times New Roman" panose="02020603050405020304" pitchFamily="18" charset="0"/>
                          <a:ea typeface="+mn-ea"/>
                          <a:cs typeface="Times New Roman" panose="02020603050405020304" pitchFamily="18" charset="0"/>
                        </a:rPr>
                        <a:t> </a:t>
                      </a:r>
                    </a:p>
                    <a:p>
                      <a:pPr algn="ctr">
                        <a:lnSpc>
                          <a:spcPct val="115000"/>
                        </a:lnSpc>
                        <a:spcAft>
                          <a:spcPts val="0"/>
                        </a:spcAft>
                      </a:pPr>
                      <a:r>
                        <a:rPr lang="es-AR" sz="2800" b="1" kern="1200" dirty="0">
                          <a:solidFill>
                            <a:srgbClr val="FF0000"/>
                          </a:solidFill>
                          <a:effectLst/>
                          <a:latin typeface="Times New Roman" panose="02020603050405020304" pitchFamily="18" charset="0"/>
                          <a:ea typeface="+mn-ea"/>
                          <a:cs typeface="Times New Roman" panose="02020603050405020304" pitchFamily="18" charset="0"/>
                        </a:rPr>
                        <a:t>V</a:t>
                      </a:r>
                      <a:r>
                        <a:rPr lang="es-AR" sz="2800" b="1" kern="1200" baseline="-25000" dirty="0">
                          <a:solidFill>
                            <a:srgbClr val="FF0000"/>
                          </a:solidFill>
                          <a:effectLst/>
                          <a:latin typeface="Times New Roman" panose="02020603050405020304" pitchFamily="18" charset="0"/>
                          <a:ea typeface="+mn-ea"/>
                          <a:cs typeface="Times New Roman" panose="02020603050405020304" pitchFamily="18" charset="0"/>
                        </a:rPr>
                        <a:t>0v</a:t>
                      </a:r>
                      <a:r>
                        <a:rPr lang="es-AR" sz="2800" b="1" kern="1200" dirty="0">
                          <a:solidFill>
                            <a:srgbClr val="FF0000"/>
                          </a:solidFill>
                          <a:effectLst/>
                          <a:latin typeface="Times New Roman" panose="02020603050405020304" pitchFamily="18" charset="0"/>
                          <a:ea typeface="+mn-ea"/>
                          <a:cs typeface="Times New Roman" panose="02020603050405020304" pitchFamily="18" charset="0"/>
                        </a:rPr>
                        <a:t> = </a:t>
                      </a:r>
                      <a:r>
                        <a:rPr lang="es-AR" sz="2800" b="1" u="sng" kern="1200" dirty="0">
                          <a:solidFill>
                            <a:srgbClr val="FF0000"/>
                          </a:solidFill>
                          <a:effectLst/>
                          <a:latin typeface="Times New Roman" panose="02020603050405020304" pitchFamily="18" charset="0"/>
                          <a:ea typeface="+mn-ea"/>
                          <a:cs typeface="Times New Roman" panose="02020603050405020304" pitchFamily="18" charset="0"/>
                        </a:rPr>
                        <a:t>1 – ( 1+ i ) </a:t>
                      </a:r>
                      <a:r>
                        <a:rPr lang="es-AR" sz="2800" b="1" u="sng" kern="1200" baseline="30000" dirty="0">
                          <a:solidFill>
                            <a:srgbClr val="FF0000"/>
                          </a:solidFill>
                          <a:effectLst/>
                          <a:latin typeface="Times New Roman" panose="02020603050405020304" pitchFamily="18" charset="0"/>
                          <a:ea typeface="+mn-ea"/>
                          <a:cs typeface="Times New Roman" panose="02020603050405020304" pitchFamily="18" charset="0"/>
                        </a:rPr>
                        <a:t>–n </a:t>
                      </a:r>
                    </a:p>
                    <a:p>
                      <a:pPr algn="ctr">
                        <a:lnSpc>
                          <a:spcPct val="115000"/>
                        </a:lnSpc>
                        <a:spcAft>
                          <a:spcPts val="0"/>
                        </a:spcAft>
                      </a:pPr>
                      <a:r>
                        <a:rPr lang="es-AR" sz="2800" b="1" kern="1200" dirty="0">
                          <a:solidFill>
                            <a:srgbClr val="FF0000"/>
                          </a:solidFill>
                          <a:effectLst/>
                          <a:latin typeface="Times New Roman" panose="02020603050405020304" pitchFamily="18" charset="0"/>
                          <a:ea typeface="+mn-ea"/>
                          <a:cs typeface="Times New Roman" panose="02020603050405020304" pitchFamily="18" charset="0"/>
                        </a:rPr>
                        <a:t>       i</a:t>
                      </a:r>
                    </a:p>
                  </a:txBody>
                  <a:tcPr marL="68580" marR="68580" marT="0" marB="0"/>
                </a:tc>
                <a:tc>
                  <a:txBody>
                    <a:bodyPr/>
                    <a:lstStyle/>
                    <a:p>
                      <a:pPr algn="ctr">
                        <a:lnSpc>
                          <a:spcPct val="115000"/>
                        </a:lnSpc>
                        <a:spcAft>
                          <a:spcPts val="0"/>
                        </a:spcAft>
                      </a:pPr>
                      <a:r>
                        <a:rPr lang="es-AR" sz="2800" b="1" kern="1200" dirty="0">
                          <a:solidFill>
                            <a:srgbClr val="0070C0"/>
                          </a:solidFill>
                          <a:effectLst/>
                          <a:latin typeface="Times New Roman" panose="02020603050405020304" pitchFamily="18" charset="0"/>
                          <a:ea typeface="+mn-ea"/>
                          <a:cs typeface="Times New Roman" panose="02020603050405020304" pitchFamily="18" charset="0"/>
                        </a:rPr>
                        <a:t> </a:t>
                      </a:r>
                    </a:p>
                    <a:p>
                      <a:pPr algn="ctr">
                        <a:lnSpc>
                          <a:spcPct val="115000"/>
                        </a:lnSpc>
                        <a:spcAft>
                          <a:spcPts val="0"/>
                        </a:spcAft>
                      </a:pPr>
                      <a:r>
                        <a:rPr lang="es-AR" sz="2800" b="1" kern="1200" dirty="0">
                          <a:solidFill>
                            <a:srgbClr val="FF0000"/>
                          </a:solidFill>
                          <a:effectLst/>
                          <a:latin typeface="Times New Roman" panose="02020603050405020304" pitchFamily="18" charset="0"/>
                          <a:ea typeface="+mn-ea"/>
                          <a:cs typeface="Times New Roman" panose="02020603050405020304" pitchFamily="18" charset="0"/>
                        </a:rPr>
                        <a:t>V</a:t>
                      </a:r>
                      <a:r>
                        <a:rPr lang="es-AR" sz="2800" b="1" kern="1200" baseline="-25000" dirty="0">
                          <a:solidFill>
                            <a:srgbClr val="FF0000"/>
                          </a:solidFill>
                          <a:effectLst/>
                          <a:latin typeface="Times New Roman" panose="02020603050405020304" pitchFamily="18" charset="0"/>
                          <a:ea typeface="+mn-ea"/>
                          <a:cs typeface="Times New Roman" panose="02020603050405020304" pitchFamily="18" charset="0"/>
                        </a:rPr>
                        <a:t>0v</a:t>
                      </a:r>
                      <a:r>
                        <a:rPr lang="es-AR" sz="2800" b="1" kern="1200" dirty="0">
                          <a:solidFill>
                            <a:srgbClr val="FF0000"/>
                          </a:solidFill>
                          <a:effectLst/>
                          <a:latin typeface="Times New Roman" panose="02020603050405020304" pitchFamily="18" charset="0"/>
                          <a:ea typeface="+mn-ea"/>
                          <a:cs typeface="Times New Roman" panose="02020603050405020304" pitchFamily="18" charset="0"/>
                        </a:rPr>
                        <a:t> </a:t>
                      </a:r>
                      <a:r>
                        <a:rPr lang="es-AR" sz="2800" b="1" kern="1200" dirty="0">
                          <a:solidFill>
                            <a:srgbClr val="00B050"/>
                          </a:solidFill>
                          <a:effectLst/>
                          <a:latin typeface="Times New Roman" panose="02020603050405020304" pitchFamily="18" charset="0"/>
                          <a:ea typeface="+mn-ea"/>
                          <a:cs typeface="Times New Roman" panose="02020603050405020304" pitchFamily="18" charset="0"/>
                        </a:rPr>
                        <a:t>(</a:t>
                      </a:r>
                      <a:r>
                        <a:rPr lang="es-AR" sz="2800" b="1" kern="1200" baseline="0" dirty="0">
                          <a:solidFill>
                            <a:srgbClr val="00B050"/>
                          </a:solidFill>
                          <a:effectLst/>
                          <a:latin typeface="Times New Roman" panose="02020603050405020304" pitchFamily="18" charset="0"/>
                          <a:ea typeface="+mn-ea"/>
                          <a:cs typeface="Times New Roman" panose="02020603050405020304" pitchFamily="18" charset="0"/>
                        </a:rPr>
                        <a:t> 1+ i ) </a:t>
                      </a:r>
                      <a:r>
                        <a:rPr lang="es-AR" sz="2800" b="1" kern="1200" baseline="30000" dirty="0">
                          <a:solidFill>
                            <a:srgbClr val="00B050"/>
                          </a:solidFill>
                          <a:effectLst/>
                          <a:latin typeface="Times New Roman" panose="02020603050405020304" pitchFamily="18" charset="0"/>
                          <a:ea typeface="+mn-ea"/>
                          <a:cs typeface="Times New Roman" panose="02020603050405020304" pitchFamily="18" charset="0"/>
                        </a:rPr>
                        <a:t>n</a:t>
                      </a:r>
                      <a:r>
                        <a:rPr lang="es-AR" sz="2800" b="1" kern="1200" baseline="0" dirty="0">
                          <a:solidFill>
                            <a:srgbClr val="00B050"/>
                          </a:solidFill>
                          <a:effectLst/>
                          <a:latin typeface="Times New Roman" panose="02020603050405020304" pitchFamily="18" charset="0"/>
                          <a:ea typeface="+mn-ea"/>
                          <a:cs typeface="Times New Roman" panose="02020603050405020304" pitchFamily="18" charset="0"/>
                        </a:rPr>
                        <a:t> </a:t>
                      </a:r>
                      <a:r>
                        <a:rPr lang="es-AR" sz="2800" b="1" kern="1200" baseline="0" dirty="0">
                          <a:solidFill>
                            <a:srgbClr val="0070C0"/>
                          </a:solidFill>
                          <a:effectLst/>
                          <a:latin typeface="Times New Roman" panose="02020603050405020304" pitchFamily="18" charset="0"/>
                          <a:ea typeface="+mn-ea"/>
                          <a:cs typeface="Times New Roman" panose="02020603050405020304" pitchFamily="18" charset="0"/>
                        </a:rPr>
                        <a:t>= </a:t>
                      </a:r>
                      <a:r>
                        <a:rPr lang="es-AR" sz="2800" b="1" kern="1200" dirty="0" err="1">
                          <a:solidFill>
                            <a:srgbClr val="0070C0"/>
                          </a:solidFill>
                          <a:effectLst/>
                          <a:latin typeface="Times New Roman" panose="02020603050405020304" pitchFamily="18" charset="0"/>
                          <a:ea typeface="+mn-ea"/>
                          <a:cs typeface="Times New Roman" panose="02020603050405020304" pitchFamily="18" charset="0"/>
                        </a:rPr>
                        <a:t>V</a:t>
                      </a:r>
                      <a:r>
                        <a:rPr lang="es-AR" sz="2800" b="1" kern="1200" baseline="-25000" dirty="0" err="1">
                          <a:solidFill>
                            <a:srgbClr val="0070C0"/>
                          </a:solidFill>
                          <a:effectLst/>
                          <a:latin typeface="Times New Roman" panose="02020603050405020304" pitchFamily="18" charset="0"/>
                          <a:ea typeface="+mn-ea"/>
                          <a:cs typeface="Times New Roman" panose="02020603050405020304" pitchFamily="18" charset="0"/>
                        </a:rPr>
                        <a:t>nv</a:t>
                      </a:r>
                      <a:r>
                        <a:rPr lang="es-AR" sz="2800" b="1" kern="1200" dirty="0">
                          <a:solidFill>
                            <a:srgbClr val="0070C0"/>
                          </a:solidFill>
                          <a:effectLst/>
                          <a:latin typeface="Times New Roman" panose="02020603050405020304" pitchFamily="18" charset="0"/>
                          <a:ea typeface="+mn-ea"/>
                          <a:cs typeface="Times New Roman" panose="02020603050405020304" pitchFamily="18" charset="0"/>
                        </a:rPr>
                        <a:t>  </a:t>
                      </a:r>
                      <a:r>
                        <a:rPr lang="es-AR" sz="2800" b="1" u="sng" kern="1200" dirty="0">
                          <a:solidFill>
                            <a:srgbClr val="0070C0"/>
                          </a:solidFill>
                          <a:effectLst/>
                          <a:latin typeface="Times New Roman" panose="02020603050405020304" pitchFamily="18" charset="0"/>
                          <a:ea typeface="+mn-ea"/>
                          <a:cs typeface="Times New Roman" panose="02020603050405020304" pitchFamily="18" charset="0"/>
                        </a:rPr>
                        <a:t>( 1+ i ) </a:t>
                      </a:r>
                      <a:r>
                        <a:rPr lang="es-AR" sz="2800" b="1" u="sng" kern="1200" baseline="30000" dirty="0">
                          <a:solidFill>
                            <a:srgbClr val="0070C0"/>
                          </a:solidFill>
                          <a:effectLst/>
                          <a:latin typeface="Times New Roman" panose="02020603050405020304" pitchFamily="18" charset="0"/>
                          <a:ea typeface="+mn-ea"/>
                          <a:cs typeface="Times New Roman" panose="02020603050405020304" pitchFamily="18" charset="0"/>
                        </a:rPr>
                        <a:t>n </a:t>
                      </a:r>
                      <a:r>
                        <a:rPr lang="es-AR" sz="2800" b="1" u="sng" kern="1200" dirty="0">
                          <a:solidFill>
                            <a:srgbClr val="0070C0"/>
                          </a:solidFill>
                          <a:effectLst/>
                          <a:latin typeface="Times New Roman" panose="02020603050405020304" pitchFamily="18" charset="0"/>
                          <a:ea typeface="+mn-ea"/>
                          <a:cs typeface="Times New Roman" panose="02020603050405020304" pitchFamily="18" charset="0"/>
                        </a:rPr>
                        <a:t>- 1</a:t>
                      </a:r>
                    </a:p>
                    <a:p>
                      <a:pPr algn="ctr">
                        <a:lnSpc>
                          <a:spcPct val="115000"/>
                        </a:lnSpc>
                        <a:spcAft>
                          <a:spcPts val="0"/>
                        </a:spcAft>
                      </a:pPr>
                      <a:r>
                        <a:rPr lang="es-AR" sz="2800" b="1" kern="1200" dirty="0">
                          <a:solidFill>
                            <a:srgbClr val="0070C0"/>
                          </a:solidFill>
                          <a:effectLst/>
                          <a:latin typeface="Times New Roman" panose="02020603050405020304" pitchFamily="18" charset="0"/>
                          <a:ea typeface="+mn-ea"/>
                          <a:cs typeface="Times New Roman" panose="02020603050405020304" pitchFamily="18" charset="0"/>
                        </a:rPr>
                        <a:t>  </a:t>
                      </a:r>
                      <a:r>
                        <a:rPr lang="es-AR" sz="2800" b="1" kern="1200" baseline="0" dirty="0">
                          <a:solidFill>
                            <a:srgbClr val="0070C0"/>
                          </a:solidFill>
                          <a:effectLst/>
                          <a:latin typeface="Times New Roman" panose="02020603050405020304" pitchFamily="18" charset="0"/>
                          <a:ea typeface="+mn-ea"/>
                          <a:cs typeface="Times New Roman" panose="02020603050405020304" pitchFamily="18" charset="0"/>
                        </a:rPr>
                        <a:t> </a:t>
                      </a:r>
                      <a:r>
                        <a:rPr lang="es-AR" sz="2800" b="1" kern="1200" dirty="0">
                          <a:solidFill>
                            <a:srgbClr val="0070C0"/>
                          </a:solidFill>
                          <a:effectLst/>
                          <a:latin typeface="Times New Roman" panose="02020603050405020304" pitchFamily="18" charset="0"/>
                          <a:ea typeface="+mn-ea"/>
                          <a:cs typeface="Times New Roman" panose="02020603050405020304" pitchFamily="18" charset="0"/>
                        </a:rPr>
                        <a:t>                           i</a:t>
                      </a:r>
                    </a:p>
                  </a:txBody>
                  <a:tcPr marL="68580" marR="68580" marT="0" marB="0"/>
                </a:tc>
                <a:extLst>
                  <a:ext uri="{0D108BD9-81ED-4DB2-BD59-A6C34878D82A}">
                    <a16:rowId xmlns:a16="http://schemas.microsoft.com/office/drawing/2014/main" val="10001"/>
                  </a:ext>
                </a:extLst>
              </a:tr>
              <a:tr h="2136390">
                <a:tc>
                  <a:txBody>
                    <a:bodyPr/>
                    <a:lstStyle/>
                    <a:p>
                      <a:pPr>
                        <a:lnSpc>
                          <a:spcPct val="115000"/>
                        </a:lnSpc>
                        <a:spcAft>
                          <a:spcPts val="0"/>
                        </a:spcAft>
                      </a:pPr>
                      <a:r>
                        <a:rPr lang="es-AR" sz="2800" b="1" kern="1200" dirty="0">
                          <a:solidFill>
                            <a:schemeClr val="tx1"/>
                          </a:solidFill>
                          <a:effectLst/>
                          <a:latin typeface="Times New Roman" panose="02020603050405020304" pitchFamily="18" charset="0"/>
                          <a:ea typeface="+mn-ea"/>
                          <a:cs typeface="Times New Roman" panose="02020603050405020304" pitchFamily="18" charset="0"/>
                        </a:rPr>
                        <a:t> </a:t>
                      </a:r>
                    </a:p>
                    <a:p>
                      <a:pPr>
                        <a:lnSpc>
                          <a:spcPct val="115000"/>
                        </a:lnSpc>
                        <a:spcAft>
                          <a:spcPts val="0"/>
                        </a:spcAft>
                      </a:pPr>
                      <a:r>
                        <a:rPr lang="es-AR" sz="2800" b="1" kern="1200" dirty="0" err="1">
                          <a:solidFill>
                            <a:schemeClr val="tx1"/>
                          </a:solidFill>
                          <a:effectLst/>
                          <a:latin typeface="Times New Roman" panose="02020603050405020304" pitchFamily="18" charset="0"/>
                          <a:ea typeface="+mn-ea"/>
                          <a:cs typeface="Times New Roman" panose="02020603050405020304" pitchFamily="18" charset="0"/>
                        </a:rPr>
                        <a:t>Adelan-tadas</a:t>
                      </a:r>
                      <a:endParaRPr lang="es-AR" sz="28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ctr">
                        <a:lnSpc>
                          <a:spcPct val="115000"/>
                        </a:lnSpc>
                        <a:spcAft>
                          <a:spcPts val="0"/>
                        </a:spcAft>
                      </a:pPr>
                      <a:r>
                        <a:rPr lang="es-AR" sz="2800" b="1" kern="1200" dirty="0">
                          <a:solidFill>
                            <a:srgbClr val="FF0000"/>
                          </a:solidFill>
                          <a:effectLst/>
                          <a:latin typeface="Times New Roman" panose="02020603050405020304" pitchFamily="18" charset="0"/>
                          <a:ea typeface="+mn-ea"/>
                          <a:cs typeface="Times New Roman" panose="02020603050405020304" pitchFamily="18" charset="0"/>
                        </a:rPr>
                        <a:t> </a:t>
                      </a:r>
                    </a:p>
                    <a:p>
                      <a:pPr algn="ctr">
                        <a:lnSpc>
                          <a:spcPct val="115000"/>
                        </a:lnSpc>
                        <a:spcAft>
                          <a:spcPts val="0"/>
                        </a:spcAft>
                      </a:pPr>
                      <a:r>
                        <a:rPr lang="es-AR" sz="2800" b="1" kern="1200" dirty="0">
                          <a:solidFill>
                            <a:srgbClr val="FF0000"/>
                          </a:solidFill>
                          <a:effectLst/>
                          <a:latin typeface="Times New Roman" panose="02020603050405020304" pitchFamily="18" charset="0"/>
                          <a:ea typeface="+mn-ea"/>
                          <a:cs typeface="Times New Roman" panose="02020603050405020304" pitchFamily="18" charset="0"/>
                        </a:rPr>
                        <a:t>V</a:t>
                      </a:r>
                      <a:r>
                        <a:rPr lang="es-AR" sz="2800" b="1" kern="1200" baseline="-25000" dirty="0">
                          <a:solidFill>
                            <a:srgbClr val="FF0000"/>
                          </a:solidFill>
                          <a:effectLst/>
                          <a:latin typeface="Times New Roman" panose="02020603050405020304" pitchFamily="18" charset="0"/>
                          <a:ea typeface="+mn-ea"/>
                          <a:cs typeface="Times New Roman" panose="02020603050405020304" pitchFamily="18" charset="0"/>
                        </a:rPr>
                        <a:t>0a</a:t>
                      </a:r>
                      <a:r>
                        <a:rPr lang="es-AR" sz="2800" b="1" kern="1200" dirty="0">
                          <a:solidFill>
                            <a:srgbClr val="FF0000"/>
                          </a:solidFill>
                          <a:effectLst/>
                          <a:latin typeface="Times New Roman" panose="02020603050405020304" pitchFamily="18" charset="0"/>
                          <a:ea typeface="+mn-ea"/>
                          <a:cs typeface="Times New Roman" panose="02020603050405020304" pitchFamily="18" charset="0"/>
                        </a:rPr>
                        <a:t> = </a:t>
                      </a:r>
                      <a:r>
                        <a:rPr lang="es-AR" sz="2800" b="1" u="sng" kern="1200" dirty="0">
                          <a:solidFill>
                            <a:srgbClr val="FF0000"/>
                          </a:solidFill>
                          <a:effectLst/>
                          <a:latin typeface="Times New Roman" panose="02020603050405020304" pitchFamily="18" charset="0"/>
                          <a:ea typeface="+mn-ea"/>
                          <a:cs typeface="Times New Roman" panose="02020603050405020304" pitchFamily="18" charset="0"/>
                        </a:rPr>
                        <a:t>1 – ( 1+ i ) </a:t>
                      </a:r>
                      <a:r>
                        <a:rPr lang="es-AR" sz="2800" b="1" u="sng" kern="1200" baseline="30000" dirty="0">
                          <a:solidFill>
                            <a:srgbClr val="FF0000"/>
                          </a:solidFill>
                          <a:effectLst/>
                          <a:latin typeface="Times New Roman" panose="02020603050405020304" pitchFamily="18" charset="0"/>
                          <a:ea typeface="+mn-ea"/>
                          <a:cs typeface="Times New Roman" panose="02020603050405020304" pitchFamily="18" charset="0"/>
                        </a:rPr>
                        <a:t>–n</a:t>
                      </a:r>
                      <a:r>
                        <a:rPr lang="es-AR" sz="2800" b="1" u="none" kern="1200" dirty="0">
                          <a:solidFill>
                            <a:srgbClr val="FF0000"/>
                          </a:solidFill>
                          <a:effectLst/>
                          <a:latin typeface="Times New Roman" panose="02020603050405020304" pitchFamily="18" charset="0"/>
                          <a:ea typeface="+mn-ea"/>
                          <a:cs typeface="Times New Roman" panose="02020603050405020304" pitchFamily="18" charset="0"/>
                        </a:rPr>
                        <a:t> </a:t>
                      </a:r>
                      <a:r>
                        <a:rPr lang="es-AR" sz="2800" b="1" kern="1200" dirty="0">
                          <a:solidFill>
                            <a:srgbClr val="FF0000"/>
                          </a:solidFill>
                          <a:effectLst/>
                          <a:latin typeface="Times New Roman" panose="02020603050405020304" pitchFamily="18" charset="0"/>
                          <a:ea typeface="+mn-ea"/>
                          <a:cs typeface="Times New Roman" panose="02020603050405020304" pitchFamily="18" charset="0"/>
                        </a:rPr>
                        <a:t>( 1 + i )</a:t>
                      </a:r>
                    </a:p>
                    <a:p>
                      <a:pPr algn="ctr">
                        <a:lnSpc>
                          <a:spcPct val="115000"/>
                        </a:lnSpc>
                        <a:spcAft>
                          <a:spcPts val="0"/>
                        </a:spcAft>
                      </a:pPr>
                      <a:r>
                        <a:rPr lang="es-AR" sz="2800" b="1" kern="1200" dirty="0">
                          <a:solidFill>
                            <a:srgbClr val="FF0000"/>
                          </a:solidFill>
                          <a:effectLst/>
                          <a:latin typeface="Times New Roman" panose="02020603050405020304" pitchFamily="18" charset="0"/>
                          <a:ea typeface="+mn-ea"/>
                          <a:cs typeface="Times New Roman" panose="02020603050405020304" pitchFamily="18" charset="0"/>
                        </a:rPr>
                        <a:t>i</a:t>
                      </a:r>
                    </a:p>
                  </a:txBody>
                  <a:tcPr marL="68580" marR="68580" marT="0" marB="0"/>
                </a:tc>
                <a:tc>
                  <a:txBody>
                    <a:bodyPr/>
                    <a:lstStyle/>
                    <a:p>
                      <a:pPr algn="ctr">
                        <a:lnSpc>
                          <a:spcPct val="115000"/>
                        </a:lnSpc>
                        <a:spcAft>
                          <a:spcPts val="0"/>
                        </a:spcAft>
                      </a:pPr>
                      <a:r>
                        <a:rPr lang="es-AR" sz="2800" b="1" kern="1200" dirty="0">
                          <a:solidFill>
                            <a:srgbClr val="0070C0"/>
                          </a:solidFill>
                          <a:effectLst/>
                          <a:latin typeface="Times New Roman" panose="02020603050405020304" pitchFamily="18" charset="0"/>
                          <a:ea typeface="+mn-ea"/>
                          <a:cs typeface="Times New Roman" panose="02020603050405020304" pitchFamily="18" charset="0"/>
                        </a:rPr>
                        <a:t> </a:t>
                      </a:r>
                    </a:p>
                    <a:p>
                      <a:pPr algn="ctr">
                        <a:lnSpc>
                          <a:spcPct val="115000"/>
                        </a:lnSpc>
                        <a:spcAft>
                          <a:spcPts val="0"/>
                        </a:spcAft>
                      </a:pPr>
                      <a:r>
                        <a:rPr lang="es-AR" sz="2800" b="1" kern="1200" dirty="0">
                          <a:solidFill>
                            <a:srgbClr val="FF0000"/>
                          </a:solidFill>
                          <a:effectLst/>
                          <a:latin typeface="Times New Roman" panose="02020603050405020304" pitchFamily="18" charset="0"/>
                          <a:ea typeface="+mn-ea"/>
                          <a:cs typeface="Times New Roman" panose="02020603050405020304" pitchFamily="18" charset="0"/>
                        </a:rPr>
                        <a:t>V</a:t>
                      </a:r>
                      <a:r>
                        <a:rPr lang="es-AR" sz="2800" b="1" kern="1200" baseline="-25000" dirty="0">
                          <a:solidFill>
                            <a:srgbClr val="FF0000"/>
                          </a:solidFill>
                          <a:effectLst/>
                          <a:latin typeface="Times New Roman" panose="02020603050405020304" pitchFamily="18" charset="0"/>
                          <a:ea typeface="+mn-ea"/>
                          <a:cs typeface="Times New Roman" panose="02020603050405020304" pitchFamily="18" charset="0"/>
                        </a:rPr>
                        <a:t>0a</a:t>
                      </a:r>
                      <a:r>
                        <a:rPr lang="es-AR" sz="2800" b="1" kern="1200" dirty="0">
                          <a:solidFill>
                            <a:srgbClr val="FF0000"/>
                          </a:solidFill>
                          <a:effectLst/>
                          <a:latin typeface="Times New Roman" panose="02020603050405020304" pitchFamily="18" charset="0"/>
                          <a:ea typeface="+mn-ea"/>
                          <a:cs typeface="Times New Roman" panose="02020603050405020304" pitchFamily="18" charset="0"/>
                        </a:rPr>
                        <a:t> </a:t>
                      </a:r>
                      <a:r>
                        <a:rPr lang="es-AR" sz="2800" b="1" kern="1200" dirty="0">
                          <a:solidFill>
                            <a:srgbClr val="00B050"/>
                          </a:solidFill>
                          <a:effectLst/>
                          <a:latin typeface="Times New Roman" panose="02020603050405020304" pitchFamily="18" charset="0"/>
                          <a:ea typeface="+mn-ea"/>
                          <a:cs typeface="Times New Roman" panose="02020603050405020304" pitchFamily="18" charset="0"/>
                        </a:rPr>
                        <a:t>(</a:t>
                      </a:r>
                      <a:r>
                        <a:rPr lang="es-AR" sz="2800" b="1" kern="1200" baseline="0" dirty="0">
                          <a:solidFill>
                            <a:srgbClr val="00B050"/>
                          </a:solidFill>
                          <a:effectLst/>
                          <a:latin typeface="Times New Roman" panose="02020603050405020304" pitchFamily="18" charset="0"/>
                          <a:ea typeface="+mn-ea"/>
                          <a:cs typeface="Times New Roman" panose="02020603050405020304" pitchFamily="18" charset="0"/>
                        </a:rPr>
                        <a:t> 1+ i ) </a:t>
                      </a:r>
                      <a:r>
                        <a:rPr lang="es-AR" sz="2800" b="1" kern="1200" baseline="30000" dirty="0">
                          <a:solidFill>
                            <a:srgbClr val="00B050"/>
                          </a:solidFill>
                          <a:effectLst/>
                          <a:latin typeface="Times New Roman" panose="02020603050405020304" pitchFamily="18" charset="0"/>
                          <a:ea typeface="+mn-ea"/>
                          <a:cs typeface="Times New Roman" panose="02020603050405020304" pitchFamily="18" charset="0"/>
                        </a:rPr>
                        <a:t>n</a:t>
                      </a:r>
                      <a:r>
                        <a:rPr lang="es-AR" sz="2800" b="1" kern="1200" baseline="0" dirty="0">
                          <a:solidFill>
                            <a:srgbClr val="00B050"/>
                          </a:solidFill>
                          <a:effectLst/>
                          <a:latin typeface="Times New Roman" panose="02020603050405020304" pitchFamily="18" charset="0"/>
                          <a:ea typeface="+mn-ea"/>
                          <a:cs typeface="Times New Roman" panose="02020603050405020304" pitchFamily="18" charset="0"/>
                        </a:rPr>
                        <a:t> </a:t>
                      </a:r>
                      <a:r>
                        <a:rPr lang="es-AR" sz="2800" b="1" kern="1200" baseline="0" dirty="0">
                          <a:solidFill>
                            <a:srgbClr val="0070C0"/>
                          </a:solidFill>
                          <a:effectLst/>
                          <a:latin typeface="Times New Roman" panose="02020603050405020304" pitchFamily="18" charset="0"/>
                          <a:ea typeface="+mn-ea"/>
                          <a:cs typeface="Times New Roman" panose="02020603050405020304" pitchFamily="18" charset="0"/>
                        </a:rPr>
                        <a:t>= </a:t>
                      </a:r>
                      <a:r>
                        <a:rPr lang="es-AR" sz="2800" b="1" kern="1200" dirty="0" err="1">
                          <a:solidFill>
                            <a:srgbClr val="0070C0"/>
                          </a:solidFill>
                          <a:effectLst/>
                          <a:latin typeface="Times New Roman" panose="02020603050405020304" pitchFamily="18" charset="0"/>
                          <a:ea typeface="+mn-ea"/>
                          <a:cs typeface="Times New Roman" panose="02020603050405020304" pitchFamily="18" charset="0"/>
                        </a:rPr>
                        <a:t>V</a:t>
                      </a:r>
                      <a:r>
                        <a:rPr lang="es-AR" sz="2800" b="1" kern="1200" baseline="-25000" dirty="0" err="1">
                          <a:solidFill>
                            <a:srgbClr val="0070C0"/>
                          </a:solidFill>
                          <a:effectLst/>
                          <a:latin typeface="Times New Roman" panose="02020603050405020304" pitchFamily="18" charset="0"/>
                          <a:ea typeface="+mn-ea"/>
                          <a:cs typeface="Times New Roman" panose="02020603050405020304" pitchFamily="18" charset="0"/>
                        </a:rPr>
                        <a:t>na</a:t>
                      </a:r>
                      <a:r>
                        <a:rPr lang="es-AR" sz="2800" b="1" kern="1200" dirty="0">
                          <a:solidFill>
                            <a:srgbClr val="0070C0"/>
                          </a:solidFill>
                          <a:effectLst/>
                          <a:latin typeface="Times New Roman" panose="02020603050405020304" pitchFamily="18" charset="0"/>
                          <a:ea typeface="+mn-ea"/>
                          <a:cs typeface="Times New Roman" panose="02020603050405020304" pitchFamily="18" charset="0"/>
                        </a:rPr>
                        <a:t> </a:t>
                      </a:r>
                      <a:r>
                        <a:rPr lang="es-AR" sz="2800" b="1" u="sng" kern="1200" dirty="0">
                          <a:solidFill>
                            <a:srgbClr val="0070C0"/>
                          </a:solidFill>
                          <a:effectLst/>
                          <a:latin typeface="Times New Roman" panose="02020603050405020304" pitchFamily="18" charset="0"/>
                          <a:ea typeface="+mn-ea"/>
                          <a:cs typeface="Times New Roman" panose="02020603050405020304" pitchFamily="18" charset="0"/>
                        </a:rPr>
                        <a:t>( 1+ i ) </a:t>
                      </a:r>
                      <a:r>
                        <a:rPr lang="es-AR" sz="2800" b="1" u="sng" kern="1200" baseline="30000" dirty="0">
                          <a:solidFill>
                            <a:srgbClr val="0070C0"/>
                          </a:solidFill>
                          <a:effectLst/>
                          <a:latin typeface="Times New Roman" panose="02020603050405020304" pitchFamily="18" charset="0"/>
                          <a:ea typeface="+mn-ea"/>
                          <a:cs typeface="Times New Roman" panose="02020603050405020304" pitchFamily="18" charset="0"/>
                        </a:rPr>
                        <a:t>n </a:t>
                      </a:r>
                      <a:r>
                        <a:rPr lang="es-AR" sz="2800" b="1" u="sng" kern="1200" dirty="0">
                          <a:solidFill>
                            <a:srgbClr val="0070C0"/>
                          </a:solidFill>
                          <a:effectLst/>
                          <a:latin typeface="Times New Roman" panose="02020603050405020304" pitchFamily="18" charset="0"/>
                          <a:ea typeface="+mn-ea"/>
                          <a:cs typeface="Times New Roman" panose="02020603050405020304" pitchFamily="18" charset="0"/>
                        </a:rPr>
                        <a:t>– 1</a:t>
                      </a:r>
                      <a:r>
                        <a:rPr lang="es-AR" sz="2800" b="1" u="none" kern="1200" dirty="0">
                          <a:solidFill>
                            <a:srgbClr val="0070C0"/>
                          </a:solidFill>
                          <a:effectLst/>
                          <a:latin typeface="Times New Roman" panose="02020603050405020304" pitchFamily="18" charset="0"/>
                          <a:ea typeface="+mn-ea"/>
                          <a:cs typeface="Times New Roman" panose="02020603050405020304" pitchFamily="18" charset="0"/>
                        </a:rPr>
                        <a:t> </a:t>
                      </a:r>
                      <a:r>
                        <a:rPr lang="es-AR" sz="2800" b="1" kern="1200" dirty="0">
                          <a:solidFill>
                            <a:srgbClr val="0070C0"/>
                          </a:solidFill>
                          <a:effectLst/>
                          <a:latin typeface="Times New Roman" panose="02020603050405020304" pitchFamily="18" charset="0"/>
                          <a:ea typeface="+mn-ea"/>
                          <a:cs typeface="Times New Roman" panose="02020603050405020304" pitchFamily="18" charset="0"/>
                        </a:rPr>
                        <a:t>( 1 + i )</a:t>
                      </a:r>
                    </a:p>
                    <a:p>
                      <a:pPr algn="ctr">
                        <a:lnSpc>
                          <a:spcPct val="115000"/>
                        </a:lnSpc>
                        <a:spcAft>
                          <a:spcPts val="0"/>
                        </a:spcAft>
                      </a:pPr>
                      <a:r>
                        <a:rPr lang="es-AR" sz="2800" b="1" kern="1200" dirty="0">
                          <a:solidFill>
                            <a:srgbClr val="0070C0"/>
                          </a:solidFill>
                          <a:effectLst/>
                          <a:latin typeface="Times New Roman" panose="02020603050405020304" pitchFamily="18" charset="0"/>
                          <a:ea typeface="+mn-ea"/>
                          <a:cs typeface="Times New Roman" panose="02020603050405020304" pitchFamily="18" charset="0"/>
                        </a:rPr>
                        <a:t>               i</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955132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19799" y="558983"/>
            <a:ext cx="10152402" cy="5740033"/>
          </a:xfrm>
          <a:prstGeom prst="rect">
            <a:avLst/>
          </a:prstGeom>
        </p:spPr>
        <p:txBody>
          <a:bodyPr wrap="square">
            <a:spAutoFit/>
          </a:bodyPr>
          <a:lstStyle/>
          <a:p>
            <a:pPr algn="just">
              <a:lnSpc>
                <a:spcPct val="150000"/>
              </a:lnSpc>
              <a:spcBef>
                <a:spcPts val="1800"/>
              </a:spcBef>
              <a:spcAft>
                <a:spcPts val="0"/>
              </a:spcAft>
            </a:pPr>
            <a:r>
              <a:rPr lang="es-AR" sz="3200" b="1" dirty="0">
                <a:latin typeface="Times New Roman" panose="02020603050405020304" pitchFamily="18" charset="0"/>
                <a:ea typeface="Times New Roman" panose="02020603050405020304" pitchFamily="18" charset="0"/>
              </a:rPr>
              <a:t>RENTAS – Valorización - Síntesis</a:t>
            </a:r>
          </a:p>
          <a:p>
            <a:pPr algn="just">
              <a:spcAft>
                <a:spcPts val="0"/>
              </a:spcAft>
            </a:pPr>
            <a:r>
              <a:rPr lang="es-AR" sz="3200" dirty="0">
                <a:latin typeface="Times New Roman" panose="02020603050405020304" pitchFamily="18" charset="0"/>
                <a:ea typeface="Times New Roman" panose="02020603050405020304" pitchFamily="18" charset="0"/>
              </a:rPr>
              <a:t>Existen tres momentos en los cuales se puede valorizar una renta: </a:t>
            </a:r>
          </a:p>
          <a:p>
            <a:pPr marL="457200" indent="-457200" algn="just">
              <a:lnSpc>
                <a:spcPct val="150000"/>
              </a:lnSpc>
              <a:spcAft>
                <a:spcPts val="0"/>
              </a:spcAft>
              <a:buFont typeface="Times New Roman" panose="02020603050405020304" pitchFamily="18" charset="0"/>
              <a:buChar char="♣"/>
            </a:pPr>
            <a:r>
              <a:rPr lang="es-AR" sz="3200" dirty="0">
                <a:latin typeface="Times New Roman" panose="02020603050405020304" pitchFamily="18" charset="0"/>
                <a:ea typeface="Times New Roman" panose="02020603050405020304" pitchFamily="18" charset="0"/>
              </a:rPr>
              <a:t>En el momento inicial: </a:t>
            </a:r>
          </a:p>
          <a:p>
            <a:pPr algn="just">
              <a:lnSpc>
                <a:spcPct val="150000"/>
              </a:lnSpc>
              <a:spcAft>
                <a:spcPts val="0"/>
              </a:spcAft>
            </a:pPr>
            <a:r>
              <a:rPr lang="es-AR" sz="3200" dirty="0">
                <a:latin typeface="Times New Roman" panose="02020603050405020304" pitchFamily="18" charset="0"/>
                <a:ea typeface="Times New Roman" panose="02020603050405020304" pitchFamily="18" charset="0"/>
              </a:rPr>
              <a:t>     V</a:t>
            </a:r>
            <a:r>
              <a:rPr lang="es-AR" sz="3200" baseline="-25000" dirty="0">
                <a:latin typeface="Times New Roman" panose="02020603050405020304" pitchFamily="18" charset="0"/>
                <a:ea typeface="Times New Roman" panose="02020603050405020304" pitchFamily="18" charset="0"/>
              </a:rPr>
              <a:t>0</a:t>
            </a:r>
            <a:r>
              <a:rPr lang="es-AR" sz="3200" dirty="0">
                <a:latin typeface="Times New Roman" panose="02020603050405020304" pitchFamily="18" charset="0"/>
                <a:ea typeface="Times New Roman" panose="02020603050405020304" pitchFamily="18" charset="0"/>
              </a:rPr>
              <a:t>: “Valor Actual”, </a:t>
            </a:r>
            <a:r>
              <a:rPr lang="es-AR" sz="3200" dirty="0">
                <a:solidFill>
                  <a:srgbClr val="0070C0"/>
                </a:solidFill>
                <a:latin typeface="Times New Roman" panose="02020603050405020304" pitchFamily="18" charset="0"/>
                <a:ea typeface="Times New Roman" panose="02020603050405020304" pitchFamily="18" charset="0"/>
              </a:rPr>
              <a:t>Rentas propiamente dichas.</a:t>
            </a:r>
          </a:p>
          <a:p>
            <a:pPr marL="457200" indent="-457200" algn="just">
              <a:lnSpc>
                <a:spcPct val="150000"/>
              </a:lnSpc>
              <a:spcAft>
                <a:spcPts val="0"/>
              </a:spcAft>
              <a:buFont typeface="Times New Roman" panose="02020603050405020304" pitchFamily="18" charset="0"/>
              <a:buChar char="♣"/>
            </a:pPr>
            <a:r>
              <a:rPr lang="es-AR" sz="3200" dirty="0">
                <a:latin typeface="Times New Roman" panose="02020603050405020304" pitchFamily="18" charset="0"/>
                <a:ea typeface="Times New Roman" panose="02020603050405020304" pitchFamily="18" charset="0"/>
              </a:rPr>
              <a:t>Cuando finaliza: </a:t>
            </a:r>
          </a:p>
          <a:p>
            <a:pPr algn="just">
              <a:lnSpc>
                <a:spcPct val="150000"/>
              </a:lnSpc>
              <a:spcAft>
                <a:spcPts val="0"/>
              </a:spcAft>
            </a:pPr>
            <a:r>
              <a:rPr lang="es-AR" sz="3200" dirty="0">
                <a:latin typeface="Times New Roman" panose="02020603050405020304" pitchFamily="18" charset="0"/>
                <a:ea typeface="Times New Roman" panose="02020603050405020304" pitchFamily="18" charset="0"/>
              </a:rPr>
              <a:t>     </a:t>
            </a:r>
            <a:r>
              <a:rPr lang="es-AR" sz="3200" dirty="0" err="1">
                <a:latin typeface="Times New Roman" panose="02020603050405020304" pitchFamily="18" charset="0"/>
                <a:ea typeface="Times New Roman" panose="02020603050405020304" pitchFamily="18" charset="0"/>
              </a:rPr>
              <a:t>V</a:t>
            </a:r>
            <a:r>
              <a:rPr lang="es-AR" sz="3200" baseline="-25000" dirty="0" err="1">
                <a:latin typeface="Times New Roman" panose="02020603050405020304" pitchFamily="18" charset="0"/>
                <a:ea typeface="Times New Roman" panose="02020603050405020304" pitchFamily="18" charset="0"/>
              </a:rPr>
              <a:t>n</a:t>
            </a:r>
            <a:r>
              <a:rPr lang="es-AR" sz="3200" dirty="0">
                <a:latin typeface="Times New Roman" panose="02020603050405020304" pitchFamily="18" charset="0"/>
                <a:ea typeface="Times New Roman" panose="02020603050405020304" pitchFamily="18" charset="0"/>
              </a:rPr>
              <a:t>: “Valor Final”, </a:t>
            </a:r>
            <a:r>
              <a:rPr lang="es-AR" sz="3200" dirty="0">
                <a:solidFill>
                  <a:srgbClr val="FF0000"/>
                </a:solidFill>
                <a:latin typeface="Times New Roman" panose="02020603050405020304" pitchFamily="18" charset="0"/>
                <a:ea typeface="Times New Roman" panose="02020603050405020304" pitchFamily="18" charset="0"/>
              </a:rPr>
              <a:t>Imposiciones</a:t>
            </a:r>
          </a:p>
          <a:p>
            <a:pPr marL="457200" indent="-457200" algn="just">
              <a:lnSpc>
                <a:spcPct val="150000"/>
              </a:lnSpc>
              <a:spcBef>
                <a:spcPts val="1800"/>
              </a:spcBef>
              <a:spcAft>
                <a:spcPts val="0"/>
              </a:spcAft>
              <a:buFont typeface="Times New Roman" panose="02020603050405020304" pitchFamily="18" charset="0"/>
              <a:buChar char="♣"/>
            </a:pPr>
            <a:r>
              <a:rPr lang="es-AR" sz="3200" dirty="0">
                <a:latin typeface="Times New Roman" panose="02020603050405020304" pitchFamily="18" charset="0"/>
                <a:ea typeface="Times New Roman" panose="02020603050405020304" pitchFamily="18" charset="0"/>
              </a:rPr>
              <a:t>En cualquier momento de su vida</a:t>
            </a:r>
            <a:endParaRPr lang="es-AR" sz="2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5D49A23A-630E-4C18-9504-D7AF95D5C17F}" type="slidenum">
              <a:rPr lang="es-AR" smtClean="0"/>
              <a:t>48</a:t>
            </a:fld>
            <a:endParaRPr lang="es-AR"/>
          </a:p>
        </p:txBody>
      </p:sp>
    </p:spTree>
    <p:extLst>
      <p:ext uri="{BB962C8B-B14F-4D97-AF65-F5344CB8AC3E}">
        <p14:creationId xmlns:p14="http://schemas.microsoft.com/office/powerpoint/2010/main" val="2242922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85283" y="736161"/>
            <a:ext cx="10221433" cy="4330416"/>
          </a:xfrm>
          <a:prstGeom prst="rect">
            <a:avLst/>
          </a:prstGeom>
        </p:spPr>
        <p:txBody>
          <a:bodyPr wrap="square">
            <a:spAutoFit/>
          </a:bodyPr>
          <a:lstStyle/>
          <a:p>
            <a:pPr algn="just">
              <a:lnSpc>
                <a:spcPct val="120000"/>
              </a:lnSpc>
              <a:spcBef>
                <a:spcPts val="1800"/>
              </a:spcBef>
              <a:spcAft>
                <a:spcPts val="0"/>
              </a:spcAft>
            </a:pPr>
            <a:r>
              <a:rPr lang="es-AR" sz="3200" dirty="0">
                <a:latin typeface="Times New Roman" panose="02020603050405020304" pitchFamily="18" charset="0"/>
                <a:ea typeface="Times New Roman" panose="02020603050405020304" pitchFamily="18" charset="0"/>
              </a:rPr>
              <a:t>Conociendo el valor de una renta en cualquier momento de su vida es posible valorizarla en cualquier otro momento. </a:t>
            </a:r>
          </a:p>
          <a:p>
            <a:pPr algn="just">
              <a:lnSpc>
                <a:spcPct val="120000"/>
              </a:lnSpc>
              <a:spcBef>
                <a:spcPts val="1800"/>
              </a:spcBef>
              <a:spcAft>
                <a:spcPts val="0"/>
              </a:spcAft>
            </a:pPr>
            <a:r>
              <a:rPr lang="es-AR" sz="3200" dirty="0">
                <a:latin typeface="Times New Roman" panose="02020603050405020304" pitchFamily="18" charset="0"/>
                <a:ea typeface="Times New Roman" panose="02020603050405020304" pitchFamily="18" charset="0"/>
              </a:rPr>
              <a:t>Ahora nos detendremos en la relación existente entre dos de ellos: </a:t>
            </a:r>
          </a:p>
          <a:p>
            <a:pPr algn="just">
              <a:lnSpc>
                <a:spcPct val="120000"/>
              </a:lnSpc>
              <a:spcBef>
                <a:spcPts val="1800"/>
              </a:spcBef>
              <a:spcAft>
                <a:spcPts val="0"/>
              </a:spcAft>
            </a:pPr>
            <a:r>
              <a:rPr lang="es-AR" sz="3200" b="1" dirty="0">
                <a:latin typeface="Times New Roman" panose="02020603050405020304" pitchFamily="18" charset="0"/>
                <a:ea typeface="Times New Roman" panose="02020603050405020304" pitchFamily="18" charset="0"/>
              </a:rPr>
              <a:t>V</a:t>
            </a:r>
            <a:r>
              <a:rPr lang="es-AR" sz="3200" b="1" baseline="-25000" dirty="0">
                <a:latin typeface="Times New Roman" panose="02020603050405020304" pitchFamily="18" charset="0"/>
                <a:ea typeface="Times New Roman" panose="02020603050405020304" pitchFamily="18" charset="0"/>
              </a:rPr>
              <a:t>n</a:t>
            </a:r>
            <a:r>
              <a:rPr lang="es-AR" sz="3200" b="1" dirty="0">
                <a:latin typeface="Times New Roman" panose="02020603050405020304" pitchFamily="18" charset="0"/>
                <a:ea typeface="Times New Roman" panose="02020603050405020304" pitchFamily="18" charset="0"/>
              </a:rPr>
              <a:t> = V</a:t>
            </a:r>
            <a:r>
              <a:rPr lang="es-AR" sz="3200" b="1" baseline="-26000" dirty="0">
                <a:latin typeface="Times New Roman" panose="02020603050405020304" pitchFamily="18" charset="0"/>
                <a:ea typeface="Times New Roman" panose="02020603050405020304" pitchFamily="18" charset="0"/>
              </a:rPr>
              <a:t>o</a:t>
            </a:r>
            <a:r>
              <a:rPr lang="es-AR" sz="3200" b="1" dirty="0">
                <a:latin typeface="Times New Roman" panose="02020603050405020304" pitchFamily="18" charset="0"/>
                <a:ea typeface="Times New Roman" panose="02020603050405020304" pitchFamily="18" charset="0"/>
              </a:rPr>
              <a:t> * ( 1 + i/m ) </a:t>
            </a:r>
            <a:r>
              <a:rPr lang="es-AR" sz="3200" b="1" baseline="30000" dirty="0">
                <a:latin typeface="Times New Roman" panose="02020603050405020304" pitchFamily="18" charset="0"/>
                <a:ea typeface="Times New Roman" panose="02020603050405020304" pitchFamily="18" charset="0"/>
              </a:rPr>
              <a:t>m</a:t>
            </a:r>
            <a:endParaRPr lang="es-AR" sz="3200" b="1" baseline="-25000" dirty="0">
              <a:latin typeface="Times New Roman" panose="02020603050405020304" pitchFamily="18" charset="0"/>
              <a:ea typeface="Times New Roman" panose="02020603050405020304" pitchFamily="18" charset="0"/>
            </a:endParaRPr>
          </a:p>
          <a:p>
            <a:pPr algn="just">
              <a:lnSpc>
                <a:spcPct val="120000"/>
              </a:lnSpc>
              <a:spcBef>
                <a:spcPts val="1800"/>
              </a:spcBef>
            </a:pPr>
            <a:r>
              <a:rPr lang="es-AR" sz="3200" b="1" dirty="0">
                <a:latin typeface="Times New Roman" panose="02020603050405020304" pitchFamily="18" charset="0"/>
                <a:ea typeface="Times New Roman" panose="02020603050405020304" pitchFamily="18" charset="0"/>
              </a:rPr>
              <a:t>V</a:t>
            </a:r>
            <a:r>
              <a:rPr lang="es-AR" sz="3200" b="1" baseline="-25000" dirty="0">
                <a:latin typeface="Times New Roman" panose="02020603050405020304" pitchFamily="18" charset="0"/>
                <a:ea typeface="Times New Roman" panose="02020603050405020304" pitchFamily="18" charset="0"/>
              </a:rPr>
              <a:t>0 </a:t>
            </a:r>
            <a:r>
              <a:rPr lang="es-AR" sz="3200" b="1" dirty="0">
                <a:latin typeface="Times New Roman" panose="02020603050405020304" pitchFamily="18" charset="0"/>
                <a:ea typeface="Times New Roman" panose="02020603050405020304" pitchFamily="18" charset="0"/>
              </a:rPr>
              <a:t>= V</a:t>
            </a:r>
            <a:r>
              <a:rPr lang="es-AR" sz="3200" b="1" baseline="-26000" dirty="0">
                <a:latin typeface="Times New Roman" panose="02020603050405020304" pitchFamily="18" charset="0"/>
                <a:ea typeface="Times New Roman" panose="02020603050405020304" pitchFamily="18" charset="0"/>
              </a:rPr>
              <a:t>n</a:t>
            </a:r>
            <a:r>
              <a:rPr lang="es-AR" sz="3200" b="1" dirty="0">
                <a:latin typeface="Times New Roman" panose="02020603050405020304" pitchFamily="18" charset="0"/>
                <a:ea typeface="Times New Roman" panose="02020603050405020304" pitchFamily="18" charset="0"/>
              </a:rPr>
              <a:t> * ( 1 + i/m ) </a:t>
            </a:r>
            <a:r>
              <a:rPr lang="es-AR" sz="3200" b="1" baseline="30000" dirty="0">
                <a:latin typeface="Times New Roman" panose="02020603050405020304" pitchFamily="18" charset="0"/>
                <a:ea typeface="Times New Roman" panose="02020603050405020304" pitchFamily="18" charset="0"/>
              </a:rPr>
              <a:t>-</a:t>
            </a:r>
            <a:r>
              <a:rPr lang="es-AR" sz="3200" b="1" dirty="0">
                <a:latin typeface="Times New Roman" panose="02020603050405020304" pitchFamily="18" charset="0"/>
                <a:ea typeface="Times New Roman" panose="02020603050405020304" pitchFamily="18" charset="0"/>
              </a:rPr>
              <a:t> </a:t>
            </a:r>
            <a:r>
              <a:rPr lang="es-AR" sz="3200" b="1" baseline="30000" dirty="0">
                <a:latin typeface="Times New Roman" panose="02020603050405020304" pitchFamily="18" charset="0"/>
                <a:ea typeface="Times New Roman" panose="02020603050405020304" pitchFamily="18" charset="0"/>
              </a:rPr>
              <a:t>m</a:t>
            </a:r>
            <a:r>
              <a:rPr lang="es-AR" sz="3200" b="1" dirty="0">
                <a:latin typeface="Times New Roman" panose="02020603050405020304" pitchFamily="18" charset="0"/>
                <a:ea typeface="Times New Roman" panose="02020603050405020304" pitchFamily="18" charset="0"/>
              </a:rPr>
              <a:t> </a:t>
            </a:r>
            <a:endParaRPr lang="es-AR" sz="3200" b="1" baseline="-25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89531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76744" y="751405"/>
            <a:ext cx="10190020" cy="4721292"/>
          </a:xfrm>
          <a:prstGeom prst="rect">
            <a:avLst/>
          </a:prstGeom>
        </p:spPr>
        <p:txBody>
          <a:bodyPr wrap="square">
            <a:spAutoFit/>
          </a:bodyPr>
          <a:lstStyle/>
          <a:p>
            <a:pPr algn="just">
              <a:lnSpc>
                <a:spcPct val="120000"/>
              </a:lnSpc>
              <a:spcBef>
                <a:spcPts val="1800"/>
              </a:spcBef>
              <a:spcAft>
                <a:spcPts val="0"/>
              </a:spcAft>
            </a:pPr>
            <a:r>
              <a:rPr lang="es-ES_tradnl" sz="3200" b="1" dirty="0">
                <a:latin typeface="Times New Roman" panose="02020603050405020304" pitchFamily="18" charset="0"/>
                <a:ea typeface="Times New Roman" panose="02020603050405020304" pitchFamily="18" charset="0"/>
              </a:rPr>
              <a:t>RENTAS - Clasificación</a:t>
            </a:r>
          </a:p>
          <a:p>
            <a:pPr algn="just">
              <a:spcAft>
                <a:spcPts val="0"/>
              </a:spcAft>
            </a:pPr>
            <a:endParaRPr lang="es-AR" sz="3200" b="1" dirty="0">
              <a:latin typeface="Times New Roman" panose="02020603050405020304" pitchFamily="18" charset="0"/>
              <a:ea typeface="Times New Roman" panose="02020603050405020304" pitchFamily="18" charset="0"/>
            </a:endParaRPr>
          </a:p>
          <a:p>
            <a:pPr algn="just">
              <a:spcAft>
                <a:spcPts val="0"/>
              </a:spcAft>
            </a:pPr>
            <a:r>
              <a:rPr lang="es-ES_tradnl" sz="3200" b="1" dirty="0">
                <a:latin typeface="Times New Roman" panose="02020603050405020304" pitchFamily="18" charset="0"/>
                <a:ea typeface="Times New Roman" panose="02020603050405020304" pitchFamily="18" charset="0"/>
              </a:rPr>
              <a:t>I - Por el destino de los pagos</a:t>
            </a:r>
          </a:p>
          <a:p>
            <a:pPr algn="just">
              <a:spcAft>
                <a:spcPts val="0"/>
              </a:spcAft>
            </a:pPr>
            <a:endParaRPr lang="es-AR" sz="3200" b="1" dirty="0">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s-AR" sz="3200" b="1" i="1" dirty="0">
                <a:latin typeface="Times New Roman" panose="02020603050405020304" pitchFamily="18" charset="0"/>
                <a:ea typeface="Calibri" panose="020F0502020204030204" pitchFamily="34" charset="0"/>
                <a:cs typeface="Times New Roman" panose="02020603050405020304" pitchFamily="18" charset="0"/>
              </a:rPr>
              <a:t>Rentas propiamente dichas</a:t>
            </a:r>
            <a:r>
              <a:rPr lang="es-AR" sz="3200" dirty="0">
                <a:latin typeface="Times New Roman" panose="02020603050405020304" pitchFamily="18" charset="0"/>
                <a:ea typeface="Calibri" panose="020F0502020204030204" pitchFamily="34" charset="0"/>
                <a:cs typeface="Times New Roman" panose="02020603050405020304" pitchFamily="18" charset="0"/>
              </a:rPr>
              <a:t>: cuando la serie de pagos está destinada a cancelar una deuda.</a:t>
            </a:r>
          </a:p>
          <a:p>
            <a:pPr lvl="0">
              <a:spcAft>
                <a:spcPts val="0"/>
              </a:spcAft>
            </a:pPr>
            <a:endParaRPr lang="es-AR" sz="3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Symbol" panose="05050102010706020507" pitchFamily="18" charset="2"/>
              <a:buChar char="§"/>
            </a:pPr>
            <a:r>
              <a:rPr lang="es-AR" sz="3200" b="1" i="1" dirty="0">
                <a:latin typeface="Times New Roman" panose="02020603050405020304" pitchFamily="18" charset="0"/>
                <a:ea typeface="Calibri" panose="020F0502020204030204" pitchFamily="34" charset="0"/>
                <a:cs typeface="Times New Roman" panose="02020603050405020304" pitchFamily="18" charset="0"/>
              </a:rPr>
              <a:t>Imposiciones</a:t>
            </a:r>
            <a:r>
              <a:rPr lang="es-AR" sz="3200" dirty="0">
                <a:latin typeface="Times New Roman" panose="02020603050405020304" pitchFamily="18" charset="0"/>
                <a:ea typeface="Calibri" panose="020F0502020204030204" pitchFamily="34" charset="0"/>
                <a:cs typeface="Times New Roman" panose="02020603050405020304" pitchFamily="18" charset="0"/>
              </a:rPr>
              <a:t>: cuando esa serie está destinada a conformar un capital. </a:t>
            </a:r>
            <a:endParaRPr lang="es-AR" sz="3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5D49A23A-630E-4C18-9504-D7AF95D5C17F}" type="slidenum">
              <a:rPr lang="es-AR" smtClean="0"/>
              <a:t>5</a:t>
            </a:fld>
            <a:endParaRPr lang="es-AR"/>
          </a:p>
        </p:txBody>
      </p:sp>
    </p:spTree>
    <p:extLst>
      <p:ext uri="{BB962C8B-B14F-4D97-AF65-F5344CB8AC3E}">
        <p14:creationId xmlns:p14="http://schemas.microsoft.com/office/powerpoint/2010/main" val="1707300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632364" y="2505639"/>
            <a:ext cx="7167419" cy="1661993"/>
          </a:xfrm>
          <a:prstGeom prst="rect">
            <a:avLst/>
          </a:prstGeom>
        </p:spPr>
        <p:txBody>
          <a:bodyPr wrap="square">
            <a:spAutoFit/>
          </a:bodyPr>
          <a:lstStyle/>
          <a:p>
            <a:pPr algn="ctr"/>
            <a:r>
              <a:rPr lang="es-ES_tradnl" sz="3400" b="1" dirty="0">
                <a:latin typeface="Times New Roman" panose="02020603050405020304" pitchFamily="18" charset="0"/>
                <a:ea typeface="Times New Roman" panose="02020603050405020304" pitchFamily="18" charset="0"/>
              </a:rPr>
              <a:t>RENTAS</a:t>
            </a:r>
          </a:p>
          <a:p>
            <a:pPr algn="ctr"/>
            <a:endParaRPr lang="es-ES_tradnl" sz="3400" b="1" dirty="0">
              <a:latin typeface="Times New Roman" panose="02020603050405020304" pitchFamily="18" charset="0"/>
              <a:ea typeface="Times New Roman" panose="02020603050405020304" pitchFamily="18" charset="0"/>
            </a:endParaRPr>
          </a:p>
          <a:p>
            <a:pPr algn="ctr"/>
            <a:r>
              <a:rPr lang="es-ES_tradnl" sz="3400" b="1" dirty="0">
                <a:latin typeface="Times New Roman" panose="02020603050405020304" pitchFamily="18" charset="0"/>
                <a:ea typeface="Times New Roman" panose="02020603050405020304" pitchFamily="18" charset="0"/>
              </a:rPr>
              <a:t>Diferidas, Inmediatas y Anticipadas </a:t>
            </a:r>
          </a:p>
        </p:txBody>
      </p:sp>
    </p:spTree>
    <p:extLst>
      <p:ext uri="{BB962C8B-B14F-4D97-AF65-F5344CB8AC3E}">
        <p14:creationId xmlns:p14="http://schemas.microsoft.com/office/powerpoint/2010/main" val="14411916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06405" y="800983"/>
            <a:ext cx="10169595" cy="5401479"/>
          </a:xfrm>
          <a:prstGeom prst="rect">
            <a:avLst/>
          </a:prstGeom>
        </p:spPr>
        <p:txBody>
          <a:bodyPr wrap="square">
            <a:spAutoFit/>
          </a:bodyPr>
          <a:lstStyle/>
          <a:p>
            <a:pPr algn="just">
              <a:spcBef>
                <a:spcPts val="1800"/>
              </a:spcBef>
              <a:spcAft>
                <a:spcPts val="1200"/>
              </a:spcAft>
            </a:pPr>
            <a:r>
              <a:rPr lang="es-ES_tradnl" sz="3200" b="1" dirty="0">
                <a:effectLst/>
                <a:latin typeface="Times New Roman" panose="02020603050405020304" pitchFamily="18" charset="0"/>
                <a:ea typeface="Times New Roman" panose="02020603050405020304" pitchFamily="18" charset="0"/>
              </a:rPr>
              <a:t>Rentas anticipadas y diferidas - Introducción</a:t>
            </a:r>
            <a:endParaRPr lang="es-AR" sz="3200" b="1" dirty="0">
              <a:effectLst/>
              <a:latin typeface="Times New Roman" panose="02020603050405020304" pitchFamily="18" charset="0"/>
              <a:ea typeface="Times New Roman" panose="02020603050405020304" pitchFamily="18" charset="0"/>
            </a:endParaRPr>
          </a:p>
          <a:p>
            <a:pPr algn="just">
              <a:spcAft>
                <a:spcPts val="600"/>
              </a:spcAft>
            </a:pPr>
            <a:r>
              <a:rPr lang="es-ES_tradnl" sz="3200" dirty="0">
                <a:effectLst/>
                <a:latin typeface="Times New Roman" panose="02020603050405020304" pitchFamily="18" charset="0"/>
                <a:ea typeface="Times New Roman" panose="02020603050405020304" pitchFamily="18" charset="0"/>
                <a:cs typeface="Times New Roman" panose="02020603050405020304" pitchFamily="18" charset="0"/>
              </a:rPr>
              <a:t>Para la determinación del valor de una renta, anticipada o diferida, consideraremos dos momentos de su vida, a saber:</a:t>
            </a:r>
            <a:endParaRPr lang="es-AR" sz="3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600"/>
              </a:spcAft>
              <a:buFont typeface="Symbol" panose="05050102010706020507" pitchFamily="18" charset="2"/>
              <a:buChar char="§"/>
            </a:pPr>
            <a:r>
              <a:rPr lang="es-AR" sz="3200" i="1" dirty="0">
                <a:effectLst/>
                <a:latin typeface="Times New Roman" panose="02020603050405020304" pitchFamily="18" charset="0"/>
                <a:ea typeface="Times New Roman" panose="02020603050405020304" pitchFamily="18" charset="0"/>
                <a:cs typeface="Times New Roman" panose="02020603050405020304" pitchFamily="18" charset="0"/>
              </a:rPr>
              <a:t>El inicio de los pagos</a:t>
            </a:r>
            <a:r>
              <a:rPr lang="es-AR" sz="3200" dirty="0">
                <a:effectLst/>
                <a:latin typeface="Times New Roman" panose="02020603050405020304" pitchFamily="18" charset="0"/>
                <a:ea typeface="Times New Roman" panose="02020603050405020304" pitchFamily="18" charset="0"/>
                <a:cs typeface="Times New Roman" panose="02020603050405020304" pitchFamily="18" charset="0"/>
              </a:rPr>
              <a:t>, momento que se denomina Época Inicial (EI).</a:t>
            </a:r>
            <a:endParaRPr lang="es-AR" sz="3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600"/>
              </a:spcAft>
              <a:buFont typeface="Symbol" panose="05050102010706020507" pitchFamily="18" charset="2"/>
              <a:buChar char="§"/>
            </a:pPr>
            <a:r>
              <a:rPr lang="es-AR" sz="3200" i="1" dirty="0">
                <a:effectLst/>
                <a:latin typeface="Times New Roman" panose="02020603050405020304" pitchFamily="18" charset="0"/>
                <a:ea typeface="Times New Roman" panose="02020603050405020304" pitchFamily="18" charset="0"/>
                <a:cs typeface="Times New Roman" panose="02020603050405020304" pitchFamily="18" charset="0"/>
              </a:rPr>
              <a:t>La valuación de los pagos</a:t>
            </a:r>
            <a:r>
              <a:rPr lang="es-AR" sz="3200" dirty="0">
                <a:effectLst/>
                <a:latin typeface="Times New Roman" panose="02020603050405020304" pitchFamily="18" charset="0"/>
                <a:ea typeface="Times New Roman" panose="02020603050405020304" pitchFamily="18" charset="0"/>
                <a:cs typeface="Times New Roman" panose="02020603050405020304" pitchFamily="18" charset="0"/>
              </a:rPr>
              <a:t>, oportunidad en que se denomina Época de Valuación (EV).</a:t>
            </a:r>
            <a:endParaRPr lang="es-AR" sz="32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spcAft>
                <a:spcPts val="600"/>
              </a:spcAft>
            </a:pPr>
            <a:r>
              <a:rPr lang="es-AR" sz="3200" dirty="0">
                <a:effectLst/>
                <a:latin typeface="Times New Roman" panose="02020603050405020304" pitchFamily="18" charset="0"/>
                <a:ea typeface="Times New Roman" panose="02020603050405020304" pitchFamily="18" charset="0"/>
                <a:cs typeface="Times New Roman" panose="02020603050405020304" pitchFamily="18" charset="0"/>
              </a:rPr>
              <a:t>Y tomando como punto referencial a la Época de Valuación respecto a la Inicial puede suceder una de las siguientes tres alternativas: </a:t>
            </a:r>
            <a:endParaRPr lang="es-AR" sz="32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728569AA-274F-4435-ACC1-1B6987B456C0}" type="slidenum">
              <a:rPr lang="es-AR" smtClean="0"/>
              <a:t>51</a:t>
            </a:fld>
            <a:endParaRPr lang="es-AR"/>
          </a:p>
        </p:txBody>
      </p:sp>
    </p:spTree>
    <p:extLst>
      <p:ext uri="{BB962C8B-B14F-4D97-AF65-F5344CB8AC3E}">
        <p14:creationId xmlns:p14="http://schemas.microsoft.com/office/powerpoint/2010/main" val="30964120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88291" y="805205"/>
            <a:ext cx="10030690" cy="5247590"/>
          </a:xfrm>
          <a:prstGeom prst="rect">
            <a:avLst/>
          </a:prstGeom>
        </p:spPr>
        <p:txBody>
          <a:bodyPr wrap="square">
            <a:spAutoFit/>
          </a:bodyPr>
          <a:lstStyle/>
          <a:p>
            <a:pPr>
              <a:spcBef>
                <a:spcPts val="1200"/>
              </a:spcBef>
              <a:spcAft>
                <a:spcPts val="600"/>
              </a:spcAft>
            </a:pPr>
            <a:r>
              <a:rPr lang="es-ES_tradnl" sz="2800" b="1" dirty="0">
                <a:effectLst/>
                <a:latin typeface="Times New Roman" panose="02020603050405020304" pitchFamily="18" charset="0"/>
                <a:ea typeface="Times New Roman" panose="02020603050405020304" pitchFamily="18" charset="0"/>
              </a:rPr>
              <a:t>Rentas inmediatas, anticipadas y diferidas - Introducción</a:t>
            </a:r>
            <a:endParaRPr lang="es-AR" sz="2800" b="1" dirty="0">
              <a:effectLst/>
              <a:latin typeface="Times New Roman" panose="02020603050405020304" pitchFamily="18" charset="0"/>
              <a:ea typeface="Times New Roman" panose="02020603050405020304" pitchFamily="18" charset="0"/>
            </a:endParaRPr>
          </a:p>
          <a:p>
            <a:r>
              <a:rPr lang="es-AR" sz="2800" dirty="0">
                <a:latin typeface="Times New Roman" panose="02020603050405020304" pitchFamily="18" charset="0"/>
                <a:ea typeface="Times New Roman" panose="02020603050405020304" pitchFamily="18" charset="0"/>
                <a:cs typeface="Times New Roman" panose="02020603050405020304" pitchFamily="18" charset="0"/>
              </a:rPr>
              <a:t>T</a:t>
            </a:r>
            <a:r>
              <a:rPr lang="es-AR" sz="2800" dirty="0">
                <a:effectLst/>
                <a:latin typeface="Times New Roman" panose="02020603050405020304" pitchFamily="18" charset="0"/>
                <a:ea typeface="Times New Roman" panose="02020603050405020304" pitchFamily="18" charset="0"/>
                <a:cs typeface="Times New Roman" panose="02020603050405020304" pitchFamily="18" charset="0"/>
              </a:rPr>
              <a:t>omando como punto referencial a la </a:t>
            </a:r>
            <a:r>
              <a:rPr lang="es-AR" sz="2800" i="1" dirty="0">
                <a:effectLst/>
                <a:latin typeface="Times New Roman" panose="02020603050405020304" pitchFamily="18" charset="0"/>
                <a:ea typeface="Times New Roman" panose="02020603050405020304" pitchFamily="18" charset="0"/>
                <a:cs typeface="Times New Roman" panose="02020603050405020304" pitchFamily="18" charset="0"/>
              </a:rPr>
              <a:t>Epoca de Valuación (EV) </a:t>
            </a:r>
            <a:r>
              <a:rPr lang="es-AR" sz="2800" dirty="0">
                <a:effectLst/>
                <a:latin typeface="Times New Roman" panose="02020603050405020304" pitchFamily="18" charset="0"/>
                <a:ea typeface="Times New Roman" panose="02020603050405020304" pitchFamily="18" charset="0"/>
                <a:cs typeface="Times New Roman" panose="02020603050405020304" pitchFamily="18" charset="0"/>
              </a:rPr>
              <a:t>respecto a la </a:t>
            </a:r>
            <a:r>
              <a:rPr lang="es-AR" sz="2800" i="1" dirty="0">
                <a:effectLst/>
                <a:latin typeface="Times New Roman" panose="02020603050405020304" pitchFamily="18" charset="0"/>
                <a:ea typeface="Times New Roman" panose="02020603050405020304" pitchFamily="18" charset="0"/>
                <a:cs typeface="Times New Roman" panose="02020603050405020304" pitchFamily="18" charset="0"/>
              </a:rPr>
              <a:t>Epoca Inicial (EI) </a:t>
            </a:r>
            <a:r>
              <a:rPr lang="es-AR" sz="2800" dirty="0">
                <a:effectLst/>
                <a:latin typeface="Times New Roman" panose="02020603050405020304" pitchFamily="18" charset="0"/>
                <a:ea typeface="Times New Roman" panose="02020603050405020304" pitchFamily="18" charset="0"/>
                <a:cs typeface="Times New Roman" panose="02020603050405020304" pitchFamily="18" charset="0"/>
              </a:rPr>
              <a:t>puede suceder una de las siguientes tres alternativas:</a:t>
            </a:r>
            <a:endParaRPr lang="es-AR"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Bef>
                <a:spcPts val="1200"/>
              </a:spcBef>
              <a:spcAft>
                <a:spcPts val="600"/>
              </a:spcAft>
              <a:buFont typeface="+mj-lt"/>
              <a:buAutoNum type="arabicPeriod"/>
            </a:pPr>
            <a:r>
              <a:rPr lang="es-AR" sz="2800" b="1" dirty="0">
                <a:effectLst/>
                <a:latin typeface="Times New Roman" panose="02020603050405020304" pitchFamily="18" charset="0"/>
                <a:ea typeface="Calibri" panose="020F0502020204030204" pitchFamily="34" charset="0"/>
                <a:cs typeface="Times New Roman" panose="02020603050405020304" pitchFamily="18" charset="0"/>
              </a:rPr>
              <a:t>Rentas Diferidas</a:t>
            </a:r>
            <a:r>
              <a:rPr lang="es-AR" sz="2800" dirty="0">
                <a:effectLst/>
                <a:latin typeface="Times New Roman" panose="02020603050405020304" pitchFamily="18" charset="0"/>
                <a:ea typeface="Calibri" panose="020F0502020204030204" pitchFamily="34" charset="0"/>
                <a:cs typeface="Times New Roman" panose="02020603050405020304" pitchFamily="18" charset="0"/>
              </a:rPr>
              <a:t>: cuando la EV </a:t>
            </a:r>
            <a:r>
              <a:rPr lang="es-AR" sz="28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es anterior </a:t>
            </a:r>
            <a:r>
              <a:rPr lang="es-AR" sz="2800" dirty="0">
                <a:effectLst/>
                <a:latin typeface="Times New Roman" panose="02020603050405020304" pitchFamily="18" charset="0"/>
                <a:ea typeface="Calibri" panose="020F0502020204030204" pitchFamily="34" charset="0"/>
                <a:cs typeface="Times New Roman" panose="02020603050405020304" pitchFamily="18" charset="0"/>
              </a:rPr>
              <a:t>a la EI</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1200"/>
              </a:spcBef>
              <a:spcAft>
                <a:spcPts val="600"/>
              </a:spcAft>
              <a:buFont typeface="+mj-lt"/>
              <a:buAutoNum type="arabicPeriod"/>
            </a:pPr>
            <a:r>
              <a:rPr lang="es-AR" sz="2800" b="1" dirty="0">
                <a:effectLst/>
                <a:latin typeface="Times New Roman" panose="02020603050405020304" pitchFamily="18" charset="0"/>
                <a:ea typeface="Calibri" panose="020F0502020204030204" pitchFamily="34" charset="0"/>
                <a:cs typeface="Times New Roman" panose="02020603050405020304" pitchFamily="18" charset="0"/>
              </a:rPr>
              <a:t>Rentas Inmediatas</a:t>
            </a:r>
            <a:r>
              <a:rPr lang="es-AR" sz="2800" dirty="0">
                <a:effectLst/>
                <a:latin typeface="Times New Roman" panose="02020603050405020304" pitchFamily="18" charset="0"/>
                <a:ea typeface="Calibri" panose="020F0502020204030204" pitchFamily="34" charset="0"/>
                <a:cs typeface="Times New Roman" panose="02020603050405020304" pitchFamily="18" charset="0"/>
              </a:rPr>
              <a:t>: cuando la EV </a:t>
            </a:r>
            <a:r>
              <a:rPr lang="es-AR" sz="28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es coincidente </a:t>
            </a:r>
            <a:r>
              <a:rPr lang="es-AR" sz="2800" dirty="0">
                <a:effectLst/>
                <a:latin typeface="Times New Roman" panose="02020603050405020304" pitchFamily="18" charset="0"/>
                <a:ea typeface="Calibri" panose="020F0502020204030204" pitchFamily="34" charset="0"/>
                <a:cs typeface="Times New Roman" panose="02020603050405020304" pitchFamily="18" charset="0"/>
              </a:rPr>
              <a:t>con la EI</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1200"/>
              </a:spcBef>
              <a:spcAft>
                <a:spcPts val="600"/>
              </a:spcAft>
              <a:buFont typeface="+mj-lt"/>
              <a:buAutoNum type="arabicPeriod"/>
            </a:pPr>
            <a:r>
              <a:rPr lang="es-AR" sz="2800" b="1" dirty="0">
                <a:effectLst/>
                <a:latin typeface="Times New Roman" panose="02020603050405020304" pitchFamily="18" charset="0"/>
                <a:ea typeface="Calibri" panose="020F0502020204030204" pitchFamily="34" charset="0"/>
                <a:cs typeface="Times New Roman" panose="02020603050405020304" pitchFamily="18" charset="0"/>
              </a:rPr>
              <a:t>Rentas Anticipadas</a:t>
            </a:r>
            <a:r>
              <a:rPr lang="es-AR" sz="2800" dirty="0">
                <a:effectLst/>
                <a:latin typeface="Times New Roman" panose="02020603050405020304" pitchFamily="18" charset="0"/>
                <a:ea typeface="Calibri" panose="020F0502020204030204" pitchFamily="34" charset="0"/>
                <a:cs typeface="Times New Roman" panose="02020603050405020304" pitchFamily="18" charset="0"/>
              </a:rPr>
              <a:t>: cuando EV </a:t>
            </a:r>
            <a:r>
              <a:rPr lang="es-AR" sz="28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es posterior </a:t>
            </a:r>
            <a:r>
              <a:rPr lang="es-AR" sz="2800" dirty="0">
                <a:effectLst/>
                <a:latin typeface="Times New Roman" panose="02020603050405020304" pitchFamily="18" charset="0"/>
                <a:ea typeface="Calibri" panose="020F0502020204030204" pitchFamily="34" charset="0"/>
                <a:cs typeface="Times New Roman" panose="02020603050405020304" pitchFamily="18" charset="0"/>
              </a:rPr>
              <a:t>a la EI</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600"/>
              </a:spcAft>
            </a:pPr>
            <a:r>
              <a:rPr lang="es-ES_tradnl" sz="2800" dirty="0">
                <a:effectLst/>
                <a:latin typeface="Times New Roman" panose="02020603050405020304" pitchFamily="18" charset="0"/>
                <a:ea typeface="Times New Roman" panose="02020603050405020304" pitchFamily="18" charset="0"/>
                <a:cs typeface="Times New Roman" panose="02020603050405020304" pitchFamily="18" charset="0"/>
              </a:rPr>
              <a:t>A su vez sabemos que las rentas pueden ser de dos clases: </a:t>
            </a:r>
            <a:endParaRPr lang="es-AR" sz="28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buFont typeface="Symbol" panose="05050102010706020507" pitchFamily="18" charset="2"/>
              <a:buChar char="§"/>
            </a:pPr>
            <a:r>
              <a:rPr lang="es-AR" sz="2800" dirty="0">
                <a:effectLst/>
                <a:latin typeface="Times New Roman" panose="02020603050405020304" pitchFamily="18" charset="0"/>
                <a:ea typeface="Calibri" panose="020F0502020204030204" pitchFamily="34" charset="0"/>
                <a:cs typeface="Times New Roman" panose="02020603050405020304" pitchFamily="18" charset="0"/>
              </a:rPr>
              <a:t>Adelantadas</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spcAft>
                <a:spcPts val="1000"/>
              </a:spcAft>
              <a:buFont typeface="Symbol" panose="05050102010706020507" pitchFamily="18" charset="2"/>
              <a:buChar char="§"/>
            </a:pPr>
            <a:r>
              <a:rPr lang="es-AR" sz="2800" dirty="0">
                <a:effectLst/>
                <a:latin typeface="Times New Roman" panose="02020603050405020304" pitchFamily="18" charset="0"/>
                <a:ea typeface="Calibri" panose="020F0502020204030204" pitchFamily="34" charset="0"/>
                <a:cs typeface="Times New Roman" panose="02020603050405020304" pitchFamily="18" charset="0"/>
              </a:rPr>
              <a:t>Vencidas</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728569AA-274F-4435-ACC1-1B6987B456C0}" type="slidenum">
              <a:rPr lang="es-AR" smtClean="0"/>
              <a:t>52</a:t>
            </a:fld>
            <a:endParaRPr lang="es-AR"/>
          </a:p>
        </p:txBody>
      </p:sp>
    </p:spTree>
    <p:extLst>
      <p:ext uri="{BB962C8B-B14F-4D97-AF65-F5344CB8AC3E}">
        <p14:creationId xmlns:p14="http://schemas.microsoft.com/office/powerpoint/2010/main" val="35860832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26614" y="810205"/>
            <a:ext cx="10120078" cy="3539430"/>
          </a:xfrm>
          <a:prstGeom prst="rect">
            <a:avLst/>
          </a:prstGeom>
        </p:spPr>
        <p:txBody>
          <a:bodyPr wrap="square">
            <a:spAutoFit/>
          </a:bodyPr>
          <a:lstStyle/>
          <a:p>
            <a:pPr algn="just">
              <a:spcAft>
                <a:spcPts val="0"/>
              </a:spcAft>
            </a:pPr>
            <a:r>
              <a:rPr lang="es-ES_tradnl" sz="3200" b="1" dirty="0">
                <a:latin typeface="Times New Roman" panose="02020603050405020304" pitchFamily="18" charset="0"/>
                <a:ea typeface="Times New Roman" panose="02020603050405020304" pitchFamily="18" charset="0"/>
              </a:rPr>
              <a:t>Rentas – Diferidas, inmediatas y anticipadas</a:t>
            </a:r>
          </a:p>
          <a:p>
            <a:pPr algn="just">
              <a:spcAft>
                <a:spcPts val="0"/>
              </a:spcAft>
            </a:pPr>
            <a:r>
              <a:rPr lang="es-AR" sz="3200" b="1" dirty="0">
                <a:latin typeface="Times New Roman" panose="02020603050405020304" pitchFamily="18" charset="0"/>
                <a:ea typeface="Times New Roman" panose="02020603050405020304" pitchFamily="18" charset="0"/>
                <a:cs typeface="Times New Roman" panose="02020603050405020304" pitchFamily="18" charset="0"/>
              </a:rPr>
              <a:t>       </a:t>
            </a:r>
            <a:br>
              <a:rPr lang="es-AR" sz="3200" b="1" dirty="0">
                <a:latin typeface="Times New Roman" panose="02020603050405020304" pitchFamily="18" charset="0"/>
                <a:ea typeface="Times New Roman" panose="02020603050405020304" pitchFamily="18" charset="0"/>
                <a:cs typeface="Times New Roman" panose="02020603050405020304" pitchFamily="18" charset="0"/>
              </a:rPr>
            </a:br>
            <a:r>
              <a:rPr lang="es-AR" sz="3200" b="1" dirty="0">
                <a:latin typeface="Times New Roman" panose="02020603050405020304" pitchFamily="18" charset="0"/>
                <a:ea typeface="Times New Roman" panose="02020603050405020304" pitchFamily="18" charset="0"/>
                <a:cs typeface="Times New Roman" panose="02020603050405020304" pitchFamily="18" charset="0"/>
              </a:rPr>
              <a:t>        EV		         EV		                   EV</a:t>
            </a:r>
            <a:endParaRPr lang="es-AR" sz="3200" b="1" dirty="0">
              <a:latin typeface="Arial" panose="020B0604020202020204" pitchFamily="34" charset="0"/>
              <a:ea typeface="Times New Roman" panose="02020603050405020304" pitchFamily="18" charset="0"/>
              <a:cs typeface="Times New Roman" panose="02020603050405020304" pitchFamily="18" charset="0"/>
            </a:endParaRPr>
          </a:p>
          <a:p>
            <a:pPr algn="just">
              <a:spcAft>
                <a:spcPts val="0"/>
              </a:spcAft>
            </a:pPr>
            <a:r>
              <a:rPr lang="es-AR" sz="3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k</a:t>
            </a:r>
            <a:r>
              <a:rPr lang="es-AR" sz="3200" b="1" dirty="0">
                <a:solidFill>
                  <a:schemeClr val="accent4"/>
                </a:solidFill>
                <a:latin typeface="Times New Roman" panose="02020603050405020304" pitchFamily="18" charset="0"/>
                <a:ea typeface="Times New Roman" panose="02020603050405020304" pitchFamily="18" charset="0"/>
                <a:cs typeface="Times New Roman" panose="02020603050405020304" pitchFamily="18" charset="0"/>
              </a:rPr>
              <a:t>                        </a:t>
            </a:r>
            <a:r>
              <a:rPr lang="es-AR" sz="3200" b="1"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EI	          </a:t>
            </a:r>
            <a:r>
              <a:rPr lang="es-AR" sz="3200" b="1"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+k	             </a:t>
            </a:r>
            <a:endParaRPr lang="es-AR" sz="3200" b="1"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tabLst>
                <a:tab pos="2412365" algn="ctr"/>
                <a:tab pos="4343400" algn="l"/>
              </a:tabLst>
            </a:pPr>
            <a:r>
              <a:rPr lang="es-AR" sz="3200" b="1"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	                   </a:t>
            </a:r>
            <a:r>
              <a:rPr lang="es-AR" sz="3200" b="1"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0		       n</a:t>
            </a:r>
            <a:r>
              <a:rPr lang="es-AR" sz="3200" b="1" baseline="-25000"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1</a:t>
            </a:r>
            <a:r>
              <a:rPr lang="es-AR" sz="3200" b="1"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			    n</a:t>
            </a:r>
            <a:r>
              <a:rPr lang="es-AR" sz="3200" b="1" baseline="-25000"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2</a:t>
            </a:r>
          </a:p>
          <a:p>
            <a:pPr algn="ctr">
              <a:spcAft>
                <a:spcPts val="0"/>
              </a:spcAft>
            </a:pPr>
            <a:r>
              <a:rPr lang="es-AR" sz="3200" dirty="0">
                <a:latin typeface="Times New Roman" panose="02020603050405020304" pitchFamily="18" charset="0"/>
                <a:ea typeface="Times New Roman" panose="02020603050405020304" pitchFamily="18" charset="0"/>
                <a:cs typeface="Times New Roman" panose="02020603050405020304" pitchFamily="18" charset="0"/>
              </a:rPr>
              <a:t>  </a:t>
            </a:r>
            <a:r>
              <a:rPr lang="es-AR" sz="32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es-AR" sz="3200" dirty="0">
                <a:latin typeface="Times New Roman" panose="02020603050405020304" pitchFamily="18" charset="0"/>
                <a:ea typeface="Times New Roman" panose="02020603050405020304" pitchFamily="18" charset="0"/>
                <a:cs typeface="Times New Roman" panose="02020603050405020304" pitchFamily="18" charset="0"/>
              </a:rPr>
              <a:t> -------------------- </a:t>
            </a:r>
            <a:r>
              <a:rPr lang="es-AR" sz="32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r>
              <a:rPr lang="es-AR" sz="3200" dirty="0">
                <a:latin typeface="Times New Roman" panose="02020603050405020304" pitchFamily="18" charset="0"/>
                <a:ea typeface="Times New Roman" panose="02020603050405020304" pitchFamily="18" charset="0"/>
                <a:cs typeface="Times New Roman" panose="02020603050405020304" pitchFamily="18" charset="0"/>
              </a:rPr>
              <a:t>------------ / ----------- </a:t>
            </a:r>
            <a:r>
              <a:rPr lang="es-AR" sz="3200" b="1"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r>
              <a:rPr lang="es-AR" sz="3200"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3200" dirty="0">
              <a:latin typeface="Arial" panose="020B0604020202020204" pitchFamily="34" charset="0"/>
              <a:ea typeface="Times New Roman" panose="02020603050405020304" pitchFamily="18" charset="0"/>
              <a:cs typeface="Times New Roman" panose="02020603050405020304" pitchFamily="18" charset="0"/>
            </a:endParaRPr>
          </a:p>
          <a:p>
            <a:pPr algn="ctr">
              <a:spcAft>
                <a:spcPts val="0"/>
              </a:spcAft>
              <a:tabLst>
                <a:tab pos="893763" algn="l"/>
              </a:tabLst>
            </a:pPr>
            <a:r>
              <a:rPr lang="es-AR" sz="3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Diferidas </a:t>
            </a:r>
            <a:r>
              <a:rPr lang="es-AR" sz="3200" b="1" dirty="0">
                <a:latin typeface="Times New Roman" panose="02020603050405020304" pitchFamily="18" charset="0"/>
                <a:ea typeface="Times New Roman" panose="02020603050405020304" pitchFamily="18" charset="0"/>
                <a:cs typeface="Times New Roman" panose="02020603050405020304" pitchFamily="18" charset="0"/>
              </a:rPr>
              <a:t>	        </a:t>
            </a:r>
            <a:r>
              <a:rPr lang="es-AR" sz="32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Inmediatas	     </a:t>
            </a:r>
            <a:r>
              <a:rPr lang="es-AR" sz="3200" b="1"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Anticipadas</a:t>
            </a:r>
            <a:endParaRPr lang="es-AR" sz="3200" b="1" dirty="0">
              <a:solidFill>
                <a:srgbClr val="00B050"/>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728569AA-274F-4435-ACC1-1B6987B456C0}" type="slidenum">
              <a:rPr lang="es-AR" smtClean="0"/>
              <a:t>53</a:t>
            </a:fld>
            <a:endParaRPr lang="es-AR"/>
          </a:p>
        </p:txBody>
      </p:sp>
    </p:spTree>
    <p:extLst>
      <p:ext uri="{BB962C8B-B14F-4D97-AF65-F5344CB8AC3E}">
        <p14:creationId xmlns:p14="http://schemas.microsoft.com/office/powerpoint/2010/main" val="28396277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46952" y="686629"/>
            <a:ext cx="10182866" cy="5170646"/>
          </a:xfrm>
          <a:prstGeom prst="rect">
            <a:avLst/>
          </a:prstGeom>
        </p:spPr>
        <p:txBody>
          <a:bodyPr wrap="square">
            <a:spAutoFit/>
          </a:bodyPr>
          <a:lstStyle/>
          <a:p>
            <a:pPr algn="just">
              <a:lnSpc>
                <a:spcPct val="150000"/>
              </a:lnSpc>
              <a:spcAft>
                <a:spcPts val="600"/>
              </a:spcAft>
            </a:pPr>
            <a:r>
              <a:rPr lang="es-AR" sz="3000" dirty="0">
                <a:latin typeface="Times New Roman" panose="02020603050405020304" pitchFamily="18" charset="0"/>
                <a:ea typeface="Calibri" panose="020F0502020204030204" pitchFamily="34" charset="0"/>
                <a:cs typeface="Times New Roman" panose="02020603050405020304" pitchFamily="18" charset="0"/>
              </a:rPr>
              <a:t>Nótese que hay dos lapsos que para su expresión y cuantificación se inician en un momento “cero”, </a:t>
            </a:r>
          </a:p>
          <a:p>
            <a:pPr marL="457200" indent="-457200" algn="just">
              <a:lnSpc>
                <a:spcPct val="150000"/>
              </a:lnSpc>
              <a:spcAft>
                <a:spcPts val="600"/>
              </a:spcAft>
              <a:buFont typeface="Times New Roman" panose="02020603050405020304" pitchFamily="18" charset="0"/>
              <a:buChar char="♣"/>
            </a:pPr>
            <a:r>
              <a:rPr lang="es-AR" sz="3000" dirty="0">
                <a:latin typeface="Times New Roman" panose="02020603050405020304" pitchFamily="18" charset="0"/>
                <a:ea typeface="Calibri" panose="020F0502020204030204" pitchFamily="34" charset="0"/>
                <a:cs typeface="Times New Roman" panose="02020603050405020304" pitchFamily="18" charset="0"/>
              </a:rPr>
              <a:t>el </a:t>
            </a:r>
            <a:r>
              <a:rPr lang="es-AR" sz="3000" i="1" dirty="0">
                <a:latin typeface="Times New Roman" panose="02020603050405020304" pitchFamily="18" charset="0"/>
                <a:ea typeface="Calibri" panose="020F0502020204030204" pitchFamily="34" charset="0"/>
                <a:cs typeface="Times New Roman" panose="02020603050405020304" pitchFamily="18" charset="0"/>
              </a:rPr>
              <a:t>primero</a:t>
            </a:r>
            <a:r>
              <a:rPr lang="es-AR" sz="3000" dirty="0">
                <a:latin typeface="Times New Roman" panose="02020603050405020304" pitchFamily="18" charset="0"/>
                <a:ea typeface="Calibri" panose="020F0502020204030204" pitchFamily="34" charset="0"/>
                <a:cs typeface="Times New Roman" panose="02020603050405020304" pitchFamily="18" charset="0"/>
              </a:rPr>
              <a:t> es el que va desde la “Época de Valuación” hasta el momento “k”, que puede ser anterior “</a:t>
            </a:r>
            <a:r>
              <a:rPr lang="es-AR" sz="3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k</a:t>
            </a:r>
            <a:r>
              <a:rPr lang="es-AR" sz="3000" dirty="0">
                <a:latin typeface="Times New Roman" panose="02020603050405020304" pitchFamily="18" charset="0"/>
                <a:ea typeface="Calibri" panose="020F0502020204030204" pitchFamily="34" charset="0"/>
                <a:cs typeface="Times New Roman" panose="02020603050405020304" pitchFamily="18" charset="0"/>
              </a:rPr>
              <a:t>” o posterior “</a:t>
            </a:r>
            <a:r>
              <a:rPr lang="es-AR" sz="30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 k</a:t>
            </a:r>
            <a:r>
              <a:rPr lang="es-AR" sz="3000" dirty="0">
                <a:latin typeface="Times New Roman" panose="02020603050405020304" pitchFamily="18" charset="0"/>
                <a:ea typeface="Calibri" panose="020F0502020204030204" pitchFamily="34" charset="0"/>
                <a:cs typeface="Times New Roman" panose="02020603050405020304" pitchFamily="18" charset="0"/>
              </a:rPr>
              <a:t>”</a:t>
            </a:r>
          </a:p>
          <a:p>
            <a:pPr marL="457200" indent="-457200" algn="just">
              <a:lnSpc>
                <a:spcPct val="150000"/>
              </a:lnSpc>
              <a:spcAft>
                <a:spcPts val="600"/>
              </a:spcAft>
              <a:buFont typeface="Times New Roman" panose="02020603050405020304" pitchFamily="18" charset="0"/>
              <a:buChar char="♣"/>
            </a:pPr>
            <a:r>
              <a:rPr lang="es-AR" sz="3000" dirty="0">
                <a:latin typeface="Times New Roman" panose="02020603050405020304" pitchFamily="18" charset="0"/>
                <a:ea typeface="Calibri" panose="020F0502020204030204" pitchFamily="34" charset="0"/>
                <a:cs typeface="Times New Roman" panose="02020603050405020304" pitchFamily="18" charset="0"/>
              </a:rPr>
              <a:t>el </a:t>
            </a:r>
            <a:r>
              <a:rPr lang="es-AR" sz="3000" i="1" dirty="0">
                <a:latin typeface="Times New Roman" panose="02020603050405020304" pitchFamily="18" charset="0"/>
                <a:ea typeface="Calibri" panose="020F0502020204030204" pitchFamily="34" charset="0"/>
                <a:cs typeface="Times New Roman" panose="02020603050405020304" pitchFamily="18" charset="0"/>
              </a:rPr>
              <a:t>segundo</a:t>
            </a:r>
            <a:r>
              <a:rPr lang="es-AR" sz="3000" dirty="0">
                <a:latin typeface="Times New Roman" panose="02020603050405020304" pitchFamily="18" charset="0"/>
                <a:ea typeface="Calibri" panose="020F0502020204030204" pitchFamily="34" charset="0"/>
                <a:cs typeface="Times New Roman" panose="02020603050405020304" pitchFamily="18" charset="0"/>
              </a:rPr>
              <a:t> es el de </a:t>
            </a:r>
            <a:r>
              <a:rPr lang="es-AR" sz="3000" u="sng" dirty="0">
                <a:latin typeface="Times New Roman" panose="02020603050405020304" pitchFamily="18" charset="0"/>
                <a:ea typeface="Calibri" panose="020F0502020204030204" pitchFamily="34" charset="0"/>
                <a:cs typeface="Times New Roman" panose="02020603050405020304" pitchFamily="18" charset="0"/>
              </a:rPr>
              <a:t>duración de la renta </a:t>
            </a:r>
            <a:r>
              <a:rPr lang="es-AR" sz="3000" dirty="0">
                <a:latin typeface="Times New Roman" panose="02020603050405020304" pitchFamily="18" charset="0"/>
                <a:ea typeface="Calibri" panose="020F0502020204030204" pitchFamily="34" charset="0"/>
                <a:cs typeface="Times New Roman" panose="02020603050405020304" pitchFamily="18" charset="0"/>
              </a:rPr>
              <a:t>y va desde la “Época Inicial” hasta el momento “n”. </a:t>
            </a:r>
          </a:p>
          <a:p>
            <a:pPr algn="just">
              <a:lnSpc>
                <a:spcPct val="150000"/>
              </a:lnSpc>
              <a:spcAft>
                <a:spcPts val="600"/>
              </a:spcAft>
            </a:pPr>
            <a:r>
              <a:rPr lang="es-AR" sz="3000" dirty="0">
                <a:latin typeface="Times New Roman" panose="02020603050405020304" pitchFamily="18" charset="0"/>
                <a:ea typeface="Calibri" panose="020F0502020204030204" pitchFamily="34" charset="0"/>
                <a:cs typeface="Times New Roman" panose="02020603050405020304" pitchFamily="18" charset="0"/>
              </a:rPr>
              <a:t>     Que puede ser menor, igual o mayor que el lapso de la EV</a:t>
            </a:r>
            <a:endParaRPr lang="es-AR" sz="3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728569AA-274F-4435-ACC1-1B6987B456C0}" type="slidenum">
              <a:rPr lang="es-AR" smtClean="0"/>
              <a:t>54</a:t>
            </a:fld>
            <a:endParaRPr lang="es-AR" dirty="0"/>
          </a:p>
        </p:txBody>
      </p:sp>
    </p:spTree>
    <p:extLst>
      <p:ext uri="{BB962C8B-B14F-4D97-AF65-F5344CB8AC3E}">
        <p14:creationId xmlns:p14="http://schemas.microsoft.com/office/powerpoint/2010/main" val="15567211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26128" y="120402"/>
            <a:ext cx="11026066" cy="6223242"/>
          </a:xfrm>
          <a:prstGeom prst="rect">
            <a:avLst/>
          </a:prstGeom>
        </p:spPr>
        <p:txBody>
          <a:bodyPr wrap="square">
            <a:spAutoFit/>
          </a:bodyPr>
          <a:lstStyle/>
          <a:p>
            <a:pPr algn="just">
              <a:lnSpc>
                <a:spcPct val="120000"/>
              </a:lnSpc>
              <a:spcBef>
                <a:spcPts val="1800"/>
              </a:spcBef>
              <a:spcAft>
                <a:spcPts val="1200"/>
              </a:spcAft>
            </a:pPr>
            <a:r>
              <a:rPr lang="es-ES_tradnl" sz="2800" b="1" dirty="0">
                <a:effectLst/>
                <a:latin typeface="Times New Roman" panose="02020603050405020304" pitchFamily="18" charset="0"/>
                <a:ea typeface="Times New Roman" panose="02020603050405020304" pitchFamily="18" charset="0"/>
              </a:rPr>
              <a:t>Valorización de Rentas – </a:t>
            </a:r>
            <a:r>
              <a:rPr lang="es-ES_tradnl" sz="2800" b="1" dirty="0">
                <a:solidFill>
                  <a:srgbClr val="FF0000"/>
                </a:solidFill>
                <a:effectLst/>
                <a:latin typeface="Times New Roman" panose="02020603050405020304" pitchFamily="18" charset="0"/>
                <a:ea typeface="Times New Roman" panose="02020603050405020304" pitchFamily="18" charset="0"/>
              </a:rPr>
              <a:t>Vencida</a:t>
            </a:r>
            <a:r>
              <a:rPr lang="es-ES_tradnl" sz="2800" b="1" dirty="0">
                <a:effectLst/>
                <a:latin typeface="Times New Roman" panose="02020603050405020304" pitchFamily="18" charset="0"/>
                <a:ea typeface="Times New Roman" panose="02020603050405020304" pitchFamily="18" charset="0"/>
              </a:rPr>
              <a:t> - Anticipada </a:t>
            </a:r>
          </a:p>
          <a:p>
            <a:pPr algn="just">
              <a:lnSpc>
                <a:spcPct val="120000"/>
              </a:lnSpc>
            </a:pPr>
            <a:r>
              <a:rPr lang="es-ES_tradnl" sz="2800" b="1" dirty="0">
                <a:latin typeface="Times New Roman" panose="02020603050405020304" pitchFamily="18" charset="0"/>
                <a:ea typeface="Times New Roman" panose="02020603050405020304" pitchFamily="18" charset="0"/>
                <a:cs typeface="Times New Roman" panose="02020603050405020304" pitchFamily="18" charset="0"/>
              </a:rPr>
              <a:t>			  </a:t>
            </a:r>
            <a:r>
              <a:rPr lang="es-ES_tradnl" sz="2200" dirty="0">
                <a:effectLst/>
                <a:latin typeface="Times New Roman" panose="02020603050405020304" pitchFamily="18" charset="0"/>
                <a:ea typeface="Times New Roman" panose="02020603050405020304" pitchFamily="18" charset="0"/>
                <a:cs typeface="Times New Roman" panose="02020603050405020304" pitchFamily="18" charset="0"/>
              </a:rPr>
              <a:t>α</a:t>
            </a:r>
            <a:r>
              <a:rPr lang="es-ES_tradnl" sz="2200" baseline="-2500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s-ES_tradnl" sz="2200" dirty="0">
                <a:effectLst/>
                <a:latin typeface="Times New Roman" panose="02020603050405020304" pitchFamily="18" charset="0"/>
                <a:ea typeface="Times New Roman" panose="02020603050405020304" pitchFamily="18" charset="0"/>
                <a:cs typeface="Times New Roman" panose="02020603050405020304" pitchFamily="18" charset="0"/>
              </a:rPr>
              <a:t>α</a:t>
            </a:r>
            <a:r>
              <a:rPr lang="es-ES_tradnl" sz="2200" baseline="-250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s-ES_tradnl" sz="2200" dirty="0">
                <a:effectLst/>
                <a:latin typeface="Times New Roman" panose="02020603050405020304" pitchFamily="18" charset="0"/>
                <a:ea typeface="Times New Roman" panose="02020603050405020304" pitchFamily="18" charset="0"/>
                <a:cs typeface="Times New Roman" panose="02020603050405020304" pitchFamily="18" charset="0"/>
              </a:rPr>
              <a:t>                α </a:t>
            </a:r>
            <a:r>
              <a:rPr lang="es-ES_tradnl" sz="2200" baseline="-25000" dirty="0">
                <a:effectLst/>
                <a:latin typeface="Times New Roman" panose="02020603050405020304" pitchFamily="18" charset="0"/>
                <a:ea typeface="Times New Roman" panose="02020603050405020304" pitchFamily="18" charset="0"/>
                <a:cs typeface="Times New Roman" panose="02020603050405020304" pitchFamily="18" charset="0"/>
              </a:rPr>
              <a:t>n-2	      </a:t>
            </a:r>
            <a:r>
              <a:rPr lang="es-ES_tradnl" sz="2200" dirty="0">
                <a:effectLst/>
                <a:latin typeface="Times New Roman" panose="02020603050405020304" pitchFamily="18" charset="0"/>
                <a:ea typeface="Times New Roman" panose="02020603050405020304" pitchFamily="18" charset="0"/>
                <a:cs typeface="Times New Roman" panose="02020603050405020304" pitchFamily="18" charset="0"/>
              </a:rPr>
              <a:t>α </a:t>
            </a:r>
            <a:r>
              <a:rPr lang="es-ES_tradnl" sz="2200" baseline="-25000" dirty="0">
                <a:effectLst/>
                <a:latin typeface="Times New Roman" panose="02020603050405020304" pitchFamily="18" charset="0"/>
                <a:ea typeface="Times New Roman" panose="02020603050405020304" pitchFamily="18" charset="0"/>
                <a:cs typeface="Times New Roman" panose="02020603050405020304" pitchFamily="18" charset="0"/>
              </a:rPr>
              <a:t>n-1	</a:t>
            </a:r>
            <a:r>
              <a:rPr lang="es-ES_tradnl" sz="2200" dirty="0">
                <a:effectLst/>
                <a:latin typeface="Times New Roman" panose="02020603050405020304" pitchFamily="18" charset="0"/>
                <a:ea typeface="Times New Roman" panose="02020603050405020304" pitchFamily="18" charset="0"/>
                <a:cs typeface="Times New Roman" panose="02020603050405020304" pitchFamily="18" charset="0"/>
              </a:rPr>
              <a:t>       α </a:t>
            </a:r>
            <a:r>
              <a:rPr lang="es-ES_tradnl" sz="2200" baseline="-25000" dirty="0">
                <a:effectLst/>
                <a:latin typeface="Times New Roman" panose="02020603050405020304" pitchFamily="18" charset="0"/>
                <a:ea typeface="Times New Roman" panose="02020603050405020304" pitchFamily="18" charset="0"/>
                <a:cs typeface="Times New Roman" panose="02020603050405020304" pitchFamily="18" charset="0"/>
              </a:rPr>
              <a:t>n</a:t>
            </a:r>
            <a:endParaRPr lang="es-AR" sz="2200" dirty="0">
              <a:effectLst/>
              <a:latin typeface="Arial" panose="020B0604020202020204" pitchFamily="34" charset="0"/>
              <a:ea typeface="Times New Roman" panose="02020603050405020304" pitchFamily="18" charset="0"/>
              <a:cs typeface="Times New Roman" panose="02020603050405020304" pitchFamily="18" charset="0"/>
            </a:endParaRPr>
          </a:p>
          <a:p>
            <a:pPr algn="ctr">
              <a:spcAft>
                <a:spcPts val="0"/>
              </a:spcAft>
            </a:pPr>
            <a:r>
              <a:rPr lang="es-AR" sz="22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s-AR" sz="2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s-AR" sz="22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s-AR" sz="22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s-AR" sz="2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AR" sz="2200"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s-AR" sz="2200" b="1" dirty="0">
                <a:effectLst/>
                <a:latin typeface="Arial" panose="020B0604020202020204" pitchFamily="34" charset="0"/>
                <a:ea typeface="Times New Roman" panose="02020603050405020304" pitchFamily="18" charset="0"/>
                <a:cs typeface="Times New Roman" panose="02020603050405020304" pitchFamily="18" charset="0"/>
              </a:rPr>
              <a:t>       </a:t>
            </a:r>
            <a:r>
              <a:rPr lang="es-AR" sz="2200" b="1" dirty="0">
                <a:effectLst/>
                <a:latin typeface="Times New Roman" panose="02020603050405020304" pitchFamily="18" charset="0"/>
                <a:ea typeface="Times New Roman" panose="02020603050405020304" pitchFamily="18" charset="0"/>
                <a:cs typeface="Times New Roman" panose="02020603050405020304" pitchFamily="18" charset="0"/>
              </a:rPr>
              <a:t>  		0             1            2	</a:t>
            </a:r>
            <a:r>
              <a:rPr lang="es-AR"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AR" sz="2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AR" sz="2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k         </a:t>
            </a:r>
            <a:r>
              <a:rPr lang="es-AR" sz="2200" dirty="0">
                <a:effectLst/>
                <a:latin typeface="Times New Roman" panose="02020603050405020304" pitchFamily="18" charset="0"/>
                <a:ea typeface="Times New Roman" panose="02020603050405020304" pitchFamily="18" charset="0"/>
                <a:cs typeface="Times New Roman" panose="02020603050405020304" pitchFamily="18" charset="0"/>
              </a:rPr>
              <a:t>n-2         n-1	        </a:t>
            </a:r>
            <a:r>
              <a:rPr lang="es-AR" sz="2200" b="1" dirty="0">
                <a:effectLst/>
                <a:latin typeface="Times New Roman" panose="02020603050405020304" pitchFamily="18" charset="0"/>
                <a:ea typeface="Times New Roman" panose="02020603050405020304" pitchFamily="18" charset="0"/>
                <a:cs typeface="Times New Roman" panose="02020603050405020304" pitchFamily="18" charset="0"/>
              </a:rPr>
              <a:t>n</a:t>
            </a:r>
            <a:endParaRPr lang="es-AR" sz="2200" dirty="0">
              <a:latin typeface="Arial" panose="020B0604020202020204" pitchFamily="34" charset="0"/>
              <a:ea typeface="Times New Roman" panose="02020603050405020304" pitchFamily="18" charset="0"/>
              <a:cs typeface="Times New Roman" panose="02020603050405020304" pitchFamily="18" charset="0"/>
            </a:endParaRPr>
          </a:p>
          <a:p>
            <a:pPr marL="450215" indent="450215">
              <a:spcAft>
                <a:spcPts val="0"/>
              </a:spcAft>
            </a:pPr>
            <a:r>
              <a:rPr lang="es-AR" sz="2200" dirty="0">
                <a:effectLst/>
                <a:latin typeface="Times New Roman" panose="02020603050405020304" pitchFamily="18" charset="0"/>
                <a:ea typeface="Times New Roman" panose="02020603050405020304" pitchFamily="18" charset="0"/>
                <a:cs typeface="Times New Roman" panose="02020603050405020304" pitchFamily="18" charset="0"/>
              </a:rPr>
              <a:t>		EI                                                      </a:t>
            </a:r>
            <a:r>
              <a:rPr lang="es-AR" sz="2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EV </a:t>
            </a:r>
            <a:r>
              <a:rPr lang="es-AR" sz="2200" dirty="0">
                <a:effectLst/>
                <a:latin typeface="Times New Roman" panose="02020603050405020304" pitchFamily="18" charset="0"/>
                <a:ea typeface="Times New Roman" panose="02020603050405020304" pitchFamily="18" charset="0"/>
                <a:cs typeface="Times New Roman" panose="02020603050405020304" pitchFamily="18" charset="0"/>
              </a:rPr>
              <a:t>                                  EF</a:t>
            </a:r>
            <a:endParaRPr lang="es-AR" sz="22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spcAft>
                <a:spcPts val="600"/>
              </a:spcAft>
            </a:pPr>
            <a:r>
              <a:rPr lang="es-ES_tradnl" sz="2800" dirty="0">
                <a:effectLst/>
                <a:latin typeface="Times New Roman" panose="02020603050405020304" pitchFamily="18" charset="0"/>
                <a:ea typeface="Times New Roman" panose="02020603050405020304" pitchFamily="18" charset="0"/>
                <a:cs typeface="Times New Roman" panose="02020603050405020304" pitchFamily="18" charset="0"/>
              </a:rPr>
              <a:t>El esquema planteado en el eje del tiempo es el caso de una renta de pagos vencidos anticipada, donde:</a:t>
            </a:r>
            <a:endParaRPr lang="es-AR" sz="2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600"/>
              </a:spcAft>
              <a:buFont typeface="Symbol" panose="05050102010706020507" pitchFamily="18" charset="2"/>
              <a:buChar char=""/>
            </a:pPr>
            <a:r>
              <a:rPr lang="es-AR" sz="2800" dirty="0">
                <a:effectLst/>
                <a:latin typeface="Times New Roman" panose="02020603050405020304" pitchFamily="18" charset="0"/>
                <a:ea typeface="Calibri" panose="020F0502020204030204" pitchFamily="34" charset="0"/>
                <a:cs typeface="Times New Roman" panose="02020603050405020304" pitchFamily="18" charset="0"/>
              </a:rPr>
              <a:t>La realización de los pagos transcurre desde “cero” o época inicial (EI) hasta el momento “</a:t>
            </a:r>
            <a:r>
              <a:rPr lang="es-AR" sz="2800" b="1" dirty="0">
                <a:effectLst/>
                <a:latin typeface="Times New Roman" panose="02020603050405020304" pitchFamily="18" charset="0"/>
                <a:ea typeface="Calibri" panose="020F0502020204030204" pitchFamily="34" charset="0"/>
                <a:cs typeface="Times New Roman" panose="02020603050405020304" pitchFamily="18" charset="0"/>
              </a:rPr>
              <a:t>n</a:t>
            </a:r>
            <a:r>
              <a:rPr lang="es-AR" sz="2800" dirty="0">
                <a:effectLst/>
                <a:latin typeface="Times New Roman" panose="02020603050405020304" pitchFamily="18" charset="0"/>
                <a:ea typeface="Calibri" panose="020F0502020204030204" pitchFamily="34" charset="0"/>
                <a:cs typeface="Times New Roman" panose="02020603050405020304" pitchFamily="18" charset="0"/>
              </a:rPr>
              <a:t>” (EF) y</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600"/>
              </a:spcAft>
              <a:buFont typeface="Symbol" panose="05050102010706020507" pitchFamily="18" charset="2"/>
              <a:buChar char=""/>
            </a:pPr>
            <a:r>
              <a:rPr lang="es-AR" sz="2800" dirty="0">
                <a:effectLst/>
                <a:latin typeface="Times New Roman" panose="02020603050405020304" pitchFamily="18" charset="0"/>
                <a:ea typeface="Calibri" panose="020F0502020204030204" pitchFamily="34" charset="0"/>
                <a:cs typeface="Times New Roman" panose="02020603050405020304" pitchFamily="18" charset="0"/>
              </a:rPr>
              <a:t>El lapso del anticipo de pagos “</a:t>
            </a:r>
            <a:r>
              <a:rPr lang="es-AR" sz="2800" b="1" dirty="0">
                <a:effectLst/>
                <a:latin typeface="Times New Roman" panose="02020603050405020304" pitchFamily="18" charset="0"/>
                <a:ea typeface="Calibri" panose="020F0502020204030204" pitchFamily="34" charset="0"/>
                <a:cs typeface="Times New Roman" panose="02020603050405020304" pitchFamily="18" charset="0"/>
              </a:rPr>
              <a:t>k</a:t>
            </a:r>
            <a:r>
              <a:rPr lang="es-AR" sz="2800" dirty="0">
                <a:effectLst/>
                <a:latin typeface="Times New Roman" panose="02020603050405020304" pitchFamily="18" charset="0"/>
                <a:ea typeface="Calibri" panose="020F0502020204030204" pitchFamily="34" charset="0"/>
                <a:cs typeface="Times New Roman" panose="02020603050405020304" pitchFamily="18" charset="0"/>
              </a:rPr>
              <a:t>” es el tiempo que transcurre desde la Época Inicial (EI) hasta la Época de Valuación (EV). </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Aft>
                <a:spcPts val="600"/>
              </a:spcAft>
            </a:pPr>
            <a:r>
              <a:rPr lang="es-ES_tradnl" sz="2800" dirty="0">
                <a:effectLst/>
                <a:latin typeface="Times New Roman" panose="02020603050405020304" pitchFamily="18" charset="0"/>
                <a:ea typeface="Times New Roman" panose="02020603050405020304" pitchFamily="18" charset="0"/>
                <a:cs typeface="Times New Roman" panose="02020603050405020304" pitchFamily="18" charset="0"/>
              </a:rPr>
              <a:t>Fórmula del valor actual de una renta anticipada de pago vencido:   </a:t>
            </a:r>
            <a:endParaRPr lang="es-AR" sz="2800" dirty="0">
              <a:effectLst/>
              <a:latin typeface="Arial" panose="020B0604020202020204" pitchFamily="34" charset="0"/>
              <a:ea typeface="Times New Roman" panose="02020603050405020304" pitchFamily="18" charset="0"/>
              <a:cs typeface="Times New Roman" panose="02020603050405020304" pitchFamily="18" charset="0"/>
            </a:endParaRPr>
          </a:p>
          <a:p>
            <a:pPr algn="ctr">
              <a:lnSpc>
                <a:spcPct val="120000"/>
              </a:lnSpc>
              <a:spcAft>
                <a:spcPts val="600"/>
              </a:spcAft>
            </a:pPr>
            <a:r>
              <a:rPr lang="es-ES_tradnl" sz="2800" b="1"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V</a:t>
            </a:r>
            <a:r>
              <a:rPr lang="es-ES_tradnl" sz="2800" b="1" baseline="-2500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ova</a:t>
            </a:r>
            <a:r>
              <a:rPr lang="es-ES_tradnl"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 α </a:t>
            </a:r>
            <a:r>
              <a:rPr lang="es-ES_tradnl" sz="2800" b="1"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s-ES_tradnl" sz="2800" b="1" baseline="-2500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o</a:t>
            </a:r>
            <a:r>
              <a:rPr lang="es-ES_tradnl"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(1+i) </a:t>
            </a:r>
            <a:r>
              <a:rPr lang="es-ES_tradnl" sz="2800" b="1" baseline="30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k</a:t>
            </a:r>
            <a:endParaRPr lang="es-AR" sz="2800" b="1"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dirty="0"/>
              <a:t>Matemática Financiera – UNS – 1° 2020</a:t>
            </a:r>
          </a:p>
        </p:txBody>
      </p:sp>
      <p:sp>
        <p:nvSpPr>
          <p:cNvPr id="4" name="Marcador de número de diapositiva 3"/>
          <p:cNvSpPr>
            <a:spLocks noGrp="1"/>
          </p:cNvSpPr>
          <p:nvPr>
            <p:ph type="sldNum" sz="quarter" idx="12"/>
          </p:nvPr>
        </p:nvSpPr>
        <p:spPr/>
        <p:txBody>
          <a:bodyPr/>
          <a:lstStyle/>
          <a:p>
            <a:fld id="{728569AA-274F-4435-ACC1-1B6987B456C0}" type="slidenum">
              <a:rPr lang="es-AR" smtClean="0"/>
              <a:t>55</a:t>
            </a:fld>
            <a:endParaRPr lang="es-AR" dirty="0"/>
          </a:p>
        </p:txBody>
      </p:sp>
    </p:spTree>
    <p:extLst>
      <p:ext uri="{BB962C8B-B14F-4D97-AF65-F5344CB8AC3E}">
        <p14:creationId xmlns:p14="http://schemas.microsoft.com/office/powerpoint/2010/main" val="29110157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01841" y="138914"/>
            <a:ext cx="10697592" cy="6173998"/>
          </a:xfrm>
          <a:prstGeom prst="rect">
            <a:avLst/>
          </a:prstGeom>
        </p:spPr>
        <p:txBody>
          <a:bodyPr wrap="square">
            <a:spAutoFit/>
          </a:bodyPr>
          <a:lstStyle/>
          <a:p>
            <a:pPr algn="just">
              <a:lnSpc>
                <a:spcPct val="120000"/>
              </a:lnSpc>
              <a:spcBef>
                <a:spcPts val="1200"/>
              </a:spcBef>
              <a:spcAft>
                <a:spcPts val="600"/>
              </a:spcAft>
            </a:pPr>
            <a:r>
              <a:rPr lang="es-ES_tradnl" sz="2800" b="1" i="0" dirty="0">
                <a:effectLst/>
                <a:latin typeface="Times New Roman" panose="02020603050405020304" pitchFamily="18" charset="0"/>
                <a:ea typeface="Times New Roman" panose="02020603050405020304" pitchFamily="18" charset="0"/>
                <a:cs typeface="Times New Roman" panose="02020603050405020304" pitchFamily="18" charset="0"/>
              </a:rPr>
              <a:t>Valorización de </a:t>
            </a:r>
            <a:r>
              <a:rPr lang="es-ES_tradnl" sz="2800" b="1" dirty="0">
                <a:latin typeface="Times New Roman" panose="02020603050405020304" pitchFamily="18" charset="0"/>
                <a:ea typeface="Times New Roman" panose="02020603050405020304" pitchFamily="18" charset="0"/>
                <a:cs typeface="Times New Roman" panose="02020603050405020304" pitchFamily="18" charset="0"/>
              </a:rPr>
              <a:t>rentas – </a:t>
            </a:r>
            <a:r>
              <a:rPr lang="es-ES_tradnl" sz="28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Vencida</a:t>
            </a:r>
            <a:r>
              <a:rPr lang="es-ES_tradnl" sz="2800" b="1" dirty="0">
                <a:latin typeface="Times New Roman" panose="02020603050405020304" pitchFamily="18" charset="0"/>
                <a:ea typeface="Times New Roman" panose="02020603050405020304" pitchFamily="18" charset="0"/>
                <a:cs typeface="Times New Roman" panose="02020603050405020304" pitchFamily="18" charset="0"/>
              </a:rPr>
              <a:t> – Diferida</a:t>
            </a:r>
            <a:endParaRPr lang="es-AR" sz="2800" b="1" i="1" dirty="0">
              <a:latin typeface="Calibri" panose="020F0502020204030204" pitchFamily="34" charset="0"/>
              <a:ea typeface="Times New Roman" panose="02020603050405020304" pitchFamily="18" charset="0"/>
              <a:cs typeface="Times New Roman" panose="02020603050405020304" pitchFamily="18" charset="0"/>
            </a:endParaRPr>
          </a:p>
          <a:p>
            <a:pPr algn="just">
              <a:spcBef>
                <a:spcPts val="1200"/>
              </a:spcBef>
              <a:spcAft>
                <a:spcPts val="600"/>
              </a:spcAft>
            </a:pPr>
            <a:r>
              <a:rPr lang="es-ES_tradnl"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_tradnl" sz="2400" dirty="0">
                <a:effectLst/>
                <a:latin typeface="Times New Roman" panose="02020603050405020304" pitchFamily="18" charset="0"/>
                <a:ea typeface="Times New Roman" panose="02020603050405020304" pitchFamily="18" charset="0"/>
                <a:cs typeface="Times New Roman" panose="02020603050405020304" pitchFamily="18" charset="0"/>
              </a:rPr>
              <a:t>            		    α</a:t>
            </a:r>
            <a:r>
              <a:rPr lang="es-ES_tradnl" sz="2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s-ES_tradnl" sz="2400" baseline="-25000" dirty="0">
                <a:latin typeface="Times New Roman" panose="02020603050405020304" pitchFamily="18" charset="0"/>
                <a:ea typeface="Times New Roman" panose="02020603050405020304" pitchFamily="18" charset="0"/>
                <a:cs typeface="Times New Roman" panose="02020603050405020304" pitchFamily="18" charset="0"/>
              </a:rPr>
              <a:t> </a:t>
            </a:r>
            <a:r>
              <a:rPr lang="es-ES_tradnl" sz="2400" dirty="0">
                <a:latin typeface="Times New Roman" panose="02020603050405020304" pitchFamily="18" charset="0"/>
                <a:ea typeface="Times New Roman" panose="02020603050405020304" pitchFamily="18" charset="0"/>
                <a:cs typeface="Times New Roman" panose="02020603050405020304" pitchFamily="18" charset="0"/>
              </a:rPr>
              <a:t>  </a:t>
            </a:r>
            <a:r>
              <a:rPr lang="es-ES_tradnl" sz="2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_tradnl" sz="2400" dirty="0">
                <a:effectLst/>
                <a:latin typeface="Times New Roman" panose="02020603050405020304" pitchFamily="18" charset="0"/>
                <a:ea typeface="Times New Roman" panose="02020603050405020304" pitchFamily="18" charset="0"/>
                <a:cs typeface="Times New Roman" panose="02020603050405020304" pitchFamily="18" charset="0"/>
              </a:rPr>
              <a:t>α</a:t>
            </a:r>
            <a:r>
              <a:rPr lang="es-ES_tradnl" sz="2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s-ES_tradnl" sz="2400" dirty="0">
                <a:effectLst/>
                <a:latin typeface="Times New Roman" panose="02020603050405020304" pitchFamily="18" charset="0"/>
                <a:ea typeface="Times New Roman" panose="02020603050405020304" pitchFamily="18" charset="0"/>
                <a:cs typeface="Times New Roman" panose="02020603050405020304" pitchFamily="18" charset="0"/>
              </a:rPr>
              <a:t>α</a:t>
            </a:r>
            <a:r>
              <a:rPr lang="es-ES_tradnl" sz="2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n-2           </a:t>
            </a:r>
            <a:r>
              <a:rPr lang="es-ES_tradnl" sz="2400" dirty="0">
                <a:effectLst/>
                <a:latin typeface="Times New Roman" panose="02020603050405020304" pitchFamily="18" charset="0"/>
                <a:ea typeface="Times New Roman" panose="02020603050405020304" pitchFamily="18" charset="0"/>
                <a:cs typeface="Times New Roman" panose="02020603050405020304" pitchFamily="18" charset="0"/>
              </a:rPr>
              <a:t>α</a:t>
            </a:r>
            <a:r>
              <a:rPr lang="es-ES_tradnl" sz="2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n-1                 </a:t>
            </a:r>
            <a:r>
              <a:rPr lang="es-ES_tradnl" sz="2400" dirty="0">
                <a:effectLst/>
                <a:latin typeface="Times New Roman" panose="02020603050405020304" pitchFamily="18" charset="0"/>
                <a:ea typeface="Times New Roman" panose="02020603050405020304" pitchFamily="18" charset="0"/>
                <a:cs typeface="Times New Roman" panose="02020603050405020304" pitchFamily="18" charset="0"/>
              </a:rPr>
              <a:t>α</a:t>
            </a:r>
            <a:r>
              <a:rPr lang="es-ES_tradnl" sz="2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n</a:t>
            </a:r>
            <a:endParaRPr lang="es-AR" sz="2400" dirty="0">
              <a:effectLst/>
              <a:latin typeface="Arial" panose="020B0604020202020204" pitchFamily="34" charset="0"/>
              <a:ea typeface="Times New Roman" panose="02020603050405020304" pitchFamily="18" charset="0"/>
              <a:cs typeface="Times New Roman" panose="02020603050405020304" pitchFamily="18" charset="0"/>
            </a:endParaRPr>
          </a:p>
          <a:p>
            <a:pPr algn="ctr">
              <a:spcAft>
                <a:spcPts val="0"/>
              </a:spcAft>
            </a:pPr>
            <a:r>
              <a:rPr lang="es-ES_tradnl"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_tradnl"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AR" sz="2400" dirty="0">
              <a:effectLst/>
              <a:latin typeface="Arial" panose="020B0604020202020204" pitchFamily="34" charset="0"/>
              <a:ea typeface="Times New Roman" panose="02020603050405020304" pitchFamily="18" charset="0"/>
              <a:cs typeface="Times New Roman" panose="02020603050405020304" pitchFamily="18" charset="0"/>
            </a:endParaRPr>
          </a:p>
          <a:p>
            <a:pPr marL="450215" algn="just">
              <a:spcAft>
                <a:spcPts val="0"/>
              </a:spcAft>
            </a:pPr>
            <a:r>
              <a:rPr lang="es-ES_tradnl" sz="2400" dirty="0">
                <a:latin typeface="Times New Roman" panose="02020603050405020304" pitchFamily="18" charset="0"/>
                <a:ea typeface="Times New Roman" panose="02020603050405020304" pitchFamily="18" charset="0"/>
                <a:cs typeface="Times New Roman" panose="02020603050405020304" pitchFamily="18" charset="0"/>
              </a:rPr>
              <a:t>   </a:t>
            </a:r>
            <a:r>
              <a:rPr lang="es-AR" sz="2400" dirty="0">
                <a:effectLst/>
                <a:latin typeface="Times New Roman" panose="02020603050405020304" pitchFamily="18" charset="0"/>
                <a:ea typeface="Times New Roman" panose="02020603050405020304" pitchFamily="18" charset="0"/>
                <a:cs typeface="Times New Roman" panose="02020603050405020304" pitchFamily="18" charset="0"/>
              </a:rPr>
              <a:t>0	         1	         2 	</a:t>
            </a:r>
            <a:r>
              <a:rPr lang="es-AR" sz="2400" dirty="0">
                <a:latin typeface="Times New Roman" panose="02020603050405020304" pitchFamily="18" charset="0"/>
                <a:ea typeface="Times New Roman" panose="02020603050405020304" pitchFamily="18" charset="0"/>
                <a:cs typeface="Times New Roman" panose="02020603050405020304" pitchFamily="18" charset="0"/>
              </a:rPr>
              <a:t>  </a:t>
            </a:r>
            <a:r>
              <a:rPr lang="es-AR"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AR" sz="2400" b="1" dirty="0">
                <a:effectLst/>
                <a:latin typeface="Times New Roman" panose="02020603050405020304" pitchFamily="18" charset="0"/>
                <a:ea typeface="Times New Roman" panose="02020603050405020304" pitchFamily="18" charset="0"/>
                <a:cs typeface="Times New Roman" panose="02020603050405020304" pitchFamily="18" charset="0"/>
              </a:rPr>
              <a:t>0	</a:t>
            </a:r>
            <a:r>
              <a:rPr lang="es-AR" sz="2400" dirty="0">
                <a:effectLst/>
                <a:latin typeface="Times New Roman" panose="02020603050405020304" pitchFamily="18" charset="0"/>
                <a:ea typeface="Times New Roman" panose="02020603050405020304" pitchFamily="18" charset="0"/>
                <a:cs typeface="Times New Roman" panose="02020603050405020304" pitchFamily="18" charset="0"/>
              </a:rPr>
              <a:t>    1           2	            n-2         n-1           n     </a:t>
            </a:r>
          </a:p>
          <a:p>
            <a:pPr marL="450215" algn="just">
              <a:spcAft>
                <a:spcPts val="0"/>
              </a:spcAft>
            </a:pPr>
            <a:r>
              <a:rPr lang="es-AR"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s-AR" sz="24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k</a:t>
            </a:r>
            <a:endParaRPr lang="es-AR" sz="2400" b="1"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endParaRPr>
          </a:p>
          <a:p>
            <a:pPr indent="450215" algn="just">
              <a:spcAft>
                <a:spcPts val="0"/>
              </a:spcAft>
            </a:pPr>
            <a:r>
              <a:rPr lang="es-AR" sz="24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EV</a:t>
            </a:r>
            <a:r>
              <a:rPr lang="es-AR" sz="2400" dirty="0">
                <a:effectLst/>
                <a:latin typeface="Times New Roman" panose="02020603050405020304" pitchFamily="18" charset="0"/>
                <a:ea typeface="Times New Roman" panose="02020603050405020304" pitchFamily="18" charset="0"/>
                <a:cs typeface="Times New Roman" panose="02020603050405020304" pitchFamily="18" charset="0"/>
              </a:rPr>
              <a:t>	 	              EI			    	                                EF</a:t>
            </a:r>
            <a:endParaRPr lang="es-AR" sz="2400" dirty="0">
              <a:effectLst/>
              <a:latin typeface="Arial" panose="020B0604020202020204" pitchFamily="34" charset="0"/>
              <a:ea typeface="Times New Roman" panose="02020603050405020304" pitchFamily="18" charset="0"/>
              <a:cs typeface="Times New Roman" panose="02020603050405020304" pitchFamily="18" charset="0"/>
            </a:endParaRPr>
          </a:p>
          <a:p>
            <a:pPr indent="-635" algn="just"/>
            <a:r>
              <a:rPr lang="es-AR"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_tradnl" sz="2800" dirty="0">
                <a:effectLst/>
                <a:latin typeface="Times New Roman" panose="02020603050405020304" pitchFamily="18" charset="0"/>
                <a:ea typeface="Times New Roman" panose="02020603050405020304" pitchFamily="18" charset="0"/>
                <a:cs typeface="Times New Roman" panose="02020603050405020304" pitchFamily="18" charset="0"/>
              </a:rPr>
              <a:t>Este es el caso de una renta de pagos vencidos diferida, donde:</a:t>
            </a:r>
            <a:endParaRPr lang="es-AR" sz="2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Bef>
                <a:spcPts val="1200"/>
              </a:spcBef>
              <a:buFont typeface="Symbol" panose="05050102010706020507" pitchFamily="18" charset="2"/>
              <a:buChar char=""/>
            </a:pPr>
            <a:r>
              <a:rPr lang="es-AR" sz="2800" dirty="0">
                <a:effectLst/>
                <a:latin typeface="Times New Roman" panose="02020603050405020304" pitchFamily="18" charset="0"/>
                <a:ea typeface="Calibri" panose="020F0502020204030204" pitchFamily="34" charset="0"/>
                <a:cs typeface="Times New Roman" panose="02020603050405020304" pitchFamily="18" charset="0"/>
              </a:rPr>
              <a:t>La realización de los pagos transcurre desde “cero” época inicial (EI) hasta el momento “</a:t>
            </a:r>
            <a:r>
              <a:rPr lang="es-AR" sz="2800" b="1" dirty="0">
                <a:effectLst/>
                <a:latin typeface="Times New Roman" panose="02020603050405020304" pitchFamily="18" charset="0"/>
                <a:ea typeface="Calibri" panose="020F0502020204030204" pitchFamily="34" charset="0"/>
                <a:cs typeface="Times New Roman" panose="02020603050405020304" pitchFamily="18" charset="0"/>
              </a:rPr>
              <a:t>n</a:t>
            </a:r>
            <a:r>
              <a:rPr lang="es-AR" sz="2800" dirty="0">
                <a:effectLst/>
                <a:latin typeface="Times New Roman" panose="02020603050405020304" pitchFamily="18" charset="0"/>
                <a:ea typeface="Calibri" panose="020F0502020204030204" pitchFamily="34" charset="0"/>
                <a:cs typeface="Times New Roman" panose="02020603050405020304" pitchFamily="18" charset="0"/>
              </a:rPr>
              <a:t>” (EF) y</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200"/>
              </a:spcBef>
              <a:buFont typeface="Symbol" panose="05050102010706020507" pitchFamily="18" charset="2"/>
              <a:buChar char=""/>
            </a:pPr>
            <a:r>
              <a:rPr lang="es-AR" sz="2800" dirty="0">
                <a:effectLst/>
                <a:latin typeface="Times New Roman" panose="02020603050405020304" pitchFamily="18" charset="0"/>
                <a:ea typeface="Calibri" panose="020F0502020204030204" pitchFamily="34" charset="0"/>
                <a:cs typeface="Times New Roman" panose="02020603050405020304" pitchFamily="18" charset="0"/>
              </a:rPr>
              <a:t>El lapso de diferimiento de pagos “</a:t>
            </a:r>
            <a:r>
              <a:rPr lang="es-AR" sz="2800" b="1" dirty="0">
                <a:effectLst/>
                <a:latin typeface="Times New Roman" panose="02020603050405020304" pitchFamily="18" charset="0"/>
                <a:ea typeface="Calibri" panose="020F0502020204030204" pitchFamily="34" charset="0"/>
                <a:cs typeface="Times New Roman" panose="02020603050405020304" pitchFamily="18" charset="0"/>
              </a:rPr>
              <a:t>k</a:t>
            </a:r>
            <a:r>
              <a:rPr lang="es-AR" sz="2800" dirty="0">
                <a:effectLst/>
                <a:latin typeface="Times New Roman" panose="02020603050405020304" pitchFamily="18" charset="0"/>
                <a:ea typeface="Calibri" panose="020F0502020204030204" pitchFamily="34" charset="0"/>
                <a:cs typeface="Times New Roman" panose="02020603050405020304" pitchFamily="18" charset="0"/>
              </a:rPr>
              <a:t>” es el tiempo que transcurre desde la época de valuación (EV) hasta la Época Inicial (EI).</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s-ES_tradnl" sz="2800" dirty="0">
                <a:effectLst/>
                <a:latin typeface="Times New Roman" panose="02020603050405020304" pitchFamily="18" charset="0"/>
                <a:ea typeface="Times New Roman" panose="02020603050405020304" pitchFamily="18" charset="0"/>
                <a:cs typeface="Times New Roman" panose="02020603050405020304" pitchFamily="18" charset="0"/>
              </a:rPr>
              <a:t>Fórmula del valor actual de una renta diferida de pago vencido: </a:t>
            </a:r>
            <a:endParaRPr lang="es-AR" sz="2800" dirty="0">
              <a:effectLst/>
              <a:latin typeface="Arial" panose="020B0604020202020204" pitchFamily="34" charset="0"/>
              <a:ea typeface="Times New Roman" panose="02020603050405020304" pitchFamily="18" charset="0"/>
              <a:cs typeface="Times New Roman" panose="02020603050405020304" pitchFamily="18" charset="0"/>
            </a:endParaRPr>
          </a:p>
          <a:p>
            <a:pPr algn="ctr">
              <a:lnSpc>
                <a:spcPct val="120000"/>
              </a:lnSpc>
              <a:spcAft>
                <a:spcPts val="600"/>
              </a:spcAft>
            </a:pPr>
            <a:r>
              <a:rPr lang="es-ES_tradnl" sz="2800" b="1"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V</a:t>
            </a:r>
            <a:r>
              <a:rPr lang="es-ES_tradnl" sz="2800" b="1" baseline="-2500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ovd</a:t>
            </a:r>
            <a:r>
              <a:rPr lang="es-ES_tradnl"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 α</a:t>
            </a:r>
            <a:r>
              <a:rPr lang="es-ES_tradnl" sz="2800" b="1" baseline="-25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AR" sz="2800" b="1"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s-AR" sz="2800" b="1" baseline="-2500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o</a:t>
            </a:r>
            <a:r>
              <a:rPr lang="es-AR" sz="2800" b="1" baseline="-25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ES_tradnl"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(1+i)</a:t>
            </a:r>
            <a:r>
              <a:rPr lang="es-ES_tradnl" sz="2800" b="1" baseline="30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–k</a:t>
            </a:r>
            <a:endParaRPr lang="es-AR" sz="2800" b="1" dirty="0">
              <a:solidFill>
                <a:srgbClr val="FF0000"/>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728569AA-274F-4435-ACC1-1B6987B456C0}" type="slidenum">
              <a:rPr lang="es-AR" smtClean="0"/>
              <a:t>56</a:t>
            </a:fld>
            <a:endParaRPr lang="es-AR"/>
          </a:p>
        </p:txBody>
      </p:sp>
    </p:spTree>
    <p:extLst>
      <p:ext uri="{BB962C8B-B14F-4D97-AF65-F5344CB8AC3E}">
        <p14:creationId xmlns:p14="http://schemas.microsoft.com/office/powerpoint/2010/main" val="4864092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77049" y="163637"/>
            <a:ext cx="10963922" cy="5620000"/>
          </a:xfrm>
          <a:prstGeom prst="rect">
            <a:avLst/>
          </a:prstGeom>
        </p:spPr>
        <p:txBody>
          <a:bodyPr wrap="square">
            <a:spAutoFit/>
          </a:bodyPr>
          <a:lstStyle/>
          <a:p>
            <a:pPr algn="just">
              <a:lnSpc>
                <a:spcPct val="120000"/>
              </a:lnSpc>
              <a:spcBef>
                <a:spcPts val="1800"/>
              </a:spcBef>
              <a:spcAft>
                <a:spcPts val="1200"/>
              </a:spcAft>
            </a:pPr>
            <a:r>
              <a:rPr lang="es-ES_tradnl" sz="2800" b="1" i="0" dirty="0">
                <a:effectLst/>
                <a:latin typeface="Times New Roman" panose="02020603050405020304" pitchFamily="18" charset="0"/>
                <a:ea typeface="Times New Roman" panose="02020603050405020304" pitchFamily="18" charset="0"/>
                <a:cs typeface="Times New Roman" panose="02020603050405020304" pitchFamily="18" charset="0"/>
              </a:rPr>
              <a:t>Valorización de rentas – </a:t>
            </a:r>
            <a:r>
              <a:rPr lang="es-ES_tradnl" sz="2800" b="1"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Adelantada </a:t>
            </a:r>
            <a:r>
              <a:rPr lang="es-ES_tradnl" sz="2800" b="1" dirty="0">
                <a:latin typeface="Times New Roman" panose="02020603050405020304" pitchFamily="18" charset="0"/>
                <a:ea typeface="Times New Roman" panose="02020603050405020304" pitchFamily="18" charset="0"/>
                <a:cs typeface="Times New Roman" panose="02020603050405020304" pitchFamily="18" charset="0"/>
              </a:rPr>
              <a:t>- Ant</a:t>
            </a:r>
            <a:r>
              <a:rPr lang="es-ES_tradnl" sz="2800" b="1" i="0" dirty="0">
                <a:effectLst/>
                <a:latin typeface="Times New Roman" panose="02020603050405020304" pitchFamily="18" charset="0"/>
                <a:ea typeface="Times New Roman" panose="02020603050405020304" pitchFamily="18" charset="0"/>
                <a:cs typeface="Times New Roman" panose="02020603050405020304" pitchFamily="18" charset="0"/>
              </a:rPr>
              <a:t>icipada –</a:t>
            </a:r>
            <a:r>
              <a:rPr lang="es-ES_tradnl" sz="2800" dirty="0">
                <a:effectLst/>
                <a:latin typeface="Times New Roman" panose="02020603050405020304" pitchFamily="18" charset="0"/>
                <a:ea typeface="Times New Roman" panose="02020603050405020304" pitchFamily="18" charset="0"/>
                <a:cs typeface="Times New Roman" panose="02020603050405020304" pitchFamily="18" charset="0"/>
              </a:rPr>
              <a:t>En el caso de una </a:t>
            </a:r>
            <a:r>
              <a:rPr lang="es-ES_tradnl" sz="2800" b="1" dirty="0">
                <a:effectLst/>
                <a:latin typeface="Times New Roman" panose="02020603050405020304" pitchFamily="18" charset="0"/>
                <a:ea typeface="Times New Roman" panose="02020603050405020304" pitchFamily="18" charset="0"/>
                <a:cs typeface="Times New Roman" panose="02020603050405020304" pitchFamily="18" charset="0"/>
              </a:rPr>
              <a:t>renta anticipada</a:t>
            </a:r>
            <a:r>
              <a:rPr lang="es-ES_tradnl" sz="2800" dirty="0">
                <a:effectLst/>
                <a:latin typeface="Times New Roman" panose="02020603050405020304" pitchFamily="18" charset="0"/>
                <a:ea typeface="Times New Roman" panose="02020603050405020304" pitchFamily="18" charset="0"/>
                <a:cs typeface="Times New Roman" panose="02020603050405020304" pitchFamily="18" charset="0"/>
              </a:rPr>
              <a:t> o sea cuando la época inicial (EI) es anterior a época de valuación (EV) al valor hallado mediante </a:t>
            </a:r>
            <a:r>
              <a:rPr lang="es-ES_tradnl" sz="2800" dirty="0" err="1">
                <a:effectLst/>
                <a:latin typeface="Times New Roman" panose="02020603050405020304" pitchFamily="18" charset="0"/>
                <a:ea typeface="Times New Roman" panose="02020603050405020304" pitchFamily="18" charset="0"/>
                <a:cs typeface="Times New Roman" panose="02020603050405020304" pitchFamily="18" charset="0"/>
              </a:rPr>
              <a:t>a</a:t>
            </a:r>
            <a:r>
              <a:rPr lang="es-ES_tradnl" sz="28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o</a:t>
            </a:r>
            <a:r>
              <a:rPr lang="es-ES_tradnl" sz="2800" dirty="0">
                <a:effectLst/>
                <a:latin typeface="Times New Roman" panose="02020603050405020304" pitchFamily="18" charset="0"/>
                <a:ea typeface="Times New Roman" panose="02020603050405020304" pitchFamily="18" charset="0"/>
                <a:cs typeface="Times New Roman" panose="02020603050405020304" pitchFamily="18" charset="0"/>
              </a:rPr>
              <a:t> y que corresponde al momento cero deberemos capitalizarlo hasta la época de valuación (EV), gráficamente será:</a:t>
            </a:r>
          </a:p>
          <a:p>
            <a:pPr marL="900430">
              <a:spcAft>
                <a:spcPts val="0"/>
              </a:spcAft>
            </a:pPr>
            <a:r>
              <a:rPr lang="es-ES_tradnl" sz="2600" dirty="0">
                <a:effectLst/>
                <a:latin typeface="Times New Roman" panose="02020603050405020304" pitchFamily="18" charset="0"/>
                <a:ea typeface="Times New Roman" panose="02020603050405020304" pitchFamily="18" charset="0"/>
                <a:cs typeface="Times New Roman" panose="02020603050405020304" pitchFamily="18" charset="0"/>
              </a:rPr>
              <a:t>      α</a:t>
            </a:r>
            <a:r>
              <a:rPr lang="es-ES_tradnl" sz="2600" baseline="-2500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s-ES_tradnl" sz="2600" dirty="0">
                <a:effectLst/>
                <a:latin typeface="Times New Roman" panose="02020603050405020304" pitchFamily="18" charset="0"/>
                <a:ea typeface="Times New Roman" panose="02020603050405020304" pitchFamily="18" charset="0"/>
                <a:cs typeface="Times New Roman" panose="02020603050405020304" pitchFamily="18" charset="0"/>
              </a:rPr>
              <a:t>        α</a:t>
            </a:r>
            <a:r>
              <a:rPr lang="es-ES_tradnl" sz="2600" baseline="-250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s-ES_tradnl" sz="2600" dirty="0">
                <a:effectLst/>
                <a:latin typeface="Times New Roman" panose="02020603050405020304" pitchFamily="18" charset="0"/>
                <a:ea typeface="Times New Roman" panose="02020603050405020304" pitchFamily="18" charset="0"/>
                <a:cs typeface="Times New Roman" panose="02020603050405020304" pitchFamily="18" charset="0"/>
              </a:rPr>
              <a:t>α</a:t>
            </a:r>
            <a:r>
              <a:rPr lang="es-ES_tradnl" sz="2600" baseline="-25000" dirty="0">
                <a:effectLst/>
                <a:latin typeface="Times New Roman" panose="02020603050405020304" pitchFamily="18" charset="0"/>
                <a:ea typeface="Times New Roman" panose="02020603050405020304" pitchFamily="18" charset="0"/>
                <a:cs typeface="Times New Roman" panose="02020603050405020304" pitchFamily="18" charset="0"/>
              </a:rPr>
              <a:t>n-1         </a:t>
            </a:r>
            <a:r>
              <a:rPr lang="es-ES_tradnl" sz="2600" dirty="0">
                <a:effectLst/>
                <a:latin typeface="Times New Roman" panose="02020603050405020304" pitchFamily="18" charset="0"/>
                <a:ea typeface="Times New Roman" panose="02020603050405020304" pitchFamily="18" charset="0"/>
                <a:cs typeface="Times New Roman" panose="02020603050405020304" pitchFamily="18" charset="0"/>
              </a:rPr>
              <a:t>α</a:t>
            </a:r>
            <a:r>
              <a:rPr lang="es-ES_tradnl" sz="2600" baseline="-25000" dirty="0">
                <a:effectLst/>
                <a:latin typeface="Times New Roman" panose="02020603050405020304" pitchFamily="18" charset="0"/>
                <a:ea typeface="Times New Roman" panose="02020603050405020304" pitchFamily="18" charset="0"/>
                <a:cs typeface="Times New Roman" panose="02020603050405020304" pitchFamily="18" charset="0"/>
              </a:rPr>
              <a:t>n</a:t>
            </a:r>
            <a:endParaRPr lang="es-AR" sz="26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s-ES_tradnl" sz="2600" dirty="0">
                <a:effectLst/>
                <a:latin typeface="Times New Roman" panose="02020603050405020304" pitchFamily="18" charset="0"/>
                <a:ea typeface="Times New Roman" panose="02020603050405020304" pitchFamily="18" charset="0"/>
                <a:cs typeface="Times New Roman" panose="02020603050405020304" pitchFamily="18" charset="0"/>
              </a:rPr>
              <a:t>	      /--------/----- ---/----  ......... /   ----/-- .........-----/--------/-------/</a:t>
            </a:r>
            <a:endParaRPr lang="es-AR" sz="2600" dirty="0">
              <a:effectLst/>
              <a:latin typeface="Arial" panose="020B0604020202020204" pitchFamily="34" charset="0"/>
              <a:ea typeface="Times New Roman" panose="02020603050405020304" pitchFamily="18" charset="0"/>
              <a:cs typeface="Times New Roman" panose="02020603050405020304" pitchFamily="18" charset="0"/>
            </a:endParaRPr>
          </a:p>
          <a:p>
            <a:pPr marL="900430">
              <a:spcAft>
                <a:spcPts val="0"/>
              </a:spcAft>
            </a:pPr>
            <a:r>
              <a:rPr lang="es-ES_tradnl" sz="2600" b="1" dirty="0">
                <a:effectLst/>
                <a:latin typeface="Times New Roman" panose="02020603050405020304" pitchFamily="18" charset="0"/>
                <a:ea typeface="Times New Roman" panose="02020603050405020304" pitchFamily="18" charset="0"/>
                <a:cs typeface="Times New Roman" panose="02020603050405020304" pitchFamily="18" charset="0"/>
              </a:rPr>
              <a:t>      0</a:t>
            </a:r>
            <a:r>
              <a:rPr lang="es-ES_tradnl" sz="2600" dirty="0">
                <a:effectLst/>
                <a:latin typeface="Times New Roman" panose="02020603050405020304" pitchFamily="18" charset="0"/>
                <a:ea typeface="Times New Roman" panose="02020603050405020304" pitchFamily="18" charset="0"/>
                <a:cs typeface="Times New Roman" panose="02020603050405020304" pitchFamily="18" charset="0"/>
              </a:rPr>
              <a:t>         1           2                 </a:t>
            </a:r>
            <a:r>
              <a:rPr lang="es-ES_tradnl" sz="26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k</a:t>
            </a:r>
            <a:r>
              <a:rPr lang="es-ES_tradnl" sz="2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_tradnl" sz="2600" dirty="0">
                <a:effectLst/>
                <a:latin typeface="Times New Roman" panose="02020603050405020304" pitchFamily="18" charset="0"/>
                <a:ea typeface="Times New Roman" panose="02020603050405020304" pitchFamily="18" charset="0"/>
                <a:cs typeface="Times New Roman" panose="02020603050405020304" pitchFamily="18" charset="0"/>
              </a:rPr>
              <a:t>                         n-2      n-1       </a:t>
            </a:r>
            <a:r>
              <a:rPr lang="es-ES_tradnl" sz="2600" b="1" dirty="0">
                <a:effectLst/>
                <a:latin typeface="Times New Roman" panose="02020603050405020304" pitchFamily="18" charset="0"/>
                <a:ea typeface="Times New Roman" panose="02020603050405020304" pitchFamily="18" charset="0"/>
                <a:cs typeface="Times New Roman" panose="02020603050405020304" pitchFamily="18" charset="0"/>
              </a:rPr>
              <a:t>n</a:t>
            </a:r>
            <a:endParaRPr lang="es-AR" sz="2600" dirty="0">
              <a:effectLst/>
              <a:latin typeface="Arial" panose="020B0604020202020204" pitchFamily="34" charset="0"/>
              <a:ea typeface="Times New Roman" panose="02020603050405020304" pitchFamily="18" charset="0"/>
              <a:cs typeface="Times New Roman" panose="02020603050405020304" pitchFamily="18" charset="0"/>
            </a:endParaRPr>
          </a:p>
          <a:p>
            <a:pPr marL="450215" indent="450215" algn="just">
              <a:spcAft>
                <a:spcPts val="600"/>
              </a:spcAft>
            </a:pPr>
            <a:r>
              <a:rPr lang="es-ES_tradnl" sz="2600" dirty="0">
                <a:effectLst/>
                <a:latin typeface="Times New Roman" panose="02020603050405020304" pitchFamily="18" charset="0"/>
                <a:ea typeface="Times New Roman" panose="02020603050405020304" pitchFamily="18" charset="0"/>
                <a:cs typeface="Times New Roman" panose="02020603050405020304" pitchFamily="18" charset="0"/>
              </a:rPr>
              <a:t>      EI                                      </a:t>
            </a:r>
            <a:r>
              <a:rPr lang="es-ES_tradnl" sz="2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EV</a:t>
            </a:r>
            <a:r>
              <a:rPr lang="es-ES_tradnl" sz="2600" dirty="0">
                <a:effectLst/>
                <a:latin typeface="Times New Roman" panose="02020603050405020304" pitchFamily="18" charset="0"/>
                <a:ea typeface="Times New Roman" panose="02020603050405020304" pitchFamily="18" charset="0"/>
                <a:cs typeface="Times New Roman" panose="02020603050405020304" pitchFamily="18" charset="0"/>
              </a:rPr>
              <a:t>       			             EF</a:t>
            </a:r>
            <a:endParaRPr lang="es-AR" sz="26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20000"/>
              </a:lnSpc>
              <a:spcAft>
                <a:spcPts val="600"/>
              </a:spcAft>
            </a:pPr>
            <a:r>
              <a:rPr lang="es-ES_tradnl" sz="2800" dirty="0">
                <a:effectLst/>
                <a:latin typeface="Times New Roman" panose="02020603050405020304" pitchFamily="18" charset="0"/>
                <a:ea typeface="Times New Roman" panose="02020603050405020304" pitchFamily="18" charset="0"/>
                <a:cs typeface="Times New Roman" panose="02020603050405020304" pitchFamily="18" charset="0"/>
              </a:rPr>
              <a:t>Fórmula del valor actual de una renta anticipada de pago adelantado:</a:t>
            </a:r>
            <a:endParaRPr lang="es-AR" sz="2800" dirty="0">
              <a:effectLst/>
              <a:latin typeface="Arial" panose="020B0604020202020204" pitchFamily="34" charset="0"/>
              <a:ea typeface="Times New Roman" panose="02020603050405020304" pitchFamily="18" charset="0"/>
              <a:cs typeface="Times New Roman" panose="02020603050405020304" pitchFamily="18" charset="0"/>
            </a:endParaRPr>
          </a:p>
          <a:p>
            <a:pPr algn="ctr">
              <a:lnSpc>
                <a:spcPct val="120000"/>
              </a:lnSpc>
              <a:spcAft>
                <a:spcPts val="600"/>
              </a:spcAft>
            </a:pPr>
            <a:r>
              <a:rPr lang="es-ES_tradnl" sz="2800" b="1"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V</a:t>
            </a:r>
            <a:r>
              <a:rPr lang="es-ES_tradnl" sz="2800" b="1" baseline="-2500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oaa</a:t>
            </a:r>
            <a:r>
              <a:rPr lang="es-ES_tradnl"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 α </a:t>
            </a:r>
            <a:r>
              <a:rPr lang="es-ES_tradnl" sz="2800" b="1" i="1"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s-ES_tradnl" sz="2800" b="1" baseline="-2500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o</a:t>
            </a:r>
            <a:r>
              <a:rPr lang="es-ES_tradnl"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(1+i) </a:t>
            </a:r>
            <a:r>
              <a:rPr lang="es-ES_tradnl" sz="2800" b="1" baseline="30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k</a:t>
            </a:r>
            <a:endParaRPr lang="es-AR" sz="2800" b="1"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728569AA-274F-4435-ACC1-1B6987B456C0}" type="slidenum">
              <a:rPr lang="es-AR" smtClean="0"/>
              <a:t>57</a:t>
            </a:fld>
            <a:endParaRPr lang="es-AR"/>
          </a:p>
        </p:txBody>
      </p:sp>
    </p:spTree>
    <p:extLst>
      <p:ext uri="{BB962C8B-B14F-4D97-AF65-F5344CB8AC3E}">
        <p14:creationId xmlns:p14="http://schemas.microsoft.com/office/powerpoint/2010/main" val="11258084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30315" y="532823"/>
            <a:ext cx="10564427" cy="5973943"/>
          </a:xfrm>
          <a:prstGeom prst="rect">
            <a:avLst/>
          </a:prstGeom>
        </p:spPr>
        <p:txBody>
          <a:bodyPr wrap="square">
            <a:spAutoFit/>
          </a:bodyPr>
          <a:lstStyle/>
          <a:p>
            <a:pPr algn="just">
              <a:lnSpc>
                <a:spcPct val="120000"/>
              </a:lnSpc>
              <a:spcBef>
                <a:spcPts val="1200"/>
              </a:spcBef>
              <a:spcAft>
                <a:spcPts val="600"/>
              </a:spcAft>
            </a:pPr>
            <a:r>
              <a:rPr lang="es-ES_tradnl" sz="2800" b="1" i="0" dirty="0">
                <a:effectLst/>
                <a:latin typeface="Times New Roman" panose="02020603050405020304" pitchFamily="18" charset="0"/>
                <a:ea typeface="Times New Roman" panose="02020603050405020304" pitchFamily="18" charset="0"/>
                <a:cs typeface="Times New Roman" panose="02020603050405020304" pitchFamily="18" charset="0"/>
              </a:rPr>
              <a:t>Valorización de rentas –</a:t>
            </a:r>
            <a:r>
              <a:rPr lang="es-ES_tradnl" sz="2800" b="1" dirty="0">
                <a:latin typeface="Times New Roman" panose="02020603050405020304" pitchFamily="18" charset="0"/>
                <a:ea typeface="Times New Roman" panose="02020603050405020304" pitchFamily="18" charset="0"/>
                <a:cs typeface="Times New Roman" panose="02020603050405020304" pitchFamily="18" charset="0"/>
              </a:rPr>
              <a:t> </a:t>
            </a:r>
            <a:r>
              <a:rPr lang="es-ES_tradnl" sz="2800" b="1"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Adelantada </a:t>
            </a:r>
            <a:r>
              <a:rPr lang="es-ES_tradnl" sz="2800" b="1" dirty="0">
                <a:latin typeface="Times New Roman" panose="02020603050405020304" pitchFamily="18" charset="0"/>
                <a:ea typeface="Times New Roman" panose="02020603050405020304" pitchFamily="18" charset="0"/>
                <a:cs typeface="Times New Roman" panose="02020603050405020304" pitchFamily="18" charset="0"/>
              </a:rPr>
              <a:t>– Diferida </a:t>
            </a:r>
          </a:p>
          <a:p>
            <a:pPr algn="just">
              <a:lnSpc>
                <a:spcPct val="120000"/>
              </a:lnSpc>
              <a:spcBef>
                <a:spcPts val="1200"/>
              </a:spcBef>
              <a:spcAft>
                <a:spcPts val="600"/>
              </a:spcAft>
            </a:pPr>
            <a:r>
              <a:rPr lang="es-ES_tradnl" sz="2800" dirty="0">
                <a:effectLst/>
                <a:latin typeface="Times New Roman" panose="02020603050405020304" pitchFamily="18" charset="0"/>
                <a:ea typeface="Times New Roman" panose="02020603050405020304" pitchFamily="18" charset="0"/>
                <a:cs typeface="Times New Roman" panose="02020603050405020304" pitchFamily="18" charset="0"/>
              </a:rPr>
              <a:t>En el caso de una </a:t>
            </a:r>
            <a:r>
              <a:rPr lang="es-ES_tradnl" sz="2800" b="1" dirty="0">
                <a:effectLst/>
                <a:latin typeface="Times New Roman" panose="02020603050405020304" pitchFamily="18" charset="0"/>
                <a:ea typeface="Times New Roman" panose="02020603050405020304" pitchFamily="18" charset="0"/>
                <a:cs typeface="Times New Roman" panose="02020603050405020304" pitchFamily="18" charset="0"/>
              </a:rPr>
              <a:t>renta diferida</a:t>
            </a:r>
            <a:r>
              <a:rPr lang="es-ES_tradnl" sz="2800" dirty="0">
                <a:effectLst/>
                <a:latin typeface="Times New Roman" panose="02020603050405020304" pitchFamily="18" charset="0"/>
                <a:ea typeface="Times New Roman" panose="02020603050405020304" pitchFamily="18" charset="0"/>
                <a:cs typeface="Times New Roman" panose="02020603050405020304" pitchFamily="18" charset="0"/>
              </a:rPr>
              <a:t>, vencida, o sea cuando la época inicial (EI) es posterior a la época de valuación (EV) al valor hallado mediante </a:t>
            </a:r>
            <a:r>
              <a:rPr lang="es-ES_tradnl" sz="2800" dirty="0" err="1">
                <a:effectLst/>
                <a:latin typeface="Times New Roman" panose="02020603050405020304" pitchFamily="18" charset="0"/>
                <a:ea typeface="Times New Roman" panose="02020603050405020304" pitchFamily="18" charset="0"/>
                <a:cs typeface="Times New Roman" panose="02020603050405020304" pitchFamily="18" charset="0"/>
              </a:rPr>
              <a:t>a</a:t>
            </a:r>
            <a:r>
              <a:rPr lang="es-ES_tradnl" sz="28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o</a:t>
            </a:r>
            <a:r>
              <a:rPr lang="es-ES_tradnl" sz="2800" dirty="0">
                <a:effectLst/>
                <a:latin typeface="Times New Roman" panose="02020603050405020304" pitchFamily="18" charset="0"/>
                <a:ea typeface="Times New Roman" panose="02020603050405020304" pitchFamily="18" charset="0"/>
                <a:cs typeface="Times New Roman" panose="02020603050405020304" pitchFamily="18" charset="0"/>
              </a:rPr>
              <a:t> y que corresponde al momento cero deberemos actualizarlo hasta la época de valuación (EV) “k”</a:t>
            </a:r>
            <a:endParaRPr lang="es-AR" sz="28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20000"/>
              </a:lnSpc>
              <a:spcAft>
                <a:spcPts val="600"/>
              </a:spcAft>
            </a:pPr>
            <a:r>
              <a:rPr lang="es-ES_tradnl" sz="2800" dirty="0">
                <a:effectLst/>
                <a:latin typeface="Times New Roman" panose="02020603050405020304" pitchFamily="18" charset="0"/>
                <a:ea typeface="Times New Roman" panose="02020603050405020304" pitchFamily="18" charset="0"/>
                <a:cs typeface="Times New Roman" panose="02020603050405020304" pitchFamily="18" charset="0"/>
              </a:rPr>
              <a:t>Luego gráficamente será:</a:t>
            </a:r>
            <a:endParaRPr lang="es-AR" sz="2800" dirty="0">
              <a:effectLst/>
              <a:latin typeface="Arial" panose="020B0604020202020204" pitchFamily="34" charset="0"/>
              <a:ea typeface="Times New Roman" panose="02020603050405020304" pitchFamily="18" charset="0"/>
              <a:cs typeface="Times New Roman" panose="02020603050405020304" pitchFamily="18" charset="0"/>
            </a:endParaRPr>
          </a:p>
          <a:p>
            <a:pPr marL="1800860" indent="450215" algn="just">
              <a:spcAft>
                <a:spcPts val="0"/>
              </a:spcAft>
            </a:pPr>
            <a:r>
              <a:rPr lang="es-ES_tradnl" sz="2800" dirty="0">
                <a:effectLst/>
                <a:latin typeface="Times New Roman" panose="02020603050405020304" pitchFamily="18" charset="0"/>
                <a:ea typeface="Times New Roman" panose="02020603050405020304" pitchFamily="18" charset="0"/>
                <a:cs typeface="Times New Roman" panose="02020603050405020304" pitchFamily="18" charset="0"/>
              </a:rPr>
              <a:t>                                    α</a:t>
            </a:r>
            <a:r>
              <a:rPr lang="es-ES_tradnl" sz="2800" baseline="-2500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s-ES_tradnl" sz="2800" dirty="0">
                <a:effectLst/>
                <a:latin typeface="Times New Roman" panose="02020603050405020304" pitchFamily="18" charset="0"/>
                <a:ea typeface="Times New Roman" panose="02020603050405020304" pitchFamily="18" charset="0"/>
                <a:cs typeface="Times New Roman" panose="02020603050405020304" pitchFamily="18" charset="0"/>
              </a:rPr>
              <a:t>α</a:t>
            </a:r>
            <a:r>
              <a:rPr lang="es-ES_tradnl" sz="2800" baseline="-250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s-ES_tradnl" sz="2800" baseline="-25000" dirty="0">
                <a:latin typeface="Times New Roman" panose="02020603050405020304" pitchFamily="18" charset="0"/>
                <a:ea typeface="Times New Roman" panose="02020603050405020304" pitchFamily="18" charset="0"/>
                <a:cs typeface="Times New Roman" panose="02020603050405020304" pitchFamily="18" charset="0"/>
              </a:rPr>
              <a:t> </a:t>
            </a:r>
            <a:r>
              <a:rPr lang="es-ES_tradnl" sz="2800" dirty="0">
                <a:latin typeface="Times New Roman" panose="02020603050405020304" pitchFamily="18" charset="0"/>
                <a:ea typeface="Times New Roman" panose="02020603050405020304" pitchFamily="18" charset="0"/>
                <a:cs typeface="Times New Roman" panose="02020603050405020304" pitchFamily="18" charset="0"/>
              </a:rPr>
              <a:t>     </a:t>
            </a:r>
            <a:r>
              <a:rPr lang="es-ES_tradnl" sz="2800" baseline="-25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_tradnl" sz="2800" dirty="0">
                <a:effectLst/>
                <a:latin typeface="Times New Roman" panose="02020603050405020304" pitchFamily="18" charset="0"/>
                <a:ea typeface="Times New Roman" panose="02020603050405020304" pitchFamily="18" charset="0"/>
                <a:cs typeface="Times New Roman" panose="02020603050405020304" pitchFamily="18" charset="0"/>
              </a:rPr>
              <a:t>α </a:t>
            </a:r>
            <a:r>
              <a:rPr lang="es-ES_tradnl" sz="2800" baseline="-25000" dirty="0">
                <a:effectLst/>
                <a:latin typeface="Times New Roman" panose="02020603050405020304" pitchFamily="18" charset="0"/>
                <a:ea typeface="Times New Roman" panose="02020603050405020304" pitchFamily="18" charset="0"/>
                <a:cs typeface="Times New Roman" panose="02020603050405020304" pitchFamily="18" charset="0"/>
              </a:rPr>
              <a:t>n-1      </a:t>
            </a:r>
            <a:r>
              <a:rPr lang="es-ES_tradnl" sz="2800" dirty="0">
                <a:effectLst/>
                <a:latin typeface="Times New Roman" panose="02020603050405020304" pitchFamily="18" charset="0"/>
                <a:ea typeface="Times New Roman" panose="02020603050405020304" pitchFamily="18" charset="0"/>
                <a:cs typeface="Times New Roman" panose="02020603050405020304" pitchFamily="18" charset="0"/>
              </a:rPr>
              <a:t>α </a:t>
            </a:r>
            <a:r>
              <a:rPr lang="es-ES_tradnl" sz="2800" baseline="-25000" dirty="0">
                <a:effectLst/>
                <a:latin typeface="Times New Roman" panose="02020603050405020304" pitchFamily="18" charset="0"/>
                <a:ea typeface="Times New Roman" panose="02020603050405020304" pitchFamily="18" charset="0"/>
                <a:cs typeface="Times New Roman" panose="02020603050405020304" pitchFamily="18" charset="0"/>
              </a:rPr>
              <a:t>n</a:t>
            </a:r>
            <a:endParaRPr lang="es-AR" sz="2800" dirty="0">
              <a:effectLst/>
              <a:latin typeface="Arial" panose="020B0604020202020204" pitchFamily="34" charset="0"/>
              <a:ea typeface="Times New Roman" panose="02020603050405020304" pitchFamily="18" charset="0"/>
              <a:cs typeface="Times New Roman" panose="02020603050405020304" pitchFamily="18" charset="0"/>
            </a:endParaRPr>
          </a:p>
          <a:p>
            <a:pPr algn="ctr">
              <a:spcAft>
                <a:spcPts val="0"/>
              </a:spcAft>
            </a:pPr>
            <a:r>
              <a:rPr lang="es-ES_tradnl" sz="2800" dirty="0">
                <a:effectLst/>
                <a:latin typeface="Times New Roman" panose="02020603050405020304" pitchFamily="18" charset="0"/>
                <a:ea typeface="Times New Roman" panose="02020603050405020304" pitchFamily="18" charset="0"/>
                <a:cs typeface="Times New Roman" panose="02020603050405020304" pitchFamily="18" charset="0"/>
              </a:rPr>
              <a:t>       / ------ / ------/----  ........  / ------/------/-........  ------/------/------/</a:t>
            </a:r>
            <a:endParaRPr lang="es-AR" sz="2800"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s-AR" sz="2800" dirty="0">
                <a:effectLst/>
                <a:latin typeface="Times New Roman" panose="02020603050405020304" pitchFamily="18" charset="0"/>
                <a:ea typeface="Times New Roman" panose="02020603050405020304" pitchFamily="18" charset="0"/>
                <a:cs typeface="Times New Roman" panose="02020603050405020304" pitchFamily="18" charset="0"/>
              </a:rPr>
              <a:t>            0         1         2                0        1       2                 n-2    n -1     n               </a:t>
            </a:r>
          </a:p>
          <a:p>
            <a:r>
              <a:rPr lang="es-AR" sz="2800" dirty="0">
                <a:latin typeface="Times New Roman" panose="02020603050405020304" pitchFamily="18" charset="0"/>
                <a:ea typeface="Times New Roman" panose="02020603050405020304" pitchFamily="18" charset="0"/>
                <a:cs typeface="Times New Roman" panose="02020603050405020304" pitchFamily="18" charset="0"/>
              </a:rPr>
              <a:t>	</a:t>
            </a:r>
            <a:r>
              <a:rPr lang="es-AR" sz="2800" dirty="0">
                <a:effectLst/>
                <a:latin typeface="Times New Roman" panose="02020603050405020304" pitchFamily="18" charset="0"/>
                <a:ea typeface="Times New Roman" panose="02020603050405020304" pitchFamily="18" charset="0"/>
                <a:cs typeface="Times New Roman" panose="02020603050405020304" pitchFamily="18" charset="0"/>
              </a:rPr>
              <a:t>EV	 	                     EI	 			                EF</a:t>
            </a:r>
            <a:endParaRPr lang="es-AR" sz="2800" dirty="0">
              <a:latin typeface="Arial" panose="020B0604020202020204" pitchFamily="34" charset="0"/>
              <a:ea typeface="Times New Roman" panose="02020603050405020304" pitchFamily="18" charset="0"/>
              <a:cs typeface="Times New Roman" panose="02020603050405020304" pitchFamily="18" charset="0"/>
            </a:endParaRPr>
          </a:p>
          <a:p>
            <a:pPr algn="ctr">
              <a:lnSpc>
                <a:spcPct val="120000"/>
              </a:lnSpc>
              <a:spcBef>
                <a:spcPts val="1200"/>
              </a:spcBef>
              <a:spcAft>
                <a:spcPts val="600"/>
              </a:spcAft>
            </a:pPr>
            <a:r>
              <a:rPr lang="es-ES_tradnl" sz="2800" b="1"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V</a:t>
            </a:r>
            <a:r>
              <a:rPr lang="es-ES_tradnl" sz="2800" b="1" baseline="-2500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odv</a:t>
            </a:r>
            <a:r>
              <a:rPr lang="es-ES_tradnl"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ES_tradnl" sz="2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ES_tradnl"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α</a:t>
            </a:r>
            <a:r>
              <a:rPr lang="es-ES_tradnl" sz="2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ES_tradnl" sz="2800" b="1" i="1"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s-ES_tradnl" sz="2800" baseline="-2500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o</a:t>
            </a:r>
            <a:r>
              <a:rPr lang="es-ES_tradnl" sz="2800" baseline="-25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ES_tradnl"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(1+i) </a:t>
            </a:r>
            <a:r>
              <a:rPr lang="es-ES_tradnl" sz="2800" b="1" baseline="30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-k</a:t>
            </a:r>
            <a:endParaRPr lang="es-AR" sz="280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728569AA-274F-4435-ACC1-1B6987B456C0}" type="slidenum">
              <a:rPr lang="es-AR" smtClean="0"/>
              <a:t>58</a:t>
            </a:fld>
            <a:endParaRPr lang="es-AR"/>
          </a:p>
        </p:txBody>
      </p:sp>
    </p:spTree>
    <p:extLst>
      <p:ext uri="{BB962C8B-B14F-4D97-AF65-F5344CB8AC3E}">
        <p14:creationId xmlns:p14="http://schemas.microsoft.com/office/powerpoint/2010/main" val="41109014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23891" y="178693"/>
            <a:ext cx="10836676" cy="6161687"/>
          </a:xfrm>
          <a:prstGeom prst="rect">
            <a:avLst/>
          </a:prstGeom>
        </p:spPr>
        <p:txBody>
          <a:bodyPr wrap="square">
            <a:spAutoFit/>
          </a:bodyPr>
          <a:lstStyle/>
          <a:p>
            <a:pPr algn="just">
              <a:lnSpc>
                <a:spcPct val="120000"/>
              </a:lnSpc>
              <a:spcBef>
                <a:spcPts val="1800"/>
              </a:spcBef>
              <a:spcAft>
                <a:spcPts val="600"/>
              </a:spcAft>
            </a:pPr>
            <a:r>
              <a:rPr lang="es-ES_tradnl" sz="2800" b="1" dirty="0">
                <a:solidFill>
                  <a:srgbClr val="FF0000"/>
                </a:solidFill>
                <a:effectLst/>
                <a:latin typeface="Times New Roman" panose="02020603050405020304" pitchFamily="18" charset="0"/>
                <a:ea typeface="Times New Roman" panose="02020603050405020304" pitchFamily="18" charset="0"/>
              </a:rPr>
              <a:t>Conclusión</a:t>
            </a:r>
            <a:endParaRPr lang="es-AR" sz="2800" b="1" dirty="0">
              <a:solidFill>
                <a:srgbClr val="FF0000"/>
              </a:solidFill>
              <a:effectLst/>
              <a:latin typeface="Times New Roman" panose="02020603050405020304" pitchFamily="18" charset="0"/>
              <a:ea typeface="Times New Roman" panose="02020603050405020304" pitchFamily="18" charset="0"/>
            </a:endParaRPr>
          </a:p>
          <a:p>
            <a:pPr algn="just">
              <a:lnSpc>
                <a:spcPct val="120000"/>
              </a:lnSpc>
              <a:spcAft>
                <a:spcPts val="600"/>
              </a:spcAft>
            </a:pPr>
            <a:r>
              <a:rPr lang="es-ES_tradnl" sz="2800" dirty="0">
                <a:effectLst/>
                <a:latin typeface="Times New Roman" panose="02020603050405020304" pitchFamily="18" charset="0"/>
                <a:ea typeface="Times New Roman" panose="02020603050405020304" pitchFamily="18" charset="0"/>
                <a:cs typeface="Times New Roman" panose="02020603050405020304" pitchFamily="18" charset="0"/>
              </a:rPr>
              <a:t>Independientemente que en una renta se presente alguna combinación de pago (adelantado o vencido) con su época de valorización (inmediata, diferida o anticipada), </a:t>
            </a:r>
            <a:r>
              <a:rPr lang="es-ES_tradnl" sz="2800" b="1" dirty="0">
                <a:effectLst/>
                <a:latin typeface="Times New Roman" panose="02020603050405020304" pitchFamily="18" charset="0"/>
                <a:ea typeface="Times New Roman" panose="02020603050405020304" pitchFamily="18" charset="0"/>
                <a:cs typeface="Times New Roman" panose="02020603050405020304" pitchFamily="18" charset="0"/>
              </a:rPr>
              <a:t>en todos los casos</a:t>
            </a:r>
            <a:r>
              <a:rPr lang="es-ES_tradnl" sz="2800" dirty="0">
                <a:effectLst/>
                <a:latin typeface="Times New Roman" panose="02020603050405020304" pitchFamily="18" charset="0"/>
                <a:ea typeface="Times New Roman" panose="02020603050405020304" pitchFamily="18" charset="0"/>
                <a:cs typeface="Times New Roman" panose="02020603050405020304" pitchFamily="18" charset="0"/>
              </a:rPr>
              <a:t> lo que hay que hacer es:</a:t>
            </a:r>
            <a:endParaRPr lang="es-AR" sz="2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spcAft>
                <a:spcPts val="600"/>
              </a:spcAft>
              <a:buFont typeface="Symbol" panose="05050102010706020507" pitchFamily="18" charset="2"/>
              <a:buChar char="§"/>
            </a:pPr>
            <a:r>
              <a:rPr lang="es-ES_tradnl" sz="2800" i="1" dirty="0">
                <a:effectLst/>
                <a:latin typeface="Times New Roman" panose="02020603050405020304" pitchFamily="18" charset="0"/>
                <a:ea typeface="Times New Roman" panose="02020603050405020304" pitchFamily="18" charset="0"/>
                <a:cs typeface="Times New Roman" panose="02020603050405020304" pitchFamily="18" charset="0"/>
              </a:rPr>
              <a:t>Primero:</a:t>
            </a:r>
            <a:r>
              <a:rPr lang="es-ES_tradnl" sz="2800" dirty="0">
                <a:effectLst/>
                <a:latin typeface="Times New Roman" panose="02020603050405020304" pitchFamily="18" charset="0"/>
                <a:ea typeface="Times New Roman" panose="02020603050405020304" pitchFamily="18" charset="0"/>
                <a:cs typeface="Times New Roman" panose="02020603050405020304" pitchFamily="18" charset="0"/>
              </a:rPr>
              <a:t> determinar su valor al momento de inicio de sus pagos “Época Inicial”.</a:t>
            </a:r>
            <a:endParaRPr lang="es-AR" sz="2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spcAft>
                <a:spcPts val="600"/>
              </a:spcAft>
              <a:buFont typeface="Symbol" panose="05050102010706020507" pitchFamily="18" charset="2"/>
              <a:buChar char="§"/>
            </a:pPr>
            <a:r>
              <a:rPr lang="es-ES_tradnl" sz="2800" i="1" dirty="0">
                <a:effectLst/>
                <a:latin typeface="Times New Roman" panose="02020603050405020304" pitchFamily="18" charset="0"/>
                <a:ea typeface="Times New Roman" panose="02020603050405020304" pitchFamily="18" charset="0"/>
                <a:cs typeface="Times New Roman" panose="02020603050405020304" pitchFamily="18" charset="0"/>
              </a:rPr>
              <a:t>Segundo:</a:t>
            </a:r>
            <a:r>
              <a:rPr lang="es-ES_tradnl" sz="2800" dirty="0">
                <a:effectLst/>
                <a:latin typeface="Times New Roman" panose="02020603050405020304" pitchFamily="18" charset="0"/>
                <a:ea typeface="Times New Roman" panose="02020603050405020304" pitchFamily="18" charset="0"/>
                <a:cs typeface="Times New Roman" panose="02020603050405020304" pitchFamily="18" charset="0"/>
              </a:rPr>
              <a:t> conocido ese importe se debe llevar, según corresponda, mediante un factor de capitalización o actualización hasta su “Época de Valuación”.</a:t>
            </a:r>
            <a:endParaRPr lang="es-AR" sz="28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20000"/>
              </a:lnSpc>
              <a:spcAft>
                <a:spcPts val="600"/>
              </a:spcAft>
            </a:pPr>
            <a:r>
              <a:rPr lang="es-ES_tradnl" sz="2800" dirty="0">
                <a:effectLst/>
                <a:latin typeface="Times New Roman" panose="02020603050405020304" pitchFamily="18" charset="0"/>
                <a:ea typeface="Times New Roman" panose="02020603050405020304" pitchFamily="18" charset="0"/>
                <a:cs typeface="Times New Roman" panose="02020603050405020304" pitchFamily="18" charset="0"/>
              </a:rPr>
              <a:t>Obviamente ese factor será </a:t>
            </a:r>
            <a:r>
              <a:rPr lang="es-ES_tradnl" sz="2800" b="1" dirty="0">
                <a:effectLst/>
                <a:latin typeface="Times New Roman" panose="02020603050405020304" pitchFamily="18" charset="0"/>
                <a:ea typeface="Times New Roman" panose="02020603050405020304" pitchFamily="18" charset="0"/>
                <a:cs typeface="Times New Roman" panose="02020603050405020304" pitchFamily="18" charset="0"/>
              </a:rPr>
              <a:t>(1+i) </a:t>
            </a:r>
            <a:r>
              <a:rPr lang="es-ES_tradnl" sz="2800" b="1" baseline="30000" dirty="0">
                <a:effectLst/>
                <a:latin typeface="Times New Roman" panose="02020603050405020304" pitchFamily="18" charset="0"/>
                <a:ea typeface="Times New Roman" panose="02020603050405020304" pitchFamily="18" charset="0"/>
                <a:cs typeface="Times New Roman" panose="02020603050405020304" pitchFamily="18" charset="0"/>
              </a:rPr>
              <a:t>k</a:t>
            </a:r>
            <a:r>
              <a:rPr lang="es-ES_tradnl" sz="2800" dirty="0">
                <a:effectLst/>
                <a:latin typeface="Times New Roman" panose="02020603050405020304" pitchFamily="18" charset="0"/>
                <a:ea typeface="Times New Roman" panose="02020603050405020304" pitchFamily="18" charset="0"/>
                <a:cs typeface="Times New Roman" panose="02020603050405020304" pitchFamily="18" charset="0"/>
              </a:rPr>
              <a:t>, donde el exponente “</a:t>
            </a:r>
            <a:r>
              <a:rPr lang="es-ES_tradnl" sz="2800" b="1" dirty="0">
                <a:effectLst/>
                <a:latin typeface="Times New Roman" panose="02020603050405020304" pitchFamily="18" charset="0"/>
                <a:ea typeface="Times New Roman" panose="02020603050405020304" pitchFamily="18" charset="0"/>
                <a:cs typeface="Times New Roman" panose="02020603050405020304" pitchFamily="18" charset="0"/>
              </a:rPr>
              <a:t>k</a:t>
            </a:r>
            <a:r>
              <a:rPr lang="es-ES_tradnl" sz="2800" dirty="0">
                <a:effectLst/>
                <a:latin typeface="Times New Roman" panose="02020603050405020304" pitchFamily="18" charset="0"/>
                <a:ea typeface="Times New Roman" panose="02020603050405020304" pitchFamily="18" charset="0"/>
                <a:cs typeface="Times New Roman" panose="02020603050405020304" pitchFamily="18" charset="0"/>
              </a:rPr>
              <a:t>” será positivo o negativo según se capitalice o actualice. </a:t>
            </a:r>
            <a:r>
              <a:rPr lang="es-ES_tradnl" sz="3200" dirty="0">
                <a:effectLst/>
                <a:latin typeface="Arial" panose="020B0604020202020204" pitchFamily="34" charset="0"/>
                <a:ea typeface="Times New Roman" panose="02020603050405020304" pitchFamily="18" charset="0"/>
                <a:cs typeface="Times New Roman" panose="02020603050405020304" pitchFamily="18" charset="0"/>
              </a:rPr>
              <a:t> </a:t>
            </a:r>
            <a:endParaRPr lang="es-AR" sz="3200" dirty="0"/>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728569AA-274F-4435-ACC1-1B6987B456C0}" type="slidenum">
              <a:rPr lang="es-AR" smtClean="0"/>
              <a:t>59</a:t>
            </a:fld>
            <a:endParaRPr lang="es-AR"/>
          </a:p>
        </p:txBody>
      </p:sp>
    </p:spTree>
    <p:extLst>
      <p:ext uri="{BB962C8B-B14F-4D97-AF65-F5344CB8AC3E}">
        <p14:creationId xmlns:p14="http://schemas.microsoft.com/office/powerpoint/2010/main" val="2143081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12244" y="629602"/>
            <a:ext cx="10241556" cy="5909310"/>
          </a:xfrm>
          <a:prstGeom prst="rect">
            <a:avLst/>
          </a:prstGeom>
        </p:spPr>
        <p:txBody>
          <a:bodyPr wrap="square">
            <a:spAutoFit/>
          </a:bodyPr>
          <a:lstStyle/>
          <a:p>
            <a:pPr algn="just">
              <a:lnSpc>
                <a:spcPct val="150000"/>
              </a:lnSpc>
              <a:spcAft>
                <a:spcPts val="0"/>
              </a:spcAft>
            </a:pPr>
            <a:r>
              <a:rPr lang="es-ES_tradnl" sz="3000" b="1" dirty="0">
                <a:latin typeface="Times New Roman" panose="02020603050405020304" pitchFamily="18" charset="0"/>
                <a:ea typeface="Times New Roman" panose="02020603050405020304" pitchFamily="18" charset="0"/>
              </a:rPr>
              <a:t>RENTAS -  Clasificación</a:t>
            </a:r>
          </a:p>
          <a:p>
            <a:pPr algn="just">
              <a:lnSpc>
                <a:spcPct val="150000"/>
              </a:lnSpc>
              <a:spcAft>
                <a:spcPts val="0"/>
              </a:spcAft>
            </a:pPr>
            <a:r>
              <a:rPr lang="es-ES_tradnl" sz="3000" b="1" dirty="0">
                <a:latin typeface="Times New Roman" panose="02020603050405020304" pitchFamily="18" charset="0"/>
                <a:ea typeface="Times New Roman" panose="02020603050405020304" pitchFamily="18" charset="0"/>
              </a:rPr>
              <a:t>II - Por el importe de las cuotas</a:t>
            </a:r>
            <a:endParaRPr lang="es-AR" sz="3000" b="1" dirty="0">
              <a:latin typeface="Times New Roman" panose="02020603050405020304" pitchFamily="18" charset="0"/>
              <a:ea typeface="Times New Roman" panose="02020603050405020304" pitchFamily="18" charset="0"/>
            </a:endParaRPr>
          </a:p>
          <a:p>
            <a:pPr algn="just">
              <a:lnSpc>
                <a:spcPct val="150000"/>
              </a:lnSpc>
              <a:spcAft>
                <a:spcPts val="0"/>
              </a:spcAft>
            </a:pP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Las cuotas pueden ser iguales o no. </a:t>
            </a:r>
            <a:endParaRPr lang="es-AR" sz="3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Si no lo fueren pueden variar: </a:t>
            </a:r>
            <a:endParaRPr lang="es-AR" sz="3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s-ES_tradnl" sz="3200" dirty="0">
                <a:latin typeface="Times New Roman" panose="02020603050405020304" pitchFamily="18" charset="0"/>
                <a:ea typeface="Calibri" panose="020F0502020204030204" pitchFamily="34" charset="0"/>
                <a:cs typeface="Times New Roman" panose="02020603050405020304" pitchFamily="18" charset="0"/>
              </a:rPr>
              <a:t>S</a:t>
            </a:r>
            <a:r>
              <a:rPr lang="es-AR" sz="3200" dirty="0">
                <a:latin typeface="Times New Roman" panose="02020603050405020304" pitchFamily="18" charset="0"/>
                <a:ea typeface="Calibri" panose="020F0502020204030204" pitchFamily="34" charset="0"/>
                <a:cs typeface="Times New Roman" panose="02020603050405020304" pitchFamily="18" charset="0"/>
              </a:rPr>
              <a:t>in razón alguna</a:t>
            </a:r>
            <a:endParaRPr lang="es-AR" sz="3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s-AR" sz="3200" dirty="0">
                <a:latin typeface="Times New Roman" panose="02020603050405020304" pitchFamily="18" charset="0"/>
                <a:ea typeface="Calibri" panose="020F0502020204030204" pitchFamily="34" charset="0"/>
                <a:cs typeface="Times New Roman" panose="02020603050405020304" pitchFamily="18" charset="0"/>
              </a:rPr>
              <a:t>Con razón de variabilidad, en tal caso será en progresión:  </a:t>
            </a:r>
            <a:endParaRPr lang="es-AR" sz="32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50000"/>
              </a:lnSpc>
              <a:buFont typeface="+mj-lt"/>
              <a:buAutoNum type="arabicPeriod"/>
            </a:pPr>
            <a:r>
              <a:rPr lang="es-AR" sz="3200" dirty="0">
                <a:latin typeface="Times New Roman" panose="02020603050405020304" pitchFamily="18" charset="0"/>
                <a:ea typeface="Calibri" panose="020F0502020204030204" pitchFamily="34" charset="0"/>
                <a:cs typeface="Times New Roman" panose="02020603050405020304" pitchFamily="18" charset="0"/>
              </a:rPr>
              <a:t>Aritmética </a:t>
            </a:r>
            <a:endParaRPr lang="es-AR" sz="32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50000"/>
              </a:lnSpc>
              <a:buFont typeface="+mj-lt"/>
              <a:buAutoNum type="arabicPeriod"/>
            </a:pPr>
            <a:r>
              <a:rPr lang="es-AR" sz="3200" dirty="0">
                <a:latin typeface="Times New Roman" panose="02020603050405020304" pitchFamily="18" charset="0"/>
                <a:ea typeface="Calibri" panose="020F0502020204030204" pitchFamily="34" charset="0"/>
                <a:cs typeface="Times New Roman" panose="02020603050405020304" pitchFamily="18" charset="0"/>
              </a:rPr>
              <a:t>Geométrica. </a:t>
            </a:r>
            <a:endParaRPr lang="es-AR" sz="3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5D49A23A-630E-4C18-9504-D7AF95D5C17F}" type="slidenum">
              <a:rPr lang="es-AR" smtClean="0"/>
              <a:t>6</a:t>
            </a:fld>
            <a:endParaRPr lang="es-AR"/>
          </a:p>
        </p:txBody>
      </p:sp>
    </p:spTree>
    <p:extLst>
      <p:ext uri="{BB962C8B-B14F-4D97-AF65-F5344CB8AC3E}">
        <p14:creationId xmlns:p14="http://schemas.microsoft.com/office/powerpoint/2010/main" val="31840491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Matemática Financiera – UNS – 1° 2020</a:t>
            </a:r>
          </a:p>
        </p:txBody>
      </p:sp>
      <p:sp>
        <p:nvSpPr>
          <p:cNvPr id="3" name="Marcador de número de diapositiva 2"/>
          <p:cNvSpPr>
            <a:spLocks noGrp="1"/>
          </p:cNvSpPr>
          <p:nvPr>
            <p:ph type="sldNum" sz="quarter" idx="12"/>
          </p:nvPr>
        </p:nvSpPr>
        <p:spPr/>
        <p:txBody>
          <a:bodyPr/>
          <a:lstStyle/>
          <a:p>
            <a:fld id="{728569AA-274F-4435-ACC1-1B6987B456C0}" type="slidenum">
              <a:rPr lang="es-AR" smtClean="0"/>
              <a:t>60</a:t>
            </a:fld>
            <a:endParaRPr lang="es-AR"/>
          </a:p>
        </p:txBody>
      </p:sp>
      <p:graphicFrame>
        <p:nvGraphicFramePr>
          <p:cNvPr id="4" name="Tabla 3"/>
          <p:cNvGraphicFramePr>
            <a:graphicFrameLocks noGrp="1"/>
          </p:cNvGraphicFramePr>
          <p:nvPr>
            <p:extLst>
              <p:ext uri="{D42A27DB-BD31-4B8C-83A1-F6EECF244321}">
                <p14:modId xmlns:p14="http://schemas.microsoft.com/office/powerpoint/2010/main" val="4115500035"/>
              </p:ext>
            </p:extLst>
          </p:nvPr>
        </p:nvGraphicFramePr>
        <p:xfrm>
          <a:off x="552893" y="627322"/>
          <a:ext cx="11344939" cy="4350218"/>
        </p:xfrm>
        <a:graphic>
          <a:graphicData uri="http://schemas.openxmlformats.org/drawingml/2006/table">
            <a:tbl>
              <a:tblPr firstRow="1" firstCol="1" bandRow="1">
                <a:tableStyleId>{5940675A-B579-460E-94D1-54222C63F5DA}</a:tableStyleId>
              </a:tblPr>
              <a:tblGrid>
                <a:gridCol w="2541181">
                  <a:extLst>
                    <a:ext uri="{9D8B030D-6E8A-4147-A177-3AD203B41FA5}">
                      <a16:colId xmlns:a16="http://schemas.microsoft.com/office/drawing/2014/main" val="20000"/>
                    </a:ext>
                  </a:extLst>
                </a:gridCol>
                <a:gridCol w="4020740">
                  <a:extLst>
                    <a:ext uri="{9D8B030D-6E8A-4147-A177-3AD203B41FA5}">
                      <a16:colId xmlns:a16="http://schemas.microsoft.com/office/drawing/2014/main" val="20001"/>
                    </a:ext>
                  </a:extLst>
                </a:gridCol>
                <a:gridCol w="4783018">
                  <a:extLst>
                    <a:ext uri="{9D8B030D-6E8A-4147-A177-3AD203B41FA5}">
                      <a16:colId xmlns:a16="http://schemas.microsoft.com/office/drawing/2014/main" val="20002"/>
                    </a:ext>
                  </a:extLst>
                </a:gridCol>
              </a:tblGrid>
              <a:tr h="1235878">
                <a:tc>
                  <a:txBody>
                    <a:bodyPr/>
                    <a:lstStyle/>
                    <a:p>
                      <a:pPr algn="ctr">
                        <a:lnSpc>
                          <a:spcPct val="107000"/>
                        </a:lnSpc>
                        <a:spcAft>
                          <a:spcPts val="0"/>
                        </a:spcAft>
                      </a:pPr>
                      <a:r>
                        <a:rPr lang="es-AR" sz="3200" dirty="0">
                          <a:effectLst/>
                          <a:latin typeface="Times New Roman" panose="02020603050405020304" pitchFamily="18" charset="0"/>
                          <a:cs typeface="Times New Roman" panose="02020603050405020304" pitchFamily="18" charset="0"/>
                        </a:rPr>
                        <a:t> </a:t>
                      </a:r>
                      <a:endParaRPr lang="es-AR"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AR" sz="3200" dirty="0">
                          <a:effectLst/>
                          <a:latin typeface="Times New Roman" panose="02020603050405020304" pitchFamily="18" charset="0"/>
                          <a:cs typeface="Times New Roman" panose="02020603050405020304" pitchFamily="18" charset="0"/>
                        </a:rPr>
                        <a:t>Vencida</a:t>
                      </a:r>
                      <a:endParaRPr lang="es-AR"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AR" sz="3200">
                          <a:effectLst/>
                          <a:latin typeface="Times New Roman" panose="02020603050405020304" pitchFamily="18" charset="0"/>
                          <a:cs typeface="Times New Roman" panose="02020603050405020304" pitchFamily="18" charset="0"/>
                        </a:rPr>
                        <a:t>Adelantada</a:t>
                      </a:r>
                      <a:endParaRPr lang="es-AR"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486056">
                <a:tc>
                  <a:txBody>
                    <a:bodyPr/>
                    <a:lstStyle/>
                    <a:p>
                      <a:pPr algn="ctr">
                        <a:lnSpc>
                          <a:spcPct val="107000"/>
                        </a:lnSpc>
                        <a:spcAft>
                          <a:spcPts val="0"/>
                        </a:spcAft>
                      </a:pPr>
                      <a:r>
                        <a:rPr lang="es-AR" sz="3200" dirty="0">
                          <a:effectLst/>
                          <a:latin typeface="Times New Roman" panose="02020603050405020304" pitchFamily="18" charset="0"/>
                          <a:cs typeface="Times New Roman" panose="02020603050405020304" pitchFamily="18" charset="0"/>
                        </a:rPr>
                        <a:t>Diferida</a:t>
                      </a:r>
                    </a:p>
                    <a:p>
                      <a:pPr algn="ctr">
                        <a:lnSpc>
                          <a:spcPct val="107000"/>
                        </a:lnSpc>
                        <a:spcAft>
                          <a:spcPts val="0"/>
                        </a:spcAft>
                      </a:pPr>
                      <a:r>
                        <a:rPr lang="es-AR" sz="3200" dirty="0">
                          <a:effectLst/>
                          <a:latin typeface="Times New Roman" panose="02020603050405020304" pitchFamily="18" charset="0"/>
                          <a:ea typeface="Calibri" panose="020F0502020204030204" pitchFamily="34" charset="0"/>
                          <a:cs typeface="Times New Roman" panose="02020603050405020304" pitchFamily="18" charset="0"/>
                        </a:rPr>
                        <a:t>EV –</a:t>
                      </a:r>
                      <a:r>
                        <a:rPr lang="es-AR" sz="3200" baseline="0" dirty="0">
                          <a:effectLst/>
                          <a:latin typeface="Times New Roman" panose="02020603050405020304" pitchFamily="18" charset="0"/>
                          <a:ea typeface="Calibri" panose="020F0502020204030204" pitchFamily="34" charset="0"/>
                          <a:cs typeface="Times New Roman" panose="02020603050405020304" pitchFamily="18" charset="0"/>
                        </a:rPr>
                        <a:t> EI</a:t>
                      </a:r>
                    </a:p>
                    <a:p>
                      <a:pPr algn="ctr">
                        <a:lnSpc>
                          <a:spcPct val="107000"/>
                        </a:lnSpc>
                        <a:spcAft>
                          <a:spcPts val="0"/>
                        </a:spcAft>
                      </a:pPr>
                      <a:r>
                        <a:rPr lang="es-AR" sz="2800" baseline="0" dirty="0">
                          <a:effectLst/>
                          <a:latin typeface="Times New Roman" panose="02020603050405020304" pitchFamily="18" charset="0"/>
                          <a:ea typeface="Calibri" panose="020F0502020204030204" pitchFamily="34" charset="0"/>
                          <a:cs typeface="Times New Roman" panose="02020603050405020304" pitchFamily="18" charset="0"/>
                        </a:rPr>
                        <a:t>actualiza</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sz="3200" dirty="0" err="1">
                          <a:effectLst/>
                          <a:latin typeface="Times New Roman" panose="02020603050405020304" pitchFamily="18" charset="0"/>
                          <a:cs typeface="Times New Roman" panose="02020603050405020304" pitchFamily="18" charset="0"/>
                        </a:rPr>
                        <a:t>V</a:t>
                      </a:r>
                      <a:r>
                        <a:rPr lang="es-ES_tradnl" sz="3200" baseline="-25000" dirty="0" err="1">
                          <a:effectLst/>
                          <a:latin typeface="Times New Roman" panose="02020603050405020304" pitchFamily="18" charset="0"/>
                          <a:cs typeface="Times New Roman" panose="02020603050405020304" pitchFamily="18" charset="0"/>
                        </a:rPr>
                        <a:t>ovd</a:t>
                      </a:r>
                      <a:r>
                        <a:rPr lang="es-ES_tradnl" sz="3200" dirty="0">
                          <a:effectLst/>
                          <a:latin typeface="Times New Roman" panose="02020603050405020304" pitchFamily="18" charset="0"/>
                          <a:cs typeface="Times New Roman" panose="02020603050405020304" pitchFamily="18" charset="0"/>
                        </a:rPr>
                        <a:t> = α</a:t>
                      </a:r>
                      <a:r>
                        <a:rPr lang="es-ES_tradnl" sz="3200" baseline="-25000" dirty="0">
                          <a:effectLst/>
                          <a:latin typeface="Times New Roman" panose="02020603050405020304" pitchFamily="18" charset="0"/>
                          <a:cs typeface="Times New Roman" panose="02020603050405020304" pitchFamily="18" charset="0"/>
                        </a:rPr>
                        <a:t> </a:t>
                      </a:r>
                      <a:r>
                        <a:rPr lang="es-AR" sz="3200" dirty="0" err="1">
                          <a:effectLst/>
                          <a:latin typeface="Times New Roman" panose="02020603050405020304" pitchFamily="18" charset="0"/>
                          <a:cs typeface="Times New Roman" panose="02020603050405020304" pitchFamily="18" charset="0"/>
                        </a:rPr>
                        <a:t>a</a:t>
                      </a:r>
                      <a:r>
                        <a:rPr lang="es-AR" sz="3200" baseline="-25000" dirty="0" err="1">
                          <a:effectLst/>
                          <a:latin typeface="Times New Roman" panose="02020603050405020304" pitchFamily="18" charset="0"/>
                          <a:cs typeface="Times New Roman" panose="02020603050405020304" pitchFamily="18" charset="0"/>
                        </a:rPr>
                        <a:t>o</a:t>
                      </a:r>
                      <a:r>
                        <a:rPr lang="es-AR" sz="3200" baseline="-25000" dirty="0">
                          <a:effectLst/>
                          <a:latin typeface="Times New Roman" panose="02020603050405020304" pitchFamily="18" charset="0"/>
                          <a:cs typeface="Times New Roman" panose="02020603050405020304" pitchFamily="18" charset="0"/>
                        </a:rPr>
                        <a:t> </a:t>
                      </a:r>
                      <a:r>
                        <a:rPr lang="es-ES_tradnl" sz="3200" dirty="0">
                          <a:effectLst/>
                          <a:latin typeface="Times New Roman" panose="02020603050405020304" pitchFamily="18" charset="0"/>
                          <a:cs typeface="Times New Roman" panose="02020603050405020304" pitchFamily="18" charset="0"/>
                        </a:rPr>
                        <a:t>( 1 + i ) </a:t>
                      </a:r>
                      <a:r>
                        <a:rPr lang="es-ES_tradnl" sz="3200" baseline="30000" dirty="0">
                          <a:effectLst/>
                          <a:latin typeface="Times New Roman" panose="02020603050405020304" pitchFamily="18" charset="0"/>
                          <a:cs typeface="Times New Roman" panose="02020603050405020304" pitchFamily="18" charset="0"/>
                        </a:rPr>
                        <a:t>– k</a:t>
                      </a:r>
                      <a:endParaRPr lang="es-AR" sz="3200" dirty="0">
                        <a:latin typeface="Times New Roman" panose="02020603050405020304" pitchFamily="18" charset="0"/>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sz="3200" dirty="0" err="1">
                          <a:effectLst/>
                          <a:latin typeface="Times New Roman" panose="02020603050405020304" pitchFamily="18" charset="0"/>
                          <a:cs typeface="Times New Roman" panose="02020603050405020304" pitchFamily="18" charset="0"/>
                        </a:rPr>
                        <a:t>V</a:t>
                      </a:r>
                      <a:r>
                        <a:rPr lang="es-ES_tradnl" sz="3200" baseline="-25000" dirty="0" err="1">
                          <a:effectLst/>
                          <a:latin typeface="Times New Roman" panose="02020603050405020304" pitchFamily="18" charset="0"/>
                          <a:cs typeface="Times New Roman" panose="02020603050405020304" pitchFamily="18" charset="0"/>
                        </a:rPr>
                        <a:t>oad</a:t>
                      </a:r>
                      <a:r>
                        <a:rPr lang="es-ES_tradnl" sz="3200" dirty="0">
                          <a:effectLst/>
                          <a:latin typeface="Times New Roman" panose="02020603050405020304" pitchFamily="18" charset="0"/>
                          <a:cs typeface="Times New Roman" panose="02020603050405020304" pitchFamily="18" charset="0"/>
                        </a:rPr>
                        <a:t> = α </a:t>
                      </a:r>
                      <a:r>
                        <a:rPr lang="es-ES_tradnl" sz="3200" b="1" i="1"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s-ES_tradnl" sz="3200" baseline="-25000" dirty="0" err="1">
                          <a:effectLst/>
                          <a:latin typeface="Times New Roman" panose="02020603050405020304" pitchFamily="18" charset="0"/>
                          <a:cs typeface="Times New Roman" panose="02020603050405020304" pitchFamily="18" charset="0"/>
                        </a:rPr>
                        <a:t>o</a:t>
                      </a:r>
                      <a:r>
                        <a:rPr lang="es-ES_tradnl" sz="3200" baseline="-25000" dirty="0">
                          <a:effectLst/>
                          <a:latin typeface="Times New Roman" panose="02020603050405020304" pitchFamily="18" charset="0"/>
                          <a:cs typeface="Times New Roman" panose="02020603050405020304" pitchFamily="18" charset="0"/>
                        </a:rPr>
                        <a:t> </a:t>
                      </a:r>
                      <a:r>
                        <a:rPr lang="es-ES_tradnl" sz="3200" dirty="0">
                          <a:effectLst/>
                          <a:latin typeface="Times New Roman" panose="02020603050405020304" pitchFamily="18" charset="0"/>
                          <a:cs typeface="Times New Roman" panose="02020603050405020304" pitchFamily="18" charset="0"/>
                        </a:rPr>
                        <a:t>( 1 + i ) </a:t>
                      </a:r>
                      <a:r>
                        <a:rPr lang="es-ES_tradnl" sz="3200" baseline="30000" dirty="0">
                          <a:effectLst/>
                          <a:latin typeface="Times New Roman" panose="02020603050405020304" pitchFamily="18" charset="0"/>
                          <a:cs typeface="Times New Roman" panose="02020603050405020304" pitchFamily="18" charset="0"/>
                        </a:rPr>
                        <a:t>- k</a:t>
                      </a:r>
                      <a:endParaRPr lang="es-AR" sz="3200" dirty="0">
                        <a:effectLst/>
                        <a:latin typeface="Times New Roman" panose="02020603050405020304" pitchFamily="18" charset="0"/>
                        <a:cs typeface="Times New Roman" panose="02020603050405020304" pitchFamily="18" charset="0"/>
                      </a:endParaRPr>
                    </a:p>
                    <a:p>
                      <a:pPr algn="ctr">
                        <a:lnSpc>
                          <a:spcPct val="100000"/>
                        </a:lnSpc>
                        <a:spcAft>
                          <a:spcPts val="0"/>
                        </a:spcAft>
                      </a:pPr>
                      <a:endParaRPr lang="es-AR"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1"/>
                  </a:ext>
                </a:extLst>
              </a:tr>
              <a:tr h="1628284">
                <a:tc>
                  <a:txBody>
                    <a:bodyPr/>
                    <a:lstStyle/>
                    <a:p>
                      <a:pPr algn="ctr">
                        <a:lnSpc>
                          <a:spcPct val="107000"/>
                        </a:lnSpc>
                        <a:spcAft>
                          <a:spcPts val="0"/>
                        </a:spcAft>
                      </a:pPr>
                      <a:r>
                        <a:rPr lang="es-AR" sz="3200" dirty="0">
                          <a:effectLst/>
                          <a:latin typeface="Times New Roman" panose="02020603050405020304" pitchFamily="18" charset="0"/>
                          <a:cs typeface="Times New Roman" panose="02020603050405020304" pitchFamily="18" charset="0"/>
                        </a:rPr>
                        <a:t>Anticipada</a:t>
                      </a:r>
                    </a:p>
                    <a:p>
                      <a:pPr algn="ctr">
                        <a:lnSpc>
                          <a:spcPct val="107000"/>
                        </a:lnSpc>
                        <a:spcAft>
                          <a:spcPts val="0"/>
                        </a:spcAft>
                      </a:pPr>
                      <a:r>
                        <a:rPr lang="es-AR" sz="3200" dirty="0">
                          <a:effectLst/>
                          <a:latin typeface="Times New Roman" panose="02020603050405020304" pitchFamily="18" charset="0"/>
                          <a:ea typeface="Calibri" panose="020F0502020204030204" pitchFamily="34" charset="0"/>
                          <a:cs typeface="Times New Roman" panose="02020603050405020304" pitchFamily="18" charset="0"/>
                        </a:rPr>
                        <a:t>EI – EV</a:t>
                      </a:r>
                    </a:p>
                    <a:p>
                      <a:pPr algn="ctr">
                        <a:lnSpc>
                          <a:spcPct val="107000"/>
                        </a:lnSpc>
                        <a:spcAft>
                          <a:spcPts val="0"/>
                        </a:spcAft>
                      </a:pPr>
                      <a:r>
                        <a:rPr lang="es-AR" sz="2800" dirty="0">
                          <a:effectLst/>
                          <a:latin typeface="Times New Roman" panose="02020603050405020304" pitchFamily="18" charset="0"/>
                          <a:ea typeface="Calibri" panose="020F0502020204030204" pitchFamily="34" charset="0"/>
                          <a:cs typeface="Times New Roman" panose="02020603050405020304" pitchFamily="18" charset="0"/>
                        </a:rPr>
                        <a:t>capitaliza</a:t>
                      </a:r>
                    </a:p>
                  </a:txBody>
                  <a:tcPr marL="68580" marR="68580" marT="0" marB="0" anchor="ctr"/>
                </a:tc>
                <a:tc>
                  <a:txBody>
                    <a:bodyPr/>
                    <a:lstStyle/>
                    <a:p>
                      <a:pPr algn="ctr">
                        <a:lnSpc>
                          <a:spcPct val="120000"/>
                        </a:lnSpc>
                        <a:spcAft>
                          <a:spcPts val="600"/>
                        </a:spcAft>
                      </a:pPr>
                      <a:r>
                        <a:rPr lang="es-AR" sz="3200" dirty="0">
                          <a:effectLst/>
                          <a:latin typeface="Times New Roman" panose="02020603050405020304" pitchFamily="18" charset="0"/>
                          <a:cs typeface="Times New Roman" panose="02020603050405020304" pitchFamily="18" charset="0"/>
                        </a:rPr>
                        <a:t> </a:t>
                      </a:r>
                      <a:r>
                        <a:rPr lang="es-ES_tradnl" sz="3200" dirty="0" err="1">
                          <a:effectLst/>
                          <a:latin typeface="Times New Roman" panose="02020603050405020304" pitchFamily="18" charset="0"/>
                          <a:cs typeface="Times New Roman" panose="02020603050405020304" pitchFamily="18" charset="0"/>
                        </a:rPr>
                        <a:t>V</a:t>
                      </a:r>
                      <a:r>
                        <a:rPr lang="es-ES_tradnl" sz="3200" baseline="-25000" dirty="0" err="1">
                          <a:effectLst/>
                          <a:latin typeface="Times New Roman" panose="02020603050405020304" pitchFamily="18" charset="0"/>
                          <a:cs typeface="Times New Roman" panose="02020603050405020304" pitchFamily="18" charset="0"/>
                        </a:rPr>
                        <a:t>ova</a:t>
                      </a:r>
                      <a:r>
                        <a:rPr lang="es-ES_tradnl" sz="3200" dirty="0">
                          <a:effectLst/>
                          <a:latin typeface="Times New Roman" panose="02020603050405020304" pitchFamily="18" charset="0"/>
                          <a:cs typeface="Times New Roman" panose="02020603050405020304" pitchFamily="18" charset="0"/>
                        </a:rPr>
                        <a:t> = α </a:t>
                      </a:r>
                      <a:r>
                        <a:rPr lang="es-ES_tradnl" sz="3200" dirty="0" err="1">
                          <a:effectLst/>
                          <a:latin typeface="Times New Roman" panose="02020603050405020304" pitchFamily="18" charset="0"/>
                          <a:cs typeface="Times New Roman" panose="02020603050405020304" pitchFamily="18" charset="0"/>
                        </a:rPr>
                        <a:t>a</a:t>
                      </a:r>
                      <a:r>
                        <a:rPr lang="es-ES_tradnl" sz="3200" baseline="-25000" dirty="0" err="1">
                          <a:effectLst/>
                          <a:latin typeface="Times New Roman" panose="02020603050405020304" pitchFamily="18" charset="0"/>
                          <a:cs typeface="Times New Roman" panose="02020603050405020304" pitchFamily="18" charset="0"/>
                        </a:rPr>
                        <a:t>o</a:t>
                      </a:r>
                      <a:r>
                        <a:rPr lang="es-ES_tradnl" sz="3200" dirty="0">
                          <a:effectLst/>
                          <a:latin typeface="Times New Roman" panose="02020603050405020304" pitchFamily="18" charset="0"/>
                          <a:cs typeface="Times New Roman" panose="02020603050405020304" pitchFamily="18" charset="0"/>
                        </a:rPr>
                        <a:t> ( 1 + i ) </a:t>
                      </a:r>
                      <a:r>
                        <a:rPr lang="es-ES_tradnl" sz="3200" baseline="30000" dirty="0">
                          <a:effectLst/>
                          <a:latin typeface="Times New Roman" panose="02020603050405020304" pitchFamily="18" charset="0"/>
                          <a:cs typeface="Times New Roman" panose="02020603050405020304" pitchFamily="18" charset="0"/>
                        </a:rPr>
                        <a:t>k</a:t>
                      </a:r>
                      <a:endParaRPr lang="es-AR" sz="3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s-AR" sz="3200" dirty="0">
                          <a:effectLst/>
                          <a:latin typeface="Times New Roman" panose="02020603050405020304" pitchFamily="18" charset="0"/>
                          <a:cs typeface="Times New Roman" panose="02020603050405020304" pitchFamily="18" charset="0"/>
                        </a:rPr>
                        <a:t> </a:t>
                      </a:r>
                    </a:p>
                    <a:p>
                      <a:pPr marL="0" marR="0" lvl="0" indent="0" algn="ctr" defTabSz="914400" rtl="0" eaLnBrk="1" fontAlgn="auto" latinLnBrk="0" hangingPunct="1">
                        <a:lnSpc>
                          <a:spcPct val="107000"/>
                        </a:lnSpc>
                        <a:spcBef>
                          <a:spcPts val="0"/>
                        </a:spcBef>
                        <a:spcAft>
                          <a:spcPts val="0"/>
                        </a:spcAft>
                        <a:buClrTx/>
                        <a:buSzTx/>
                        <a:buFontTx/>
                        <a:buNone/>
                        <a:tabLst/>
                        <a:defRPr/>
                      </a:pPr>
                      <a:r>
                        <a:rPr lang="es-ES_tradnl" sz="3200" dirty="0" err="1">
                          <a:effectLst/>
                          <a:latin typeface="Times New Roman" panose="02020603050405020304" pitchFamily="18" charset="0"/>
                          <a:cs typeface="Times New Roman" panose="02020603050405020304" pitchFamily="18" charset="0"/>
                        </a:rPr>
                        <a:t>V</a:t>
                      </a:r>
                      <a:r>
                        <a:rPr lang="es-ES_tradnl" sz="3200" baseline="-25000" dirty="0" err="1">
                          <a:effectLst/>
                          <a:latin typeface="Times New Roman" panose="02020603050405020304" pitchFamily="18" charset="0"/>
                          <a:cs typeface="Times New Roman" panose="02020603050405020304" pitchFamily="18" charset="0"/>
                        </a:rPr>
                        <a:t>oaa</a:t>
                      </a:r>
                      <a:r>
                        <a:rPr lang="es-ES_tradnl" sz="3200" dirty="0">
                          <a:effectLst/>
                          <a:latin typeface="Times New Roman" panose="02020603050405020304" pitchFamily="18" charset="0"/>
                          <a:cs typeface="Times New Roman" panose="02020603050405020304" pitchFamily="18" charset="0"/>
                        </a:rPr>
                        <a:t> = α </a:t>
                      </a:r>
                      <a:r>
                        <a:rPr lang="es-ES_tradnl" sz="3200" b="1" i="1"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s-ES_tradnl" sz="3200" baseline="-25000" dirty="0" err="1">
                          <a:effectLst/>
                          <a:latin typeface="Times New Roman" panose="02020603050405020304" pitchFamily="18" charset="0"/>
                          <a:cs typeface="Times New Roman" panose="02020603050405020304" pitchFamily="18" charset="0"/>
                        </a:rPr>
                        <a:t>o</a:t>
                      </a:r>
                      <a:r>
                        <a:rPr lang="es-ES_tradnl" sz="3200" dirty="0">
                          <a:effectLst/>
                          <a:latin typeface="Times New Roman" panose="02020603050405020304" pitchFamily="18" charset="0"/>
                          <a:cs typeface="Times New Roman" panose="02020603050405020304" pitchFamily="18" charset="0"/>
                        </a:rPr>
                        <a:t> ( 1 + i ) </a:t>
                      </a:r>
                      <a:r>
                        <a:rPr lang="es-ES_tradnl" sz="3200" baseline="30000" dirty="0">
                          <a:effectLst/>
                          <a:latin typeface="Times New Roman" panose="02020603050405020304" pitchFamily="18" charset="0"/>
                          <a:cs typeface="Times New Roman" panose="02020603050405020304" pitchFamily="18" charset="0"/>
                        </a:rPr>
                        <a:t>k</a:t>
                      </a:r>
                      <a:endParaRPr lang="es-AR" sz="3200" dirty="0">
                        <a:effectLst/>
                        <a:latin typeface="Times New Roman" panose="02020603050405020304" pitchFamily="18" charset="0"/>
                        <a:cs typeface="Times New Roman" panose="02020603050405020304" pitchFamily="18" charset="0"/>
                      </a:endParaRPr>
                    </a:p>
                    <a:p>
                      <a:pPr algn="ctr">
                        <a:lnSpc>
                          <a:spcPct val="107000"/>
                        </a:lnSpc>
                        <a:spcAft>
                          <a:spcPts val="0"/>
                        </a:spcAft>
                      </a:pPr>
                      <a:endParaRPr lang="es-AR"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255138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Matemática Financiera – UNS – 1° 2020</a:t>
            </a:r>
          </a:p>
        </p:txBody>
      </p:sp>
      <p:sp>
        <p:nvSpPr>
          <p:cNvPr id="3" name="Marcador de número de diapositiva 2"/>
          <p:cNvSpPr>
            <a:spLocks noGrp="1"/>
          </p:cNvSpPr>
          <p:nvPr>
            <p:ph type="sldNum" sz="quarter" idx="12"/>
          </p:nvPr>
        </p:nvSpPr>
        <p:spPr/>
        <p:txBody>
          <a:bodyPr/>
          <a:lstStyle/>
          <a:p>
            <a:fld id="{728569AA-274F-4435-ACC1-1B6987B456C0}" type="slidenum">
              <a:rPr lang="es-AR" smtClean="0"/>
              <a:t>61</a:t>
            </a:fld>
            <a:endParaRPr lang="es-AR"/>
          </a:p>
        </p:txBody>
      </p:sp>
      <p:sp>
        <p:nvSpPr>
          <p:cNvPr id="4" name="Rectángulo 3"/>
          <p:cNvSpPr/>
          <p:nvPr/>
        </p:nvSpPr>
        <p:spPr>
          <a:xfrm>
            <a:off x="757389" y="801566"/>
            <a:ext cx="10321737" cy="5375831"/>
          </a:xfrm>
          <a:prstGeom prst="rect">
            <a:avLst/>
          </a:prstGeom>
        </p:spPr>
        <p:txBody>
          <a:bodyPr wrap="square">
            <a:spAutoFit/>
          </a:bodyPr>
          <a:lstStyle/>
          <a:p>
            <a:pPr algn="just">
              <a:spcAft>
                <a:spcPts val="800"/>
              </a:spcAft>
            </a:pPr>
            <a:r>
              <a:rPr lang="es-AR" sz="3000" b="1" dirty="0">
                <a:latin typeface="Times New Roman" panose="02020603050405020304" pitchFamily="18" charset="0"/>
                <a:ea typeface="Calibri" panose="020F0502020204030204" pitchFamily="34" charset="0"/>
                <a:cs typeface="Times New Roman" panose="02020603050405020304" pitchFamily="18" charset="0"/>
              </a:rPr>
              <a:t>Problema: </a:t>
            </a:r>
            <a:r>
              <a:rPr lang="es-AR" sz="3200" dirty="0">
                <a:latin typeface="Times New Roman" panose="02020603050405020304" pitchFamily="18" charset="0"/>
                <a:ea typeface="Calibri" panose="020F0502020204030204" pitchFamily="34" charset="0"/>
                <a:cs typeface="Times New Roman" panose="02020603050405020304" pitchFamily="18" charset="0"/>
              </a:rPr>
              <a:t>si el día 01/06/2020 una persona decide alquilar un departamento por 36 meses, $ 10.000,00 mensuales a partir del 01/03/2021.</a:t>
            </a:r>
          </a:p>
          <a:p>
            <a:pPr algn="just">
              <a:spcAft>
                <a:spcPts val="800"/>
              </a:spcAft>
            </a:pPr>
            <a:r>
              <a:rPr lang="es-AR" sz="3200" dirty="0">
                <a:latin typeface="Times New Roman" panose="02020603050405020304" pitchFamily="18" charset="0"/>
                <a:ea typeface="Calibri" panose="020F0502020204030204" pitchFamily="34" charset="0"/>
                <a:cs typeface="Times New Roman" panose="02020603050405020304" pitchFamily="18" charset="0"/>
              </a:rPr>
              <a:t>Se pregunta la cantidad de dinero que necesitaría si pudiera optar por abonar todo el lapso contractual en un solo pago en alguna de las siguientes alternativas: </a:t>
            </a:r>
          </a:p>
          <a:p>
            <a:pPr marL="342900" lvl="0" indent="-342900">
              <a:spcAft>
                <a:spcPts val="0"/>
              </a:spcAft>
              <a:buFont typeface="+mj-lt"/>
              <a:buAutoNum type="arabicPeriod"/>
            </a:pPr>
            <a:r>
              <a:rPr lang="es-AR" sz="3000" dirty="0">
                <a:latin typeface="Times New Roman" panose="02020603050405020304" pitchFamily="18" charset="0"/>
                <a:ea typeface="Calibri" panose="020F0502020204030204" pitchFamily="34" charset="0"/>
                <a:cs typeface="Times New Roman" panose="02020603050405020304" pitchFamily="18" charset="0"/>
              </a:rPr>
              <a:t>El día de inicio de la locación</a:t>
            </a:r>
          </a:p>
          <a:p>
            <a:pPr marL="342900" lvl="0" indent="-342900">
              <a:spcAft>
                <a:spcPts val="0"/>
              </a:spcAft>
              <a:buFont typeface="+mj-lt"/>
              <a:buAutoNum type="arabicPeriod"/>
            </a:pPr>
            <a:r>
              <a:rPr lang="es-AR" sz="3000" dirty="0">
                <a:latin typeface="Times New Roman" panose="02020603050405020304" pitchFamily="18" charset="0"/>
                <a:ea typeface="Calibri" panose="020F0502020204030204" pitchFamily="34" charset="0"/>
                <a:cs typeface="Times New Roman" panose="02020603050405020304" pitchFamily="18" charset="0"/>
              </a:rPr>
              <a:t>El día primero de junio de 2020</a:t>
            </a:r>
          </a:p>
          <a:p>
            <a:pPr marL="342900" lvl="0" indent="-342900">
              <a:spcAft>
                <a:spcPts val="0"/>
              </a:spcAft>
              <a:buFont typeface="+mj-lt"/>
              <a:buAutoNum type="arabicPeriod"/>
            </a:pPr>
            <a:r>
              <a:rPr lang="es-AR" sz="3000" dirty="0">
                <a:latin typeface="Times New Roman" panose="02020603050405020304" pitchFamily="18" charset="0"/>
                <a:ea typeface="Calibri" panose="020F0502020204030204" pitchFamily="34" charset="0"/>
                <a:cs typeface="Times New Roman" panose="02020603050405020304" pitchFamily="18" charset="0"/>
              </a:rPr>
              <a:t>El día que finaliza la locación</a:t>
            </a:r>
          </a:p>
          <a:p>
            <a:pPr lvl="0">
              <a:lnSpc>
                <a:spcPct val="150000"/>
              </a:lnSpc>
              <a:spcAft>
                <a:spcPts val="0"/>
              </a:spcAft>
            </a:pPr>
            <a:r>
              <a:rPr lang="es-AR" sz="3000" dirty="0">
                <a:latin typeface="Times New Roman" panose="02020603050405020304" pitchFamily="18" charset="0"/>
                <a:ea typeface="Calibri" panose="020F0502020204030204" pitchFamily="34" charset="0"/>
                <a:cs typeface="Times New Roman" panose="02020603050405020304" pitchFamily="18" charset="0"/>
              </a:rPr>
              <a:t>Operar con una tasa nominal anual del 24%. </a:t>
            </a:r>
            <a:r>
              <a:rPr lang="es-AR" sz="3200" dirty="0">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3979825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Matemática Financiera – UNS – 1° 2020</a:t>
            </a:r>
          </a:p>
        </p:txBody>
      </p:sp>
      <p:sp>
        <p:nvSpPr>
          <p:cNvPr id="3" name="Marcador de número de diapositiva 2"/>
          <p:cNvSpPr>
            <a:spLocks noGrp="1"/>
          </p:cNvSpPr>
          <p:nvPr>
            <p:ph type="sldNum" sz="quarter" idx="12"/>
          </p:nvPr>
        </p:nvSpPr>
        <p:spPr/>
        <p:txBody>
          <a:bodyPr/>
          <a:lstStyle/>
          <a:p>
            <a:fld id="{728569AA-274F-4435-ACC1-1B6987B456C0}" type="slidenum">
              <a:rPr lang="es-AR" smtClean="0"/>
              <a:t>62</a:t>
            </a:fld>
            <a:endParaRPr lang="es-AR"/>
          </a:p>
        </p:txBody>
      </p:sp>
      <p:sp>
        <p:nvSpPr>
          <p:cNvPr id="4" name="Rectángulo 3"/>
          <p:cNvSpPr/>
          <p:nvPr/>
        </p:nvSpPr>
        <p:spPr>
          <a:xfrm>
            <a:off x="591104" y="309068"/>
            <a:ext cx="11455893" cy="6392391"/>
          </a:xfrm>
          <a:prstGeom prst="rect">
            <a:avLst/>
          </a:prstGeom>
        </p:spPr>
        <p:txBody>
          <a:bodyPr wrap="square">
            <a:spAutoFit/>
          </a:bodyPr>
          <a:lstStyle/>
          <a:p>
            <a:pPr algn="just">
              <a:lnSpc>
                <a:spcPct val="107000"/>
              </a:lnSpc>
              <a:spcAft>
                <a:spcPts val="800"/>
              </a:spcAft>
            </a:pPr>
            <a:r>
              <a:rPr lang="es-AR" sz="3000" b="1" dirty="0">
                <a:latin typeface="Times New Roman" panose="02020603050405020304" pitchFamily="18" charset="0"/>
                <a:ea typeface="Calibri" panose="020F0502020204030204" pitchFamily="34" charset="0"/>
                <a:cs typeface="Times New Roman" panose="02020603050405020304" pitchFamily="18" charset="0"/>
              </a:rPr>
              <a:t>Planteo:</a:t>
            </a:r>
            <a:endParaRPr lang="es-AR" sz="3000" dirty="0">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0"/>
              </a:spcAft>
            </a:pPr>
            <a:r>
              <a:rPr lang="es-AR" sz="3000" b="1" dirty="0">
                <a:latin typeface="Times New Roman" panose="02020603050405020304" pitchFamily="18" charset="0"/>
                <a:ea typeface="Calibri" panose="020F0502020204030204" pitchFamily="34" charset="0"/>
                <a:cs typeface="Times New Roman" panose="02020603050405020304" pitchFamily="18" charset="0"/>
              </a:rPr>
              <a:t>Datos</a:t>
            </a:r>
            <a:endParaRPr lang="es-AR" sz="3000" dirty="0">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0"/>
              </a:spcAft>
            </a:pPr>
            <a:r>
              <a:rPr lang="es-AR" sz="3000" dirty="0">
                <a:latin typeface="Times New Roman" panose="02020603050405020304" pitchFamily="18" charset="0"/>
                <a:ea typeface="Calibri" panose="020F0502020204030204" pitchFamily="34" charset="0"/>
                <a:cs typeface="Times New Roman" panose="02020603050405020304" pitchFamily="18" charset="0"/>
              </a:rPr>
              <a:t>Cuota: $ 10.000,00</a:t>
            </a:r>
          </a:p>
          <a:p>
            <a:pPr marL="457200">
              <a:lnSpc>
                <a:spcPct val="107000"/>
              </a:lnSpc>
              <a:spcAft>
                <a:spcPts val="0"/>
              </a:spcAft>
            </a:pPr>
            <a:r>
              <a:rPr lang="es-AR" sz="3000" dirty="0">
                <a:latin typeface="Times New Roman" panose="02020603050405020304" pitchFamily="18" charset="0"/>
                <a:ea typeface="Calibri" panose="020F0502020204030204" pitchFamily="34" charset="0"/>
                <a:cs typeface="Times New Roman" panose="02020603050405020304" pitchFamily="18" charset="0"/>
              </a:rPr>
              <a:t>TNA: 24,00 %</a:t>
            </a:r>
          </a:p>
          <a:p>
            <a:pPr marL="457200">
              <a:lnSpc>
                <a:spcPct val="107000"/>
              </a:lnSpc>
              <a:spcAft>
                <a:spcPts val="0"/>
              </a:spcAft>
            </a:pPr>
            <a:r>
              <a:rPr lang="es-AR" sz="3000" dirty="0">
                <a:latin typeface="Times New Roman" panose="02020603050405020304" pitchFamily="18" charset="0"/>
                <a:ea typeface="Calibri" panose="020F0502020204030204" pitchFamily="34" charset="0"/>
                <a:cs typeface="Times New Roman" panose="02020603050405020304" pitchFamily="18" charset="0"/>
              </a:rPr>
              <a:t>Cuotas: n: 36</a:t>
            </a:r>
          </a:p>
          <a:p>
            <a:pPr algn="just">
              <a:lnSpc>
                <a:spcPct val="107000"/>
              </a:lnSpc>
              <a:spcAft>
                <a:spcPts val="800"/>
              </a:spcAft>
            </a:pPr>
            <a:r>
              <a:rPr lang="es-AR" sz="3000" b="1" dirty="0">
                <a:latin typeface="Times New Roman" panose="02020603050405020304" pitchFamily="18" charset="0"/>
                <a:ea typeface="Calibri" panose="020F0502020204030204" pitchFamily="34" charset="0"/>
                <a:cs typeface="Times New Roman" panose="02020603050405020304" pitchFamily="18" charset="0"/>
              </a:rPr>
              <a:t>Respuestas: </a:t>
            </a:r>
            <a:endParaRPr lang="es-AR" sz="3000" dirty="0">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0"/>
              </a:spcAft>
            </a:pPr>
            <a:r>
              <a:rPr lang="es-AR" sz="3000" b="1" dirty="0">
                <a:latin typeface="Times New Roman" panose="02020603050405020304" pitchFamily="18" charset="0"/>
                <a:ea typeface="Calibri" panose="020F0502020204030204" pitchFamily="34" charset="0"/>
                <a:cs typeface="Times New Roman" panose="02020603050405020304" pitchFamily="18" charset="0"/>
              </a:rPr>
              <a:t>Primera: </a:t>
            </a:r>
            <a:r>
              <a:rPr lang="es-AR" sz="3000" dirty="0">
                <a:latin typeface="Times New Roman" panose="02020603050405020304" pitchFamily="18" charset="0"/>
                <a:ea typeface="Calibri" panose="020F0502020204030204" pitchFamily="34" charset="0"/>
                <a:cs typeface="Times New Roman" panose="02020603050405020304" pitchFamily="18" charset="0"/>
              </a:rPr>
              <a:t>Se trata de una renta inmediata de 36 meses</a:t>
            </a:r>
          </a:p>
          <a:p>
            <a:pPr marL="457200">
              <a:lnSpc>
                <a:spcPct val="107000"/>
              </a:lnSpc>
              <a:spcAft>
                <a:spcPts val="0"/>
              </a:spcAft>
            </a:pPr>
            <a:endParaRPr lang="es-AR" sz="3000" dirty="0">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s-AR" sz="3000" dirty="0">
                <a:latin typeface="Times New Roman" panose="02020603050405020304" pitchFamily="18" charset="0"/>
                <a:ea typeface="Calibri" panose="020F0502020204030204" pitchFamily="34" charset="0"/>
                <a:cs typeface="Times New Roman" panose="02020603050405020304" pitchFamily="18" charset="0"/>
              </a:rPr>
              <a:t> V</a:t>
            </a:r>
            <a:r>
              <a:rPr lang="es-AR" sz="3000" baseline="-25000" dirty="0">
                <a:latin typeface="Times New Roman" panose="02020603050405020304" pitchFamily="18" charset="0"/>
                <a:ea typeface="Calibri" panose="020F0502020204030204" pitchFamily="34" charset="0"/>
                <a:cs typeface="Times New Roman" panose="02020603050405020304" pitchFamily="18" charset="0"/>
              </a:rPr>
              <a:t>o</a:t>
            </a:r>
            <a:r>
              <a:rPr lang="es-AR" sz="3000" dirty="0">
                <a:latin typeface="Times New Roman" panose="02020603050405020304" pitchFamily="18" charset="0"/>
                <a:ea typeface="Calibri" panose="020F0502020204030204" pitchFamily="34" charset="0"/>
                <a:cs typeface="Times New Roman" panose="02020603050405020304" pitchFamily="18" charset="0"/>
              </a:rPr>
              <a:t> = α </a:t>
            </a:r>
            <a:r>
              <a:rPr lang="es-AR" sz="3000" u="sng" dirty="0">
                <a:latin typeface="Times New Roman" panose="02020603050405020304" pitchFamily="18" charset="0"/>
                <a:ea typeface="Calibri" panose="020F0502020204030204" pitchFamily="34" charset="0"/>
                <a:cs typeface="Times New Roman" panose="02020603050405020304" pitchFamily="18" charset="0"/>
              </a:rPr>
              <a:t>1 – ( 1 + i/m ) </a:t>
            </a:r>
            <a:r>
              <a:rPr lang="es-AR" sz="3000" u="sng" baseline="30000" dirty="0">
                <a:latin typeface="Times New Roman" panose="02020603050405020304" pitchFamily="18" charset="0"/>
                <a:ea typeface="Calibri" panose="020F0502020204030204" pitchFamily="34" charset="0"/>
                <a:cs typeface="Times New Roman" panose="02020603050405020304" pitchFamily="18" charset="0"/>
              </a:rPr>
              <a:t>–</a:t>
            </a:r>
            <a:r>
              <a:rPr lang="es-AR" sz="3000" baseline="30000" dirty="0">
                <a:latin typeface="Times New Roman" panose="02020603050405020304" pitchFamily="18" charset="0"/>
                <a:ea typeface="Calibri" panose="020F0502020204030204" pitchFamily="34" charset="0"/>
                <a:cs typeface="Times New Roman" panose="02020603050405020304" pitchFamily="18" charset="0"/>
              </a:rPr>
              <a:t>n   </a:t>
            </a:r>
            <a:r>
              <a:rPr lang="es-AR" sz="3000" dirty="0">
                <a:latin typeface="Times New Roman" panose="02020603050405020304" pitchFamily="18" charset="0"/>
                <a:ea typeface="Calibri" panose="020F0502020204030204" pitchFamily="34" charset="0"/>
                <a:cs typeface="Times New Roman" panose="02020603050405020304" pitchFamily="18" charset="0"/>
              </a:rPr>
              <a:t> = 10.000,00  </a:t>
            </a:r>
            <a:r>
              <a:rPr lang="es-AR" sz="3000" u="sng" dirty="0">
                <a:latin typeface="Times New Roman" panose="02020603050405020304" pitchFamily="18" charset="0"/>
                <a:ea typeface="Calibri" panose="020F0502020204030204" pitchFamily="34" charset="0"/>
                <a:cs typeface="Times New Roman" panose="02020603050405020304" pitchFamily="18" charset="0"/>
              </a:rPr>
              <a:t>1 – ( 1 + 0,24/12 ) </a:t>
            </a:r>
            <a:r>
              <a:rPr lang="es-AR" sz="3000" u="sng" baseline="30000" dirty="0">
                <a:latin typeface="Times New Roman" panose="02020603050405020304" pitchFamily="18" charset="0"/>
                <a:ea typeface="Calibri" panose="020F0502020204030204" pitchFamily="34" charset="0"/>
                <a:cs typeface="Times New Roman" panose="02020603050405020304" pitchFamily="18" charset="0"/>
              </a:rPr>
              <a:t>– </a:t>
            </a:r>
            <a:r>
              <a:rPr lang="es-AR" sz="3000" baseline="30000" dirty="0">
                <a:latin typeface="Times New Roman" panose="02020603050405020304" pitchFamily="18" charset="0"/>
                <a:ea typeface="Calibri" panose="020F0502020204030204" pitchFamily="34" charset="0"/>
                <a:cs typeface="Times New Roman" panose="02020603050405020304" pitchFamily="18" charset="0"/>
              </a:rPr>
              <a:t>36   </a:t>
            </a:r>
            <a:r>
              <a:rPr lang="es-AR" sz="3000" dirty="0">
                <a:latin typeface="Times New Roman" panose="02020603050405020304" pitchFamily="18" charset="0"/>
                <a:ea typeface="Calibri" panose="020F0502020204030204" pitchFamily="34" charset="0"/>
                <a:cs typeface="Times New Roman" panose="02020603050405020304" pitchFamily="18" charset="0"/>
              </a:rPr>
              <a:t> =   </a:t>
            </a:r>
          </a:p>
          <a:p>
            <a:pPr marL="457200"/>
            <a:r>
              <a:rPr lang="es-AR" sz="3000" dirty="0">
                <a:latin typeface="Times New Roman" panose="02020603050405020304" pitchFamily="18" charset="0"/>
                <a:ea typeface="Calibri" panose="020F0502020204030204" pitchFamily="34" charset="0"/>
                <a:cs typeface="Times New Roman" panose="02020603050405020304" pitchFamily="18" charset="0"/>
              </a:rPr>
              <a:t>		        i					        0,24 / 12</a:t>
            </a:r>
          </a:p>
          <a:p>
            <a:pPr marL="457200"/>
            <a:endParaRPr lang="es-AR" sz="3000" dirty="0">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s-AR" sz="3000" dirty="0">
                <a:latin typeface="Times New Roman" panose="02020603050405020304" pitchFamily="18" charset="0"/>
                <a:ea typeface="Calibri" panose="020F0502020204030204" pitchFamily="34" charset="0"/>
                <a:cs typeface="Times New Roman" panose="02020603050405020304" pitchFamily="18" charset="0"/>
              </a:rPr>
              <a:t>= 10.000,00 * 25,48884 =  </a:t>
            </a:r>
            <a:r>
              <a:rPr lang="es-AR" sz="3000" b="1" i="1" dirty="0">
                <a:latin typeface="Times New Roman" panose="02020603050405020304" pitchFamily="18" charset="0"/>
                <a:ea typeface="Calibri" panose="020F0502020204030204" pitchFamily="34" charset="0"/>
                <a:cs typeface="Times New Roman" panose="02020603050405020304" pitchFamily="18" charset="0"/>
              </a:rPr>
              <a:t>254.888,42</a:t>
            </a:r>
            <a:endParaRPr lang="es-AR" dirty="0">
              <a:latin typeface="Calibri" panose="020F0502020204030204" pitchFamily="34" charset="0"/>
              <a:cs typeface="Times New Roman" panose="02020603050405020304" pitchFamily="18" charset="0"/>
            </a:endParaRPr>
          </a:p>
          <a:p>
            <a:pPr marL="457200">
              <a:lnSpc>
                <a:spcPct val="107000"/>
              </a:lnSpc>
              <a:spcAft>
                <a:spcPts val="0"/>
              </a:spcAft>
            </a:pPr>
            <a:endParaRPr lang="es-AR" dirty="0"/>
          </a:p>
        </p:txBody>
      </p:sp>
    </p:spTree>
    <p:extLst>
      <p:ext uri="{BB962C8B-B14F-4D97-AF65-F5344CB8AC3E}">
        <p14:creationId xmlns:p14="http://schemas.microsoft.com/office/powerpoint/2010/main" val="37712052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Matemática Financiera – UNS – 1° 2020</a:t>
            </a:r>
          </a:p>
        </p:txBody>
      </p:sp>
      <p:sp>
        <p:nvSpPr>
          <p:cNvPr id="3" name="Marcador de número de diapositiva 2"/>
          <p:cNvSpPr>
            <a:spLocks noGrp="1"/>
          </p:cNvSpPr>
          <p:nvPr>
            <p:ph type="sldNum" sz="quarter" idx="12"/>
          </p:nvPr>
        </p:nvSpPr>
        <p:spPr/>
        <p:txBody>
          <a:bodyPr/>
          <a:lstStyle/>
          <a:p>
            <a:fld id="{728569AA-274F-4435-ACC1-1B6987B456C0}" type="slidenum">
              <a:rPr lang="es-AR" smtClean="0"/>
              <a:t>63</a:t>
            </a:fld>
            <a:endParaRPr lang="es-AR"/>
          </a:p>
        </p:txBody>
      </p:sp>
      <p:sp>
        <p:nvSpPr>
          <p:cNvPr id="4" name="Rectángulo 3"/>
          <p:cNvSpPr/>
          <p:nvPr/>
        </p:nvSpPr>
        <p:spPr>
          <a:xfrm>
            <a:off x="941343" y="742847"/>
            <a:ext cx="11780668" cy="5013295"/>
          </a:xfrm>
          <a:prstGeom prst="rect">
            <a:avLst/>
          </a:prstGeom>
        </p:spPr>
        <p:txBody>
          <a:bodyPr wrap="square">
            <a:spAutoFit/>
          </a:bodyPr>
          <a:lstStyle/>
          <a:p>
            <a:pPr algn="just">
              <a:lnSpc>
                <a:spcPct val="107000"/>
              </a:lnSpc>
              <a:spcAft>
                <a:spcPts val="800"/>
              </a:spcAft>
            </a:pPr>
            <a:r>
              <a:rPr lang="es-AR" sz="3200" b="1" dirty="0">
                <a:latin typeface="Times New Roman" panose="02020603050405020304" pitchFamily="18" charset="0"/>
                <a:ea typeface="Calibri" panose="020F0502020204030204" pitchFamily="34" charset="0"/>
                <a:cs typeface="Times New Roman" panose="02020603050405020304" pitchFamily="18" charset="0"/>
              </a:rPr>
              <a:t>Respuestas: </a:t>
            </a:r>
            <a:endParaRPr lang="es-AR" sz="3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s-AR" sz="3200" b="1" dirty="0">
                <a:latin typeface="Times New Roman" panose="02020603050405020304" pitchFamily="18" charset="0"/>
                <a:ea typeface="Calibri" panose="020F0502020204030204" pitchFamily="34" charset="0"/>
                <a:cs typeface="Times New Roman" panose="02020603050405020304" pitchFamily="18" charset="0"/>
              </a:rPr>
              <a:t>Segunda: </a:t>
            </a:r>
            <a:r>
              <a:rPr lang="es-AR" sz="3200" dirty="0">
                <a:latin typeface="Times New Roman" panose="02020603050405020304" pitchFamily="18" charset="0"/>
                <a:ea typeface="Calibri" panose="020F0502020204030204" pitchFamily="34" charset="0"/>
                <a:cs typeface="Times New Roman" panose="02020603050405020304" pitchFamily="18" charset="0"/>
              </a:rPr>
              <a:t>Se trata de una renta diferida por 9 meses, k = - 9</a:t>
            </a:r>
          </a:p>
          <a:p>
            <a:pPr marL="457200">
              <a:lnSpc>
                <a:spcPct val="150000"/>
              </a:lnSpc>
              <a:spcAft>
                <a:spcPts val="0"/>
              </a:spcAft>
            </a:pPr>
            <a:r>
              <a:rPr lang="en-US" sz="3200" dirty="0">
                <a:latin typeface="Times New Roman" panose="02020603050405020304" pitchFamily="18" charset="0"/>
                <a:ea typeface="Calibri" panose="020F0502020204030204" pitchFamily="34" charset="0"/>
                <a:cs typeface="Times New Roman" panose="02020603050405020304" pitchFamily="18" charset="0"/>
              </a:rPr>
              <a:t> V</a:t>
            </a:r>
            <a:r>
              <a:rPr lang="en-US" sz="3200" baseline="-25000" dirty="0">
                <a:latin typeface="Times New Roman" panose="02020603050405020304" pitchFamily="18" charset="0"/>
                <a:ea typeface="Calibri" panose="020F0502020204030204" pitchFamily="34" charset="0"/>
                <a:cs typeface="Times New Roman" panose="02020603050405020304" pitchFamily="18" charset="0"/>
              </a:rPr>
              <a:t>o</a:t>
            </a:r>
            <a:r>
              <a:rPr lang="en-US" sz="3200" dirty="0">
                <a:latin typeface="Times New Roman" panose="02020603050405020304" pitchFamily="18" charset="0"/>
                <a:ea typeface="Calibri" panose="020F0502020204030204" pitchFamily="34" charset="0"/>
                <a:cs typeface="Times New Roman" panose="02020603050405020304" pitchFamily="18" charset="0"/>
              </a:rPr>
              <a:t> = </a:t>
            </a:r>
            <a:r>
              <a:rPr lang="es-AR" sz="3200" dirty="0">
                <a:latin typeface="Times New Roman" panose="02020603050405020304" pitchFamily="18" charset="0"/>
                <a:ea typeface="Calibri" panose="020F0502020204030204" pitchFamily="34" charset="0"/>
                <a:cs typeface="Times New Roman" panose="02020603050405020304" pitchFamily="18" charset="0"/>
              </a:rPr>
              <a:t>α </a:t>
            </a:r>
            <a:r>
              <a:rPr lang="en-US" sz="3200" u="sng" dirty="0">
                <a:latin typeface="Times New Roman" panose="02020603050405020304" pitchFamily="18" charset="0"/>
                <a:ea typeface="Calibri" panose="020F0502020204030204" pitchFamily="34" charset="0"/>
                <a:cs typeface="Times New Roman" panose="02020603050405020304" pitchFamily="18" charset="0"/>
              </a:rPr>
              <a:t>1 – ( 1 + i/m ) </a:t>
            </a:r>
            <a:r>
              <a:rPr lang="en-US" sz="3200" u="sng" baseline="30000" dirty="0">
                <a:latin typeface="Times New Roman" panose="02020603050405020304" pitchFamily="18" charset="0"/>
                <a:ea typeface="Calibri" panose="020F0502020204030204" pitchFamily="34" charset="0"/>
                <a:cs typeface="Times New Roman" panose="02020603050405020304" pitchFamily="18" charset="0"/>
              </a:rPr>
              <a:t>–</a:t>
            </a:r>
            <a:r>
              <a:rPr lang="en-US" sz="3200" baseline="30000" dirty="0">
                <a:latin typeface="Times New Roman" panose="02020603050405020304" pitchFamily="18" charset="0"/>
                <a:ea typeface="Calibri" panose="020F0502020204030204" pitchFamily="34" charset="0"/>
                <a:cs typeface="Times New Roman" panose="02020603050405020304" pitchFamily="18" charset="0"/>
              </a:rPr>
              <a:t>n   </a:t>
            </a:r>
            <a:r>
              <a:rPr lang="en-US" sz="3200" dirty="0">
                <a:latin typeface="Times New Roman" panose="02020603050405020304" pitchFamily="18" charset="0"/>
                <a:ea typeface="Calibri" panose="020F0502020204030204" pitchFamily="34" charset="0"/>
                <a:cs typeface="Times New Roman" panose="02020603050405020304" pitchFamily="18" charset="0"/>
              </a:rPr>
              <a:t> ( 1 + i/m ) </a:t>
            </a:r>
            <a:r>
              <a:rPr lang="en-US" sz="3200" baseline="30000" dirty="0">
                <a:latin typeface="Times New Roman" panose="02020603050405020304" pitchFamily="18" charset="0"/>
                <a:ea typeface="Calibri" panose="020F0502020204030204" pitchFamily="34" charset="0"/>
                <a:cs typeface="Times New Roman" panose="02020603050405020304" pitchFamily="18" charset="0"/>
              </a:rPr>
              <a:t>– k</a:t>
            </a:r>
            <a:r>
              <a:rPr lang="en-US" sz="3200" dirty="0">
                <a:latin typeface="Times New Roman" panose="02020603050405020304" pitchFamily="18" charset="0"/>
                <a:ea typeface="Calibri" panose="020F0502020204030204" pitchFamily="34" charset="0"/>
                <a:cs typeface="Times New Roman" panose="02020603050405020304" pitchFamily="18" charset="0"/>
              </a:rPr>
              <a:t> = </a:t>
            </a:r>
          </a:p>
          <a:p>
            <a:pPr marL="457200">
              <a:spcAft>
                <a:spcPts val="0"/>
              </a:spcAft>
            </a:pP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i</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0"/>
              </a:spcAft>
            </a:pPr>
            <a:r>
              <a:rPr lang="en-US" sz="3200" dirty="0">
                <a:latin typeface="Times New Roman" panose="02020603050405020304" pitchFamily="18" charset="0"/>
                <a:ea typeface="Calibri" panose="020F0502020204030204" pitchFamily="34" charset="0"/>
                <a:cs typeface="Times New Roman" panose="02020603050405020304" pitchFamily="18" charset="0"/>
              </a:rPr>
              <a:t>= 10.000,00  </a:t>
            </a:r>
            <a:r>
              <a:rPr lang="en-US" sz="3200" u="sng" dirty="0">
                <a:latin typeface="Times New Roman" panose="02020603050405020304" pitchFamily="18" charset="0"/>
                <a:ea typeface="Calibri" panose="020F0502020204030204" pitchFamily="34" charset="0"/>
                <a:cs typeface="Times New Roman" panose="02020603050405020304" pitchFamily="18" charset="0"/>
              </a:rPr>
              <a:t>1 – ( 1 + 0,24/12 ) </a:t>
            </a:r>
            <a:r>
              <a:rPr lang="en-US" sz="3200" u="sng"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3200" baseline="30000" dirty="0">
                <a:latin typeface="Times New Roman" panose="02020603050405020304" pitchFamily="18" charset="0"/>
                <a:ea typeface="Calibri" panose="020F0502020204030204" pitchFamily="34" charset="0"/>
                <a:cs typeface="Times New Roman" panose="02020603050405020304" pitchFamily="18" charset="0"/>
              </a:rPr>
              <a:t>36   </a:t>
            </a:r>
            <a:r>
              <a:rPr lang="en-US" sz="3200" dirty="0">
                <a:latin typeface="Times New Roman" panose="02020603050405020304" pitchFamily="18" charset="0"/>
                <a:ea typeface="Calibri" panose="020F0502020204030204" pitchFamily="34" charset="0"/>
                <a:cs typeface="Times New Roman" panose="02020603050405020304" pitchFamily="18" charset="0"/>
              </a:rPr>
              <a:t> ( 1 + 0,24 / 12 ) </a:t>
            </a:r>
            <a:r>
              <a:rPr lang="en-US" sz="3200" baseline="30000" dirty="0">
                <a:latin typeface="Times New Roman" panose="02020603050405020304" pitchFamily="18" charset="0"/>
                <a:ea typeface="Calibri" panose="020F0502020204030204" pitchFamily="34" charset="0"/>
                <a:cs typeface="Times New Roman" panose="02020603050405020304" pitchFamily="18" charset="0"/>
              </a:rPr>
              <a:t>- 9</a:t>
            </a:r>
            <a:r>
              <a:rPr lang="en-US" sz="3200" dirty="0">
                <a:latin typeface="Times New Roman" panose="02020603050405020304" pitchFamily="18" charset="0"/>
                <a:ea typeface="Calibri" panose="020F0502020204030204" pitchFamily="34" charset="0"/>
                <a:cs typeface="Times New Roman" panose="02020603050405020304" pitchFamily="18" charset="0"/>
              </a:rPr>
              <a:t>  = </a:t>
            </a:r>
            <a:endParaRPr lang="es-AR" sz="3200" dirty="0">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US" sz="3200" dirty="0">
                <a:latin typeface="Times New Roman" panose="02020603050405020304" pitchFamily="18" charset="0"/>
                <a:ea typeface="Calibri" panose="020F0502020204030204" pitchFamily="34" charset="0"/>
                <a:cs typeface="Times New Roman" panose="02020603050405020304" pitchFamily="18" charset="0"/>
              </a:rPr>
              <a:t>	                            0,24 / 12</a:t>
            </a:r>
          </a:p>
          <a:p>
            <a:pPr marL="457200">
              <a:lnSpc>
                <a:spcPct val="150000"/>
              </a:lnSpc>
              <a:spcAft>
                <a:spcPts val="0"/>
              </a:spcAft>
            </a:pPr>
            <a:r>
              <a:rPr lang="es-AR" sz="3200" dirty="0">
                <a:latin typeface="Times New Roman" panose="02020603050405020304" pitchFamily="18" charset="0"/>
                <a:ea typeface="Calibri" panose="020F0502020204030204" pitchFamily="34" charset="0"/>
                <a:cs typeface="Times New Roman" panose="02020603050405020304" pitchFamily="18" charset="0"/>
              </a:rPr>
              <a:t>= 10.000,00 * 25,48884 * 0,83675 = </a:t>
            </a:r>
            <a:r>
              <a:rPr lang="es-AR" sz="3200" b="1" i="1" dirty="0">
                <a:latin typeface="Times New Roman" panose="02020603050405020304" pitchFamily="18" charset="0"/>
                <a:ea typeface="Calibri" panose="020F0502020204030204" pitchFamily="34" charset="0"/>
                <a:cs typeface="Times New Roman" panose="02020603050405020304" pitchFamily="18" charset="0"/>
              </a:rPr>
              <a:t>213.279,21</a:t>
            </a:r>
            <a:endParaRPr lang="es-AR" sz="3200" dirty="0">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0"/>
              </a:spcAft>
            </a:pPr>
            <a:r>
              <a:rPr lang="es-AR" sz="2800"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7799515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a:t>Matemática Financiera – UNS – 1° 2020</a:t>
            </a:r>
          </a:p>
        </p:txBody>
      </p:sp>
      <p:sp>
        <p:nvSpPr>
          <p:cNvPr id="3" name="Marcador de número de diapositiva 2"/>
          <p:cNvSpPr>
            <a:spLocks noGrp="1"/>
          </p:cNvSpPr>
          <p:nvPr>
            <p:ph type="sldNum" sz="quarter" idx="12"/>
          </p:nvPr>
        </p:nvSpPr>
        <p:spPr/>
        <p:txBody>
          <a:bodyPr/>
          <a:lstStyle/>
          <a:p>
            <a:fld id="{728569AA-274F-4435-ACC1-1B6987B456C0}" type="slidenum">
              <a:rPr lang="es-AR" smtClean="0"/>
              <a:t>64</a:t>
            </a:fld>
            <a:endParaRPr lang="es-AR"/>
          </a:p>
        </p:txBody>
      </p:sp>
      <p:sp>
        <p:nvSpPr>
          <p:cNvPr id="4" name="Rectángulo 3"/>
          <p:cNvSpPr/>
          <p:nvPr/>
        </p:nvSpPr>
        <p:spPr>
          <a:xfrm>
            <a:off x="435934" y="813710"/>
            <a:ext cx="10728252" cy="4805033"/>
          </a:xfrm>
          <a:prstGeom prst="rect">
            <a:avLst/>
          </a:prstGeom>
        </p:spPr>
        <p:txBody>
          <a:bodyPr wrap="square">
            <a:spAutoFit/>
          </a:bodyPr>
          <a:lstStyle/>
          <a:p>
            <a:pPr marL="457200">
              <a:lnSpc>
                <a:spcPct val="107000"/>
              </a:lnSpc>
            </a:pPr>
            <a:r>
              <a:rPr lang="es-AR" sz="3200" b="1" dirty="0">
                <a:latin typeface="Times New Roman" panose="02020603050405020304" pitchFamily="18" charset="0"/>
                <a:ea typeface="Calibri" panose="020F0502020204030204" pitchFamily="34" charset="0"/>
                <a:cs typeface="Times New Roman" panose="02020603050405020304" pitchFamily="18" charset="0"/>
              </a:rPr>
              <a:t>Respuestas: </a:t>
            </a:r>
            <a:endParaRPr lang="es-AR" sz="3200" dirty="0">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0"/>
              </a:spcAft>
            </a:pPr>
            <a:r>
              <a:rPr lang="es-AR" sz="3200" b="1" dirty="0">
                <a:latin typeface="Times New Roman" panose="02020603050405020304" pitchFamily="18" charset="0"/>
                <a:ea typeface="Calibri" panose="020F0502020204030204" pitchFamily="34" charset="0"/>
                <a:cs typeface="Times New Roman" panose="02020603050405020304" pitchFamily="18" charset="0"/>
              </a:rPr>
              <a:t>Tercera: </a:t>
            </a:r>
            <a:r>
              <a:rPr lang="es-AR" sz="3200" dirty="0">
                <a:latin typeface="Times New Roman" panose="02020603050405020304" pitchFamily="18" charset="0"/>
                <a:ea typeface="Calibri" panose="020F0502020204030204" pitchFamily="34" charset="0"/>
                <a:cs typeface="Times New Roman" panose="02020603050405020304" pitchFamily="18" charset="0"/>
              </a:rPr>
              <a:t>Se trata de una renta anticipada por 36, k = 36</a:t>
            </a:r>
          </a:p>
          <a:p>
            <a:pPr marL="457200">
              <a:lnSpc>
                <a:spcPct val="150000"/>
              </a:lnSpc>
              <a:spcAft>
                <a:spcPts val="0"/>
              </a:spcAft>
            </a:pPr>
            <a:r>
              <a:rPr lang="es-AR"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Vo = </a:t>
            </a:r>
            <a:r>
              <a:rPr lang="es-AR" sz="3200" dirty="0">
                <a:latin typeface="Times New Roman" panose="02020603050405020304" pitchFamily="18" charset="0"/>
                <a:ea typeface="Calibri" panose="020F0502020204030204" pitchFamily="34" charset="0"/>
                <a:cs typeface="Times New Roman" panose="02020603050405020304" pitchFamily="18" charset="0"/>
              </a:rPr>
              <a:t>α </a:t>
            </a:r>
            <a:r>
              <a:rPr lang="en-US" sz="3200" u="sng" dirty="0">
                <a:latin typeface="Times New Roman" panose="02020603050405020304" pitchFamily="18" charset="0"/>
                <a:ea typeface="Calibri" panose="020F0502020204030204" pitchFamily="34" charset="0"/>
                <a:cs typeface="Times New Roman" panose="02020603050405020304" pitchFamily="18" charset="0"/>
              </a:rPr>
              <a:t>1 – ( 1 + i/m ) </a:t>
            </a:r>
            <a:r>
              <a:rPr lang="en-US" sz="3200" u="sng" baseline="30000" dirty="0">
                <a:latin typeface="Times New Roman" panose="02020603050405020304" pitchFamily="18" charset="0"/>
                <a:ea typeface="Calibri" panose="020F0502020204030204" pitchFamily="34" charset="0"/>
                <a:cs typeface="Times New Roman" panose="02020603050405020304" pitchFamily="18" charset="0"/>
              </a:rPr>
              <a:t>–</a:t>
            </a:r>
            <a:r>
              <a:rPr lang="en-US" sz="3200" baseline="30000" dirty="0">
                <a:latin typeface="Times New Roman" panose="02020603050405020304" pitchFamily="18" charset="0"/>
                <a:ea typeface="Calibri" panose="020F0502020204030204" pitchFamily="34" charset="0"/>
                <a:cs typeface="Times New Roman" panose="02020603050405020304" pitchFamily="18" charset="0"/>
              </a:rPr>
              <a:t>n   </a:t>
            </a:r>
            <a:r>
              <a:rPr lang="en-US" sz="3200" dirty="0">
                <a:latin typeface="Times New Roman" panose="02020603050405020304" pitchFamily="18" charset="0"/>
                <a:ea typeface="Calibri" panose="020F0502020204030204" pitchFamily="34" charset="0"/>
                <a:cs typeface="Times New Roman" panose="02020603050405020304" pitchFamily="18" charset="0"/>
              </a:rPr>
              <a:t> ( 1 + </a:t>
            </a:r>
            <a:r>
              <a:rPr lang="en-US" sz="3200" dirty="0" err="1">
                <a:latin typeface="Times New Roman" panose="02020603050405020304" pitchFamily="18" charset="0"/>
                <a:ea typeface="Calibri" panose="020F0502020204030204" pitchFamily="34" charset="0"/>
                <a:cs typeface="Times New Roman" panose="02020603050405020304" pitchFamily="18" charset="0"/>
              </a:rPr>
              <a:t>i</a:t>
            </a:r>
            <a:r>
              <a:rPr lang="en-US" sz="3200" dirty="0">
                <a:latin typeface="Times New Roman" panose="02020603050405020304" pitchFamily="18" charset="0"/>
                <a:ea typeface="Calibri" panose="020F0502020204030204" pitchFamily="34" charset="0"/>
                <a:cs typeface="Times New Roman" panose="02020603050405020304" pitchFamily="18" charset="0"/>
              </a:rPr>
              <a:t>/m )</a:t>
            </a:r>
            <a:r>
              <a:rPr lang="en-US" sz="3200" baseline="30000" dirty="0">
                <a:latin typeface="Times New Roman" panose="02020603050405020304" pitchFamily="18" charset="0"/>
                <a:ea typeface="Calibri" panose="020F0502020204030204" pitchFamily="34" charset="0"/>
                <a:cs typeface="Times New Roman" panose="02020603050405020304" pitchFamily="18" charset="0"/>
              </a:rPr>
              <a:t> k</a:t>
            </a:r>
            <a:r>
              <a:rPr lang="en-US" sz="3200" dirty="0">
                <a:latin typeface="Times New Roman" panose="02020603050405020304" pitchFamily="18" charset="0"/>
                <a:ea typeface="Calibri" panose="020F0502020204030204" pitchFamily="34" charset="0"/>
                <a:cs typeface="Times New Roman" panose="02020603050405020304" pitchFamily="18" charset="0"/>
              </a:rPr>
              <a:t> = </a:t>
            </a:r>
          </a:p>
          <a:p>
            <a:pPr marL="457200">
              <a:spcAft>
                <a:spcPts val="0"/>
              </a:spcAft>
            </a:pPr>
            <a:r>
              <a:rPr lang="en-US" sz="3200" dirty="0">
                <a:latin typeface="Times New Roman" panose="02020603050405020304" pitchFamily="18" charset="0"/>
                <a:ea typeface="Calibri" panose="020F0502020204030204" pitchFamily="34" charset="0"/>
                <a:cs typeface="Times New Roman" panose="02020603050405020304" pitchFamily="18" charset="0"/>
              </a:rPr>
              <a:t>			i</a:t>
            </a:r>
          </a:p>
          <a:p>
            <a:pPr marL="457200">
              <a:lnSpc>
                <a:spcPct val="150000"/>
              </a:lnSpc>
              <a:spcAft>
                <a:spcPts val="0"/>
              </a:spcAft>
            </a:pPr>
            <a:r>
              <a:rPr lang="en-US" sz="3200" dirty="0">
                <a:latin typeface="Times New Roman" panose="02020603050405020304" pitchFamily="18" charset="0"/>
                <a:ea typeface="Calibri" panose="020F0502020204030204" pitchFamily="34" charset="0"/>
                <a:cs typeface="Times New Roman" panose="02020603050405020304" pitchFamily="18" charset="0"/>
              </a:rPr>
              <a:t>= 10.000,00  </a:t>
            </a:r>
            <a:r>
              <a:rPr lang="en-US" sz="3200" u="sng" dirty="0">
                <a:latin typeface="Times New Roman" panose="02020603050405020304" pitchFamily="18" charset="0"/>
                <a:ea typeface="Calibri" panose="020F0502020204030204" pitchFamily="34" charset="0"/>
                <a:cs typeface="Times New Roman" panose="02020603050405020304" pitchFamily="18" charset="0"/>
              </a:rPr>
              <a:t>1 – ( 1 + 0,24/12 ) </a:t>
            </a:r>
            <a:r>
              <a:rPr lang="en-US" sz="3200" baseline="30000" dirty="0">
                <a:latin typeface="Times New Roman" panose="02020603050405020304" pitchFamily="18" charset="0"/>
                <a:ea typeface="Calibri" panose="020F0502020204030204" pitchFamily="34" charset="0"/>
                <a:cs typeface="Times New Roman" panose="02020603050405020304" pitchFamily="18" charset="0"/>
              </a:rPr>
              <a:t>36   </a:t>
            </a:r>
            <a:r>
              <a:rPr lang="en-US" sz="3200" dirty="0">
                <a:latin typeface="Times New Roman" panose="02020603050405020304" pitchFamily="18" charset="0"/>
                <a:ea typeface="Calibri" panose="020F0502020204030204" pitchFamily="34" charset="0"/>
                <a:cs typeface="Times New Roman" panose="02020603050405020304" pitchFamily="18" charset="0"/>
              </a:rPr>
              <a:t> ( 1 + 0,24 / 12 ) </a:t>
            </a:r>
            <a:r>
              <a:rPr lang="en-US" sz="3200" baseline="30000" dirty="0">
                <a:latin typeface="Times New Roman" panose="02020603050405020304" pitchFamily="18" charset="0"/>
                <a:ea typeface="Calibri" panose="020F0502020204030204" pitchFamily="34" charset="0"/>
                <a:cs typeface="Times New Roman" panose="02020603050405020304" pitchFamily="18" charset="0"/>
              </a:rPr>
              <a:t>36</a:t>
            </a:r>
            <a:r>
              <a:rPr lang="en-US" sz="3200" dirty="0">
                <a:latin typeface="Times New Roman" panose="02020603050405020304" pitchFamily="18" charset="0"/>
                <a:ea typeface="Calibri" panose="020F0502020204030204" pitchFamily="34" charset="0"/>
                <a:cs typeface="Times New Roman" panose="02020603050405020304" pitchFamily="18" charset="0"/>
              </a:rPr>
              <a:t>  = </a:t>
            </a:r>
            <a:endParaRPr lang="es-AR" sz="3200" dirty="0">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US" sz="3200" dirty="0">
                <a:latin typeface="Times New Roman" panose="02020603050405020304" pitchFamily="18" charset="0"/>
                <a:ea typeface="Calibri" panose="020F0502020204030204" pitchFamily="34" charset="0"/>
                <a:cs typeface="Times New Roman" panose="02020603050405020304" pitchFamily="18" charset="0"/>
              </a:rPr>
              <a:t>	                             0,24 / 12</a:t>
            </a:r>
          </a:p>
          <a:p>
            <a:pPr marL="457200">
              <a:lnSpc>
                <a:spcPct val="200000"/>
              </a:lnSpc>
              <a:spcAft>
                <a:spcPts val="0"/>
              </a:spcAft>
            </a:pPr>
            <a:r>
              <a:rPr lang="en-US" sz="3200" dirty="0">
                <a:latin typeface="Times New Roman" panose="02020603050405020304" pitchFamily="18" charset="0"/>
                <a:ea typeface="Calibri" panose="020F0502020204030204" pitchFamily="34" charset="0"/>
                <a:cs typeface="Times New Roman" panose="02020603050405020304" pitchFamily="18" charset="0"/>
              </a:rPr>
              <a:t> = 10.000,00 * 25,48884 * 2,03988 = </a:t>
            </a:r>
            <a:r>
              <a:rPr lang="en-US" sz="3200" b="1" i="1" dirty="0">
                <a:latin typeface="Times New Roman" panose="02020603050405020304" pitchFamily="18" charset="0"/>
                <a:ea typeface="Calibri" panose="020F0502020204030204" pitchFamily="34" charset="0"/>
                <a:cs typeface="Times New Roman" panose="02020603050405020304" pitchFamily="18" charset="0"/>
              </a:rPr>
              <a:t>519.943,62</a:t>
            </a:r>
            <a:endParaRPr lang="es-AR" sz="32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36695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24764" y="2551837"/>
            <a:ext cx="9707524" cy="1754326"/>
          </a:xfrm>
          <a:prstGeom prst="rect">
            <a:avLst/>
          </a:prstGeom>
        </p:spPr>
        <p:txBody>
          <a:bodyPr wrap="square">
            <a:spAutoFit/>
          </a:bodyPr>
          <a:lstStyle/>
          <a:p>
            <a:pPr algn="ctr"/>
            <a:r>
              <a:rPr lang="es-ES_tradnl" sz="3600" b="1" dirty="0">
                <a:latin typeface="Times New Roman" panose="02020603050405020304" pitchFamily="18" charset="0"/>
                <a:ea typeface="Times New Roman" panose="02020603050405020304" pitchFamily="18" charset="0"/>
              </a:rPr>
              <a:t>VALORIZACION</a:t>
            </a:r>
          </a:p>
          <a:p>
            <a:pPr algn="ctr"/>
            <a:endParaRPr lang="es-ES_tradnl" sz="3600" b="1" dirty="0">
              <a:latin typeface="Times New Roman" panose="02020603050405020304" pitchFamily="18" charset="0"/>
              <a:ea typeface="Times New Roman" panose="02020603050405020304" pitchFamily="18" charset="0"/>
            </a:endParaRPr>
          </a:p>
          <a:p>
            <a:pPr algn="ctr"/>
            <a:r>
              <a:rPr lang="es-ES_tradnl" sz="3600" b="1" dirty="0">
                <a:latin typeface="Times New Roman" panose="02020603050405020304" pitchFamily="18" charset="0"/>
                <a:ea typeface="Times New Roman" panose="02020603050405020304" pitchFamily="18" charset="0"/>
              </a:rPr>
              <a:t>RENTAS EN PROGRESION ARTITMÉTICA</a:t>
            </a:r>
          </a:p>
        </p:txBody>
      </p:sp>
    </p:spTree>
    <p:extLst>
      <p:ext uri="{BB962C8B-B14F-4D97-AF65-F5344CB8AC3E}">
        <p14:creationId xmlns:p14="http://schemas.microsoft.com/office/powerpoint/2010/main" val="32227561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C38DD75-DB94-4EF9-B880-A02B7D44A1DB}"/>
              </a:ext>
            </a:extLst>
          </p:cNvPr>
          <p:cNvSpPr txBox="1"/>
          <p:nvPr/>
        </p:nvSpPr>
        <p:spPr>
          <a:xfrm>
            <a:off x="986168" y="873274"/>
            <a:ext cx="9720817" cy="6340197"/>
          </a:xfrm>
          <a:prstGeom prst="rect">
            <a:avLst/>
          </a:prstGeom>
          <a:noFill/>
        </p:spPr>
        <p:txBody>
          <a:bodyPr wrap="square">
            <a:spAutoFit/>
          </a:bodyPr>
          <a:lstStyle/>
          <a:p>
            <a:r>
              <a:rPr lang="es-ES_tradnl" sz="3200" b="1" dirty="0">
                <a:latin typeface="Times New Roman" panose="02020603050405020304" pitchFamily="18" charset="0"/>
                <a:ea typeface="Times New Roman" panose="02020603050405020304" pitchFamily="18" charset="0"/>
              </a:rPr>
              <a:t>Nomenclatura:</a:t>
            </a:r>
          </a:p>
          <a:p>
            <a:pPr>
              <a:lnSpc>
                <a:spcPct val="150000"/>
              </a:lnSpc>
            </a:pPr>
            <a:r>
              <a:rPr lang="es-ES_tradnl" sz="3600" dirty="0">
                <a:latin typeface="Times New Roman" panose="02020603050405020304" pitchFamily="18" charset="0"/>
                <a:ea typeface="Times New Roman" panose="02020603050405020304" pitchFamily="18" charset="0"/>
              </a:rPr>
              <a:t>S</a:t>
            </a:r>
            <a:r>
              <a:rPr lang="es-ES_tradnl" sz="3600" baseline="-25000" dirty="0">
                <a:latin typeface="Times New Roman" panose="02020603050405020304" pitchFamily="18" charset="0"/>
                <a:ea typeface="Times New Roman" panose="02020603050405020304" pitchFamily="18" charset="0"/>
              </a:rPr>
              <a:t>n </a:t>
            </a:r>
            <a:r>
              <a:rPr lang="es-ES_tradnl" sz="3600" dirty="0">
                <a:latin typeface="Times New Roman" panose="02020603050405020304" pitchFamily="18" charset="0"/>
                <a:ea typeface="Times New Roman" panose="02020603050405020304" pitchFamily="18" charset="0"/>
              </a:rPr>
              <a:t>: Factor de capitalización de una renta vencida</a:t>
            </a:r>
          </a:p>
          <a:p>
            <a:pPr>
              <a:lnSpc>
                <a:spcPct val="150000"/>
              </a:lnSpc>
            </a:pPr>
            <a:r>
              <a:rPr lang="es-ES_tradnl" sz="3600" dirty="0">
                <a:latin typeface="Times New Roman" panose="02020603050405020304" pitchFamily="18" charset="0"/>
                <a:ea typeface="Times New Roman" panose="02020603050405020304" pitchFamily="18" charset="0"/>
              </a:rPr>
              <a:t>a</a:t>
            </a:r>
            <a:r>
              <a:rPr lang="es-ES_tradnl" sz="3600" baseline="-25000" dirty="0">
                <a:latin typeface="Times New Roman" panose="02020603050405020304" pitchFamily="18" charset="0"/>
                <a:ea typeface="Times New Roman" panose="02020603050405020304" pitchFamily="18" charset="0"/>
              </a:rPr>
              <a:t>n</a:t>
            </a:r>
            <a:r>
              <a:rPr lang="es-ES_tradnl" sz="3600" dirty="0">
                <a:latin typeface="Times New Roman" panose="02020603050405020304" pitchFamily="18" charset="0"/>
                <a:ea typeface="Times New Roman" panose="02020603050405020304" pitchFamily="18" charset="0"/>
              </a:rPr>
              <a:t>: Factor de actualización de una renta vencida</a:t>
            </a:r>
          </a:p>
          <a:p>
            <a:pPr>
              <a:lnSpc>
                <a:spcPct val="150000"/>
              </a:lnSpc>
            </a:pPr>
            <a:r>
              <a:rPr lang="es-ES_tradnl" sz="3600" dirty="0">
                <a:latin typeface="Times New Roman" panose="02020603050405020304" pitchFamily="18" charset="0"/>
                <a:ea typeface="Times New Roman" panose="02020603050405020304" pitchFamily="18" charset="0"/>
              </a:rPr>
              <a:t>p : Primer pago</a:t>
            </a:r>
          </a:p>
          <a:p>
            <a:pPr>
              <a:lnSpc>
                <a:spcPct val="150000"/>
              </a:lnSpc>
            </a:pPr>
            <a:r>
              <a:rPr lang="es-ES_tradnl" sz="3600" dirty="0">
                <a:latin typeface="Times New Roman" panose="02020603050405020304" pitchFamily="18" charset="0"/>
                <a:ea typeface="Times New Roman" panose="02020603050405020304" pitchFamily="18" charset="0"/>
              </a:rPr>
              <a:t>d : Diferencia constante</a:t>
            </a:r>
          </a:p>
          <a:p>
            <a:pPr>
              <a:lnSpc>
                <a:spcPct val="150000"/>
              </a:lnSpc>
            </a:pPr>
            <a:r>
              <a:rPr lang="es-ES_tradnl" sz="3600" dirty="0">
                <a:latin typeface="Times New Roman" panose="02020603050405020304" pitchFamily="18" charset="0"/>
                <a:ea typeface="Times New Roman" panose="02020603050405020304" pitchFamily="18" charset="0"/>
              </a:rPr>
              <a:t>i: Tasa de interés</a:t>
            </a:r>
          </a:p>
          <a:p>
            <a:pPr>
              <a:lnSpc>
                <a:spcPct val="150000"/>
              </a:lnSpc>
            </a:pPr>
            <a:r>
              <a:rPr lang="es-ES_tradnl" sz="3600" dirty="0">
                <a:latin typeface="Times New Roman" panose="02020603050405020304" pitchFamily="18" charset="0"/>
                <a:ea typeface="Times New Roman" panose="02020603050405020304" pitchFamily="18" charset="0"/>
              </a:rPr>
              <a:t>n : Cantidad de cuotas</a:t>
            </a:r>
          </a:p>
          <a:p>
            <a:pPr algn="ctr"/>
            <a:endParaRPr lang="es-ES_tradnl" sz="3200" b="1" dirty="0">
              <a:latin typeface="Times New Roman" panose="02020603050405020304" pitchFamily="18" charset="0"/>
              <a:ea typeface="Times New Roman" panose="02020603050405020304" pitchFamily="18" charset="0"/>
            </a:endParaRPr>
          </a:p>
          <a:p>
            <a:pPr algn="ctr"/>
            <a:endParaRPr lang="es-ES_tradnl" sz="18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602799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a 7"/>
          <p:cNvGraphicFramePr>
            <a:graphicFrameLocks noGrp="1"/>
          </p:cNvGraphicFramePr>
          <p:nvPr>
            <p:extLst>
              <p:ext uri="{D42A27DB-BD31-4B8C-83A1-F6EECF244321}">
                <p14:modId xmlns:p14="http://schemas.microsoft.com/office/powerpoint/2010/main" val="3326983602"/>
              </p:ext>
            </p:extLst>
          </p:nvPr>
        </p:nvGraphicFramePr>
        <p:xfrm>
          <a:off x="1013951" y="503636"/>
          <a:ext cx="10146227" cy="2419101"/>
        </p:xfrm>
        <a:graphic>
          <a:graphicData uri="http://schemas.openxmlformats.org/drawingml/2006/table">
            <a:tbl>
              <a:tblPr firstRow="1" firstCol="1" bandRow="1">
                <a:tableStyleId>{5940675A-B579-460E-94D1-54222C63F5DA}</a:tableStyleId>
              </a:tblPr>
              <a:tblGrid>
                <a:gridCol w="3664581">
                  <a:extLst>
                    <a:ext uri="{9D8B030D-6E8A-4147-A177-3AD203B41FA5}">
                      <a16:colId xmlns:a16="http://schemas.microsoft.com/office/drawing/2014/main" val="20000"/>
                    </a:ext>
                  </a:extLst>
                </a:gridCol>
                <a:gridCol w="6481646">
                  <a:extLst>
                    <a:ext uri="{9D8B030D-6E8A-4147-A177-3AD203B41FA5}">
                      <a16:colId xmlns:a16="http://schemas.microsoft.com/office/drawing/2014/main" val="20001"/>
                    </a:ext>
                  </a:extLst>
                </a:gridCol>
              </a:tblGrid>
              <a:tr h="561685">
                <a:tc>
                  <a:txBody>
                    <a:bodyPr/>
                    <a:lstStyle/>
                    <a:p>
                      <a:pPr>
                        <a:lnSpc>
                          <a:spcPct val="150000"/>
                        </a:lnSpc>
                        <a:spcAft>
                          <a:spcPts val="0"/>
                        </a:spcAft>
                      </a:pPr>
                      <a:r>
                        <a:rPr lang="es-AR" sz="3000" dirty="0">
                          <a:effectLst/>
                          <a:latin typeface="Times New Roman" panose="02020603050405020304" pitchFamily="18" charset="0"/>
                          <a:cs typeface="Times New Roman" panose="02020603050405020304" pitchFamily="18" charset="0"/>
                        </a:rPr>
                        <a:t> </a:t>
                      </a:r>
                      <a:r>
                        <a:rPr lang="es-AR" sz="3000" dirty="0">
                          <a:solidFill>
                            <a:srgbClr val="FF0000"/>
                          </a:solidFill>
                          <a:effectLst/>
                          <a:latin typeface="Times New Roman" panose="02020603050405020304" pitchFamily="18" charset="0"/>
                          <a:cs typeface="Times New Roman" panose="02020603050405020304" pitchFamily="18" charset="0"/>
                        </a:rPr>
                        <a:t>Progresión</a:t>
                      </a:r>
                      <a:r>
                        <a:rPr lang="es-AR" sz="3000" baseline="0" dirty="0">
                          <a:solidFill>
                            <a:srgbClr val="FF0000"/>
                          </a:solidFill>
                          <a:effectLst/>
                          <a:latin typeface="Times New Roman" panose="02020603050405020304" pitchFamily="18" charset="0"/>
                          <a:cs typeface="Times New Roman" panose="02020603050405020304" pitchFamily="18" charset="0"/>
                        </a:rPr>
                        <a:t> Aritmética</a:t>
                      </a:r>
                      <a:endParaRPr lang="es-AR" sz="3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s-AR" sz="3000" dirty="0">
                          <a:solidFill>
                            <a:srgbClr val="00B050"/>
                          </a:solidFill>
                          <a:effectLst/>
                          <a:latin typeface="Times New Roman" panose="02020603050405020304" pitchFamily="18" charset="0"/>
                          <a:cs typeface="Times New Roman" panose="02020603050405020304" pitchFamily="18" charset="0"/>
                        </a:rPr>
                        <a:t>Valor Final</a:t>
                      </a:r>
                      <a:endParaRPr lang="es-AR" sz="30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772025">
                <a:tc>
                  <a:txBody>
                    <a:bodyPr/>
                    <a:lstStyle/>
                    <a:p>
                      <a:pPr>
                        <a:lnSpc>
                          <a:spcPct val="150000"/>
                        </a:lnSpc>
                        <a:spcAft>
                          <a:spcPts val="0"/>
                        </a:spcAft>
                      </a:pPr>
                      <a:r>
                        <a:rPr lang="es-AR" sz="3000" dirty="0">
                          <a:effectLst/>
                          <a:latin typeface="Times New Roman" panose="02020603050405020304" pitchFamily="18" charset="0"/>
                          <a:cs typeface="Times New Roman" panose="02020603050405020304" pitchFamily="18" charset="0"/>
                        </a:rPr>
                        <a:t>Vencida</a:t>
                      </a:r>
                      <a:endParaRPr lang="es-AR" sz="3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US" sz="3000" dirty="0" err="1">
                          <a:effectLst/>
                          <a:latin typeface="Times New Roman" panose="02020603050405020304" pitchFamily="18" charset="0"/>
                          <a:cs typeface="Times New Roman" panose="02020603050405020304" pitchFamily="18" charset="0"/>
                        </a:rPr>
                        <a:t>V</a:t>
                      </a:r>
                      <a:r>
                        <a:rPr lang="en-US" sz="3000" baseline="-25000" dirty="0" err="1">
                          <a:effectLst/>
                          <a:latin typeface="Times New Roman" panose="02020603050405020304" pitchFamily="18" charset="0"/>
                          <a:cs typeface="Times New Roman" panose="02020603050405020304" pitchFamily="18" charset="0"/>
                        </a:rPr>
                        <a:t>vn</a:t>
                      </a:r>
                      <a:r>
                        <a:rPr lang="en-US" sz="3000" dirty="0">
                          <a:effectLst/>
                          <a:latin typeface="Times New Roman" panose="02020603050405020304" pitchFamily="18" charset="0"/>
                          <a:cs typeface="Times New Roman" panose="02020603050405020304" pitchFamily="18" charset="0"/>
                        </a:rPr>
                        <a:t> =  S</a:t>
                      </a:r>
                      <a:r>
                        <a:rPr lang="en-US" sz="3000" baseline="-25000" dirty="0">
                          <a:effectLst/>
                          <a:latin typeface="Times New Roman" panose="02020603050405020304" pitchFamily="18" charset="0"/>
                          <a:cs typeface="Times New Roman" panose="02020603050405020304" pitchFamily="18" charset="0"/>
                        </a:rPr>
                        <a:t>n</a:t>
                      </a:r>
                      <a:r>
                        <a:rPr lang="en-US" sz="3000" dirty="0">
                          <a:effectLst/>
                          <a:latin typeface="Times New Roman" panose="02020603050405020304" pitchFamily="18" charset="0"/>
                          <a:cs typeface="Times New Roman" panose="02020603050405020304" pitchFamily="18" charset="0"/>
                        </a:rPr>
                        <a:t>  (p + d/i)  – n</a:t>
                      </a:r>
                      <a:r>
                        <a:rPr lang="en-US" sz="3000" baseline="0" dirty="0">
                          <a:effectLst/>
                          <a:latin typeface="Times New Roman" panose="02020603050405020304" pitchFamily="18" charset="0"/>
                          <a:cs typeface="Times New Roman" panose="02020603050405020304" pitchFamily="18" charset="0"/>
                        </a:rPr>
                        <a:t> </a:t>
                      </a:r>
                      <a:r>
                        <a:rPr lang="en-US" sz="3000" dirty="0">
                          <a:effectLst/>
                          <a:latin typeface="Times New Roman" panose="02020603050405020304" pitchFamily="18" charset="0"/>
                          <a:cs typeface="Times New Roman" panose="02020603050405020304" pitchFamily="18" charset="0"/>
                        </a:rPr>
                        <a:t>d/i	</a:t>
                      </a:r>
                      <a:endParaRPr lang="es-AR" sz="3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043445">
                <a:tc>
                  <a:txBody>
                    <a:bodyPr/>
                    <a:lstStyle/>
                    <a:p>
                      <a:pPr>
                        <a:lnSpc>
                          <a:spcPct val="150000"/>
                        </a:lnSpc>
                        <a:spcAft>
                          <a:spcPts val="0"/>
                        </a:spcAft>
                      </a:pPr>
                      <a:r>
                        <a:rPr lang="es-AR" sz="3000" dirty="0">
                          <a:effectLst/>
                          <a:latin typeface="Times New Roman" panose="02020603050405020304" pitchFamily="18" charset="0"/>
                          <a:cs typeface="Times New Roman" panose="02020603050405020304" pitchFamily="18" charset="0"/>
                        </a:rPr>
                        <a:t>Adelantada</a:t>
                      </a:r>
                      <a:endParaRPr lang="es-AR" sz="3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US" sz="3000" dirty="0" err="1">
                          <a:effectLst/>
                          <a:latin typeface="Times New Roman" panose="02020603050405020304" pitchFamily="18" charset="0"/>
                          <a:cs typeface="Times New Roman" panose="02020603050405020304" pitchFamily="18" charset="0"/>
                        </a:rPr>
                        <a:t>V</a:t>
                      </a:r>
                      <a:r>
                        <a:rPr lang="en-US" sz="3000" baseline="-25000" dirty="0" err="1">
                          <a:effectLst/>
                          <a:latin typeface="Times New Roman" panose="02020603050405020304" pitchFamily="18" charset="0"/>
                          <a:cs typeface="Times New Roman" panose="02020603050405020304" pitchFamily="18" charset="0"/>
                        </a:rPr>
                        <a:t>vn</a:t>
                      </a:r>
                      <a:r>
                        <a:rPr lang="en-US" sz="3000" dirty="0">
                          <a:effectLst/>
                          <a:latin typeface="Times New Roman" panose="02020603050405020304" pitchFamily="18" charset="0"/>
                          <a:cs typeface="Times New Roman" panose="02020603050405020304" pitchFamily="18" charset="0"/>
                        </a:rPr>
                        <a:t> =  S</a:t>
                      </a:r>
                      <a:r>
                        <a:rPr lang="en-US" sz="3000" baseline="-25000" dirty="0">
                          <a:effectLst/>
                          <a:latin typeface="Times New Roman" panose="02020603050405020304" pitchFamily="18" charset="0"/>
                          <a:cs typeface="Times New Roman" panose="02020603050405020304" pitchFamily="18" charset="0"/>
                        </a:rPr>
                        <a:t>n</a:t>
                      </a:r>
                      <a:r>
                        <a:rPr lang="en-US" sz="3000" dirty="0">
                          <a:effectLst/>
                          <a:latin typeface="Times New Roman" panose="02020603050405020304" pitchFamily="18" charset="0"/>
                          <a:cs typeface="Times New Roman" panose="02020603050405020304" pitchFamily="18" charset="0"/>
                        </a:rPr>
                        <a:t>  (p + d/i)  – n</a:t>
                      </a:r>
                      <a:r>
                        <a:rPr lang="en-US" sz="3000" baseline="0" dirty="0">
                          <a:effectLst/>
                          <a:latin typeface="Times New Roman" panose="02020603050405020304" pitchFamily="18" charset="0"/>
                          <a:cs typeface="Times New Roman" panose="02020603050405020304" pitchFamily="18" charset="0"/>
                        </a:rPr>
                        <a:t> </a:t>
                      </a:r>
                      <a:r>
                        <a:rPr lang="en-US" sz="3000" dirty="0">
                          <a:effectLst/>
                          <a:latin typeface="Times New Roman" panose="02020603050405020304" pitchFamily="18" charset="0"/>
                          <a:cs typeface="Times New Roman" panose="02020603050405020304" pitchFamily="18" charset="0"/>
                        </a:rPr>
                        <a:t>d/i  (1+i)    </a:t>
                      </a:r>
                      <a:endParaRPr lang="es-AR" sz="3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graphicFrame>
        <p:nvGraphicFramePr>
          <p:cNvPr id="9" name="Tabla 8"/>
          <p:cNvGraphicFramePr>
            <a:graphicFrameLocks noGrp="1"/>
          </p:cNvGraphicFramePr>
          <p:nvPr/>
        </p:nvGraphicFramePr>
        <p:xfrm>
          <a:off x="1013951" y="3666477"/>
          <a:ext cx="10829809" cy="2043176"/>
        </p:xfrm>
        <a:graphic>
          <a:graphicData uri="http://schemas.openxmlformats.org/drawingml/2006/table">
            <a:tbl>
              <a:tblPr firstRow="1" firstCol="1" bandRow="1">
                <a:tableStyleId>{5940675A-B579-460E-94D1-54222C63F5DA}</a:tableStyleId>
              </a:tblPr>
              <a:tblGrid>
                <a:gridCol w="3874584">
                  <a:extLst>
                    <a:ext uri="{9D8B030D-6E8A-4147-A177-3AD203B41FA5}">
                      <a16:colId xmlns:a16="http://schemas.microsoft.com/office/drawing/2014/main" val="20000"/>
                    </a:ext>
                  </a:extLst>
                </a:gridCol>
                <a:gridCol w="6955225">
                  <a:extLst>
                    <a:ext uri="{9D8B030D-6E8A-4147-A177-3AD203B41FA5}">
                      <a16:colId xmlns:a16="http://schemas.microsoft.com/office/drawing/2014/main" val="20001"/>
                    </a:ext>
                  </a:extLst>
                </a:gridCol>
              </a:tblGrid>
              <a:tr h="594805">
                <a:tc>
                  <a:txBody>
                    <a:bodyPr/>
                    <a:lstStyle/>
                    <a:p>
                      <a:pPr>
                        <a:lnSpc>
                          <a:spcPct val="150000"/>
                        </a:lnSpc>
                        <a:spcAft>
                          <a:spcPts val="0"/>
                        </a:spcAft>
                      </a:pPr>
                      <a:r>
                        <a:rPr lang="es-AR" sz="3000" dirty="0">
                          <a:effectLst/>
                          <a:latin typeface="Times New Roman" panose="02020603050405020304" pitchFamily="18" charset="0"/>
                          <a:cs typeface="Times New Roman" panose="02020603050405020304" pitchFamily="18" charset="0"/>
                        </a:rPr>
                        <a:t> </a:t>
                      </a:r>
                      <a:r>
                        <a:rPr lang="es-AR" sz="3000" dirty="0">
                          <a:solidFill>
                            <a:srgbClr val="FF0000"/>
                          </a:solidFill>
                          <a:effectLst/>
                          <a:latin typeface="Times New Roman" panose="02020603050405020304" pitchFamily="18" charset="0"/>
                          <a:cs typeface="Times New Roman" panose="02020603050405020304" pitchFamily="18" charset="0"/>
                        </a:rPr>
                        <a:t>Progresión</a:t>
                      </a:r>
                      <a:r>
                        <a:rPr lang="es-AR" sz="3000" baseline="0" dirty="0">
                          <a:solidFill>
                            <a:srgbClr val="FF0000"/>
                          </a:solidFill>
                          <a:effectLst/>
                          <a:latin typeface="Times New Roman" panose="02020603050405020304" pitchFamily="18" charset="0"/>
                          <a:cs typeface="Times New Roman" panose="02020603050405020304" pitchFamily="18" charset="0"/>
                        </a:rPr>
                        <a:t> Aritmética</a:t>
                      </a:r>
                      <a:endParaRPr lang="es-AR" sz="3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s-AR" sz="3000" dirty="0">
                          <a:solidFill>
                            <a:srgbClr val="0070C0"/>
                          </a:solidFill>
                          <a:effectLst/>
                          <a:latin typeface="Times New Roman" panose="02020603050405020304" pitchFamily="18" charset="0"/>
                          <a:cs typeface="Times New Roman" panose="02020603050405020304" pitchFamily="18" charset="0"/>
                        </a:rPr>
                        <a:t>Valor Actual</a:t>
                      </a:r>
                      <a:endParaRPr lang="es-AR" sz="3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35000">
                <a:tc>
                  <a:txBody>
                    <a:bodyPr/>
                    <a:lstStyle/>
                    <a:p>
                      <a:pPr>
                        <a:lnSpc>
                          <a:spcPct val="150000"/>
                        </a:lnSpc>
                        <a:spcAft>
                          <a:spcPts val="0"/>
                        </a:spcAft>
                      </a:pPr>
                      <a:r>
                        <a:rPr lang="es-AR" sz="3000">
                          <a:effectLst/>
                          <a:latin typeface="Times New Roman" panose="02020603050405020304" pitchFamily="18" charset="0"/>
                          <a:cs typeface="Times New Roman" panose="02020603050405020304" pitchFamily="18" charset="0"/>
                        </a:rPr>
                        <a:t>Vencida</a:t>
                      </a:r>
                      <a:endParaRPr lang="es-AR" sz="3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US" sz="3000" dirty="0" err="1">
                          <a:effectLst/>
                          <a:latin typeface="Times New Roman" panose="02020603050405020304" pitchFamily="18" charset="0"/>
                          <a:cs typeface="Times New Roman" panose="02020603050405020304" pitchFamily="18" charset="0"/>
                        </a:rPr>
                        <a:t>V</a:t>
                      </a:r>
                      <a:r>
                        <a:rPr lang="en-US" sz="3000" baseline="-25000" dirty="0" err="1">
                          <a:effectLst/>
                          <a:latin typeface="Times New Roman" panose="02020603050405020304" pitchFamily="18" charset="0"/>
                          <a:cs typeface="Times New Roman" panose="02020603050405020304" pitchFamily="18" charset="0"/>
                        </a:rPr>
                        <a:t>vo</a:t>
                      </a:r>
                      <a:r>
                        <a:rPr lang="en-US" sz="3000" baseline="-25000" dirty="0">
                          <a:effectLst/>
                          <a:latin typeface="Times New Roman" panose="02020603050405020304" pitchFamily="18" charset="0"/>
                          <a:cs typeface="Times New Roman" panose="02020603050405020304" pitchFamily="18" charset="0"/>
                        </a:rPr>
                        <a:t> </a:t>
                      </a:r>
                      <a:r>
                        <a:rPr lang="en-US" sz="3000" dirty="0">
                          <a:effectLst/>
                          <a:latin typeface="Times New Roman" panose="02020603050405020304" pitchFamily="18" charset="0"/>
                          <a:cs typeface="Times New Roman" panose="02020603050405020304" pitchFamily="18" charset="0"/>
                        </a:rPr>
                        <a:t> = a</a:t>
                      </a:r>
                      <a:r>
                        <a:rPr lang="en-US" sz="3000" baseline="-25000" dirty="0">
                          <a:effectLst/>
                          <a:latin typeface="Times New Roman" panose="02020603050405020304" pitchFamily="18" charset="0"/>
                          <a:cs typeface="Times New Roman" panose="02020603050405020304" pitchFamily="18" charset="0"/>
                        </a:rPr>
                        <a:t>n  </a:t>
                      </a:r>
                      <a:r>
                        <a:rPr lang="en-US" sz="3000" dirty="0">
                          <a:effectLst/>
                          <a:latin typeface="Times New Roman" panose="02020603050405020304" pitchFamily="18" charset="0"/>
                          <a:cs typeface="Times New Roman" panose="02020603050405020304" pitchFamily="18" charset="0"/>
                        </a:rPr>
                        <a:t>(p + d/i + </a:t>
                      </a:r>
                      <a:r>
                        <a:rPr lang="en-US" sz="3000" dirty="0" err="1">
                          <a:effectLst/>
                          <a:latin typeface="Times New Roman" panose="02020603050405020304" pitchFamily="18" charset="0"/>
                          <a:cs typeface="Times New Roman" panose="02020603050405020304" pitchFamily="18" charset="0"/>
                        </a:rPr>
                        <a:t>nd</a:t>
                      </a:r>
                      <a:r>
                        <a:rPr lang="en-US" sz="3000" dirty="0">
                          <a:effectLst/>
                          <a:latin typeface="Times New Roman" panose="02020603050405020304" pitchFamily="18" charset="0"/>
                          <a:cs typeface="Times New Roman" panose="02020603050405020304" pitchFamily="18" charset="0"/>
                        </a:rPr>
                        <a:t>)  – n</a:t>
                      </a:r>
                      <a:r>
                        <a:rPr lang="en-US" sz="3000" baseline="0" dirty="0">
                          <a:effectLst/>
                          <a:latin typeface="Times New Roman" panose="02020603050405020304" pitchFamily="18" charset="0"/>
                          <a:cs typeface="Times New Roman" panose="02020603050405020304" pitchFamily="18" charset="0"/>
                        </a:rPr>
                        <a:t> </a:t>
                      </a:r>
                      <a:r>
                        <a:rPr lang="en-US" sz="3000" dirty="0">
                          <a:effectLst/>
                          <a:latin typeface="Times New Roman" panose="02020603050405020304" pitchFamily="18" charset="0"/>
                          <a:cs typeface="Times New Roman" panose="02020603050405020304" pitchFamily="18" charset="0"/>
                        </a:rPr>
                        <a:t>d/i</a:t>
                      </a:r>
                      <a:endParaRPr lang="es-AR" sz="3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804545">
                <a:tc>
                  <a:txBody>
                    <a:bodyPr/>
                    <a:lstStyle/>
                    <a:p>
                      <a:pPr>
                        <a:lnSpc>
                          <a:spcPct val="150000"/>
                        </a:lnSpc>
                        <a:spcAft>
                          <a:spcPts val="0"/>
                        </a:spcAft>
                      </a:pPr>
                      <a:r>
                        <a:rPr lang="es-AR" sz="3000">
                          <a:effectLst/>
                          <a:latin typeface="Times New Roman" panose="02020603050405020304" pitchFamily="18" charset="0"/>
                          <a:cs typeface="Times New Roman" panose="02020603050405020304" pitchFamily="18" charset="0"/>
                        </a:rPr>
                        <a:t>Adelantada</a:t>
                      </a:r>
                      <a:endParaRPr lang="es-AR" sz="3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US" sz="3000" dirty="0" err="1">
                          <a:effectLst/>
                          <a:latin typeface="Times New Roman" panose="02020603050405020304" pitchFamily="18" charset="0"/>
                          <a:cs typeface="Times New Roman" panose="02020603050405020304" pitchFamily="18" charset="0"/>
                        </a:rPr>
                        <a:t>V</a:t>
                      </a:r>
                      <a:r>
                        <a:rPr lang="en-US" sz="3000" baseline="-25000" dirty="0" err="1">
                          <a:effectLst/>
                          <a:latin typeface="Times New Roman" panose="02020603050405020304" pitchFamily="18" charset="0"/>
                          <a:cs typeface="Times New Roman" panose="02020603050405020304" pitchFamily="18" charset="0"/>
                        </a:rPr>
                        <a:t>vo</a:t>
                      </a:r>
                      <a:r>
                        <a:rPr lang="en-US" sz="3000" dirty="0">
                          <a:effectLst/>
                          <a:latin typeface="Times New Roman" panose="02020603050405020304" pitchFamily="18" charset="0"/>
                          <a:cs typeface="Times New Roman" panose="02020603050405020304" pitchFamily="18" charset="0"/>
                        </a:rPr>
                        <a:t>  = a</a:t>
                      </a:r>
                      <a:r>
                        <a:rPr lang="en-US" sz="3000" baseline="-25000" dirty="0">
                          <a:effectLst/>
                          <a:latin typeface="Times New Roman" panose="02020603050405020304" pitchFamily="18" charset="0"/>
                          <a:cs typeface="Times New Roman" panose="02020603050405020304" pitchFamily="18" charset="0"/>
                        </a:rPr>
                        <a:t>n</a:t>
                      </a:r>
                      <a:r>
                        <a:rPr lang="en-US" sz="3000" dirty="0">
                          <a:effectLst/>
                          <a:latin typeface="Times New Roman" panose="02020603050405020304" pitchFamily="18" charset="0"/>
                          <a:cs typeface="Times New Roman" panose="02020603050405020304" pitchFamily="18" charset="0"/>
                        </a:rPr>
                        <a:t> (p+ d/i + </a:t>
                      </a:r>
                      <a:r>
                        <a:rPr lang="en-US" sz="3000" dirty="0" err="1">
                          <a:effectLst/>
                          <a:latin typeface="Times New Roman" panose="02020603050405020304" pitchFamily="18" charset="0"/>
                          <a:cs typeface="Times New Roman" panose="02020603050405020304" pitchFamily="18" charset="0"/>
                        </a:rPr>
                        <a:t>nd</a:t>
                      </a:r>
                      <a:r>
                        <a:rPr lang="en-US" sz="3000" dirty="0">
                          <a:effectLst/>
                          <a:latin typeface="Times New Roman" panose="02020603050405020304" pitchFamily="18" charset="0"/>
                          <a:cs typeface="Times New Roman" panose="02020603050405020304" pitchFamily="18" charset="0"/>
                        </a:rPr>
                        <a:t>)  –</a:t>
                      </a:r>
                      <a:r>
                        <a:rPr lang="en-US" sz="3000" baseline="0" dirty="0">
                          <a:effectLst/>
                          <a:latin typeface="Times New Roman" panose="02020603050405020304" pitchFamily="18" charset="0"/>
                          <a:cs typeface="Times New Roman" panose="02020603050405020304" pitchFamily="18" charset="0"/>
                        </a:rPr>
                        <a:t> </a:t>
                      </a:r>
                      <a:r>
                        <a:rPr lang="en-US" sz="3000" dirty="0">
                          <a:effectLst/>
                          <a:latin typeface="Times New Roman" panose="02020603050405020304" pitchFamily="18" charset="0"/>
                          <a:cs typeface="Times New Roman" panose="02020603050405020304" pitchFamily="18" charset="0"/>
                        </a:rPr>
                        <a:t>(n</a:t>
                      </a:r>
                      <a:r>
                        <a:rPr lang="en-US" sz="3000" baseline="0" dirty="0">
                          <a:effectLst/>
                          <a:latin typeface="Times New Roman" panose="02020603050405020304" pitchFamily="18" charset="0"/>
                          <a:cs typeface="Times New Roman" panose="02020603050405020304" pitchFamily="18" charset="0"/>
                        </a:rPr>
                        <a:t> </a:t>
                      </a:r>
                      <a:r>
                        <a:rPr lang="en-US" sz="3000" dirty="0">
                          <a:effectLst/>
                          <a:latin typeface="Times New Roman" panose="02020603050405020304" pitchFamily="18" charset="0"/>
                          <a:cs typeface="Times New Roman" panose="02020603050405020304" pitchFamily="18" charset="0"/>
                        </a:rPr>
                        <a:t>d/i) (1+i) </a:t>
                      </a:r>
                      <a:endParaRPr lang="es-AR" sz="3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11" name="Marcador de pie de página 10"/>
          <p:cNvSpPr>
            <a:spLocks noGrp="1"/>
          </p:cNvSpPr>
          <p:nvPr>
            <p:ph type="ftr" sz="quarter" idx="11"/>
          </p:nvPr>
        </p:nvSpPr>
        <p:spPr/>
        <p:txBody>
          <a:bodyPr/>
          <a:lstStyle/>
          <a:p>
            <a:r>
              <a:rPr lang="es-AR"/>
              <a:t>Matemática Financiera – UNS – 1° 2020</a:t>
            </a:r>
          </a:p>
        </p:txBody>
      </p:sp>
      <p:sp>
        <p:nvSpPr>
          <p:cNvPr id="12" name="Marcador de número de diapositiva 11"/>
          <p:cNvSpPr>
            <a:spLocks noGrp="1"/>
          </p:cNvSpPr>
          <p:nvPr>
            <p:ph type="sldNum" sz="quarter" idx="12"/>
          </p:nvPr>
        </p:nvSpPr>
        <p:spPr/>
        <p:txBody>
          <a:bodyPr/>
          <a:lstStyle/>
          <a:p>
            <a:fld id="{728569AA-274F-4435-ACC1-1B6987B456C0}" type="slidenum">
              <a:rPr lang="es-AR" smtClean="0"/>
              <a:t>67</a:t>
            </a:fld>
            <a:endParaRPr lang="es-AR"/>
          </a:p>
        </p:txBody>
      </p:sp>
    </p:spTree>
    <p:extLst>
      <p:ext uri="{BB962C8B-B14F-4D97-AF65-F5344CB8AC3E}">
        <p14:creationId xmlns:p14="http://schemas.microsoft.com/office/powerpoint/2010/main" val="11954443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43516" y="2551837"/>
            <a:ext cx="10504967" cy="1754326"/>
          </a:xfrm>
          <a:prstGeom prst="rect">
            <a:avLst/>
          </a:prstGeom>
        </p:spPr>
        <p:txBody>
          <a:bodyPr wrap="square">
            <a:spAutoFit/>
          </a:bodyPr>
          <a:lstStyle/>
          <a:p>
            <a:pPr algn="ctr"/>
            <a:r>
              <a:rPr lang="es-ES_tradnl" sz="3600" b="1" dirty="0">
                <a:latin typeface="Times New Roman" panose="02020603050405020304" pitchFamily="18" charset="0"/>
                <a:ea typeface="Times New Roman" panose="02020603050405020304" pitchFamily="18" charset="0"/>
              </a:rPr>
              <a:t>VALORIZACION</a:t>
            </a:r>
          </a:p>
          <a:p>
            <a:pPr algn="ctr"/>
            <a:endParaRPr lang="es-ES_tradnl" sz="3600" b="1" dirty="0">
              <a:latin typeface="Times New Roman" panose="02020603050405020304" pitchFamily="18" charset="0"/>
              <a:ea typeface="Times New Roman" panose="02020603050405020304" pitchFamily="18" charset="0"/>
            </a:endParaRPr>
          </a:p>
          <a:p>
            <a:pPr algn="ctr"/>
            <a:r>
              <a:rPr lang="es-ES_tradnl" sz="3600" b="1" dirty="0">
                <a:latin typeface="Times New Roman" panose="02020603050405020304" pitchFamily="18" charset="0"/>
                <a:ea typeface="Times New Roman" panose="02020603050405020304" pitchFamily="18" charset="0"/>
              </a:rPr>
              <a:t>RENTAS EN PROGRESION GEOMETRICA</a:t>
            </a:r>
          </a:p>
        </p:txBody>
      </p:sp>
    </p:spTree>
    <p:extLst>
      <p:ext uri="{BB962C8B-B14F-4D97-AF65-F5344CB8AC3E}">
        <p14:creationId xmlns:p14="http://schemas.microsoft.com/office/powerpoint/2010/main" val="17752011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88827" y="385208"/>
            <a:ext cx="10834577" cy="5475345"/>
          </a:xfrm>
          <a:prstGeom prst="rect">
            <a:avLst/>
          </a:prstGeom>
        </p:spPr>
        <p:txBody>
          <a:bodyPr wrap="square">
            <a:spAutoFit/>
          </a:bodyPr>
          <a:lstStyle/>
          <a:p>
            <a:pPr algn="just">
              <a:lnSpc>
                <a:spcPct val="120000"/>
              </a:lnSpc>
              <a:spcBef>
                <a:spcPts val="1800"/>
              </a:spcBef>
              <a:spcAft>
                <a:spcPts val="1200"/>
              </a:spcAft>
            </a:pPr>
            <a:r>
              <a:rPr lang="es-ES_tradnl" sz="2800" b="1" dirty="0">
                <a:latin typeface="Times New Roman" panose="02020603050405020304" pitchFamily="18" charset="0"/>
                <a:ea typeface="Times New Roman" panose="02020603050405020304" pitchFamily="18" charset="0"/>
              </a:rPr>
              <a:t>RENTAS CON CUOTAS VARIABLES EN PROGRESIÓN GEOMÉTRICA</a:t>
            </a:r>
            <a:endParaRPr lang="es-AR" sz="2800" b="1" dirty="0">
              <a:latin typeface="Times New Roman" panose="02020603050405020304" pitchFamily="18" charset="0"/>
              <a:ea typeface="Times New Roman" panose="02020603050405020304" pitchFamily="18" charset="0"/>
            </a:endParaRPr>
          </a:p>
          <a:p>
            <a:pPr algn="just">
              <a:lnSpc>
                <a:spcPct val="120000"/>
              </a:lnSpc>
              <a:spcAft>
                <a:spcPts val="600"/>
              </a:spcAft>
            </a:pPr>
            <a:r>
              <a:rPr lang="es-ES_tradnl" sz="2800" dirty="0">
                <a:latin typeface="Times New Roman" panose="02020603050405020304" pitchFamily="18" charset="0"/>
                <a:ea typeface="Times New Roman" panose="02020603050405020304" pitchFamily="18" charset="0"/>
                <a:cs typeface="Times New Roman" panose="02020603050405020304" pitchFamily="18" charset="0"/>
              </a:rPr>
              <a:t>La cuota en este tipo de rentas varía en una cantidad igual al producto de la cuota inmediata anterior por un factor constante que llamaremos “q”, por lo tanto la diferencia entre cuota y cuota no es una cantidad constante sino variable.</a:t>
            </a:r>
          </a:p>
          <a:p>
            <a:pPr algn="just">
              <a:lnSpc>
                <a:spcPct val="120000"/>
              </a:lnSpc>
              <a:spcAft>
                <a:spcPts val="600"/>
              </a:spcAft>
            </a:pPr>
            <a:r>
              <a:rPr lang="es-AR" sz="2800" dirty="0">
                <a:latin typeface="Times New Roman" panose="02020603050405020304" pitchFamily="18" charset="0"/>
                <a:ea typeface="Times New Roman" panose="02020603050405020304" pitchFamily="18" charset="0"/>
                <a:cs typeface="Times New Roman" panose="02020603050405020304" pitchFamily="18" charset="0"/>
              </a:rPr>
              <a:t>   EI						                                                   EF</a:t>
            </a:r>
            <a:endParaRPr lang="es-AR" sz="28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20000"/>
              </a:lnSpc>
              <a:spcAft>
                <a:spcPts val="600"/>
              </a:spcAft>
            </a:pPr>
            <a:r>
              <a:rPr lang="es-AR" sz="2800" dirty="0">
                <a:latin typeface="Arial" panose="020B0604020202020204" pitchFamily="34" charset="0"/>
                <a:ea typeface="Times New Roman" panose="02020603050405020304" pitchFamily="18" charset="0"/>
                <a:cs typeface="Times New Roman" panose="02020603050405020304" pitchFamily="18" charset="0"/>
              </a:rPr>
              <a:t>    </a:t>
            </a:r>
            <a:r>
              <a:rPr lang="es-AR" sz="2800" dirty="0">
                <a:latin typeface="Times New Roman" panose="02020603050405020304" pitchFamily="18" charset="0"/>
                <a:ea typeface="Times New Roman" panose="02020603050405020304" pitchFamily="18" charset="0"/>
                <a:cs typeface="Times New Roman" panose="02020603050405020304" pitchFamily="18" charset="0"/>
              </a:rPr>
              <a:t>0	        1           2           3                                         n-2        n-1        n</a:t>
            </a:r>
            <a:endParaRPr lang="es-AR" sz="2800" dirty="0">
              <a:latin typeface="Arial" panose="020B0604020202020204" pitchFamily="34" charset="0"/>
              <a:ea typeface="Times New Roman" panose="02020603050405020304" pitchFamily="18" charset="0"/>
              <a:cs typeface="Times New Roman" panose="02020603050405020304" pitchFamily="18" charset="0"/>
            </a:endParaRPr>
          </a:p>
          <a:p>
            <a:pPr algn="ctr">
              <a:spcAft>
                <a:spcPts val="0"/>
              </a:spcAft>
            </a:pPr>
            <a:r>
              <a:rPr lang="es-AR" sz="2800" dirty="0">
                <a:latin typeface="Times New Roman" panose="02020603050405020304" pitchFamily="18" charset="0"/>
                <a:ea typeface="Times New Roman" panose="02020603050405020304" pitchFamily="18" charset="0"/>
                <a:cs typeface="Times New Roman" panose="02020603050405020304" pitchFamily="18" charset="0"/>
              </a:rPr>
              <a:t>/--------- / -------- / -------- / ------------------------------ / ------- / ------- /</a:t>
            </a:r>
            <a:endParaRPr lang="es-AR" sz="2800" dirty="0">
              <a:latin typeface="Arial" panose="020B0604020202020204" pitchFamily="34" charset="0"/>
              <a:ea typeface="Times New Roman" panose="02020603050405020304" pitchFamily="18" charset="0"/>
              <a:cs typeface="Times New Roman" panose="02020603050405020304" pitchFamily="18" charset="0"/>
            </a:endParaRPr>
          </a:p>
          <a:p>
            <a:pPr marL="450215" algn="just">
              <a:spcAft>
                <a:spcPts val="600"/>
              </a:spcAft>
            </a:pPr>
            <a:r>
              <a:rPr lang="es-AR" sz="2800" dirty="0">
                <a:latin typeface="Times New Roman" panose="02020603050405020304" pitchFamily="18" charset="0"/>
                <a:ea typeface="Times New Roman" panose="02020603050405020304" pitchFamily="18" charset="0"/>
                <a:cs typeface="Times New Roman" panose="02020603050405020304" pitchFamily="18" charset="0"/>
              </a:rPr>
              <a:t>	        p           </a:t>
            </a:r>
            <a:r>
              <a:rPr lang="es-AR" sz="2800" dirty="0" err="1">
                <a:latin typeface="Times New Roman" panose="02020603050405020304" pitchFamily="18" charset="0"/>
                <a:ea typeface="Times New Roman" panose="02020603050405020304" pitchFamily="18" charset="0"/>
                <a:cs typeface="Times New Roman" panose="02020603050405020304" pitchFamily="18" charset="0"/>
              </a:rPr>
              <a:t>pq</a:t>
            </a:r>
            <a:r>
              <a:rPr lang="es-AR" sz="2800" dirty="0">
                <a:latin typeface="Times New Roman" panose="02020603050405020304" pitchFamily="18" charset="0"/>
                <a:ea typeface="Times New Roman" panose="02020603050405020304" pitchFamily="18" charset="0"/>
                <a:cs typeface="Times New Roman" panose="02020603050405020304" pitchFamily="18" charset="0"/>
              </a:rPr>
              <a:t>          pq</a:t>
            </a:r>
            <a:r>
              <a:rPr lang="es-AR" sz="2800" baseline="30000" dirty="0">
                <a:latin typeface="Times New Roman" panose="02020603050405020304" pitchFamily="18" charset="0"/>
                <a:ea typeface="Times New Roman" panose="02020603050405020304" pitchFamily="18" charset="0"/>
                <a:cs typeface="Times New Roman" panose="02020603050405020304" pitchFamily="18" charset="0"/>
              </a:rPr>
              <a:t>2</a:t>
            </a:r>
            <a:r>
              <a:rPr lang="es-AR" sz="2800" dirty="0">
                <a:latin typeface="Times New Roman" panose="02020603050405020304" pitchFamily="18" charset="0"/>
                <a:ea typeface="Times New Roman" panose="02020603050405020304" pitchFamily="18" charset="0"/>
                <a:cs typeface="Times New Roman" panose="02020603050405020304" pitchFamily="18" charset="0"/>
              </a:rPr>
              <a:t> 		               pq</a:t>
            </a:r>
            <a:r>
              <a:rPr lang="es-AR" sz="2800" baseline="30000" dirty="0">
                <a:latin typeface="Times New Roman" panose="02020603050405020304" pitchFamily="18" charset="0"/>
                <a:ea typeface="Times New Roman" panose="02020603050405020304" pitchFamily="18" charset="0"/>
                <a:cs typeface="Times New Roman" panose="02020603050405020304" pitchFamily="18" charset="0"/>
              </a:rPr>
              <a:t>n-3</a:t>
            </a:r>
            <a:r>
              <a:rPr lang="es-AR" sz="2800" dirty="0">
                <a:latin typeface="Times New Roman" panose="02020603050405020304" pitchFamily="18" charset="0"/>
                <a:ea typeface="Times New Roman" panose="02020603050405020304" pitchFamily="18" charset="0"/>
                <a:cs typeface="Times New Roman" panose="02020603050405020304" pitchFamily="18" charset="0"/>
              </a:rPr>
              <a:t>     pq</a:t>
            </a:r>
            <a:r>
              <a:rPr lang="es-AR" sz="2800" baseline="30000" dirty="0">
                <a:latin typeface="Times New Roman" panose="02020603050405020304" pitchFamily="18" charset="0"/>
                <a:ea typeface="Times New Roman" panose="02020603050405020304" pitchFamily="18" charset="0"/>
                <a:cs typeface="Times New Roman" panose="02020603050405020304" pitchFamily="18" charset="0"/>
              </a:rPr>
              <a:t>n-2      </a:t>
            </a:r>
            <a:r>
              <a:rPr lang="es-AR" sz="2800" dirty="0">
                <a:latin typeface="Times New Roman" panose="02020603050405020304" pitchFamily="18" charset="0"/>
                <a:ea typeface="Times New Roman" panose="02020603050405020304" pitchFamily="18" charset="0"/>
                <a:cs typeface="Times New Roman" panose="02020603050405020304" pitchFamily="18" charset="0"/>
              </a:rPr>
              <a:t> pq</a:t>
            </a:r>
            <a:r>
              <a:rPr lang="es-AR" sz="2800" baseline="30000" dirty="0">
                <a:latin typeface="Times New Roman" panose="02020603050405020304" pitchFamily="18" charset="0"/>
                <a:ea typeface="Times New Roman" panose="02020603050405020304" pitchFamily="18" charset="0"/>
                <a:cs typeface="Times New Roman" panose="02020603050405020304" pitchFamily="18" charset="0"/>
              </a:rPr>
              <a:t>n-1</a:t>
            </a:r>
            <a:endParaRPr lang="es-AR" sz="28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728569AA-274F-4435-ACC1-1B6987B456C0}" type="slidenum">
              <a:rPr lang="es-AR" smtClean="0"/>
              <a:t>69</a:t>
            </a:fld>
            <a:endParaRPr lang="es-AR"/>
          </a:p>
        </p:txBody>
      </p:sp>
    </p:spTree>
    <p:extLst>
      <p:ext uri="{BB962C8B-B14F-4D97-AF65-F5344CB8AC3E}">
        <p14:creationId xmlns:p14="http://schemas.microsoft.com/office/powerpoint/2010/main" val="2871145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47665" y="845046"/>
            <a:ext cx="9924158" cy="5693866"/>
          </a:xfrm>
          <a:prstGeom prst="rect">
            <a:avLst/>
          </a:prstGeom>
        </p:spPr>
        <p:txBody>
          <a:bodyPr wrap="square">
            <a:spAutoFit/>
          </a:bodyPr>
          <a:lstStyle/>
          <a:p>
            <a:pPr algn="just">
              <a:spcBef>
                <a:spcPts val="1800"/>
              </a:spcBef>
              <a:spcAft>
                <a:spcPts val="0"/>
              </a:spcAft>
            </a:pPr>
            <a:r>
              <a:rPr lang="es-ES_tradnl" sz="3000" b="1" dirty="0">
                <a:latin typeface="Times New Roman" panose="02020603050405020304" pitchFamily="18" charset="0"/>
                <a:ea typeface="Times New Roman" panose="02020603050405020304" pitchFamily="18" charset="0"/>
              </a:rPr>
              <a:t>RENTAS – Clasificación</a:t>
            </a:r>
          </a:p>
          <a:p>
            <a:pPr algn="just">
              <a:spcAft>
                <a:spcPts val="0"/>
              </a:spcAft>
            </a:pPr>
            <a:r>
              <a:rPr lang="es-ES_tradnl" sz="3200" b="1" dirty="0">
                <a:latin typeface="Times New Roman" panose="02020603050405020304" pitchFamily="18" charset="0"/>
                <a:ea typeface="Times New Roman" panose="02020603050405020304" pitchFamily="18" charset="0"/>
              </a:rPr>
              <a:t>III - </a:t>
            </a:r>
            <a:r>
              <a:rPr lang="es-ES_tradnl" sz="2800" b="1" dirty="0">
                <a:latin typeface="Times New Roman" panose="02020603050405020304" pitchFamily="18" charset="0"/>
                <a:ea typeface="Times New Roman" panose="02020603050405020304" pitchFamily="18" charset="0"/>
                <a:cs typeface="Times New Roman" panose="02020603050405020304" pitchFamily="18" charset="0"/>
              </a:rPr>
              <a:t>Por el momento en que se pagan.</a:t>
            </a:r>
          </a:p>
          <a:p>
            <a:pPr algn="just">
              <a:spcAft>
                <a:spcPts val="0"/>
              </a:spcAft>
            </a:pPr>
            <a:r>
              <a:rPr lang="es-ES_tradnl" sz="3000" b="1" dirty="0">
                <a:latin typeface="Times New Roman" panose="02020603050405020304" pitchFamily="18" charset="0"/>
                <a:ea typeface="Times New Roman" panose="02020603050405020304" pitchFamily="18" charset="0"/>
                <a:cs typeface="Times New Roman" panose="02020603050405020304" pitchFamily="18" charset="0"/>
              </a:rPr>
              <a:t>Adelantadas:</a:t>
            </a:r>
            <a:endParaRPr lang="es-AR" sz="3000"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Pago al inicio del subperíodo</a:t>
            </a:r>
          </a:p>
          <a:p>
            <a:r>
              <a:rPr lang="es-ES_tradnl" sz="3000" dirty="0">
                <a:latin typeface="Times New Roman" panose="02020603050405020304" pitchFamily="18" charset="0"/>
                <a:cs typeface="Times New Roman" panose="02020603050405020304" pitchFamily="18" charset="0"/>
              </a:rPr>
              <a:t>α</a:t>
            </a:r>
            <a:r>
              <a:rPr lang="es-ES_tradnl" sz="3000" baseline="-25000" dirty="0">
                <a:latin typeface="Times New Roman" panose="02020603050405020304" pitchFamily="18" charset="0"/>
                <a:cs typeface="Times New Roman" panose="02020603050405020304" pitchFamily="18" charset="0"/>
              </a:rPr>
              <a:t>0</a:t>
            </a:r>
            <a:r>
              <a:rPr lang="es-ES_tradnl" sz="3000" dirty="0">
                <a:latin typeface="Times New Roman" panose="02020603050405020304" pitchFamily="18" charset="0"/>
                <a:cs typeface="Times New Roman" panose="02020603050405020304" pitchFamily="18" charset="0"/>
              </a:rPr>
              <a:t>          α</a:t>
            </a:r>
            <a:r>
              <a:rPr lang="es-ES_tradnl" sz="3000" baseline="-25000" dirty="0">
                <a:latin typeface="Times New Roman" panose="02020603050405020304" pitchFamily="18" charset="0"/>
                <a:cs typeface="Times New Roman" panose="02020603050405020304" pitchFamily="18" charset="0"/>
              </a:rPr>
              <a:t>1</a:t>
            </a:r>
            <a:r>
              <a:rPr lang="es-ES_tradnl" sz="3000" dirty="0">
                <a:latin typeface="Times New Roman" panose="02020603050405020304" pitchFamily="18" charset="0"/>
                <a:cs typeface="Times New Roman" panose="02020603050405020304" pitchFamily="18" charset="0"/>
              </a:rPr>
              <a:t>           α</a:t>
            </a:r>
            <a:r>
              <a:rPr lang="es-ES_tradnl" sz="3000" baseline="-25000" dirty="0">
                <a:latin typeface="Times New Roman" panose="02020603050405020304" pitchFamily="18" charset="0"/>
                <a:cs typeface="Times New Roman" panose="02020603050405020304" pitchFamily="18" charset="0"/>
              </a:rPr>
              <a:t>2</a:t>
            </a:r>
            <a:r>
              <a:rPr lang="es-ES_tradnl" sz="3000" dirty="0">
                <a:latin typeface="Times New Roman" panose="02020603050405020304" pitchFamily="18" charset="0"/>
                <a:cs typeface="Times New Roman" panose="02020603050405020304" pitchFamily="18" charset="0"/>
              </a:rPr>
              <a:t>                                α</a:t>
            </a:r>
            <a:r>
              <a:rPr lang="es-ES_tradnl" sz="3000" baseline="-25000" dirty="0">
                <a:latin typeface="Times New Roman" panose="02020603050405020304" pitchFamily="18" charset="0"/>
                <a:cs typeface="Times New Roman" panose="02020603050405020304" pitchFamily="18" charset="0"/>
              </a:rPr>
              <a:t>n-1</a:t>
            </a:r>
            <a:r>
              <a:rPr lang="es-ES_tradnl" sz="3000" dirty="0">
                <a:latin typeface="Times New Roman" panose="02020603050405020304" pitchFamily="18" charset="0"/>
                <a:cs typeface="Times New Roman" panose="02020603050405020304" pitchFamily="18" charset="0"/>
              </a:rPr>
              <a:t>          α</a:t>
            </a:r>
            <a:r>
              <a:rPr lang="es-ES_tradnl" sz="3000" baseline="-25000" dirty="0">
                <a:latin typeface="Times New Roman" panose="02020603050405020304" pitchFamily="18" charset="0"/>
                <a:cs typeface="Times New Roman" panose="02020603050405020304" pitchFamily="18" charset="0"/>
              </a:rPr>
              <a:t>n</a:t>
            </a:r>
            <a:r>
              <a:rPr lang="es-ES_tradnl" sz="3000" dirty="0">
                <a:latin typeface="Times New Roman" panose="02020603050405020304" pitchFamily="18" charset="0"/>
                <a:cs typeface="Times New Roman" panose="02020603050405020304" pitchFamily="18" charset="0"/>
              </a:rPr>
              <a:t>               </a:t>
            </a:r>
            <a:endParaRPr lang="es-AR" sz="3000" dirty="0">
              <a:latin typeface="Times New Roman" panose="02020603050405020304" pitchFamily="18" charset="0"/>
              <a:cs typeface="Times New Roman" panose="02020603050405020304" pitchFamily="18" charset="0"/>
            </a:endParaRPr>
          </a:p>
          <a:p>
            <a:r>
              <a:rPr lang="es-ES_tradnl" sz="3000" dirty="0">
                <a:latin typeface="Times New Roman" panose="02020603050405020304" pitchFamily="18" charset="0"/>
                <a:cs typeface="Times New Roman" panose="02020603050405020304" pitchFamily="18" charset="0"/>
              </a:rPr>
              <a:t>/----------/----------/----  ................... ------/----------/----------/</a:t>
            </a:r>
            <a:endParaRPr lang="es-AR" sz="3000" dirty="0">
              <a:latin typeface="Times New Roman" panose="02020603050405020304" pitchFamily="18" charset="0"/>
              <a:cs typeface="Times New Roman" panose="02020603050405020304" pitchFamily="18" charset="0"/>
            </a:endParaRPr>
          </a:p>
          <a:p>
            <a:r>
              <a:rPr lang="es-ES_tradnl" sz="3000" dirty="0">
                <a:latin typeface="Times New Roman" panose="02020603050405020304" pitchFamily="18" charset="0"/>
                <a:cs typeface="Times New Roman" panose="02020603050405020304" pitchFamily="18" charset="0"/>
              </a:rPr>
              <a:t>0            1            2                                 n-2          n-1           n</a:t>
            </a:r>
            <a:endParaRPr lang="es-ES_tradnl" sz="3000" dirty="0">
              <a:latin typeface="Times New Roman" panose="02020603050405020304" pitchFamily="18" charset="0"/>
              <a:ea typeface="Times New Roman" panose="02020603050405020304" pitchFamily="18" charset="0"/>
              <a:cs typeface="Times New Roman" panose="02020603050405020304" pitchFamily="18" charset="0"/>
            </a:endParaRPr>
          </a:p>
          <a:p>
            <a:r>
              <a:rPr lang="es-ES_tradnl" sz="3000" b="1" dirty="0">
                <a:latin typeface="Times New Roman" panose="02020603050405020304" pitchFamily="18" charset="0"/>
                <a:cs typeface="Times New Roman" panose="02020603050405020304" pitchFamily="18" charset="0"/>
              </a:rPr>
              <a:t>Vencidas:</a:t>
            </a:r>
            <a:endParaRPr lang="es-AR" sz="3000" b="1" dirty="0">
              <a:latin typeface="Times New Roman" panose="02020603050405020304" pitchFamily="18" charset="0"/>
              <a:cs typeface="Times New Roman" panose="02020603050405020304" pitchFamily="18" charset="0"/>
            </a:endParaRPr>
          </a:p>
          <a:p>
            <a:r>
              <a:rPr lang="es-ES_tradnl" sz="3000" dirty="0">
                <a:latin typeface="Times New Roman" panose="02020603050405020304" pitchFamily="18" charset="0"/>
                <a:cs typeface="Times New Roman" panose="02020603050405020304" pitchFamily="18" charset="0"/>
              </a:rPr>
              <a:t>Pago el final del subperíodo</a:t>
            </a:r>
          </a:p>
          <a:p>
            <a:r>
              <a:rPr lang="es-ES_tradnl" sz="3000" dirty="0">
                <a:latin typeface="Times New Roman" panose="02020603050405020304" pitchFamily="18" charset="0"/>
                <a:cs typeface="Times New Roman" panose="02020603050405020304" pitchFamily="18" charset="0"/>
              </a:rPr>
              <a:t>              α</a:t>
            </a:r>
            <a:r>
              <a:rPr lang="es-ES_tradnl" sz="3000" baseline="-25000" dirty="0">
                <a:latin typeface="Times New Roman" panose="02020603050405020304" pitchFamily="18" charset="0"/>
                <a:cs typeface="Times New Roman" panose="02020603050405020304" pitchFamily="18" charset="0"/>
              </a:rPr>
              <a:t>1</a:t>
            </a:r>
            <a:r>
              <a:rPr lang="es-ES_tradnl" sz="3000" dirty="0">
                <a:latin typeface="Times New Roman" panose="02020603050405020304" pitchFamily="18" charset="0"/>
                <a:cs typeface="Times New Roman" panose="02020603050405020304" pitchFamily="18" charset="0"/>
              </a:rPr>
              <a:t> 	         α</a:t>
            </a:r>
            <a:r>
              <a:rPr lang="es-ES_tradnl" sz="3000" baseline="-25000" dirty="0">
                <a:latin typeface="Times New Roman" panose="02020603050405020304" pitchFamily="18" charset="0"/>
                <a:cs typeface="Times New Roman" panose="02020603050405020304" pitchFamily="18" charset="0"/>
              </a:rPr>
              <a:t>2</a:t>
            </a:r>
            <a:r>
              <a:rPr lang="es-ES_tradnl" sz="3000" dirty="0">
                <a:latin typeface="Times New Roman" panose="02020603050405020304" pitchFamily="18" charset="0"/>
                <a:cs typeface="Times New Roman" panose="02020603050405020304" pitchFamily="18" charset="0"/>
              </a:rPr>
              <a:t>                                α</a:t>
            </a:r>
            <a:r>
              <a:rPr lang="es-ES_tradnl" sz="3000" baseline="-25000" dirty="0">
                <a:latin typeface="Times New Roman" panose="02020603050405020304" pitchFamily="18" charset="0"/>
                <a:cs typeface="Times New Roman" panose="02020603050405020304" pitchFamily="18" charset="0"/>
              </a:rPr>
              <a:t>n-2</a:t>
            </a:r>
            <a:r>
              <a:rPr lang="es-ES_tradnl" sz="3000" dirty="0">
                <a:latin typeface="Times New Roman" panose="02020603050405020304" pitchFamily="18" charset="0"/>
                <a:cs typeface="Times New Roman" panose="02020603050405020304" pitchFamily="18" charset="0"/>
              </a:rPr>
              <a:t>         α</a:t>
            </a:r>
            <a:r>
              <a:rPr lang="es-ES_tradnl" sz="3000" baseline="-25000" dirty="0">
                <a:latin typeface="Times New Roman" panose="02020603050405020304" pitchFamily="18" charset="0"/>
                <a:cs typeface="Times New Roman" panose="02020603050405020304" pitchFamily="18" charset="0"/>
              </a:rPr>
              <a:t>n-1</a:t>
            </a:r>
            <a:r>
              <a:rPr lang="es-ES_tradnl" sz="3000" dirty="0">
                <a:latin typeface="Times New Roman" panose="02020603050405020304" pitchFamily="18" charset="0"/>
                <a:cs typeface="Times New Roman" panose="02020603050405020304" pitchFamily="18" charset="0"/>
              </a:rPr>
              <a:t>          α</a:t>
            </a:r>
            <a:r>
              <a:rPr lang="es-ES_tradnl" sz="3000" baseline="-25000" dirty="0">
                <a:latin typeface="Times New Roman" panose="02020603050405020304" pitchFamily="18" charset="0"/>
                <a:cs typeface="Times New Roman" panose="02020603050405020304" pitchFamily="18" charset="0"/>
              </a:rPr>
              <a:t>n</a:t>
            </a:r>
            <a:endParaRPr lang="es-AR" sz="3000" baseline="-25000" dirty="0">
              <a:latin typeface="Times New Roman" panose="02020603050405020304" pitchFamily="18" charset="0"/>
              <a:cs typeface="Times New Roman" panose="02020603050405020304" pitchFamily="18" charset="0"/>
            </a:endParaRPr>
          </a:p>
          <a:p>
            <a:r>
              <a:rPr lang="es-ES_tradnl" sz="3000" dirty="0">
                <a:latin typeface="Times New Roman" panose="02020603050405020304" pitchFamily="18" charset="0"/>
                <a:cs typeface="Times New Roman" panose="02020603050405020304" pitchFamily="18" charset="0"/>
              </a:rPr>
              <a:t>/----------/----------/----  ................... ------/----------/----------/</a:t>
            </a:r>
            <a:endParaRPr lang="es-AR" sz="3000" dirty="0">
              <a:latin typeface="Times New Roman" panose="02020603050405020304" pitchFamily="18" charset="0"/>
              <a:cs typeface="Times New Roman" panose="02020603050405020304" pitchFamily="18" charset="0"/>
            </a:endParaRPr>
          </a:p>
          <a:p>
            <a:r>
              <a:rPr lang="es-ES_tradnl" sz="3000" dirty="0">
                <a:latin typeface="Times New Roman" panose="02020603050405020304" pitchFamily="18" charset="0"/>
                <a:cs typeface="Times New Roman" panose="02020603050405020304" pitchFamily="18" charset="0"/>
              </a:rPr>
              <a:t>0            1            2                                 n-2          n-1          n</a:t>
            </a:r>
            <a:endParaRPr lang="es-AR" sz="24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5D49A23A-630E-4C18-9504-D7AF95D5C17F}" type="slidenum">
              <a:rPr lang="es-AR" smtClean="0"/>
              <a:t>7</a:t>
            </a:fld>
            <a:endParaRPr lang="es-AR"/>
          </a:p>
        </p:txBody>
      </p:sp>
    </p:spTree>
    <p:extLst>
      <p:ext uri="{BB962C8B-B14F-4D97-AF65-F5344CB8AC3E}">
        <p14:creationId xmlns:p14="http://schemas.microsoft.com/office/powerpoint/2010/main" val="42513605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52F757C-6BF5-4C32-98A0-745C5DC4C0FD}"/>
              </a:ext>
            </a:extLst>
          </p:cNvPr>
          <p:cNvSpPr txBox="1"/>
          <p:nvPr/>
        </p:nvSpPr>
        <p:spPr>
          <a:xfrm>
            <a:off x="1651591" y="1091809"/>
            <a:ext cx="10122195" cy="4147739"/>
          </a:xfrm>
          <a:prstGeom prst="rect">
            <a:avLst/>
          </a:prstGeom>
          <a:noFill/>
        </p:spPr>
        <p:txBody>
          <a:bodyPr wrap="square">
            <a:spAutoFit/>
          </a:bodyPr>
          <a:lstStyle/>
          <a:p>
            <a:pPr>
              <a:lnSpc>
                <a:spcPct val="150000"/>
              </a:lnSpc>
            </a:pPr>
            <a:r>
              <a:rPr lang="es-ES_tradnl" sz="3600" b="1" dirty="0">
                <a:latin typeface="Times New Roman" panose="02020603050405020304" pitchFamily="18" charset="0"/>
                <a:ea typeface="Times New Roman" panose="02020603050405020304" pitchFamily="18" charset="0"/>
              </a:rPr>
              <a:t>Nomenclatura:</a:t>
            </a:r>
          </a:p>
          <a:p>
            <a:pPr>
              <a:lnSpc>
                <a:spcPct val="150000"/>
              </a:lnSpc>
            </a:pPr>
            <a:r>
              <a:rPr lang="es-ES_tradnl" sz="3600" dirty="0">
                <a:latin typeface="Times New Roman" panose="02020603050405020304" pitchFamily="18" charset="0"/>
                <a:ea typeface="Times New Roman" panose="02020603050405020304" pitchFamily="18" charset="0"/>
              </a:rPr>
              <a:t>p : Importe del primer pago</a:t>
            </a:r>
          </a:p>
          <a:p>
            <a:pPr>
              <a:lnSpc>
                <a:spcPct val="150000"/>
              </a:lnSpc>
            </a:pPr>
            <a:r>
              <a:rPr lang="es-ES_tradnl" sz="3600" dirty="0">
                <a:latin typeface="Times New Roman" panose="02020603050405020304" pitchFamily="18" charset="0"/>
                <a:ea typeface="Times New Roman" panose="02020603050405020304" pitchFamily="18" charset="0"/>
              </a:rPr>
              <a:t>q : Razón de variabilidad</a:t>
            </a:r>
          </a:p>
          <a:p>
            <a:pPr>
              <a:lnSpc>
                <a:spcPct val="150000"/>
              </a:lnSpc>
            </a:pPr>
            <a:r>
              <a:rPr lang="es-ES_tradnl" sz="3600" dirty="0">
                <a:latin typeface="Times New Roman" panose="02020603050405020304" pitchFamily="18" charset="0"/>
                <a:ea typeface="Times New Roman" panose="02020603050405020304" pitchFamily="18" charset="0"/>
              </a:rPr>
              <a:t>i: Tasa de interés</a:t>
            </a:r>
          </a:p>
          <a:p>
            <a:pPr>
              <a:lnSpc>
                <a:spcPct val="150000"/>
              </a:lnSpc>
            </a:pPr>
            <a:r>
              <a:rPr lang="es-ES_tradnl" sz="3600" dirty="0">
                <a:latin typeface="Times New Roman" panose="02020603050405020304" pitchFamily="18" charset="0"/>
                <a:ea typeface="Times New Roman" panose="02020603050405020304" pitchFamily="18" charset="0"/>
              </a:rPr>
              <a:t>n : Cantidad de cuotas</a:t>
            </a:r>
          </a:p>
        </p:txBody>
      </p:sp>
    </p:spTree>
    <p:extLst>
      <p:ext uri="{BB962C8B-B14F-4D97-AF65-F5344CB8AC3E}">
        <p14:creationId xmlns:p14="http://schemas.microsoft.com/office/powerpoint/2010/main" val="14531237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4638FB6-C45E-41B3-A8CE-775317A85346}"/>
              </a:ext>
            </a:extLst>
          </p:cNvPr>
          <p:cNvSpPr txBox="1"/>
          <p:nvPr/>
        </p:nvSpPr>
        <p:spPr>
          <a:xfrm>
            <a:off x="925033" y="549622"/>
            <a:ext cx="9813851" cy="5758756"/>
          </a:xfrm>
          <a:prstGeom prst="rect">
            <a:avLst/>
          </a:prstGeom>
          <a:noFill/>
        </p:spPr>
        <p:txBody>
          <a:bodyPr wrap="square">
            <a:spAutoFit/>
          </a:bodyPr>
          <a:lstStyle/>
          <a:p>
            <a:pPr algn="just">
              <a:lnSpc>
                <a:spcPct val="150000"/>
              </a:lnSpc>
              <a:spcBef>
                <a:spcPts val="1200"/>
              </a:spcBef>
              <a:spcAft>
                <a:spcPts val="500"/>
              </a:spcAft>
            </a:pPr>
            <a:r>
              <a:rPr lang="es-ES_tradnl" sz="3400" dirty="0">
                <a:latin typeface="Times New Roman" panose="02020603050405020304" pitchFamily="18" charset="0"/>
                <a:ea typeface="Times New Roman" panose="02020603050405020304" pitchFamily="18" charset="0"/>
                <a:cs typeface="Times New Roman" panose="02020603050405020304" pitchFamily="18" charset="0"/>
              </a:rPr>
              <a:t>El importe del primer pago “p” va variando a razón de “q” por pago. </a:t>
            </a:r>
            <a:endParaRPr lang="es-AR" sz="3400" dirty="0">
              <a:latin typeface="Arial" panose="020B0604020202020204" pitchFamily="34" charset="0"/>
              <a:ea typeface="Times New Roman" panose="02020603050405020304" pitchFamily="18" charset="0"/>
              <a:cs typeface="Times New Roman" panose="02020603050405020304" pitchFamily="18" charset="0"/>
            </a:endParaRPr>
          </a:p>
          <a:p>
            <a:pPr marL="457200" indent="-457200" algn="just">
              <a:lnSpc>
                <a:spcPct val="150000"/>
              </a:lnSpc>
              <a:spcAft>
                <a:spcPts val="500"/>
              </a:spcAft>
              <a:buFont typeface="Symbol" panose="05050102010706020507" pitchFamily="18" charset="2"/>
              <a:buChar char=""/>
            </a:pPr>
            <a:r>
              <a:rPr lang="es-ES_tradnl" sz="3400" dirty="0">
                <a:latin typeface="Times New Roman" panose="02020603050405020304" pitchFamily="18" charset="0"/>
                <a:ea typeface="Times New Roman" panose="02020603050405020304" pitchFamily="18" charset="0"/>
                <a:cs typeface="Times New Roman" panose="02020603050405020304" pitchFamily="18" charset="0"/>
              </a:rPr>
              <a:t>El primer pago es “p”, </a:t>
            </a:r>
          </a:p>
          <a:p>
            <a:pPr marL="457200" indent="-457200" algn="just">
              <a:lnSpc>
                <a:spcPct val="150000"/>
              </a:lnSpc>
              <a:spcAft>
                <a:spcPts val="500"/>
              </a:spcAft>
              <a:buFont typeface="Symbol" panose="05050102010706020507" pitchFamily="18" charset="2"/>
              <a:buChar char=""/>
            </a:pPr>
            <a:r>
              <a:rPr lang="es-ES_tradnl" sz="3400" dirty="0">
                <a:latin typeface="Times New Roman" panose="02020603050405020304" pitchFamily="18" charset="0"/>
                <a:ea typeface="Times New Roman" panose="02020603050405020304" pitchFamily="18" charset="0"/>
                <a:cs typeface="Times New Roman" panose="02020603050405020304" pitchFamily="18" charset="0"/>
              </a:rPr>
              <a:t>el segundo es igual a: “pq”, </a:t>
            </a:r>
          </a:p>
          <a:p>
            <a:pPr marL="457200" indent="-457200" algn="just">
              <a:lnSpc>
                <a:spcPct val="150000"/>
              </a:lnSpc>
              <a:spcAft>
                <a:spcPts val="500"/>
              </a:spcAft>
              <a:buFont typeface="Symbol" panose="05050102010706020507" pitchFamily="18" charset="2"/>
              <a:buChar char=""/>
            </a:pPr>
            <a:r>
              <a:rPr lang="es-ES_tradnl" sz="3400" dirty="0">
                <a:latin typeface="Times New Roman" panose="02020603050405020304" pitchFamily="18" charset="0"/>
                <a:ea typeface="Times New Roman" panose="02020603050405020304" pitchFamily="18" charset="0"/>
                <a:cs typeface="Times New Roman" panose="02020603050405020304" pitchFamily="18" charset="0"/>
              </a:rPr>
              <a:t>el tercero resulta: “pqq” que es igual a “pq</a:t>
            </a:r>
            <a:r>
              <a:rPr lang="es-ES_tradnl" sz="3400" baseline="300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2</a:t>
            </a:r>
            <a:r>
              <a:rPr lang="es-ES_tradnl" sz="3400" dirty="0">
                <a:latin typeface="Times New Roman" panose="02020603050405020304" pitchFamily="18" charset="0"/>
                <a:ea typeface="Times New Roman" panose="02020603050405020304" pitchFamily="18" charset="0"/>
                <a:cs typeface="Times New Roman" panose="02020603050405020304" pitchFamily="18" charset="0"/>
              </a:rPr>
              <a:t>” y así sucesivamente</a:t>
            </a:r>
          </a:p>
          <a:p>
            <a:pPr marL="457200" indent="-457200" algn="just">
              <a:lnSpc>
                <a:spcPct val="150000"/>
              </a:lnSpc>
              <a:spcAft>
                <a:spcPts val="500"/>
              </a:spcAft>
              <a:buFont typeface="Symbol" panose="05050102010706020507" pitchFamily="18" charset="2"/>
              <a:buChar char=""/>
            </a:pPr>
            <a:r>
              <a:rPr lang="es-ES_tradnl" sz="3400" dirty="0">
                <a:latin typeface="Times New Roman" panose="02020603050405020304" pitchFamily="18" charset="0"/>
                <a:ea typeface="Times New Roman" panose="02020603050405020304" pitchFamily="18" charset="0"/>
                <a:cs typeface="Times New Roman" panose="02020603050405020304" pitchFamily="18" charset="0"/>
              </a:rPr>
              <a:t>El último pago es “q </a:t>
            </a:r>
            <a:r>
              <a:rPr lang="es-ES_tradnl" sz="3400" baseline="300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n-1</a:t>
            </a:r>
            <a:r>
              <a:rPr lang="es-ES_tradnl" sz="3400" dirty="0">
                <a:latin typeface="Times New Roman" panose="02020603050405020304" pitchFamily="18" charset="0"/>
                <a:ea typeface="Times New Roman" panose="02020603050405020304" pitchFamily="18" charset="0"/>
                <a:cs typeface="Times New Roman" panose="02020603050405020304" pitchFamily="18" charset="0"/>
              </a:rPr>
              <a:t>”.</a:t>
            </a:r>
            <a:endParaRPr lang="es-AR" sz="3400" dirty="0"/>
          </a:p>
        </p:txBody>
      </p:sp>
    </p:spTree>
    <p:extLst>
      <p:ext uri="{BB962C8B-B14F-4D97-AF65-F5344CB8AC3E}">
        <p14:creationId xmlns:p14="http://schemas.microsoft.com/office/powerpoint/2010/main" val="11728257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03766" y="1113222"/>
            <a:ext cx="10175359" cy="4378122"/>
          </a:xfrm>
          <a:prstGeom prst="rect">
            <a:avLst/>
          </a:prstGeom>
        </p:spPr>
        <p:txBody>
          <a:bodyPr wrap="square">
            <a:spAutoFit/>
          </a:bodyPr>
          <a:lstStyle/>
          <a:p>
            <a:pPr algn="just">
              <a:lnSpc>
                <a:spcPct val="200000"/>
              </a:lnSpc>
              <a:spcAft>
                <a:spcPts val="500"/>
              </a:spcAft>
            </a:pPr>
            <a:r>
              <a:rPr lang="es-ES_tradnl" sz="3600" dirty="0">
                <a:latin typeface="Times New Roman" panose="02020603050405020304" pitchFamily="18" charset="0"/>
                <a:ea typeface="Times New Roman" panose="02020603050405020304" pitchFamily="18" charset="0"/>
                <a:cs typeface="Times New Roman" panose="02020603050405020304" pitchFamily="18" charset="0"/>
              </a:rPr>
              <a:t>Valorización</a:t>
            </a:r>
          </a:p>
          <a:p>
            <a:pPr algn="just">
              <a:lnSpc>
                <a:spcPct val="200000"/>
              </a:lnSpc>
              <a:spcAft>
                <a:spcPts val="500"/>
              </a:spcAft>
            </a:pPr>
            <a:r>
              <a:rPr lang="es-ES_tradnl" sz="3600" dirty="0">
                <a:latin typeface="Times New Roman" panose="02020603050405020304" pitchFamily="18" charset="0"/>
                <a:ea typeface="Times New Roman" panose="02020603050405020304" pitchFamily="18" charset="0"/>
                <a:cs typeface="Times New Roman" panose="02020603050405020304" pitchFamily="18" charset="0"/>
              </a:rPr>
              <a:t>El valor final de una renta es igual a la sumatoria del valor final de todos y cada uno de sus pagos. </a:t>
            </a:r>
          </a:p>
          <a:p>
            <a:pPr algn="just">
              <a:spcAft>
                <a:spcPts val="500"/>
              </a:spcAft>
            </a:pPr>
            <a:endParaRPr lang="es-ES_tradnl" sz="3200" dirty="0">
              <a:latin typeface="Times New Roman" panose="02020603050405020304" pitchFamily="18" charset="0"/>
              <a:ea typeface="Times New Roman" panose="02020603050405020304" pitchFamily="18" charset="0"/>
              <a:cs typeface="Times New Roman" panose="02020603050405020304" pitchFamily="18" charset="0"/>
            </a:endParaRPr>
          </a:p>
          <a:p>
            <a:pPr lvl="0">
              <a:spcAft>
                <a:spcPts val="500"/>
              </a:spcAft>
            </a:pPr>
            <a:endParaRPr lang="es-AR"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728569AA-274F-4435-ACC1-1B6987B456C0}" type="slidenum">
              <a:rPr lang="es-AR" smtClean="0"/>
              <a:t>72</a:t>
            </a:fld>
            <a:endParaRPr lang="es-AR"/>
          </a:p>
        </p:txBody>
      </p:sp>
    </p:spTree>
    <p:extLst>
      <p:ext uri="{BB962C8B-B14F-4D97-AF65-F5344CB8AC3E}">
        <p14:creationId xmlns:p14="http://schemas.microsoft.com/office/powerpoint/2010/main" val="24478338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7E8407F-B900-4C38-A24B-12376252CBB6}"/>
              </a:ext>
            </a:extLst>
          </p:cNvPr>
          <p:cNvSpPr txBox="1"/>
          <p:nvPr/>
        </p:nvSpPr>
        <p:spPr>
          <a:xfrm>
            <a:off x="520995" y="605315"/>
            <a:ext cx="11334307" cy="5814797"/>
          </a:xfrm>
          <a:prstGeom prst="rect">
            <a:avLst/>
          </a:prstGeom>
          <a:noFill/>
        </p:spPr>
        <p:txBody>
          <a:bodyPr wrap="square">
            <a:spAutoFit/>
          </a:bodyPr>
          <a:lstStyle/>
          <a:p>
            <a:pPr algn="just">
              <a:lnSpc>
                <a:spcPct val="150000"/>
              </a:lnSpc>
              <a:spcAft>
                <a:spcPts val="500"/>
              </a:spcAft>
            </a:pPr>
            <a:r>
              <a:rPr lang="es-ES_tradnl" sz="3000" u="sng" dirty="0">
                <a:latin typeface="Times New Roman" panose="02020603050405020304" pitchFamily="18" charset="0"/>
                <a:ea typeface="Times New Roman" panose="02020603050405020304" pitchFamily="18" charset="0"/>
                <a:cs typeface="Times New Roman" panose="02020603050405020304" pitchFamily="18" charset="0"/>
              </a:rPr>
              <a:t>Valor final de una renta de pago vencido cuyas cuotas varíen en progresión geométrica</a:t>
            </a:r>
            <a:r>
              <a:rPr lang="es-ES_tradnl" sz="3000" dirty="0">
                <a:latin typeface="Times New Roman" panose="02020603050405020304" pitchFamily="18" charset="0"/>
                <a:ea typeface="Times New Roman" panose="02020603050405020304" pitchFamily="18" charset="0"/>
                <a:cs typeface="Times New Roman" panose="02020603050405020304" pitchFamily="18" charset="0"/>
              </a:rPr>
              <a:t>:</a:t>
            </a:r>
            <a:endParaRPr lang="es-AR" sz="3000" dirty="0">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gn="just">
              <a:lnSpc>
                <a:spcPct val="150000"/>
              </a:lnSpc>
              <a:spcAft>
                <a:spcPts val="500"/>
              </a:spcAft>
              <a:buFont typeface="Times New Roman" panose="02020603050405020304" pitchFamily="18" charset="0"/>
              <a:buChar char="♣"/>
            </a:pPr>
            <a:r>
              <a:rPr lang="es-AR" sz="3000" dirty="0">
                <a:latin typeface="Times New Roman" panose="02020603050405020304" pitchFamily="18" charset="0"/>
                <a:ea typeface="Calibri" panose="020F0502020204030204" pitchFamily="34" charset="0"/>
                <a:cs typeface="Times New Roman" panose="02020603050405020304" pitchFamily="18" charset="0"/>
              </a:rPr>
              <a:t>El primer pago va a generar intereses por todo el lapso menos uno pues es, precisamente, de pago vencido</a:t>
            </a:r>
            <a:endParaRPr lang="es-AR" sz="3000" dirty="0">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ct val="150000"/>
              </a:lnSpc>
              <a:spcAft>
                <a:spcPts val="500"/>
              </a:spcAft>
              <a:buFont typeface="Times New Roman" panose="02020603050405020304" pitchFamily="18" charset="0"/>
              <a:buChar char="♣"/>
            </a:pPr>
            <a:r>
              <a:rPr lang="es-AR" sz="3000" dirty="0">
                <a:latin typeface="Times New Roman" panose="02020603050405020304" pitchFamily="18" charset="0"/>
                <a:ea typeface="Calibri" panose="020F0502020204030204" pitchFamily="34" charset="0"/>
                <a:cs typeface="Times New Roman" panose="02020603050405020304" pitchFamily="18" charset="0"/>
              </a:rPr>
              <a:t>El segundo menos dos y así sucesivamente todos y cada uno, estando </a:t>
            </a:r>
            <a:endParaRPr lang="es-AR" sz="3000" dirty="0">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ct val="150000"/>
              </a:lnSpc>
              <a:spcAft>
                <a:spcPts val="500"/>
              </a:spcAft>
              <a:buFont typeface="Times New Roman" panose="02020603050405020304" pitchFamily="18" charset="0"/>
              <a:buChar char="♣"/>
            </a:pPr>
            <a:r>
              <a:rPr lang="es-AR" sz="3000" dirty="0">
                <a:latin typeface="Times New Roman" panose="02020603050405020304" pitchFamily="18" charset="0"/>
                <a:ea typeface="Calibri" panose="020F0502020204030204" pitchFamily="34" charset="0"/>
                <a:cs typeface="Times New Roman" panose="02020603050405020304" pitchFamily="18" charset="0"/>
              </a:rPr>
              <a:t>El anteúltimo pago genera intereses por “un período” y </a:t>
            </a:r>
            <a:endParaRPr lang="es-AR" sz="3000" dirty="0">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ct val="150000"/>
              </a:lnSpc>
              <a:spcAft>
                <a:spcPts val="500"/>
              </a:spcAft>
              <a:buFont typeface="Times New Roman" panose="02020603050405020304" pitchFamily="18" charset="0"/>
              <a:buChar char="♣"/>
            </a:pPr>
            <a:r>
              <a:rPr lang="es-AR" sz="3000" dirty="0">
                <a:latin typeface="Times New Roman" panose="02020603050405020304" pitchFamily="18" charset="0"/>
                <a:ea typeface="Calibri" panose="020F0502020204030204" pitchFamily="34" charset="0"/>
                <a:cs typeface="Times New Roman" panose="02020603050405020304" pitchFamily="18" charset="0"/>
              </a:rPr>
              <a:t>El último que no va a generar intereses pues se paga al momento final.</a:t>
            </a:r>
            <a:endParaRPr lang="es-AR" sz="3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04209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B5982B0-BCEF-4ED0-9DCC-B8FE7DC6D1DB}"/>
              </a:ext>
            </a:extLst>
          </p:cNvPr>
          <p:cNvSpPr txBox="1"/>
          <p:nvPr/>
        </p:nvSpPr>
        <p:spPr>
          <a:xfrm>
            <a:off x="976424" y="1326048"/>
            <a:ext cx="10239152" cy="3843232"/>
          </a:xfrm>
          <a:prstGeom prst="rect">
            <a:avLst/>
          </a:prstGeom>
          <a:noFill/>
        </p:spPr>
        <p:txBody>
          <a:bodyPr wrap="square">
            <a:spAutoFit/>
          </a:bodyPr>
          <a:lstStyle/>
          <a:p>
            <a:pPr algn="ctr">
              <a:lnSpc>
                <a:spcPct val="150000"/>
              </a:lnSpc>
              <a:spcBef>
                <a:spcPts val="1200"/>
              </a:spcBef>
              <a:spcAft>
                <a:spcPts val="600"/>
              </a:spcAft>
            </a:pPr>
            <a:r>
              <a:rPr lang="en-US" sz="3000" dirty="0" err="1">
                <a:latin typeface="Times New Roman" panose="02020603050405020304" pitchFamily="18" charset="0"/>
                <a:ea typeface="Times New Roman" panose="02020603050405020304" pitchFamily="18" charset="0"/>
                <a:cs typeface="Times New Roman" panose="02020603050405020304" pitchFamily="18" charset="0"/>
              </a:rPr>
              <a:t>V</a:t>
            </a:r>
            <a:r>
              <a:rPr lang="en-US" sz="3000" baseline="-25000" dirty="0" err="1">
                <a:latin typeface="Times New Roman" panose="02020603050405020304" pitchFamily="18" charset="0"/>
                <a:ea typeface="Times New Roman" panose="02020603050405020304" pitchFamily="18" charset="0"/>
                <a:cs typeface="Times New Roman" panose="02020603050405020304" pitchFamily="18" charset="0"/>
              </a:rPr>
              <a:t>n</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 p (1+i) </a:t>
            </a:r>
            <a:r>
              <a:rPr lang="en-US" sz="3000" baseline="30000" dirty="0">
                <a:latin typeface="Times New Roman" panose="02020603050405020304" pitchFamily="18" charset="0"/>
                <a:ea typeface="Times New Roman" panose="02020603050405020304" pitchFamily="18" charset="0"/>
                <a:cs typeface="Times New Roman" panose="02020603050405020304" pitchFamily="18" charset="0"/>
              </a:rPr>
              <a:t>n-1</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 </a:t>
            </a:r>
            <a:r>
              <a:rPr lang="en-US" sz="3000" dirty="0" err="1">
                <a:latin typeface="Times New Roman" panose="02020603050405020304" pitchFamily="18" charset="0"/>
                <a:ea typeface="Times New Roman" panose="02020603050405020304" pitchFamily="18" charset="0"/>
                <a:cs typeface="Times New Roman" panose="02020603050405020304" pitchFamily="18" charset="0"/>
              </a:rPr>
              <a:t>pq</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(1+i) </a:t>
            </a:r>
            <a:r>
              <a:rPr lang="en-US" sz="3000" baseline="30000" dirty="0">
                <a:latin typeface="Times New Roman" panose="02020603050405020304" pitchFamily="18" charset="0"/>
                <a:ea typeface="Times New Roman" panose="02020603050405020304" pitchFamily="18" charset="0"/>
                <a:cs typeface="Times New Roman" panose="02020603050405020304" pitchFamily="18" charset="0"/>
              </a:rPr>
              <a:t>n-2</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 …. </a:t>
            </a:r>
            <a:r>
              <a:rPr lang="es-AR" sz="3000" dirty="0">
                <a:latin typeface="Times New Roman" panose="02020603050405020304" pitchFamily="18" charset="0"/>
                <a:ea typeface="Times New Roman" panose="02020603050405020304" pitchFamily="18" charset="0"/>
                <a:cs typeface="Times New Roman" panose="02020603050405020304" pitchFamily="18" charset="0"/>
              </a:rPr>
              <a:t>+ pq</a:t>
            </a:r>
            <a:r>
              <a:rPr lang="es-AR" sz="3000" baseline="30000" dirty="0">
                <a:latin typeface="Times New Roman" panose="02020603050405020304" pitchFamily="18" charset="0"/>
                <a:ea typeface="Times New Roman" panose="02020603050405020304" pitchFamily="18" charset="0"/>
                <a:cs typeface="Times New Roman" panose="02020603050405020304" pitchFamily="18" charset="0"/>
              </a:rPr>
              <a:t>n-2</a:t>
            </a:r>
            <a:r>
              <a:rPr lang="es-AR" sz="3000" dirty="0">
                <a:latin typeface="Times New Roman" panose="02020603050405020304" pitchFamily="18" charset="0"/>
                <a:ea typeface="Times New Roman" panose="02020603050405020304" pitchFamily="18" charset="0"/>
                <a:cs typeface="Times New Roman" panose="02020603050405020304" pitchFamily="18" charset="0"/>
              </a:rPr>
              <a:t> (1+i) </a:t>
            </a:r>
            <a:r>
              <a:rPr lang="es-AR" sz="3000" baseline="30000" dirty="0">
                <a:latin typeface="Times New Roman" panose="02020603050405020304" pitchFamily="18" charset="0"/>
                <a:ea typeface="Times New Roman" panose="02020603050405020304" pitchFamily="18" charset="0"/>
                <a:cs typeface="Times New Roman" panose="02020603050405020304" pitchFamily="18" charset="0"/>
              </a:rPr>
              <a:t>1 </a:t>
            </a:r>
            <a:r>
              <a:rPr lang="es-AR" sz="3000" dirty="0">
                <a:latin typeface="Times New Roman" panose="02020603050405020304" pitchFamily="18" charset="0"/>
                <a:ea typeface="Times New Roman" panose="02020603050405020304" pitchFamily="18" charset="0"/>
                <a:cs typeface="Times New Roman" panose="02020603050405020304" pitchFamily="18" charset="0"/>
              </a:rPr>
              <a:t> + pq</a:t>
            </a:r>
            <a:r>
              <a:rPr lang="es-AR" sz="3000" baseline="30000" dirty="0">
                <a:latin typeface="Times New Roman" panose="02020603050405020304" pitchFamily="18" charset="0"/>
                <a:ea typeface="Times New Roman" panose="02020603050405020304" pitchFamily="18" charset="0"/>
                <a:cs typeface="Times New Roman" panose="02020603050405020304" pitchFamily="18" charset="0"/>
              </a:rPr>
              <a:t>n-1</a:t>
            </a:r>
            <a:r>
              <a:rPr lang="es-AR" sz="3000" dirty="0">
                <a:latin typeface="Times New Roman" panose="02020603050405020304" pitchFamily="18" charset="0"/>
                <a:ea typeface="Times New Roman" panose="02020603050405020304" pitchFamily="18" charset="0"/>
                <a:cs typeface="Times New Roman" panose="02020603050405020304" pitchFamily="18" charset="0"/>
              </a:rPr>
              <a:t> (1 +i ) </a:t>
            </a:r>
            <a:r>
              <a:rPr lang="es-AR" sz="3000" baseline="30000" dirty="0">
                <a:latin typeface="Times New Roman" panose="02020603050405020304" pitchFamily="18" charset="0"/>
                <a:ea typeface="Times New Roman" panose="02020603050405020304" pitchFamily="18" charset="0"/>
                <a:cs typeface="Times New Roman" panose="02020603050405020304" pitchFamily="18" charset="0"/>
              </a:rPr>
              <a:t>0</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algn="ctr">
              <a:lnSpc>
                <a:spcPct val="150000"/>
              </a:lnSpc>
              <a:spcBef>
                <a:spcPts val="1200"/>
              </a:spcBef>
              <a:spcAft>
                <a:spcPts val="600"/>
              </a:spcAft>
            </a:pPr>
            <a:r>
              <a:rPr lang="en-US" sz="3000" dirty="0" err="1">
                <a:latin typeface="Times New Roman" panose="02020603050405020304" pitchFamily="18" charset="0"/>
                <a:ea typeface="Times New Roman" panose="02020603050405020304" pitchFamily="18" charset="0"/>
                <a:cs typeface="Times New Roman" panose="02020603050405020304" pitchFamily="18" charset="0"/>
              </a:rPr>
              <a:t>V</a:t>
            </a:r>
            <a:r>
              <a:rPr lang="en-US" sz="3000" baseline="-25000" dirty="0" err="1">
                <a:latin typeface="Times New Roman" panose="02020603050405020304" pitchFamily="18" charset="0"/>
                <a:ea typeface="Times New Roman" panose="02020603050405020304" pitchFamily="18" charset="0"/>
                <a:cs typeface="Times New Roman" panose="02020603050405020304" pitchFamily="18" charset="0"/>
              </a:rPr>
              <a:t>n</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 p [ (1+i) </a:t>
            </a:r>
            <a:r>
              <a:rPr lang="en-US" sz="3000" baseline="30000" dirty="0">
                <a:latin typeface="Times New Roman" panose="02020603050405020304" pitchFamily="18" charset="0"/>
                <a:ea typeface="Times New Roman" panose="02020603050405020304" pitchFamily="18" charset="0"/>
                <a:cs typeface="Times New Roman" panose="02020603050405020304" pitchFamily="18" charset="0"/>
              </a:rPr>
              <a:t>n-1</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 q (1+i) </a:t>
            </a:r>
            <a:r>
              <a:rPr lang="en-US" sz="3000" baseline="30000" dirty="0">
                <a:latin typeface="Times New Roman" panose="02020603050405020304" pitchFamily="18" charset="0"/>
                <a:ea typeface="Times New Roman" panose="02020603050405020304" pitchFamily="18" charset="0"/>
                <a:cs typeface="Times New Roman" panose="02020603050405020304" pitchFamily="18" charset="0"/>
              </a:rPr>
              <a:t>n-2</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 ….. </a:t>
            </a:r>
            <a:r>
              <a:rPr lang="es-AR" sz="3000" dirty="0">
                <a:latin typeface="Times New Roman" panose="02020603050405020304" pitchFamily="18" charset="0"/>
                <a:ea typeface="Times New Roman" panose="02020603050405020304" pitchFamily="18" charset="0"/>
                <a:cs typeface="Times New Roman" panose="02020603050405020304" pitchFamily="18" charset="0"/>
              </a:rPr>
              <a:t>+ q</a:t>
            </a:r>
            <a:r>
              <a:rPr lang="es-AR" sz="3000" baseline="30000" dirty="0">
                <a:latin typeface="Times New Roman" panose="02020603050405020304" pitchFamily="18" charset="0"/>
                <a:ea typeface="Times New Roman" panose="02020603050405020304" pitchFamily="18" charset="0"/>
                <a:cs typeface="Times New Roman" panose="02020603050405020304" pitchFamily="18" charset="0"/>
              </a:rPr>
              <a:t>n-2</a:t>
            </a:r>
            <a:r>
              <a:rPr lang="es-AR" sz="3000" dirty="0">
                <a:latin typeface="Times New Roman" panose="02020603050405020304" pitchFamily="18" charset="0"/>
                <a:ea typeface="Times New Roman" panose="02020603050405020304" pitchFamily="18" charset="0"/>
                <a:cs typeface="Times New Roman" panose="02020603050405020304" pitchFamily="18" charset="0"/>
              </a:rPr>
              <a:t> (1+i) </a:t>
            </a:r>
            <a:r>
              <a:rPr lang="es-AR" sz="3000" baseline="30000" dirty="0">
                <a:latin typeface="Times New Roman" panose="02020603050405020304" pitchFamily="18" charset="0"/>
                <a:ea typeface="Times New Roman" panose="02020603050405020304" pitchFamily="18" charset="0"/>
                <a:cs typeface="Times New Roman" panose="02020603050405020304" pitchFamily="18" charset="0"/>
              </a:rPr>
              <a:t>1 </a:t>
            </a:r>
            <a:r>
              <a:rPr lang="es-AR" sz="3000" dirty="0">
                <a:latin typeface="Times New Roman" panose="02020603050405020304" pitchFamily="18" charset="0"/>
                <a:ea typeface="Times New Roman" panose="02020603050405020304" pitchFamily="18" charset="0"/>
                <a:cs typeface="Times New Roman" panose="02020603050405020304" pitchFamily="18" charset="0"/>
              </a:rPr>
              <a:t>+ q</a:t>
            </a:r>
            <a:r>
              <a:rPr lang="es-AR" sz="3000" baseline="30000" dirty="0">
                <a:latin typeface="Times New Roman" panose="02020603050405020304" pitchFamily="18" charset="0"/>
                <a:ea typeface="Times New Roman" panose="02020603050405020304" pitchFamily="18" charset="0"/>
                <a:cs typeface="Times New Roman" panose="02020603050405020304" pitchFamily="18" charset="0"/>
              </a:rPr>
              <a:t>n-1</a:t>
            </a:r>
            <a:r>
              <a:rPr lang="es-AR" sz="3000" dirty="0">
                <a:latin typeface="Times New Roman" panose="02020603050405020304" pitchFamily="18" charset="0"/>
                <a:ea typeface="Times New Roman" panose="02020603050405020304" pitchFamily="18" charset="0"/>
                <a:cs typeface="Times New Roman" panose="02020603050405020304" pitchFamily="18" charset="0"/>
              </a:rPr>
              <a:t> (1 +i) </a:t>
            </a:r>
            <a:r>
              <a:rPr lang="es-AR" sz="3000" baseline="30000" dirty="0">
                <a:latin typeface="Times New Roman" panose="02020603050405020304" pitchFamily="18" charset="0"/>
                <a:ea typeface="Times New Roman" panose="02020603050405020304" pitchFamily="18" charset="0"/>
                <a:cs typeface="Times New Roman" panose="02020603050405020304" pitchFamily="18" charset="0"/>
              </a:rPr>
              <a:t>0 </a:t>
            </a:r>
            <a:r>
              <a:rPr lang="es-AR" sz="3000" dirty="0">
                <a:latin typeface="Times New Roman" panose="02020603050405020304" pitchFamily="18" charset="0"/>
                <a:ea typeface="Times New Roman" panose="02020603050405020304" pitchFamily="18" charset="0"/>
                <a:cs typeface="Times New Roman" panose="02020603050405020304" pitchFamily="18" charset="0"/>
              </a:rPr>
              <a:t>]</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500"/>
              </a:spcAft>
            </a:pPr>
            <a:r>
              <a:rPr lang="es-AR" sz="3000" dirty="0">
                <a:latin typeface="Times New Roman" panose="02020603050405020304" pitchFamily="18" charset="0"/>
                <a:ea typeface="Times New Roman" panose="02020603050405020304" pitchFamily="18" charset="0"/>
                <a:cs typeface="Times New Roman" panose="02020603050405020304" pitchFamily="18" charset="0"/>
              </a:rPr>
              <a:t>Luego el valor final resulta un producto de:</a:t>
            </a:r>
          </a:p>
          <a:p>
            <a:pPr algn="just">
              <a:lnSpc>
                <a:spcPct val="150000"/>
              </a:lnSpc>
              <a:spcAft>
                <a:spcPts val="500"/>
              </a:spcAft>
            </a:pPr>
            <a:r>
              <a:rPr lang="es-AR" sz="3000" dirty="0">
                <a:latin typeface="Times New Roman" panose="02020603050405020304" pitchFamily="18" charset="0"/>
                <a:ea typeface="Times New Roman" panose="02020603050405020304" pitchFamily="18" charset="0"/>
                <a:cs typeface="Times New Roman" panose="02020603050405020304" pitchFamily="18" charset="0"/>
              </a:rPr>
              <a:t>El primer pago por la sumatoria que se encuentra dentro de los corchetes.</a:t>
            </a:r>
            <a:endParaRPr lang="es-AR" sz="3000"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75435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93381" y="1292377"/>
            <a:ext cx="10260419" cy="4403641"/>
          </a:xfrm>
          <a:prstGeom prst="rect">
            <a:avLst/>
          </a:prstGeom>
        </p:spPr>
        <p:txBody>
          <a:bodyPr wrap="square">
            <a:spAutoFit/>
          </a:bodyPr>
          <a:lstStyle/>
          <a:p>
            <a:pPr algn="just">
              <a:lnSpc>
                <a:spcPct val="150000"/>
              </a:lnSpc>
              <a:spcAft>
                <a:spcPts val="500"/>
              </a:spcAft>
            </a:pPr>
            <a:r>
              <a:rPr lang="es-AR" sz="3600" dirty="0">
                <a:latin typeface="Times New Roman" panose="02020603050405020304" pitchFamily="18" charset="0"/>
                <a:ea typeface="Times New Roman" panose="02020603050405020304" pitchFamily="18" charset="0"/>
                <a:cs typeface="Times New Roman" panose="02020603050405020304" pitchFamily="18" charset="0"/>
              </a:rPr>
              <a:t>Esta sumatoria es una progresión geométrica donde: </a:t>
            </a:r>
            <a:endParaRPr lang="es-AR" sz="3600" dirty="0">
              <a:latin typeface="Arial" panose="020B0604020202020204" pitchFamily="34" charset="0"/>
              <a:ea typeface="Times New Roman" panose="02020603050405020304" pitchFamily="18" charset="0"/>
              <a:cs typeface="Times New Roman" panose="02020603050405020304" pitchFamily="18" charset="0"/>
            </a:endParaRPr>
          </a:p>
          <a:p>
            <a:pPr marL="571500" lvl="0" indent="-571500">
              <a:lnSpc>
                <a:spcPct val="150000"/>
              </a:lnSpc>
              <a:spcAft>
                <a:spcPts val="500"/>
              </a:spcAft>
              <a:buFont typeface="Arial" panose="020B0604020202020204" pitchFamily="34" charset="0"/>
              <a:buChar char="•"/>
            </a:pPr>
            <a:r>
              <a:rPr lang="es-AR" sz="3600" dirty="0">
                <a:latin typeface="Times New Roman" panose="02020603050405020304" pitchFamily="18" charset="0"/>
                <a:ea typeface="Calibri" panose="020F0502020204030204" pitchFamily="34" charset="0"/>
                <a:cs typeface="Times New Roman" panose="02020603050405020304" pitchFamily="18" charset="0"/>
              </a:rPr>
              <a:t>Su primer término es </a:t>
            </a:r>
            <a:r>
              <a:rPr lang="es-AR" sz="3600" b="1" dirty="0">
                <a:latin typeface="Times New Roman" panose="02020603050405020304" pitchFamily="18" charset="0"/>
                <a:ea typeface="Calibri" panose="020F0502020204030204" pitchFamily="34" charset="0"/>
                <a:cs typeface="Times New Roman" panose="02020603050405020304" pitchFamily="18" charset="0"/>
              </a:rPr>
              <a:t>( 1 + i ) </a:t>
            </a:r>
            <a:r>
              <a:rPr lang="es-AR" sz="3600" b="1" baseline="30000" dirty="0">
                <a:latin typeface="Times New Roman" panose="02020603050405020304" pitchFamily="18" charset="0"/>
                <a:ea typeface="Calibri" panose="020F0502020204030204" pitchFamily="34" charset="0"/>
                <a:cs typeface="Times New Roman" panose="02020603050405020304" pitchFamily="18" charset="0"/>
              </a:rPr>
              <a:t>n-1</a:t>
            </a:r>
            <a:r>
              <a:rPr lang="es-AR" sz="3600" b="1" dirty="0">
                <a:latin typeface="Times New Roman" panose="02020603050405020304" pitchFamily="18" charset="0"/>
                <a:ea typeface="Calibri" panose="020F0502020204030204" pitchFamily="34" charset="0"/>
                <a:cs typeface="Times New Roman" panose="02020603050405020304" pitchFamily="18" charset="0"/>
              </a:rPr>
              <a:t> </a:t>
            </a:r>
            <a:r>
              <a:rPr lang="es-AR" sz="3600" dirty="0">
                <a:latin typeface="Times New Roman" panose="02020603050405020304" pitchFamily="18" charset="0"/>
                <a:ea typeface="Calibri" panose="020F0502020204030204" pitchFamily="34" charset="0"/>
                <a:cs typeface="Times New Roman" panose="02020603050405020304" pitchFamily="18" charset="0"/>
              </a:rPr>
              <a:t> </a:t>
            </a:r>
          </a:p>
          <a:p>
            <a:pPr marL="571500" lvl="0" indent="-571500">
              <a:lnSpc>
                <a:spcPct val="150000"/>
              </a:lnSpc>
              <a:spcAft>
                <a:spcPts val="500"/>
              </a:spcAft>
              <a:buFont typeface="Arial" panose="020B0604020202020204" pitchFamily="34" charset="0"/>
              <a:buChar char="•"/>
            </a:pPr>
            <a:r>
              <a:rPr lang="es-AR" sz="3600" dirty="0">
                <a:latin typeface="Times New Roman" panose="02020603050405020304" pitchFamily="18" charset="0"/>
                <a:ea typeface="Calibri" panose="020F0502020204030204" pitchFamily="34" charset="0"/>
                <a:cs typeface="Times New Roman" panose="02020603050405020304" pitchFamily="18" charset="0"/>
              </a:rPr>
              <a:t>La razón es = </a:t>
            </a:r>
            <a:r>
              <a:rPr lang="es-AR" sz="3600" b="1" dirty="0">
                <a:latin typeface="Times New Roman" panose="02020603050405020304" pitchFamily="18" charset="0"/>
                <a:ea typeface="Calibri" panose="020F0502020204030204" pitchFamily="34" charset="0"/>
                <a:cs typeface="Times New Roman" panose="02020603050405020304" pitchFamily="18" charset="0"/>
              </a:rPr>
              <a:t>q ( 1 + i ) </a:t>
            </a:r>
            <a:r>
              <a:rPr lang="es-AR" sz="3600" b="1" baseline="30000" dirty="0">
                <a:latin typeface="Times New Roman" panose="02020603050405020304" pitchFamily="18" charset="0"/>
                <a:ea typeface="Calibri" panose="020F0502020204030204" pitchFamily="34" charset="0"/>
                <a:cs typeface="Times New Roman" panose="02020603050405020304" pitchFamily="18" charset="0"/>
              </a:rPr>
              <a:t>-1</a:t>
            </a:r>
            <a:endParaRPr lang="es-AR" sz="3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500"/>
              </a:spcAft>
            </a:pPr>
            <a:r>
              <a:rPr lang="es-ES_tradnl" sz="3600" dirty="0">
                <a:latin typeface="Times New Roman" panose="02020603050405020304" pitchFamily="18" charset="0"/>
                <a:ea typeface="Times New Roman" panose="02020603050405020304" pitchFamily="18" charset="0"/>
                <a:cs typeface="Times New Roman" panose="02020603050405020304" pitchFamily="18" charset="0"/>
              </a:rPr>
              <a:t>Si ( 1 + i ) </a:t>
            </a:r>
            <a:r>
              <a:rPr lang="es-ES_tradnl" sz="3600" baseline="30000" dirty="0">
                <a:latin typeface="Times New Roman" panose="02020603050405020304" pitchFamily="18" charset="0"/>
                <a:ea typeface="Times New Roman" panose="02020603050405020304" pitchFamily="18" charset="0"/>
                <a:cs typeface="Times New Roman" panose="02020603050405020304" pitchFamily="18" charset="0"/>
              </a:rPr>
              <a:t>-  1</a:t>
            </a:r>
            <a:r>
              <a:rPr lang="es-ES_tradnl" sz="3600" dirty="0">
                <a:latin typeface="Times New Roman" panose="02020603050405020304" pitchFamily="18" charset="0"/>
                <a:ea typeface="Times New Roman" panose="02020603050405020304" pitchFamily="18" charset="0"/>
                <a:cs typeface="Times New Roman" panose="02020603050405020304" pitchFamily="18" charset="0"/>
              </a:rPr>
              <a:t> = v</a:t>
            </a:r>
          </a:p>
          <a:p>
            <a:pPr algn="just">
              <a:lnSpc>
                <a:spcPct val="150000"/>
              </a:lnSpc>
              <a:spcAft>
                <a:spcPts val="500"/>
              </a:spcAft>
            </a:pPr>
            <a:r>
              <a:rPr lang="es-ES_tradnl" sz="3600" dirty="0">
                <a:latin typeface="Times New Roman" panose="02020603050405020304" pitchFamily="18" charset="0"/>
                <a:ea typeface="Times New Roman" panose="02020603050405020304" pitchFamily="18" charset="0"/>
                <a:cs typeface="Times New Roman" panose="02020603050405020304" pitchFamily="18" charset="0"/>
              </a:rPr>
              <a:t>La razón puede expresarse como: </a:t>
            </a:r>
            <a:r>
              <a:rPr lang="es-ES_tradnl" sz="3600" b="1" dirty="0">
                <a:latin typeface="Times New Roman" panose="02020603050405020304" pitchFamily="18" charset="0"/>
                <a:ea typeface="Times New Roman" panose="02020603050405020304" pitchFamily="18" charset="0"/>
                <a:cs typeface="Times New Roman" panose="02020603050405020304" pitchFamily="18" charset="0"/>
              </a:rPr>
              <a:t>q v</a:t>
            </a:r>
            <a:endParaRPr lang="es-AR" sz="36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728569AA-274F-4435-ACC1-1B6987B456C0}" type="slidenum">
              <a:rPr lang="es-AR" smtClean="0"/>
              <a:t>75</a:t>
            </a:fld>
            <a:endParaRPr lang="es-AR"/>
          </a:p>
        </p:txBody>
      </p:sp>
    </p:spTree>
    <p:extLst>
      <p:ext uri="{BB962C8B-B14F-4D97-AF65-F5344CB8AC3E}">
        <p14:creationId xmlns:p14="http://schemas.microsoft.com/office/powerpoint/2010/main" val="27436874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FD72A5E-13CD-4ADD-ACB6-DFF9D777F597}"/>
              </a:ext>
            </a:extLst>
          </p:cNvPr>
          <p:cNvSpPr txBox="1"/>
          <p:nvPr/>
        </p:nvSpPr>
        <p:spPr>
          <a:xfrm>
            <a:off x="969778" y="881731"/>
            <a:ext cx="10082323" cy="5401479"/>
          </a:xfrm>
          <a:prstGeom prst="rect">
            <a:avLst/>
          </a:prstGeom>
          <a:noFill/>
        </p:spPr>
        <p:txBody>
          <a:bodyPr wrap="square">
            <a:spAutoFit/>
          </a:bodyPr>
          <a:lstStyle/>
          <a:p>
            <a:pPr algn="just">
              <a:spcAft>
                <a:spcPts val="500"/>
              </a:spcAft>
            </a:pP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La sumatoria de los términos de una progresión geométrica es igual al producto de </a:t>
            </a:r>
          </a:p>
          <a:p>
            <a:pPr marL="514350" indent="-514350" algn="just">
              <a:spcAft>
                <a:spcPts val="500"/>
              </a:spcAft>
              <a:buFont typeface="+mj-lt"/>
              <a:buAutoNum type="alphaLcParenR"/>
            </a:pPr>
            <a:r>
              <a:rPr lang="es-ES_tradnl" sz="3200" i="1" dirty="0">
                <a:latin typeface="Times New Roman" panose="02020603050405020304" pitchFamily="18" charset="0"/>
                <a:ea typeface="Times New Roman" panose="02020603050405020304" pitchFamily="18" charset="0"/>
                <a:cs typeface="Times New Roman" panose="02020603050405020304" pitchFamily="18" charset="0"/>
              </a:rPr>
              <a:t>su primer término por </a:t>
            </a:r>
          </a:p>
          <a:p>
            <a:pPr marL="514350" indent="-514350" algn="just">
              <a:spcAft>
                <a:spcPts val="500"/>
              </a:spcAft>
              <a:buFont typeface="+mj-lt"/>
              <a:buAutoNum type="alphaLcParenR"/>
            </a:pPr>
            <a:r>
              <a:rPr lang="es-ES_tradnl" sz="3200" i="1" dirty="0">
                <a:latin typeface="Times New Roman" panose="02020603050405020304" pitchFamily="18" charset="0"/>
                <a:ea typeface="Times New Roman" panose="02020603050405020304" pitchFamily="18" charset="0"/>
                <a:cs typeface="Times New Roman" panose="02020603050405020304" pitchFamily="18" charset="0"/>
              </a:rPr>
              <a:t>un cociente que tiene como </a:t>
            </a:r>
          </a:p>
          <a:p>
            <a:pPr marL="914400" lvl="1" indent="-457200" algn="just">
              <a:spcAft>
                <a:spcPts val="500"/>
              </a:spcAft>
              <a:buFont typeface="Symbol" panose="05050102010706020507" pitchFamily="18" charset="2"/>
              <a:buChar char="§"/>
            </a:pPr>
            <a:r>
              <a:rPr lang="es-ES_tradnl" sz="3200" i="1" dirty="0">
                <a:latin typeface="Times New Roman" panose="02020603050405020304" pitchFamily="18" charset="0"/>
                <a:ea typeface="Times New Roman" panose="02020603050405020304" pitchFamily="18" charset="0"/>
                <a:cs typeface="Times New Roman" panose="02020603050405020304" pitchFamily="18" charset="0"/>
              </a:rPr>
              <a:t>numerador</a:t>
            </a: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 una resta que es igual a “la razón elevada a los “n” términos, menos 1” </a:t>
            </a:r>
          </a:p>
          <a:p>
            <a:pPr marL="914400" lvl="1" indent="-457200" algn="just">
              <a:spcAft>
                <a:spcPts val="500"/>
              </a:spcAft>
              <a:buFont typeface="Symbol" panose="05050102010706020507" pitchFamily="18" charset="2"/>
              <a:buChar char="§"/>
            </a:pPr>
            <a:r>
              <a:rPr lang="es-ES_tradnl" sz="3200" i="1" dirty="0">
                <a:latin typeface="Times New Roman" panose="02020603050405020304" pitchFamily="18" charset="0"/>
                <a:ea typeface="Times New Roman" panose="02020603050405020304" pitchFamily="18" charset="0"/>
                <a:cs typeface="Times New Roman" panose="02020603050405020304" pitchFamily="18" charset="0"/>
              </a:rPr>
              <a:t>divisor</a:t>
            </a: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 otra resta que es igual a “la razón menos uno”  </a:t>
            </a:r>
          </a:p>
          <a:p>
            <a:pPr algn="just">
              <a:spcAft>
                <a:spcPts val="500"/>
              </a:spcAft>
            </a:pPr>
            <a:endParaRPr lang="es-ES_tradnl" sz="3200" dirty="0">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pP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S = primer término * </a:t>
            </a:r>
            <a:r>
              <a:rPr lang="es-ES_tradnl" sz="3200" u="sng" dirty="0">
                <a:latin typeface="Times New Roman" panose="02020603050405020304" pitchFamily="18" charset="0"/>
                <a:ea typeface="Times New Roman" panose="02020603050405020304" pitchFamily="18" charset="0"/>
                <a:cs typeface="Times New Roman" panose="02020603050405020304" pitchFamily="18" charset="0"/>
              </a:rPr>
              <a:t>razón </a:t>
            </a:r>
            <a:r>
              <a:rPr lang="es-ES_tradnl" sz="3200" u="sng" baseline="30000" dirty="0">
                <a:latin typeface="Times New Roman" panose="02020603050405020304" pitchFamily="18" charset="0"/>
                <a:ea typeface="Times New Roman" panose="02020603050405020304" pitchFamily="18" charset="0"/>
                <a:cs typeface="Times New Roman" panose="02020603050405020304" pitchFamily="18" charset="0"/>
              </a:rPr>
              <a:t>n  </a:t>
            </a:r>
            <a:r>
              <a:rPr lang="es-ES_tradnl" sz="3200" u="sng" dirty="0">
                <a:latin typeface="Times New Roman" panose="02020603050405020304" pitchFamily="18" charset="0"/>
                <a:ea typeface="Times New Roman" panose="02020603050405020304" pitchFamily="18" charset="0"/>
                <a:cs typeface="Times New Roman" panose="02020603050405020304" pitchFamily="18" charset="0"/>
              </a:rPr>
              <a:t>– 1</a:t>
            </a: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3200" dirty="0">
              <a:latin typeface="Arial" panose="020B0604020202020204" pitchFamily="34" charset="0"/>
              <a:ea typeface="Times New Roman" panose="02020603050405020304" pitchFamily="18" charset="0"/>
              <a:cs typeface="Times New Roman" panose="02020603050405020304" pitchFamily="18" charset="0"/>
            </a:endParaRPr>
          </a:p>
          <a:p>
            <a:pPr marL="1350645" algn="ctr">
              <a:spcAft>
                <a:spcPts val="600"/>
              </a:spcAft>
            </a:pP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                      razón - 1</a:t>
            </a:r>
            <a:endParaRPr lang="es-AR" sz="3200"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8826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84084" y="1290803"/>
            <a:ext cx="8839200" cy="4001095"/>
          </a:xfrm>
          <a:prstGeom prst="rect">
            <a:avLst/>
          </a:prstGeom>
        </p:spPr>
        <p:txBody>
          <a:bodyPr wrap="square">
            <a:spAutoFit/>
          </a:bodyPr>
          <a:lstStyle/>
          <a:p>
            <a:pPr algn="just">
              <a:lnSpc>
                <a:spcPct val="150000"/>
              </a:lnSpc>
              <a:spcAft>
                <a:spcPts val="600"/>
              </a:spcAft>
            </a:pPr>
            <a:r>
              <a:rPr lang="es-ES_tradnl" sz="3600" dirty="0">
                <a:latin typeface="Times New Roman" panose="02020603050405020304" pitchFamily="18" charset="0"/>
                <a:ea typeface="Times New Roman" panose="02020603050405020304" pitchFamily="18" charset="0"/>
                <a:cs typeface="Times New Roman" panose="02020603050405020304" pitchFamily="18" charset="0"/>
              </a:rPr>
              <a:t>Reemplazando: </a:t>
            </a:r>
            <a:endParaRPr lang="es-AR" sz="3600" dirty="0">
              <a:latin typeface="Arial" panose="020B0604020202020204" pitchFamily="34" charset="0"/>
              <a:ea typeface="Times New Roman" panose="02020603050405020304" pitchFamily="18" charset="0"/>
              <a:cs typeface="Times New Roman" panose="02020603050405020304" pitchFamily="18" charset="0"/>
            </a:endParaRPr>
          </a:p>
          <a:p>
            <a:pPr marL="1021715" indent="-571500" algn="just">
              <a:lnSpc>
                <a:spcPct val="150000"/>
              </a:lnSpc>
              <a:spcAft>
                <a:spcPts val="0"/>
              </a:spcAft>
              <a:buFont typeface="Symbol" panose="05050102010706020507" pitchFamily="18" charset="2"/>
              <a:buChar char=""/>
            </a:pPr>
            <a:r>
              <a:rPr lang="es-ES_tradnl" sz="3600" dirty="0">
                <a:latin typeface="Times New Roman" panose="02020603050405020304" pitchFamily="18" charset="0"/>
                <a:ea typeface="Times New Roman" panose="02020603050405020304" pitchFamily="18" charset="0"/>
                <a:cs typeface="Times New Roman" panose="02020603050405020304" pitchFamily="18" charset="0"/>
              </a:rPr>
              <a:t>Primer término: </a:t>
            </a:r>
            <a:r>
              <a:rPr lang="es-AR" sz="3600" dirty="0">
                <a:latin typeface="Times New Roman" panose="02020603050405020304" pitchFamily="18" charset="0"/>
                <a:ea typeface="Times New Roman" panose="02020603050405020304" pitchFamily="18" charset="0"/>
                <a:cs typeface="Times New Roman" panose="02020603050405020304" pitchFamily="18" charset="0"/>
              </a:rPr>
              <a:t>(1+i) </a:t>
            </a:r>
            <a:r>
              <a:rPr lang="es-AR" sz="3600" baseline="30000" dirty="0">
                <a:latin typeface="Times New Roman" panose="02020603050405020304" pitchFamily="18" charset="0"/>
                <a:ea typeface="Times New Roman" panose="02020603050405020304" pitchFamily="18" charset="0"/>
                <a:cs typeface="Times New Roman" panose="02020603050405020304" pitchFamily="18" charset="0"/>
              </a:rPr>
              <a:t>n-1</a:t>
            </a:r>
            <a:endParaRPr lang="es-AR" sz="3600" dirty="0">
              <a:latin typeface="Arial" panose="020B0604020202020204" pitchFamily="34" charset="0"/>
              <a:ea typeface="Times New Roman" panose="02020603050405020304" pitchFamily="18" charset="0"/>
              <a:cs typeface="Times New Roman" panose="02020603050405020304" pitchFamily="18" charset="0"/>
            </a:endParaRPr>
          </a:p>
          <a:p>
            <a:pPr marL="1021715" indent="-571500" algn="just">
              <a:lnSpc>
                <a:spcPct val="150000"/>
              </a:lnSpc>
              <a:spcAft>
                <a:spcPts val="600"/>
              </a:spcAft>
              <a:buFont typeface="Symbol" panose="05050102010706020507" pitchFamily="18" charset="2"/>
              <a:buChar char=""/>
            </a:pPr>
            <a:r>
              <a:rPr lang="es-AR" sz="3600" dirty="0">
                <a:latin typeface="Times New Roman" panose="02020603050405020304" pitchFamily="18" charset="0"/>
                <a:ea typeface="Times New Roman" panose="02020603050405020304" pitchFamily="18" charset="0"/>
                <a:cs typeface="Times New Roman" panose="02020603050405020304" pitchFamily="18" charset="0"/>
              </a:rPr>
              <a:t>Razón: (q v)</a:t>
            </a:r>
          </a:p>
          <a:p>
            <a:pPr algn="ctr">
              <a:spcBef>
                <a:spcPts val="1200"/>
              </a:spcBef>
            </a:pPr>
            <a:r>
              <a:rPr lang="es-AR" sz="3600" dirty="0">
                <a:latin typeface="Times New Roman" panose="02020603050405020304" pitchFamily="18" charset="0"/>
                <a:ea typeface="Times New Roman" panose="02020603050405020304" pitchFamily="18" charset="0"/>
                <a:cs typeface="Times New Roman" panose="02020603050405020304" pitchFamily="18" charset="0"/>
              </a:rPr>
              <a:t>S = (1+i) </a:t>
            </a:r>
            <a:r>
              <a:rPr lang="es-AR" sz="3600" baseline="30000" dirty="0">
                <a:latin typeface="Times New Roman" panose="02020603050405020304" pitchFamily="18" charset="0"/>
                <a:ea typeface="Times New Roman" panose="02020603050405020304" pitchFamily="18" charset="0"/>
                <a:cs typeface="Times New Roman" panose="02020603050405020304" pitchFamily="18" charset="0"/>
              </a:rPr>
              <a:t>n-1</a:t>
            </a:r>
            <a:r>
              <a:rPr lang="es-AR" sz="3600" dirty="0">
                <a:latin typeface="Times New Roman" panose="02020603050405020304" pitchFamily="18" charset="0"/>
                <a:ea typeface="Times New Roman" panose="02020603050405020304" pitchFamily="18" charset="0"/>
                <a:cs typeface="Times New Roman" panose="02020603050405020304" pitchFamily="18" charset="0"/>
              </a:rPr>
              <a:t> </a:t>
            </a:r>
            <a:r>
              <a:rPr lang="es-AR" sz="3600" u="sng" dirty="0">
                <a:latin typeface="Times New Roman" panose="02020603050405020304" pitchFamily="18" charset="0"/>
                <a:ea typeface="Times New Roman" panose="02020603050405020304" pitchFamily="18" charset="0"/>
                <a:cs typeface="Times New Roman" panose="02020603050405020304" pitchFamily="18" charset="0"/>
              </a:rPr>
              <a:t>(q v ) </a:t>
            </a:r>
            <a:r>
              <a:rPr lang="es-AR" sz="3600" u="sng" baseline="30000" dirty="0">
                <a:latin typeface="Times New Roman" panose="02020603050405020304" pitchFamily="18" charset="0"/>
                <a:ea typeface="Times New Roman" panose="02020603050405020304" pitchFamily="18" charset="0"/>
                <a:cs typeface="Times New Roman" panose="02020603050405020304" pitchFamily="18" charset="0"/>
              </a:rPr>
              <a:t>n</a:t>
            </a:r>
            <a:r>
              <a:rPr lang="es-AR" sz="3600" u="sng" dirty="0">
                <a:latin typeface="Times New Roman" panose="02020603050405020304" pitchFamily="18" charset="0"/>
                <a:ea typeface="Times New Roman" panose="02020603050405020304" pitchFamily="18" charset="0"/>
                <a:cs typeface="Times New Roman" panose="02020603050405020304" pitchFamily="18" charset="0"/>
              </a:rPr>
              <a:t> – 1</a:t>
            </a:r>
            <a:r>
              <a:rPr lang="es-AR" sz="3600" dirty="0">
                <a:latin typeface="Times New Roman" panose="02020603050405020304" pitchFamily="18" charset="0"/>
                <a:ea typeface="Times New Roman" panose="02020603050405020304" pitchFamily="18" charset="0"/>
                <a:cs typeface="Times New Roman" panose="02020603050405020304" pitchFamily="18" charset="0"/>
              </a:rPr>
              <a:t>      ( I )</a:t>
            </a:r>
            <a:endParaRPr lang="es-AR" sz="3600" dirty="0">
              <a:latin typeface="Arial" panose="020B0604020202020204" pitchFamily="34" charset="0"/>
              <a:ea typeface="Times New Roman" panose="02020603050405020304" pitchFamily="18" charset="0"/>
              <a:cs typeface="Times New Roman" panose="02020603050405020304" pitchFamily="18" charset="0"/>
            </a:endParaRPr>
          </a:p>
          <a:p>
            <a:pPr marL="450215" algn="ctr">
              <a:spcAft>
                <a:spcPts val="600"/>
              </a:spcAft>
            </a:pPr>
            <a:r>
              <a:rPr lang="es-ES_tradnl" sz="3600" dirty="0">
                <a:latin typeface="Times New Roman" panose="02020603050405020304" pitchFamily="18" charset="0"/>
                <a:ea typeface="Times New Roman" panose="02020603050405020304" pitchFamily="18" charset="0"/>
                <a:cs typeface="Times New Roman" panose="02020603050405020304" pitchFamily="18" charset="0"/>
              </a:rPr>
              <a:t> </a:t>
            </a:r>
            <a:r>
              <a:rPr lang="es-AR" sz="3600" dirty="0">
                <a:latin typeface="Times New Roman" panose="02020603050405020304" pitchFamily="18" charset="0"/>
                <a:ea typeface="Times New Roman" panose="02020603050405020304" pitchFamily="18" charset="0"/>
                <a:cs typeface="Times New Roman" panose="02020603050405020304" pitchFamily="18" charset="0"/>
              </a:rPr>
              <a:t>    q v  - 1</a:t>
            </a:r>
            <a:endParaRPr lang="es-AR" sz="36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728569AA-274F-4435-ACC1-1B6987B456C0}" type="slidenum">
              <a:rPr lang="es-AR" smtClean="0"/>
              <a:t>77</a:t>
            </a:fld>
            <a:endParaRPr lang="es-AR"/>
          </a:p>
        </p:txBody>
      </p:sp>
    </p:spTree>
    <p:extLst>
      <p:ext uri="{BB962C8B-B14F-4D97-AF65-F5344CB8AC3E}">
        <p14:creationId xmlns:p14="http://schemas.microsoft.com/office/powerpoint/2010/main" val="29140441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91615" y="709624"/>
            <a:ext cx="11558726" cy="4216539"/>
          </a:xfrm>
          <a:prstGeom prst="rect">
            <a:avLst/>
          </a:prstGeom>
        </p:spPr>
        <p:txBody>
          <a:bodyPr wrap="square">
            <a:spAutoFit/>
          </a:bodyPr>
          <a:lstStyle/>
          <a:p>
            <a:pPr algn="just">
              <a:spcBef>
                <a:spcPts val="1200"/>
              </a:spcBef>
              <a:spcAft>
                <a:spcPts val="600"/>
              </a:spcAft>
            </a:pPr>
            <a:r>
              <a:rPr lang="es-AR" sz="3400" dirty="0">
                <a:latin typeface="Times New Roman" panose="02020603050405020304" pitchFamily="18" charset="0"/>
                <a:ea typeface="Times New Roman" panose="02020603050405020304" pitchFamily="18" charset="0"/>
                <a:cs typeface="Times New Roman" panose="02020603050405020304" pitchFamily="18" charset="0"/>
              </a:rPr>
              <a:t>Desarrollando:</a:t>
            </a:r>
          </a:p>
          <a:p>
            <a:pPr algn="just">
              <a:spcBef>
                <a:spcPts val="1200"/>
              </a:spcBef>
              <a:spcAft>
                <a:spcPts val="600"/>
              </a:spcAft>
            </a:pPr>
            <a:r>
              <a:rPr lang="es-AR" sz="3400" dirty="0">
                <a:latin typeface="Times New Roman" panose="02020603050405020304" pitchFamily="18" charset="0"/>
                <a:ea typeface="Times New Roman" panose="02020603050405020304" pitchFamily="18" charset="0"/>
                <a:cs typeface="Times New Roman" panose="02020603050405020304" pitchFamily="18" charset="0"/>
              </a:rPr>
              <a:t>El numerador: </a:t>
            </a:r>
          </a:p>
          <a:p>
            <a:pPr algn="ctr">
              <a:spcAft>
                <a:spcPts val="0"/>
              </a:spcAft>
            </a:pPr>
            <a:r>
              <a:rPr lang="en-US" sz="3400" dirty="0">
                <a:latin typeface="Times New Roman" panose="02020603050405020304" pitchFamily="18" charset="0"/>
                <a:ea typeface="Times New Roman" panose="02020603050405020304" pitchFamily="18" charset="0"/>
                <a:cs typeface="Times New Roman" panose="02020603050405020304" pitchFamily="18" charset="0"/>
              </a:rPr>
              <a:t>(q v) </a:t>
            </a:r>
            <a:r>
              <a:rPr lang="en-US" sz="3400" baseline="30000" dirty="0">
                <a:latin typeface="Times New Roman" panose="02020603050405020304" pitchFamily="18" charset="0"/>
                <a:ea typeface="Times New Roman" panose="02020603050405020304" pitchFamily="18" charset="0"/>
                <a:cs typeface="Times New Roman" panose="02020603050405020304" pitchFamily="18" charset="0"/>
              </a:rPr>
              <a:t>n </a:t>
            </a:r>
            <a:r>
              <a:rPr lang="en-US" sz="3400" dirty="0">
                <a:latin typeface="Times New Roman" panose="02020603050405020304" pitchFamily="18" charset="0"/>
                <a:ea typeface="Times New Roman" panose="02020603050405020304" pitchFamily="18" charset="0"/>
                <a:cs typeface="Times New Roman" panose="02020603050405020304" pitchFamily="18" charset="0"/>
              </a:rPr>
              <a:t>– 1 =   </a:t>
            </a:r>
            <a:r>
              <a:rPr lang="en-US" sz="3400" u="sng" dirty="0">
                <a:latin typeface="Times New Roman" panose="02020603050405020304" pitchFamily="18" charset="0"/>
                <a:ea typeface="Times New Roman" panose="02020603050405020304" pitchFamily="18" charset="0"/>
                <a:cs typeface="Times New Roman" panose="02020603050405020304" pitchFamily="18" charset="0"/>
              </a:rPr>
              <a:t>      q </a:t>
            </a:r>
            <a:r>
              <a:rPr lang="en-US" sz="3400" u="sng" baseline="30000" dirty="0">
                <a:latin typeface="Times New Roman" panose="02020603050405020304" pitchFamily="18" charset="0"/>
                <a:ea typeface="Times New Roman" panose="02020603050405020304" pitchFamily="18" charset="0"/>
                <a:cs typeface="Times New Roman" panose="02020603050405020304" pitchFamily="18" charset="0"/>
              </a:rPr>
              <a:t>n    </a:t>
            </a:r>
            <a:r>
              <a:rPr lang="en-US" sz="3400" u="sng" dirty="0">
                <a:latin typeface="Times New Roman" panose="02020603050405020304" pitchFamily="18" charset="0"/>
                <a:ea typeface="Times New Roman" panose="02020603050405020304" pitchFamily="18" charset="0"/>
                <a:cs typeface="Times New Roman" panose="02020603050405020304" pitchFamily="18" charset="0"/>
              </a:rPr>
              <a:t>  </a:t>
            </a:r>
            <a:r>
              <a:rPr lang="en-US" sz="3400" dirty="0">
                <a:latin typeface="Times New Roman" panose="02020603050405020304" pitchFamily="18" charset="0"/>
                <a:ea typeface="Times New Roman" panose="02020603050405020304" pitchFamily="18" charset="0"/>
                <a:cs typeface="Times New Roman" panose="02020603050405020304" pitchFamily="18" charset="0"/>
              </a:rPr>
              <a:t> – 1 = </a:t>
            </a:r>
            <a:r>
              <a:rPr lang="en-US" sz="3400" u="sng" dirty="0">
                <a:latin typeface="Times New Roman" panose="02020603050405020304" pitchFamily="18" charset="0"/>
                <a:ea typeface="Times New Roman" panose="02020603050405020304" pitchFamily="18" charset="0"/>
                <a:cs typeface="Times New Roman" panose="02020603050405020304" pitchFamily="18" charset="0"/>
              </a:rPr>
              <a:t>  q </a:t>
            </a:r>
            <a:r>
              <a:rPr lang="en-US" sz="3400" u="sng" baseline="30000" dirty="0">
                <a:latin typeface="Times New Roman" panose="02020603050405020304" pitchFamily="18" charset="0"/>
                <a:ea typeface="Times New Roman" panose="02020603050405020304" pitchFamily="18" charset="0"/>
                <a:cs typeface="Times New Roman" panose="02020603050405020304" pitchFamily="18" charset="0"/>
              </a:rPr>
              <a:t>n</a:t>
            </a:r>
            <a:r>
              <a:rPr lang="en-US" sz="3400" u="sng" dirty="0">
                <a:latin typeface="Times New Roman" panose="02020603050405020304" pitchFamily="18" charset="0"/>
                <a:ea typeface="Times New Roman" panose="02020603050405020304" pitchFamily="18" charset="0"/>
                <a:cs typeface="Times New Roman" panose="02020603050405020304" pitchFamily="18" charset="0"/>
              </a:rPr>
              <a:t> – (1 + i) </a:t>
            </a:r>
            <a:r>
              <a:rPr lang="en-US" sz="3400" u="sng" baseline="30000" dirty="0">
                <a:latin typeface="Times New Roman" panose="02020603050405020304" pitchFamily="18" charset="0"/>
                <a:ea typeface="Times New Roman" panose="02020603050405020304" pitchFamily="18" charset="0"/>
                <a:cs typeface="Times New Roman" panose="02020603050405020304" pitchFamily="18" charset="0"/>
              </a:rPr>
              <a:t>n</a:t>
            </a:r>
            <a:endParaRPr lang="es-AR" sz="3400" dirty="0">
              <a:latin typeface="Arial" panose="020B0604020202020204" pitchFamily="34" charset="0"/>
              <a:ea typeface="Times New Roman" panose="02020603050405020304" pitchFamily="18" charset="0"/>
              <a:cs typeface="Times New Roman" panose="02020603050405020304" pitchFamily="18" charset="0"/>
            </a:endParaRPr>
          </a:p>
          <a:p>
            <a:pPr marL="1800860" indent="450215" algn="just">
              <a:spcAft>
                <a:spcPts val="600"/>
              </a:spcAft>
            </a:pPr>
            <a:r>
              <a:rPr lang="en-US" sz="3400" dirty="0">
                <a:latin typeface="Times New Roman" panose="02020603050405020304" pitchFamily="18" charset="0"/>
                <a:ea typeface="Times New Roman" panose="02020603050405020304" pitchFamily="18" charset="0"/>
                <a:cs typeface="Times New Roman" panose="02020603050405020304" pitchFamily="18" charset="0"/>
              </a:rPr>
              <a:t>       	        ( 1 + i ) </a:t>
            </a:r>
            <a:r>
              <a:rPr lang="en-US" sz="3400" baseline="30000" dirty="0">
                <a:latin typeface="Times New Roman" panose="02020603050405020304" pitchFamily="18" charset="0"/>
                <a:ea typeface="Times New Roman" panose="02020603050405020304" pitchFamily="18" charset="0"/>
                <a:cs typeface="Times New Roman" panose="02020603050405020304" pitchFamily="18" charset="0"/>
              </a:rPr>
              <a:t>n  	                 </a:t>
            </a:r>
            <a:r>
              <a:rPr lang="en-US" sz="3400" dirty="0">
                <a:latin typeface="Times New Roman" panose="02020603050405020304" pitchFamily="18" charset="0"/>
                <a:ea typeface="Times New Roman" panose="02020603050405020304" pitchFamily="18" charset="0"/>
                <a:cs typeface="Times New Roman" panose="02020603050405020304" pitchFamily="18" charset="0"/>
              </a:rPr>
              <a:t>(1 + i) </a:t>
            </a:r>
            <a:r>
              <a:rPr lang="en-US" sz="3400" baseline="30000" dirty="0">
                <a:latin typeface="Times New Roman" panose="02020603050405020304" pitchFamily="18" charset="0"/>
                <a:ea typeface="Times New Roman" panose="02020603050405020304" pitchFamily="18" charset="0"/>
                <a:cs typeface="Times New Roman" panose="02020603050405020304" pitchFamily="18" charset="0"/>
              </a:rPr>
              <a:t>n</a:t>
            </a:r>
          </a:p>
          <a:p>
            <a:pPr algn="just">
              <a:spcAft>
                <a:spcPts val="600"/>
              </a:spcAft>
            </a:pPr>
            <a:r>
              <a:rPr lang="es-AR" sz="3400" dirty="0">
                <a:latin typeface="Times New Roman" panose="02020603050405020304" pitchFamily="18" charset="0"/>
                <a:ea typeface="Times New Roman" panose="02020603050405020304" pitchFamily="18" charset="0"/>
                <a:cs typeface="Times New Roman" panose="02020603050405020304" pitchFamily="18" charset="0"/>
              </a:rPr>
              <a:t>El denominador:  </a:t>
            </a:r>
          </a:p>
          <a:p>
            <a:pPr algn="ctr">
              <a:spcAft>
                <a:spcPts val="0"/>
              </a:spcAft>
            </a:pPr>
            <a:r>
              <a:rPr lang="es-AR" sz="3400" dirty="0">
                <a:latin typeface="Times New Roman" panose="02020603050405020304" pitchFamily="18" charset="0"/>
                <a:ea typeface="Times New Roman" panose="02020603050405020304" pitchFamily="18" charset="0"/>
                <a:cs typeface="Times New Roman" panose="02020603050405020304" pitchFamily="18" charset="0"/>
              </a:rPr>
              <a:t>q v – 1 =   </a:t>
            </a:r>
            <a:r>
              <a:rPr lang="es-AR" sz="3400" u="sng" dirty="0">
                <a:latin typeface="Times New Roman" panose="02020603050405020304" pitchFamily="18" charset="0"/>
                <a:ea typeface="Times New Roman" panose="02020603050405020304" pitchFamily="18" charset="0"/>
                <a:cs typeface="Times New Roman" panose="02020603050405020304" pitchFamily="18" charset="0"/>
              </a:rPr>
              <a:t>     q     </a:t>
            </a:r>
            <a:r>
              <a:rPr lang="es-AR" sz="3400" dirty="0">
                <a:latin typeface="Times New Roman" panose="02020603050405020304" pitchFamily="18" charset="0"/>
                <a:ea typeface="Times New Roman" panose="02020603050405020304" pitchFamily="18" charset="0"/>
                <a:cs typeface="Times New Roman" panose="02020603050405020304" pitchFamily="18" charset="0"/>
              </a:rPr>
              <a:t> – 1 =  </a:t>
            </a:r>
            <a:r>
              <a:rPr lang="es-AR" sz="3400" u="sng" dirty="0">
                <a:latin typeface="Times New Roman" panose="02020603050405020304" pitchFamily="18" charset="0"/>
                <a:ea typeface="Times New Roman" panose="02020603050405020304" pitchFamily="18" charset="0"/>
                <a:cs typeface="Times New Roman" panose="02020603050405020304" pitchFamily="18" charset="0"/>
              </a:rPr>
              <a:t>q - ( 1 + i )</a:t>
            </a:r>
            <a:endParaRPr lang="es-AR" sz="3400" dirty="0">
              <a:latin typeface="Arial" panose="020B0604020202020204" pitchFamily="34" charset="0"/>
              <a:ea typeface="Times New Roman" panose="02020603050405020304" pitchFamily="18" charset="0"/>
              <a:cs typeface="Times New Roman" panose="02020603050405020304" pitchFamily="18" charset="0"/>
            </a:endParaRPr>
          </a:p>
          <a:p>
            <a:pPr marL="2251075" algn="just">
              <a:spcAft>
                <a:spcPts val="600"/>
              </a:spcAft>
            </a:pPr>
            <a:r>
              <a:rPr lang="es-AR" sz="3400" dirty="0">
                <a:latin typeface="Times New Roman" panose="02020603050405020304" pitchFamily="18" charset="0"/>
                <a:ea typeface="Times New Roman" panose="02020603050405020304" pitchFamily="18" charset="0"/>
                <a:cs typeface="Times New Roman" panose="02020603050405020304" pitchFamily="18" charset="0"/>
              </a:rPr>
              <a:t>          		 1 + i  	          1 + i</a:t>
            </a:r>
            <a:endParaRPr lang="es-AR" sz="34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728569AA-274F-4435-ACC1-1B6987B456C0}" type="slidenum">
              <a:rPr lang="es-AR" smtClean="0"/>
              <a:t>78</a:t>
            </a:fld>
            <a:endParaRPr lang="es-AR"/>
          </a:p>
        </p:txBody>
      </p:sp>
    </p:spTree>
    <p:extLst>
      <p:ext uri="{BB962C8B-B14F-4D97-AF65-F5344CB8AC3E}">
        <p14:creationId xmlns:p14="http://schemas.microsoft.com/office/powerpoint/2010/main" val="2513064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01228" y="643622"/>
            <a:ext cx="10854430" cy="5245347"/>
          </a:xfrm>
          <a:prstGeom prst="rect">
            <a:avLst/>
          </a:prstGeom>
        </p:spPr>
        <p:txBody>
          <a:bodyPr wrap="square">
            <a:spAutoFit/>
          </a:bodyPr>
          <a:lstStyle/>
          <a:p>
            <a:pPr algn="just">
              <a:spcAft>
                <a:spcPts val="600"/>
              </a:spcAft>
            </a:pPr>
            <a:r>
              <a:rPr lang="es-AR" sz="3400" dirty="0">
                <a:latin typeface="Times New Roman" panose="02020603050405020304" pitchFamily="18" charset="0"/>
                <a:ea typeface="Times New Roman" panose="02020603050405020304" pitchFamily="18" charset="0"/>
                <a:cs typeface="Times New Roman" panose="02020603050405020304" pitchFamily="18" charset="0"/>
              </a:rPr>
              <a:t>Reemplazando en ( I ): </a:t>
            </a:r>
            <a:endParaRPr lang="es-AR" sz="3400" dirty="0">
              <a:latin typeface="Arial" panose="020B0604020202020204" pitchFamily="34" charset="0"/>
              <a:ea typeface="Times New Roman" panose="02020603050405020304" pitchFamily="18" charset="0"/>
              <a:cs typeface="Times New Roman" panose="02020603050405020304" pitchFamily="18" charset="0"/>
            </a:endParaRPr>
          </a:p>
          <a:p>
            <a:pPr algn="ctr">
              <a:spcBef>
                <a:spcPts val="1200"/>
              </a:spcBef>
              <a:spcAft>
                <a:spcPts val="0"/>
              </a:spcAft>
            </a:pPr>
            <a:r>
              <a:rPr lang="en-US" sz="3400" dirty="0">
                <a:latin typeface="Times New Roman" panose="02020603050405020304" pitchFamily="18" charset="0"/>
                <a:ea typeface="Times New Roman" panose="02020603050405020304" pitchFamily="18" charset="0"/>
                <a:cs typeface="Times New Roman" panose="02020603050405020304" pitchFamily="18" charset="0"/>
              </a:rPr>
              <a:t>S = (1+i) </a:t>
            </a:r>
            <a:r>
              <a:rPr lang="en-US" sz="3400" baseline="30000" dirty="0">
                <a:latin typeface="Times New Roman" panose="02020603050405020304" pitchFamily="18" charset="0"/>
                <a:ea typeface="Times New Roman" panose="02020603050405020304" pitchFamily="18" charset="0"/>
                <a:cs typeface="Times New Roman" panose="02020603050405020304" pitchFamily="18" charset="0"/>
              </a:rPr>
              <a:t>n-1</a:t>
            </a:r>
            <a:r>
              <a:rPr lang="en-US" sz="3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400" u="sng" dirty="0">
                <a:latin typeface="Times New Roman" panose="02020603050405020304" pitchFamily="18" charset="0"/>
                <a:ea typeface="Times New Roman" panose="02020603050405020304" pitchFamily="18" charset="0"/>
                <a:cs typeface="Times New Roman" panose="02020603050405020304" pitchFamily="18" charset="0"/>
              </a:rPr>
              <a:t>( 1 + </a:t>
            </a:r>
            <a:r>
              <a:rPr lang="en-US" sz="3400" u="sng" dirty="0" err="1">
                <a:latin typeface="Times New Roman" panose="02020603050405020304" pitchFamily="18" charset="0"/>
                <a:ea typeface="Times New Roman" panose="02020603050405020304" pitchFamily="18" charset="0"/>
                <a:cs typeface="Times New Roman" panose="02020603050405020304" pitchFamily="18" charset="0"/>
              </a:rPr>
              <a:t>i</a:t>
            </a:r>
            <a:r>
              <a:rPr lang="en-US" sz="3400" u="sng" dirty="0">
                <a:latin typeface="Times New Roman" panose="02020603050405020304" pitchFamily="18" charset="0"/>
                <a:ea typeface="Times New Roman" panose="02020603050405020304" pitchFamily="18" charset="0"/>
                <a:cs typeface="Times New Roman" panose="02020603050405020304" pitchFamily="18" charset="0"/>
              </a:rPr>
              <a:t> ) </a:t>
            </a:r>
            <a:r>
              <a:rPr lang="en-US" sz="3400" dirty="0">
                <a:latin typeface="Times New Roman" panose="02020603050405020304" pitchFamily="18" charset="0"/>
                <a:ea typeface="Times New Roman" panose="02020603050405020304" pitchFamily="18" charset="0"/>
                <a:cs typeface="Times New Roman" panose="02020603050405020304" pitchFamily="18" charset="0"/>
              </a:rPr>
              <a:t>[</a:t>
            </a:r>
            <a:r>
              <a:rPr lang="en-US" sz="3400" u="sng" dirty="0">
                <a:latin typeface="Times New Roman" panose="02020603050405020304" pitchFamily="18" charset="0"/>
                <a:ea typeface="Times New Roman" panose="02020603050405020304" pitchFamily="18" charset="0"/>
                <a:cs typeface="Times New Roman" panose="02020603050405020304" pitchFamily="18" charset="0"/>
              </a:rPr>
              <a:t> q </a:t>
            </a:r>
            <a:r>
              <a:rPr lang="en-US" sz="3400" u="sng" baseline="30000" dirty="0">
                <a:latin typeface="Times New Roman" panose="02020603050405020304" pitchFamily="18" charset="0"/>
                <a:ea typeface="Times New Roman" panose="02020603050405020304" pitchFamily="18" charset="0"/>
                <a:cs typeface="Times New Roman" panose="02020603050405020304" pitchFamily="18" charset="0"/>
              </a:rPr>
              <a:t>n</a:t>
            </a:r>
            <a:r>
              <a:rPr lang="en-US" sz="3400" u="sng" dirty="0">
                <a:latin typeface="Times New Roman" panose="02020603050405020304" pitchFamily="18" charset="0"/>
                <a:ea typeface="Times New Roman" panose="02020603050405020304" pitchFamily="18" charset="0"/>
                <a:cs typeface="Times New Roman" panose="02020603050405020304" pitchFamily="18" charset="0"/>
              </a:rPr>
              <a:t> – ( 1 + </a:t>
            </a:r>
            <a:r>
              <a:rPr lang="en-US" sz="3400" u="sng" dirty="0" err="1">
                <a:latin typeface="Times New Roman" panose="02020603050405020304" pitchFamily="18" charset="0"/>
                <a:ea typeface="Times New Roman" panose="02020603050405020304" pitchFamily="18" charset="0"/>
                <a:cs typeface="Times New Roman" panose="02020603050405020304" pitchFamily="18" charset="0"/>
              </a:rPr>
              <a:t>i</a:t>
            </a:r>
            <a:r>
              <a:rPr lang="en-US" sz="3400" u="sng" dirty="0">
                <a:latin typeface="Times New Roman" panose="02020603050405020304" pitchFamily="18" charset="0"/>
                <a:ea typeface="Times New Roman" panose="02020603050405020304" pitchFamily="18" charset="0"/>
                <a:cs typeface="Times New Roman" panose="02020603050405020304" pitchFamily="18" charset="0"/>
              </a:rPr>
              <a:t>) </a:t>
            </a:r>
            <a:r>
              <a:rPr lang="en-US" sz="3400" u="sng" baseline="30000" dirty="0">
                <a:latin typeface="Times New Roman" panose="02020603050405020304" pitchFamily="18" charset="0"/>
                <a:ea typeface="Times New Roman" panose="02020603050405020304" pitchFamily="18" charset="0"/>
                <a:cs typeface="Times New Roman" panose="02020603050405020304" pitchFamily="18" charset="0"/>
              </a:rPr>
              <a:t>n</a:t>
            </a:r>
            <a:r>
              <a:rPr lang="en-US" sz="3400" dirty="0">
                <a:latin typeface="Times New Roman" panose="02020603050405020304" pitchFamily="18" charset="0"/>
                <a:ea typeface="Times New Roman" panose="02020603050405020304" pitchFamily="18" charset="0"/>
                <a:cs typeface="Times New Roman" panose="02020603050405020304" pitchFamily="18" charset="0"/>
              </a:rPr>
              <a:t>]</a:t>
            </a:r>
            <a:endParaRPr lang="es-AR" sz="3400" dirty="0">
              <a:latin typeface="Arial" panose="020B0604020202020204" pitchFamily="34" charset="0"/>
              <a:ea typeface="Times New Roman" panose="02020603050405020304" pitchFamily="18" charset="0"/>
              <a:cs typeface="Times New Roman" panose="02020603050405020304" pitchFamily="18" charset="0"/>
            </a:endParaRPr>
          </a:p>
          <a:p>
            <a:pPr marL="450215" algn="ctr">
              <a:spcAft>
                <a:spcPts val="600"/>
              </a:spcAft>
            </a:pPr>
            <a:r>
              <a:rPr lang="en-US" sz="3400" dirty="0">
                <a:latin typeface="Times New Roman" panose="02020603050405020304" pitchFamily="18" charset="0"/>
                <a:ea typeface="Times New Roman" panose="02020603050405020304" pitchFamily="18" charset="0"/>
                <a:cs typeface="Times New Roman" panose="02020603050405020304" pitchFamily="18" charset="0"/>
              </a:rPr>
              <a:t>              ( 1 + i ) </a:t>
            </a:r>
            <a:r>
              <a:rPr lang="en-US" sz="3400" baseline="30000" dirty="0">
                <a:latin typeface="Times New Roman" panose="02020603050405020304" pitchFamily="18" charset="0"/>
                <a:ea typeface="Times New Roman" panose="02020603050405020304" pitchFamily="18" charset="0"/>
                <a:cs typeface="Times New Roman" panose="02020603050405020304" pitchFamily="18" charset="0"/>
              </a:rPr>
              <a:t>n</a:t>
            </a:r>
            <a:r>
              <a:rPr lang="en-US" sz="3400" dirty="0">
                <a:latin typeface="Times New Roman" panose="02020603050405020304" pitchFamily="18" charset="0"/>
                <a:ea typeface="Times New Roman" panose="02020603050405020304" pitchFamily="18" charset="0"/>
                <a:cs typeface="Times New Roman" panose="02020603050405020304" pitchFamily="18" charset="0"/>
              </a:rPr>
              <a:t> [ q - ( 1 + i ) ]</a:t>
            </a:r>
          </a:p>
          <a:p>
            <a:pPr marL="450215" algn="ctr">
              <a:spcAft>
                <a:spcPts val="600"/>
              </a:spcAft>
            </a:pPr>
            <a:endParaRPr lang="en-US" sz="3400" dirty="0">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600"/>
              </a:spcAft>
            </a:pPr>
            <a:r>
              <a:rPr lang="en-US" sz="3400" dirty="0">
                <a:latin typeface="Times New Roman" panose="02020603050405020304" pitchFamily="18" charset="0"/>
                <a:ea typeface="Times New Roman" panose="02020603050405020304" pitchFamily="18" charset="0"/>
                <a:cs typeface="Times New Roman" panose="02020603050405020304" pitchFamily="18" charset="0"/>
              </a:rPr>
              <a:t>El valor final de una renta de pago vencido con cuotas que</a:t>
            </a:r>
          </a:p>
          <a:p>
            <a:pPr marL="180975" indent="-180975">
              <a:spcAft>
                <a:spcPts val="600"/>
              </a:spcAft>
              <a:tabLst>
                <a:tab pos="989013" algn="l"/>
              </a:tabLst>
            </a:pPr>
            <a:r>
              <a:rPr lang="en-US" sz="3400" dirty="0">
                <a:latin typeface="Times New Roman" panose="02020603050405020304" pitchFamily="18" charset="0"/>
                <a:ea typeface="Times New Roman" panose="02020603050405020304" pitchFamily="18" charset="0"/>
                <a:cs typeface="Times New Roman" panose="02020603050405020304" pitchFamily="18" charset="0"/>
              </a:rPr>
              <a:t>varíen en progresión geométrica es igual a:</a:t>
            </a:r>
          </a:p>
          <a:p>
            <a:pPr algn="ctr">
              <a:lnSpc>
                <a:spcPct val="150000"/>
              </a:lnSpc>
              <a:spcAft>
                <a:spcPts val="0"/>
              </a:spcAft>
            </a:pPr>
            <a:r>
              <a:rPr lang="es-AR" sz="3400" dirty="0">
                <a:latin typeface="Times New Roman" panose="02020603050405020304" pitchFamily="18" charset="0"/>
                <a:ea typeface="Times New Roman" panose="02020603050405020304" pitchFamily="18" charset="0"/>
                <a:cs typeface="Times New Roman" panose="02020603050405020304" pitchFamily="18" charset="0"/>
              </a:rPr>
              <a:t>S = p  </a:t>
            </a:r>
            <a:r>
              <a:rPr lang="es-AR" sz="3400" u="sng" dirty="0">
                <a:latin typeface="Times New Roman" panose="02020603050405020304" pitchFamily="18" charset="0"/>
                <a:ea typeface="Times New Roman" panose="02020603050405020304" pitchFamily="18" charset="0"/>
                <a:cs typeface="Times New Roman" panose="02020603050405020304" pitchFamily="18" charset="0"/>
              </a:rPr>
              <a:t>q </a:t>
            </a:r>
            <a:r>
              <a:rPr lang="es-AR" sz="3400" u="sng" baseline="30000" dirty="0">
                <a:latin typeface="Times New Roman" panose="02020603050405020304" pitchFamily="18" charset="0"/>
                <a:ea typeface="Times New Roman" panose="02020603050405020304" pitchFamily="18" charset="0"/>
                <a:cs typeface="Times New Roman" panose="02020603050405020304" pitchFamily="18" charset="0"/>
              </a:rPr>
              <a:t>n</a:t>
            </a:r>
            <a:r>
              <a:rPr lang="es-AR" sz="3400" u="sng" dirty="0">
                <a:latin typeface="Times New Roman" panose="02020603050405020304" pitchFamily="18" charset="0"/>
                <a:ea typeface="Times New Roman" panose="02020603050405020304" pitchFamily="18" charset="0"/>
                <a:cs typeface="Times New Roman" panose="02020603050405020304" pitchFamily="18" charset="0"/>
              </a:rPr>
              <a:t> – ( 1 + i ) </a:t>
            </a:r>
            <a:r>
              <a:rPr lang="es-AR" sz="3400" u="sng" baseline="30000" dirty="0">
                <a:latin typeface="Times New Roman" panose="02020603050405020304" pitchFamily="18" charset="0"/>
                <a:ea typeface="Times New Roman" panose="02020603050405020304" pitchFamily="18" charset="0"/>
                <a:cs typeface="Times New Roman" panose="02020603050405020304" pitchFamily="18" charset="0"/>
              </a:rPr>
              <a:t>n</a:t>
            </a:r>
            <a:endParaRPr lang="es-AR" sz="3400" dirty="0">
              <a:latin typeface="Arial" panose="020B0604020202020204" pitchFamily="34" charset="0"/>
              <a:ea typeface="Times New Roman" panose="02020603050405020304" pitchFamily="18" charset="0"/>
              <a:cs typeface="Times New Roman" panose="02020603050405020304" pitchFamily="18" charset="0"/>
            </a:endParaRPr>
          </a:p>
          <a:p>
            <a:pPr marL="2251075" algn="just">
              <a:spcAft>
                <a:spcPts val="600"/>
              </a:spcAft>
            </a:pPr>
            <a:r>
              <a:rPr lang="es-AR" sz="3400" dirty="0">
                <a:latin typeface="Times New Roman" panose="02020603050405020304" pitchFamily="18" charset="0"/>
                <a:ea typeface="Times New Roman" panose="02020603050405020304" pitchFamily="18" charset="0"/>
                <a:cs typeface="Times New Roman" panose="02020603050405020304" pitchFamily="18" charset="0"/>
              </a:rPr>
              <a:t>               	   q - ( 1 + i )</a:t>
            </a:r>
            <a:endParaRPr lang="es-AR" sz="32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728569AA-274F-4435-ACC1-1B6987B456C0}" type="slidenum">
              <a:rPr lang="es-AR" smtClean="0"/>
              <a:t>79</a:t>
            </a:fld>
            <a:endParaRPr lang="es-AR"/>
          </a:p>
        </p:txBody>
      </p:sp>
    </p:spTree>
    <p:extLst>
      <p:ext uri="{BB962C8B-B14F-4D97-AF65-F5344CB8AC3E}">
        <p14:creationId xmlns:p14="http://schemas.microsoft.com/office/powerpoint/2010/main" val="3368463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69173" y="822038"/>
            <a:ext cx="10253653" cy="5184048"/>
          </a:xfrm>
          <a:prstGeom prst="rect">
            <a:avLst/>
          </a:prstGeom>
        </p:spPr>
        <p:txBody>
          <a:bodyPr wrap="square">
            <a:spAutoFit/>
          </a:bodyPr>
          <a:lstStyle/>
          <a:p>
            <a:pPr algn="just">
              <a:spcAft>
                <a:spcPts val="0"/>
              </a:spcAft>
            </a:pPr>
            <a:r>
              <a:rPr lang="es-ES_tradnl" sz="3200" b="1" dirty="0">
                <a:latin typeface="Times New Roman" panose="02020603050405020304" pitchFamily="18" charset="0"/>
                <a:ea typeface="Times New Roman" panose="02020603050405020304" pitchFamily="18" charset="0"/>
              </a:rPr>
              <a:t>RENTAS – Clasificación</a:t>
            </a:r>
          </a:p>
          <a:p>
            <a:pPr algn="just">
              <a:spcAft>
                <a:spcPts val="0"/>
              </a:spcAft>
            </a:pPr>
            <a:r>
              <a:rPr lang="es-ES_tradnl" sz="3200" b="1" dirty="0">
                <a:latin typeface="Times New Roman" panose="02020603050405020304" pitchFamily="18" charset="0"/>
                <a:ea typeface="Times New Roman" panose="02020603050405020304" pitchFamily="18" charset="0"/>
              </a:rPr>
              <a:t>IV - Por el momento en que se valorizan</a:t>
            </a:r>
          </a:p>
          <a:p>
            <a:pPr algn="just">
              <a:spcAft>
                <a:spcPts val="0"/>
              </a:spcAft>
            </a:pPr>
            <a:r>
              <a:rPr lang="es-ES_tradnl" sz="3200" b="1" dirty="0">
                <a:latin typeface="Times New Roman" panose="02020603050405020304" pitchFamily="18" charset="0"/>
                <a:ea typeface="Times New Roman" panose="02020603050405020304" pitchFamily="18" charset="0"/>
              </a:rPr>
              <a:t>IV – a) épocas</a:t>
            </a:r>
            <a:endParaRPr lang="es-AR" sz="3200" b="1" dirty="0">
              <a:latin typeface="Times New Roman" panose="02020603050405020304" pitchFamily="18" charset="0"/>
              <a:ea typeface="Times New Roman" panose="02020603050405020304" pitchFamily="18" charset="0"/>
            </a:endParaRPr>
          </a:p>
          <a:p>
            <a:pPr algn="just">
              <a:spcAft>
                <a:spcPts val="0"/>
              </a:spcAft>
            </a:pP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Para iniciar su análisis definiremos tres momentos en la vida de una renta a los que llamaremos </a:t>
            </a:r>
            <a:r>
              <a:rPr lang="es-ES_tradnl" sz="3200" b="1" dirty="0">
                <a:latin typeface="Times New Roman" panose="02020603050405020304" pitchFamily="18" charset="0"/>
                <a:ea typeface="Times New Roman" panose="02020603050405020304" pitchFamily="18" charset="0"/>
                <a:cs typeface="Times New Roman" panose="02020603050405020304" pitchFamily="18" charset="0"/>
              </a:rPr>
              <a:t>“épocas”</a:t>
            </a: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 </a:t>
            </a:r>
          </a:p>
          <a:p>
            <a:pPr algn="just">
              <a:spcAft>
                <a:spcPts val="0"/>
              </a:spcAft>
            </a:pP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A saber:  </a:t>
            </a:r>
            <a:endParaRPr lang="es-AR" sz="3200" dirty="0">
              <a:latin typeface="Arial" panose="020B0604020202020204" pitchFamily="34" charset="0"/>
              <a:ea typeface="Times New Roman" panose="02020603050405020304" pitchFamily="18" charset="0"/>
              <a:cs typeface="Times New Roman" panose="02020603050405020304" pitchFamily="18" charset="0"/>
            </a:endParaRPr>
          </a:p>
          <a:p>
            <a:pPr marL="457200" lvl="0" indent="-457200">
              <a:lnSpc>
                <a:spcPct val="150000"/>
              </a:lnSpc>
              <a:spcAft>
                <a:spcPts val="0"/>
              </a:spcAft>
              <a:buFont typeface="Times New Roman" panose="02020603050405020304" pitchFamily="18" charset="0"/>
              <a:buChar char="♣"/>
            </a:pPr>
            <a:r>
              <a:rPr lang="es-AR" sz="3200" i="1" dirty="0">
                <a:latin typeface="Times New Roman" panose="02020603050405020304" pitchFamily="18" charset="0"/>
                <a:ea typeface="Calibri" panose="020F0502020204030204" pitchFamily="34" charset="0"/>
                <a:cs typeface="Times New Roman" panose="02020603050405020304" pitchFamily="18" charset="0"/>
              </a:rPr>
              <a:t>Época Inicial (EI):</a:t>
            </a:r>
            <a:r>
              <a:rPr lang="es-AR" sz="3200" dirty="0">
                <a:latin typeface="Times New Roman" panose="02020603050405020304" pitchFamily="18" charset="0"/>
                <a:ea typeface="Calibri" panose="020F0502020204030204" pitchFamily="34" charset="0"/>
                <a:cs typeface="Times New Roman" panose="02020603050405020304" pitchFamily="18" charset="0"/>
              </a:rPr>
              <a:t> el inicio de los pagos.</a:t>
            </a:r>
            <a:endParaRPr lang="es-AR" sz="3200" dirty="0">
              <a:latin typeface="Calibri" panose="020F0502020204030204" pitchFamily="34" charset="0"/>
              <a:ea typeface="Calibri" panose="020F0502020204030204" pitchFamily="34" charset="0"/>
              <a:cs typeface="Times New Roman" panose="02020603050405020304" pitchFamily="18" charset="0"/>
            </a:endParaRPr>
          </a:p>
          <a:p>
            <a:pPr marL="457200" lvl="0" indent="-457200">
              <a:lnSpc>
                <a:spcPct val="150000"/>
              </a:lnSpc>
              <a:spcAft>
                <a:spcPts val="0"/>
              </a:spcAft>
              <a:buFont typeface="Times New Roman" panose="02020603050405020304" pitchFamily="18" charset="0"/>
              <a:buChar char="♣"/>
            </a:pPr>
            <a:r>
              <a:rPr lang="es-AR" sz="3200" i="1" dirty="0">
                <a:latin typeface="Times New Roman" panose="02020603050405020304" pitchFamily="18" charset="0"/>
                <a:ea typeface="Calibri" panose="020F0502020204030204" pitchFamily="34" charset="0"/>
                <a:cs typeface="Times New Roman" panose="02020603050405020304" pitchFamily="18" charset="0"/>
              </a:rPr>
              <a:t>Época Final (EF):</a:t>
            </a:r>
            <a:r>
              <a:rPr lang="es-AR" sz="3200" dirty="0">
                <a:latin typeface="Times New Roman" panose="02020603050405020304" pitchFamily="18" charset="0"/>
                <a:ea typeface="Calibri" panose="020F0502020204030204" pitchFamily="34" charset="0"/>
                <a:cs typeface="Times New Roman" panose="02020603050405020304" pitchFamily="18" charset="0"/>
              </a:rPr>
              <a:t> cuando finaliza.</a:t>
            </a:r>
            <a:endParaRPr lang="es-AR" sz="3200" dirty="0">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50000"/>
              </a:lnSpc>
              <a:buFont typeface="Times New Roman" panose="02020603050405020304" pitchFamily="18" charset="0"/>
              <a:buChar char="♣"/>
            </a:pPr>
            <a:r>
              <a:rPr lang="es-ES_tradnl" sz="3200" i="1" dirty="0">
                <a:latin typeface="Times New Roman" panose="02020603050405020304" pitchFamily="18" charset="0"/>
                <a:ea typeface="Times New Roman" panose="02020603050405020304" pitchFamily="18" charset="0"/>
              </a:rPr>
              <a:t>Época de Valuación (EV):</a:t>
            </a:r>
            <a:r>
              <a:rPr lang="es-ES_tradnl" sz="3200" dirty="0">
                <a:latin typeface="Times New Roman" panose="02020603050405020304" pitchFamily="18" charset="0"/>
                <a:ea typeface="Times New Roman" panose="02020603050405020304" pitchFamily="18" charset="0"/>
              </a:rPr>
              <a:t> cuando se la valoriza.</a:t>
            </a:r>
            <a:endParaRPr lang="es-AR" sz="3200" dirty="0"/>
          </a:p>
        </p:txBody>
      </p:sp>
    </p:spTree>
    <p:extLst>
      <p:ext uri="{BB962C8B-B14F-4D97-AF65-F5344CB8AC3E}">
        <p14:creationId xmlns:p14="http://schemas.microsoft.com/office/powerpoint/2010/main" val="34810582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94768" y="1093969"/>
            <a:ext cx="8602463" cy="4670061"/>
          </a:xfrm>
          <a:prstGeom prst="rect">
            <a:avLst/>
          </a:prstGeom>
        </p:spPr>
        <p:txBody>
          <a:bodyPr wrap="square">
            <a:spAutoFit/>
          </a:bodyPr>
          <a:lstStyle/>
          <a:p>
            <a:pPr algn="just">
              <a:lnSpc>
                <a:spcPct val="120000"/>
              </a:lnSpc>
              <a:spcBef>
                <a:spcPts val="1800"/>
              </a:spcBef>
              <a:spcAft>
                <a:spcPts val="1200"/>
              </a:spcAft>
            </a:pPr>
            <a:r>
              <a:rPr lang="es-ES_tradnl" sz="3200" b="1" dirty="0">
                <a:latin typeface="Times New Roman" panose="02020603050405020304" pitchFamily="18" charset="0"/>
                <a:ea typeface="Times New Roman" panose="02020603050405020304" pitchFamily="18" charset="0"/>
              </a:rPr>
              <a:t>Valor Final, pago vencido</a:t>
            </a:r>
            <a:endParaRPr lang="es-AR" sz="3200" b="1" dirty="0">
              <a:latin typeface="Times New Roman" panose="02020603050405020304" pitchFamily="18" charset="0"/>
              <a:ea typeface="Times New Roman" panose="02020603050405020304" pitchFamily="18" charset="0"/>
            </a:endParaRPr>
          </a:p>
          <a:p>
            <a:pPr algn="ctr">
              <a:spcAft>
                <a:spcPts val="0"/>
              </a:spcAft>
            </a:pPr>
            <a:r>
              <a:rPr lang="es-AR" sz="3200" dirty="0">
                <a:latin typeface="Times New Roman" panose="02020603050405020304" pitchFamily="18" charset="0"/>
                <a:ea typeface="Times New Roman" panose="02020603050405020304" pitchFamily="18" charset="0"/>
                <a:cs typeface="Times New Roman" panose="02020603050405020304" pitchFamily="18" charset="0"/>
              </a:rPr>
              <a:t>S = p  </a:t>
            </a:r>
            <a:r>
              <a:rPr lang="es-AR" sz="3200" u="sng" dirty="0">
                <a:latin typeface="Times New Roman" panose="02020603050405020304" pitchFamily="18" charset="0"/>
                <a:ea typeface="Times New Roman" panose="02020603050405020304" pitchFamily="18" charset="0"/>
                <a:cs typeface="Times New Roman" panose="02020603050405020304" pitchFamily="18" charset="0"/>
              </a:rPr>
              <a:t>q </a:t>
            </a:r>
            <a:r>
              <a:rPr lang="es-AR" sz="3200" u="sng" baseline="30000" dirty="0">
                <a:latin typeface="Times New Roman" panose="02020603050405020304" pitchFamily="18" charset="0"/>
                <a:ea typeface="Times New Roman" panose="02020603050405020304" pitchFamily="18" charset="0"/>
                <a:cs typeface="Times New Roman" panose="02020603050405020304" pitchFamily="18" charset="0"/>
              </a:rPr>
              <a:t>n</a:t>
            </a:r>
            <a:r>
              <a:rPr lang="es-AR" sz="3200" u="sng" dirty="0">
                <a:latin typeface="Times New Roman" panose="02020603050405020304" pitchFamily="18" charset="0"/>
                <a:ea typeface="Times New Roman" panose="02020603050405020304" pitchFamily="18" charset="0"/>
                <a:cs typeface="Times New Roman" panose="02020603050405020304" pitchFamily="18" charset="0"/>
              </a:rPr>
              <a:t> – ( 1 + i ) </a:t>
            </a:r>
            <a:r>
              <a:rPr lang="es-AR" sz="3200" u="sng" baseline="30000" dirty="0">
                <a:latin typeface="Times New Roman" panose="02020603050405020304" pitchFamily="18" charset="0"/>
                <a:ea typeface="Times New Roman" panose="02020603050405020304" pitchFamily="18" charset="0"/>
                <a:cs typeface="Times New Roman" panose="02020603050405020304" pitchFamily="18" charset="0"/>
              </a:rPr>
              <a:t>n</a:t>
            </a:r>
            <a:endParaRPr lang="es-AR" sz="3200" dirty="0">
              <a:latin typeface="Arial" panose="020B0604020202020204" pitchFamily="34" charset="0"/>
              <a:ea typeface="Times New Roman" panose="02020603050405020304" pitchFamily="18" charset="0"/>
              <a:cs typeface="Times New Roman" panose="02020603050405020304" pitchFamily="18" charset="0"/>
            </a:endParaRPr>
          </a:p>
          <a:p>
            <a:pPr marL="2251075">
              <a:lnSpc>
                <a:spcPct val="120000"/>
              </a:lnSpc>
              <a:spcAft>
                <a:spcPts val="600"/>
              </a:spcAft>
            </a:pPr>
            <a:r>
              <a:rPr lang="es-AR" sz="3200" dirty="0">
                <a:latin typeface="Times New Roman" panose="02020603050405020304" pitchFamily="18" charset="0"/>
                <a:ea typeface="Times New Roman" panose="02020603050405020304" pitchFamily="18" charset="0"/>
                <a:cs typeface="Times New Roman" panose="02020603050405020304" pitchFamily="18" charset="0"/>
              </a:rPr>
              <a:t>              q - ( 1 + i )</a:t>
            </a:r>
            <a:endParaRPr lang="es-AR" sz="3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20000"/>
              </a:lnSpc>
              <a:spcBef>
                <a:spcPts val="1800"/>
              </a:spcBef>
              <a:spcAft>
                <a:spcPts val="1200"/>
              </a:spcAft>
            </a:pPr>
            <a:r>
              <a:rPr lang="es-ES_tradnl" sz="3200" b="1" dirty="0">
                <a:latin typeface="Times New Roman" panose="02020603050405020304" pitchFamily="18" charset="0"/>
                <a:ea typeface="Times New Roman" panose="02020603050405020304" pitchFamily="18" charset="0"/>
              </a:rPr>
              <a:t>Valor Final, pago adelantado</a:t>
            </a:r>
            <a:endParaRPr lang="es-AR" sz="3200" b="1" dirty="0">
              <a:latin typeface="Times New Roman" panose="02020603050405020304" pitchFamily="18" charset="0"/>
              <a:ea typeface="Times New Roman" panose="02020603050405020304" pitchFamily="18" charset="0"/>
            </a:endParaRPr>
          </a:p>
          <a:p>
            <a:pPr algn="ctr">
              <a:spcAft>
                <a:spcPts val="0"/>
              </a:spcAft>
            </a:pPr>
            <a:r>
              <a:rPr lang="es-AR" sz="3200" dirty="0">
                <a:latin typeface="Times New Roman" panose="02020603050405020304" pitchFamily="18" charset="0"/>
                <a:ea typeface="Times New Roman" panose="02020603050405020304" pitchFamily="18" charset="0"/>
                <a:cs typeface="Times New Roman" panose="02020603050405020304" pitchFamily="18" charset="0"/>
              </a:rPr>
              <a:t>S = p  </a:t>
            </a:r>
            <a:r>
              <a:rPr lang="es-AR" sz="3200" u="sng" dirty="0">
                <a:latin typeface="Times New Roman" panose="02020603050405020304" pitchFamily="18" charset="0"/>
                <a:ea typeface="Times New Roman" panose="02020603050405020304" pitchFamily="18" charset="0"/>
                <a:cs typeface="Times New Roman" panose="02020603050405020304" pitchFamily="18" charset="0"/>
              </a:rPr>
              <a:t>q </a:t>
            </a:r>
            <a:r>
              <a:rPr lang="es-AR" sz="3200" u="sng" baseline="30000" dirty="0">
                <a:latin typeface="Times New Roman" panose="02020603050405020304" pitchFamily="18" charset="0"/>
                <a:ea typeface="Times New Roman" panose="02020603050405020304" pitchFamily="18" charset="0"/>
                <a:cs typeface="Times New Roman" panose="02020603050405020304" pitchFamily="18" charset="0"/>
              </a:rPr>
              <a:t>n</a:t>
            </a:r>
            <a:r>
              <a:rPr lang="es-AR" sz="3200" u="sng" dirty="0">
                <a:latin typeface="Times New Roman" panose="02020603050405020304" pitchFamily="18" charset="0"/>
                <a:ea typeface="Times New Roman" panose="02020603050405020304" pitchFamily="18" charset="0"/>
                <a:cs typeface="Times New Roman" panose="02020603050405020304" pitchFamily="18" charset="0"/>
              </a:rPr>
              <a:t> – ( 1 + i ) </a:t>
            </a:r>
            <a:r>
              <a:rPr lang="es-AR" sz="3200" u="sng" baseline="30000" dirty="0">
                <a:latin typeface="Times New Roman" panose="02020603050405020304" pitchFamily="18" charset="0"/>
                <a:ea typeface="Times New Roman" panose="02020603050405020304" pitchFamily="18" charset="0"/>
                <a:cs typeface="Times New Roman" panose="02020603050405020304" pitchFamily="18" charset="0"/>
              </a:rPr>
              <a:t>n</a:t>
            </a:r>
            <a:r>
              <a:rPr lang="es-AR" sz="3200" baseline="30000" dirty="0">
                <a:latin typeface="Times New Roman" panose="02020603050405020304" pitchFamily="18" charset="0"/>
                <a:ea typeface="Times New Roman" panose="02020603050405020304" pitchFamily="18" charset="0"/>
                <a:cs typeface="Times New Roman" panose="02020603050405020304" pitchFamily="18" charset="0"/>
              </a:rPr>
              <a:t> </a:t>
            </a:r>
            <a:r>
              <a:rPr lang="es-AR" sz="3200" dirty="0">
                <a:latin typeface="Times New Roman" panose="02020603050405020304" pitchFamily="18" charset="0"/>
                <a:ea typeface="Times New Roman" panose="02020603050405020304" pitchFamily="18" charset="0"/>
                <a:cs typeface="Times New Roman" panose="02020603050405020304" pitchFamily="18" charset="0"/>
              </a:rPr>
              <a:t> (1 + i)</a:t>
            </a:r>
            <a:endParaRPr lang="es-AR" sz="3200" dirty="0">
              <a:latin typeface="Arial" panose="020B0604020202020204" pitchFamily="34" charset="0"/>
              <a:ea typeface="Times New Roman" panose="02020603050405020304" pitchFamily="18" charset="0"/>
              <a:cs typeface="Times New Roman" panose="02020603050405020304" pitchFamily="18" charset="0"/>
            </a:endParaRPr>
          </a:p>
          <a:p>
            <a:pPr marL="1800860" indent="450215" algn="just">
              <a:lnSpc>
                <a:spcPct val="120000"/>
              </a:lnSpc>
              <a:spcAft>
                <a:spcPts val="600"/>
              </a:spcAft>
            </a:pPr>
            <a:r>
              <a:rPr lang="es-AR" sz="3200" dirty="0">
                <a:latin typeface="Times New Roman" panose="02020603050405020304" pitchFamily="18" charset="0"/>
                <a:ea typeface="Times New Roman" panose="02020603050405020304" pitchFamily="18" charset="0"/>
                <a:cs typeface="Times New Roman" panose="02020603050405020304" pitchFamily="18" charset="0"/>
              </a:rPr>
              <a:t>          q - ( 1 + i )</a:t>
            </a:r>
          </a:p>
          <a:p>
            <a:pPr marL="1800860" indent="450215" algn="just">
              <a:lnSpc>
                <a:spcPct val="120000"/>
              </a:lnSpc>
              <a:spcAft>
                <a:spcPts val="600"/>
              </a:spcAft>
            </a:pPr>
            <a:endParaRPr lang="es-AR" sz="32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728569AA-274F-4435-ACC1-1B6987B456C0}" type="slidenum">
              <a:rPr lang="es-AR" smtClean="0"/>
              <a:t>80</a:t>
            </a:fld>
            <a:endParaRPr lang="es-AR"/>
          </a:p>
        </p:txBody>
      </p:sp>
    </p:spTree>
    <p:extLst>
      <p:ext uri="{BB962C8B-B14F-4D97-AF65-F5344CB8AC3E}">
        <p14:creationId xmlns:p14="http://schemas.microsoft.com/office/powerpoint/2010/main" val="23638278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83448" y="1277920"/>
            <a:ext cx="9370106" cy="4004943"/>
          </a:xfrm>
          <a:prstGeom prst="rect">
            <a:avLst/>
          </a:prstGeom>
        </p:spPr>
        <p:txBody>
          <a:bodyPr wrap="square">
            <a:spAutoFit/>
          </a:bodyPr>
          <a:lstStyle/>
          <a:p>
            <a:pPr algn="just">
              <a:lnSpc>
                <a:spcPct val="120000"/>
              </a:lnSpc>
              <a:spcBef>
                <a:spcPts val="1800"/>
              </a:spcBef>
              <a:spcAft>
                <a:spcPts val="1200"/>
              </a:spcAft>
            </a:pPr>
            <a:r>
              <a:rPr lang="es-ES_tradnl" sz="3200" b="1" dirty="0">
                <a:latin typeface="Times New Roman" panose="02020603050405020304" pitchFamily="18" charset="0"/>
                <a:ea typeface="Times New Roman" panose="02020603050405020304" pitchFamily="18" charset="0"/>
              </a:rPr>
              <a:t>Valor Actual, pago vencido</a:t>
            </a:r>
            <a:endParaRPr lang="es-AR" sz="3200" b="1" dirty="0">
              <a:latin typeface="Times New Roman" panose="02020603050405020304" pitchFamily="18" charset="0"/>
              <a:ea typeface="Times New Roman" panose="02020603050405020304" pitchFamily="18" charset="0"/>
            </a:endParaRPr>
          </a:p>
          <a:p>
            <a:pPr algn="ctr">
              <a:spcAft>
                <a:spcPts val="0"/>
              </a:spcAft>
            </a:pPr>
            <a:r>
              <a:rPr lang="es-AR" sz="3200" dirty="0">
                <a:latin typeface="Times New Roman" panose="02020603050405020304" pitchFamily="18" charset="0"/>
                <a:ea typeface="Times New Roman" panose="02020603050405020304" pitchFamily="18" charset="0"/>
                <a:cs typeface="Times New Roman" panose="02020603050405020304" pitchFamily="18" charset="0"/>
              </a:rPr>
              <a:t>S = p  </a:t>
            </a:r>
            <a:r>
              <a:rPr lang="es-AR" sz="3200" u="sng" dirty="0" err="1">
                <a:latin typeface="Times New Roman" panose="02020603050405020304" pitchFamily="18" charset="0"/>
                <a:ea typeface="Times New Roman" panose="02020603050405020304" pitchFamily="18" charset="0"/>
                <a:cs typeface="Times New Roman" panose="02020603050405020304" pitchFamily="18" charset="0"/>
              </a:rPr>
              <a:t>q</a:t>
            </a:r>
            <a:r>
              <a:rPr lang="es-AR" sz="3200" u="sng" baseline="30000" dirty="0" err="1">
                <a:latin typeface="Times New Roman" panose="02020603050405020304" pitchFamily="18" charset="0"/>
                <a:ea typeface="Times New Roman" panose="02020603050405020304" pitchFamily="18" charset="0"/>
                <a:cs typeface="Times New Roman" panose="02020603050405020304" pitchFamily="18" charset="0"/>
              </a:rPr>
              <a:t>n</a:t>
            </a:r>
            <a:r>
              <a:rPr lang="es-AR" sz="3200" u="sng" baseline="30000" dirty="0">
                <a:latin typeface="Times New Roman" panose="02020603050405020304" pitchFamily="18" charset="0"/>
                <a:ea typeface="Times New Roman" panose="02020603050405020304" pitchFamily="18" charset="0"/>
                <a:cs typeface="Times New Roman" panose="02020603050405020304" pitchFamily="18" charset="0"/>
              </a:rPr>
              <a:t> </a:t>
            </a:r>
            <a:r>
              <a:rPr lang="es-AR" sz="3200" u="sng" dirty="0">
                <a:latin typeface="Times New Roman" panose="02020603050405020304" pitchFamily="18" charset="0"/>
                <a:ea typeface="Times New Roman" panose="02020603050405020304" pitchFamily="18" charset="0"/>
                <a:cs typeface="Times New Roman" panose="02020603050405020304" pitchFamily="18" charset="0"/>
              </a:rPr>
              <a:t> –  ( 1 + i ) </a:t>
            </a:r>
            <a:r>
              <a:rPr lang="es-AR" sz="3200" u="sng" baseline="30000" dirty="0">
                <a:latin typeface="Times New Roman" panose="02020603050405020304" pitchFamily="18" charset="0"/>
                <a:ea typeface="Times New Roman" panose="02020603050405020304" pitchFamily="18" charset="0"/>
                <a:cs typeface="Times New Roman" panose="02020603050405020304" pitchFamily="18" charset="0"/>
              </a:rPr>
              <a:t>n </a:t>
            </a:r>
            <a:r>
              <a:rPr lang="es-AR" sz="3200" baseline="30000" dirty="0">
                <a:latin typeface="Times New Roman" panose="02020603050405020304" pitchFamily="18" charset="0"/>
                <a:ea typeface="Times New Roman" panose="02020603050405020304" pitchFamily="18" charset="0"/>
                <a:cs typeface="Times New Roman" panose="02020603050405020304" pitchFamily="18" charset="0"/>
              </a:rPr>
              <a:t>    </a:t>
            </a:r>
            <a:r>
              <a:rPr lang="es-AR" sz="3200" dirty="0">
                <a:latin typeface="Times New Roman" panose="02020603050405020304" pitchFamily="18" charset="0"/>
                <a:ea typeface="Times New Roman" panose="02020603050405020304" pitchFamily="18" charset="0"/>
                <a:cs typeface="Times New Roman" panose="02020603050405020304" pitchFamily="18" charset="0"/>
              </a:rPr>
              <a:t>( 1 + i ) </a:t>
            </a:r>
            <a:r>
              <a:rPr lang="es-AR" sz="3200" baseline="30000" dirty="0">
                <a:latin typeface="Times New Roman" panose="02020603050405020304" pitchFamily="18" charset="0"/>
                <a:ea typeface="Times New Roman" panose="02020603050405020304" pitchFamily="18" charset="0"/>
                <a:cs typeface="Times New Roman" panose="02020603050405020304" pitchFamily="18" charset="0"/>
              </a:rPr>
              <a:t>-n</a:t>
            </a:r>
            <a:endParaRPr lang="es-AR" sz="3200" baseline="30000" dirty="0">
              <a:latin typeface="Arial" panose="020B0604020202020204" pitchFamily="34" charset="0"/>
              <a:ea typeface="Times New Roman" panose="02020603050405020304" pitchFamily="18" charset="0"/>
              <a:cs typeface="Times New Roman" panose="02020603050405020304" pitchFamily="18" charset="0"/>
            </a:endParaRPr>
          </a:p>
          <a:p>
            <a:pPr marL="1800860" indent="450215" algn="just">
              <a:lnSpc>
                <a:spcPct val="120000"/>
              </a:lnSpc>
              <a:spcAft>
                <a:spcPts val="600"/>
              </a:spcAft>
            </a:pPr>
            <a:r>
              <a:rPr lang="es-AR" sz="3200" dirty="0">
                <a:latin typeface="Times New Roman" panose="02020603050405020304" pitchFamily="18" charset="0"/>
                <a:ea typeface="Times New Roman" panose="02020603050405020304" pitchFamily="18" charset="0"/>
                <a:cs typeface="Times New Roman" panose="02020603050405020304" pitchFamily="18" charset="0"/>
              </a:rPr>
              <a:t>         [q - (1 + i)]</a:t>
            </a:r>
            <a:endParaRPr lang="es-AR" sz="3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20000"/>
              </a:lnSpc>
              <a:spcBef>
                <a:spcPts val="1800"/>
              </a:spcBef>
              <a:spcAft>
                <a:spcPts val="1200"/>
              </a:spcAft>
            </a:pPr>
            <a:r>
              <a:rPr lang="es-ES_tradnl" sz="3200" b="1" dirty="0">
                <a:latin typeface="Times New Roman" panose="02020603050405020304" pitchFamily="18" charset="0"/>
                <a:ea typeface="Times New Roman" panose="02020603050405020304" pitchFamily="18" charset="0"/>
              </a:rPr>
              <a:t>Valor Actual, pago adelantado</a:t>
            </a:r>
            <a:endParaRPr lang="es-AR" sz="3200" b="1" dirty="0">
              <a:latin typeface="Times New Roman" panose="02020603050405020304" pitchFamily="18" charset="0"/>
              <a:ea typeface="Times New Roman" panose="02020603050405020304" pitchFamily="18" charset="0"/>
            </a:endParaRPr>
          </a:p>
          <a:p>
            <a:pPr algn="ctr"/>
            <a:r>
              <a:rPr lang="es-AR" sz="3200" dirty="0">
                <a:latin typeface="Times New Roman" panose="02020603050405020304" pitchFamily="18" charset="0"/>
                <a:ea typeface="Times New Roman" panose="02020603050405020304" pitchFamily="18" charset="0"/>
                <a:cs typeface="Times New Roman" panose="02020603050405020304" pitchFamily="18" charset="0"/>
              </a:rPr>
              <a:t>S = p  </a:t>
            </a:r>
            <a:r>
              <a:rPr lang="es-AR" sz="3200" u="sng" dirty="0" err="1">
                <a:latin typeface="Times New Roman" panose="02020603050405020304" pitchFamily="18" charset="0"/>
                <a:ea typeface="Times New Roman" panose="02020603050405020304" pitchFamily="18" charset="0"/>
                <a:cs typeface="Times New Roman" panose="02020603050405020304" pitchFamily="18" charset="0"/>
              </a:rPr>
              <a:t>q</a:t>
            </a:r>
            <a:r>
              <a:rPr lang="es-AR" sz="3200" u="sng" baseline="30000" dirty="0" err="1">
                <a:latin typeface="Times New Roman" panose="02020603050405020304" pitchFamily="18" charset="0"/>
                <a:ea typeface="Times New Roman" panose="02020603050405020304" pitchFamily="18" charset="0"/>
                <a:cs typeface="Times New Roman" panose="02020603050405020304" pitchFamily="18" charset="0"/>
              </a:rPr>
              <a:t>n</a:t>
            </a:r>
            <a:r>
              <a:rPr lang="es-AR" sz="3200" u="sng" baseline="30000" dirty="0">
                <a:latin typeface="Times New Roman" panose="02020603050405020304" pitchFamily="18" charset="0"/>
                <a:ea typeface="Times New Roman" panose="02020603050405020304" pitchFamily="18" charset="0"/>
                <a:cs typeface="Times New Roman" panose="02020603050405020304" pitchFamily="18" charset="0"/>
              </a:rPr>
              <a:t>  </a:t>
            </a:r>
            <a:r>
              <a:rPr lang="es-AR" sz="3200" u="sng" dirty="0">
                <a:latin typeface="Times New Roman" panose="02020603050405020304" pitchFamily="18" charset="0"/>
                <a:ea typeface="Times New Roman" panose="02020603050405020304" pitchFamily="18" charset="0"/>
                <a:cs typeface="Times New Roman" panose="02020603050405020304" pitchFamily="18" charset="0"/>
              </a:rPr>
              <a:t> –  ( 1 + i ) </a:t>
            </a:r>
            <a:r>
              <a:rPr lang="es-AR" sz="3200" u="sng" baseline="30000" dirty="0">
                <a:latin typeface="Times New Roman" panose="02020603050405020304" pitchFamily="18" charset="0"/>
                <a:ea typeface="Times New Roman" panose="02020603050405020304" pitchFamily="18" charset="0"/>
                <a:cs typeface="Times New Roman" panose="02020603050405020304" pitchFamily="18" charset="0"/>
              </a:rPr>
              <a:t>n</a:t>
            </a:r>
            <a:r>
              <a:rPr lang="es-AR" sz="3200" baseline="30000" dirty="0">
                <a:latin typeface="Times New Roman" panose="02020603050405020304" pitchFamily="18" charset="0"/>
                <a:ea typeface="Times New Roman" panose="02020603050405020304" pitchFamily="18" charset="0"/>
                <a:cs typeface="Times New Roman" panose="02020603050405020304" pitchFamily="18" charset="0"/>
              </a:rPr>
              <a:t>   </a:t>
            </a:r>
            <a:r>
              <a:rPr lang="es-AR" sz="3200" dirty="0">
                <a:latin typeface="Times New Roman" panose="02020603050405020304" pitchFamily="18" charset="0"/>
                <a:ea typeface="Times New Roman" panose="02020603050405020304" pitchFamily="18" charset="0"/>
                <a:cs typeface="Times New Roman" panose="02020603050405020304" pitchFamily="18" charset="0"/>
              </a:rPr>
              <a:t>( 1 + i ) </a:t>
            </a:r>
            <a:r>
              <a:rPr lang="es-AR" sz="3200" baseline="30000" dirty="0">
                <a:latin typeface="Times New Roman" panose="02020603050405020304" pitchFamily="18" charset="0"/>
                <a:ea typeface="Times New Roman" panose="02020603050405020304" pitchFamily="18" charset="0"/>
                <a:cs typeface="Times New Roman" panose="02020603050405020304" pitchFamily="18" charset="0"/>
              </a:rPr>
              <a:t>– (n – 1)</a:t>
            </a:r>
            <a:endParaRPr lang="es-AR" sz="3200" baseline="30000" dirty="0">
              <a:latin typeface="Arial" panose="020B0604020202020204" pitchFamily="34" charset="0"/>
              <a:ea typeface="Times New Roman" panose="02020603050405020304" pitchFamily="18" charset="0"/>
              <a:cs typeface="Times New Roman" panose="02020603050405020304" pitchFamily="18" charset="0"/>
            </a:endParaRPr>
          </a:p>
          <a:p>
            <a:pPr marL="1800860" indent="450215" algn="just">
              <a:lnSpc>
                <a:spcPct val="120000"/>
              </a:lnSpc>
              <a:spcAft>
                <a:spcPts val="600"/>
              </a:spcAft>
            </a:pPr>
            <a:r>
              <a:rPr lang="es-AR" sz="3200" dirty="0">
                <a:latin typeface="Times New Roman" panose="02020603050405020304" pitchFamily="18" charset="0"/>
                <a:ea typeface="Times New Roman" panose="02020603050405020304" pitchFamily="18" charset="0"/>
                <a:cs typeface="Times New Roman" panose="02020603050405020304" pitchFamily="18" charset="0"/>
              </a:rPr>
              <a:t>      [q - (1 + i)]</a:t>
            </a:r>
          </a:p>
        </p:txBody>
      </p:sp>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728569AA-274F-4435-ACC1-1B6987B456C0}" type="slidenum">
              <a:rPr lang="es-AR" smtClean="0"/>
              <a:t>81</a:t>
            </a:fld>
            <a:endParaRPr lang="es-AR"/>
          </a:p>
        </p:txBody>
      </p:sp>
    </p:spTree>
    <p:extLst>
      <p:ext uri="{BB962C8B-B14F-4D97-AF65-F5344CB8AC3E}">
        <p14:creationId xmlns:p14="http://schemas.microsoft.com/office/powerpoint/2010/main" val="16821724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039987384"/>
              </p:ext>
            </p:extLst>
          </p:nvPr>
        </p:nvGraphicFramePr>
        <p:xfrm>
          <a:off x="494190" y="1048933"/>
          <a:ext cx="11203620" cy="4267200"/>
        </p:xfrm>
        <a:graphic>
          <a:graphicData uri="http://schemas.openxmlformats.org/drawingml/2006/table">
            <a:tbl>
              <a:tblPr firstRow="1" firstCol="1" bandRow="1">
                <a:tableStyleId>{5940675A-B579-460E-94D1-54222C63F5DA}</a:tableStyleId>
              </a:tblPr>
              <a:tblGrid>
                <a:gridCol w="1002454">
                  <a:extLst>
                    <a:ext uri="{9D8B030D-6E8A-4147-A177-3AD203B41FA5}">
                      <a16:colId xmlns:a16="http://schemas.microsoft.com/office/drawing/2014/main" val="20000"/>
                    </a:ext>
                  </a:extLst>
                </a:gridCol>
                <a:gridCol w="5050465">
                  <a:extLst>
                    <a:ext uri="{9D8B030D-6E8A-4147-A177-3AD203B41FA5}">
                      <a16:colId xmlns:a16="http://schemas.microsoft.com/office/drawing/2014/main" val="20001"/>
                    </a:ext>
                  </a:extLst>
                </a:gridCol>
                <a:gridCol w="5150701">
                  <a:extLst>
                    <a:ext uri="{9D8B030D-6E8A-4147-A177-3AD203B41FA5}">
                      <a16:colId xmlns:a16="http://schemas.microsoft.com/office/drawing/2014/main" val="20002"/>
                    </a:ext>
                  </a:extLst>
                </a:gridCol>
              </a:tblGrid>
              <a:tr h="0">
                <a:tc>
                  <a:txBody>
                    <a:bodyPr/>
                    <a:lstStyle/>
                    <a:p>
                      <a:pPr>
                        <a:lnSpc>
                          <a:spcPct val="100000"/>
                        </a:lnSpc>
                        <a:spcAft>
                          <a:spcPts val="0"/>
                        </a:spcAft>
                      </a:pPr>
                      <a:r>
                        <a:rPr lang="es-AR" sz="2800" b="0" dirty="0">
                          <a:effectLst/>
                          <a:latin typeface="Times New Roman" panose="02020603050405020304" pitchFamily="18" charset="0"/>
                          <a:cs typeface="Times New Roman" panose="02020603050405020304" pitchFamily="18" charset="0"/>
                        </a:rPr>
                        <a:t> </a:t>
                      </a:r>
                      <a:endParaRPr lang="es-AR" sz="2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s-AR" sz="2800" b="0" dirty="0">
                          <a:effectLst/>
                          <a:latin typeface="Times New Roman" panose="02020603050405020304" pitchFamily="18" charset="0"/>
                          <a:cs typeface="Times New Roman" panose="02020603050405020304" pitchFamily="18" charset="0"/>
                        </a:rPr>
                        <a:t>Pago vencido</a:t>
                      </a:r>
                      <a:endParaRPr lang="es-AR" sz="2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s-AR" sz="2800" b="0" dirty="0">
                          <a:effectLst/>
                          <a:latin typeface="Times New Roman" panose="02020603050405020304" pitchFamily="18" charset="0"/>
                          <a:cs typeface="Times New Roman" panose="02020603050405020304" pitchFamily="18" charset="0"/>
                        </a:rPr>
                        <a:t>Pago Adelantado</a:t>
                      </a:r>
                      <a:endParaRPr lang="es-AR" sz="2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0">
                <a:tc>
                  <a:txBody>
                    <a:bodyPr/>
                    <a:lstStyle/>
                    <a:p>
                      <a:pPr>
                        <a:lnSpc>
                          <a:spcPct val="100000"/>
                        </a:lnSpc>
                        <a:spcAft>
                          <a:spcPts val="0"/>
                        </a:spcAft>
                      </a:pPr>
                      <a:r>
                        <a:rPr lang="es-AR" sz="2800" b="0">
                          <a:effectLst/>
                          <a:latin typeface="Times New Roman" panose="02020603050405020304" pitchFamily="18" charset="0"/>
                          <a:cs typeface="Times New Roman" panose="02020603050405020304" pitchFamily="18" charset="0"/>
                        </a:rPr>
                        <a:t>Valor final</a:t>
                      </a:r>
                      <a:endParaRPr lang="es-AR" sz="28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endParaRPr lang="es-AR" sz="2800" b="0" dirty="0">
                        <a:effectLst/>
                        <a:latin typeface="Times New Roman" panose="02020603050405020304" pitchFamily="18" charset="0"/>
                        <a:cs typeface="Times New Roman" panose="02020603050405020304" pitchFamily="18" charset="0"/>
                      </a:endParaRPr>
                    </a:p>
                    <a:p>
                      <a:pPr algn="ctr">
                        <a:lnSpc>
                          <a:spcPct val="100000"/>
                        </a:lnSpc>
                        <a:spcAft>
                          <a:spcPts val="0"/>
                        </a:spcAft>
                      </a:pPr>
                      <a:r>
                        <a:rPr lang="es-AR" sz="2800" b="0" dirty="0" err="1">
                          <a:effectLst/>
                          <a:latin typeface="Times New Roman" panose="02020603050405020304" pitchFamily="18" charset="0"/>
                          <a:cs typeface="Times New Roman" panose="02020603050405020304" pitchFamily="18" charset="0"/>
                        </a:rPr>
                        <a:t>S</a:t>
                      </a:r>
                      <a:r>
                        <a:rPr lang="es-AR" sz="2800" b="0" baseline="-25000" dirty="0" err="1">
                          <a:effectLst/>
                          <a:latin typeface="Times New Roman" panose="02020603050405020304" pitchFamily="18" charset="0"/>
                          <a:cs typeface="Times New Roman" panose="02020603050405020304" pitchFamily="18" charset="0"/>
                        </a:rPr>
                        <a:t>nv</a:t>
                      </a:r>
                      <a:r>
                        <a:rPr lang="es-AR" sz="2800" b="0" dirty="0">
                          <a:effectLst/>
                          <a:latin typeface="Times New Roman" panose="02020603050405020304" pitchFamily="18" charset="0"/>
                          <a:cs typeface="Times New Roman" panose="02020603050405020304" pitchFamily="18" charset="0"/>
                        </a:rPr>
                        <a:t> = p  </a:t>
                      </a:r>
                      <a:r>
                        <a:rPr lang="es-AR" sz="2800" b="0" u="sng" dirty="0">
                          <a:effectLst/>
                          <a:latin typeface="Times New Roman" panose="02020603050405020304" pitchFamily="18" charset="0"/>
                          <a:cs typeface="Times New Roman" panose="02020603050405020304" pitchFamily="18" charset="0"/>
                        </a:rPr>
                        <a:t>q </a:t>
                      </a:r>
                      <a:r>
                        <a:rPr lang="es-AR" sz="2800" b="0" u="sng" baseline="30000" dirty="0">
                          <a:effectLst/>
                          <a:latin typeface="Times New Roman" panose="02020603050405020304" pitchFamily="18" charset="0"/>
                          <a:cs typeface="Times New Roman" panose="02020603050405020304" pitchFamily="18" charset="0"/>
                        </a:rPr>
                        <a:t>n</a:t>
                      </a:r>
                      <a:r>
                        <a:rPr lang="es-AR" sz="2800" b="0" u="sng" dirty="0">
                          <a:effectLst/>
                          <a:latin typeface="Times New Roman" panose="02020603050405020304" pitchFamily="18" charset="0"/>
                          <a:cs typeface="Times New Roman" panose="02020603050405020304" pitchFamily="18" charset="0"/>
                        </a:rPr>
                        <a:t> – ( 1 + i ) </a:t>
                      </a:r>
                      <a:r>
                        <a:rPr lang="es-AR" sz="2800" b="0" u="sng" baseline="30000" dirty="0">
                          <a:effectLst/>
                          <a:latin typeface="Times New Roman" panose="02020603050405020304" pitchFamily="18" charset="0"/>
                          <a:cs typeface="Times New Roman" panose="02020603050405020304" pitchFamily="18" charset="0"/>
                        </a:rPr>
                        <a:t>n</a:t>
                      </a:r>
                      <a:endParaRPr lang="es-AR" sz="2800" b="0" dirty="0">
                        <a:effectLst/>
                        <a:latin typeface="Times New Roman" panose="02020603050405020304" pitchFamily="18" charset="0"/>
                        <a:cs typeface="Times New Roman" panose="02020603050405020304" pitchFamily="18" charset="0"/>
                      </a:endParaRPr>
                    </a:p>
                    <a:p>
                      <a:pPr algn="ctr">
                        <a:lnSpc>
                          <a:spcPct val="100000"/>
                        </a:lnSpc>
                        <a:spcAft>
                          <a:spcPts val="0"/>
                        </a:spcAft>
                      </a:pPr>
                      <a:r>
                        <a:rPr lang="es-AR" sz="2800" b="0" dirty="0">
                          <a:effectLst/>
                          <a:latin typeface="Times New Roman" panose="02020603050405020304" pitchFamily="18" charset="0"/>
                          <a:cs typeface="Times New Roman" panose="02020603050405020304" pitchFamily="18" charset="0"/>
                        </a:rPr>
                        <a:t>           q - ( 1 + i )</a:t>
                      </a:r>
                    </a:p>
                    <a:p>
                      <a:pPr algn="ctr">
                        <a:lnSpc>
                          <a:spcPct val="100000"/>
                        </a:lnSpc>
                        <a:spcAft>
                          <a:spcPts val="0"/>
                        </a:spcAft>
                      </a:pPr>
                      <a:r>
                        <a:rPr lang="es-AR" sz="2800" b="0" dirty="0">
                          <a:effectLst/>
                          <a:latin typeface="Times New Roman" panose="02020603050405020304" pitchFamily="18" charset="0"/>
                          <a:cs typeface="Times New Roman" panose="02020603050405020304" pitchFamily="18" charset="0"/>
                        </a:rPr>
                        <a:t> </a:t>
                      </a:r>
                      <a:endParaRPr lang="es-AR" sz="2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endParaRPr lang="es-AR" sz="2800" b="0" dirty="0">
                        <a:effectLst/>
                        <a:latin typeface="Times New Roman" panose="02020603050405020304" pitchFamily="18" charset="0"/>
                        <a:cs typeface="Times New Roman" panose="02020603050405020304" pitchFamily="18" charset="0"/>
                      </a:endParaRPr>
                    </a:p>
                    <a:p>
                      <a:pPr algn="ctr">
                        <a:lnSpc>
                          <a:spcPct val="100000"/>
                        </a:lnSpc>
                        <a:spcAft>
                          <a:spcPts val="0"/>
                        </a:spcAft>
                      </a:pPr>
                      <a:r>
                        <a:rPr lang="es-AR" sz="2800" b="0" dirty="0" err="1">
                          <a:effectLst/>
                          <a:latin typeface="Times New Roman" panose="02020603050405020304" pitchFamily="18" charset="0"/>
                          <a:cs typeface="Times New Roman" panose="02020603050405020304" pitchFamily="18" charset="0"/>
                        </a:rPr>
                        <a:t>S</a:t>
                      </a:r>
                      <a:r>
                        <a:rPr lang="es-AR" sz="2800" b="0" baseline="-25000" dirty="0" err="1">
                          <a:effectLst/>
                          <a:latin typeface="Times New Roman" panose="02020603050405020304" pitchFamily="18" charset="0"/>
                          <a:cs typeface="Times New Roman" panose="02020603050405020304" pitchFamily="18" charset="0"/>
                        </a:rPr>
                        <a:t>nv</a:t>
                      </a:r>
                      <a:r>
                        <a:rPr lang="es-AR" sz="2800" b="0" dirty="0">
                          <a:effectLst/>
                          <a:latin typeface="Times New Roman" panose="02020603050405020304" pitchFamily="18" charset="0"/>
                          <a:cs typeface="Times New Roman" panose="02020603050405020304" pitchFamily="18" charset="0"/>
                        </a:rPr>
                        <a:t> = p  </a:t>
                      </a:r>
                      <a:r>
                        <a:rPr lang="es-AR" sz="2800" b="0" u="sng" dirty="0">
                          <a:effectLst/>
                          <a:latin typeface="Times New Roman" panose="02020603050405020304" pitchFamily="18" charset="0"/>
                          <a:cs typeface="Times New Roman" panose="02020603050405020304" pitchFamily="18" charset="0"/>
                        </a:rPr>
                        <a:t>q </a:t>
                      </a:r>
                      <a:r>
                        <a:rPr lang="es-AR" sz="2800" b="0" u="sng" baseline="30000" dirty="0">
                          <a:effectLst/>
                          <a:latin typeface="Times New Roman" panose="02020603050405020304" pitchFamily="18" charset="0"/>
                          <a:cs typeface="Times New Roman" panose="02020603050405020304" pitchFamily="18" charset="0"/>
                        </a:rPr>
                        <a:t>n</a:t>
                      </a:r>
                      <a:r>
                        <a:rPr lang="es-AR" sz="2800" b="0" u="sng" dirty="0">
                          <a:effectLst/>
                          <a:latin typeface="Times New Roman" panose="02020603050405020304" pitchFamily="18" charset="0"/>
                          <a:cs typeface="Times New Roman" panose="02020603050405020304" pitchFamily="18" charset="0"/>
                        </a:rPr>
                        <a:t> – ( 1 + i ) </a:t>
                      </a:r>
                      <a:r>
                        <a:rPr lang="es-AR" sz="2800" b="0" u="none" baseline="30000" dirty="0">
                          <a:effectLst/>
                          <a:latin typeface="Times New Roman" panose="02020603050405020304" pitchFamily="18" charset="0"/>
                          <a:cs typeface="Times New Roman" panose="02020603050405020304" pitchFamily="18" charset="0"/>
                        </a:rPr>
                        <a:t>n </a:t>
                      </a:r>
                      <a:r>
                        <a:rPr lang="es-AR" sz="2800" b="0" u="none" baseline="0" dirty="0">
                          <a:effectLst/>
                          <a:latin typeface="Times New Roman" panose="02020603050405020304" pitchFamily="18" charset="0"/>
                          <a:cs typeface="Times New Roman" panose="02020603050405020304" pitchFamily="18" charset="0"/>
                        </a:rPr>
                        <a:t> ( 1 + i )</a:t>
                      </a:r>
                      <a:endParaRPr lang="es-AR" sz="2800" b="0" u="none" dirty="0">
                        <a:effectLst/>
                        <a:latin typeface="Times New Roman" panose="02020603050405020304" pitchFamily="18" charset="0"/>
                        <a:cs typeface="Times New Roman" panose="02020603050405020304" pitchFamily="18" charset="0"/>
                      </a:endParaRPr>
                    </a:p>
                    <a:p>
                      <a:pPr algn="ctr">
                        <a:lnSpc>
                          <a:spcPct val="100000"/>
                        </a:lnSpc>
                        <a:spcAft>
                          <a:spcPts val="0"/>
                        </a:spcAft>
                      </a:pPr>
                      <a:r>
                        <a:rPr lang="es-AR" sz="2800" b="0" dirty="0">
                          <a:effectLst/>
                          <a:latin typeface="Times New Roman" panose="02020603050405020304" pitchFamily="18" charset="0"/>
                          <a:cs typeface="Times New Roman" panose="02020603050405020304" pitchFamily="18" charset="0"/>
                        </a:rPr>
                        <a:t> q - ( 1 + i )</a:t>
                      </a:r>
                    </a:p>
                    <a:p>
                      <a:pPr algn="ctr">
                        <a:lnSpc>
                          <a:spcPct val="100000"/>
                        </a:lnSpc>
                        <a:spcAft>
                          <a:spcPts val="0"/>
                        </a:spcAft>
                      </a:pPr>
                      <a:r>
                        <a:rPr lang="es-AR" sz="2800" b="0" dirty="0">
                          <a:effectLst/>
                          <a:latin typeface="Times New Roman" panose="02020603050405020304" pitchFamily="18" charset="0"/>
                          <a:cs typeface="Times New Roman" panose="02020603050405020304" pitchFamily="18" charset="0"/>
                        </a:rPr>
                        <a:t> </a:t>
                      </a:r>
                      <a:endParaRPr lang="es-AR" sz="2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0">
                <a:tc>
                  <a:txBody>
                    <a:bodyPr/>
                    <a:lstStyle/>
                    <a:p>
                      <a:pPr>
                        <a:lnSpc>
                          <a:spcPct val="100000"/>
                        </a:lnSpc>
                        <a:spcAft>
                          <a:spcPts val="0"/>
                        </a:spcAft>
                      </a:pPr>
                      <a:r>
                        <a:rPr lang="es-AR" sz="2800" b="0">
                          <a:effectLst/>
                          <a:latin typeface="Times New Roman" panose="02020603050405020304" pitchFamily="18" charset="0"/>
                          <a:cs typeface="Times New Roman" panose="02020603050405020304" pitchFamily="18" charset="0"/>
                        </a:rPr>
                        <a:t>Valor actual</a:t>
                      </a:r>
                      <a:endParaRPr lang="es-AR" sz="28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endParaRPr lang="en-US" sz="2800" b="0" dirty="0">
                        <a:effectLst/>
                        <a:latin typeface="Times New Roman" panose="02020603050405020304" pitchFamily="18" charset="0"/>
                        <a:cs typeface="Times New Roman" panose="02020603050405020304" pitchFamily="18" charset="0"/>
                      </a:endParaRPr>
                    </a:p>
                    <a:p>
                      <a:pPr algn="ctr">
                        <a:lnSpc>
                          <a:spcPct val="100000"/>
                        </a:lnSpc>
                        <a:spcAft>
                          <a:spcPts val="0"/>
                        </a:spcAft>
                      </a:pPr>
                      <a:r>
                        <a:rPr lang="en-US" sz="2800" b="0" baseline="0" dirty="0" err="1">
                          <a:effectLst/>
                          <a:latin typeface="Times New Roman" panose="02020603050405020304" pitchFamily="18" charset="0"/>
                          <a:cs typeface="Times New Roman" panose="02020603050405020304" pitchFamily="18" charset="0"/>
                        </a:rPr>
                        <a:t>V</a:t>
                      </a:r>
                      <a:r>
                        <a:rPr lang="en-US" sz="2800" b="0" baseline="-25000" dirty="0" err="1">
                          <a:effectLst/>
                          <a:latin typeface="Times New Roman" panose="02020603050405020304" pitchFamily="18" charset="0"/>
                          <a:cs typeface="Times New Roman" panose="02020603050405020304" pitchFamily="18" charset="0"/>
                        </a:rPr>
                        <a:t>ov</a:t>
                      </a:r>
                      <a:r>
                        <a:rPr lang="en-US" sz="2800" b="0" baseline="-25000" dirty="0">
                          <a:effectLst/>
                          <a:latin typeface="Times New Roman" panose="02020603050405020304" pitchFamily="18" charset="0"/>
                          <a:cs typeface="Times New Roman" panose="02020603050405020304" pitchFamily="18" charset="0"/>
                        </a:rPr>
                        <a:t> </a:t>
                      </a:r>
                      <a:r>
                        <a:rPr lang="en-US" sz="2800" b="0" dirty="0">
                          <a:effectLst/>
                          <a:latin typeface="Times New Roman" panose="02020603050405020304" pitchFamily="18" charset="0"/>
                          <a:cs typeface="Times New Roman" panose="02020603050405020304" pitchFamily="18" charset="0"/>
                        </a:rPr>
                        <a:t>= p  </a:t>
                      </a:r>
                      <a:r>
                        <a:rPr lang="en-US" sz="2800" b="0" u="sng" dirty="0">
                          <a:effectLst/>
                          <a:latin typeface="Times New Roman" panose="02020603050405020304" pitchFamily="18" charset="0"/>
                          <a:cs typeface="Times New Roman" panose="02020603050405020304" pitchFamily="18" charset="0"/>
                        </a:rPr>
                        <a:t>q </a:t>
                      </a:r>
                      <a:r>
                        <a:rPr lang="en-US" sz="2800" b="0" u="sng" baseline="30000" dirty="0">
                          <a:effectLst/>
                          <a:latin typeface="Times New Roman" panose="02020603050405020304" pitchFamily="18" charset="0"/>
                          <a:cs typeface="Times New Roman" panose="02020603050405020304" pitchFamily="18" charset="0"/>
                        </a:rPr>
                        <a:t>n</a:t>
                      </a:r>
                      <a:r>
                        <a:rPr lang="en-US" sz="2800" b="0" u="sng" dirty="0">
                          <a:effectLst/>
                          <a:latin typeface="Times New Roman" panose="02020603050405020304" pitchFamily="18" charset="0"/>
                          <a:cs typeface="Times New Roman" panose="02020603050405020304" pitchFamily="18" charset="0"/>
                        </a:rPr>
                        <a:t> – ( 1 + i ) </a:t>
                      </a:r>
                      <a:r>
                        <a:rPr lang="en-US" sz="2800" b="0" u="sng" baseline="30000" dirty="0">
                          <a:effectLst/>
                          <a:latin typeface="Times New Roman" panose="02020603050405020304" pitchFamily="18" charset="0"/>
                          <a:cs typeface="Times New Roman" panose="02020603050405020304" pitchFamily="18" charset="0"/>
                        </a:rPr>
                        <a:t>n </a:t>
                      </a:r>
                      <a:r>
                        <a:rPr lang="en-US" sz="2800" b="0" u="sng" dirty="0">
                          <a:effectLst/>
                          <a:latin typeface="Times New Roman" panose="02020603050405020304" pitchFamily="18" charset="0"/>
                          <a:cs typeface="Times New Roman" panose="02020603050405020304" pitchFamily="18" charset="0"/>
                        </a:rPr>
                        <a:t>               .</a:t>
                      </a:r>
                      <a:endParaRPr lang="es-AR" sz="2800" b="0" dirty="0">
                        <a:effectLst/>
                        <a:latin typeface="Times New Roman" panose="02020603050405020304" pitchFamily="18" charset="0"/>
                        <a:cs typeface="Times New Roman" panose="02020603050405020304" pitchFamily="18" charset="0"/>
                      </a:endParaRPr>
                    </a:p>
                    <a:p>
                      <a:pPr algn="ctr">
                        <a:lnSpc>
                          <a:spcPct val="100000"/>
                        </a:lnSpc>
                        <a:spcAft>
                          <a:spcPts val="0"/>
                        </a:spcAft>
                      </a:pPr>
                      <a:r>
                        <a:rPr lang="en-US" sz="2800" b="0" dirty="0">
                          <a:effectLst/>
                          <a:latin typeface="Times New Roman" panose="02020603050405020304" pitchFamily="18" charset="0"/>
                          <a:cs typeface="Times New Roman" panose="02020603050405020304" pitchFamily="18" charset="0"/>
                        </a:rPr>
                        <a:t>           [ q - ( 1 + i ) ] ( 1 + i ) </a:t>
                      </a:r>
                      <a:r>
                        <a:rPr lang="en-US" sz="2800" b="0" baseline="30000" dirty="0">
                          <a:effectLst/>
                          <a:latin typeface="Times New Roman" panose="02020603050405020304" pitchFamily="18" charset="0"/>
                          <a:cs typeface="Times New Roman" panose="02020603050405020304" pitchFamily="18" charset="0"/>
                        </a:rPr>
                        <a:t>n</a:t>
                      </a:r>
                    </a:p>
                    <a:p>
                      <a:pPr algn="ctr">
                        <a:lnSpc>
                          <a:spcPct val="100000"/>
                        </a:lnSpc>
                        <a:spcAft>
                          <a:spcPts val="0"/>
                        </a:spcAft>
                      </a:pPr>
                      <a:endParaRPr lang="es-AR" sz="2800" b="0" dirty="0">
                        <a:effectLst/>
                        <a:latin typeface="Times New Roman" panose="02020603050405020304" pitchFamily="18" charset="0"/>
                        <a:cs typeface="Times New Roman" panose="02020603050405020304" pitchFamily="18" charset="0"/>
                      </a:endParaRPr>
                    </a:p>
                    <a:p>
                      <a:pPr algn="ctr">
                        <a:lnSpc>
                          <a:spcPct val="100000"/>
                        </a:lnSpc>
                        <a:spcAft>
                          <a:spcPts val="0"/>
                        </a:spcAft>
                      </a:pPr>
                      <a:r>
                        <a:rPr lang="en-US" sz="2800" b="0" dirty="0">
                          <a:effectLst/>
                          <a:latin typeface="Times New Roman" panose="02020603050405020304" pitchFamily="18" charset="0"/>
                          <a:cs typeface="Times New Roman" panose="02020603050405020304" pitchFamily="18" charset="0"/>
                        </a:rPr>
                        <a:t> </a:t>
                      </a:r>
                      <a:endParaRPr lang="es-AR" sz="2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endParaRPr lang="en-US" sz="2800" b="0" dirty="0">
                        <a:effectLst/>
                        <a:latin typeface="Times New Roman" panose="02020603050405020304" pitchFamily="18" charset="0"/>
                        <a:cs typeface="Times New Roman" panose="02020603050405020304" pitchFamily="18" charset="0"/>
                      </a:endParaRPr>
                    </a:p>
                    <a:p>
                      <a:pPr algn="ctr">
                        <a:lnSpc>
                          <a:spcPct val="100000"/>
                        </a:lnSpc>
                        <a:spcAft>
                          <a:spcPts val="0"/>
                        </a:spcAft>
                      </a:pPr>
                      <a:r>
                        <a:rPr lang="en-US" sz="2800" b="0" baseline="0" dirty="0" err="1">
                          <a:effectLst/>
                          <a:latin typeface="Times New Roman" panose="02020603050405020304" pitchFamily="18" charset="0"/>
                          <a:cs typeface="Times New Roman" panose="02020603050405020304" pitchFamily="18" charset="0"/>
                        </a:rPr>
                        <a:t>V</a:t>
                      </a:r>
                      <a:r>
                        <a:rPr lang="en-US" sz="2800" b="0" baseline="-25000" dirty="0" err="1">
                          <a:effectLst/>
                          <a:latin typeface="Times New Roman" panose="02020603050405020304" pitchFamily="18" charset="0"/>
                          <a:cs typeface="Times New Roman" panose="02020603050405020304" pitchFamily="18" charset="0"/>
                        </a:rPr>
                        <a:t>ov</a:t>
                      </a:r>
                      <a:r>
                        <a:rPr lang="en-US" sz="2800" b="0" baseline="-25000" dirty="0">
                          <a:effectLst/>
                          <a:latin typeface="Times New Roman" panose="02020603050405020304" pitchFamily="18" charset="0"/>
                          <a:cs typeface="Times New Roman" panose="02020603050405020304" pitchFamily="18" charset="0"/>
                        </a:rPr>
                        <a:t> </a:t>
                      </a:r>
                      <a:r>
                        <a:rPr lang="en-US" sz="2800" b="0" dirty="0">
                          <a:effectLst/>
                          <a:latin typeface="Times New Roman" panose="02020603050405020304" pitchFamily="18" charset="0"/>
                          <a:cs typeface="Times New Roman" panose="02020603050405020304" pitchFamily="18" charset="0"/>
                        </a:rPr>
                        <a:t>= p  </a:t>
                      </a:r>
                      <a:r>
                        <a:rPr lang="en-US" sz="2800" b="0" u="sng" dirty="0">
                          <a:effectLst/>
                          <a:latin typeface="Times New Roman" panose="02020603050405020304" pitchFamily="18" charset="0"/>
                          <a:cs typeface="Times New Roman" panose="02020603050405020304" pitchFamily="18" charset="0"/>
                        </a:rPr>
                        <a:t>q </a:t>
                      </a:r>
                      <a:r>
                        <a:rPr lang="en-US" sz="2800" b="0" u="sng" baseline="30000" dirty="0">
                          <a:effectLst/>
                          <a:latin typeface="Times New Roman" panose="02020603050405020304" pitchFamily="18" charset="0"/>
                          <a:cs typeface="Times New Roman" panose="02020603050405020304" pitchFamily="18" charset="0"/>
                        </a:rPr>
                        <a:t>n</a:t>
                      </a:r>
                      <a:r>
                        <a:rPr lang="en-US" sz="2800" b="0" u="sng" dirty="0">
                          <a:effectLst/>
                          <a:latin typeface="Times New Roman" panose="02020603050405020304" pitchFamily="18" charset="0"/>
                          <a:cs typeface="Times New Roman" panose="02020603050405020304" pitchFamily="18" charset="0"/>
                        </a:rPr>
                        <a:t> – ( 1 + i ) </a:t>
                      </a:r>
                      <a:r>
                        <a:rPr lang="en-US" sz="2800" b="0" u="sng" baseline="30000" dirty="0">
                          <a:effectLst/>
                          <a:latin typeface="Times New Roman" panose="02020603050405020304" pitchFamily="18" charset="0"/>
                          <a:cs typeface="Times New Roman" panose="02020603050405020304" pitchFamily="18" charset="0"/>
                        </a:rPr>
                        <a:t>n </a:t>
                      </a:r>
                      <a:r>
                        <a:rPr lang="en-US" sz="2800" b="0" u="sng" dirty="0">
                          <a:effectLst/>
                          <a:latin typeface="Times New Roman" panose="02020603050405020304" pitchFamily="18" charset="0"/>
                          <a:cs typeface="Times New Roman" panose="02020603050405020304" pitchFamily="18" charset="0"/>
                        </a:rPr>
                        <a:t>                .</a:t>
                      </a:r>
                      <a:endParaRPr lang="es-AR" sz="2800" b="0" dirty="0">
                        <a:effectLst/>
                        <a:latin typeface="Times New Roman" panose="02020603050405020304" pitchFamily="18" charset="0"/>
                        <a:cs typeface="Times New Roman" panose="02020603050405020304" pitchFamily="18" charset="0"/>
                      </a:endParaRPr>
                    </a:p>
                    <a:p>
                      <a:pPr algn="ctr">
                        <a:lnSpc>
                          <a:spcPct val="100000"/>
                        </a:lnSpc>
                        <a:spcAft>
                          <a:spcPts val="0"/>
                        </a:spcAft>
                      </a:pPr>
                      <a:r>
                        <a:rPr lang="en-US" sz="2800" b="0" dirty="0">
                          <a:effectLst/>
                          <a:latin typeface="Times New Roman" panose="02020603050405020304" pitchFamily="18" charset="0"/>
                          <a:cs typeface="Times New Roman" panose="02020603050405020304" pitchFamily="18" charset="0"/>
                        </a:rPr>
                        <a:t>          [ q - ( 1 + i ) ] ( 1 + i ) </a:t>
                      </a:r>
                      <a:r>
                        <a:rPr lang="en-US" sz="2800" b="0" baseline="30000" dirty="0">
                          <a:effectLst/>
                          <a:latin typeface="Times New Roman" panose="02020603050405020304" pitchFamily="18" charset="0"/>
                          <a:cs typeface="Times New Roman" panose="02020603050405020304" pitchFamily="18" charset="0"/>
                        </a:rPr>
                        <a:t>n - 1</a:t>
                      </a:r>
                    </a:p>
                    <a:p>
                      <a:pPr algn="ctr">
                        <a:lnSpc>
                          <a:spcPct val="100000"/>
                        </a:lnSpc>
                        <a:spcAft>
                          <a:spcPts val="0"/>
                        </a:spcAft>
                      </a:pPr>
                      <a:endParaRPr lang="es-AR" sz="2800" b="0" dirty="0">
                        <a:effectLst/>
                        <a:latin typeface="Times New Roman" panose="02020603050405020304" pitchFamily="18" charset="0"/>
                        <a:cs typeface="Times New Roman" panose="02020603050405020304" pitchFamily="18" charset="0"/>
                      </a:endParaRPr>
                    </a:p>
                    <a:p>
                      <a:pPr algn="ctr">
                        <a:lnSpc>
                          <a:spcPct val="100000"/>
                        </a:lnSpc>
                        <a:spcAft>
                          <a:spcPts val="0"/>
                        </a:spcAft>
                      </a:pPr>
                      <a:r>
                        <a:rPr lang="en-US" sz="2800" b="0" dirty="0">
                          <a:effectLst/>
                          <a:latin typeface="Times New Roman" panose="02020603050405020304" pitchFamily="18" charset="0"/>
                          <a:cs typeface="Times New Roman" panose="02020603050405020304" pitchFamily="18" charset="0"/>
                        </a:rPr>
                        <a:t> </a:t>
                      </a:r>
                      <a:endParaRPr lang="es-AR" sz="2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bl>
          </a:graphicData>
        </a:graphic>
      </p:graphicFrame>
      <p:sp>
        <p:nvSpPr>
          <p:cNvPr id="3" name="Marcador de pie de página 2"/>
          <p:cNvSpPr>
            <a:spLocks noGrp="1"/>
          </p:cNvSpPr>
          <p:nvPr>
            <p:ph type="ftr" sz="quarter" idx="11"/>
          </p:nvPr>
        </p:nvSpPr>
        <p:spPr/>
        <p:txBody>
          <a:bodyPr/>
          <a:lstStyle/>
          <a:p>
            <a:r>
              <a:rPr lang="es-AR"/>
              <a:t>Matemática Financiera – UNS – 1° 2020</a:t>
            </a:r>
          </a:p>
        </p:txBody>
      </p:sp>
      <p:sp>
        <p:nvSpPr>
          <p:cNvPr id="4" name="Marcador de número de diapositiva 3"/>
          <p:cNvSpPr>
            <a:spLocks noGrp="1"/>
          </p:cNvSpPr>
          <p:nvPr>
            <p:ph type="sldNum" sz="quarter" idx="12"/>
          </p:nvPr>
        </p:nvSpPr>
        <p:spPr/>
        <p:txBody>
          <a:bodyPr/>
          <a:lstStyle/>
          <a:p>
            <a:fld id="{728569AA-274F-4435-ACC1-1B6987B456C0}" type="slidenum">
              <a:rPr lang="es-AR" smtClean="0"/>
              <a:pPr/>
              <a:t>82</a:t>
            </a:fld>
            <a:endParaRPr lang="es-AR"/>
          </a:p>
        </p:txBody>
      </p:sp>
    </p:spTree>
    <p:extLst>
      <p:ext uri="{BB962C8B-B14F-4D97-AF65-F5344CB8AC3E}">
        <p14:creationId xmlns:p14="http://schemas.microsoft.com/office/powerpoint/2010/main" val="2603228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22482" y="634260"/>
            <a:ext cx="10347036" cy="5173980"/>
          </a:xfrm>
          <a:prstGeom prst="rect">
            <a:avLst/>
          </a:prstGeom>
        </p:spPr>
        <p:txBody>
          <a:bodyPr wrap="square">
            <a:spAutoFit/>
          </a:bodyPr>
          <a:lstStyle/>
          <a:p>
            <a:pPr algn="just">
              <a:lnSpc>
                <a:spcPct val="150000"/>
              </a:lnSpc>
              <a:spcAft>
                <a:spcPts val="0"/>
              </a:spcAft>
            </a:pPr>
            <a:r>
              <a:rPr lang="es-ES_tradnl" sz="3200" b="1" dirty="0">
                <a:latin typeface="Times New Roman" panose="02020603050405020304" pitchFamily="18" charset="0"/>
                <a:ea typeface="Times New Roman" panose="02020603050405020304" pitchFamily="18" charset="0"/>
              </a:rPr>
              <a:t>RENTAS – Clasificación</a:t>
            </a:r>
          </a:p>
          <a:p>
            <a:pPr algn="just">
              <a:lnSpc>
                <a:spcPct val="150000"/>
              </a:lnSpc>
              <a:spcAft>
                <a:spcPts val="0"/>
              </a:spcAft>
            </a:pPr>
            <a:r>
              <a:rPr lang="es-ES_tradnl" sz="3200" b="1" dirty="0">
                <a:latin typeface="Times New Roman" panose="02020603050405020304" pitchFamily="18" charset="0"/>
                <a:ea typeface="Times New Roman" panose="02020603050405020304" pitchFamily="18" charset="0"/>
              </a:rPr>
              <a:t>IV b) – Alternativas de valorización </a:t>
            </a:r>
            <a:endParaRPr lang="es-AR" sz="3200" b="1" dirty="0">
              <a:latin typeface="Times New Roman" panose="02020603050405020304" pitchFamily="18" charset="0"/>
              <a:ea typeface="Times New Roman" panose="02020603050405020304" pitchFamily="18" charset="0"/>
            </a:endParaRPr>
          </a:p>
          <a:p>
            <a:pPr algn="just">
              <a:lnSpc>
                <a:spcPct val="150000"/>
              </a:lnSpc>
              <a:spcAft>
                <a:spcPts val="0"/>
              </a:spcAft>
            </a:pPr>
            <a:r>
              <a:rPr lang="es-ES_tradnl" sz="3200" dirty="0">
                <a:latin typeface="Times New Roman" panose="02020603050405020304" pitchFamily="18" charset="0"/>
                <a:ea typeface="Times New Roman" panose="02020603050405020304" pitchFamily="18" charset="0"/>
                <a:cs typeface="Times New Roman" panose="02020603050405020304" pitchFamily="18" charset="0"/>
              </a:rPr>
              <a:t>Según difiera o anticipe el pago de las cuotas respecto a la época de valuación (EV) las rentas serán: </a:t>
            </a:r>
          </a:p>
          <a:p>
            <a:pPr algn="just">
              <a:lnSpc>
                <a:spcPct val="150000"/>
              </a:lnSpc>
              <a:spcAft>
                <a:spcPts val="0"/>
              </a:spcAft>
            </a:pPr>
            <a:r>
              <a:rPr lang="es-AR" sz="3200" b="1" i="1" dirty="0">
                <a:latin typeface="Times New Roman" panose="02020603050405020304" pitchFamily="18" charset="0"/>
                <a:ea typeface="Calibri" panose="020F0502020204030204" pitchFamily="34" charset="0"/>
                <a:cs typeface="Times New Roman" panose="02020603050405020304" pitchFamily="18" charset="0"/>
              </a:rPr>
              <a:t>Diferidas</a:t>
            </a:r>
            <a:r>
              <a:rPr lang="es-AR" sz="3200" i="1" dirty="0">
                <a:latin typeface="Times New Roman" panose="02020603050405020304" pitchFamily="18" charset="0"/>
                <a:ea typeface="Calibri" panose="020F0502020204030204" pitchFamily="34" charset="0"/>
                <a:cs typeface="Times New Roman" panose="02020603050405020304" pitchFamily="18" charset="0"/>
              </a:rPr>
              <a:t>:</a:t>
            </a:r>
            <a:r>
              <a:rPr lang="es-AR" sz="3200" dirty="0">
                <a:latin typeface="Times New Roman" panose="02020603050405020304" pitchFamily="18" charset="0"/>
                <a:ea typeface="Calibri" panose="020F0502020204030204" pitchFamily="34" charset="0"/>
                <a:cs typeface="Times New Roman" panose="02020603050405020304" pitchFamily="18" charset="0"/>
              </a:rPr>
              <a:t> cuando la </a:t>
            </a:r>
            <a:r>
              <a:rPr lang="es-AR" sz="3200" b="1" dirty="0">
                <a:latin typeface="Times New Roman" panose="02020603050405020304" pitchFamily="18" charset="0"/>
                <a:ea typeface="Calibri" panose="020F0502020204030204" pitchFamily="34" charset="0"/>
                <a:cs typeface="Times New Roman" panose="02020603050405020304" pitchFamily="18" charset="0"/>
              </a:rPr>
              <a:t>EV </a:t>
            </a:r>
            <a:r>
              <a:rPr lang="es-AR" sz="3200" dirty="0">
                <a:latin typeface="Times New Roman" panose="02020603050405020304" pitchFamily="18" charset="0"/>
                <a:ea typeface="Calibri" panose="020F0502020204030204" pitchFamily="34" charset="0"/>
                <a:cs typeface="Times New Roman" panose="02020603050405020304" pitchFamily="18" charset="0"/>
              </a:rPr>
              <a:t>es anterior al </a:t>
            </a:r>
            <a:r>
              <a:rPr lang="es-AR" sz="3200" dirty="0" err="1">
                <a:latin typeface="Times New Roman" panose="02020603050405020304" pitchFamily="18" charset="0"/>
                <a:ea typeface="Calibri" panose="020F0502020204030204" pitchFamily="34" charset="0"/>
                <a:cs typeface="Times New Roman" panose="02020603050405020304" pitchFamily="18" charset="0"/>
              </a:rPr>
              <a:t>inico</a:t>
            </a:r>
            <a:r>
              <a:rPr lang="es-AR" sz="3200" dirty="0">
                <a:latin typeface="Times New Roman" panose="02020603050405020304" pitchFamily="18" charset="0"/>
                <a:ea typeface="Calibri" panose="020F0502020204030204" pitchFamily="34" charset="0"/>
                <a:cs typeface="Times New Roman" panose="02020603050405020304" pitchFamily="18" charset="0"/>
              </a:rPr>
              <a:t> de los pago (</a:t>
            </a:r>
            <a:r>
              <a:rPr lang="es-AR" sz="3200" b="1" dirty="0">
                <a:latin typeface="Times New Roman" panose="02020603050405020304" pitchFamily="18" charset="0"/>
                <a:ea typeface="Calibri" panose="020F0502020204030204" pitchFamily="34" charset="0"/>
                <a:cs typeface="Times New Roman" panose="02020603050405020304" pitchFamily="18" charset="0"/>
              </a:rPr>
              <a:t>EI)</a:t>
            </a:r>
            <a:endParaRPr lang="es-AR" sz="32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0"/>
              </a:spcAft>
            </a:pPr>
            <a:r>
              <a:rPr lang="es-AR" sz="3200" b="1" i="1" dirty="0">
                <a:latin typeface="Times New Roman" panose="02020603050405020304" pitchFamily="18" charset="0"/>
                <a:ea typeface="Calibri" panose="020F0502020204030204" pitchFamily="34" charset="0"/>
                <a:cs typeface="Times New Roman" panose="02020603050405020304" pitchFamily="18" charset="0"/>
              </a:rPr>
              <a:t>Inmediatas</a:t>
            </a:r>
            <a:r>
              <a:rPr lang="es-AR" sz="3200" i="1" dirty="0">
                <a:latin typeface="Times New Roman" panose="02020603050405020304" pitchFamily="18" charset="0"/>
                <a:ea typeface="Calibri" panose="020F0502020204030204" pitchFamily="34" charset="0"/>
                <a:cs typeface="Times New Roman" panose="02020603050405020304" pitchFamily="18" charset="0"/>
              </a:rPr>
              <a:t>:</a:t>
            </a:r>
            <a:r>
              <a:rPr lang="es-AR" sz="3200" dirty="0">
                <a:latin typeface="Times New Roman" panose="02020603050405020304" pitchFamily="18" charset="0"/>
                <a:ea typeface="Calibri" panose="020F0502020204030204" pitchFamily="34" charset="0"/>
                <a:cs typeface="Times New Roman" panose="02020603050405020304" pitchFamily="18" charset="0"/>
              </a:rPr>
              <a:t> cuando la </a:t>
            </a:r>
            <a:r>
              <a:rPr lang="es-AR" sz="3200" b="1" dirty="0">
                <a:latin typeface="Times New Roman" panose="02020603050405020304" pitchFamily="18" charset="0"/>
                <a:ea typeface="Calibri" panose="020F0502020204030204" pitchFamily="34" charset="0"/>
                <a:cs typeface="Times New Roman" panose="02020603050405020304" pitchFamily="18" charset="0"/>
              </a:rPr>
              <a:t>EV</a:t>
            </a:r>
            <a:r>
              <a:rPr lang="es-AR" sz="3200" dirty="0">
                <a:latin typeface="Times New Roman" panose="02020603050405020304" pitchFamily="18" charset="0"/>
                <a:ea typeface="Calibri" panose="020F0502020204030204" pitchFamily="34" charset="0"/>
                <a:cs typeface="Times New Roman" panose="02020603050405020304" pitchFamily="18" charset="0"/>
              </a:rPr>
              <a:t> coincide con la </a:t>
            </a:r>
            <a:r>
              <a:rPr lang="es-AR" sz="3200" b="1" dirty="0">
                <a:latin typeface="Times New Roman" panose="02020603050405020304" pitchFamily="18" charset="0"/>
                <a:ea typeface="Calibri" panose="020F0502020204030204" pitchFamily="34" charset="0"/>
                <a:cs typeface="Times New Roman" panose="02020603050405020304" pitchFamily="18" charset="0"/>
              </a:rPr>
              <a:t>EI </a:t>
            </a:r>
            <a:endParaRPr lang="es-AR" sz="32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0"/>
              </a:spcAft>
            </a:pPr>
            <a:r>
              <a:rPr lang="es-AR" sz="3200" b="1" i="1" dirty="0">
                <a:latin typeface="Times New Roman" panose="02020603050405020304" pitchFamily="18" charset="0"/>
                <a:ea typeface="Calibri" panose="020F0502020204030204" pitchFamily="34" charset="0"/>
                <a:cs typeface="Times New Roman" panose="02020603050405020304" pitchFamily="18" charset="0"/>
              </a:rPr>
              <a:t>Anticipadas</a:t>
            </a:r>
            <a:r>
              <a:rPr lang="es-AR" sz="3200" i="1" dirty="0">
                <a:latin typeface="Times New Roman" panose="02020603050405020304" pitchFamily="18" charset="0"/>
                <a:ea typeface="Calibri" panose="020F0502020204030204" pitchFamily="34" charset="0"/>
                <a:cs typeface="Times New Roman" panose="02020603050405020304" pitchFamily="18" charset="0"/>
              </a:rPr>
              <a:t>:</a:t>
            </a:r>
            <a:r>
              <a:rPr lang="es-AR" sz="3200" dirty="0">
                <a:latin typeface="Times New Roman" panose="02020603050405020304" pitchFamily="18" charset="0"/>
                <a:ea typeface="Calibri" panose="020F0502020204030204" pitchFamily="34" charset="0"/>
                <a:cs typeface="Times New Roman" panose="02020603050405020304" pitchFamily="18" charset="0"/>
              </a:rPr>
              <a:t> cuando la </a:t>
            </a:r>
            <a:r>
              <a:rPr lang="es-AR" sz="3200" b="1" dirty="0">
                <a:latin typeface="Times New Roman" panose="02020603050405020304" pitchFamily="18" charset="0"/>
                <a:ea typeface="Calibri" panose="020F0502020204030204" pitchFamily="34" charset="0"/>
                <a:cs typeface="Times New Roman" panose="02020603050405020304" pitchFamily="18" charset="0"/>
              </a:rPr>
              <a:t>EV</a:t>
            </a:r>
            <a:r>
              <a:rPr lang="es-AR" sz="3200" dirty="0">
                <a:latin typeface="Times New Roman" panose="02020603050405020304" pitchFamily="18" charset="0"/>
                <a:ea typeface="Calibri" panose="020F0502020204030204" pitchFamily="34" charset="0"/>
                <a:cs typeface="Times New Roman" panose="02020603050405020304" pitchFamily="18" charset="0"/>
              </a:rPr>
              <a:t> es posterior a la </a:t>
            </a:r>
            <a:r>
              <a:rPr lang="es-AR" sz="3200" b="1" dirty="0">
                <a:latin typeface="Times New Roman" panose="02020603050405020304" pitchFamily="18" charset="0"/>
                <a:ea typeface="Calibri" panose="020F0502020204030204" pitchFamily="34" charset="0"/>
                <a:cs typeface="Times New Roman" panose="02020603050405020304" pitchFamily="18" charset="0"/>
              </a:rPr>
              <a:t>EI</a:t>
            </a:r>
            <a:r>
              <a:rPr lang="es-AR" sz="3200" dirty="0">
                <a:latin typeface="Times New Roman" panose="02020603050405020304" pitchFamily="18" charset="0"/>
                <a:ea typeface="Calibri" panose="020F0502020204030204" pitchFamily="34" charset="0"/>
                <a:cs typeface="Times New Roman" panose="02020603050405020304" pitchFamily="18" charset="0"/>
              </a:rPr>
              <a:t> </a:t>
            </a:r>
            <a:r>
              <a:rPr lang="es-AR" sz="3200"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3200" b="1"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r>
              <a:rPr lang="es-AR" dirty="0"/>
              <a:t>Matemática Financiera - UNS - 1 2020</a:t>
            </a:r>
          </a:p>
        </p:txBody>
      </p:sp>
      <p:sp>
        <p:nvSpPr>
          <p:cNvPr id="4" name="Marcador de número de diapositiva 3"/>
          <p:cNvSpPr>
            <a:spLocks noGrp="1"/>
          </p:cNvSpPr>
          <p:nvPr>
            <p:ph type="sldNum" sz="quarter" idx="12"/>
          </p:nvPr>
        </p:nvSpPr>
        <p:spPr/>
        <p:txBody>
          <a:bodyPr/>
          <a:lstStyle/>
          <a:p>
            <a:fld id="{5D49A23A-630E-4C18-9504-D7AF95D5C17F}" type="slidenum">
              <a:rPr lang="es-AR" smtClean="0"/>
              <a:t>9</a:t>
            </a:fld>
            <a:endParaRPr lang="es-AR"/>
          </a:p>
        </p:txBody>
      </p:sp>
    </p:spTree>
    <p:extLst>
      <p:ext uri="{BB962C8B-B14F-4D97-AF65-F5344CB8AC3E}">
        <p14:creationId xmlns:p14="http://schemas.microsoft.com/office/powerpoint/2010/main" val="145084346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TotalTime>
  <Words>5470</Words>
  <Application>Microsoft Office PowerPoint</Application>
  <PresentationFormat>Panorámica</PresentationFormat>
  <Paragraphs>663</Paragraphs>
  <Slides>82</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82</vt:i4>
      </vt:variant>
    </vt:vector>
  </HeadingPairs>
  <TitlesOfParts>
    <vt:vector size="90" baseType="lpstr">
      <vt:lpstr>Arial</vt:lpstr>
      <vt:lpstr>Calibri</vt:lpstr>
      <vt:lpstr>Calibri Light</vt:lpstr>
      <vt:lpstr>Edwardian Script ITC</vt:lpstr>
      <vt:lpstr>Palace Script MT</vt:lpstr>
      <vt:lpstr>Symbol</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Gustavo</dc:creator>
  <cp:lastModifiedBy>Gustavo</cp:lastModifiedBy>
  <cp:revision>66</cp:revision>
  <cp:lastPrinted>2020-05-04T17:46:21Z</cp:lastPrinted>
  <dcterms:created xsi:type="dcterms:W3CDTF">2020-04-07T14:29:11Z</dcterms:created>
  <dcterms:modified xsi:type="dcterms:W3CDTF">2020-10-07T23:42:25Z</dcterms:modified>
</cp:coreProperties>
</file>