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88" r:id="rId2"/>
    <p:sldId id="271" r:id="rId3"/>
    <p:sldId id="272" r:id="rId4"/>
    <p:sldId id="273" r:id="rId5"/>
    <p:sldId id="279" r:id="rId6"/>
    <p:sldId id="299" r:id="rId7"/>
    <p:sldId id="291" r:id="rId8"/>
    <p:sldId id="259" r:id="rId9"/>
    <p:sldId id="260" r:id="rId10"/>
    <p:sldId id="276" r:id="rId11"/>
    <p:sldId id="261" r:id="rId12"/>
    <p:sldId id="262" r:id="rId13"/>
    <p:sldId id="263" r:id="rId14"/>
    <p:sldId id="264" r:id="rId15"/>
    <p:sldId id="275" r:id="rId16"/>
    <p:sldId id="274" r:id="rId17"/>
    <p:sldId id="278" r:id="rId18"/>
    <p:sldId id="289" r:id="rId19"/>
    <p:sldId id="295" r:id="rId20"/>
    <p:sldId id="277" r:id="rId21"/>
    <p:sldId id="285" r:id="rId22"/>
    <p:sldId id="292" r:id="rId23"/>
    <p:sldId id="265" r:id="rId24"/>
    <p:sldId id="283" r:id="rId25"/>
    <p:sldId id="266" r:id="rId26"/>
    <p:sldId id="284" r:id="rId27"/>
    <p:sldId id="267" r:id="rId28"/>
    <p:sldId id="280" r:id="rId29"/>
    <p:sldId id="287" r:id="rId30"/>
    <p:sldId id="293" r:id="rId31"/>
    <p:sldId id="268" r:id="rId32"/>
    <p:sldId id="269" r:id="rId33"/>
    <p:sldId id="270" r:id="rId34"/>
    <p:sldId id="290" r:id="rId35"/>
    <p:sldId id="281" r:id="rId36"/>
    <p:sldId id="294" r:id="rId37"/>
    <p:sldId id="257" r:id="rId38"/>
    <p:sldId id="296" r:id="rId39"/>
    <p:sldId id="258" r:id="rId40"/>
    <p:sldId id="297" r:id="rId41"/>
    <p:sldId id="298" r:id="rId42"/>
    <p:sldId id="282" r:id="rId43"/>
  </p:sldIdLst>
  <p:sldSz cx="12192000" cy="6858000"/>
  <p:notesSz cx="9872663" cy="6797675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stavo" initials="G" lastIdx="0" clrIdx="0">
    <p:extLst>
      <p:ext uri="{19B8F6BF-5375-455C-9EA6-DF929625EA0E}">
        <p15:presenceInfo xmlns:p15="http://schemas.microsoft.com/office/powerpoint/2012/main" userId="Gusta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2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2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Hoja1!$E$6:$E$7</c:f>
              <c:strCache>
                <c:ptCount val="2"/>
                <c:pt idx="0">
                  <c:v>Importe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Hoja1!$E$8:$E$17</c:f>
              <c:numCache>
                <c:formatCode>"$"#,##0.00_);[Red]\("$"#,##0.00\)</c:formatCode>
                <c:ptCount val="10"/>
                <c:pt idx="0">
                  <c:v>114258.76</c:v>
                </c:pt>
                <c:pt idx="1">
                  <c:v>114258.76</c:v>
                </c:pt>
                <c:pt idx="2">
                  <c:v>114258.76</c:v>
                </c:pt>
                <c:pt idx="3">
                  <c:v>114258.76</c:v>
                </c:pt>
                <c:pt idx="4">
                  <c:v>114258.76</c:v>
                </c:pt>
                <c:pt idx="5">
                  <c:v>114258.76</c:v>
                </c:pt>
                <c:pt idx="6">
                  <c:v>114258.76</c:v>
                </c:pt>
                <c:pt idx="7">
                  <c:v>114258.76</c:v>
                </c:pt>
                <c:pt idx="8">
                  <c:v>114258.76</c:v>
                </c:pt>
                <c:pt idx="9">
                  <c:v>114258.76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3F-4680-A194-9455E10B5193}"/>
            </c:ext>
          </c:extLst>
        </c:ser>
        <c:ser>
          <c:idx val="1"/>
          <c:order val="1"/>
          <c:tx>
            <c:strRef>
              <c:f>Hoja1!$F$6:$F$7</c:f>
              <c:strCache>
                <c:ptCount val="2"/>
                <c:pt idx="0">
                  <c:v>Interés</c:v>
                </c:pt>
                <c:pt idx="1">
                  <c:v>i = 0,025 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Hoja1!$F$8:$F$17</c:f>
              <c:numCache>
                <c:formatCode>"$"#,##0.00_);[Red]\("$"#,##0.00\)</c:formatCode>
                <c:ptCount val="10"/>
                <c:pt idx="0">
                  <c:v>25000</c:v>
                </c:pt>
                <c:pt idx="1">
                  <c:v>22768.531000000003</c:v>
                </c:pt>
                <c:pt idx="2">
                  <c:v>20481.275275</c:v>
                </c:pt>
                <c:pt idx="3">
                  <c:v>18136.838156875001</c:v>
                </c:pt>
                <c:pt idx="4">
                  <c:v>15733.790110796877</c:v>
                </c:pt>
                <c:pt idx="5">
                  <c:v>13270.665863566799</c:v>
                </c:pt>
                <c:pt idx="6">
                  <c:v>10745.963510155969</c:v>
                </c:pt>
                <c:pt idx="7">
                  <c:v>8158.1435979098696</c:v>
                </c:pt>
                <c:pt idx="8">
                  <c:v>5505.6281878576156</c:v>
                </c:pt>
                <c:pt idx="9">
                  <c:v>2786.7998925540542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3F-4680-A194-9455E10B5193}"/>
            </c:ext>
          </c:extLst>
        </c:ser>
        <c:ser>
          <c:idx val="2"/>
          <c:order val="2"/>
          <c:tx>
            <c:strRef>
              <c:f>Hoja1!$G$6:$G$7</c:f>
              <c:strCache>
                <c:ptCount val="2"/>
                <c:pt idx="0">
                  <c:v>Capital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Hoja1!$G$8:$G$17</c:f>
              <c:numCache>
                <c:formatCode>"$"#,##0.00_);[Red]\("$"#,##0.00\)</c:formatCode>
                <c:ptCount val="10"/>
                <c:pt idx="0">
                  <c:v>89258.76</c:v>
                </c:pt>
                <c:pt idx="1">
                  <c:v>91490.228999999992</c:v>
                </c:pt>
                <c:pt idx="2">
                  <c:v>93777.484724999988</c:v>
                </c:pt>
                <c:pt idx="3">
                  <c:v>96121.92184312499</c:v>
                </c:pt>
                <c:pt idx="4">
                  <c:v>98524.969889203116</c:v>
                </c:pt>
                <c:pt idx="5">
                  <c:v>100988.0941364332</c:v>
                </c:pt>
                <c:pt idx="6">
                  <c:v>103512.79648984403</c:v>
                </c:pt>
                <c:pt idx="7">
                  <c:v>106100.61640209012</c:v>
                </c:pt>
                <c:pt idx="8">
                  <c:v>108753.13181214238</c:v>
                </c:pt>
                <c:pt idx="9">
                  <c:v>111471.96010744594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3F-4680-A194-9455E10B51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2770192"/>
        <c:axId val="1552772912"/>
      </c:barChart>
      <c:catAx>
        <c:axId val="155277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552772912"/>
        <c:crosses val="autoZero"/>
        <c:auto val="1"/>
        <c:lblAlgn val="ctr"/>
        <c:lblOffset val="100"/>
        <c:noMultiLvlLbl val="0"/>
      </c:catAx>
      <c:valAx>
        <c:axId val="155277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552770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2400" dirty="0"/>
              <a:t>Sistema Alemán – Cuota decreciente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14783672293466868"/>
          <c:y val="0.11602711926944009"/>
          <c:w val="0.83973348824450722"/>
          <c:h val="0.69814007365201902"/>
        </c:manualLayout>
      </c:layout>
      <c:lineChart>
        <c:grouping val="standard"/>
        <c:varyColors val="0"/>
        <c:ser>
          <c:idx val="0"/>
          <c:order val="0"/>
          <c:tx>
            <c:strRef>
              <c:f>Hoja1!$C$5:$C$6</c:f>
              <c:strCache>
                <c:ptCount val="2"/>
                <c:pt idx="0">
                  <c:v>Cuota 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Hoja1!$C$7:$C$16</c:f>
              <c:numCache>
                <c:formatCode>"$"#,##0.00_);[Red]\("$"#,##0.00\)</c:formatCode>
                <c:ptCount val="9"/>
                <c:pt idx="0">
                  <c:v>122500</c:v>
                </c:pt>
                <c:pt idx="1">
                  <c:v>120000</c:v>
                </c:pt>
                <c:pt idx="2">
                  <c:v>117500</c:v>
                </c:pt>
                <c:pt idx="3">
                  <c:v>115000</c:v>
                </c:pt>
                <c:pt idx="4">
                  <c:v>112500</c:v>
                </c:pt>
                <c:pt idx="5">
                  <c:v>110000</c:v>
                </c:pt>
                <c:pt idx="6">
                  <c:v>107500</c:v>
                </c:pt>
                <c:pt idx="7">
                  <c:v>105000</c:v>
                </c:pt>
                <c:pt idx="8">
                  <c:v>102500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D3-4572-8718-AA80ECA0ACE6}"/>
            </c:ext>
          </c:extLst>
        </c:ser>
        <c:ser>
          <c:idx val="1"/>
          <c:order val="1"/>
          <c:tx>
            <c:strRef>
              <c:f>Hoja1!$D$5:$D$6</c:f>
              <c:strCache>
                <c:ptCount val="2"/>
                <c:pt idx="0">
                  <c:v>Interés</c:v>
                </c:pt>
                <c:pt idx="1">
                  <c:v>i = 0,025 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Hoja1!$D$7:$D$16</c:f>
              <c:numCache>
                <c:formatCode>"$"#,##0.00_);[Red]\("$"#,##0.00\)</c:formatCode>
                <c:ptCount val="9"/>
                <c:pt idx="0">
                  <c:v>22500</c:v>
                </c:pt>
                <c:pt idx="1">
                  <c:v>20000</c:v>
                </c:pt>
                <c:pt idx="2">
                  <c:v>17500</c:v>
                </c:pt>
                <c:pt idx="3">
                  <c:v>15000</c:v>
                </c:pt>
                <c:pt idx="4">
                  <c:v>12500</c:v>
                </c:pt>
                <c:pt idx="5">
                  <c:v>10000</c:v>
                </c:pt>
                <c:pt idx="6">
                  <c:v>7500</c:v>
                </c:pt>
                <c:pt idx="7">
                  <c:v>5000</c:v>
                </c:pt>
                <c:pt idx="8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D3-4572-8718-AA80ECA0ACE6}"/>
            </c:ext>
          </c:extLst>
        </c:ser>
        <c:ser>
          <c:idx val="2"/>
          <c:order val="2"/>
          <c:tx>
            <c:strRef>
              <c:f>Hoja1!$E$5:$E$6</c:f>
              <c:strCache>
                <c:ptCount val="2"/>
                <c:pt idx="0">
                  <c:v>Capital</c:v>
                </c:pt>
                <c:pt idx="1">
                  <c:v> C = Vo / 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Hoja1!$E$7:$E$16</c:f>
              <c:numCache>
                <c:formatCode>"$"#,##0.00_);[Red]\("$"#,##0.00\)</c:formatCode>
                <c:ptCount val="9"/>
                <c:pt idx="0">
                  <c:v>100000</c:v>
                </c:pt>
                <c:pt idx="1">
                  <c:v>100000</c:v>
                </c:pt>
                <c:pt idx="2">
                  <c:v>100000</c:v>
                </c:pt>
                <c:pt idx="3">
                  <c:v>100000</c:v>
                </c:pt>
                <c:pt idx="4">
                  <c:v>100000</c:v>
                </c:pt>
                <c:pt idx="5">
                  <c:v>100000</c:v>
                </c:pt>
                <c:pt idx="6">
                  <c:v>100000</c:v>
                </c:pt>
                <c:pt idx="7">
                  <c:v>100000</c:v>
                </c:pt>
                <c:pt idx="8">
                  <c:v>100000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D3-4572-8718-AA80ECA0AC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2779440"/>
        <c:axId val="1552770736"/>
      </c:lineChart>
      <c:catAx>
        <c:axId val="15527794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552770736"/>
        <c:crosses val="autoZero"/>
        <c:auto val="1"/>
        <c:lblAlgn val="ctr"/>
        <c:lblOffset val="100"/>
        <c:noMultiLvlLbl val="0"/>
      </c:catAx>
      <c:valAx>
        <c:axId val="155277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55277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801589251266712"/>
          <c:y val="0.92038787934692368"/>
          <c:w val="0.74951080296604677"/>
          <c:h val="3.71969075299812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Gustavo Sergio Biondo 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592224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6BB21-AB27-46B3-9E13-05EB4C2C08B0}" type="datetime1">
              <a:rPr lang="es-AR" smtClean="0"/>
              <a:t>16/11/2020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592224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84D26-0E51-441D-9708-5E15413EFD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768118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Gustavo Sergio Biondo 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592224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1A772-E257-4E95-9508-BE5CD5CA7CDE}" type="datetime1">
              <a:rPr lang="es-AR" smtClean="0"/>
              <a:t>16/11/2020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849313"/>
            <a:ext cx="4078287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87267" y="3271381"/>
            <a:ext cx="789813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592224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8AFFE-5D9D-4B84-9BF3-FFE42CFAB0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510060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AR" dirty="0"/>
              <a:t>Gustavo Sergio Biondo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F1F8DEE1-E9FD-4166-B544-0EFF6670A274}" type="datetime1">
              <a:rPr lang="es-AR" smtClean="0"/>
              <a:t>16/11/2020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569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AR" dirty="0"/>
              <a:t>Gustavo Sergio Biondo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905A13F-B5B2-4BDD-95B3-3BE56C3E0F54}" type="datetime1">
              <a:rPr lang="es-AR" smtClean="0"/>
              <a:t>16/11/2020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8459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9CB9-523A-4327-8013-00F23137F953}" type="datetime1">
              <a:rPr lang="es-AR" smtClean="0"/>
              <a:t>16/11/2020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402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89D6-4A0B-48EA-822D-80BFD6402275}" type="datetime1">
              <a:rPr lang="es-AR" smtClean="0"/>
              <a:t>16/11/2020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182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E843-5258-4CC4-AA4F-216149D76425}" type="datetime1">
              <a:rPr lang="es-AR" smtClean="0"/>
              <a:t>16/11/2020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01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84AF-74BC-408E-9100-C7E11A49D498}" type="datetime1">
              <a:rPr lang="es-AR" smtClean="0"/>
              <a:t>16/11/2020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546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4962-907F-4D2D-A0F9-7499915EBBFB}" type="datetime1">
              <a:rPr lang="es-AR" smtClean="0"/>
              <a:t>16/11/2020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0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8E79-6969-44DF-83D2-FA81AEE2592C}" type="datetime1">
              <a:rPr lang="es-AR" smtClean="0"/>
              <a:t>16/11/2020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448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8CA2-5AC7-4DB6-BA3C-EF2D4C6FDE44}" type="datetime1">
              <a:rPr lang="es-AR" smtClean="0"/>
              <a:t>16/11/2020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310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8080-E428-4EC3-8F24-FF7FE8B18006}" type="datetime1">
              <a:rPr lang="es-AR" smtClean="0"/>
              <a:t>16/11/2020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3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D76-2EFA-41F4-ACCE-2752729DAD6D}" type="datetime1">
              <a:rPr lang="es-AR" smtClean="0"/>
              <a:t>16/11/2020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716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0B1-C423-4DD1-BC58-DF0B8B605D8F}" type="datetime1">
              <a:rPr lang="es-AR" smtClean="0"/>
              <a:t>16/11/2020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124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D9F-9191-45FD-ADD8-893B3BC650CC}" type="datetime1">
              <a:rPr lang="es-AR" smtClean="0"/>
              <a:t>16/11/2020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982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702F-2443-4D3C-99EE-9FA770F64422}" type="datetime1">
              <a:rPr lang="es-AR" smtClean="0"/>
              <a:t>16/11/2020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Matemática Financiera - 1 2020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8C5F-013D-40F9-A937-0A7B2D923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803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D76-2EFA-41F4-ACCE-2752729DAD6D}" type="datetime1">
              <a:rPr lang="es-AR" smtClean="0"/>
              <a:t>16/11/2020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Matemática Financiera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1</a:t>
            </a:fld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2209800" y="2599808"/>
            <a:ext cx="80459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s-A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AMORTIZACIÓN </a:t>
            </a:r>
          </a:p>
        </p:txBody>
      </p:sp>
    </p:spTree>
    <p:extLst>
      <p:ext uri="{BB962C8B-B14F-4D97-AF65-F5344CB8AC3E}">
        <p14:creationId xmlns:p14="http://schemas.microsoft.com/office/powerpoint/2010/main" val="2474991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17518" y="646699"/>
            <a:ext cx="9854046" cy="5184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</a:t>
            </a:r>
            <a:r>
              <a:rPr lang="es-AR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C </a:t>
            </a:r>
            <a:r>
              <a:rPr lang="es-AR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  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I </a:t>
            </a:r>
            <a:r>
              <a:rPr lang="es-AR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</a:t>
            </a:r>
            <a:r>
              <a:rPr lang="es-AR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Cuota que se pagó en el período “k”.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s-AR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Capital que contiene la cuota que se abona en “k”.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s-AR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 Interés que contiene la cuota que se abona en el período “k”.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s-AR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Total amortizado hasta el período “k”.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s-AR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Resto o saldo a pagar en el período “k”.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Matemática Financiera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10</a:t>
            </a:fld>
            <a:endParaRPr lang="es-AR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11DF-AA16-490E-BED4-C816EF4E367C}" type="datetime1">
              <a:rPr lang="es-AR" smtClean="0"/>
              <a:t>16/11/2020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487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11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97427" y="1444336"/>
            <a:ext cx="11679382" cy="263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Gráficamente:</a:t>
            </a:r>
            <a:endParaRPr lang="es-A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s-A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               1                2                             k                                 n-1             n</a:t>
            </a:r>
            <a:endParaRPr lang="es-A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s-A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  ----------  / ----------  /  ---  ........   -------  / ----------  /  ----------  / ----------  /</a:t>
            </a:r>
            <a:endParaRPr lang="es-A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es-A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s-AR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	 </a:t>
            </a:r>
            <a:r>
              <a:rPr lang="es-A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α</a:t>
            </a:r>
            <a:r>
              <a:rPr lang="es-AR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	 </a:t>
            </a:r>
            <a:r>
              <a:rPr lang="es-A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α</a:t>
            </a:r>
            <a:r>
              <a:rPr lang="es-AR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es-A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          α</a:t>
            </a:r>
            <a:r>
              <a:rPr lang="es-AR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es-A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               α</a:t>
            </a:r>
            <a:r>
              <a:rPr lang="es-AR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n-1</a:t>
            </a:r>
            <a:r>
              <a:rPr lang="es-A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α</a:t>
            </a:r>
            <a:r>
              <a:rPr lang="es-AR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endParaRPr lang="es-A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66FB-4126-4A23-B69E-21C228BA023C}" type="datetime1">
              <a:rPr lang="es-AR" smtClean="0"/>
              <a:t>16/11/2020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359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12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955964" y="593352"/>
            <a:ext cx="10397836" cy="567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_tradnl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 del préstamo</a:t>
            </a:r>
            <a:endParaRPr lang="es-AR" sz="3200" b="1" i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lo tanto el importe del préstamo será: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AR" sz="32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AR" sz="32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s-AR" sz="3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1 - ( 1+i ) </a:t>
            </a:r>
            <a:r>
              <a:rPr lang="es-AR" sz="3200" u="sng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60700" indent="-635" algn="just">
              <a:lnSpc>
                <a:spcPct val="120000"/>
              </a:lnSpc>
              <a:spcAft>
                <a:spcPts val="60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i 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_tradnl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 de la cuota</a:t>
            </a:r>
            <a:endParaRPr lang="es-AR" sz="3200" b="1" i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importe de la cuota que cancela el préstamo será: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s-AR" sz="32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AR" sz="32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s-AR" sz="32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 </a:t>
            </a:r>
            <a:r>
              <a:rPr lang="es-AR" sz="3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         .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1 - ( 1 + i ) </a:t>
            </a:r>
            <a:r>
              <a:rPr lang="es-AR" sz="32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A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32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s-AR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D806-73FB-4F42-BC27-6884BFE9000E}" type="datetime1">
              <a:rPr lang="es-AR" smtClean="0"/>
              <a:t>16/11/2020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1970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13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656948" y="436418"/>
            <a:ext cx="10696852" cy="5675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s-ES_tradnl" sz="30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Resto en el período “k” </a:t>
            </a:r>
            <a:endParaRPr lang="es-AR" sz="3000" i="1" dirty="0">
              <a:solidFill>
                <a:srgbClr val="00B05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importe del préstamo es siempre igual al total amortizado más el resto que a ese momento se adeuda, luego: </a:t>
            </a:r>
          </a:p>
          <a:p>
            <a:pPr algn="ctr">
              <a:spcAft>
                <a:spcPts val="600"/>
              </a:spcAft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_tradnl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s-ES_tradnl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E</a:t>
            </a:r>
            <a:r>
              <a:rPr lang="es-ES_tradnl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s-AR" sz="3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_tradnl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E</a:t>
            </a:r>
            <a:r>
              <a:rPr lang="es-ES_tradnl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R</a:t>
            </a:r>
            <a:r>
              <a:rPr lang="es-ES_tradnl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>
              <a:spcAft>
                <a:spcPts val="600"/>
              </a:spcAft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s-ES_tradnl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V</a:t>
            </a:r>
            <a:r>
              <a:rPr lang="es-ES_tradnl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E</a:t>
            </a:r>
            <a:r>
              <a:rPr lang="es-ES_tradnl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_tradnl" sz="3000" baseline="-25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_tradnl" sz="30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s-ES_tradnl" sz="30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_tradnl" sz="30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s-ES_tradnl" sz="30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_tradnl" sz="30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E </a:t>
            </a:r>
            <a:r>
              <a:rPr lang="es-ES_tradnl" sz="30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_tradnl" sz="30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30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otra parte también es válido afirmar que el resto que se adeuda en el período “k” será igual al valor actual de las cuotas futuras: </a:t>
            </a:r>
            <a:endParaRPr lang="es-AR" sz="3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s-AR" sz="30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s-AR" sz="30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AR" sz="30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0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s-AR" sz="30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s-AR" sz="30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n-k</a:t>
            </a:r>
            <a:endParaRPr lang="es-AR" sz="3000" b="1" dirty="0">
              <a:solidFill>
                <a:srgbClr val="00B05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9D8D-B020-4D54-B326-D11BBE4E7940}" type="datetime1">
              <a:rPr lang="es-AR" smtClean="0"/>
              <a:t>16/11/2020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739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14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1133382" y="648507"/>
            <a:ext cx="992523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Intereses en el período “k”</a:t>
            </a:r>
            <a:endParaRPr lang="es-AR" sz="3200" i="1" dirty="0">
              <a:solidFill>
                <a:srgbClr val="FF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interés en el período “k” es igual a la tasa de interés por el resto en el período inmediato anterior o sea en “k -1”, luego: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 R</a:t>
            </a:r>
            <a:r>
              <a:rPr lang="en-US" sz="32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 </a:t>
            </a:r>
            <a:r>
              <a:rPr lang="es-ES_tradnl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n-(k-1)</a:t>
            </a:r>
          </a:p>
          <a:p>
            <a:pPr algn="ctr">
              <a:spcAft>
                <a:spcPts val="0"/>
              </a:spcAft>
            </a:pPr>
            <a:endParaRPr lang="es-AR" sz="3200" b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FE41-1EC5-481E-B921-A0A4195BFCAF}" type="datetime1">
              <a:rPr lang="es-AR" smtClean="0"/>
              <a:t>16/11/2020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752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22064" y="1133060"/>
            <a:ext cx="9347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32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 contenido en la cuota del período “k”</a:t>
            </a:r>
            <a:endParaRPr lang="es-AR" sz="3200" i="1" dirty="0">
              <a:solidFill>
                <a:srgbClr val="0070C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capital contenido en la cuota es igual al total de la misma menos el interés, luego: 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2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baseline="-25000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α- i α a</a:t>
            </a:r>
            <a:r>
              <a:rPr lang="en-US" sz="32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n-(k-1)</a:t>
            </a:r>
            <a:endParaRPr lang="es-AR" sz="3200" b="1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15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E798-C183-40BF-9DC4-1BF15147936F}" type="datetime1">
              <a:rPr lang="es-AR" smtClean="0"/>
              <a:t>16/11/2020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542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516128" y="1271703"/>
            <a:ext cx="94177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</a:pPr>
            <a:r>
              <a:rPr lang="es-ES_tradnl" sz="32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amortizado en el momento “k”</a:t>
            </a:r>
            <a:endParaRPr lang="es-AR" sz="3200" i="1" dirty="0">
              <a:solidFill>
                <a:srgbClr val="00B05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total amortizado en el momento “k” es igual al importe del préstamo menos el resto en ese mismo momento.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n-US" sz="3200" baseline="-25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200" b="1" dirty="0" err="1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b="1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n-US" sz="3200" b="1" baseline="-25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_tradnl" sz="32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n-k</a:t>
            </a:r>
            <a:endParaRPr lang="es-AR" sz="32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16</a:t>
            </a:fld>
            <a:endParaRPr lang="es-AR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1CFC-3665-43D0-9DED-816BBF49C4E2}" type="datetime1">
              <a:rPr lang="es-AR" smtClean="0"/>
              <a:t>16/11/2020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6553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17</a:t>
            </a:fld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40474"/>
              </p:ext>
            </p:extLst>
          </p:nvPr>
        </p:nvGraphicFramePr>
        <p:xfrm>
          <a:off x="838200" y="2068550"/>
          <a:ext cx="10705726" cy="27209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90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4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3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14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1826"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Cuota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Interés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Capital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Acumulado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Resto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 </a:t>
                      </a:r>
                      <a:r>
                        <a:rPr lang="es-AR" sz="2800" u="none" strike="noStrike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s-AR" sz="2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s-AR" sz="2800" u="none" strike="noStrike" kern="1200" baseline="-25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92"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 </a:t>
                      </a:r>
                      <a:r>
                        <a:rPr lang="el-GR" sz="28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endParaRPr lang="el-GR" sz="2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 </a:t>
                      </a:r>
                      <a:r>
                        <a:rPr lang="es-AR" sz="28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k1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 </a:t>
                      </a:r>
                      <a:r>
                        <a:rPr lang="es-AR" sz="28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k1 </a:t>
                      </a:r>
                      <a:endParaRPr lang="es-AR" sz="2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 </a:t>
                      </a:r>
                      <a:r>
                        <a:rPr lang="es-AR" sz="28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k1 </a:t>
                      </a:r>
                      <a:endParaRPr lang="es-AR" sz="2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 </a:t>
                      </a:r>
                      <a:r>
                        <a:rPr lang="es-AR" sz="280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k1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19"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 </a:t>
                      </a:r>
                      <a:r>
                        <a:rPr lang="el-GR" sz="280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l-G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 </a:t>
                      </a:r>
                      <a:r>
                        <a:rPr lang="es-AR" sz="280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k2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 </a:t>
                      </a:r>
                      <a:r>
                        <a:rPr lang="es-AR" sz="280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k2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 </a:t>
                      </a:r>
                      <a:r>
                        <a:rPr lang="es-AR" sz="280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k2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 </a:t>
                      </a:r>
                      <a:r>
                        <a:rPr lang="es-AR" sz="280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k2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826"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650"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 </a:t>
                      </a:r>
                      <a:r>
                        <a:rPr lang="es-AR" sz="280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 </a:t>
                      </a:r>
                      <a:r>
                        <a:rPr lang="es-AR" sz="2800" u="none" strike="noStrike" kern="1200" baseline="-25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kn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 </a:t>
                      </a:r>
                      <a:r>
                        <a:rPr lang="es-AR" sz="2800" u="none" strike="noStrike" kern="1200" baseline="-25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kn</a:t>
                      </a:r>
                      <a:r>
                        <a:rPr lang="es-AR" sz="280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 </a:t>
                      </a:r>
                      <a:r>
                        <a:rPr lang="es-AR" sz="2800" u="none" strike="noStrike" kern="1200" baseline="-25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kn</a:t>
                      </a:r>
                      <a:endParaRPr lang="es-AR" sz="2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AR" sz="2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s-AR" sz="2800" u="none" strike="noStrike" kern="1200" baseline="-25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kn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 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6F1C-760B-4C25-AFD3-EB12C6D702AB}" type="datetime1">
              <a:rPr lang="es-AR" smtClean="0"/>
              <a:t>16/11/2020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3756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C9D802-3CB0-4C9A-89B7-53FE5840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D76-2EFA-41F4-ACCE-2752729DAD6D}" type="datetime1">
              <a:rPr lang="es-AR" smtClean="0"/>
              <a:t>16/11/2020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1F9650-B071-4F26-BF80-E1DBAE3E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807652-115D-40D3-8386-7F87F922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18</a:t>
            </a:fld>
            <a:endParaRPr lang="es-AR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836642B-A699-4270-BE34-416FF1EF1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53840"/>
              </p:ext>
            </p:extLst>
          </p:nvPr>
        </p:nvGraphicFramePr>
        <p:xfrm>
          <a:off x="648074" y="1576331"/>
          <a:ext cx="10705726" cy="299747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90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4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3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14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1826"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Cuota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Interés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Capital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Acumulado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Resto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826"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AR" sz="2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s-AR" sz="2800" u="none" strike="noStrike" kern="1200" baseline="-25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</a:t>
                      </a:r>
                      <a:r>
                        <a:rPr lang="es-AR" sz="280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s-AR" sz="2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s-AR" sz="2800" u="none" strike="noStrike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72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 </a:t>
                      </a:r>
                      <a:r>
                        <a:rPr lang="el-GR" sz="28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endParaRPr lang="el-GR" sz="2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 </a:t>
                      </a:r>
                      <a:r>
                        <a:rPr lang="es-AR" sz="2800" u="none" strike="noStrike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i 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 </a:t>
                      </a:r>
                      <a:r>
                        <a:rPr lang="el-GR" sz="280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l-G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lang="es-AR" sz="280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k1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 </a:t>
                      </a:r>
                      <a:r>
                        <a:rPr lang="es-AR" sz="28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k1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 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s-AR" sz="28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es-AR" sz="2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912"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 </a:t>
                      </a:r>
                      <a:r>
                        <a:rPr lang="el-GR" sz="280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l-G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 </a:t>
                      </a:r>
                      <a:r>
                        <a:rPr lang="es-AR" sz="280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k1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i  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 </a:t>
                      </a:r>
                      <a:r>
                        <a:rPr lang="el-GR" sz="280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lang="es-AR" sz="280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k2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 </a:t>
                      </a:r>
                      <a:r>
                        <a:rPr lang="es-AR" sz="28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k1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C </a:t>
                      </a:r>
                      <a:r>
                        <a:rPr lang="es-AR" sz="280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k2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 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s-AR" sz="28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n-2</a:t>
                      </a:r>
                      <a:endParaRPr lang="es-AR" sz="2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1826"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98110"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 </a:t>
                      </a:r>
                      <a:r>
                        <a:rPr lang="es-AR" sz="28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 </a:t>
                      </a:r>
                      <a:r>
                        <a:rPr lang="es-AR" sz="280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kn-1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i 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 </a:t>
                      </a:r>
                      <a:r>
                        <a:rPr lang="es-AR" sz="28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I </a:t>
                      </a:r>
                      <a:r>
                        <a:rPr lang="es-AR" sz="2800" u="none" strike="noStrike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</a:t>
                      </a:r>
                      <a:r>
                        <a:rPr lang="es-AR" sz="28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AR" sz="2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 </a:t>
                      </a:r>
                      <a:r>
                        <a:rPr lang="es-AR" sz="2800" u="none" strike="noStrike" kern="1200" baseline="-25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kn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R </a:t>
                      </a:r>
                      <a:r>
                        <a:rPr lang="es-AR" sz="2800" u="none" strike="noStrike" kern="1200" baseline="-25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</a:t>
                      </a:r>
                      <a:r>
                        <a:rPr lang="es-AR" sz="280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C </a:t>
                      </a:r>
                      <a:r>
                        <a:rPr lang="es-AR" sz="28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k1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endParaRPr lang="es-AR" sz="2800" u="none" strike="noStrike" kern="1200" baseline="-25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 </a:t>
                      </a:r>
                      <a:r>
                        <a:rPr lang="es-AR" sz="280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n-n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 </a:t>
                      </a:r>
                      <a:endParaRPr lang="es-AR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85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FA462B-F2AF-4C50-A0F6-A29056AF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D76-2EFA-41F4-ACCE-2752729DAD6D}" type="datetime1">
              <a:rPr lang="es-AR" smtClean="0"/>
              <a:t>16/11/2020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07E9F9-A020-4D92-8CB7-18A7BA04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B66E0C-118D-4EB4-BF6A-F9CE5949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19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FFFA596-3B39-4FCB-AA36-436D13272D75}"/>
              </a:ext>
            </a:extLst>
          </p:cNvPr>
          <p:cNvSpPr txBox="1"/>
          <p:nvPr/>
        </p:nvSpPr>
        <p:spPr>
          <a:xfrm>
            <a:off x="1194955" y="801624"/>
            <a:ext cx="10027227" cy="4866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s-E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toma un préstamo de $ 1.000.000,00 a pagar en 5 cuotas, iguales, vencidas, pagaderas cada 30 días, operando a una tasa nominal periódica del 12,50 %. Calcular la cuota que cancela el préstamo y realizar el cuadro de marcha de la amortización. , </a:t>
            </a:r>
            <a:endParaRPr lang="es-AR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9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86757" y="457736"/>
            <a:ext cx="9064101" cy="522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s-AR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AMORTIZACIÓN </a:t>
            </a: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sistema de amortización es una forma de pago estandarizada, es un modelo. </a:t>
            </a: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Existen formas de pago no estandarizadas que son los acuerdos a los que arriben las partes. 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Matemática Financiera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2</a:t>
            </a:fld>
            <a:endParaRPr lang="es-AR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E836-9C13-49EB-87A7-DB9CC8F834F3}" type="datetime1">
              <a:rPr lang="es-AR" smtClean="0"/>
              <a:t>16/11/2020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7545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20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E3DD-56B8-4C35-9045-5F2A3264F098}" type="datetime1">
              <a:rPr lang="es-AR" smtClean="0"/>
              <a:t>16/11/2020</a:t>
            </a:fld>
            <a:endParaRPr lang="es-AR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A8CABF7-CA25-47A0-B1D8-519CEFA46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16247"/>
              </p:ext>
            </p:extLst>
          </p:nvPr>
        </p:nvGraphicFramePr>
        <p:xfrm>
          <a:off x="1119620" y="1356296"/>
          <a:ext cx="9952760" cy="41454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7056">
                  <a:extLst>
                    <a:ext uri="{9D8B030D-6E8A-4147-A177-3AD203B41FA5}">
                      <a16:colId xmlns:a16="http://schemas.microsoft.com/office/drawing/2014/main" val="3671377233"/>
                    </a:ext>
                  </a:extLst>
                </a:gridCol>
                <a:gridCol w="1699252">
                  <a:extLst>
                    <a:ext uri="{9D8B030D-6E8A-4147-A177-3AD203B41FA5}">
                      <a16:colId xmlns:a16="http://schemas.microsoft.com/office/drawing/2014/main" val="2029234051"/>
                    </a:ext>
                  </a:extLst>
                </a:gridCol>
                <a:gridCol w="1564390">
                  <a:extLst>
                    <a:ext uri="{9D8B030D-6E8A-4147-A177-3AD203B41FA5}">
                      <a16:colId xmlns:a16="http://schemas.microsoft.com/office/drawing/2014/main" val="202194845"/>
                    </a:ext>
                  </a:extLst>
                </a:gridCol>
                <a:gridCol w="1699252">
                  <a:extLst>
                    <a:ext uri="{9D8B030D-6E8A-4147-A177-3AD203B41FA5}">
                      <a16:colId xmlns:a16="http://schemas.microsoft.com/office/drawing/2014/main" val="2724950536"/>
                    </a:ext>
                  </a:extLst>
                </a:gridCol>
                <a:gridCol w="1915030">
                  <a:extLst>
                    <a:ext uri="{9D8B030D-6E8A-4147-A177-3AD203B41FA5}">
                      <a16:colId xmlns:a16="http://schemas.microsoft.com/office/drawing/2014/main" val="2269167067"/>
                    </a:ext>
                  </a:extLst>
                </a:gridCol>
                <a:gridCol w="2157780">
                  <a:extLst>
                    <a:ext uri="{9D8B030D-6E8A-4147-A177-3AD203B41FA5}">
                      <a16:colId xmlns:a16="http://schemas.microsoft.com/office/drawing/2014/main" val="312606475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Cuota</a:t>
                      </a:r>
                      <a:endParaRPr lang="es-AR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</a:t>
                      </a:r>
                      <a:endParaRPr lang="es-AR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Interés</a:t>
                      </a:r>
                      <a:endParaRPr lang="es-AR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Capital</a:t>
                      </a:r>
                      <a:endParaRPr lang="es-AR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Acumulado</a:t>
                      </a:r>
                      <a:endParaRPr lang="es-AR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Resto</a:t>
                      </a:r>
                      <a:endParaRPr lang="es-AR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024696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AR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= 0,025 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$ 1,000,000.00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276584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AR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$ 215,246.86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$ 25,000.00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$ 190,246.86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$ 190,246.86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$ 809,753.14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653235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AR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$ 215,246.86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$ 20,243.83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$ 195,003.03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$ 385,249.89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$ 614,750.11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90289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AR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$ 215,246.86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$ 15,368.75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$ 199,878.11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$ 585,128.00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$ 414,872.00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435526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AR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$ 215,246.86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$ 10,371.80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$ 204,875.06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$ 790,003.06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$ 209,996.94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770859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AR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$ 215,246.86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$ 5,249.92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$ 209,996.94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$ 1,000,000.00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445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852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21</a:t>
            </a:fld>
            <a:endParaRPr lang="es-AR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389670"/>
              </p:ext>
            </p:extLst>
          </p:nvPr>
        </p:nvGraphicFramePr>
        <p:xfrm>
          <a:off x="896645" y="497151"/>
          <a:ext cx="9499106" cy="5699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CD1B-3143-405D-934B-B2F88915E8C4}" type="datetime1">
              <a:rPr lang="es-AR" smtClean="0"/>
              <a:t>16/11/2020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3526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CF6766-8FC3-4751-B334-2C1EAB0E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D76-2EFA-41F4-ACCE-2752729DAD6D}" type="datetime1">
              <a:rPr lang="es-AR" smtClean="0"/>
              <a:t>16/11/2020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A8FA2E-E270-4FC8-93A2-21D69619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A52172-C16E-464D-9E82-875D3E48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22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679377-29C0-4534-9EED-4DEE158BBC21}"/>
              </a:ext>
            </a:extLst>
          </p:cNvPr>
          <p:cNvSpPr txBox="1"/>
          <p:nvPr/>
        </p:nvSpPr>
        <p:spPr>
          <a:xfrm>
            <a:off x="3449781" y="2314167"/>
            <a:ext cx="5292437" cy="179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s-AR" sz="4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 ALEMAN</a:t>
            </a:r>
          </a:p>
          <a:p>
            <a:pPr marL="457200" algn="ctr">
              <a:lnSpc>
                <a:spcPct val="150000"/>
              </a:lnSpc>
              <a:spcAft>
                <a:spcPts val="0"/>
              </a:spcAft>
            </a:pPr>
            <a:r>
              <a:rPr lang="es-A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Cuota decreciente</a:t>
            </a:r>
          </a:p>
        </p:txBody>
      </p:sp>
    </p:spTree>
    <p:extLst>
      <p:ext uri="{BB962C8B-B14F-4D97-AF65-F5344CB8AC3E}">
        <p14:creationId xmlns:p14="http://schemas.microsoft.com/office/powerpoint/2010/main" val="1955951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23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1287830" y="797510"/>
            <a:ext cx="98211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Sistema alemán – Interés vencido – Cuota decreciente</a:t>
            </a:r>
            <a:endParaRPr lang="es-AR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da el caso que en la práctica, comercial y financiera, es de frecuente uso una forma de pago cuya cuota está conformada por capital e interés, donde: 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♣"/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capital se obtiene de dividir el total adeudado por la cantidad de cuotas, es decir es una suma constante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♣"/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intereses son sobre saldos. 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FCCA-BB69-4E0A-903C-F479613C8929}" type="datetime1">
              <a:rPr lang="es-AR" smtClean="0"/>
              <a:t>16/11/2020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8495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24</a:t>
            </a:fld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1455938" y="707073"/>
            <a:ext cx="92327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Resulta así un sistema de cuotas decrecientes y se lo denomina “Sistema Alemán”.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nada tiene que ver con el precitado de pago de intereses adelantados pero se los llama de la misma manera.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A50B-C74D-4289-8B8E-E9D7E054C62E}" type="datetime1">
              <a:rPr lang="es-AR" smtClean="0"/>
              <a:t>16/11/2020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8918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25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1437239" y="822128"/>
            <a:ext cx="90005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0"/>
              </a:spcAft>
            </a:pPr>
            <a:r>
              <a:rPr lang="es-ES_tradnl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 Alemán – Interés vencido - Nomenclatura</a:t>
            </a:r>
            <a:endParaRPr lang="es-AR" sz="320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s-AR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Importe del préstamo. 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= Cuota.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</a:t>
            </a:r>
            <a:r>
              <a:rPr lang="es-AR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C </a:t>
            </a:r>
            <a:r>
              <a:rPr lang="es-AR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I </a:t>
            </a:r>
            <a:r>
              <a:rPr lang="es-AR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</a:t>
            </a:r>
            <a:r>
              <a:rPr lang="es-AR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Cuota que se pagó en el período “k”.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= Cantidad de cuotas del préstamo. 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= Momento en que vence el período “k”. 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207F9-03D3-40A3-9279-2694B3366148}" type="datetime1">
              <a:rPr lang="es-AR" smtClean="0"/>
              <a:t>16/11/2020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8248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26</a:t>
            </a:fld>
            <a:endParaRPr lang="es-AR"/>
          </a:p>
        </p:txBody>
      </p:sp>
      <p:sp>
        <p:nvSpPr>
          <p:cNvPr id="6" name="Rectángulo 5"/>
          <p:cNvSpPr/>
          <p:nvPr/>
        </p:nvSpPr>
        <p:spPr>
          <a:xfrm>
            <a:off x="1017028" y="864950"/>
            <a:ext cx="105799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_tradnl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 Alemán – Interés vencido - Nomenclatura</a:t>
            </a:r>
            <a:endParaRPr lang="es-AR" sz="300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s-AR" sz="3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s-AR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Amortización real contenida en la cuota del período “k”.</a:t>
            </a:r>
            <a:endParaRPr lang="es-AR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s-AR" sz="3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s-AR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Interés que contiene la cuota que se abona en el período “k”.</a:t>
            </a:r>
            <a:endParaRPr lang="es-AR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s-AR" sz="3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s-AR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Total amortizado en el período “k”.</a:t>
            </a:r>
            <a:endParaRPr lang="es-AR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s-AR" sz="3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s-AR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Resto o saldo a pagar en el período “k”.</a:t>
            </a:r>
            <a:endParaRPr lang="es-AR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D87-D758-41F6-910E-94E574532CD4}" type="datetime1">
              <a:rPr lang="es-AR" smtClean="0"/>
              <a:t>16/11/2020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9067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27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1956954" y="1018767"/>
            <a:ext cx="9031986" cy="536313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 Alemán II - Desarrollo de las fórmulas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 </a:t>
            </a: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contenido en la cuota del período “k”</a:t>
            </a:r>
            <a:endParaRPr lang="es-AR" sz="2800" i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_tradnl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_tradnl" sz="28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s-ES_tradnl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/n 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Interés </a:t>
            </a: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contenido en la cuota del período “k”</a:t>
            </a:r>
            <a:endParaRPr lang="es-AR" sz="2800" i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AR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8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AR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AR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s-AR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k-1 </a:t>
            </a:r>
            <a:r>
              <a:rPr lang="es-AR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endParaRPr lang="es-AR" sz="2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Cuota de pago</a:t>
            </a:r>
            <a:endParaRPr lang="es-AR" sz="2800" i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r>
              <a:rPr lang="es-AR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 </a:t>
            </a:r>
            <a:r>
              <a:rPr lang="es-A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V</a:t>
            </a:r>
            <a:r>
              <a:rPr lang="es-AR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s-A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/n + </a:t>
            </a:r>
            <a:r>
              <a:rPr lang="es-AR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s-AR" sz="28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s-AR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-1</a:t>
            </a:r>
            <a:r>
              <a:rPr lang="es-A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 </a:t>
            </a:r>
            <a:endParaRPr lang="es-AR" sz="3000" b="1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0F18-B777-41B4-8E73-7401789A9048}" type="datetime1">
              <a:rPr lang="es-AR" smtClean="0"/>
              <a:t>16/11/2020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8390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28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67EA-9E41-43BB-820D-2779F492F70E}" type="datetime1">
              <a:rPr lang="es-AR" smtClean="0"/>
              <a:t>16/11/2020</a:t>
            </a:fld>
            <a:endParaRPr lang="es-AR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20936CA-A244-448A-999E-9BC7E1B46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81205"/>
              </p:ext>
            </p:extLst>
          </p:nvPr>
        </p:nvGraphicFramePr>
        <p:xfrm>
          <a:off x="1267690" y="1111828"/>
          <a:ext cx="9902535" cy="47174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5564">
                  <a:extLst>
                    <a:ext uri="{9D8B030D-6E8A-4147-A177-3AD203B41FA5}">
                      <a16:colId xmlns:a16="http://schemas.microsoft.com/office/drawing/2014/main" val="40954223"/>
                    </a:ext>
                  </a:extLst>
                </a:gridCol>
                <a:gridCol w="1762147">
                  <a:extLst>
                    <a:ext uri="{9D8B030D-6E8A-4147-A177-3AD203B41FA5}">
                      <a16:colId xmlns:a16="http://schemas.microsoft.com/office/drawing/2014/main" val="317546574"/>
                    </a:ext>
                  </a:extLst>
                </a:gridCol>
                <a:gridCol w="1652634">
                  <a:extLst>
                    <a:ext uri="{9D8B030D-6E8A-4147-A177-3AD203B41FA5}">
                      <a16:colId xmlns:a16="http://schemas.microsoft.com/office/drawing/2014/main" val="810669986"/>
                    </a:ext>
                  </a:extLst>
                </a:gridCol>
                <a:gridCol w="1772103">
                  <a:extLst>
                    <a:ext uri="{9D8B030D-6E8A-4147-A177-3AD203B41FA5}">
                      <a16:colId xmlns:a16="http://schemas.microsoft.com/office/drawing/2014/main" val="1762245432"/>
                    </a:ext>
                  </a:extLst>
                </a:gridCol>
                <a:gridCol w="1861703">
                  <a:extLst>
                    <a:ext uri="{9D8B030D-6E8A-4147-A177-3AD203B41FA5}">
                      <a16:colId xmlns:a16="http://schemas.microsoft.com/office/drawing/2014/main" val="921194260"/>
                    </a:ext>
                  </a:extLst>
                </a:gridCol>
                <a:gridCol w="1858384">
                  <a:extLst>
                    <a:ext uri="{9D8B030D-6E8A-4147-A177-3AD203B41FA5}">
                      <a16:colId xmlns:a16="http://schemas.microsoft.com/office/drawing/2014/main" val="3632147826"/>
                    </a:ext>
                  </a:extLst>
                </a:gridCol>
              </a:tblGrid>
              <a:tr h="673925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Cuota</a:t>
                      </a:r>
                      <a:endParaRPr lang="es-AR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</a:t>
                      </a:r>
                      <a:endParaRPr lang="es-AR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Interés</a:t>
                      </a:r>
                      <a:endParaRPr lang="es-AR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Capital</a:t>
                      </a:r>
                      <a:endParaRPr lang="es-AR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Acumulado</a:t>
                      </a:r>
                      <a:endParaRPr lang="es-AR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Resto</a:t>
                      </a:r>
                      <a:endParaRPr lang="es-AR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7176288"/>
                  </a:ext>
                </a:extLst>
              </a:tr>
              <a:tr h="673925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AR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= 0,025 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C = V</a:t>
                      </a:r>
                      <a:r>
                        <a:rPr lang="es-AR" sz="2400" u="none" strike="noStrike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n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$ 1,000,000.00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3025730"/>
                  </a:ext>
                </a:extLst>
              </a:tr>
              <a:tr h="673925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AR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$ 225,000.00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$ 25,000.00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$ 200,000.00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$ 200,000.00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$ 800,000.00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9192608"/>
                  </a:ext>
                </a:extLst>
              </a:tr>
              <a:tr h="673925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AR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$ 222,500.00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$ 22,500.00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$ 200,000.00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$ 400,000.00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$ 600,000.00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5305286"/>
                  </a:ext>
                </a:extLst>
              </a:tr>
              <a:tr h="673925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AR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$ 220,000.00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$ 20,000.00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$ 200,000.00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$ 600,000.00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$ 400,000.00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65791121"/>
                  </a:ext>
                </a:extLst>
              </a:tr>
              <a:tr h="673925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AR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$ 217,500.00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$ 17,500.00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$ 200,000.00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$ 800,000.00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$ 200,000.00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1604977"/>
                  </a:ext>
                </a:extLst>
              </a:tr>
              <a:tr h="673925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AR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$ 215,000.00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$ 15,000.00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$ 200,000.00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$ 1,000,000.00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$ 0.00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7823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478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29</a:t>
            </a:fld>
            <a:endParaRPr lang="es-AR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060163"/>
              </p:ext>
            </p:extLst>
          </p:nvPr>
        </p:nvGraphicFramePr>
        <p:xfrm>
          <a:off x="435006" y="372862"/>
          <a:ext cx="11239129" cy="5637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86AC-6DDB-4025-8AC6-425056E560E0}" type="datetime1">
              <a:rPr lang="es-AR" smtClean="0"/>
              <a:t>16/11/2020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438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42369" y="724039"/>
            <a:ext cx="110882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amortización - Clasificación: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Pago de intereses </a:t>
            </a:r>
          </a:p>
          <a:p>
            <a:pPr marL="457200" indent="-457200">
              <a:spcAft>
                <a:spcPts val="800"/>
              </a:spcAft>
              <a:buFont typeface="Times New Roman" panose="02020603050405020304" pitchFamily="18" charset="0"/>
              <a:buChar char="♣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Vencidos</a:t>
            </a:r>
          </a:p>
          <a:p>
            <a:pPr lvl="1"/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 Francés</a:t>
            </a:r>
          </a:p>
          <a:p>
            <a:pPr lvl="1"/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 Alemán (cuota decreciente)</a:t>
            </a:r>
          </a:p>
          <a:p>
            <a:pPr lvl="1"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 Americano </a:t>
            </a:r>
          </a:p>
          <a:p>
            <a:pPr marL="457200" indent="-457200">
              <a:spcAft>
                <a:spcPts val="800"/>
              </a:spcAft>
              <a:buFont typeface="Times New Roman" panose="02020603050405020304" pitchFamily="18" charset="0"/>
              <a:buChar char="♣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Adelantados</a:t>
            </a:r>
          </a:p>
          <a:p>
            <a:pPr lvl="1"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 Alemán</a:t>
            </a:r>
          </a:p>
          <a:p>
            <a:pPr lvl="1">
              <a:spcAft>
                <a:spcPts val="800"/>
              </a:spcAft>
            </a:pPr>
            <a:endParaRPr lang="es-AR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Matemática Financiera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3</a:t>
            </a:fld>
            <a:endParaRPr lang="es-AR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EEBF-C28E-449D-9B3C-EDB5365098B5}" type="datetime1">
              <a:rPr lang="es-AR" smtClean="0"/>
              <a:t>16/11/2020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42204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FD72FD-3AEA-4F4B-8D0F-F18152DA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D76-2EFA-41F4-ACCE-2752729DAD6D}" type="datetime1">
              <a:rPr lang="es-AR" smtClean="0"/>
              <a:t>16/11/2020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348F5E-0719-433E-8F0B-0A1FC7DF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077497-C290-4D5C-B67D-61B08530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30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5625BF-1B22-42C7-80E3-ABC78A5CBFA1}"/>
              </a:ext>
            </a:extLst>
          </p:cNvPr>
          <p:cNvSpPr txBox="1"/>
          <p:nvPr/>
        </p:nvSpPr>
        <p:spPr>
          <a:xfrm>
            <a:off x="3048866" y="2825890"/>
            <a:ext cx="6094268" cy="905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s-A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 AMERICANO</a:t>
            </a:r>
          </a:p>
        </p:txBody>
      </p:sp>
    </p:spTree>
    <p:extLst>
      <p:ext uri="{BB962C8B-B14F-4D97-AF65-F5344CB8AC3E}">
        <p14:creationId xmlns:p14="http://schemas.microsoft.com/office/powerpoint/2010/main" val="217750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31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1066799" y="792881"/>
            <a:ext cx="10622973" cy="502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Sistema americano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sistema se basa en el concepto de que:</a:t>
            </a:r>
          </a:p>
          <a:p>
            <a:pPr marL="514350" indent="-514350" algn="just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total de la deuda se abona al vencimiento del plazo </a:t>
            </a:r>
          </a:p>
          <a:p>
            <a:pPr marL="514350" indent="-514350" algn="just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forma subperiódica se abonan intereses a la tasa “</a:t>
            </a:r>
            <a:r>
              <a:rPr lang="es-ES_tradnl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s-ES_tradnl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s-ES_tradnl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i) y </a:t>
            </a:r>
          </a:p>
          <a:p>
            <a:pPr marL="514350" indent="-514350" algn="just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concomitante a ese pago se realiza una imposición, a la tasa “</a:t>
            </a:r>
            <a:r>
              <a:rPr lang="es-ES_tradnl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de manera tal que al cabo del período se cuente con el dinero necesario para cancelar la deuda. </a:t>
            </a:r>
          </a:p>
          <a:p>
            <a:pPr algn="just">
              <a:lnSpc>
                <a:spcPct val="120000"/>
              </a:lnSpc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Evidentemente se trata de una imposición cuya cuota de ahorro es  </a:t>
            </a:r>
            <a:r>
              <a:rPr lang="es-ES_tradnl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s-ES_tradnl" sz="30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_tradnl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_tradnl" sz="30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ni’</a:t>
            </a:r>
            <a:r>
              <a:rPr lang="es-ES_tradnl" sz="30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s-ES_tradnl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s-ES_tradnl" sz="3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A7CE-9AEC-4523-8B8F-7A928317A27B}" type="datetime1">
              <a:rPr lang="es-AR" smtClean="0"/>
              <a:t>16/11/2020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648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32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985515" y="628082"/>
            <a:ext cx="10662693" cy="5184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_tradnl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Simbología</a:t>
            </a:r>
            <a:endParaRPr lang="es-AR" sz="320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s-AR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Valor del préstamo. 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= Cuota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= Cuota = pago de intereses + cuota de ahorro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= Tasa de interés que se paga por el préstamo. 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i’ = Tasa de interés que se cobra por el dinero que se deposita.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= Cantidad de cuotas del préstamo.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0689-CE9D-47E3-ADAF-8E0D8BCB7D6B}" type="datetime1">
              <a:rPr lang="es-AR" smtClean="0"/>
              <a:t>16/11/2020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4594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33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454433" y="832085"/>
            <a:ext cx="11356160" cy="5398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Desarrollo de las fórmulas</a:t>
            </a:r>
            <a:endParaRPr lang="es-AR" sz="280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Luego la cuota </a:t>
            </a: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“α” </a:t>
            </a: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pagar en cada vencimiento será: </a:t>
            </a:r>
          </a:p>
          <a:p>
            <a:pPr algn="just">
              <a:lnSpc>
                <a:spcPct val="150000"/>
              </a:lnSpc>
            </a:pPr>
            <a:r>
              <a:rPr lang="es-ES_tradnl" sz="28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Cuota </a:t>
            </a:r>
            <a:r>
              <a:rPr lang="en-US" sz="28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Interés + ahorro</a:t>
            </a:r>
            <a:endParaRPr lang="es-AR" sz="2800" u="sng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_tradnl" sz="2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+ V S</a:t>
            </a:r>
            <a:r>
              <a:rPr lang="es-ES_tradnl" sz="2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ni’</a:t>
            </a:r>
            <a:r>
              <a:rPr lang="es-ES_tradnl" sz="28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s-A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s-AR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= V (i + S</a:t>
            </a:r>
            <a:r>
              <a:rPr lang="es-AR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ni’</a:t>
            </a:r>
            <a:r>
              <a:rPr lang="es-AR" sz="28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s-AR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s-AR" sz="2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Gráficamente</a:t>
            </a:r>
            <a:endParaRPr lang="es-AR" sz="280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0                                1                                           n - 1                              n</a:t>
            </a:r>
            <a:endParaRPr lang="es-A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 ----------------------  / ---------------...........   -------  / ------------------------/    </a:t>
            </a:r>
            <a:endParaRPr lang="es-A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</a:t>
            </a:r>
            <a:r>
              <a:rPr lang="es-ES_tradnl" sz="2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           α</a:t>
            </a:r>
            <a:r>
              <a:rPr lang="es-ES_tradnl" sz="2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  α</a:t>
            </a:r>
            <a:r>
              <a:rPr lang="es-ES_tradnl" sz="2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n-1		                          </a:t>
            </a: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s-ES_tradnl" sz="2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s-A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AA8F-0FA6-4B65-B082-E41FDD85A2AC}" type="datetime1">
              <a:rPr lang="es-AR" smtClean="0"/>
              <a:t>16/11/2020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3969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193212-CECE-46BE-A30D-FCC9BAD2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D76-2EFA-41F4-ACCE-2752729DAD6D}" type="datetime1">
              <a:rPr lang="es-AR" smtClean="0"/>
              <a:t>16/11/2020</a:t>
            </a:fld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EA2C83-4C7E-452B-B7D1-C20D141B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Matemática Financiera - 1 2020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54E76B-6ECF-493B-962A-F19A66BE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34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F94491-1E71-4902-AF4D-1A989D75EEF4}"/>
              </a:ext>
            </a:extLst>
          </p:cNvPr>
          <p:cNvSpPr txBox="1"/>
          <p:nvPr/>
        </p:nvSpPr>
        <p:spPr>
          <a:xfrm>
            <a:off x="1087581" y="671763"/>
            <a:ext cx="10016837" cy="554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3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 toma un préstamo de $ 1.000.000,00 a cancelar en forma total </a:t>
            </a:r>
            <a:r>
              <a:rPr lang="es-ES" sz="3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al cabo de 150 días, con pago de intereses, </a:t>
            </a:r>
            <a:r>
              <a:rPr lang="es-ES" sz="3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subperiodicos</a:t>
            </a:r>
            <a:r>
              <a:rPr lang="es-ES" sz="3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cada 30 días. </a:t>
            </a:r>
          </a:p>
          <a:p>
            <a:pPr algn="just">
              <a:lnSpc>
                <a:spcPct val="150000"/>
              </a:lnSpc>
            </a:pPr>
            <a:r>
              <a:rPr lang="es-ES" sz="3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 su vez, se decide conformar un fondo, que genera intereses al 10,00 % nominal periódico, de manera tal que al vencimiento del plazo se cuente con la suma a adeudada. </a:t>
            </a:r>
          </a:p>
          <a:p>
            <a:pPr algn="just">
              <a:lnSpc>
                <a:spcPct val="150000"/>
              </a:lnSpc>
            </a:pPr>
            <a:r>
              <a:rPr lang="es-ES" sz="3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Utilizar como tasa activa el 12,50 % nominal periódico. </a:t>
            </a:r>
          </a:p>
          <a:p>
            <a:pPr algn="just">
              <a:lnSpc>
                <a:spcPct val="150000"/>
              </a:lnSpc>
            </a:pPr>
            <a:r>
              <a:rPr lang="es-ES" sz="3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Realizar el cuadro de marcha. </a:t>
            </a:r>
          </a:p>
        </p:txBody>
      </p:sp>
    </p:spTree>
    <p:extLst>
      <p:ext uri="{BB962C8B-B14F-4D97-AF65-F5344CB8AC3E}">
        <p14:creationId xmlns:p14="http://schemas.microsoft.com/office/powerpoint/2010/main" val="2306865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35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D712-303D-4614-B443-54CE04D1F231}" type="datetime1">
              <a:rPr lang="es-AR" smtClean="0"/>
              <a:t>16/11/2020</a:t>
            </a:fld>
            <a:endParaRPr lang="es-AR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9EC2D82-2623-400F-AFD9-7E59F4552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39258"/>
              </p:ext>
            </p:extLst>
          </p:nvPr>
        </p:nvGraphicFramePr>
        <p:xfrm>
          <a:off x="329045" y="1459419"/>
          <a:ext cx="11533909" cy="393916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83228">
                  <a:extLst>
                    <a:ext uri="{9D8B030D-6E8A-4147-A177-3AD203B41FA5}">
                      <a16:colId xmlns:a16="http://schemas.microsoft.com/office/drawing/2014/main" val="540576851"/>
                    </a:ext>
                  </a:extLst>
                </a:gridCol>
                <a:gridCol w="1499754">
                  <a:extLst>
                    <a:ext uri="{9D8B030D-6E8A-4147-A177-3AD203B41FA5}">
                      <a16:colId xmlns:a16="http://schemas.microsoft.com/office/drawing/2014/main" val="2776796992"/>
                    </a:ext>
                  </a:extLst>
                </a:gridCol>
                <a:gridCol w="1908463">
                  <a:extLst>
                    <a:ext uri="{9D8B030D-6E8A-4147-A177-3AD203B41FA5}">
                      <a16:colId xmlns:a16="http://schemas.microsoft.com/office/drawing/2014/main" val="266520562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319455374"/>
                    </a:ext>
                  </a:extLst>
                </a:gridCol>
                <a:gridCol w="1478973">
                  <a:extLst>
                    <a:ext uri="{9D8B030D-6E8A-4147-A177-3AD203B41FA5}">
                      <a16:colId xmlns:a16="http://schemas.microsoft.com/office/drawing/2014/main" val="1146145092"/>
                    </a:ext>
                  </a:extLst>
                </a:gridCol>
                <a:gridCol w="1932709">
                  <a:extLst>
                    <a:ext uri="{9D8B030D-6E8A-4147-A177-3AD203B41FA5}">
                      <a16:colId xmlns:a16="http://schemas.microsoft.com/office/drawing/2014/main" val="2372402283"/>
                    </a:ext>
                  </a:extLst>
                </a:gridCol>
                <a:gridCol w="2168236">
                  <a:extLst>
                    <a:ext uri="{9D8B030D-6E8A-4147-A177-3AD203B41FA5}">
                      <a16:colId xmlns:a16="http://schemas.microsoft.com/office/drawing/2014/main" val="2111104634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Cuota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Interés Activo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Cuota de la Imposición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de la cuota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Interés Pasivo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Ahorrado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Resto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17275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i = 0,025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i´ = 0,02 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$ 1,000,000,00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49132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$ 25,000,00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$ 192,158.39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$ 217,158.39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$ 192,158.39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$ 1,000,000,00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7297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$ 25,000,00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$ 192,158.39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$ 217,158.39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$ 3,843.17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$ 388,159.96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$ 1,000,000,00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49407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$ 25,000,00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$ 192,158.39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$ 217,158.39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$ 7,763.20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$ 588,081.55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$ 1,000,000,00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75761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$ 25,000,00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$ 192,158.39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$ 217,158.39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$ 11,761.63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$ 792,001.57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$ 1,000,000,00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5838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$ 25,000,00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$ 192,158.39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$ 217,158.39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$ 15,840.03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$ 1,000,000.00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$ 1,000,000,00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1144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89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EF7431-FF12-4E7F-BB3C-844FA719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D76-2EFA-41F4-ACCE-2752729DAD6D}" type="datetime1">
              <a:rPr lang="es-AR" smtClean="0"/>
              <a:t>16/11/2020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A3B8BD-6C14-4BCB-A328-6D5974BA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C9E9F4-A6C5-412C-8AA7-BE20A941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36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211D2F3-9D31-4292-BE3C-5030FE4CF5C8}"/>
              </a:ext>
            </a:extLst>
          </p:cNvPr>
          <p:cNvSpPr txBox="1"/>
          <p:nvPr/>
        </p:nvSpPr>
        <p:spPr>
          <a:xfrm>
            <a:off x="3421639" y="2273028"/>
            <a:ext cx="5348722" cy="183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s-AR" sz="4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 ALEMAN</a:t>
            </a:r>
          </a:p>
          <a:p>
            <a:pPr marL="457200" algn="ctr">
              <a:lnSpc>
                <a:spcPct val="150000"/>
              </a:lnSpc>
              <a:spcAft>
                <a:spcPts val="0"/>
              </a:spcAft>
            </a:pPr>
            <a:r>
              <a:rPr lang="es-AR" sz="3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Interés adelantado</a:t>
            </a:r>
          </a:p>
        </p:txBody>
      </p:sp>
    </p:spTree>
    <p:extLst>
      <p:ext uri="{BB962C8B-B14F-4D97-AF65-F5344CB8AC3E}">
        <p14:creationId xmlns:p14="http://schemas.microsoft.com/office/powerpoint/2010/main" val="3658257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37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1610591" y="628372"/>
            <a:ext cx="8801100" cy="5727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A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SISTEMAS DE AMORTIZACION</a:t>
            </a:r>
          </a:p>
          <a:p>
            <a:pPr algn="just">
              <a:spcAft>
                <a:spcPts val="0"/>
              </a:spcAft>
            </a:pP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 pago de intereses adelantados </a:t>
            </a:r>
          </a:p>
          <a:p>
            <a:pPr algn="just">
              <a:spcAft>
                <a:spcPts val="0"/>
              </a:spcAft>
            </a:pPr>
            <a:r>
              <a:rPr lang="es-ES_tradnl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Sistema Alemán</a:t>
            </a:r>
            <a:endParaRPr lang="es-AR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sistema de cancelación de deudas con </a:t>
            </a:r>
            <a:r>
              <a:rPr lang="es-ES_tradnl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pago de intereses, sobre saldos, adelantados</a:t>
            </a: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lo conoce como “Sistema Alemán”.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primer pago, al inicio de la vida del sistema, es solo intereses y el último pago es, necesariamente, solo capital.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6CF3-7355-44C1-A48F-BAA0D80AB027}" type="datetime1">
              <a:rPr lang="es-AR" smtClean="0"/>
              <a:t>16/11/2020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9524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034299-8E9C-433C-BB19-7862DF36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D76-2EFA-41F4-ACCE-2752729DAD6D}" type="datetime1">
              <a:rPr lang="es-AR" smtClean="0"/>
              <a:t>16/11/2020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555BD4-8432-4823-B0C2-9C2A65E3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77F7CE-8FDE-4A4F-A7B0-AD0E299C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38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4994A1-AE69-45B7-8D3D-CCD05C3C01CD}"/>
              </a:ext>
            </a:extLst>
          </p:cNvPr>
          <p:cNvSpPr txBox="1"/>
          <p:nvPr/>
        </p:nvSpPr>
        <p:spPr>
          <a:xfrm>
            <a:off x="1712335" y="675343"/>
            <a:ext cx="8767329" cy="5173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 restantes cuotas contienen parte de interés y parte de capital.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 ser el interés sobre saldos y en cada pago se reduce el total adeudado la composición interna de la cuota va variando.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participación del interés decrece y, consecuentemente, aumenta la del capital.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186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39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1627132" y="865243"/>
            <a:ext cx="9010762" cy="4750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AR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Nomenclatura:</a:t>
            </a:r>
            <a:endParaRPr lang="es-AR" sz="3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s-AR" sz="3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s-AR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Valor del préstamo</a:t>
            </a:r>
            <a:endParaRPr lang="es-AR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= Cuota</a:t>
            </a:r>
            <a:endParaRPr lang="es-AR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= Tasa de interés que se paga por el préstamo. </a:t>
            </a:r>
            <a:endParaRPr lang="es-AR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= Cantidad de cuotas del préstamo. </a:t>
            </a:r>
            <a:endParaRPr lang="es-AR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endParaRPr lang="es-AR" sz="3000" b="1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E340-52E3-4F2D-A713-E2C4E1ECC2A3}" type="datetime1">
              <a:rPr lang="es-AR" smtClean="0"/>
              <a:t>16/11/2020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799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51860" y="801578"/>
            <a:ext cx="10756776" cy="4729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Amortización - Clasificación: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el importe de las cuotas: 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Fijas.</a:t>
            </a: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 como en los sistemas clásicos o 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Variables. </a:t>
            </a: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Pueden variar en función del capital y/o del interés. </a:t>
            </a:r>
            <a:r>
              <a:rPr lang="es-A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Matemática Financiera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4</a:t>
            </a:fld>
            <a:endParaRPr lang="es-AR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FBB6-7F28-43D8-B163-31DD8B8C1CFA}" type="datetime1">
              <a:rPr lang="es-AR" smtClean="0"/>
              <a:t>16/11/2020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22490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4F341A-F95F-4D14-8157-74E340B1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D76-2EFA-41F4-ACCE-2752729DAD6D}" type="datetime1">
              <a:rPr lang="es-AR" smtClean="0"/>
              <a:t>16/11/2020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3F8831-4789-4D16-94E7-B5E21683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709DE8-0ADB-4582-B491-383C4C4E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40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F5CD8DC-39ED-448D-B85D-BFF02D1C1221}"/>
              </a:ext>
            </a:extLst>
          </p:cNvPr>
          <p:cNvSpPr txBox="1"/>
          <p:nvPr/>
        </p:nvSpPr>
        <p:spPr>
          <a:xfrm>
            <a:off x="2350943" y="1120730"/>
            <a:ext cx="6094268" cy="4327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s-AR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Fórmulas: 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endParaRPr lang="es-AR" sz="3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 actual: </a:t>
            </a:r>
          </a:p>
          <a:p>
            <a:pPr algn="ctr">
              <a:spcAft>
                <a:spcPts val="0"/>
              </a:spcAft>
            </a:pPr>
            <a:r>
              <a:rPr lang="es-AR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AR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AR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_tradnl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s-AR" sz="32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1 - (1 - i)</a:t>
            </a:r>
            <a:r>
              <a:rPr lang="es-AR" sz="3200" b="1" u="sng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s-AR" sz="32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AR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		                i</a:t>
            </a:r>
            <a:endParaRPr lang="es-AR" sz="32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ES_tradnl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Cuota:</a:t>
            </a:r>
            <a:endParaRPr lang="es-AR" sz="32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_tradnl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s-AR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V</a:t>
            </a:r>
            <a:r>
              <a:rPr lang="es-AR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 </a:t>
            </a:r>
            <a:r>
              <a:rPr lang="es-AR" sz="32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        .</a:t>
            </a:r>
            <a:endParaRPr lang="es-AR" sz="32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AR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1 - (1 - i)</a:t>
            </a:r>
            <a:r>
              <a:rPr lang="es-AR" sz="32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s-AR" sz="32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11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A7AB74-B39F-4B5E-9CE6-D69F648F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D76-2EFA-41F4-ACCE-2752729DAD6D}" type="datetime1">
              <a:rPr lang="es-AR" smtClean="0"/>
              <a:t>16/11/2020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343FD1-C310-465C-8086-ACB89AF8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606E39-006A-4B82-B5E5-46FACEEA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41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D133F7-C3D1-4252-9A58-3DBEBAB5DB70}"/>
              </a:ext>
            </a:extLst>
          </p:cNvPr>
          <p:cNvSpPr txBox="1"/>
          <p:nvPr/>
        </p:nvSpPr>
        <p:spPr>
          <a:xfrm>
            <a:off x="1769051" y="1129926"/>
            <a:ext cx="8642639" cy="4445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 toma un préstamo de $ 1.000.000,00 a cancelar en cinco cuotas iguales, vencidas y consecutivas de pago sincrónico cada 30 días. </a:t>
            </a:r>
          </a:p>
          <a:p>
            <a:pPr algn="just">
              <a:lnSpc>
                <a:spcPct val="150000"/>
              </a:lnSpc>
            </a:pPr>
            <a:r>
              <a:rPr lang="es-E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El pago del interés es adelantado. </a:t>
            </a:r>
          </a:p>
          <a:p>
            <a:pPr algn="just">
              <a:lnSpc>
                <a:spcPct val="150000"/>
              </a:lnSpc>
            </a:pPr>
            <a:r>
              <a:rPr lang="es-E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Operar con una tasa nominal anual del 12,50 %.</a:t>
            </a:r>
          </a:p>
          <a:p>
            <a:pPr algn="just">
              <a:lnSpc>
                <a:spcPct val="150000"/>
              </a:lnSpc>
            </a:pPr>
            <a:r>
              <a:rPr lang="es-E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Realizar el cuadro de marcha de la amortización. 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470456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42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D042-013C-4557-802E-DCA699EC07DC}" type="datetime1">
              <a:rPr lang="es-AR" smtClean="0"/>
              <a:t>16/11/2020</a:t>
            </a:fld>
            <a:endParaRPr lang="es-AR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00A15E6-312C-488A-803C-3B39DA91C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08159"/>
              </p:ext>
            </p:extLst>
          </p:nvPr>
        </p:nvGraphicFramePr>
        <p:xfrm>
          <a:off x="1423555" y="1085605"/>
          <a:ext cx="9736282" cy="41769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1824">
                  <a:extLst>
                    <a:ext uri="{9D8B030D-6E8A-4147-A177-3AD203B41FA5}">
                      <a16:colId xmlns:a16="http://schemas.microsoft.com/office/drawing/2014/main" val="1181364431"/>
                    </a:ext>
                  </a:extLst>
                </a:gridCol>
                <a:gridCol w="1830527">
                  <a:extLst>
                    <a:ext uri="{9D8B030D-6E8A-4147-A177-3AD203B41FA5}">
                      <a16:colId xmlns:a16="http://schemas.microsoft.com/office/drawing/2014/main" val="4026168968"/>
                    </a:ext>
                  </a:extLst>
                </a:gridCol>
                <a:gridCol w="1697880">
                  <a:extLst>
                    <a:ext uri="{9D8B030D-6E8A-4147-A177-3AD203B41FA5}">
                      <a16:colId xmlns:a16="http://schemas.microsoft.com/office/drawing/2014/main" val="2928903984"/>
                    </a:ext>
                  </a:extLst>
                </a:gridCol>
                <a:gridCol w="1830527">
                  <a:extLst>
                    <a:ext uri="{9D8B030D-6E8A-4147-A177-3AD203B41FA5}">
                      <a16:colId xmlns:a16="http://schemas.microsoft.com/office/drawing/2014/main" val="2270434867"/>
                    </a:ext>
                  </a:extLst>
                </a:gridCol>
                <a:gridCol w="2042762">
                  <a:extLst>
                    <a:ext uri="{9D8B030D-6E8A-4147-A177-3AD203B41FA5}">
                      <a16:colId xmlns:a16="http://schemas.microsoft.com/office/drawing/2014/main" val="2923493098"/>
                    </a:ext>
                  </a:extLst>
                </a:gridCol>
                <a:gridCol w="2042762">
                  <a:extLst>
                    <a:ext uri="{9D8B030D-6E8A-4147-A177-3AD203B41FA5}">
                      <a16:colId xmlns:a16="http://schemas.microsoft.com/office/drawing/2014/main" val="4059024935"/>
                    </a:ext>
                  </a:extLst>
                </a:gridCol>
              </a:tblGrid>
              <a:tr h="223650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n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Cuota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+mn-lt"/>
                        </a:rPr>
                        <a:t>Interes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+mn-lt"/>
                        </a:rPr>
                        <a:t>Capital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+mn-lt"/>
                        </a:rPr>
                        <a:t>Acumulado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+mn-lt"/>
                        </a:rPr>
                        <a:t>Saldo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24903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 $  25,000.00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+mn-lt"/>
                        </a:rPr>
                        <a:t> $  1,000,000.00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6653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 $  210,253.11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 $  20,249.92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 $  190,003.19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+mn-lt"/>
                        </a:rPr>
                        <a:t> $     190,003.19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+mn-lt"/>
                        </a:rPr>
                        <a:t> $     809,996.81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77058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+mn-lt"/>
                        </a:rPr>
                        <a:t> $  210,253.11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 $  15,378.04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 $  194,875.06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 $     384,878.25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+mn-lt"/>
                        </a:rPr>
                        <a:t> $     615,121.75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47075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+mn-lt"/>
                        </a:rPr>
                        <a:t> $  210,253.11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+mn-lt"/>
                        </a:rPr>
                        <a:t> $  10,381.25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 $  199,871.86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 $     584,750.11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 $     415,249.89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42106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+mn-lt"/>
                        </a:rPr>
                        <a:t> $  210,253.11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+mn-lt"/>
                        </a:rPr>
                        <a:t> $    5,256.33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 $  204,996.78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 $     789,746.89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 $     210,253.11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93840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+mn-lt"/>
                        </a:rPr>
                        <a:t> $  210,253.11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+mn-lt"/>
                        </a:rPr>
                        <a:t> $                 -  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>
                          <a:effectLst/>
                          <a:latin typeface="+mn-lt"/>
                        </a:rPr>
                        <a:t> $  210,253.11 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 $  1,000,000.00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400" u="none" strike="noStrike" dirty="0">
                          <a:effectLst/>
                          <a:latin typeface="+mn-lt"/>
                        </a:rPr>
                        <a:t> $                      -  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3310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57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5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2399192" y="879650"/>
            <a:ext cx="8280645" cy="4729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Amortización - Clasificación: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la periodicidad de las cuotas: 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Sincrónicas</a:t>
            </a: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 pagos se hacen entre tiempos iguales 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Asincrónicas</a:t>
            </a: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 pagos se realizan entre tiempos diferentes</a:t>
            </a:r>
            <a:endParaRPr lang="es-AR" sz="32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374-C423-45EA-9541-54891349D74E}" type="datetime1">
              <a:rPr lang="es-AR" smtClean="0"/>
              <a:t>16/11/2020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910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B18B8A-52A6-4F6F-BFFF-5C25EDC3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D76-2EFA-41F4-ACCE-2752729DAD6D}" type="datetime1">
              <a:rPr lang="es-AR" smtClean="0"/>
              <a:t>16/11/2020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C55124-0719-4D50-8901-47ACA99B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5A79F2-B9EE-4458-BF10-EE69FAA3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6</a:t>
            </a:fld>
            <a:endParaRPr lang="es-AR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490B38F-6BFC-430A-8CAA-EDADCC83B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336007"/>
              </p:ext>
            </p:extLst>
          </p:nvPr>
        </p:nvGraphicFramePr>
        <p:xfrm>
          <a:off x="1468004" y="575467"/>
          <a:ext cx="9255991" cy="56636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17930">
                  <a:extLst>
                    <a:ext uri="{9D8B030D-6E8A-4147-A177-3AD203B41FA5}">
                      <a16:colId xmlns:a16="http://schemas.microsoft.com/office/drawing/2014/main" val="3593483427"/>
                    </a:ext>
                  </a:extLst>
                </a:gridCol>
                <a:gridCol w="1886543">
                  <a:extLst>
                    <a:ext uri="{9D8B030D-6E8A-4147-A177-3AD203B41FA5}">
                      <a16:colId xmlns:a16="http://schemas.microsoft.com/office/drawing/2014/main" val="2248542953"/>
                    </a:ext>
                  </a:extLst>
                </a:gridCol>
                <a:gridCol w="1733774">
                  <a:extLst>
                    <a:ext uri="{9D8B030D-6E8A-4147-A177-3AD203B41FA5}">
                      <a16:colId xmlns:a16="http://schemas.microsoft.com/office/drawing/2014/main" val="3268386523"/>
                    </a:ext>
                  </a:extLst>
                </a:gridCol>
                <a:gridCol w="1726399">
                  <a:extLst>
                    <a:ext uri="{9D8B030D-6E8A-4147-A177-3AD203B41FA5}">
                      <a16:colId xmlns:a16="http://schemas.microsoft.com/office/drawing/2014/main" val="3337075999"/>
                    </a:ext>
                  </a:extLst>
                </a:gridCol>
                <a:gridCol w="258768">
                  <a:extLst>
                    <a:ext uri="{9D8B030D-6E8A-4147-A177-3AD203B41FA5}">
                      <a16:colId xmlns:a16="http://schemas.microsoft.com/office/drawing/2014/main" val="3770964253"/>
                    </a:ext>
                  </a:extLst>
                </a:gridCol>
                <a:gridCol w="1497296">
                  <a:extLst>
                    <a:ext uri="{9D8B030D-6E8A-4147-A177-3AD203B41FA5}">
                      <a16:colId xmlns:a16="http://schemas.microsoft.com/office/drawing/2014/main" val="2998416988"/>
                    </a:ext>
                  </a:extLst>
                </a:gridCol>
                <a:gridCol w="487871">
                  <a:extLst>
                    <a:ext uri="{9D8B030D-6E8A-4147-A177-3AD203B41FA5}">
                      <a16:colId xmlns:a16="http://schemas.microsoft.com/office/drawing/2014/main" val="983952378"/>
                    </a:ext>
                  </a:extLst>
                </a:gridCol>
                <a:gridCol w="1247410">
                  <a:extLst>
                    <a:ext uri="{9D8B030D-6E8A-4147-A177-3AD203B41FA5}">
                      <a16:colId xmlns:a16="http://schemas.microsoft.com/office/drawing/2014/main" val="2923746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DATOS </a:t>
                      </a:r>
                      <a:endParaRPr lang="es-AR" sz="22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7422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Préstamo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$ 100,000.00 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96292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Cuotas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58037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Tasa de interés 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1.64870%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1168038"/>
                  </a:ext>
                </a:extLst>
              </a:tr>
              <a:tr h="21325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Cuota: 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21,000.00 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2262087"/>
                  </a:ext>
                </a:extLst>
              </a:tr>
              <a:tr h="182880">
                <a:tc gridSpan="8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ES" sz="22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CALCULO del VALOR ACTUAL  de las CUOTAS y SALDO de la DEUDA</a:t>
                      </a:r>
                      <a:endParaRPr lang="es-ES" sz="22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4822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nº</a:t>
                      </a:r>
                      <a:endParaRPr lang="es-AR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</a:t>
                      </a:r>
                      <a:endParaRPr lang="es-AR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 de </a:t>
                      </a:r>
                      <a:r>
                        <a:rPr lang="es-AR" sz="2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</a:t>
                      </a: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s-AR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s-AR" sz="22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la cuota</a:t>
                      </a:r>
                      <a:endParaRPr lang="es-AR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s-AR" sz="22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acumulado</a:t>
                      </a:r>
                      <a:endParaRPr lang="es-A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V</a:t>
                      </a:r>
                      <a:r>
                        <a:rPr lang="es-AR" sz="2400" u="none" strike="noStrike" baseline="-25000">
                          <a:effectLst/>
                        </a:rPr>
                        <a:t>0</a:t>
                      </a:r>
                      <a:r>
                        <a:rPr lang="es-AR" sz="2400" u="none" strike="noStrike">
                          <a:effectLst/>
                        </a:rPr>
                        <a:t> acumulado</a:t>
                      </a:r>
                      <a:endParaRPr lang="es-AR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Saldo de deuda</a:t>
                      </a:r>
                      <a:endParaRPr lang="es-A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Saldo de deuda</a:t>
                      </a:r>
                      <a:endParaRPr lang="es-AR" sz="2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05757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21,000.00 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0.983780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20,659.39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20,659.39 </a:t>
                      </a:r>
                      <a:endParaRPr lang="es-A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</a:rPr>
                        <a:t> $  20,659.39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$ 79,340.61 </a:t>
                      </a:r>
                      <a:endParaRPr lang="es-A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$ 79,340.61 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91206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21,000.00 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0.967824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20,324.30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40,983.69 </a:t>
                      </a:r>
                      <a:endParaRPr lang="es-A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</a:rPr>
                        <a:t> $   40,983.69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$ 59,016.31 </a:t>
                      </a:r>
                      <a:endParaRPr lang="es-A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$ 59,016.31 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72977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21,000.00 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0.952126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19,994.65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60,978.35 </a:t>
                      </a:r>
                      <a:endParaRPr lang="es-A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</a:rPr>
                        <a:t> $   60,978.35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$ 39,021.65 </a:t>
                      </a:r>
                      <a:endParaRPr lang="es-A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$ 39,021.65 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1445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21,000.00 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0.936683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19,670.35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80,648.70 </a:t>
                      </a:r>
                      <a:endParaRPr lang="es-A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</a:rPr>
                        <a:t> $   80,648.70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$ 19,351.30 </a:t>
                      </a:r>
                      <a:endParaRPr lang="es-A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$ 19,351.30 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1315251"/>
                  </a:ext>
                </a:extLst>
              </a:tr>
              <a:tr h="36901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21,000.00 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0.921491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19,351.30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100,000.00 </a:t>
                      </a:r>
                      <a:endParaRPr lang="es-A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</a:rPr>
                        <a:t> $  100,000.00 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    -   </a:t>
                      </a:r>
                      <a:endParaRPr lang="es-A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      -   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2567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  105,000.00 </a:t>
                      </a:r>
                      <a:endParaRPr lang="es-AR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s-AR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$100,000.00 </a:t>
                      </a:r>
                      <a:endParaRPr lang="es-AR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</a:rPr>
                        <a:t> 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6309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04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D018D1-BBC8-42E0-9B29-30FA84C6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2D76-2EFA-41F4-ACCE-2752729DAD6D}" type="datetime1">
              <a:rPr lang="es-AR" smtClean="0"/>
              <a:t>16/11/2020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177C8C-7606-4307-905A-4E7D20AC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- 1 2020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875C5B-C8A7-42DB-8AD7-4503BF7F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C5F-013D-40F9-A937-0A7B2D9232C1}" type="slidenum">
              <a:rPr lang="es-AR" smtClean="0"/>
              <a:t>7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28A6C2D-6C93-40F4-86C5-A3CA7FBFAC4D}"/>
              </a:ext>
            </a:extLst>
          </p:cNvPr>
          <p:cNvSpPr txBox="1"/>
          <p:nvPr/>
        </p:nvSpPr>
        <p:spPr>
          <a:xfrm>
            <a:off x="3366653" y="2877845"/>
            <a:ext cx="5652655" cy="905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s-A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 FRANCES </a:t>
            </a:r>
          </a:p>
        </p:txBody>
      </p:sp>
    </p:spTree>
    <p:extLst>
      <p:ext uri="{BB962C8B-B14F-4D97-AF65-F5344CB8AC3E}">
        <p14:creationId xmlns:p14="http://schemas.microsoft.com/office/powerpoint/2010/main" val="73433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8</a:t>
            </a:fld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967666" y="441584"/>
            <a:ext cx="10972801" cy="597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Sistema francés</a:t>
            </a:r>
            <a:endParaRPr lang="es-AR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una forma de pago donde la cuota es constante y el interés es sobre saldos, donde el destino — composición interna— de todas y cada una de las cuotas es el pago de interés y capital.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importe del préstamo será igual a la sumatoria de los valores actuales de todos y cada uno de sus futuros pagos.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en este caso, el Sistema Francés, </a:t>
            </a:r>
            <a:r>
              <a:rPr lang="es-ES_tradnl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coincidente con el concepto de una renta propiamente dicha de pago vencido</a:t>
            </a: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0FC9-4AC3-4D06-BF68-A9D808233980}" type="datetime1">
              <a:rPr lang="es-AR" smtClean="0"/>
              <a:t>16/11/2020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0498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Matemática Financiera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9</a:t>
            </a:fld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738938" y="433638"/>
            <a:ext cx="8714124" cy="5922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AR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Nomenclatura: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s-AR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Valor del préstamo.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= Cantidad de cuotas del préstamo.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l-G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Cuota.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= Momento en que vence el período “k”. </a:t>
            </a:r>
          </a:p>
          <a:p>
            <a:pPr lvl="0">
              <a:spcAft>
                <a:spcPts val="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A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consideran las cuotas pagadas hasta ese momento. 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 = C </a:t>
            </a:r>
            <a:r>
              <a:rPr lang="es-AR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I 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§"/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</a:t>
            </a:r>
            <a:r>
              <a:rPr lang="es-AR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Cuota que se pagó en el período “k”.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2623-6142-41B4-BC91-962CC861B9FB}" type="datetime1">
              <a:rPr lang="es-AR" smtClean="0"/>
              <a:t>16/11/2020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09601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2475</Words>
  <Application>Microsoft Office PowerPoint</Application>
  <PresentationFormat>Panorámica</PresentationFormat>
  <Paragraphs>577</Paragraphs>
  <Slides>42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</dc:creator>
  <cp:lastModifiedBy>Gustavo</cp:lastModifiedBy>
  <cp:revision>50</cp:revision>
  <cp:lastPrinted>2020-05-09T15:52:14Z</cp:lastPrinted>
  <dcterms:created xsi:type="dcterms:W3CDTF">2020-04-07T14:34:47Z</dcterms:created>
  <dcterms:modified xsi:type="dcterms:W3CDTF">2020-11-16T20:12:18Z</dcterms:modified>
</cp:coreProperties>
</file>