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88" r:id="rId2"/>
    <p:sldId id="257" r:id="rId3"/>
    <p:sldId id="258" r:id="rId4"/>
    <p:sldId id="275" r:id="rId5"/>
    <p:sldId id="276" r:id="rId6"/>
    <p:sldId id="264" r:id="rId7"/>
    <p:sldId id="259" r:id="rId8"/>
    <p:sldId id="260" r:id="rId9"/>
    <p:sldId id="289" r:id="rId10"/>
    <p:sldId id="294" r:id="rId11"/>
    <p:sldId id="295" r:id="rId12"/>
    <p:sldId id="296" r:id="rId13"/>
    <p:sldId id="261" r:id="rId14"/>
    <p:sldId id="286" r:id="rId15"/>
    <p:sldId id="262" r:id="rId16"/>
    <p:sldId id="287" r:id="rId17"/>
    <p:sldId id="263" r:id="rId18"/>
    <p:sldId id="265" r:id="rId19"/>
    <p:sldId id="266" r:id="rId20"/>
    <p:sldId id="267" r:id="rId21"/>
    <p:sldId id="268" r:id="rId22"/>
    <p:sldId id="269" r:id="rId23"/>
    <p:sldId id="270" r:id="rId24"/>
    <p:sldId id="274" r:id="rId25"/>
    <p:sldId id="271" r:id="rId26"/>
    <p:sldId id="272" r:id="rId27"/>
    <p:sldId id="277" r:id="rId28"/>
    <p:sldId id="285" r:id="rId29"/>
    <p:sldId id="279" r:id="rId30"/>
    <p:sldId id="283" r:id="rId31"/>
    <p:sldId id="280" r:id="rId32"/>
    <p:sldId id="278" r:id="rId33"/>
    <p:sldId id="281" r:id="rId34"/>
    <p:sldId id="284" r:id="rId35"/>
    <p:sldId id="282" r:id="rId36"/>
  </p:sldIdLst>
  <p:sldSz cx="12192000" cy="6858000"/>
  <p:notesSz cx="9872663" cy="6797675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35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" y="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592224" y="1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E2D37-A70F-48BA-A556-6A1CDCE23060}" type="datetimeFigureOut">
              <a:rPr lang="es-AR" smtClean="0"/>
              <a:t>30/10/2020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154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592224" y="6456612"/>
            <a:ext cx="4278154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BA50B-8AB3-4CA1-A00A-FFC417563F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5143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8312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BBBE8-B7A0-412A-8EDC-5825B7350DEC}" type="datetimeFigureOut">
              <a:rPr lang="es-AR" smtClean="0"/>
              <a:t>30/10/2020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897188" y="849313"/>
            <a:ext cx="4078287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8312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73161-CF36-476C-BF0C-B6E3FACC486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326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3161-CF36-476C-BF0C-B6E3FACC4862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3772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3161-CF36-476C-BF0C-B6E3FACC4862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364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3161-CF36-476C-BF0C-B6E3FACC4862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8439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3161-CF36-476C-BF0C-B6E3FACC4862}" type="slidenum">
              <a:rPr lang="es-AR" smtClean="0"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30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BE6C-7875-416E-BA61-BFF8462DD010}" type="datetime1">
              <a:rPr lang="es-AR" smtClean="0"/>
              <a:t>30/10/2020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INTERES DIRECTO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999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4BFA-BD40-42C1-BAEC-684143DC2E4F}" type="datetime1">
              <a:rPr lang="es-AR" smtClean="0"/>
              <a:t>30/10/2020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INTERES DIRECTO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30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D424-3FC0-40B6-A732-970C546E5D34}" type="datetime1">
              <a:rPr lang="es-AR" smtClean="0"/>
              <a:t>30/10/2020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INTERES DIRECTO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500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4873-35C8-4779-8FB4-0911C5F03655}" type="datetime1">
              <a:rPr lang="es-AR" smtClean="0"/>
              <a:t>30/10/2020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INTERES DIRECTO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637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211E-54AA-4C60-9712-A300EEDEB05C}" type="datetime1">
              <a:rPr lang="es-AR" smtClean="0"/>
              <a:t>30/10/2020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INTERES DIRECTO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900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B3C6-9570-41B1-94C7-65CDC03D2FEF}" type="datetime1">
              <a:rPr lang="es-AR" smtClean="0"/>
              <a:t>30/10/2020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INTERES DIRECTO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019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6202-16E8-481F-8C75-616224D51746}" type="datetime1">
              <a:rPr lang="es-AR" smtClean="0"/>
              <a:t>30/10/2020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INTERES DIRECTO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45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D14B-1C98-4587-AD5B-8C03883A2E35}" type="datetime1">
              <a:rPr lang="es-AR" smtClean="0"/>
              <a:t>30/10/2020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INTERES DIRECTO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659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83E4-6A7D-4DB2-BF39-E871FC87C67C}" type="datetime1">
              <a:rPr lang="es-AR" smtClean="0"/>
              <a:t>30/10/2020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INTERES DIRECTO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818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F7FE-97B3-46A5-A16E-355396C42A4E}" type="datetime1">
              <a:rPr lang="es-AR" smtClean="0"/>
              <a:t>30/10/2020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INTERES DIRECTO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00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D9C37-9E45-4F0B-BF16-F108FC10E282}" type="datetime1">
              <a:rPr lang="es-AR" smtClean="0"/>
              <a:t>30/10/2020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INTERES DIRECTO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028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24AC9-866E-456A-AAC9-13DCC4F45D06}" type="datetime1">
              <a:rPr lang="es-AR" smtClean="0"/>
              <a:t>30/10/2020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INTERES DIRECTO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3C55-4F00-4D57-9024-312E6C7A60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652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1</a:t>
            </a:fld>
            <a:endParaRPr lang="es-AR"/>
          </a:p>
        </p:txBody>
      </p:sp>
      <p:sp>
        <p:nvSpPr>
          <p:cNvPr id="3" name="Rectángulo 2"/>
          <p:cNvSpPr/>
          <p:nvPr/>
        </p:nvSpPr>
        <p:spPr>
          <a:xfrm>
            <a:off x="3327120" y="2784555"/>
            <a:ext cx="5899500" cy="901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</a:pPr>
            <a:r>
              <a:rPr lang="es-ES_tradnl" sz="4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INTERES DIRECTO</a:t>
            </a:r>
            <a:endParaRPr lang="es-AR" sz="4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37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96F2A11-280C-4C41-924C-EA28AF1C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10</a:t>
            </a:fld>
            <a:endParaRPr lang="es-AR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7F9F825-0729-4F6F-B7B8-1F1A26659A05}"/>
              </a:ext>
            </a:extLst>
          </p:cNvPr>
          <p:cNvSpPr txBox="1"/>
          <p:nvPr/>
        </p:nvSpPr>
        <p:spPr>
          <a:xfrm>
            <a:off x="838200" y="1021081"/>
            <a:ext cx="10728960" cy="5295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 bien que vale de contado $ 30.000,00 a pagar en </a:t>
            </a: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s-E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cuotas, iguales, sincrónicas y consecutivas, </a:t>
            </a:r>
            <a:r>
              <a:rPr lang="es-ES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adelantadas</a:t>
            </a:r>
            <a:r>
              <a:rPr lang="es-E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con mas un interés del 3,00 % directo, calcular la cuota bajo los siguientes supuestos de interés: a) cargado y b) deducido:</a:t>
            </a:r>
            <a:endParaRPr lang="es-AR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Cargado: </a:t>
            </a:r>
            <a:endParaRPr lang="es-AR" sz="2800" i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Deuda = C ( 1 + i n ) – </a:t>
            </a:r>
            <a:r>
              <a:rPr lang="el-G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es-E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30.000,00 ( 1 + 0,03*</a:t>
            </a: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s-E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 - 6.900 = 27.600,00</a:t>
            </a:r>
            <a:endParaRPr lang="es-AR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 = 34.500</a:t>
            </a: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,00</a:t>
            </a:r>
            <a:r>
              <a:rPr lang="es-E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</a:t>
            </a:r>
            <a:r>
              <a:rPr lang="es-E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6.900,00</a:t>
            </a:r>
            <a:endParaRPr lang="es-AR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Deducido:</a:t>
            </a:r>
            <a:endParaRPr lang="es-AR" sz="2800" i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Deuda = C ( 1 - i n ) - </a:t>
            </a:r>
            <a:r>
              <a:rPr lang="el-G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es-E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30.000 </a:t>
            </a:r>
            <a:r>
              <a:rPr lang="es-E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s-E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30.000 * 0,03 * 5 – 6000 = 19</a:t>
            </a: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.500,00</a:t>
            </a:r>
            <a:endParaRPr lang="es-E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 = </a:t>
            </a: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30.000,00</a:t>
            </a:r>
            <a:r>
              <a:rPr lang="es-E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s-E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6.000,00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2380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159150A-1AC0-4B11-B072-109BC998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11</a:t>
            </a:fld>
            <a:endParaRPr lang="es-AR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80CC470-0DB1-485E-9FDB-D147CE361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287278"/>
              </p:ext>
            </p:extLst>
          </p:nvPr>
        </p:nvGraphicFramePr>
        <p:xfrm>
          <a:off x="946298" y="797171"/>
          <a:ext cx="10407504" cy="53732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17399">
                  <a:extLst>
                    <a:ext uri="{9D8B030D-6E8A-4147-A177-3AD203B41FA5}">
                      <a16:colId xmlns:a16="http://schemas.microsoft.com/office/drawing/2014/main" val="2579028722"/>
                    </a:ext>
                  </a:extLst>
                </a:gridCol>
                <a:gridCol w="1912784">
                  <a:extLst>
                    <a:ext uri="{9D8B030D-6E8A-4147-A177-3AD203B41FA5}">
                      <a16:colId xmlns:a16="http://schemas.microsoft.com/office/drawing/2014/main" val="1895747597"/>
                    </a:ext>
                  </a:extLst>
                </a:gridCol>
                <a:gridCol w="1671186">
                  <a:extLst>
                    <a:ext uri="{9D8B030D-6E8A-4147-A177-3AD203B41FA5}">
                      <a16:colId xmlns:a16="http://schemas.microsoft.com/office/drawing/2014/main" val="592787043"/>
                    </a:ext>
                  </a:extLst>
                </a:gridCol>
                <a:gridCol w="191367">
                  <a:extLst>
                    <a:ext uri="{9D8B030D-6E8A-4147-A177-3AD203B41FA5}">
                      <a16:colId xmlns:a16="http://schemas.microsoft.com/office/drawing/2014/main" val="2910065795"/>
                    </a:ext>
                  </a:extLst>
                </a:gridCol>
                <a:gridCol w="1619694">
                  <a:extLst>
                    <a:ext uri="{9D8B030D-6E8A-4147-A177-3AD203B41FA5}">
                      <a16:colId xmlns:a16="http://schemas.microsoft.com/office/drawing/2014/main" val="3788477260"/>
                    </a:ext>
                  </a:extLst>
                </a:gridCol>
                <a:gridCol w="1795074">
                  <a:extLst>
                    <a:ext uri="{9D8B030D-6E8A-4147-A177-3AD203B41FA5}">
                      <a16:colId xmlns:a16="http://schemas.microsoft.com/office/drawing/2014/main" val="2624282356"/>
                    </a:ext>
                  </a:extLst>
                </a:gridCol>
              </a:tblGrid>
              <a:tr h="278486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Datos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gridSpan="5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CUOTA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93863"/>
                  </a:ext>
                </a:extLst>
              </a:tr>
              <a:tr h="278486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Vencida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Adelantada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102275"/>
                  </a:ext>
                </a:extLst>
              </a:tr>
              <a:tr h="333946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Interés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539990"/>
                  </a:ext>
                </a:extLst>
              </a:tr>
              <a:tr h="278486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Cargado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Deducido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Cargado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Cargado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Deducido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0281197"/>
                  </a:ext>
                </a:extLst>
              </a:tr>
              <a:tr h="522162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 solicitado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30,000.00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30,000.00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30,000.00 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30,000.00 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30,000.00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05125304"/>
                  </a:ext>
                </a:extLst>
              </a:tr>
              <a:tr h="278486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Interés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4,500.00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4,500.00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4,500.00 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4,500.00 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4,500.00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1819751"/>
                  </a:ext>
                </a:extLst>
              </a:tr>
              <a:tr h="522162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Deuda teórica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34,500.00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30,000.00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34,500.00 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34,500.00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30,000.00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2037552"/>
                  </a:ext>
                </a:extLst>
              </a:tr>
              <a:tr h="522162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Cuotas a pagar originales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5 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5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44498568"/>
                  </a:ext>
                </a:extLst>
              </a:tr>
              <a:tr h="278486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Cuota = Deuda / n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6,900.00 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6,000.00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6,900.00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6,900.00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6,000.00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5966486"/>
                  </a:ext>
                </a:extLst>
              </a:tr>
              <a:tr h="522162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Deuda real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34,500.00 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30,000.00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27,600.00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27,600.00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24,000.00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99421256"/>
                  </a:ext>
                </a:extLst>
              </a:tr>
              <a:tr h="522162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Neto recibido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30,000.00 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25,500.00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23,100.00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23,100.00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19,500.00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9146574"/>
                  </a:ext>
                </a:extLst>
              </a:tr>
              <a:tr h="522162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Cuotas a pagar reales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5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5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4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4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4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8007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6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375E6A1-93BC-4F4C-B07F-2381929D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12</a:t>
            </a:fld>
            <a:endParaRPr lang="es-AR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AA0D387-0F17-4314-91C1-983C38C2C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958703"/>
              </p:ext>
            </p:extLst>
          </p:nvPr>
        </p:nvGraphicFramePr>
        <p:xfrm>
          <a:off x="1147505" y="827211"/>
          <a:ext cx="10045846" cy="52035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19745">
                  <a:extLst>
                    <a:ext uri="{9D8B030D-6E8A-4147-A177-3AD203B41FA5}">
                      <a16:colId xmlns:a16="http://schemas.microsoft.com/office/drawing/2014/main" val="2525782300"/>
                    </a:ext>
                  </a:extLst>
                </a:gridCol>
                <a:gridCol w="2096826">
                  <a:extLst>
                    <a:ext uri="{9D8B030D-6E8A-4147-A177-3AD203B41FA5}">
                      <a16:colId xmlns:a16="http://schemas.microsoft.com/office/drawing/2014/main" val="901556151"/>
                    </a:ext>
                  </a:extLst>
                </a:gridCol>
                <a:gridCol w="1401286">
                  <a:extLst>
                    <a:ext uri="{9D8B030D-6E8A-4147-A177-3AD203B41FA5}">
                      <a16:colId xmlns:a16="http://schemas.microsoft.com/office/drawing/2014/main" val="3646727034"/>
                    </a:ext>
                  </a:extLst>
                </a:gridCol>
                <a:gridCol w="175139">
                  <a:extLst>
                    <a:ext uri="{9D8B030D-6E8A-4147-A177-3AD203B41FA5}">
                      <a16:colId xmlns:a16="http://schemas.microsoft.com/office/drawing/2014/main" val="2639390836"/>
                    </a:ext>
                  </a:extLst>
                </a:gridCol>
                <a:gridCol w="1576425">
                  <a:extLst>
                    <a:ext uri="{9D8B030D-6E8A-4147-A177-3AD203B41FA5}">
                      <a16:colId xmlns:a16="http://schemas.microsoft.com/office/drawing/2014/main" val="1853936049"/>
                    </a:ext>
                  </a:extLst>
                </a:gridCol>
                <a:gridCol w="1576425">
                  <a:extLst>
                    <a:ext uri="{9D8B030D-6E8A-4147-A177-3AD203B41FA5}">
                      <a16:colId xmlns:a16="http://schemas.microsoft.com/office/drawing/2014/main" val="2559309702"/>
                    </a:ext>
                  </a:extLst>
                </a:gridCol>
              </a:tblGrid>
              <a:tr h="42631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Datos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CUOTA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180592"/>
                  </a:ext>
                </a:extLst>
              </a:tr>
              <a:tr h="42631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Vencida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Adelantada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195949"/>
                  </a:ext>
                </a:extLst>
              </a:tr>
              <a:tr h="42631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Interés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419870"/>
                  </a:ext>
                </a:extLst>
              </a:tr>
              <a:tr h="42631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Cargado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Deducido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Cargado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Deducido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9323077"/>
                  </a:ext>
                </a:extLst>
              </a:tr>
              <a:tr h="426310"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 solicitado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579209"/>
                  </a:ext>
                </a:extLst>
              </a:tr>
              <a:tr h="426310"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Cuotas a pagar originales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51162"/>
                  </a:ext>
                </a:extLst>
              </a:tr>
              <a:tr h="426310"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Interes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 i n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286463"/>
                  </a:ext>
                </a:extLst>
              </a:tr>
              <a:tr h="426310"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Deuda teórica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 = C + C in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 = C + C in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 = C + C in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 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5311160"/>
                  </a:ext>
                </a:extLst>
              </a:tr>
              <a:tr h="426310"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Cuota = </a:t>
                      </a:r>
                      <a:r>
                        <a:rPr lang="el-G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 = </a:t>
                      </a: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Deuda / n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 / n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 / n 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 / n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 / n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 / n  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8347985"/>
                  </a:ext>
                </a:extLst>
              </a:tr>
              <a:tr h="426310"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Deuda real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  - </a:t>
                      </a:r>
                      <a:r>
                        <a:rPr lang="el-G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  - </a:t>
                      </a:r>
                      <a:r>
                        <a:rPr lang="el-G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 </a:t>
                      </a:r>
                      <a:endParaRPr lang="el-G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 - </a:t>
                      </a:r>
                      <a:r>
                        <a:rPr lang="el-G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 </a:t>
                      </a:r>
                      <a:endParaRPr lang="el-G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4845856"/>
                  </a:ext>
                </a:extLst>
              </a:tr>
              <a:tr h="426310"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Neto recibido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 - Cin 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 - a 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 - a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 – </a:t>
                      </a:r>
                      <a:r>
                        <a:rPr lang="es-AR" sz="24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Cin</a:t>
                      </a: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A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702879"/>
                  </a:ext>
                </a:extLst>
              </a:tr>
              <a:tr h="514167"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Cuotas a pagar reales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5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4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4401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355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13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938072" y="719832"/>
            <a:ext cx="1041572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es-ES_tradnl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Determinación de la tasa efectiva implícita en la operación </a:t>
            </a:r>
            <a:endParaRPr lang="es-AR" sz="3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cuota de pago lleva dentro de sí una parte que se destina a amortizar el capital y otra al pago de intereses. 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el procedimiento aplicado para su cálculo esa composición interna se mantiene constante sin considerar que a consecuencia de los pagos realizados la suma adeudada va decreciendo. </a:t>
            </a:r>
          </a:p>
        </p:txBody>
      </p:sp>
    </p:spTree>
    <p:extLst>
      <p:ext uri="{BB962C8B-B14F-4D97-AF65-F5344CB8AC3E}">
        <p14:creationId xmlns:p14="http://schemas.microsoft.com/office/powerpoint/2010/main" val="2656967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14</a:t>
            </a:fld>
            <a:endParaRPr lang="es-AR"/>
          </a:p>
        </p:txBody>
      </p:sp>
      <p:sp>
        <p:nvSpPr>
          <p:cNvPr id="3" name="Rectángulo 2"/>
          <p:cNvSpPr/>
          <p:nvPr/>
        </p:nvSpPr>
        <p:spPr>
          <a:xfrm>
            <a:off x="960581" y="907764"/>
            <a:ext cx="1017847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Luego que se están pagando intereses sobre un dinero que no se debe, de ello resulta que: </a:t>
            </a:r>
            <a:r>
              <a:rPr lang="es-ES_tradnl" sz="3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tasa de interés subperiódica que efectivamente se paga es mayor que la tasa directa utilizada para el cálculo del recargo y cuota de pago</a:t>
            </a:r>
          </a:p>
        </p:txBody>
      </p:sp>
    </p:spTree>
    <p:extLst>
      <p:ext uri="{BB962C8B-B14F-4D97-AF65-F5344CB8AC3E}">
        <p14:creationId xmlns:p14="http://schemas.microsoft.com/office/powerpoint/2010/main" val="3726535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15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969702" y="764024"/>
            <a:ext cx="1093597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Cálculo de la tasa de interés sobre saldos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 se conoce: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la deuda que se financia,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el importe de la cuota y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la cantidad de cuotas, </a:t>
            </a:r>
          </a:p>
          <a:p>
            <a:pPr algn="just">
              <a:spcAft>
                <a:spcPts val="0"/>
              </a:spcAft>
            </a:pP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tasa de interés sobre saldos resulta de despejarla en la fórmula del Sistema Francés:         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AR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AR" sz="3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AR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  = 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  </a:t>
            </a:r>
            <a:r>
              <a:rPr lang="es-AR" sz="3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1 - ( 1 + i ) </a:t>
            </a:r>
            <a:r>
              <a:rPr lang="es-AR" sz="3000" u="sng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-n</a:t>
            </a:r>
            <a:r>
              <a:rPr lang="es-AR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s-AR" sz="3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0655"/>
            <a:r>
              <a:rPr lang="es-AR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i </a:t>
            </a:r>
            <a:endParaRPr lang="es-AR" sz="3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216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16</a:t>
            </a:fld>
            <a:endParaRPr lang="es-AR"/>
          </a:p>
        </p:txBody>
      </p:sp>
      <p:sp>
        <p:nvSpPr>
          <p:cNvPr id="3" name="Rectángulo 2"/>
          <p:cNvSpPr/>
          <p:nvPr/>
        </p:nvSpPr>
        <p:spPr>
          <a:xfrm>
            <a:off x="937847" y="826980"/>
            <a:ext cx="983398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Conocer la tasa “i” resulta de la aplicación de un procedimiento desarrollado al efecto del que se obtiene la llamada “Fórmula de Baily”</a:t>
            </a:r>
          </a:p>
          <a:p>
            <a:pPr algn="just">
              <a:spcAft>
                <a:spcPts val="0"/>
              </a:spcAft>
            </a:pPr>
            <a:endParaRPr lang="es-AR" sz="3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=  </a:t>
            </a:r>
            <a:r>
              <a:rPr 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  -  ( n - 1)  h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3200" b="1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30780" algn="just">
              <a:spcAft>
                <a:spcPts val="0"/>
              </a:spcAft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		 12 - 2 (n – 1) h </a:t>
            </a:r>
            <a:endParaRPr lang="es-AR" sz="3200" b="1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Siendo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AR" sz="3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 = </a:t>
            </a:r>
            <a:r>
              <a:rPr lang="es-ES_tradnl" sz="32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(α n)</a:t>
            </a: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32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/ ( n+1)</a:t>
            </a: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1</a:t>
            </a:r>
          </a:p>
          <a:p>
            <a:pPr>
              <a:spcAft>
                <a:spcPts val="0"/>
              </a:spcAft>
            </a:pP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       C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1352853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17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991035" y="804783"/>
            <a:ext cx="10362765" cy="5207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s-ES_tradnl" sz="32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Nota importante: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“Fórmula de Baily” es aplicable solo en el caso del pago de cuotas vencidas.</a:t>
            </a:r>
            <a:endParaRPr lang="es-AR" sz="2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rigor de verdad </a:t>
            </a:r>
            <a:r>
              <a:rPr lang="es-ES_tradnl" sz="28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existen planes de pago de cuotas adelantadas</a:t>
            </a:r>
            <a:r>
              <a:rPr lang="es-ES_tradnl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pues al entregar el importe de una cuota al momento de perfeccionarse el crédito </a:t>
            </a:r>
            <a:r>
              <a:rPr lang="es-ES_tradnl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reduce: </a:t>
            </a:r>
          </a:p>
          <a:p>
            <a:pPr marL="514350" indent="-514350" algn="just">
              <a:lnSpc>
                <a:spcPct val="150000"/>
              </a:lnSpc>
              <a:spcAft>
                <a:spcPts val="0"/>
              </a:spcAft>
              <a:buAutoNum type="alphaLcParenR"/>
            </a:pPr>
            <a:r>
              <a:rPr lang="es-ES_tradnl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esa cantidad la suma adeudada y </a:t>
            </a:r>
          </a:p>
          <a:p>
            <a:pPr marL="514350" indent="-514350" algn="just">
              <a:lnSpc>
                <a:spcPct val="150000"/>
              </a:lnSpc>
              <a:spcAft>
                <a:spcPts val="0"/>
              </a:spcAft>
              <a:buAutoNum type="alphaLcParenR"/>
            </a:pPr>
            <a:r>
              <a:rPr lang="es-ES_tradnl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una la cantidad de cuotas del plan. </a:t>
            </a:r>
            <a:endParaRPr lang="es-AR" sz="2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889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90031" y="870635"/>
            <a:ext cx="10363769" cy="5145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9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Caso 1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9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Interés cargado, cuota de pago vencido</a:t>
            </a:r>
            <a:endParaRPr lang="es-AR" sz="29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precio de contado de una computadora es de $30.000,00.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ofrece la alternativa de pagar la misma en 5 cuotas mensuales, iguales, </a:t>
            </a:r>
            <a:r>
              <a:rPr lang="es-E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vencidas</a:t>
            </a: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consecutivas con más un interés directo del 3 % mensual. Considerando que </a:t>
            </a:r>
            <a:r>
              <a:rPr lang="es-E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interés es cargado</a:t>
            </a: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calcular el importe de la cuota, la tasa subperiódica cobrada, comprobar, luego obtener la tasa efectiva anual y la tasa nominal anual que se corresponde con la tasa directa.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Realizar el cuadro de marcha de la deuda. </a:t>
            </a:r>
            <a:endParaRPr lang="es-AR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7755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10093" y="765544"/>
            <a:ext cx="10940902" cy="4820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36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Resolución: </a:t>
            </a:r>
            <a:endParaRPr lang="es-A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Cuota: </a:t>
            </a:r>
            <a:endParaRPr lang="es-AR" sz="3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Cuota = </a:t>
            </a:r>
            <a:r>
              <a:rPr lang="es-ES" sz="30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Capital   +    Interés  </a:t>
            </a:r>
            <a:endParaRPr lang="es-AR" sz="3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s-E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Cantidad de cuotas</a:t>
            </a:r>
            <a:endParaRPr lang="es-AR" sz="3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Interés = Capital * razón * tiempo = 30.000,00 * 0,03 * 5 = 4.500,00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Cuota = </a:t>
            </a:r>
            <a:r>
              <a:rPr lang="es-ES" sz="30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30.000,00 + 4.500,00 </a:t>
            </a:r>
            <a:r>
              <a:rPr lang="es-E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= 6.900,00</a:t>
            </a:r>
            <a:endParaRPr lang="es-AR" sz="3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s-E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5 </a:t>
            </a:r>
            <a:endParaRPr lang="es-AR" sz="3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58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2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929865" y="689334"/>
            <a:ext cx="10702154" cy="542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</a:pPr>
            <a:r>
              <a:rPr lang="es-ES_tradnl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INTERES DIRECTO</a:t>
            </a:r>
            <a:endParaRPr lang="es-AR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denomina Interés Directo a una forma de calcular el costo de un capital a financiar y que se ha de reintegrar en más de un pago o cuota.</a:t>
            </a:r>
            <a:endParaRPr lang="es-AR" sz="3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interés se calcula en forma lineal: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AR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= C i n</a:t>
            </a:r>
            <a:endParaRPr lang="es-AR" sz="3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endParaRPr lang="es-A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67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31357" y="882502"/>
            <a:ext cx="11160643" cy="5363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Caso 1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Interés cargado, pago de cuota vencida</a:t>
            </a:r>
          </a:p>
          <a:p>
            <a:pPr>
              <a:spcAft>
                <a:spcPts val="0"/>
              </a:spcAft>
            </a:pPr>
            <a:endParaRPr lang="es-ES_tradnl" sz="2800" b="1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_tradnl" sz="28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_tradn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( 6.900,00 * 5 / 30.000,00 ) </a:t>
            </a:r>
            <a:r>
              <a:rPr lang="es-ES_tradnl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/ ( 5 +1 )</a:t>
            </a:r>
            <a:r>
              <a:rPr lang="es-ES_tradn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1  =  1,15 </a:t>
            </a:r>
            <a:r>
              <a:rPr lang="es-ES_tradnl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0,33333 </a:t>
            </a:r>
            <a:r>
              <a:rPr lang="es-ES_tradn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 = </a:t>
            </a:r>
            <a:r>
              <a:rPr lang="es-ES_tradnl" sz="28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0,04769</a:t>
            </a:r>
          </a:p>
          <a:p>
            <a:pPr>
              <a:spcAft>
                <a:spcPts val="0"/>
              </a:spcAft>
            </a:pPr>
            <a:endParaRPr lang="es-AR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_tradnl" sz="28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s-ES_tradn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s-ES_tradnl" sz="2800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  –  ( 5 – 1 )  *  0,04769</a:t>
            </a:r>
            <a:r>
              <a:rPr lang="es-ES_tradn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*  0,04769  = </a:t>
            </a:r>
            <a:r>
              <a:rPr lang="es-ES_tradnl" sz="2800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11,80924</a:t>
            </a:r>
            <a:r>
              <a:rPr lang="es-ES_tradn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* 0,04769 = </a:t>
            </a:r>
            <a:r>
              <a:rPr lang="es-ES_tradnl" sz="28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0,04847</a:t>
            </a:r>
            <a:endParaRPr lang="es-AR" sz="2800" b="1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12 – 2 ( 5 – 1 ) * 0,04769		           11,61848</a:t>
            </a:r>
            <a:endParaRPr lang="es-AR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Comprobación: </a:t>
            </a:r>
            <a:endParaRPr lang="es-AR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s-ES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ES_tradnl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 </a:t>
            </a:r>
            <a:r>
              <a:rPr lang="es-ES_tradnl" sz="2800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– ( 1 + i ) </a:t>
            </a:r>
            <a:r>
              <a:rPr lang="es-ES_tradnl" sz="2800" u="sng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–n</a:t>
            </a:r>
            <a:r>
              <a:rPr lang="es-ES_tradnl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=  6.900,00  </a:t>
            </a:r>
            <a:r>
              <a:rPr lang="es-ES_tradnl" sz="2800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– ( 1 +0,04847 ) </a:t>
            </a:r>
            <a:r>
              <a:rPr lang="es-ES_tradnl" sz="2800" u="sng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5</a:t>
            </a:r>
            <a:r>
              <a:rPr lang="es-ES_tradnl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= 30.000,00</a:t>
            </a:r>
            <a:endParaRPr lang="es-AR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es-ES_tradnl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i		                        0,04847</a:t>
            </a:r>
            <a:endParaRPr lang="es-A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7308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60942" y="591800"/>
            <a:ext cx="9998015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E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Tasa nominal anual</a:t>
            </a:r>
            <a:endParaRPr lang="es-A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= i/m * 12 = 0,04847 * 12 = 0,58164</a:t>
            </a:r>
            <a:endParaRPr lang="es-A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Tasa efectiva anual</a:t>
            </a:r>
            <a:endParaRPr lang="es-A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i´ = ( 1 + i/m ) </a:t>
            </a:r>
            <a:r>
              <a:rPr lang="es-ES" sz="3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 </a:t>
            </a:r>
            <a:r>
              <a:rPr lang="es-E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1 = ( 1 + 0,04847 ) </a:t>
            </a:r>
            <a:r>
              <a:rPr lang="es-ES" sz="3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 </a:t>
            </a:r>
            <a:r>
              <a:rPr lang="es-E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1 = 0,7647 </a:t>
            </a:r>
            <a:endParaRPr lang="es-A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9657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886925"/>
              </p:ext>
            </p:extLst>
          </p:nvPr>
        </p:nvGraphicFramePr>
        <p:xfrm>
          <a:off x="1016001" y="729672"/>
          <a:ext cx="10206182" cy="535749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7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9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9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229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nº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Cuota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Interés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>
                          <a:effectLst/>
                        </a:rPr>
                        <a:t>Capital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>
                          <a:effectLst/>
                        </a:rPr>
                        <a:t>Acumulado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>
                          <a:effectLst/>
                        </a:rPr>
                        <a:t>Resto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31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0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 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 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 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$ 30,000.00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31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1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6,900.00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1,454.10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5,445.90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5,445.90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$ 24,554.10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31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2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6,900.00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1,190.14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5,709.86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$ 11,155.76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$ 18,844.24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31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3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6,900.00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   913.38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5,986.62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$ 17,142.38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$ 12,857.62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931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4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6,900.00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   623.31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6,276.69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$ 23,419.07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 6,580.93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931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5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6,900.00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   319.08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6,580.92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$ 30,000.00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        0.00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931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 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$34,500.00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4,500.00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$30,000.00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 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 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0574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10727" y="849041"/>
            <a:ext cx="10858000" cy="5919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s-ES" sz="29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Caso 2 </a:t>
            </a:r>
          </a:p>
          <a:p>
            <a:pPr>
              <a:spcAft>
                <a:spcPts val="800"/>
              </a:spcAft>
            </a:pPr>
            <a:r>
              <a:rPr lang="es-ES" sz="29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Interés cargado – de pago adelantado</a:t>
            </a:r>
            <a:endParaRPr lang="es-AR" sz="29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precio de contado de una computadora es de $30.000,00.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ofrece la alternativa de pagar la misma en 5 cuotas mensuales, iguales, </a:t>
            </a:r>
            <a:r>
              <a:rPr lang="es-E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adelantadas </a:t>
            </a: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consecutivas con más un interés directo del 3 % mensual. Considerando que </a:t>
            </a:r>
            <a:r>
              <a:rPr lang="es-E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interés es cargado </a:t>
            </a: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calcular la importe de la cuota, la tasa subperiódica cobrada, comprobar y luego obtener la tasa efectiva anual y la tasa nominal anual que se corresponde con la tasa directa.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Realizar el cuadro de marcha de la deuda. </a:t>
            </a:r>
            <a:endParaRPr lang="es-AR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3805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77660" y="834177"/>
            <a:ext cx="11214340" cy="5495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Caso 2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Interés cargado, pago de cuota adelantada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Tasa de interés sobre saldos</a:t>
            </a:r>
            <a:endParaRPr lang="es-AR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_tradnl" sz="28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_tradn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( 6.900,00 * 4 / 23.100,00 ) </a:t>
            </a:r>
            <a:r>
              <a:rPr lang="es-ES_tradnl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/ ( 4 +1 )</a:t>
            </a:r>
            <a:r>
              <a:rPr lang="es-ES_tradn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1  =  1,19481 </a:t>
            </a:r>
            <a:r>
              <a:rPr lang="es-ES_tradnl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0,40 </a:t>
            </a:r>
            <a:r>
              <a:rPr lang="es-ES_tradn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 = </a:t>
            </a:r>
            <a:r>
              <a:rPr lang="es-ES_tradnl" sz="28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0,07379</a:t>
            </a:r>
          </a:p>
          <a:p>
            <a:pPr>
              <a:spcAft>
                <a:spcPts val="0"/>
              </a:spcAft>
            </a:pPr>
            <a:endParaRPr lang="es-AR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_tradnl" sz="28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s-ES_tradn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s-ES_tradnl" sz="2800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  –  ( 4 – 1 )  *  0,07379</a:t>
            </a:r>
            <a:r>
              <a:rPr lang="es-ES_tradn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*  0,07379  = </a:t>
            </a:r>
            <a:r>
              <a:rPr lang="es-ES_tradnl" sz="2800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11,77863</a:t>
            </a:r>
            <a:r>
              <a:rPr lang="es-ES_tradn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* 0,07379 = </a:t>
            </a:r>
            <a:r>
              <a:rPr lang="es-ES_tradnl" sz="28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0,07520</a:t>
            </a:r>
            <a:endParaRPr lang="es-AR" sz="2800" b="1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12 – 2 ( 4 – 1 ) * 0,07379		           11,55726</a:t>
            </a:r>
            <a:endParaRPr lang="es-AR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Comprobación: </a:t>
            </a:r>
            <a:endParaRPr lang="es-AR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s-ES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ES_tradnl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 </a:t>
            </a:r>
            <a:r>
              <a:rPr lang="es-ES_tradnl" sz="2800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– ( 1 + i ) </a:t>
            </a:r>
            <a:r>
              <a:rPr lang="es-ES_tradnl" sz="2800" u="sng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–n</a:t>
            </a:r>
            <a:r>
              <a:rPr lang="es-ES_tradnl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=  6.900,00  </a:t>
            </a:r>
            <a:r>
              <a:rPr lang="es-ES_tradnl" sz="2800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– ( 1 + 0,07520 ) </a:t>
            </a:r>
            <a:r>
              <a:rPr lang="es-ES_tradnl" sz="2800" u="sng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4</a:t>
            </a:r>
            <a:r>
              <a:rPr lang="es-ES_tradnl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= 23.100,00</a:t>
            </a:r>
            <a:endParaRPr lang="es-AR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es-ES_tradnl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i		                        0,07520</a:t>
            </a:r>
            <a:endParaRPr lang="es-A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4001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99226" y="643257"/>
            <a:ext cx="10193548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E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Tasa nominal anual</a:t>
            </a:r>
            <a:endParaRPr lang="es-A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= i/m * 12 = 0,07520 * 12 = 0,90240</a:t>
            </a:r>
            <a:endParaRPr lang="es-A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s-ES" sz="3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Tasa efectiva anual</a:t>
            </a:r>
            <a:endParaRPr lang="es-A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i´ = ( 1 + i/m ) </a:t>
            </a:r>
            <a:r>
              <a:rPr lang="es-ES" sz="3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 </a:t>
            </a:r>
            <a:r>
              <a:rPr lang="es-E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1 = ( 1 + 0,07520 ) </a:t>
            </a:r>
            <a:r>
              <a:rPr lang="es-ES" sz="3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 </a:t>
            </a:r>
            <a:r>
              <a:rPr lang="es-E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1 = </a:t>
            </a:r>
            <a:r>
              <a:rPr lang="es-ES" sz="3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1,38710 </a:t>
            </a:r>
            <a:endParaRPr lang="es-AR" sz="3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s-E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s-A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1713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55221"/>
              </p:ext>
            </p:extLst>
          </p:nvPr>
        </p:nvGraphicFramePr>
        <p:xfrm>
          <a:off x="1109868" y="812637"/>
          <a:ext cx="9779805" cy="529636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0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7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4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544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nº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Cuota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Interés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Capital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Acumulado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Resto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556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0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 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 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 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 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$ 23,100.00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873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>
                          <a:effectLst/>
                        </a:rPr>
                        <a:t>1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$ 6,900.00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$ 1,737.12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$ 5,162.88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$   5,162.88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$ 17,937.12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3873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>
                          <a:effectLst/>
                        </a:rPr>
                        <a:t>2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$ 6,900.00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$ 1,348.87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$ 5,551.13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$ 10,714.01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$ 12,385.99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873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>
                          <a:effectLst/>
                        </a:rPr>
                        <a:t>3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$ 6,900.00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$    931.43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$ 5,968.57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$ 16,682.58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$   6,417.42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873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>
                          <a:effectLst/>
                        </a:rPr>
                        <a:t>4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$ 6,900.00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$    482.58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$ 6,417.42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$ 23,100.00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$           0.00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3873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>
                          <a:effectLst/>
                        </a:rPr>
                        <a:t> 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$27,600.00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$  4,500.00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$23,100.00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 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 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26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926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50984" y="839139"/>
            <a:ext cx="10878746" cy="5442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Caso 3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Interés deducido – pago de cuota vencida</a:t>
            </a:r>
            <a:endParaRPr lang="es-AR" sz="30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precio de contado de una computadora es de $30.000,00.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ofrece la alternativa de pagar la misma en 5 cuotas mensuales, iguales, </a:t>
            </a:r>
            <a:r>
              <a:rPr lang="es-ES" sz="3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vencidas </a:t>
            </a:r>
            <a:r>
              <a:rPr lang="es-E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consecutivas con más un interés directo del 3 % mensual. Considerando que </a:t>
            </a:r>
            <a:r>
              <a:rPr lang="es-ES" sz="3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interés es deducido</a:t>
            </a:r>
            <a:r>
              <a:rPr lang="es-E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calcular la importe de la cuota, la tasa subperiódica  cobrada, comprobar y luego obtener la tasa efectiva anual y la tasa nominal anual que se corresponde con la tasa directa.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Realizar el cuadro de marcha de la deuda. </a:t>
            </a:r>
            <a:endParaRPr lang="es-AR" sz="3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27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2572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28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988828" y="910435"/>
            <a:ext cx="10930270" cy="4690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30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Resolución: </a:t>
            </a:r>
            <a:endParaRPr lang="es-AR" sz="3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Cuota: </a:t>
            </a:r>
            <a:endParaRPr lang="es-AR" sz="3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Cuota = </a:t>
            </a:r>
            <a:r>
              <a:rPr lang="es-ES" sz="30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Capital                  .     </a:t>
            </a:r>
            <a:endParaRPr lang="es-AR" sz="3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s-E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Cantidad de cuotas</a:t>
            </a:r>
            <a:endParaRPr lang="es-AR" sz="3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Interés = Capital * razón * tiempo = 30.000,00 * 0,03 * 5 = 4.500,00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Cuota = </a:t>
            </a:r>
            <a:r>
              <a:rPr lang="es-ES" sz="30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30.000,00 </a:t>
            </a:r>
            <a:r>
              <a:rPr lang="es-E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= 6.000,00</a:t>
            </a:r>
            <a:endParaRPr lang="es-AR" sz="3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s-E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5 </a:t>
            </a:r>
            <a:endParaRPr lang="es-AR" sz="3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676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32121" y="847862"/>
            <a:ext cx="11259879" cy="5495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Caso 3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Interés deducido, pago de cuota vencida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Tasa de interés sobre saldos:</a:t>
            </a:r>
          </a:p>
          <a:p>
            <a:pPr>
              <a:spcAft>
                <a:spcPts val="0"/>
              </a:spcAft>
            </a:pPr>
            <a:r>
              <a:rPr lang="es-ES_tradnl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_tradnl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( 6.000,00 * 5 / 25.500,00 ) </a:t>
            </a:r>
            <a:r>
              <a:rPr lang="es-ES_tradnl" sz="28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/ ( 5 +1 )</a:t>
            </a:r>
            <a:r>
              <a:rPr lang="es-ES_tradnl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1  =  </a:t>
            </a:r>
            <a:r>
              <a:rPr lang="es-ES_tradnl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0,055667</a:t>
            </a:r>
          </a:p>
          <a:p>
            <a:pPr>
              <a:spcAft>
                <a:spcPts val="0"/>
              </a:spcAft>
            </a:pPr>
            <a:endParaRPr lang="es-AR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_tradnl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s-ES_tradnl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s-ES_tradnl" sz="28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  –  ( 5 – 1 )  *  0,05567</a:t>
            </a:r>
            <a:r>
              <a:rPr lang="es-ES_tradnl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*  0,05567  = </a:t>
            </a:r>
            <a:r>
              <a:rPr lang="es-ES_tradnl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0,056740</a:t>
            </a:r>
            <a:endParaRPr lang="es-AR" sz="28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12 – 2 ( 5 – 1 ) * 0,05567		      </a:t>
            </a:r>
            <a:endParaRPr lang="es-AR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Comprobación: </a:t>
            </a:r>
            <a:endParaRPr lang="es-AR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s-ES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ES_tradnl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 </a:t>
            </a:r>
            <a:r>
              <a:rPr lang="es-ES_tradnl" sz="2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– ( 1 + i ) </a:t>
            </a:r>
            <a:r>
              <a:rPr lang="es-ES_tradnl" sz="2800" u="sng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–n</a:t>
            </a:r>
            <a:r>
              <a:rPr lang="es-ES_tradnl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=  6.000,00  </a:t>
            </a:r>
            <a:r>
              <a:rPr lang="es-ES_tradnl" sz="2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– ( 1 + 0,056740 ) </a:t>
            </a:r>
            <a:r>
              <a:rPr lang="es-ES_tradnl" sz="2800" u="sng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5</a:t>
            </a:r>
            <a:r>
              <a:rPr lang="es-ES_tradnl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= 25.500,00</a:t>
            </a:r>
            <a:endParaRPr lang="es-AR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es-ES_tradnl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i		                        0,056740</a:t>
            </a:r>
            <a:endParaRPr lang="es-A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29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700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3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956930" y="637953"/>
            <a:ext cx="9835116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Calculado el interés se presentan </a:t>
            </a:r>
            <a:r>
              <a:rPr lang="es-ES_tradnl" sz="3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 alternativas para su pago</a:t>
            </a:r>
            <a:r>
              <a:rPr lang="es-ES_tradnl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spcAft>
                <a:spcPts val="0"/>
              </a:spcAft>
            </a:pPr>
            <a:endParaRPr lang="es-ES_tradnl" sz="3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 algn="just">
              <a:buFontTx/>
              <a:buChar char="♣"/>
            </a:pPr>
            <a:r>
              <a:rPr lang="es-ES_tradnl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 sea </a:t>
            </a:r>
            <a:r>
              <a:rPr lang="es-ES_tradnl" sz="3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sumado</a:t>
            </a:r>
            <a:r>
              <a:rPr lang="es-ES_tradnl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 capital y se llama “</a:t>
            </a:r>
            <a:r>
              <a:rPr lang="es-ES_tradnl" sz="3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interés cargado</a:t>
            </a:r>
            <a:r>
              <a:rPr lang="es-ES_tradnl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  <a:p>
            <a:pPr lvl="3" algn="just"/>
            <a:endParaRPr lang="es-ES_tradnl" sz="3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 algn="just">
              <a:buFontTx/>
              <a:buChar char="♣"/>
            </a:pPr>
            <a:r>
              <a:rPr lang="es-ES_tradnl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 sea </a:t>
            </a:r>
            <a:r>
              <a:rPr lang="es-ES_tradnl" sz="3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restado</a:t>
            </a:r>
            <a:r>
              <a:rPr lang="es-ES_tradnl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 capital y se le llama “</a:t>
            </a:r>
            <a:r>
              <a:rPr lang="es-ES_tradnl" sz="3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interés deducido</a:t>
            </a:r>
            <a:r>
              <a:rPr lang="es-ES_tradnl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2423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30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917943" y="559210"/>
            <a:ext cx="10951535" cy="5314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E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Tasa nominal anual</a:t>
            </a:r>
            <a:endParaRPr lang="es-A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= i/m * 12 = 0,056740 * 12 = 0,66614</a:t>
            </a:r>
            <a:endParaRPr lang="es-A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s-ES" sz="3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Tasa efectiva anual</a:t>
            </a:r>
            <a:endParaRPr lang="es-A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i´ = ( 1 + i/m ) </a:t>
            </a:r>
            <a:r>
              <a:rPr lang="es-ES" sz="3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 </a:t>
            </a:r>
            <a:r>
              <a:rPr lang="es-E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1 = ( 1 + 0,056740 ) </a:t>
            </a:r>
            <a:r>
              <a:rPr lang="es-ES" sz="3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 </a:t>
            </a:r>
            <a:r>
              <a:rPr lang="es-E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1 = </a:t>
            </a:r>
            <a:r>
              <a:rPr lang="es-E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0,93918 </a:t>
            </a:r>
            <a:endParaRPr lang="es-AR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s-ES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90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31</a:t>
            </a:fld>
            <a:endParaRPr lang="es-AR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155595"/>
              </p:ext>
            </p:extLst>
          </p:nvPr>
        </p:nvGraphicFramePr>
        <p:xfrm>
          <a:off x="1080654" y="825621"/>
          <a:ext cx="10113818" cy="483648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36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7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8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4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15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472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n</a:t>
                      </a:r>
                      <a:endParaRPr lang="es-AR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Cuota</a:t>
                      </a:r>
                      <a:endParaRPr lang="es-AR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Interés</a:t>
                      </a:r>
                      <a:endParaRPr lang="es-AR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>
                          <a:effectLst/>
                        </a:rPr>
                        <a:t>Capital </a:t>
                      </a:r>
                      <a:endParaRPr lang="es-AR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>
                          <a:effectLst/>
                        </a:rPr>
                        <a:t>Acumulado</a:t>
                      </a:r>
                      <a:endParaRPr lang="es-AR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>
                          <a:effectLst/>
                        </a:rPr>
                        <a:t>Resto</a:t>
                      </a:r>
                      <a:endParaRPr lang="es-AR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72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>
                          <a:effectLst/>
                        </a:rPr>
                        <a:t>0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 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 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 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>
                          <a:effectLst/>
                        </a:rPr>
                        <a:t> 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>
                          <a:effectLst/>
                        </a:rPr>
                        <a:t> $  25,500.00 </a:t>
                      </a:r>
                      <a:endParaRPr lang="es-AR" sz="2600" b="1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72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>
                          <a:effectLst/>
                        </a:rPr>
                        <a:t>1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6,000.00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1,446.87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4,553.13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$4,553.13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>
                          <a:effectLst/>
                        </a:rPr>
                        <a:t> $  20,946.87 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72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>
                          <a:effectLst/>
                        </a:rPr>
                        <a:t>2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6,000.00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1,188.52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4,811.48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$4,811.48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16,135.39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72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>
                          <a:effectLst/>
                        </a:rPr>
                        <a:t>3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6,000.00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   915.52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5,084.48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$5,084.48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11,050.91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72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>
                          <a:effectLst/>
                        </a:rPr>
                        <a:t>4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6,000.00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   627.03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5,372.97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$5,372.97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   5,677.94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673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>
                          <a:effectLst/>
                        </a:rPr>
                        <a:t>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6,000.00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   322.06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5,677.94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$5,677.94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          0.00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262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>
                          <a:effectLst/>
                        </a:rPr>
                        <a:t>Totales:</a:t>
                      </a:r>
                      <a:endParaRPr lang="es-AR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$ 30,000.00 </a:t>
                      </a:r>
                      <a:endParaRPr lang="es-AR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4,500.00 </a:t>
                      </a:r>
                      <a:endParaRPr lang="es-AR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$25,500.00 </a:t>
                      </a:r>
                      <a:endParaRPr lang="es-AR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 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 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480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32935" y="800219"/>
            <a:ext cx="10818059" cy="5442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Caso 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Interés deducido – pago de cuota adelantada</a:t>
            </a:r>
            <a:endParaRPr lang="es-AR" sz="30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solicita un préstamo de $30.000,00.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ofrece la alternativa de pagar el mismo en 5 cuotas mensuales, iguales, </a:t>
            </a:r>
            <a:r>
              <a:rPr lang="es-ES" sz="3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adelantadas</a:t>
            </a:r>
            <a:r>
              <a:rPr lang="es-E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consecutivas con más un interés directo del 3 % mensual. Considerando que </a:t>
            </a:r>
            <a:r>
              <a:rPr lang="es-ES" sz="3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interés es deducido</a:t>
            </a:r>
            <a:r>
              <a:rPr lang="es-E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calcular la importe de la cuota, la tasa subperiódica cobrada, comprobar y luego obtener la tasa efectiva anual y la tasa nominal anual que se corresponde con la tasa directa.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Realizar el cuadro de marcha de la deuda. </a:t>
            </a:r>
            <a:endParaRPr lang="es-AR" sz="3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32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7335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33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946298" y="903767"/>
            <a:ext cx="10519316" cy="6051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Caso 4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Interés deducido, pago de cuota adelantada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Tasa de interés sobre saldos</a:t>
            </a:r>
            <a:endParaRPr lang="es-AR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_tradnl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_tradnl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( 6.000,00 * 4 / 19.500,00 ) </a:t>
            </a:r>
            <a:r>
              <a:rPr lang="es-ES_tradnl" sz="28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/ ( 4 +1 )</a:t>
            </a:r>
            <a:r>
              <a:rPr lang="es-ES_tradnl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1  =  </a:t>
            </a:r>
            <a:r>
              <a:rPr lang="es-ES_tradnl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0,086602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_tradnl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s-ES_tradnl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s-ES_tradnl" sz="28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  –  ( 4 – 1 )  * 0,086602</a:t>
            </a:r>
            <a:r>
              <a:rPr lang="es-ES_tradnl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*  0,086602  = </a:t>
            </a:r>
            <a:r>
              <a:rPr lang="es-ES_tradnl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0,088562</a:t>
            </a:r>
            <a:endParaRPr lang="es-AR" sz="28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12 – 2 ( 4 – 1 ) * 0,086602	      </a:t>
            </a:r>
            <a:endParaRPr lang="es-AR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Comprobación: </a:t>
            </a:r>
            <a:endParaRPr lang="es-AR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s-ES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ES_tradnl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 </a:t>
            </a:r>
            <a:r>
              <a:rPr lang="es-ES_tradnl" sz="2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– ( 1 + i ) </a:t>
            </a:r>
            <a:r>
              <a:rPr lang="es-ES_tradnl" sz="2800" u="sng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–n</a:t>
            </a:r>
            <a:r>
              <a:rPr lang="es-ES_tradnl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=  6.000,00  </a:t>
            </a:r>
            <a:r>
              <a:rPr lang="es-ES_tradnl" sz="2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– ( 1 + 0,088562 ) </a:t>
            </a:r>
            <a:r>
              <a:rPr lang="es-ES_tradnl" sz="2800" u="sng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4</a:t>
            </a:r>
            <a:r>
              <a:rPr lang="es-ES_tradnl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= 19.500,00</a:t>
            </a:r>
            <a:endParaRPr lang="es-AR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es-ES_tradnl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i		                        0,088562</a:t>
            </a:r>
            <a:endParaRPr lang="es-A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587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34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889590" y="811424"/>
            <a:ext cx="10646735" cy="5314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E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Tasa nominal anual</a:t>
            </a:r>
            <a:endParaRPr lang="es-A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= i/m * 12 = 0,088562 * 12 = 1,06274</a:t>
            </a:r>
            <a:endParaRPr lang="es-A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s-ES" sz="3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Tasa efectiva anual</a:t>
            </a:r>
            <a:endParaRPr lang="es-A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i´ = ( 1 + i/m ) </a:t>
            </a:r>
            <a:r>
              <a:rPr lang="es-ES" sz="3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 </a:t>
            </a:r>
            <a:r>
              <a:rPr lang="es-E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1 = ( 1 + 0,088562 ) </a:t>
            </a:r>
            <a:r>
              <a:rPr lang="es-ES" sz="3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 </a:t>
            </a:r>
            <a:r>
              <a:rPr lang="es-E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1 = </a:t>
            </a:r>
            <a:r>
              <a:rPr lang="es-E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1,76847</a:t>
            </a:r>
            <a:endParaRPr lang="es-AR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s-ES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11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35</a:t>
            </a:fld>
            <a:endParaRPr lang="es-AR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08447"/>
              </p:ext>
            </p:extLst>
          </p:nvPr>
        </p:nvGraphicFramePr>
        <p:xfrm>
          <a:off x="1040702" y="944797"/>
          <a:ext cx="10313098" cy="496840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63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0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6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8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1422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 dirty="0">
                          <a:effectLst/>
                        </a:rPr>
                        <a:t>n</a:t>
                      </a:r>
                      <a:endParaRPr lang="es-AR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 dirty="0">
                          <a:effectLst/>
                        </a:rPr>
                        <a:t>Cuota</a:t>
                      </a:r>
                      <a:endParaRPr lang="es-AR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 dirty="0">
                          <a:effectLst/>
                        </a:rPr>
                        <a:t>Interés</a:t>
                      </a:r>
                      <a:endParaRPr lang="es-AR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Capital </a:t>
                      </a:r>
                      <a:endParaRPr lang="es-AR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Acumulado</a:t>
                      </a:r>
                      <a:endParaRPr lang="es-AR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Resto</a:t>
                      </a:r>
                      <a:endParaRPr lang="es-AR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42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0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 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 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 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 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$19,500.00 </a:t>
                      </a:r>
                      <a:endParaRPr lang="es-AR" sz="2600" b="1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42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1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6,000.00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$1,726.96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4,273.04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$4,273.04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$15,226.96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42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2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$   6,000.00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$ 1,348.53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$   4,651.47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$4,651.47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$10,575.50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42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>
                          <a:effectLst/>
                        </a:rPr>
                        <a:t>3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6,000.00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  936.59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5,063.41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$5,063.41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$ 5,512.09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42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>
                          <a:effectLst/>
                        </a:rPr>
                        <a:t>4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6,000.00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  487.91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  5,512.09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$5,512.09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baseline="0" dirty="0">
                          <a:effectLst/>
                        </a:rPr>
                        <a:t> </a:t>
                      </a:r>
                      <a:r>
                        <a:rPr lang="es-AR" sz="2600" u="none" strike="noStrike" dirty="0">
                          <a:effectLst/>
                        </a:rPr>
                        <a:t>$         0.00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9873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Totales: </a:t>
                      </a:r>
                      <a:endParaRPr lang="es-AR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$24,000.00 </a:t>
                      </a:r>
                      <a:endParaRPr lang="es-AR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$4,500.00 </a:t>
                      </a:r>
                      <a:endParaRPr lang="es-AR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 $19,500.00 </a:t>
                      </a:r>
                      <a:endParaRPr lang="es-AR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 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600" u="none" strike="noStrike" dirty="0">
                          <a:effectLst/>
                        </a:rPr>
                        <a:t> 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21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74650" y="616951"/>
            <a:ext cx="10201350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MOMENTO DEL PAGO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su vez las cuotas, respecto al momento del pago,  pueden ser:  </a:t>
            </a:r>
          </a:p>
          <a:p>
            <a:pPr algn="just">
              <a:spcAft>
                <a:spcPts val="0"/>
              </a:spcAft>
            </a:pPr>
            <a:endParaRPr lang="es-ES_tradnl" sz="3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0" lvl="5" indent="-457200" algn="just">
              <a:buFontTx/>
              <a:buChar char="♣"/>
            </a:pPr>
            <a:r>
              <a:rPr lang="es-ES_tradnl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Adelantadas </a:t>
            </a:r>
          </a:p>
          <a:p>
            <a:pPr lvl="5" algn="just"/>
            <a:r>
              <a:rPr lang="es-ES_tradnl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s-ES_tradnl" sz="3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endParaRPr lang="es-ES_tradnl" sz="3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0" lvl="5" indent="-457200" algn="just">
              <a:buFontTx/>
              <a:buChar char="♣"/>
            </a:pPr>
            <a:r>
              <a:rPr lang="es-ES_tradnl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Vencidas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518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942085" y="624572"/>
            <a:ext cx="104695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_tradnl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lo tanto se presentan cuatro alternativas: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es-ES_tradnl" sz="3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es-ES_tradnl" sz="3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es-ES_tradnl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es-ES_tradnl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es-ES_tradnl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772130"/>
              </p:ext>
            </p:extLst>
          </p:nvPr>
        </p:nvGraphicFramePr>
        <p:xfrm>
          <a:off x="1084520" y="1700562"/>
          <a:ext cx="8784099" cy="323570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85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9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9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3885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s-AR" sz="3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Interés</a:t>
                      </a:r>
                      <a:endParaRPr lang="es-AR" sz="3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3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Cuotas de pago </a:t>
                      </a:r>
                      <a:endParaRPr lang="es-AR" sz="3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449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E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Vencido</a:t>
                      </a:r>
                      <a:endParaRPr lang="es-AR" sz="3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ES" sz="3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Adelantado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16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3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Cargado</a:t>
                      </a:r>
                      <a:endParaRPr lang="es-AR" sz="3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3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AR" sz="3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3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AR" sz="3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320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3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Deducido</a:t>
                      </a:r>
                      <a:endParaRPr lang="es-AR" sz="3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ES" sz="3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AR" sz="3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3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AR" sz="3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789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68093" y="330047"/>
            <a:ext cx="9126747" cy="5474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ES_tradnl" sz="36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Nomenclatura</a:t>
            </a:r>
            <a:r>
              <a:rPr lang="es-ES_tradnl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indent="-457200" algn="just">
              <a:lnSpc>
                <a:spcPct val="200000"/>
              </a:lnSpc>
              <a:buFont typeface="Times New Roman" panose="02020603050405020304" pitchFamily="18" charset="0"/>
              <a:buChar char="♣"/>
            </a:pPr>
            <a:r>
              <a:rPr lang="es-A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Importe solicitado: C</a:t>
            </a:r>
            <a:endParaRPr lang="es-AR" sz="3600" baseline="-25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200000"/>
              </a:lnSpc>
              <a:buFont typeface="Times New Roman" panose="02020603050405020304" pitchFamily="18" charset="0"/>
              <a:buChar char="♣"/>
            </a:pPr>
            <a:r>
              <a:rPr lang="es-ES_tradnl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Interés: I = </a:t>
            </a:r>
            <a:r>
              <a:rPr lang="es-AR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ES_tradnl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n</a:t>
            </a: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A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cantidad de cuotas: n </a:t>
            </a:r>
            <a:endParaRPr lang="es-A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A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Cuota de pago: α</a:t>
            </a:r>
            <a:endParaRPr lang="es-A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925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7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956930" y="754912"/>
            <a:ext cx="10903687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es-ES_tradnl" sz="3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Interés cargado</a:t>
            </a:r>
            <a:endParaRPr lang="es-AR" sz="3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total adeudado es </a:t>
            </a:r>
            <a:r>
              <a:rPr lang="es-ES_tradnl" sz="3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suma de capital solicitado más los intereses</a:t>
            </a: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s-AR" sz="3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cuota a pagar será ese total dividido por la cantidad de “n” cuotas:</a:t>
            </a:r>
          </a:p>
          <a:p>
            <a:pPr algn="just">
              <a:spcAft>
                <a:spcPts val="0"/>
              </a:spcAft>
            </a:pPr>
            <a:endParaRPr lang="es-ES_tradnl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Cuota = </a:t>
            </a:r>
            <a:r>
              <a:rPr lang="es-ES_tradnl" sz="32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s-ES_tradnl" sz="32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+ I</a:t>
            </a: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es-ES_tradnl" sz="32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+ C i n</a:t>
            </a:r>
            <a:endParaRPr lang="es-AR" sz="3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  n          n 	         n</a:t>
            </a:r>
          </a:p>
          <a:p>
            <a:pPr>
              <a:spcAft>
                <a:spcPts val="0"/>
              </a:spcAft>
            </a:pPr>
            <a:endParaRPr lang="es-AR" sz="3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_tradnl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Cuota = </a:t>
            </a:r>
            <a:r>
              <a:rPr lang="es-ES_tradnl" sz="3200" b="1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(1 + i n)</a:t>
            </a:r>
            <a:endParaRPr lang="es-AR" sz="3200" b="1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AR" sz="32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_tradnl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endParaRPr lang="es-AR" sz="3200" b="1" dirty="0">
              <a:solidFill>
                <a:srgbClr val="FF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42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8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948564" y="681124"/>
            <a:ext cx="11052463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es-ES_tradnl" sz="3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Interés deducido</a:t>
            </a:r>
            <a:endParaRPr lang="es-AR" sz="3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calcula el importe del interés y se le resta al capital a financiar.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lo tanto se recibe una cantidad menor y la deuda es el capital solicitado.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Neto recibido: C – C in = C ( 1 – in )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adeudado: C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Cuota = C / n</a:t>
            </a:r>
            <a:endParaRPr lang="es-AR" sz="3200" b="1" dirty="0">
              <a:solidFill>
                <a:srgbClr val="FF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61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BBEE6D7-A993-4CA3-807D-AC2DBBFD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3C55-4F00-4D57-9024-312E6C7A6091}" type="slidenum">
              <a:rPr lang="es-AR" smtClean="0"/>
              <a:t>9</a:t>
            </a:fld>
            <a:endParaRPr lang="es-AR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19ECB9F-1E86-4BAF-8BF3-68D23E7AF917}"/>
              </a:ext>
            </a:extLst>
          </p:cNvPr>
          <p:cNvSpPr txBox="1"/>
          <p:nvPr/>
        </p:nvSpPr>
        <p:spPr>
          <a:xfrm>
            <a:off x="984738" y="741993"/>
            <a:ext cx="10711544" cy="5614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 bien que vale de contado $ 30.000,00 a pagar en </a:t>
            </a:r>
            <a:r>
              <a:rPr lang="es-E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s-E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cuotas, iguales, sincrónicas y consecutivas, </a:t>
            </a:r>
            <a:r>
              <a:rPr lang="es-ES" sz="3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vencidas</a:t>
            </a:r>
            <a:r>
              <a:rPr lang="es-E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con mas un interés del 3,00 % directo, calcular la cuota bajo los siguientes supuestos de interés: a) cargado y b) deducido:</a:t>
            </a:r>
            <a:endParaRPr lang="es-AR" sz="3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30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Cargado: </a:t>
            </a:r>
            <a:endParaRPr lang="es-AR" sz="3000" i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Deuda </a:t>
            </a:r>
            <a:r>
              <a:rPr lang="es-E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C ( 1 + i n ) = 30.000,00 ( 1 + 0,03 * </a:t>
            </a:r>
            <a:r>
              <a:rPr lang="es-E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s-E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 = </a:t>
            </a:r>
            <a:r>
              <a:rPr lang="es-E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34.5</a:t>
            </a:r>
            <a:r>
              <a:rPr lang="es-E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00,00</a:t>
            </a:r>
            <a:endParaRPr lang="es-AR" sz="3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 = 34.500</a:t>
            </a:r>
            <a:r>
              <a:rPr lang="es-E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,00</a:t>
            </a:r>
            <a:r>
              <a:rPr lang="es-E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s-E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</a:t>
            </a:r>
            <a:r>
              <a:rPr lang="es-E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E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6.900,00</a:t>
            </a:r>
            <a:endParaRPr lang="es-AR" sz="3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30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Deducido:</a:t>
            </a:r>
            <a:endParaRPr lang="es-AR" sz="3000" i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Deuda</a:t>
            </a:r>
            <a:r>
              <a:rPr lang="es-E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C – C i n  = 30.000 </a:t>
            </a:r>
            <a:r>
              <a:rPr lang="es-E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s-E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30.000 * 0,03 * 5 = </a:t>
            </a:r>
            <a:r>
              <a:rPr lang="es-E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25.500,00</a:t>
            </a:r>
            <a:endParaRPr lang="es-ES" sz="3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 = </a:t>
            </a:r>
            <a:r>
              <a:rPr lang="es-E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30.000,00</a:t>
            </a:r>
            <a:r>
              <a:rPr lang="es-E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s-E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s-E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6.000,00</a:t>
            </a:r>
            <a:endParaRPr lang="es-AR" sz="3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2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2453</Words>
  <Application>Microsoft Office PowerPoint</Application>
  <PresentationFormat>Panorámica</PresentationFormat>
  <Paragraphs>488</Paragraphs>
  <Slides>35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</dc:creator>
  <cp:lastModifiedBy>Gustavo</cp:lastModifiedBy>
  <cp:revision>72</cp:revision>
  <cp:lastPrinted>2020-10-30T20:36:45Z</cp:lastPrinted>
  <dcterms:created xsi:type="dcterms:W3CDTF">2020-04-07T14:35:42Z</dcterms:created>
  <dcterms:modified xsi:type="dcterms:W3CDTF">2020-10-30T20:37:14Z</dcterms:modified>
</cp:coreProperties>
</file>