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5"/>
  </p:notesMasterIdLst>
  <p:handoutMasterIdLst>
    <p:handoutMasterId r:id="rId106"/>
  </p:handoutMasterIdLst>
  <p:sldIdLst>
    <p:sldId id="326" r:id="rId2"/>
    <p:sldId id="343" r:id="rId3"/>
    <p:sldId id="289" r:id="rId4"/>
    <p:sldId id="257" r:id="rId5"/>
    <p:sldId id="276" r:id="rId6"/>
    <p:sldId id="329" r:id="rId7"/>
    <p:sldId id="258" r:id="rId8"/>
    <p:sldId id="275" r:id="rId9"/>
    <p:sldId id="288" r:id="rId10"/>
    <p:sldId id="277" r:id="rId11"/>
    <p:sldId id="273" r:id="rId12"/>
    <p:sldId id="268" r:id="rId13"/>
    <p:sldId id="262" r:id="rId14"/>
    <p:sldId id="282" r:id="rId15"/>
    <p:sldId id="281" r:id="rId16"/>
    <p:sldId id="314" r:id="rId17"/>
    <p:sldId id="292" r:id="rId18"/>
    <p:sldId id="293" r:id="rId19"/>
    <p:sldId id="357" r:id="rId20"/>
    <p:sldId id="294" r:id="rId21"/>
    <p:sldId id="356" r:id="rId22"/>
    <p:sldId id="295" r:id="rId23"/>
    <p:sldId id="296" r:id="rId24"/>
    <p:sldId id="297" r:id="rId25"/>
    <p:sldId id="298" r:id="rId26"/>
    <p:sldId id="300" r:id="rId27"/>
    <p:sldId id="369" r:id="rId28"/>
    <p:sldId id="299" r:id="rId29"/>
    <p:sldId id="355" r:id="rId30"/>
    <p:sldId id="336" r:id="rId31"/>
    <p:sldId id="337" r:id="rId32"/>
    <p:sldId id="340" r:id="rId33"/>
    <p:sldId id="341" r:id="rId34"/>
    <p:sldId id="342" r:id="rId35"/>
    <p:sldId id="338" r:id="rId36"/>
    <p:sldId id="339" r:id="rId37"/>
    <p:sldId id="287" r:id="rId38"/>
    <p:sldId id="259" r:id="rId39"/>
    <p:sldId id="334" r:id="rId40"/>
    <p:sldId id="333" r:id="rId41"/>
    <p:sldId id="260" r:id="rId42"/>
    <p:sldId id="335" r:id="rId43"/>
    <p:sldId id="271" r:id="rId44"/>
    <p:sldId id="270" r:id="rId45"/>
    <p:sldId id="278" r:id="rId46"/>
    <p:sldId id="328" r:id="rId47"/>
    <p:sldId id="279" r:id="rId48"/>
    <p:sldId id="330" r:id="rId49"/>
    <p:sldId id="301" r:id="rId50"/>
    <p:sldId id="370" r:id="rId51"/>
    <p:sldId id="302" r:id="rId52"/>
    <p:sldId id="303" r:id="rId53"/>
    <p:sldId id="345" r:id="rId54"/>
    <p:sldId id="358" r:id="rId55"/>
    <p:sldId id="359" r:id="rId56"/>
    <p:sldId id="348" r:id="rId57"/>
    <p:sldId id="310" r:id="rId58"/>
    <p:sldId id="305" r:id="rId59"/>
    <p:sldId id="350" r:id="rId60"/>
    <p:sldId id="351" r:id="rId61"/>
    <p:sldId id="312" r:id="rId62"/>
    <p:sldId id="313" r:id="rId63"/>
    <p:sldId id="352" r:id="rId64"/>
    <p:sldId id="346" r:id="rId65"/>
    <p:sldId id="353" r:id="rId66"/>
    <p:sldId id="354" r:id="rId67"/>
    <p:sldId id="315" r:id="rId68"/>
    <p:sldId id="316" r:id="rId69"/>
    <p:sldId id="331" r:id="rId70"/>
    <p:sldId id="332" r:id="rId71"/>
    <p:sldId id="317" r:id="rId72"/>
    <p:sldId id="318" r:id="rId73"/>
    <p:sldId id="319" r:id="rId74"/>
    <p:sldId id="360" r:id="rId75"/>
    <p:sldId id="361" r:id="rId76"/>
    <p:sldId id="362" r:id="rId77"/>
    <p:sldId id="363" r:id="rId78"/>
    <p:sldId id="320" r:id="rId79"/>
    <p:sldId id="321" r:id="rId80"/>
    <p:sldId id="322" r:id="rId81"/>
    <p:sldId id="323" r:id="rId82"/>
    <p:sldId id="324" r:id="rId83"/>
    <p:sldId id="364" r:id="rId84"/>
    <p:sldId id="367" r:id="rId85"/>
    <p:sldId id="325" r:id="rId86"/>
    <p:sldId id="365" r:id="rId87"/>
    <p:sldId id="366" r:id="rId88"/>
    <p:sldId id="290" r:id="rId89"/>
    <p:sldId id="263" r:id="rId90"/>
    <p:sldId id="283" r:id="rId91"/>
    <p:sldId id="371" r:id="rId92"/>
    <p:sldId id="264" r:id="rId93"/>
    <p:sldId id="265" r:id="rId94"/>
    <p:sldId id="372" r:id="rId95"/>
    <p:sldId id="266" r:id="rId96"/>
    <p:sldId id="284" r:id="rId97"/>
    <p:sldId id="267" r:id="rId98"/>
    <p:sldId id="285" r:id="rId99"/>
    <p:sldId id="373" r:id="rId100"/>
    <p:sldId id="368" r:id="rId101"/>
    <p:sldId id="327" r:id="rId102"/>
    <p:sldId id="261" r:id="rId103"/>
    <p:sldId id="286" r:id="rId104"/>
  </p:sldIdLst>
  <p:sldSz cx="9144000" cy="6858000" type="screen4x3"/>
  <p:notesSz cx="9872663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788" autoAdjust="0"/>
    <p:restoredTop sz="94660"/>
  </p:normalViewPr>
  <p:slideViewPr>
    <p:cSldViewPr snapToGrid="0">
      <p:cViewPr varScale="1">
        <p:scale>
          <a:sx n="83" d="100"/>
          <a:sy n="83" d="100"/>
        </p:scale>
        <p:origin x="773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1891" y="82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4278154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AR"/>
              <a:t>Matematica Financiera - UNS - 1º Cuatrimestre 2020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5592225" y="2"/>
            <a:ext cx="4278154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AR"/>
              <a:t>17/6/2020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1" y="6456613"/>
            <a:ext cx="4278154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AR"/>
              <a:t>Mg. Gustavo Sergio Biondo 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5592225" y="6456613"/>
            <a:ext cx="4278154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CD0221-E7B1-4EDB-B754-B39FF0F4180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7374244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154" cy="3414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AR"/>
              <a:t>Matematica Financiera - UNS - 1º Cuatrimestre 2020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592796" y="0"/>
            <a:ext cx="4278154" cy="3414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AR"/>
              <a:t>17/6/2020</a:t>
            </a:r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406775" y="849313"/>
            <a:ext cx="3059113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87267" y="3271382"/>
            <a:ext cx="7898130" cy="267658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1" y="6456219"/>
            <a:ext cx="4278154" cy="3414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AR"/>
              <a:t>Mg. Gustavo Sergio Biondo 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592796" y="6456219"/>
            <a:ext cx="4278154" cy="3414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085FA-8F74-4E13-BEA6-EABC1FAD18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872757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406775" y="849313"/>
            <a:ext cx="3059113" cy="2293937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085FA-8F74-4E13-BEA6-EABC1FAD1884}" type="slidenum">
              <a:rPr lang="es-AR" smtClean="0"/>
              <a:t>1</a:t>
            </a:fld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s-AR"/>
              <a:t>17/6/2020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AR"/>
              <a:t>Mg. Gustavo Sergio Biondo </a:t>
            </a:r>
          </a:p>
        </p:txBody>
      </p:sp>
      <p:sp>
        <p:nvSpPr>
          <p:cNvPr id="7" name="Marcador de encabezado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s-AR"/>
              <a:t>Matematica Financiera - UNS - 1º Cuatrimestre 2020</a:t>
            </a:r>
          </a:p>
        </p:txBody>
      </p:sp>
    </p:spTree>
    <p:extLst>
      <p:ext uri="{BB962C8B-B14F-4D97-AF65-F5344CB8AC3E}">
        <p14:creationId xmlns:p14="http://schemas.microsoft.com/office/powerpoint/2010/main" val="2209935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406775" y="849313"/>
            <a:ext cx="3059113" cy="2293937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AR"/>
              <a:t>Matematica Financiera - UNS - 1º Cuatrimestre 2020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Mg. Gustavo Sergio Biondo 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A2D6-2979-4C45-AFFF-FC20DCEFD6FD}" type="slidenum">
              <a:rPr lang="es-AR" smtClean="0"/>
              <a:t>73</a:t>
            </a:fld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r>
              <a:rPr lang="es-AR"/>
              <a:t>17/6/2020</a:t>
            </a:r>
          </a:p>
        </p:txBody>
      </p:sp>
    </p:spTree>
    <p:extLst>
      <p:ext uri="{BB962C8B-B14F-4D97-AF65-F5344CB8AC3E}">
        <p14:creationId xmlns:p14="http://schemas.microsoft.com/office/powerpoint/2010/main" val="4012562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406775" y="849313"/>
            <a:ext cx="3059113" cy="2293937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AR"/>
              <a:t>Matematica Financiera - UNS - 1º Cuatrimestre 2020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Mg. Gustavo Sergio Biondo 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A2D6-2979-4C45-AFFF-FC20DCEFD6FD}" type="slidenum">
              <a:rPr lang="es-AR" smtClean="0"/>
              <a:t>78</a:t>
            </a:fld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r>
              <a:rPr lang="es-AR"/>
              <a:t>17/6/2020</a:t>
            </a:r>
          </a:p>
        </p:txBody>
      </p:sp>
    </p:spTree>
    <p:extLst>
      <p:ext uri="{BB962C8B-B14F-4D97-AF65-F5344CB8AC3E}">
        <p14:creationId xmlns:p14="http://schemas.microsoft.com/office/powerpoint/2010/main" val="31559027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406775" y="849313"/>
            <a:ext cx="3059113" cy="2293937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AR"/>
              <a:t>Matematica Financiera - UNS - 1º Cuatrimestre 2020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Mg. Gustavo Sergio Biondo 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A2D6-2979-4C45-AFFF-FC20DCEFD6FD}" type="slidenum">
              <a:rPr lang="es-AR" smtClean="0"/>
              <a:t>79</a:t>
            </a:fld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r>
              <a:rPr lang="es-AR"/>
              <a:t>17/6/2020</a:t>
            </a:r>
          </a:p>
        </p:txBody>
      </p:sp>
    </p:spTree>
    <p:extLst>
      <p:ext uri="{BB962C8B-B14F-4D97-AF65-F5344CB8AC3E}">
        <p14:creationId xmlns:p14="http://schemas.microsoft.com/office/powerpoint/2010/main" val="120755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406775" y="849313"/>
            <a:ext cx="3059113" cy="2293937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AR"/>
              <a:t>Matematica Financiera - UNS - 1º Cuatrimestre 2020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Mg. Gustavo Sergio Biondo 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A2D6-2979-4C45-AFFF-FC20DCEFD6FD}" type="slidenum">
              <a:rPr lang="es-AR" smtClean="0"/>
              <a:t>82</a:t>
            </a:fld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r>
              <a:rPr lang="es-AR"/>
              <a:t>17/6/2020</a:t>
            </a:r>
          </a:p>
        </p:txBody>
      </p:sp>
    </p:spTree>
    <p:extLst>
      <p:ext uri="{BB962C8B-B14F-4D97-AF65-F5344CB8AC3E}">
        <p14:creationId xmlns:p14="http://schemas.microsoft.com/office/powerpoint/2010/main" val="1338649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406775" y="849313"/>
            <a:ext cx="3059113" cy="2293937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085FA-8F74-4E13-BEA6-EABC1FAD1884}" type="slidenum">
              <a:rPr lang="es-AR" smtClean="0"/>
              <a:t>4</a:t>
            </a:fld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s-AR"/>
              <a:t>17/6/2020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AR"/>
              <a:t>Mg. Gustavo Sergio Biondo </a:t>
            </a:r>
          </a:p>
        </p:txBody>
      </p:sp>
      <p:sp>
        <p:nvSpPr>
          <p:cNvPr id="7" name="Marcador de encabezado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s-AR"/>
              <a:t>Matematica Financiera - UNS - 1º Cuatrimestre 2020</a:t>
            </a:r>
          </a:p>
        </p:txBody>
      </p:sp>
    </p:spTree>
    <p:extLst>
      <p:ext uri="{BB962C8B-B14F-4D97-AF65-F5344CB8AC3E}">
        <p14:creationId xmlns:p14="http://schemas.microsoft.com/office/powerpoint/2010/main" val="65054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406775" y="849313"/>
            <a:ext cx="3059113" cy="2293937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AR"/>
              <a:t>Matematica Financiera - UNS - 1º Cuatrimestre 2020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s-AR"/>
              <a:t>17/6/2020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AR"/>
              <a:t>Mg. Gustavo Sergio Biondo 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3F085FA-8F74-4E13-BEA6-EABC1FAD1884}" type="slidenum">
              <a:rPr lang="es-AR" smtClean="0"/>
              <a:t>13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65044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406775" y="849313"/>
            <a:ext cx="3059113" cy="2293937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B5F98-27C0-4F76-B45F-E88826EB5BB3}" type="slidenum">
              <a:rPr lang="es-AR" smtClean="0"/>
              <a:t>18</a:t>
            </a:fld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s-AR"/>
              <a:t>17/6/2020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AR"/>
              <a:t>Mg. Gustavo Sergio Biondo </a:t>
            </a:r>
          </a:p>
        </p:txBody>
      </p:sp>
      <p:sp>
        <p:nvSpPr>
          <p:cNvPr id="7" name="Marcador de encabezado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s-AR"/>
              <a:t>Matematica Financiera - UNS - 1º Cuatrimestre 2020</a:t>
            </a:r>
          </a:p>
        </p:txBody>
      </p:sp>
    </p:spTree>
    <p:extLst>
      <p:ext uri="{BB962C8B-B14F-4D97-AF65-F5344CB8AC3E}">
        <p14:creationId xmlns:p14="http://schemas.microsoft.com/office/powerpoint/2010/main" val="2594655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406775" y="849313"/>
            <a:ext cx="3059113" cy="2293937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AR"/>
              <a:t>Matematica Financiera - UNS - 1º Cuatrimestre 2020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Mg. Gustavo Sergio Biondo 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A2D6-2979-4C45-AFFF-FC20DCEFD6FD}" type="slidenum">
              <a:rPr lang="es-AR" smtClean="0"/>
              <a:t>40</a:t>
            </a:fld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r>
              <a:rPr lang="es-AR"/>
              <a:t>17/6/2020</a:t>
            </a:r>
          </a:p>
        </p:txBody>
      </p:sp>
    </p:spTree>
    <p:extLst>
      <p:ext uri="{BB962C8B-B14F-4D97-AF65-F5344CB8AC3E}">
        <p14:creationId xmlns:p14="http://schemas.microsoft.com/office/powerpoint/2010/main" val="768785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406775" y="849313"/>
            <a:ext cx="3059113" cy="2293937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AR"/>
              <a:t>Matematica Financiera - UNS - 1º Cuatrimestre 2020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Mg. Gustavo Sergio Biondo 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A2D6-2979-4C45-AFFF-FC20DCEFD6FD}" type="slidenum">
              <a:rPr lang="es-AR" smtClean="0"/>
              <a:t>68</a:t>
            </a:fld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r>
              <a:rPr lang="es-AR"/>
              <a:t>17/6/2020</a:t>
            </a:r>
          </a:p>
        </p:txBody>
      </p:sp>
    </p:spTree>
    <p:extLst>
      <p:ext uri="{BB962C8B-B14F-4D97-AF65-F5344CB8AC3E}">
        <p14:creationId xmlns:p14="http://schemas.microsoft.com/office/powerpoint/2010/main" val="1688111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406775" y="849313"/>
            <a:ext cx="3059113" cy="2293937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AR"/>
              <a:t>Matematica Financiera - UNS - 1º Cuatrimestre 2020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Mg. Gustavo Sergio Biondo 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A2D6-2979-4C45-AFFF-FC20DCEFD6FD}" type="slidenum">
              <a:rPr lang="es-AR" smtClean="0"/>
              <a:t>70</a:t>
            </a:fld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r>
              <a:rPr lang="es-AR"/>
              <a:t>17/6/2020</a:t>
            </a:r>
          </a:p>
        </p:txBody>
      </p:sp>
    </p:spTree>
    <p:extLst>
      <p:ext uri="{BB962C8B-B14F-4D97-AF65-F5344CB8AC3E}">
        <p14:creationId xmlns:p14="http://schemas.microsoft.com/office/powerpoint/2010/main" val="2019341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406775" y="849313"/>
            <a:ext cx="3059113" cy="2293937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AR"/>
              <a:t>Matematica Financiera - UNS - 1º Cuatrimestre 2020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Mg. Gustavo Sergio Biondo 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A2D6-2979-4C45-AFFF-FC20DCEFD6FD}" type="slidenum">
              <a:rPr lang="es-AR" smtClean="0"/>
              <a:t>71</a:t>
            </a:fld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r>
              <a:rPr lang="es-AR"/>
              <a:t>17/6/2020</a:t>
            </a:r>
          </a:p>
        </p:txBody>
      </p:sp>
    </p:spTree>
    <p:extLst>
      <p:ext uri="{BB962C8B-B14F-4D97-AF65-F5344CB8AC3E}">
        <p14:creationId xmlns:p14="http://schemas.microsoft.com/office/powerpoint/2010/main" val="377972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406775" y="849313"/>
            <a:ext cx="3059113" cy="2293937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AR"/>
              <a:t>Matematica Financiera - UNS - 1º Cuatrimestre 2020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Mg. Gustavo Sergio Biondo 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A2D6-2979-4C45-AFFF-FC20DCEFD6FD}" type="slidenum">
              <a:rPr lang="es-AR" smtClean="0"/>
              <a:t>72</a:t>
            </a:fld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r>
              <a:rPr lang="es-AR"/>
              <a:t>17/6/2020</a:t>
            </a:r>
          </a:p>
        </p:txBody>
      </p:sp>
    </p:spTree>
    <p:extLst>
      <p:ext uri="{BB962C8B-B14F-4D97-AF65-F5344CB8AC3E}">
        <p14:creationId xmlns:p14="http://schemas.microsoft.com/office/powerpoint/2010/main" val="2652395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D532-20BC-46FB-B72F-E2255D1A7407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B28F-04B1-4A29-B4BB-5ED802F0CA83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70234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2FCC-37EE-4E08-93E7-13BBA4B40DE8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B28F-04B1-4A29-B4BB-5ED802F0CA83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27074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B8BD-5670-46B2-A4E4-1B147209EC28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B28F-04B1-4A29-B4BB-5ED802F0CA83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1332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07BB-92AA-4AB4-BF7A-6AC44C20D061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B28F-04B1-4A29-B4BB-5ED802F0CA83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53409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6627-F7EA-403C-A20C-0C8D053DFBBD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B28F-04B1-4A29-B4BB-5ED802F0CA83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40843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B105-8F2A-4395-8BEA-073A938A6BB7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B28F-04B1-4A29-B4BB-5ED802F0CA83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2140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5E22-0961-4854-8DF6-D7F6C9A6A40E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  <a:endParaRPr lang="es-A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B28F-04B1-4A29-B4BB-5ED802F0CA83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5047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88C4E-ABFB-4382-8DF6-39038326CAC9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  <a:endParaRPr lang="es-A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B28F-04B1-4A29-B4BB-5ED802F0CA83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98564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7C8A1-1BBE-453E-A22B-C214A0BCFD7E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B28F-04B1-4A29-B4BB-5ED802F0CA83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7888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5040-BF8A-4C1E-836C-3694494F1313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B28F-04B1-4A29-B4BB-5ED802F0CA83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6505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B29B-53A7-4005-ABF8-EFC3DEAB1672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B28F-04B1-4A29-B4BB-5ED802F0CA83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25816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D28B3-DF75-40CA-9520-7DF5CCB8187B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/>
              <a:t>Matemática Financiera - UNS -</a:t>
            </a:r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6B28F-04B1-4A29-B4BB-5ED802F0CA83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02322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701D-E321-4D12-908B-738CDEB8DBE5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B28F-04B1-4A29-B4BB-5ED802F0CA83}" type="slidenum">
              <a:rPr lang="es-AR" smtClean="0"/>
              <a:t>1</a:t>
            </a:fld>
            <a:endParaRPr lang="es-AR" dirty="0"/>
          </a:p>
        </p:txBody>
      </p:sp>
      <p:sp>
        <p:nvSpPr>
          <p:cNvPr id="4" name="Rectángulo 3"/>
          <p:cNvSpPr/>
          <p:nvPr/>
        </p:nvSpPr>
        <p:spPr>
          <a:xfrm>
            <a:off x="3045820" y="2335892"/>
            <a:ext cx="3309997" cy="1442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6646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BONOS </a:t>
            </a:r>
          </a:p>
        </p:txBody>
      </p:sp>
    </p:spTree>
    <p:extLst>
      <p:ext uri="{BB962C8B-B14F-4D97-AF65-F5344CB8AC3E}">
        <p14:creationId xmlns:p14="http://schemas.microsoft.com/office/powerpoint/2010/main" val="369977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023108" y="1493596"/>
            <a:ext cx="6852605" cy="3533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246"/>
              </a:spcBef>
            </a:pPr>
            <a:r>
              <a:rPr lang="es-AR" sz="2354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Vocabulario - Condiciones del préstamo</a:t>
            </a:r>
          </a:p>
          <a:p>
            <a:pPr marL="316531" indent="-316531" algn="just">
              <a:buFont typeface="Symbol" panose="05050102010706020507" pitchFamily="18" charset="2"/>
              <a:buChar char=""/>
            </a:pPr>
            <a:r>
              <a:rPr lang="es-ES" sz="2354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Valor nominal</a:t>
            </a:r>
            <a:r>
              <a:rPr lang="es-ES" sz="2354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suma que el emisor se compromete a reintegrar al inversor</a:t>
            </a:r>
          </a:p>
          <a:p>
            <a:pPr marL="316531" indent="-316531" algn="just">
              <a:buFont typeface="Symbol" panose="05050102010706020507" pitchFamily="18" charset="2"/>
              <a:buChar char=""/>
            </a:pPr>
            <a:r>
              <a:rPr lang="es-ES" sz="2354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Cronograma de pagos</a:t>
            </a:r>
            <a:r>
              <a:rPr lang="es-ES" sz="2354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fechas y cantidades de dinero que el emisor se compromete a entregar al inversor en concepto de devolución del préstamo y/o intereses o renta. </a:t>
            </a:r>
          </a:p>
          <a:p>
            <a:pPr marL="316531" indent="-316531" algn="just">
              <a:buFont typeface="Symbol" panose="05050102010706020507" pitchFamily="18" charset="2"/>
              <a:buChar char=""/>
            </a:pPr>
            <a:r>
              <a:rPr lang="es-ES" sz="2354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Otras: </a:t>
            </a:r>
            <a:r>
              <a:rPr lang="es-ES" sz="2354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garantías, privilegios, quitas, sobreprecios, etc.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BA59-A14D-4D46-8C23-4B9B2D7E8FD4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B28F-04B1-4A29-B4BB-5ED802F0CA83}" type="slidenum">
              <a:rPr lang="es-AR" smtClean="0"/>
              <a:t>10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4206730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298CB10-D2C5-4E9C-A23D-9CF98D664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8E416-C7BD-4252-B900-DD590E607720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A9AFC78-2F9F-4360-8C73-AD51DAE3F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  <a:endParaRPr lang="es-A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FEA59C5-537D-4A61-8045-1CCDEF818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B28F-04B1-4A29-B4BB-5ED802F0CA83}" type="slidenum">
              <a:rPr lang="es-AR" smtClean="0"/>
              <a:t>100</a:t>
            </a:fld>
            <a:endParaRPr lang="es-AR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55A71C9B-6015-4C35-876D-63AEA3B537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513709"/>
              </p:ext>
            </p:extLst>
          </p:nvPr>
        </p:nvGraphicFramePr>
        <p:xfrm>
          <a:off x="1105688" y="1797984"/>
          <a:ext cx="7011866" cy="337189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8794">
                  <a:extLst>
                    <a:ext uri="{9D8B030D-6E8A-4147-A177-3AD203B41FA5}">
                      <a16:colId xmlns:a16="http://schemas.microsoft.com/office/drawing/2014/main" val="3554750317"/>
                    </a:ext>
                  </a:extLst>
                </a:gridCol>
                <a:gridCol w="1345931">
                  <a:extLst>
                    <a:ext uri="{9D8B030D-6E8A-4147-A177-3AD203B41FA5}">
                      <a16:colId xmlns:a16="http://schemas.microsoft.com/office/drawing/2014/main" val="3030602988"/>
                    </a:ext>
                  </a:extLst>
                </a:gridCol>
                <a:gridCol w="1345931">
                  <a:extLst>
                    <a:ext uri="{9D8B030D-6E8A-4147-A177-3AD203B41FA5}">
                      <a16:colId xmlns:a16="http://schemas.microsoft.com/office/drawing/2014/main" val="1161789470"/>
                    </a:ext>
                  </a:extLst>
                </a:gridCol>
                <a:gridCol w="1345931">
                  <a:extLst>
                    <a:ext uri="{9D8B030D-6E8A-4147-A177-3AD203B41FA5}">
                      <a16:colId xmlns:a16="http://schemas.microsoft.com/office/drawing/2014/main" val="2464795791"/>
                    </a:ext>
                  </a:extLst>
                </a:gridCol>
                <a:gridCol w="1345931">
                  <a:extLst>
                    <a:ext uri="{9D8B030D-6E8A-4147-A177-3AD203B41FA5}">
                      <a16:colId xmlns:a16="http://schemas.microsoft.com/office/drawing/2014/main" val="912958861"/>
                    </a:ext>
                  </a:extLst>
                </a:gridCol>
                <a:gridCol w="1389348">
                  <a:extLst>
                    <a:ext uri="{9D8B030D-6E8A-4147-A177-3AD203B41FA5}">
                      <a16:colId xmlns:a16="http://schemas.microsoft.com/office/drawing/2014/main" val="2383774361"/>
                    </a:ext>
                  </a:extLst>
                </a:gridCol>
              </a:tblGrid>
              <a:tr h="374655"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s-AR" sz="1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Cuota</a:t>
                      </a:r>
                      <a:endParaRPr lang="es-AR" sz="1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Interes</a:t>
                      </a:r>
                      <a:endParaRPr lang="es-AR" sz="1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Capital </a:t>
                      </a:r>
                      <a:endParaRPr lang="es-AR" sz="1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Acumulado</a:t>
                      </a:r>
                      <a:endParaRPr lang="es-AR" sz="1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Resto</a:t>
                      </a:r>
                      <a:endParaRPr lang="es-AR" sz="1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extLst>
                  <a:ext uri="{0D108BD9-81ED-4DB2-BD59-A6C34878D82A}">
                    <a16:rowId xmlns:a16="http://schemas.microsoft.com/office/drawing/2014/main" val="422163687"/>
                  </a:ext>
                </a:extLst>
              </a:tr>
              <a:tr h="374655"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18,000.00 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extLst>
                  <a:ext uri="{0D108BD9-81ED-4DB2-BD59-A6C34878D82A}">
                    <a16:rowId xmlns:a16="http://schemas.microsoft.com/office/drawing/2014/main" val="2045098043"/>
                  </a:ext>
                </a:extLst>
              </a:tr>
              <a:tr h="374655"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  2,746.89 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     302.00 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  2,444.89 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  2,444.89 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15,555.11 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extLst>
                  <a:ext uri="{0D108BD9-81ED-4DB2-BD59-A6C34878D82A}">
                    <a16:rowId xmlns:a16="http://schemas.microsoft.com/office/drawing/2014/main" val="2921664004"/>
                  </a:ext>
                </a:extLst>
              </a:tr>
              <a:tr h="374655"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  2,746.89 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     261.01 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  2,485.88 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  2,485.88 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13,069.24 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extLst>
                  <a:ext uri="{0D108BD9-81ED-4DB2-BD59-A6C34878D82A}">
                    <a16:rowId xmlns:a16="http://schemas.microsoft.com/office/drawing/2014/main" val="2340950989"/>
                  </a:ext>
                </a:extLst>
              </a:tr>
              <a:tr h="374655"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  2,746.89 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     219.30 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  2,527.59 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  2,527.59 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10,541.65 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extLst>
                  <a:ext uri="{0D108BD9-81ED-4DB2-BD59-A6C34878D82A}">
                    <a16:rowId xmlns:a16="http://schemas.microsoft.com/office/drawing/2014/main" val="2208235963"/>
                  </a:ext>
                </a:extLst>
              </a:tr>
              <a:tr h="374655"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  2,746.89 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     176.89 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  2,570.00 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  2,570.00 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  7,971.65 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extLst>
                  <a:ext uri="{0D108BD9-81ED-4DB2-BD59-A6C34878D82A}">
                    <a16:rowId xmlns:a16="http://schemas.microsoft.com/office/drawing/2014/main" val="3906865551"/>
                  </a:ext>
                </a:extLst>
              </a:tr>
              <a:tr h="374655"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  2,746.89 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     133.76 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  2,613.13 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  2,613.13 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  5,358.52 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extLst>
                  <a:ext uri="{0D108BD9-81ED-4DB2-BD59-A6C34878D82A}">
                    <a16:rowId xmlns:a16="http://schemas.microsoft.com/office/drawing/2014/main" val="3144310879"/>
                  </a:ext>
                </a:extLst>
              </a:tr>
              <a:tr h="374655"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  2,746.89 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       89.92 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  2,656.97 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  2,656.97 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  2,701.55 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extLst>
                  <a:ext uri="{0D108BD9-81ED-4DB2-BD59-A6C34878D82A}">
                    <a16:rowId xmlns:a16="http://schemas.microsoft.com/office/drawing/2014/main" val="2531294422"/>
                  </a:ext>
                </a:extLst>
              </a:tr>
              <a:tr h="374655"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  2,746.89 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       45.33 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  2,701.56 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  2,701.56 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-$            0.01 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extLst>
                  <a:ext uri="{0D108BD9-81ED-4DB2-BD59-A6C34878D82A}">
                    <a16:rowId xmlns:a16="http://schemas.microsoft.com/office/drawing/2014/main" val="603639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85775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43943-FA47-4E10-8C53-4372CE7357A4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B28F-04B1-4A29-B4BB-5ED802F0CA83}" type="slidenum">
              <a:rPr lang="es-AR" smtClean="0"/>
              <a:t>101</a:t>
            </a:fld>
            <a:endParaRPr lang="es-AR" dirty="0"/>
          </a:p>
        </p:txBody>
      </p:sp>
      <p:sp>
        <p:nvSpPr>
          <p:cNvPr id="4" name="Rectángulo 3"/>
          <p:cNvSpPr/>
          <p:nvPr/>
        </p:nvSpPr>
        <p:spPr>
          <a:xfrm>
            <a:off x="1600193" y="2733404"/>
            <a:ext cx="5943615" cy="10768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4846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11 - Invertir en Bonos</a:t>
            </a:r>
          </a:p>
        </p:txBody>
      </p:sp>
    </p:spTree>
    <p:extLst>
      <p:ext uri="{BB962C8B-B14F-4D97-AF65-F5344CB8AC3E}">
        <p14:creationId xmlns:p14="http://schemas.microsoft.com/office/powerpoint/2010/main" val="147399337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F40B-A59C-4A25-A88B-7BC915B89612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23A-630E-4C18-9504-D7AF95D5C17F}" type="slidenum">
              <a:rPr lang="es-AR" smtClean="0"/>
              <a:t>102</a:t>
            </a:fld>
            <a:endParaRPr lang="es-AR" dirty="0"/>
          </a:p>
        </p:txBody>
      </p:sp>
      <p:sp>
        <p:nvSpPr>
          <p:cNvPr id="4" name="Rectángulo 3"/>
          <p:cNvSpPr/>
          <p:nvPr/>
        </p:nvSpPr>
        <p:spPr>
          <a:xfrm>
            <a:off x="832670" y="923217"/>
            <a:ext cx="7478660" cy="5750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Invertir en Bonos</a:t>
            </a:r>
          </a:p>
          <a:p>
            <a:pPr algn="just">
              <a:lnSpc>
                <a:spcPct val="150000"/>
              </a:lnSpc>
            </a:pPr>
            <a:r>
              <a:rPr lang="es-ES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Invertir en bonos es comprar un flujo de fondos. </a:t>
            </a:r>
          </a:p>
          <a:p>
            <a:pPr algn="just">
              <a:lnSpc>
                <a:spcPct val="150000"/>
              </a:lnSpc>
            </a:pPr>
            <a:r>
              <a:rPr lang="es-E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Dicho de otro modo: </a:t>
            </a:r>
            <a:r>
              <a:rPr lang="es-ES" sz="28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 comprar el derecho a recibir una serie de ingresos dinerarios programados en el tiempo. </a:t>
            </a:r>
          </a:p>
          <a:p>
            <a:pPr algn="just">
              <a:lnSpc>
                <a:spcPct val="150000"/>
              </a:lnSpc>
            </a:pPr>
            <a:r>
              <a:rPr lang="es-ES" sz="28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Los ingresos pueden tener uno de dos conceptos: </a:t>
            </a: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§"/>
            </a:pPr>
            <a:r>
              <a:rPr lang="es-ES" sz="28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Renta</a:t>
            </a: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§"/>
            </a:pPr>
            <a:r>
              <a:rPr lang="es-ES" sz="28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Capital</a:t>
            </a:r>
          </a:p>
          <a:p>
            <a:pPr algn="just">
              <a:lnSpc>
                <a:spcPct val="150000"/>
              </a:lnSpc>
            </a:pPr>
            <a:r>
              <a:rPr lang="es-ES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AR" sz="24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04777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931985" y="5455627"/>
            <a:ext cx="1899138" cy="252779"/>
          </a:xfrm>
        </p:spPr>
        <p:txBody>
          <a:bodyPr/>
          <a:lstStyle/>
          <a:p>
            <a:fld id="{0B21C5DE-A607-4C95-9036-ABFF00B0EEA7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/>
              <a:t>Matemática Financiera - UNS -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B28F-04B1-4A29-B4BB-5ED802F0CA83}" type="slidenum">
              <a:rPr lang="es-AR" smtClean="0"/>
              <a:t>103</a:t>
            </a:fld>
            <a:endParaRPr lang="es-AR" dirty="0"/>
          </a:p>
        </p:txBody>
      </p:sp>
      <p:sp>
        <p:nvSpPr>
          <p:cNvPr id="4" name="Rectángulo 3"/>
          <p:cNvSpPr/>
          <p:nvPr/>
        </p:nvSpPr>
        <p:spPr>
          <a:xfrm>
            <a:off x="811024" y="362915"/>
            <a:ext cx="7427812" cy="5992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s-E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Invertir en Bonos</a:t>
            </a:r>
          </a:p>
          <a:p>
            <a:pPr algn="just">
              <a:lnSpc>
                <a:spcPct val="200000"/>
              </a:lnSpc>
            </a:pPr>
            <a:r>
              <a:rPr lang="es-E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Cada inversor tomará la decisión de </a:t>
            </a:r>
            <a:r>
              <a:rPr lang="es-ES" sz="28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comprar o no un determinado flujo de fondos </a:t>
            </a:r>
            <a:r>
              <a:rPr lang="es-E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 virtud de su situación financiera, la cual, en general resulta de su posición financiera, aversión al riesgo y/o el rendimiento de las inversiones que conforman su cartera o portafolio. </a:t>
            </a:r>
            <a:endParaRPr lang="es-AR" sz="28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836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983138" y="1520406"/>
            <a:ext cx="6549672" cy="3171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246"/>
              </a:spcBef>
            </a:pPr>
            <a:r>
              <a:rPr lang="es-ES" sz="2354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Vocabulario - Partes que intervienen: </a:t>
            </a:r>
          </a:p>
          <a:p>
            <a:pPr marL="316531" indent="-316531" algn="just">
              <a:buFont typeface="Symbol" panose="05050102010706020507" pitchFamily="18" charset="2"/>
              <a:buChar char="§"/>
            </a:pPr>
            <a:r>
              <a:rPr lang="es-ES" sz="2354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Emisor </a:t>
            </a:r>
          </a:p>
          <a:p>
            <a:pPr lvl="1" algn="just"/>
            <a:r>
              <a:rPr lang="es-ES" sz="2354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 quien recibe el dinero</a:t>
            </a:r>
          </a:p>
          <a:p>
            <a:pPr lvl="1" algn="just"/>
            <a:r>
              <a:rPr lang="es-ES" sz="2354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Asume una obligación.</a:t>
            </a:r>
          </a:p>
          <a:p>
            <a:pPr marL="316531" indent="-316531" algn="just">
              <a:buFont typeface="Symbol" panose="05050102010706020507" pitchFamily="18" charset="2"/>
              <a:buChar char="§"/>
            </a:pPr>
            <a:r>
              <a:rPr lang="es-ES" sz="2354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Inversor </a:t>
            </a:r>
          </a:p>
          <a:p>
            <a:pPr lvl="1" algn="just"/>
            <a:r>
              <a:rPr lang="es-ES" sz="2354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 quien entrega el dinero.</a:t>
            </a:r>
          </a:p>
          <a:p>
            <a:pPr lvl="1" algn="just"/>
            <a:r>
              <a:rPr lang="es-ES" sz="2354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Adquiere el derecho a recuperar la cantidad entregada mas un plus o renta. 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17C6-9A0D-4BBE-8F18-A89CFD273739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B28F-04B1-4A29-B4BB-5ED802F0CA83}" type="slidenum">
              <a:rPr lang="es-AR" smtClean="0"/>
              <a:t>11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91867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063617" y="1948122"/>
            <a:ext cx="7016774" cy="2990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354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Vocabulario</a:t>
            </a:r>
          </a:p>
          <a:p>
            <a:pPr algn="just"/>
            <a:r>
              <a:rPr lang="es-ES" sz="2354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 la devolución del capital es en cuotas: </a:t>
            </a:r>
            <a:r>
              <a:rPr lang="es-ES" sz="2354" i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 saldo de deuda de</a:t>
            </a:r>
            <a:r>
              <a:rPr lang="es-ES" sz="2354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354" i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capital</a:t>
            </a:r>
            <a:r>
              <a:rPr lang="es-ES" sz="2354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 lo denomina “</a:t>
            </a:r>
            <a:r>
              <a:rPr lang="es-ES" sz="2354" i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valor residual</a:t>
            </a:r>
            <a:r>
              <a:rPr lang="es-ES" sz="2354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s-ES" sz="2354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s-ES" sz="2354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s-ES" sz="2354" i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capital residual</a:t>
            </a:r>
            <a:r>
              <a:rPr lang="es-ES" sz="2354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  <a:endParaRPr lang="es-AR" sz="2354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ES" sz="2354" i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Los intereses </a:t>
            </a:r>
            <a:r>
              <a:rPr lang="es-ES" sz="2354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 se han generado desde el último pago de renta hasta el momento en que se está valorizando </a:t>
            </a:r>
            <a:r>
              <a:rPr lang="es-ES" sz="2354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son los “</a:t>
            </a:r>
            <a:r>
              <a:rPr lang="es-ES" sz="2354" i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intereses devengados</a:t>
            </a:r>
            <a:r>
              <a:rPr lang="es-ES" sz="2354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 y se los llama “</a:t>
            </a:r>
            <a:r>
              <a:rPr lang="es-ES" sz="2354" i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intereses corridos</a:t>
            </a:r>
            <a:r>
              <a:rPr lang="es-ES" sz="2354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  <a:endParaRPr lang="es-AR" sz="2354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FCC22-709B-4276-AD3C-1FC63C0DF6A4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B28F-04B1-4A29-B4BB-5ED802F0CA83}" type="slidenum">
              <a:rPr lang="es-AR" smtClean="0"/>
              <a:t>12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1358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43F9A-72EA-425F-B539-F924453B4BCB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23A-630E-4C18-9504-D7AF95D5C17F}" type="slidenum">
              <a:rPr lang="es-AR" smtClean="0"/>
              <a:t>13</a:t>
            </a:fld>
            <a:endParaRPr lang="es-AR" dirty="0"/>
          </a:p>
        </p:txBody>
      </p:sp>
      <p:sp>
        <p:nvSpPr>
          <p:cNvPr id="4" name="Rectángulo 3"/>
          <p:cNvSpPr/>
          <p:nvPr/>
        </p:nvSpPr>
        <p:spPr>
          <a:xfrm>
            <a:off x="1012562" y="1409010"/>
            <a:ext cx="6994146" cy="3831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354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Vocabulario</a:t>
            </a:r>
          </a:p>
          <a:p>
            <a:pPr marL="316531" indent="-316531" algn="just">
              <a:lnSpc>
                <a:spcPct val="150000"/>
              </a:lnSpc>
              <a:buFont typeface="Symbol" panose="05050102010706020507" pitchFamily="18" charset="2"/>
              <a:buChar char=""/>
            </a:pPr>
            <a:r>
              <a:rPr lang="es-ES" sz="2354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 resultado</a:t>
            </a:r>
            <a:r>
              <a:rPr lang="es-ES" sz="2354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la suma del “</a:t>
            </a:r>
            <a:r>
              <a:rPr lang="es-ES" sz="2354" i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valor residual</a:t>
            </a:r>
            <a:r>
              <a:rPr lang="es-ES" sz="2354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 más los “</a:t>
            </a:r>
            <a:r>
              <a:rPr lang="es-ES" sz="2354" i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intereses corridos</a:t>
            </a:r>
            <a:r>
              <a:rPr lang="es-ES" sz="2354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 se le llama “</a:t>
            </a:r>
            <a:r>
              <a:rPr lang="es-ES" sz="2354" i="1" u="sng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valor técnico</a:t>
            </a:r>
            <a:r>
              <a:rPr lang="es-ES" sz="2354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  <a:endParaRPr lang="es-AR" sz="2354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6531" indent="-316531" algn="just">
              <a:lnSpc>
                <a:spcPct val="150000"/>
              </a:lnSpc>
              <a:buFont typeface="Symbol" panose="05050102010706020507" pitchFamily="18" charset="2"/>
              <a:buChar char=""/>
            </a:pPr>
            <a:r>
              <a:rPr lang="es-ES" sz="2354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la relación</a:t>
            </a:r>
            <a:r>
              <a:rPr lang="es-ES" sz="2354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entre </a:t>
            </a:r>
            <a:r>
              <a:rPr lang="es-ES" sz="2354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precio que un bono tiene en el mercado </a:t>
            </a:r>
            <a:r>
              <a:rPr lang="es-ES" sz="2354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s-ES" sz="2354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 valor técnico </a:t>
            </a:r>
            <a:r>
              <a:rPr lang="es-ES" sz="2354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lo denomina “</a:t>
            </a:r>
            <a:r>
              <a:rPr lang="es-ES" sz="2354" i="1" u="sng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paridad</a:t>
            </a:r>
            <a:r>
              <a:rPr lang="es-ES" sz="2354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 y por lo general se lo expresa como un porcentaje del VN, por ejemplo: paridad del 98,85 %.</a:t>
            </a:r>
          </a:p>
        </p:txBody>
      </p:sp>
    </p:spTree>
    <p:extLst>
      <p:ext uri="{BB962C8B-B14F-4D97-AF65-F5344CB8AC3E}">
        <p14:creationId xmlns:p14="http://schemas.microsoft.com/office/powerpoint/2010/main" val="1433846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073461" y="1528667"/>
            <a:ext cx="6997078" cy="3287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354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Vocabulario</a:t>
            </a:r>
          </a:p>
          <a:p>
            <a:pPr algn="just">
              <a:lnSpc>
                <a:spcPct val="150000"/>
              </a:lnSpc>
            </a:pPr>
            <a:r>
              <a:rPr lang="es-ES" sz="2354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Cabe esta misma nominación para la relación existente al  momento de su emisión. </a:t>
            </a:r>
          </a:p>
          <a:p>
            <a:pPr algn="just">
              <a:lnSpc>
                <a:spcPct val="150000"/>
              </a:lnSpc>
            </a:pPr>
            <a:r>
              <a:rPr lang="es-ES" sz="2354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Siendo el primero el “</a:t>
            </a:r>
            <a:r>
              <a:rPr lang="es-ES" sz="2354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valor de emisión</a:t>
            </a:r>
            <a:r>
              <a:rPr lang="es-ES" sz="2354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 y el segundo “</a:t>
            </a:r>
            <a:r>
              <a:rPr lang="es-ES" sz="2354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precio que los inversores están dispuestos a erogar para la compra de ese bono”.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0491-1ECC-4C19-BEE2-4F1144FA184B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B28F-04B1-4A29-B4BB-5ED802F0CA83}" type="slidenum">
              <a:rPr lang="es-AR" smtClean="0"/>
              <a:t>14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37240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987136" y="1495334"/>
            <a:ext cx="7004273" cy="3831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354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Vocabulario</a:t>
            </a:r>
          </a:p>
          <a:p>
            <a:pPr algn="just">
              <a:lnSpc>
                <a:spcPct val="150000"/>
              </a:lnSpc>
            </a:pPr>
            <a:r>
              <a:rPr lang="es-ES" sz="2354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 alternativas posibles son tres, según el precio de mercado sea igual, menor o superior que su valor técnico o del precio de emisión y, respectivamente, será:</a:t>
            </a:r>
            <a:endParaRPr lang="es-AR" sz="2354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6531" indent="-316531">
              <a:lnSpc>
                <a:spcPct val="150000"/>
              </a:lnSpc>
              <a:buFont typeface="Symbol" panose="05050102010706020507" pitchFamily="18" charset="2"/>
              <a:buChar char="§"/>
            </a:pPr>
            <a:r>
              <a:rPr lang="es-ES" sz="2354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la par, </a:t>
            </a:r>
          </a:p>
          <a:p>
            <a:pPr marL="316531" indent="-316531">
              <a:lnSpc>
                <a:spcPct val="150000"/>
              </a:lnSpc>
              <a:buFont typeface="Symbol" panose="05050102010706020507" pitchFamily="18" charset="2"/>
              <a:buChar char="§"/>
            </a:pPr>
            <a:r>
              <a:rPr lang="es-ES" sz="2354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bajo la par </a:t>
            </a:r>
          </a:p>
          <a:p>
            <a:pPr marL="316531" indent="-316531">
              <a:lnSpc>
                <a:spcPct val="150000"/>
              </a:lnSpc>
              <a:buFont typeface="Symbol" panose="05050102010706020507" pitchFamily="18" charset="2"/>
              <a:buChar char="§"/>
            </a:pPr>
            <a:r>
              <a:rPr lang="es-ES" sz="2354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sobre la par 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2787-0706-4CFE-A35A-13369ED9E2E4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B28F-04B1-4A29-B4BB-5ED802F0CA83}" type="slidenum">
              <a:rPr lang="es-AR" smtClean="0"/>
              <a:t>15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27893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033815" y="1362343"/>
            <a:ext cx="6583190" cy="3831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354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Vocabulario</a:t>
            </a:r>
          </a:p>
          <a:p>
            <a:pPr algn="just">
              <a:lnSpc>
                <a:spcPct val="150000"/>
              </a:lnSpc>
            </a:pPr>
            <a:r>
              <a:rPr lang="es-ES" sz="2354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Títulos con descuento o con sobreprecio</a:t>
            </a:r>
            <a:r>
              <a:rPr lang="es-ES" sz="2354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sucede al momento de recuperar el capital el “emisor” paga una cantidad menor: “quita” o “descuento”, o bien superior y es con “sobreprecio”.</a:t>
            </a:r>
          </a:p>
          <a:p>
            <a:pPr algn="just">
              <a:lnSpc>
                <a:spcPct val="150000"/>
              </a:lnSpc>
            </a:pPr>
            <a:r>
              <a:rPr lang="es-ES" sz="2354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Títulos ex-cupón:</a:t>
            </a:r>
            <a:r>
              <a:rPr lang="es-ES" sz="2354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 se paga el último servicio de intereses. 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78F7-4962-4CC0-973D-6BF17DEBC6F2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CC004-331D-4998-BAB3-AAF4B84A74B4}" type="slidenum">
              <a:rPr lang="es-AR" smtClean="0"/>
              <a:t>16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74422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28B65-6D20-4681-8727-F265B6A1E6A3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CC004-331D-4998-BAB3-AAF4B84A74B4}" type="slidenum">
              <a:rPr lang="es-AR" smtClean="0"/>
              <a:t>17</a:t>
            </a:fld>
            <a:endParaRPr lang="es-AR"/>
          </a:p>
        </p:txBody>
      </p:sp>
      <p:sp>
        <p:nvSpPr>
          <p:cNvPr id="4" name="Rectángulo 3"/>
          <p:cNvSpPr/>
          <p:nvPr/>
        </p:nvSpPr>
        <p:spPr>
          <a:xfrm>
            <a:off x="2015282" y="2662371"/>
            <a:ext cx="5447141" cy="1125436"/>
          </a:xfrm>
          <a:prstGeom prst="rect">
            <a:avLst/>
          </a:prstGeom>
        </p:spPr>
        <p:txBody>
          <a:bodyPr wrap="square" lIns="174462" tIns="0" bIns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just">
              <a:lnSpc>
                <a:spcPct val="150000"/>
              </a:lnSpc>
            </a:pPr>
            <a:r>
              <a:rPr lang="es-ES_tradnl" sz="5539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3 - Clasificación</a:t>
            </a:r>
            <a:endParaRPr lang="es-AR" sz="5539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239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2829-F045-47C1-B711-8FAF7E974734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23A-630E-4C18-9504-D7AF95D5C17F}" type="slidenum">
              <a:rPr lang="es-AR" smtClean="0"/>
              <a:t>18</a:t>
            </a:fld>
            <a:endParaRPr lang="es-AR"/>
          </a:p>
        </p:txBody>
      </p:sp>
      <p:sp>
        <p:nvSpPr>
          <p:cNvPr id="4" name="Rectángulo 3"/>
          <p:cNvSpPr/>
          <p:nvPr/>
        </p:nvSpPr>
        <p:spPr>
          <a:xfrm>
            <a:off x="1050411" y="1454968"/>
            <a:ext cx="7017414" cy="4012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215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Por el tipo de desembolso inicial</a:t>
            </a:r>
            <a:endParaRPr lang="es-AR" sz="2215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37398" indent="-237398" algn="just">
              <a:lnSpc>
                <a:spcPct val="150000"/>
              </a:lnSpc>
              <a:buFont typeface="Symbol" panose="05050102010706020507" pitchFamily="18" charset="2"/>
              <a:buChar char=""/>
            </a:pPr>
            <a:r>
              <a:rPr lang="es-ES" sz="2215" i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la par, bajo la par y sobre la par</a:t>
            </a:r>
            <a:r>
              <a:rPr lang="es-ES" sz="22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se abona una suma igual, menor o mayor al valor nominal. </a:t>
            </a:r>
          </a:p>
          <a:p>
            <a:pPr marL="237398" indent="-237398" algn="just">
              <a:lnSpc>
                <a:spcPct val="150000"/>
              </a:lnSpc>
              <a:buFont typeface="Symbol" panose="05050102010706020507" pitchFamily="18" charset="2"/>
              <a:buChar char=""/>
            </a:pPr>
            <a:r>
              <a:rPr lang="es-ES" sz="2215" i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Bono cupón cero</a:t>
            </a:r>
            <a:r>
              <a:rPr lang="es-ES" sz="22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el emisor pagará el valor nominal del bono a su vencimiento sin intereses. Por lo tanto la renta está en la diferencia del precio de compra con el de rescate. </a:t>
            </a:r>
            <a:endParaRPr lang="es-AR" sz="2215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ES" sz="2215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272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C730-C781-4406-BE32-93BA0858A477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B28F-04B1-4A29-B4BB-5ED802F0CA83}" type="slidenum">
              <a:rPr lang="es-AR" smtClean="0"/>
              <a:t>19</a:t>
            </a:fld>
            <a:endParaRPr lang="es-AR" dirty="0"/>
          </a:p>
        </p:txBody>
      </p:sp>
      <p:sp>
        <p:nvSpPr>
          <p:cNvPr id="5" name="Rectángulo 4"/>
          <p:cNvSpPr/>
          <p:nvPr/>
        </p:nvSpPr>
        <p:spPr>
          <a:xfrm>
            <a:off x="1060870" y="1239318"/>
            <a:ext cx="6479416" cy="1797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215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Bono cupón cero – Ejemplo</a:t>
            </a:r>
          </a:p>
          <a:p>
            <a:pPr algn="just"/>
            <a:r>
              <a:rPr lang="es-ES" sz="1939" dirty="0">
                <a:latin typeface="Times New Roman" panose="02020603050405020304" pitchFamily="18" charset="0"/>
                <a:ea typeface="Times New Roman" panose="02020603050405020304" pitchFamily="18" charset="0"/>
              </a:rPr>
              <a:t>Valor nominal: $ 3.000,00</a:t>
            </a:r>
          </a:p>
          <a:p>
            <a:pPr algn="just"/>
            <a:r>
              <a:rPr lang="es-ES" sz="1939" dirty="0">
                <a:latin typeface="Times New Roman" panose="02020603050405020304" pitchFamily="18" charset="0"/>
                <a:ea typeface="Times New Roman" panose="02020603050405020304" pitchFamily="18" charset="0"/>
              </a:rPr>
              <a:t>Tasa de interés: 0,03</a:t>
            </a:r>
          </a:p>
          <a:p>
            <a:pPr algn="just"/>
            <a:r>
              <a:rPr lang="es-ES" sz="1939" dirty="0">
                <a:latin typeface="Times New Roman" panose="02020603050405020304" pitchFamily="18" charset="0"/>
                <a:ea typeface="Times New Roman" panose="02020603050405020304" pitchFamily="18" charset="0"/>
              </a:rPr>
              <a:t>Plazo: 5 años</a:t>
            </a:r>
          </a:p>
          <a:p>
            <a:pPr algn="just"/>
            <a:r>
              <a:rPr lang="es-ES" sz="1939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s-ES" sz="1939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s-ES" sz="1939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C ( 1 + i ) </a:t>
            </a:r>
            <a:r>
              <a:rPr lang="es-ES" sz="1939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–n</a:t>
            </a:r>
            <a:r>
              <a:rPr lang="es-ES" sz="1939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3.000,00 * ( 1 + 0,03 ) </a:t>
            </a:r>
            <a:r>
              <a:rPr lang="es-ES" sz="1939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-5 </a:t>
            </a:r>
            <a:r>
              <a:rPr lang="es-ES" sz="1939" dirty="0">
                <a:latin typeface="Times New Roman" panose="02020603050405020304" pitchFamily="18" charset="0"/>
                <a:ea typeface="Times New Roman" panose="02020603050405020304" pitchFamily="18" charset="0"/>
              </a:rPr>
              <a:t>= 2.587,83</a:t>
            </a:r>
            <a:endParaRPr lang="es-AR" sz="1385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557534"/>
              </p:ext>
            </p:extLst>
          </p:nvPr>
        </p:nvGraphicFramePr>
        <p:xfrm>
          <a:off x="1346982" y="3106323"/>
          <a:ext cx="5426612" cy="215235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5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6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2562"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</a:t>
                      </a:r>
                      <a:endParaRPr lang="es-AR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Interés</a:t>
                      </a:r>
                      <a:endParaRPr lang="es-AR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Valor</a:t>
                      </a:r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562">
                <a:tc>
                  <a:txBody>
                    <a:bodyPr/>
                    <a:lstStyle/>
                    <a:p>
                      <a:pPr algn="l" fontAlgn="b"/>
                      <a:r>
                        <a:rPr lang="es-AR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– Precio de compra</a:t>
                      </a:r>
                      <a:endParaRPr lang="es-AR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AR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  2,587.83 </a:t>
                      </a:r>
                      <a:endParaRPr lang="es-AR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562">
                <a:tc>
                  <a:txBody>
                    <a:bodyPr/>
                    <a:lstStyle/>
                    <a:p>
                      <a:pPr algn="l" fontAlgn="b"/>
                      <a:r>
                        <a:rPr lang="es-AR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– Primera capitalización</a:t>
                      </a:r>
                      <a:endParaRPr lang="es-AR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  77.63 </a:t>
                      </a:r>
                      <a:endParaRPr lang="es-AR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  2,665.46 </a:t>
                      </a:r>
                      <a:endParaRPr lang="es-AR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562">
                <a:tc>
                  <a:txBody>
                    <a:bodyPr/>
                    <a:lstStyle/>
                    <a:p>
                      <a:pPr algn="l" fontAlgn="b"/>
                      <a:r>
                        <a:rPr lang="es-AR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– Segunda cap.</a:t>
                      </a:r>
                      <a:endParaRPr lang="es-AR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  79.96 </a:t>
                      </a:r>
                      <a:endParaRPr lang="es-AR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  2,745.42 </a:t>
                      </a:r>
                      <a:endParaRPr lang="es-AR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562">
                <a:tc>
                  <a:txBody>
                    <a:bodyPr/>
                    <a:lstStyle/>
                    <a:p>
                      <a:pPr algn="l" fontAlgn="b"/>
                      <a:r>
                        <a:rPr lang="es-AR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– Tercera</a:t>
                      </a:r>
                      <a:r>
                        <a:rPr lang="es-AR" sz="1800" u="none" strike="noStrike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cap.</a:t>
                      </a:r>
                      <a:endParaRPr lang="es-AR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  82.36 </a:t>
                      </a:r>
                      <a:endParaRPr lang="es-AR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  2,827.79 </a:t>
                      </a:r>
                      <a:endParaRPr lang="es-AR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562">
                <a:tc>
                  <a:txBody>
                    <a:bodyPr/>
                    <a:lstStyle/>
                    <a:p>
                      <a:pPr algn="l" fontAlgn="b"/>
                      <a:r>
                        <a:rPr lang="es-AR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– Cuarta cap.</a:t>
                      </a:r>
                      <a:endParaRPr lang="es-AR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  84.83 </a:t>
                      </a:r>
                      <a:endParaRPr lang="es-AR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  2,912.62 </a:t>
                      </a:r>
                      <a:endParaRPr lang="es-AR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562">
                <a:tc>
                  <a:txBody>
                    <a:bodyPr/>
                    <a:lstStyle/>
                    <a:p>
                      <a:pPr algn="l" fontAlgn="b"/>
                      <a:r>
                        <a:rPr lang="es-AR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– Quinta</a:t>
                      </a:r>
                      <a:r>
                        <a:rPr lang="es-AR" sz="1800" u="none" strike="noStrike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cap. – Recupero: </a:t>
                      </a:r>
                      <a:endParaRPr lang="es-AR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  87.38 </a:t>
                      </a:r>
                      <a:endParaRPr lang="es-AR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  3,000.00 </a:t>
                      </a:r>
                      <a:endParaRPr lang="es-AR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2562">
                <a:tc>
                  <a:txBody>
                    <a:bodyPr/>
                    <a:lstStyle/>
                    <a:p>
                      <a:pPr algn="l" fontAlgn="b"/>
                      <a:r>
                        <a:rPr lang="es-AR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     Total de intereses</a:t>
                      </a:r>
                      <a:endParaRPr lang="es-AR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412.17 </a:t>
                      </a:r>
                      <a:endParaRPr lang="es-AR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AR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7537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5B347-2D69-416C-BFA4-24BE8014FBED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B28F-04B1-4A29-B4BB-5ED802F0CA83}" type="slidenum">
              <a:rPr lang="es-AR" smtClean="0"/>
              <a:t>2</a:t>
            </a:fld>
            <a:endParaRPr lang="es-AR" dirty="0"/>
          </a:p>
        </p:txBody>
      </p:sp>
      <p:sp>
        <p:nvSpPr>
          <p:cNvPr id="4" name="Rectángulo 3"/>
          <p:cNvSpPr/>
          <p:nvPr/>
        </p:nvSpPr>
        <p:spPr>
          <a:xfrm>
            <a:off x="1345431" y="1256574"/>
            <a:ext cx="6742677" cy="4779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63" indent="-514363">
              <a:buFont typeface="+mj-lt"/>
              <a:buAutoNum type="arabicPeriod"/>
            </a:pPr>
            <a:r>
              <a:rPr lang="es-AR" sz="27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Concepto y Flujos de Fondos</a:t>
            </a:r>
          </a:p>
          <a:p>
            <a:pPr marL="514363" indent="-514363">
              <a:buFont typeface="+mj-lt"/>
              <a:buAutoNum type="arabicPeriod"/>
            </a:pPr>
            <a:r>
              <a:rPr lang="es-AR" sz="27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Vocabulario</a:t>
            </a:r>
          </a:p>
          <a:p>
            <a:pPr marL="514363" indent="-514363">
              <a:buFont typeface="+mj-lt"/>
              <a:buAutoNum type="arabicPeriod"/>
            </a:pPr>
            <a:r>
              <a:rPr lang="es-AR" sz="27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Clasificación</a:t>
            </a:r>
          </a:p>
          <a:p>
            <a:pPr marL="514363" indent="-514363">
              <a:buFont typeface="+mj-lt"/>
              <a:buAutoNum type="arabicPeriod"/>
            </a:pPr>
            <a:r>
              <a:rPr lang="es-AR" sz="27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Riesgo</a:t>
            </a:r>
          </a:p>
          <a:p>
            <a:pPr marL="514363" indent="-514363">
              <a:buFont typeface="+mj-lt"/>
              <a:buAutoNum type="arabicPeriod"/>
            </a:pPr>
            <a:r>
              <a:rPr lang="es-AR" sz="27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Precio</a:t>
            </a:r>
          </a:p>
          <a:p>
            <a:pPr marL="514363" indent="-514363">
              <a:buFont typeface="+mj-lt"/>
              <a:buAutoNum type="arabicPeriod"/>
            </a:pPr>
            <a:r>
              <a:rPr lang="es-AR" sz="27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Criterio de Análisis de Inversiones</a:t>
            </a:r>
          </a:p>
          <a:p>
            <a:pPr marL="514363" indent="-514363">
              <a:buFont typeface="+mj-lt"/>
              <a:buAutoNum type="arabicPeriod"/>
            </a:pPr>
            <a:r>
              <a:rPr lang="es-AR" sz="27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Valuación de Títulos</a:t>
            </a:r>
          </a:p>
          <a:p>
            <a:pPr marL="514363" indent="-514363">
              <a:buFont typeface="+mj-lt"/>
              <a:buAutoNum type="arabicPeriod"/>
            </a:pPr>
            <a:r>
              <a:rPr lang="es-AR" sz="27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 de Emisión</a:t>
            </a:r>
          </a:p>
          <a:p>
            <a:pPr marL="514363" indent="-514363">
              <a:buFont typeface="+mj-lt"/>
              <a:buAutoNum type="arabicPeriod"/>
            </a:pPr>
            <a:r>
              <a:rPr lang="es-AR" sz="27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Tasa de Corte </a:t>
            </a:r>
          </a:p>
          <a:p>
            <a:pPr marL="514363" indent="-514363">
              <a:buFont typeface="+mj-lt"/>
              <a:buAutoNum type="arabicPeriod"/>
            </a:pPr>
            <a:r>
              <a:rPr lang="es-AR" sz="27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Tasa de Transferencia</a:t>
            </a:r>
          </a:p>
          <a:p>
            <a:pPr marL="514363" indent="-514363">
              <a:buFont typeface="+mj-lt"/>
              <a:buAutoNum type="arabicPeriod"/>
            </a:pPr>
            <a:r>
              <a:rPr lang="es-AR" sz="27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Invertir en Bonos</a:t>
            </a:r>
          </a:p>
        </p:txBody>
      </p:sp>
    </p:spTree>
    <p:extLst>
      <p:ext uri="{BB962C8B-B14F-4D97-AF65-F5344CB8AC3E}">
        <p14:creationId xmlns:p14="http://schemas.microsoft.com/office/powerpoint/2010/main" val="2765844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070702" y="1971443"/>
            <a:ext cx="7002603" cy="3604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s-ES" sz="2354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Por el ente emisor</a:t>
            </a:r>
            <a:endParaRPr lang="es-AR" sz="2354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37398" indent="-237398" algn="just">
              <a:lnSpc>
                <a:spcPct val="200000"/>
              </a:lnSpc>
              <a:buFont typeface="Symbol" panose="05050102010706020507" pitchFamily="18" charset="2"/>
              <a:buChar char=""/>
            </a:pPr>
            <a:r>
              <a:rPr lang="es-ES" sz="2354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Gobierno nacional</a:t>
            </a:r>
            <a:r>
              <a:rPr lang="es-ES" sz="2354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se los denomina “deuda soberana”.</a:t>
            </a:r>
            <a:endParaRPr lang="es-AR" sz="2354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7398" indent="-237398" algn="just">
              <a:lnSpc>
                <a:spcPct val="200000"/>
              </a:lnSpc>
              <a:buFont typeface="Symbol" panose="05050102010706020507" pitchFamily="18" charset="2"/>
              <a:buChar char=""/>
            </a:pPr>
            <a:r>
              <a:rPr lang="es-ES" sz="2354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Provincias, municipios o entes públicos</a:t>
            </a:r>
            <a:r>
              <a:rPr lang="es-ES" sz="2354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AR" sz="2354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7398" indent="-237398" algn="just">
              <a:lnSpc>
                <a:spcPct val="200000"/>
              </a:lnSpc>
              <a:buFont typeface="Symbol" panose="05050102010706020507" pitchFamily="18" charset="2"/>
              <a:buChar char=""/>
            </a:pPr>
            <a:r>
              <a:rPr lang="es-ES" sz="2354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Empresas privadas</a:t>
            </a:r>
            <a:r>
              <a:rPr lang="es-ES" sz="2354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se los denomina “deuda privada”.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8E51-B632-4FFC-B9ED-7E47241A6FCA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CC004-331D-4998-BAB3-AAF4B84A74B4}" type="slidenum">
              <a:rPr lang="es-AR" smtClean="0"/>
              <a:t>20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7554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3DB78-63D0-4554-A910-2B2E8EAB0DEA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B28F-04B1-4A29-B4BB-5ED802F0CA83}" type="slidenum">
              <a:rPr lang="es-AR" smtClean="0"/>
              <a:t>21</a:t>
            </a:fld>
            <a:endParaRPr lang="es-AR" dirty="0"/>
          </a:p>
        </p:txBody>
      </p:sp>
      <p:sp>
        <p:nvSpPr>
          <p:cNvPr id="5" name="Rectángulo 4"/>
          <p:cNvSpPr/>
          <p:nvPr/>
        </p:nvSpPr>
        <p:spPr>
          <a:xfrm>
            <a:off x="1053319" y="1565024"/>
            <a:ext cx="7037363" cy="3604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s-ES" sz="2354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Por el plazo de duración</a:t>
            </a:r>
            <a:endParaRPr lang="es-AR" sz="2354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37398" indent="-237398" algn="just">
              <a:lnSpc>
                <a:spcPct val="200000"/>
              </a:lnSpc>
              <a:buFont typeface="Symbol" panose="05050102010706020507" pitchFamily="18" charset="2"/>
              <a:buChar char=""/>
            </a:pPr>
            <a:r>
              <a:rPr lang="es-ES" sz="2354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Temporarios</a:t>
            </a:r>
            <a:r>
              <a:rPr lang="es-ES" sz="2354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tienen una duración determinada.</a:t>
            </a:r>
            <a:endParaRPr lang="es-AR" sz="2354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7398" indent="-237398" algn="just">
              <a:lnSpc>
                <a:spcPct val="200000"/>
              </a:lnSpc>
              <a:buFont typeface="Symbol" panose="05050102010706020507" pitchFamily="18" charset="2"/>
              <a:buChar char=""/>
            </a:pPr>
            <a:r>
              <a:rPr lang="es-ES" sz="2354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Vitalicios</a:t>
            </a:r>
            <a:r>
              <a:rPr lang="es-ES" sz="2354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están relacionadas con la vida de una persona.</a:t>
            </a:r>
            <a:endParaRPr lang="es-AR" sz="2354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7398" indent="-237398" algn="just">
              <a:lnSpc>
                <a:spcPct val="200000"/>
              </a:lnSpc>
              <a:buFont typeface="Symbol" panose="05050102010706020507" pitchFamily="18" charset="2"/>
              <a:buChar char=""/>
            </a:pPr>
            <a:r>
              <a:rPr lang="es-ES" sz="2354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Perpetuos</a:t>
            </a:r>
            <a:r>
              <a:rPr lang="es-ES" sz="2354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no tienen fecha de finalización.</a:t>
            </a:r>
            <a:endParaRPr lang="es-AR" sz="2354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427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174C-70EB-4AB5-973B-11BD55A7C33A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CC004-331D-4998-BAB3-AAF4B84A74B4}" type="slidenum">
              <a:rPr lang="es-AR" smtClean="0"/>
              <a:t>22</a:t>
            </a:fld>
            <a:endParaRPr lang="es-AR"/>
          </a:p>
        </p:txBody>
      </p:sp>
      <p:sp>
        <p:nvSpPr>
          <p:cNvPr id="4" name="Rectángulo 3"/>
          <p:cNvSpPr/>
          <p:nvPr/>
        </p:nvSpPr>
        <p:spPr>
          <a:xfrm>
            <a:off x="992676" y="2129240"/>
            <a:ext cx="7006446" cy="2628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354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Por la variabilidad del pago de la renta y/o el capital</a:t>
            </a:r>
          </a:p>
          <a:p>
            <a:pPr algn="just"/>
            <a:endParaRPr lang="es-AR" sz="2354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37398" indent="-237398" algn="just">
              <a:buFont typeface="Symbol" panose="05050102010706020507" pitchFamily="18" charset="2"/>
              <a:buChar char=""/>
            </a:pPr>
            <a:r>
              <a:rPr lang="es-ES" sz="2354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Valores históricos</a:t>
            </a:r>
            <a:r>
              <a:rPr lang="es-ES" sz="2354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los pagos de la renta y/o el capital no se ajustan.</a:t>
            </a:r>
          </a:p>
          <a:p>
            <a:pPr algn="just"/>
            <a:endParaRPr lang="es-AR" sz="2354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7398" indent="-237398" algn="just">
              <a:buFont typeface="Symbol" panose="05050102010706020507" pitchFamily="18" charset="2"/>
              <a:buChar char=""/>
            </a:pPr>
            <a:r>
              <a:rPr lang="es-ES" sz="2354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Indexados</a:t>
            </a:r>
            <a:r>
              <a:rPr lang="es-ES" sz="2354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los pagos de la renta y/o el capital se ajustan.</a:t>
            </a:r>
          </a:p>
        </p:txBody>
      </p:sp>
    </p:spTree>
    <p:extLst>
      <p:ext uri="{BB962C8B-B14F-4D97-AF65-F5344CB8AC3E}">
        <p14:creationId xmlns:p14="http://schemas.microsoft.com/office/powerpoint/2010/main" val="1265548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080618" y="1851374"/>
            <a:ext cx="6982765" cy="2755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s-ES" sz="2492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Por la tasa de interés</a:t>
            </a:r>
            <a:endParaRPr lang="es-AR" sz="2492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37398" indent="-237398" algn="just">
              <a:lnSpc>
                <a:spcPct val="200000"/>
              </a:lnSpc>
              <a:buFont typeface="Symbol" panose="05050102010706020507" pitchFamily="18" charset="2"/>
              <a:buChar char=""/>
            </a:pPr>
            <a:r>
              <a:rPr lang="es-ES" sz="2492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Constantes o fijos</a:t>
            </a:r>
            <a:r>
              <a:rPr lang="es-ES" sz="2492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tasa fija e inamovible.</a:t>
            </a:r>
            <a:endParaRPr lang="es-AR" sz="2492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7398" indent="-237398" algn="just">
              <a:lnSpc>
                <a:spcPct val="200000"/>
              </a:lnSpc>
              <a:buFont typeface="Symbol" panose="05050102010706020507" pitchFamily="18" charset="2"/>
              <a:buChar char=""/>
            </a:pPr>
            <a:r>
              <a:rPr lang="es-ES" sz="2492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lang="es-ES" sz="2492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la tasa varía según el caso acordado.</a:t>
            </a:r>
            <a:endParaRPr lang="es-AR" sz="2492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AR" sz="2354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EE366-2281-464C-A62E-AC5076407D7D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CC004-331D-4998-BAB3-AAF4B84A74B4}" type="slidenum">
              <a:rPr lang="es-AR" smtClean="0"/>
              <a:t>23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81713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C56B3-6B48-4CCA-9494-EFA32D86C716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23A-630E-4C18-9504-D7AF95D5C17F}" type="slidenum">
              <a:rPr lang="es-AR" smtClean="0"/>
              <a:t>24</a:t>
            </a:fld>
            <a:endParaRPr lang="es-AR"/>
          </a:p>
        </p:txBody>
      </p:sp>
      <p:sp>
        <p:nvSpPr>
          <p:cNvPr id="4" name="Rectángulo 3"/>
          <p:cNvSpPr/>
          <p:nvPr/>
        </p:nvSpPr>
        <p:spPr>
          <a:xfrm>
            <a:off x="977378" y="1465127"/>
            <a:ext cx="7066562" cy="4374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354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Con opciones</a:t>
            </a:r>
            <a:endParaRPr lang="es-AR" sz="2354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37398" indent="-237398" algn="just">
              <a:lnSpc>
                <a:spcPct val="150000"/>
              </a:lnSpc>
              <a:buFont typeface="Symbol" panose="05050102010706020507" pitchFamily="18" charset="2"/>
              <a:buChar char=""/>
            </a:pPr>
            <a:r>
              <a:rPr lang="es-ES" sz="2354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 compra o rescatables</a:t>
            </a:r>
            <a:r>
              <a:rPr lang="es-ES" sz="2354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incluye la opción, </a:t>
            </a:r>
            <a:r>
              <a:rPr lang="es-ES" sz="2354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 el emisor,</a:t>
            </a:r>
            <a:r>
              <a:rPr lang="es-ES" sz="2354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rescatarlos a una fecha y precio determinado.</a:t>
            </a:r>
            <a:endParaRPr lang="es-AR" sz="2354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7398" indent="-237398" algn="just">
              <a:lnSpc>
                <a:spcPct val="150000"/>
              </a:lnSpc>
              <a:buFont typeface="Symbol" panose="05050102010706020507" pitchFamily="18" charset="2"/>
              <a:buChar char=""/>
            </a:pPr>
            <a:r>
              <a:rPr lang="es-ES" sz="2354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 opción de venta:</a:t>
            </a:r>
            <a:r>
              <a:rPr lang="es-ES" sz="2354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contrario a lo anterior incluye, </a:t>
            </a:r>
            <a:r>
              <a:rPr lang="es-ES" sz="2354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 el inversor</a:t>
            </a:r>
            <a:r>
              <a:rPr lang="es-ES" sz="2354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la alternativa de que pueda vender el bono al “emisor” en una fecha y precio previamente acordado.</a:t>
            </a:r>
            <a:endParaRPr lang="es-AR" sz="2354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903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32C0-FBE5-429D-9AA6-9DCBD51BD039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23A-630E-4C18-9504-D7AF95D5C17F}" type="slidenum">
              <a:rPr lang="es-AR" smtClean="0"/>
              <a:t>25</a:t>
            </a:fld>
            <a:endParaRPr lang="es-AR"/>
          </a:p>
        </p:txBody>
      </p:sp>
      <p:sp>
        <p:nvSpPr>
          <p:cNvPr id="4" name="Rectángulo 3"/>
          <p:cNvSpPr/>
          <p:nvPr/>
        </p:nvSpPr>
        <p:spPr>
          <a:xfrm>
            <a:off x="1041340" y="1955086"/>
            <a:ext cx="7061321" cy="2743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246"/>
              </a:spcBef>
            </a:pPr>
            <a:r>
              <a:rPr lang="es-ES" sz="2354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Por la cuantía del capital a reintegrar: </a:t>
            </a:r>
            <a:endParaRPr lang="es-AR" sz="2354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16531" indent="-316531" algn="just">
              <a:lnSpc>
                <a:spcPct val="150000"/>
              </a:lnSpc>
              <a:buFontTx/>
              <a:buChar char="♣"/>
            </a:pPr>
            <a:r>
              <a:rPr lang="es-ES" sz="2354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la par, bajo la par sobre la par</a:t>
            </a:r>
            <a:r>
              <a:rPr lang="es-ES" sz="2354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“con primas”, se paga una suma igual, menor o mayor al valor nominal. </a:t>
            </a:r>
          </a:p>
          <a:p>
            <a:pPr marL="316531" indent="-316531" algn="just">
              <a:lnSpc>
                <a:spcPct val="150000"/>
              </a:lnSpc>
              <a:buFontTx/>
              <a:buChar char="♣"/>
            </a:pPr>
            <a:r>
              <a:rPr lang="es-ES" sz="2354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perpetuidad</a:t>
            </a:r>
            <a:r>
              <a:rPr lang="es-ES" sz="2354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no se devuelve el capital y se cobra una renta perpetua.</a:t>
            </a:r>
            <a:endParaRPr lang="es-AR" sz="2354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622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4DB0-C765-4B3D-A52E-01248455E393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CC004-331D-4998-BAB3-AAF4B84A74B4}" type="slidenum">
              <a:rPr lang="es-AR" smtClean="0"/>
              <a:t>26</a:t>
            </a:fld>
            <a:endParaRPr lang="es-AR"/>
          </a:p>
        </p:txBody>
      </p:sp>
      <p:sp>
        <p:nvSpPr>
          <p:cNvPr id="6" name="Rectángulo 5"/>
          <p:cNvSpPr/>
          <p:nvPr/>
        </p:nvSpPr>
        <p:spPr>
          <a:xfrm>
            <a:off x="1577466" y="2148490"/>
            <a:ext cx="7019615" cy="2276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s-ES" sz="2492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Según las garantías ofrecidas por el deudor</a:t>
            </a:r>
            <a:endParaRPr lang="es-AR" sz="2492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37398" indent="-237398" algn="just">
              <a:lnSpc>
                <a:spcPct val="200000"/>
              </a:lnSpc>
              <a:buFont typeface="Symbol" panose="05050102010706020507" pitchFamily="18" charset="2"/>
              <a:buChar char=""/>
            </a:pPr>
            <a:r>
              <a:rPr lang="es-ES" sz="2492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Simples o sin garantías</a:t>
            </a:r>
            <a:r>
              <a:rPr lang="es-ES" sz="2492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AR" sz="2492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7398" indent="-237398" algn="just">
              <a:lnSpc>
                <a:spcPct val="200000"/>
              </a:lnSpc>
              <a:buFont typeface="Symbol" panose="05050102010706020507" pitchFamily="18" charset="2"/>
              <a:buChar char=""/>
            </a:pPr>
            <a:r>
              <a:rPr lang="es-ES" sz="2492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Con garantías</a:t>
            </a:r>
            <a:r>
              <a:rPr lang="es-ES" sz="2492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21846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62062E3-7981-467C-B534-4F3B4942C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3571-EF00-4B9A-9DD1-E2BA4996EA8A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F824682-E4FA-4292-8BBB-7E7C3597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  <a:endParaRPr lang="es-A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266059-947A-45D2-B0F9-35B5291DB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B28F-04B1-4A29-B4BB-5ED802F0CA83}" type="slidenum">
              <a:rPr lang="es-AR" smtClean="0"/>
              <a:t>27</a:t>
            </a:fld>
            <a:endParaRPr lang="es-AR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92511A1-A8E9-402E-AE57-5FC45F859503}"/>
              </a:ext>
            </a:extLst>
          </p:cNvPr>
          <p:cNvSpPr txBox="1"/>
          <p:nvPr/>
        </p:nvSpPr>
        <p:spPr>
          <a:xfrm>
            <a:off x="1561658" y="2068300"/>
            <a:ext cx="7007060" cy="2646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246"/>
              </a:spcBef>
            </a:pPr>
            <a:r>
              <a:rPr lang="es-ES_tradnl" sz="2492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Según la forma del pago del rescate:</a:t>
            </a:r>
          </a:p>
          <a:p>
            <a:pPr marL="197832" indent="-197832" algn="just">
              <a:lnSpc>
                <a:spcPct val="150000"/>
              </a:lnSpc>
              <a:buFont typeface="Symbol" panose="05050102010706020507" pitchFamily="18" charset="2"/>
              <a:buChar char="§"/>
            </a:pPr>
            <a:r>
              <a:rPr lang="es-ES" sz="2492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Un solo pago</a:t>
            </a:r>
          </a:p>
          <a:p>
            <a:pPr marL="197832" indent="-197832" algn="just">
              <a:lnSpc>
                <a:spcPct val="150000"/>
              </a:lnSpc>
              <a:buFont typeface="Symbol" panose="05050102010706020507" pitchFamily="18" charset="2"/>
              <a:buChar char="§"/>
            </a:pPr>
            <a:r>
              <a:rPr lang="es-ES" sz="2492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En mas de un pago</a:t>
            </a:r>
          </a:p>
          <a:p>
            <a:pPr marL="197832" indent="-197832" algn="just">
              <a:lnSpc>
                <a:spcPct val="150000"/>
              </a:lnSpc>
              <a:buFont typeface="Symbol" panose="05050102010706020507" pitchFamily="18" charset="2"/>
              <a:buChar char="§"/>
            </a:pPr>
            <a:r>
              <a:rPr lang="es-ES" sz="2492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Cupón “cero”</a:t>
            </a:r>
          </a:p>
          <a:p>
            <a:pPr algn="just">
              <a:lnSpc>
                <a:spcPct val="150000"/>
              </a:lnSpc>
            </a:pPr>
            <a:endParaRPr lang="es-ES" sz="1246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0353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ACEE-ED04-4F40-827A-8ED53EFB6D46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23A-630E-4C18-9504-D7AF95D5C17F}" type="slidenum">
              <a:rPr lang="es-AR" smtClean="0"/>
              <a:t>28</a:t>
            </a:fld>
            <a:endParaRPr lang="es-AR"/>
          </a:p>
        </p:txBody>
      </p:sp>
      <p:sp>
        <p:nvSpPr>
          <p:cNvPr id="4" name="Rectángulo 3"/>
          <p:cNvSpPr/>
          <p:nvPr/>
        </p:nvSpPr>
        <p:spPr>
          <a:xfrm>
            <a:off x="931988" y="1427036"/>
            <a:ext cx="7073213" cy="4121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246"/>
              </a:spcBef>
            </a:pPr>
            <a:r>
              <a:rPr lang="es-ES_tradnl" sz="2215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Según la forma del pago del rescate:</a:t>
            </a:r>
          </a:p>
          <a:p>
            <a:pPr algn="just">
              <a:lnSpc>
                <a:spcPct val="150000"/>
              </a:lnSpc>
            </a:pPr>
            <a:r>
              <a:rPr lang="es-ES" sz="2215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 solo pago</a:t>
            </a:r>
            <a:r>
              <a:rPr lang="es-ES" sz="22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</a:pPr>
            <a:r>
              <a:rPr lang="es-ES" sz="22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deudor se obliga a reintegrar la totalidad del capital mas intereses a su vencimiento. Se los denomina “</a:t>
            </a:r>
            <a:r>
              <a:rPr lang="es-ES" sz="2215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bonos Bullet</a:t>
            </a:r>
            <a:r>
              <a:rPr lang="es-ES" sz="22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  <a:endParaRPr lang="es-AR" sz="2215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s-ES" sz="2215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 mas de un pago</a:t>
            </a:r>
            <a:r>
              <a:rPr lang="es-ES" sz="22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316531" indent="-316531" algn="just">
              <a:lnSpc>
                <a:spcPct val="150000"/>
              </a:lnSpc>
              <a:buFont typeface="Symbol" panose="05050102010706020507" pitchFamily="18" charset="2"/>
              <a:buChar char=""/>
            </a:pPr>
            <a:r>
              <a:rPr lang="es-ES" sz="22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Pagos parciales a la totalidad de los bonos</a:t>
            </a:r>
            <a:endParaRPr lang="es-AR" sz="2215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6531" indent="-316531" algn="just">
              <a:lnSpc>
                <a:spcPct val="150000"/>
              </a:lnSpc>
              <a:buFont typeface="Symbol" panose="05050102010706020507" pitchFamily="18" charset="2"/>
              <a:buChar char=""/>
            </a:pPr>
            <a:r>
              <a:rPr lang="es-ES" sz="22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Pago total de una parte de la totalidad de los bonos emitidos.</a:t>
            </a:r>
            <a:endParaRPr lang="es-AR" sz="2215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1544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B381D-12E1-4955-B1CB-690DAA5777CF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B28F-04B1-4A29-B4BB-5ED802F0CA83}" type="slidenum">
              <a:rPr lang="es-AR" smtClean="0"/>
              <a:t>29</a:t>
            </a:fld>
            <a:endParaRPr lang="es-AR" dirty="0"/>
          </a:p>
        </p:txBody>
      </p:sp>
      <p:sp>
        <p:nvSpPr>
          <p:cNvPr id="5" name="Rectángulo 4"/>
          <p:cNvSpPr/>
          <p:nvPr/>
        </p:nvSpPr>
        <p:spPr>
          <a:xfrm>
            <a:off x="1032651" y="1500662"/>
            <a:ext cx="7078705" cy="3870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246"/>
              </a:spcBef>
            </a:pPr>
            <a:r>
              <a:rPr lang="es-ES_tradnl" sz="2077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Según la forma del pago del rescate:</a:t>
            </a:r>
          </a:p>
          <a:p>
            <a:pPr algn="just">
              <a:lnSpc>
                <a:spcPct val="150000"/>
              </a:lnSpc>
            </a:pPr>
            <a:r>
              <a:rPr lang="es-ES" sz="2077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Bonos “cupón cero”</a:t>
            </a:r>
            <a:endParaRPr lang="es-ES" sz="2077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s-ES" sz="2077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Son bonos que no pagan intereses en el transcurso de su vida y se los rescata al valor nominal al fin de su vida. </a:t>
            </a:r>
          </a:p>
          <a:p>
            <a:pPr algn="just">
              <a:lnSpc>
                <a:spcPct val="150000"/>
              </a:lnSpc>
            </a:pPr>
            <a:r>
              <a:rPr lang="es-ES" sz="2077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 su operatoria la única variable que determina su rentabilidad es el precio que por el mismo se paga. </a:t>
            </a:r>
          </a:p>
          <a:p>
            <a:pPr algn="just">
              <a:lnSpc>
                <a:spcPct val="150000"/>
              </a:lnSpc>
            </a:pPr>
            <a:r>
              <a:rPr lang="es-ES" sz="2077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 precio de emisión es inferior al valor nominal, vulgarmente “se emiten con descuento”. </a:t>
            </a:r>
          </a:p>
        </p:txBody>
      </p:sp>
    </p:spTree>
    <p:extLst>
      <p:ext uri="{BB962C8B-B14F-4D97-AF65-F5344CB8AC3E}">
        <p14:creationId xmlns:p14="http://schemas.microsoft.com/office/powerpoint/2010/main" val="19422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DBEB2-A343-4587-BD0C-010D1B73947B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B28F-04B1-4A29-B4BB-5ED802F0CA83}" type="slidenum">
              <a:rPr lang="es-AR" smtClean="0"/>
              <a:t>3</a:t>
            </a:fld>
            <a:endParaRPr lang="es-AR" dirty="0"/>
          </a:p>
        </p:txBody>
      </p:sp>
      <p:sp>
        <p:nvSpPr>
          <p:cNvPr id="4" name="Rectángulo 3"/>
          <p:cNvSpPr/>
          <p:nvPr/>
        </p:nvSpPr>
        <p:spPr>
          <a:xfrm>
            <a:off x="2385620" y="2114591"/>
            <a:ext cx="4471096" cy="21954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4846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1 - Concepto</a:t>
            </a:r>
          </a:p>
          <a:p>
            <a:pPr algn="just">
              <a:lnSpc>
                <a:spcPct val="150000"/>
              </a:lnSpc>
            </a:pPr>
            <a:r>
              <a:rPr lang="es-ES" sz="4846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Flujo de Fondos</a:t>
            </a:r>
          </a:p>
        </p:txBody>
      </p:sp>
    </p:spTree>
    <p:extLst>
      <p:ext uri="{BB962C8B-B14F-4D97-AF65-F5344CB8AC3E}">
        <p14:creationId xmlns:p14="http://schemas.microsoft.com/office/powerpoint/2010/main" val="41216053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2938-AB24-46D2-88CF-5AF548D763CF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B28F-04B1-4A29-B4BB-5ED802F0CA83}" type="slidenum">
              <a:rPr lang="es-AR" smtClean="0"/>
              <a:t>30</a:t>
            </a:fld>
            <a:endParaRPr lang="es-AR" dirty="0"/>
          </a:p>
        </p:txBody>
      </p:sp>
      <p:sp>
        <p:nvSpPr>
          <p:cNvPr id="4" name="Rectángulo 3"/>
          <p:cNvSpPr/>
          <p:nvPr/>
        </p:nvSpPr>
        <p:spPr>
          <a:xfrm>
            <a:off x="3070081" y="2844772"/>
            <a:ext cx="2847254" cy="8594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985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4 - Riesgo</a:t>
            </a:r>
          </a:p>
        </p:txBody>
      </p:sp>
    </p:spTree>
    <p:extLst>
      <p:ext uri="{BB962C8B-B14F-4D97-AF65-F5344CB8AC3E}">
        <p14:creationId xmlns:p14="http://schemas.microsoft.com/office/powerpoint/2010/main" val="38872436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E0C56-182E-4DEB-809D-4A758E0EF19E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B28F-04B1-4A29-B4BB-5ED802F0CA83}" type="slidenum">
              <a:rPr lang="es-AR" smtClean="0"/>
              <a:t>31</a:t>
            </a:fld>
            <a:endParaRPr lang="es-AR" dirty="0"/>
          </a:p>
        </p:txBody>
      </p:sp>
      <p:sp>
        <p:nvSpPr>
          <p:cNvPr id="5" name="Rectángulo 4"/>
          <p:cNvSpPr/>
          <p:nvPr/>
        </p:nvSpPr>
        <p:spPr>
          <a:xfrm>
            <a:off x="1082885" y="1623576"/>
            <a:ext cx="6978231" cy="3854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46"/>
              </a:spcBef>
              <a:spcAft>
                <a:spcPts val="831"/>
              </a:spcAft>
            </a:pPr>
            <a:r>
              <a:rPr lang="es-ES_tradnl" sz="2354" b="1" dirty="0">
                <a:latin typeface="Times New Roman" panose="02020603050405020304" pitchFamily="18" charset="0"/>
              </a:rPr>
              <a:t>Riesgo</a:t>
            </a:r>
            <a:endParaRPr lang="es-AR" sz="2354" b="1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415"/>
              </a:spcAft>
            </a:pPr>
            <a:r>
              <a:rPr lang="es-ES" sz="2354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riesgo siempre está presente en toda inversión y tiene una correlación directa con su rentabilidad.</a:t>
            </a:r>
          </a:p>
          <a:p>
            <a:pPr algn="just">
              <a:lnSpc>
                <a:spcPct val="150000"/>
              </a:lnSpc>
              <a:spcAft>
                <a:spcPts val="415"/>
              </a:spcAft>
            </a:pPr>
            <a:r>
              <a:rPr lang="es-ES" sz="2354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mayor riesgo mayor renta y viceversa.</a:t>
            </a:r>
            <a:endParaRPr lang="es-AR" sz="2354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415"/>
              </a:spcAft>
            </a:pPr>
            <a:r>
              <a:rPr lang="es-ES" sz="2354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 la medición del riesgo de un emisor, sea público o privado, existe quienes se ocupan de ello y se las denomina “empresas calificadoras de riesgo”.</a:t>
            </a:r>
            <a:endParaRPr lang="es-AR" sz="2354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9607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9E8E4-9CDA-47FB-B3DB-9ED8CD841277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B28F-04B1-4A29-B4BB-5ED802F0CA83}" type="slidenum">
              <a:rPr lang="es-AR" smtClean="0"/>
              <a:t>32</a:t>
            </a:fld>
            <a:endParaRPr lang="es-AR" dirty="0"/>
          </a:p>
        </p:txBody>
      </p:sp>
      <p:sp>
        <p:nvSpPr>
          <p:cNvPr id="4" name="Rectángulo 3"/>
          <p:cNvSpPr/>
          <p:nvPr/>
        </p:nvSpPr>
        <p:spPr>
          <a:xfrm>
            <a:off x="1098224" y="1518513"/>
            <a:ext cx="6947560" cy="3824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415"/>
              </a:spcAft>
            </a:pPr>
            <a:r>
              <a:rPr lang="es-ES" sz="2354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Riesgo</a:t>
            </a:r>
          </a:p>
          <a:p>
            <a:pPr algn="just">
              <a:lnSpc>
                <a:spcPct val="150000"/>
              </a:lnSpc>
              <a:spcAft>
                <a:spcPts val="415"/>
              </a:spcAft>
            </a:pPr>
            <a:r>
              <a:rPr lang="es-ES" sz="2354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 lo tanto los bonos de empresas o países calificados como de alto riesgo para tornarse atractivos deben tener rendimientos superiores a los ofrecidos por entes más seguros. </a:t>
            </a:r>
          </a:p>
          <a:p>
            <a:pPr algn="just">
              <a:lnSpc>
                <a:spcPct val="150000"/>
              </a:lnSpc>
              <a:spcAft>
                <a:spcPts val="415"/>
              </a:spcAft>
            </a:pPr>
            <a:r>
              <a:rPr lang="es-ES" sz="2354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Son bonos formalmente denominados “de alto rendimiento” o despectivamente “bonos basura”.</a:t>
            </a:r>
            <a:endParaRPr lang="es-AR" sz="2215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1275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F09DB-958D-4BA7-8669-1D12668FDA70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B28F-04B1-4A29-B4BB-5ED802F0CA83}" type="slidenum">
              <a:rPr lang="es-AR" smtClean="0"/>
              <a:t>33</a:t>
            </a:fld>
            <a:endParaRPr lang="es-AR" dirty="0"/>
          </a:p>
        </p:txBody>
      </p:sp>
      <p:sp>
        <p:nvSpPr>
          <p:cNvPr id="4" name="Rectángulo 3"/>
          <p:cNvSpPr/>
          <p:nvPr/>
        </p:nvSpPr>
        <p:spPr>
          <a:xfrm>
            <a:off x="1050660" y="1575337"/>
            <a:ext cx="6899714" cy="3229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415"/>
              </a:spcAft>
            </a:pPr>
            <a:r>
              <a:rPr lang="es-ES" sz="2354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Riesgo </a:t>
            </a:r>
          </a:p>
          <a:p>
            <a:pPr algn="just">
              <a:lnSpc>
                <a:spcPct val="150000"/>
              </a:lnSpc>
              <a:spcAft>
                <a:spcPts val="415"/>
              </a:spcAft>
            </a:pPr>
            <a:r>
              <a:rPr lang="es-ES" sz="2354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 el caso de la calificación de los países el buen o mal posicionamiento condiciona a las empresas que en ellos residen pues una empresa nunca va a poder calificar mejor que el país en el que se encuentra más allá del nivel de gestión de la misma. </a:t>
            </a:r>
            <a:endParaRPr lang="es-AR" sz="2354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8030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F1E9-5099-4667-AF85-C46F20DC078C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B28F-04B1-4A29-B4BB-5ED802F0CA83}" type="slidenum">
              <a:rPr lang="es-AR" smtClean="0"/>
              <a:t>34</a:t>
            </a:fld>
            <a:endParaRPr lang="es-AR" dirty="0"/>
          </a:p>
        </p:txBody>
      </p:sp>
      <p:sp>
        <p:nvSpPr>
          <p:cNvPr id="4" name="Rectángulo 3"/>
          <p:cNvSpPr/>
          <p:nvPr/>
        </p:nvSpPr>
        <p:spPr>
          <a:xfrm>
            <a:off x="1025636" y="1498661"/>
            <a:ext cx="6713235" cy="3597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ts val="2492"/>
              </a:spcBef>
              <a:spcAft>
                <a:spcPts val="1246"/>
              </a:spcAft>
            </a:pPr>
            <a:r>
              <a:rPr lang="es-AR" sz="2354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Riesgo y Tiempo </a:t>
            </a:r>
          </a:p>
          <a:p>
            <a:pPr algn="just">
              <a:spcAft>
                <a:spcPts val="415"/>
              </a:spcAft>
            </a:pPr>
            <a:r>
              <a:rPr lang="es-AR" sz="221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 “tiempo” es, en términos financieros, el lapso que transcurre desde el inicio  hasta la finalización de una operación financiera. </a:t>
            </a:r>
            <a:endParaRPr lang="es-AR" sz="2215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415"/>
              </a:spcAft>
            </a:pPr>
            <a:r>
              <a:rPr lang="es-AR" sz="221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trata de la “vida” de la operación financiera. </a:t>
            </a:r>
            <a:endParaRPr lang="es-AR" sz="2215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415"/>
              </a:spcAft>
            </a:pPr>
            <a:r>
              <a:rPr lang="es-AR" sz="221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medida que aumenta el plazo de la inversión, recupero del capital, aumenta el riesgo.</a:t>
            </a:r>
          </a:p>
          <a:p>
            <a:pPr algn="just">
              <a:spcAft>
                <a:spcPts val="415"/>
              </a:spcAft>
            </a:pPr>
            <a:r>
              <a:rPr lang="es-AR" sz="221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Así, entonces, se puede afirmar que </a:t>
            </a:r>
            <a:r>
              <a:rPr lang="es-AR" sz="2215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tiempo y riesgo están correlacionados en forma directa y positiva.</a:t>
            </a:r>
            <a:endParaRPr lang="es-AR" sz="2215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9575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05B8-648B-4C45-A516-C8A6D061D7EB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B28F-04B1-4A29-B4BB-5ED802F0CA83}" type="slidenum">
              <a:rPr lang="es-AR" smtClean="0"/>
              <a:t>35</a:t>
            </a:fld>
            <a:endParaRPr lang="es-AR" dirty="0"/>
          </a:p>
        </p:txBody>
      </p:sp>
      <p:sp>
        <p:nvSpPr>
          <p:cNvPr id="4" name="Rectángulo 3"/>
          <p:cNvSpPr/>
          <p:nvPr/>
        </p:nvSpPr>
        <p:spPr>
          <a:xfrm>
            <a:off x="1013119" y="1557671"/>
            <a:ext cx="6552519" cy="3302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415"/>
              </a:spcAft>
            </a:pPr>
            <a:r>
              <a:rPr lang="es-ES" sz="2354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Riesgo</a:t>
            </a:r>
          </a:p>
          <a:p>
            <a:pPr algn="just">
              <a:lnSpc>
                <a:spcPct val="120000"/>
              </a:lnSpc>
              <a:spcAft>
                <a:spcPts val="415"/>
              </a:spcAft>
            </a:pPr>
            <a:r>
              <a:rPr lang="es-ES" sz="2354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solo efecto enunciativo los principales riesgos son:</a:t>
            </a:r>
            <a:endParaRPr lang="es-AR" sz="2354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7398" indent="-237398" algn="just">
              <a:lnSpc>
                <a:spcPct val="120000"/>
              </a:lnSpc>
              <a:spcAft>
                <a:spcPts val="415"/>
              </a:spcAft>
              <a:buFont typeface="Symbol" panose="05050102010706020507" pitchFamily="18" charset="2"/>
              <a:buChar char=""/>
            </a:pPr>
            <a:r>
              <a:rPr lang="es-ES" sz="2354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es-ES" sz="2354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de incumplimiento del deudor</a:t>
            </a:r>
            <a:endParaRPr lang="es-AR" sz="2354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7398" indent="-237398" algn="just">
              <a:lnSpc>
                <a:spcPct val="120000"/>
              </a:lnSpc>
              <a:spcAft>
                <a:spcPts val="415"/>
              </a:spcAft>
              <a:buFont typeface="Symbol" panose="05050102010706020507" pitchFamily="18" charset="2"/>
              <a:buChar char=""/>
            </a:pPr>
            <a:r>
              <a:rPr lang="es-ES" sz="2354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Liquidez</a:t>
            </a:r>
            <a:r>
              <a:rPr lang="es-ES" sz="2354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limitantes al momento de querer vender o transferir el bono a terceros. </a:t>
            </a:r>
            <a:endParaRPr lang="es-AR" sz="2354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7398" indent="-237398" algn="just">
              <a:lnSpc>
                <a:spcPct val="120000"/>
              </a:lnSpc>
              <a:spcAft>
                <a:spcPts val="415"/>
              </a:spcAft>
              <a:buFont typeface="Symbol" panose="05050102010706020507" pitchFamily="18" charset="2"/>
              <a:buChar char=""/>
            </a:pPr>
            <a:r>
              <a:rPr lang="es-ES" sz="2354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Inflación</a:t>
            </a:r>
            <a:r>
              <a:rPr lang="es-ES" sz="2354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pérdida de la capacidad de compra del dinero invertido.</a:t>
            </a:r>
            <a:endParaRPr lang="es-AR" sz="2354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8396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632C-52EB-44D7-B321-4AC892B92400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B28F-04B1-4A29-B4BB-5ED802F0CA83}" type="slidenum">
              <a:rPr lang="es-AR" smtClean="0"/>
              <a:t>36</a:t>
            </a:fld>
            <a:endParaRPr lang="es-AR" dirty="0"/>
          </a:p>
        </p:txBody>
      </p:sp>
      <p:sp>
        <p:nvSpPr>
          <p:cNvPr id="4" name="Rectángulo 3"/>
          <p:cNvSpPr/>
          <p:nvPr/>
        </p:nvSpPr>
        <p:spPr>
          <a:xfrm>
            <a:off x="1021216" y="1549946"/>
            <a:ext cx="6745132" cy="43004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415"/>
              </a:spcAft>
            </a:pPr>
            <a:r>
              <a:rPr lang="es-ES" sz="2215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Riesgo</a:t>
            </a:r>
          </a:p>
          <a:p>
            <a:pPr marL="237398" indent="-237398" algn="just">
              <a:lnSpc>
                <a:spcPct val="120000"/>
              </a:lnSpc>
              <a:spcAft>
                <a:spcPts val="415"/>
              </a:spcAft>
              <a:buFont typeface="Symbol" panose="05050102010706020507" pitchFamily="18" charset="2"/>
              <a:buChar char=""/>
            </a:pPr>
            <a:r>
              <a:rPr lang="es-ES" sz="2215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Rentabilidad</a:t>
            </a:r>
            <a:r>
              <a:rPr lang="es-ES" sz="22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pérdida de valor del bono a consecuencia de cambios en las condiciones generales del mercado.</a:t>
            </a:r>
            <a:endParaRPr lang="es-AR" sz="2215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7398" indent="-237398" algn="just">
              <a:lnSpc>
                <a:spcPct val="120000"/>
              </a:lnSpc>
              <a:spcAft>
                <a:spcPts val="415"/>
              </a:spcAft>
              <a:buFont typeface="Symbol" panose="05050102010706020507" pitchFamily="18" charset="2"/>
              <a:buChar char=""/>
            </a:pPr>
            <a:r>
              <a:rPr lang="es-ES" sz="2215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Reinversión</a:t>
            </a:r>
            <a:r>
              <a:rPr lang="es-ES" sz="22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cambios en las posibilidades de volver a invertir el dinero cobrado por rentas o recupero del capital.</a:t>
            </a:r>
            <a:endParaRPr lang="es-AR" sz="2215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7398" indent="-237398" algn="just">
              <a:lnSpc>
                <a:spcPct val="120000"/>
              </a:lnSpc>
              <a:spcAft>
                <a:spcPts val="415"/>
              </a:spcAft>
              <a:buFont typeface="Symbol" panose="05050102010706020507" pitchFamily="18" charset="2"/>
              <a:buChar char=""/>
            </a:pPr>
            <a:r>
              <a:rPr lang="es-ES" sz="2215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Moneda</a:t>
            </a:r>
            <a:r>
              <a:rPr lang="es-ES" sz="22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alteraciones en el tipo de cambio que redunden en un quebranto respecto a la moneda que se utiliza como unidad de riqueza.</a:t>
            </a:r>
            <a:endParaRPr lang="es-AR" sz="2215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8611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C0466-4E04-48A5-9724-6A10F81F5920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B28F-04B1-4A29-B4BB-5ED802F0CA83}" type="slidenum">
              <a:rPr lang="es-AR" smtClean="0"/>
              <a:t>37</a:t>
            </a:fld>
            <a:endParaRPr lang="es-AR" dirty="0"/>
          </a:p>
        </p:txBody>
      </p:sp>
      <p:sp>
        <p:nvSpPr>
          <p:cNvPr id="4" name="Rectángulo 3"/>
          <p:cNvSpPr/>
          <p:nvPr/>
        </p:nvSpPr>
        <p:spPr>
          <a:xfrm>
            <a:off x="3002595" y="2844469"/>
            <a:ext cx="3055645" cy="9447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5539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5 - Precio</a:t>
            </a:r>
            <a:endParaRPr lang="es-AR" sz="5539" dirty="0"/>
          </a:p>
        </p:txBody>
      </p:sp>
    </p:spTree>
    <p:extLst>
      <p:ext uri="{BB962C8B-B14F-4D97-AF65-F5344CB8AC3E}">
        <p14:creationId xmlns:p14="http://schemas.microsoft.com/office/powerpoint/2010/main" val="32243767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F224-E6FA-4F20-B17D-B5EEDDF568E6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23A-630E-4C18-9504-D7AF95D5C17F}" type="slidenum">
              <a:rPr lang="es-AR" smtClean="0"/>
              <a:t>38</a:t>
            </a:fld>
            <a:endParaRPr lang="es-AR" dirty="0"/>
          </a:p>
        </p:txBody>
      </p:sp>
      <p:sp>
        <p:nvSpPr>
          <p:cNvPr id="5" name="Rectángulo 4"/>
          <p:cNvSpPr/>
          <p:nvPr/>
        </p:nvSpPr>
        <p:spPr>
          <a:xfrm>
            <a:off x="1057153" y="1516037"/>
            <a:ext cx="7029694" cy="3143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246"/>
              </a:spcBef>
            </a:pPr>
            <a:r>
              <a:rPr lang="es-ES" sz="2354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Precio </a:t>
            </a:r>
            <a:endParaRPr lang="es-AR" sz="2354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16531" indent="-316531" algn="just">
              <a:lnSpc>
                <a:spcPct val="150000"/>
              </a:lnSpc>
              <a:buFont typeface="Symbol" panose="05050102010706020507" pitchFamily="18" charset="2"/>
              <a:buChar char=""/>
            </a:pPr>
            <a:r>
              <a:rPr lang="es-ES" sz="2354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oferente</a:t>
            </a:r>
            <a:r>
              <a:rPr lang="es-ES" sz="2354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354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deudor, pretenderá obtener una determinada cantidad de dinero, </a:t>
            </a:r>
            <a:r>
              <a:rPr lang="es-ES" sz="2354" b="1" i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valor de emisión.</a:t>
            </a:r>
            <a:r>
              <a:rPr lang="es-ES" sz="2354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16531" indent="-316531" algn="just">
              <a:lnSpc>
                <a:spcPct val="150000"/>
              </a:lnSpc>
              <a:buFont typeface="Symbol" panose="05050102010706020507" pitchFamily="18" charset="2"/>
              <a:buChar char=""/>
            </a:pPr>
            <a:r>
              <a:rPr lang="es-ES" sz="2354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demanda, </a:t>
            </a:r>
            <a:r>
              <a:rPr lang="es-ES" sz="2354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inversionista, estará dispuesto a pagar un precio en función de la renta que pretende obtener. </a:t>
            </a:r>
          </a:p>
          <a:p>
            <a:pPr algn="just">
              <a:lnSpc>
                <a:spcPct val="120000"/>
              </a:lnSpc>
            </a:pPr>
            <a:endParaRPr lang="es-AR" sz="1939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5694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019093" y="1339512"/>
            <a:ext cx="7120542" cy="3337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Bef>
                <a:spcPts val="138"/>
              </a:spcBef>
            </a:pPr>
            <a:r>
              <a:rPr lang="es-ES_tradnl" sz="2354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Precio</a:t>
            </a:r>
          </a:p>
          <a:p>
            <a:pPr algn="just">
              <a:lnSpc>
                <a:spcPct val="150000"/>
              </a:lnSpc>
              <a:spcBef>
                <a:spcPts val="138"/>
              </a:spcBef>
            </a:pPr>
            <a:r>
              <a:rPr lang="es-ES_tradnl" sz="22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 el emisor el valor actual es “</a:t>
            </a:r>
            <a:r>
              <a:rPr lang="es-ES_tradnl" sz="2215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valor de emisión” </a:t>
            </a:r>
            <a:r>
              <a:rPr lang="es-ES_tradnl" sz="22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sea la suma que pretende recibir. </a:t>
            </a:r>
          </a:p>
          <a:p>
            <a:pPr algn="just">
              <a:lnSpc>
                <a:spcPct val="150000"/>
              </a:lnSpc>
              <a:spcBef>
                <a:spcPts val="138"/>
              </a:spcBef>
            </a:pPr>
            <a:r>
              <a:rPr lang="es-ES_tradnl" sz="22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cual, no necesariamente, será igual a la suma que los inversores están dispuestos a erogar por la compra de ese “flujo de fondos”.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47E1-FB96-431F-A7D8-802FE03F62F7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B28F-04B1-4A29-B4BB-5ED802F0CA83}" type="slidenum">
              <a:rPr lang="es-AR" smtClean="0"/>
              <a:t>39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15801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A5665-D427-493A-974E-C6D8B7C163B4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23A-630E-4C18-9504-D7AF95D5C17F}" type="slidenum">
              <a:rPr lang="es-AR" smtClean="0"/>
              <a:t>4</a:t>
            </a:fld>
            <a:endParaRPr lang="es-AR" dirty="0"/>
          </a:p>
        </p:txBody>
      </p:sp>
      <p:sp>
        <p:nvSpPr>
          <p:cNvPr id="4" name="Rectángulo 3"/>
          <p:cNvSpPr/>
          <p:nvPr/>
        </p:nvSpPr>
        <p:spPr>
          <a:xfrm>
            <a:off x="1015600" y="1488123"/>
            <a:ext cx="7055571" cy="4215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246"/>
              </a:spcBef>
            </a:pPr>
            <a:r>
              <a:rPr lang="es-AR" sz="2354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Bonos - Concepto</a:t>
            </a:r>
          </a:p>
          <a:p>
            <a:pPr algn="just">
              <a:lnSpc>
                <a:spcPct val="150000"/>
              </a:lnSpc>
            </a:pPr>
            <a:r>
              <a:rPr lang="es-ES" sz="2354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 “</a:t>
            </a:r>
            <a:r>
              <a:rPr lang="es-ES" sz="2354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bono</a:t>
            </a:r>
            <a:r>
              <a:rPr lang="es-ES" sz="2354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 es una forma de instrumentar financieramente las condiciones de un préstamo y pasa a ser la representación material del mismo. </a:t>
            </a:r>
            <a:endParaRPr lang="es-AR" sz="2354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s-ES" sz="2354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los efectos de su tratamiento financiero son sinónimos: “</a:t>
            </a:r>
            <a:r>
              <a:rPr lang="es-ES" sz="2354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bonos, títulos, y/o empréstitos</a:t>
            </a:r>
            <a:r>
              <a:rPr lang="es-ES" sz="2354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 como así también “</a:t>
            </a:r>
            <a:r>
              <a:rPr lang="es-ES" sz="2354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 obligaciones negociables y los debentures</a:t>
            </a:r>
            <a:r>
              <a:rPr lang="es-ES" sz="2354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  <a:endParaRPr lang="es-AR" sz="2354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AR" sz="2077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3626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9367-F71F-4AA0-86F1-B9D4B45EC4B9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23A-630E-4C18-9504-D7AF95D5C17F}" type="slidenum">
              <a:rPr lang="es-AR" smtClean="0"/>
              <a:t>40</a:t>
            </a:fld>
            <a:endParaRPr lang="es-AR"/>
          </a:p>
        </p:txBody>
      </p:sp>
      <p:sp>
        <p:nvSpPr>
          <p:cNvPr id="5" name="Rectángulo 4"/>
          <p:cNvSpPr/>
          <p:nvPr/>
        </p:nvSpPr>
        <p:spPr>
          <a:xfrm>
            <a:off x="996784" y="1506178"/>
            <a:ext cx="7008067" cy="3697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38"/>
              </a:spcBef>
            </a:pPr>
            <a:r>
              <a:rPr lang="es-ES" sz="2215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Determinantes del precio: </a:t>
            </a:r>
          </a:p>
          <a:p>
            <a:pPr marL="316531" indent="-316531" algn="just">
              <a:spcBef>
                <a:spcPts val="138"/>
              </a:spcBef>
              <a:buFont typeface="Symbol" panose="05050102010706020507" pitchFamily="18" charset="2"/>
              <a:buChar char=""/>
            </a:pPr>
            <a:r>
              <a:rPr lang="es-ES" sz="2215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Tasa de interés:</a:t>
            </a:r>
            <a:r>
              <a:rPr lang="es-ES" sz="22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 rentabilidad del bono está dada por la tasa de interés.</a:t>
            </a:r>
            <a:endParaRPr lang="es-AR" sz="2215" i="1" dirty="0"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6531" indent="-316531" algn="just">
              <a:spcBef>
                <a:spcPts val="138"/>
              </a:spcBef>
              <a:buFont typeface="Symbol" panose="05050102010706020507" pitchFamily="18" charset="2"/>
              <a:buChar char=""/>
            </a:pPr>
            <a:r>
              <a:rPr lang="es-ES" sz="2215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Tiempo: </a:t>
            </a:r>
            <a:r>
              <a:rPr lang="es-ES" sz="22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entiende por tiempo al lapso que se sucede entre la fecha de compra del bono y la de los futuros ingresos.</a:t>
            </a:r>
            <a:endParaRPr lang="es-AR" sz="2215" i="1" dirty="0"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6531" indent="-316531" algn="just">
              <a:spcAft>
                <a:spcPts val="415"/>
              </a:spcAft>
              <a:buFont typeface="Symbol" panose="05050102010706020507" pitchFamily="18" charset="2"/>
              <a:buChar char=""/>
            </a:pPr>
            <a:r>
              <a:rPr lang="es-ES" sz="2215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Cronograma de pagos: </a:t>
            </a:r>
            <a:r>
              <a:rPr lang="es-ES" sz="22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siendo el valor de un bono una cantidad equivalente a la sumatoria de los valores actuales de los ingresos futuros se torna necesario conocer el cronograma de pago</a:t>
            </a:r>
            <a:endParaRPr lang="es-AR" sz="2215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8930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E342-6D98-4C05-8877-A62F0940AEBE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23A-630E-4C18-9504-D7AF95D5C17F}" type="slidenum">
              <a:rPr lang="es-AR" smtClean="0"/>
              <a:t>41</a:t>
            </a:fld>
            <a:endParaRPr lang="es-AR" dirty="0"/>
          </a:p>
        </p:txBody>
      </p:sp>
      <p:sp>
        <p:nvSpPr>
          <p:cNvPr id="4" name="Rectángulo 3"/>
          <p:cNvSpPr/>
          <p:nvPr/>
        </p:nvSpPr>
        <p:spPr>
          <a:xfrm>
            <a:off x="1003200" y="1476025"/>
            <a:ext cx="7137600" cy="4012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354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Precio</a:t>
            </a:r>
          </a:p>
          <a:p>
            <a:pPr algn="just"/>
            <a:r>
              <a:rPr lang="es-ES" sz="2354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 términos operativos cada bono tiene un </a:t>
            </a:r>
            <a:r>
              <a:rPr lang="es-ES" sz="2354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“precio de mercado”</a:t>
            </a:r>
            <a:r>
              <a:rPr lang="es-ES" sz="2354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ES" sz="2354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6531" indent="-316531" algn="just">
              <a:lnSpc>
                <a:spcPct val="150000"/>
              </a:lnSpc>
              <a:buFont typeface="Symbol" panose="05050102010706020507" pitchFamily="18" charset="2"/>
              <a:buChar char="§"/>
            </a:pPr>
            <a:r>
              <a:rPr lang="es-ES" sz="2354" i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emisor</a:t>
            </a:r>
            <a:r>
              <a:rPr lang="es-ES" sz="2354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deudor, espera tener un ingreso igual o superior al “Valor nominal” del bono. </a:t>
            </a:r>
          </a:p>
          <a:p>
            <a:pPr marL="316531" indent="-316531" algn="just">
              <a:lnSpc>
                <a:spcPct val="150000"/>
              </a:lnSpc>
              <a:buFont typeface="Symbol" panose="05050102010706020507" pitchFamily="18" charset="2"/>
              <a:buChar char="§"/>
            </a:pPr>
            <a:r>
              <a:rPr lang="es-ES" sz="2354" i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inversor</a:t>
            </a:r>
            <a:r>
              <a:rPr lang="es-ES" sz="2354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según su situación, interés y riesgo ofrecerá una cantidad que puede ser igual, mayor o menor al “Valor Nominal”. </a:t>
            </a:r>
          </a:p>
        </p:txBody>
      </p:sp>
    </p:spTree>
    <p:extLst>
      <p:ext uri="{BB962C8B-B14F-4D97-AF65-F5344CB8AC3E}">
        <p14:creationId xmlns:p14="http://schemas.microsoft.com/office/powerpoint/2010/main" val="5462170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011733" y="1342175"/>
            <a:ext cx="7017488" cy="3481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Bef>
                <a:spcPts val="138"/>
              </a:spcBef>
            </a:pPr>
            <a:r>
              <a:rPr lang="es-ES_tradnl" sz="2354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Precio</a:t>
            </a:r>
          </a:p>
          <a:p>
            <a:pPr algn="just">
              <a:lnSpc>
                <a:spcPct val="150000"/>
              </a:lnSpc>
              <a:spcBef>
                <a:spcPts val="138"/>
              </a:spcBef>
            </a:pPr>
            <a:r>
              <a:rPr lang="es-ES_tradnl" sz="2354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inversor al momento de analizar la inversión tomará, tal lo antes dicho, el cronograma valorizado del flujo de fondos propuesto y calculará su valor actual “precio” o “suma a invertir” utilizando una tasa de interés que, según su situación personal, le resulte conveniente. 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0FFB-DE5C-4F88-A855-D38791B9F925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B28F-04B1-4A29-B4BB-5ED802F0CA83}" type="slidenum">
              <a:rPr lang="es-AR" smtClean="0"/>
              <a:t>42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289571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036725" y="1493549"/>
            <a:ext cx="7070551" cy="3642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354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Precio </a:t>
            </a:r>
            <a:endParaRPr lang="es-AR" sz="2354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s-ES" sz="22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Conceptualmente es: </a:t>
            </a:r>
            <a:r>
              <a:rPr lang="es-ES" sz="2215" i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punto de intersección entre la suma de dinero que el emisor pretende obtener y la cantidad que la demanda, inversores, están dispuestos a pagar para adquirir el derecho a recuperar, en el curso del tiempo, esa suma – capital - mas un plus valor – intereses - en concepto de compensación por esa inmovilización. 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0F9A-89AE-4811-B280-F387A2B31D48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B28F-04B1-4A29-B4BB-5ED802F0CA83}" type="slidenum">
              <a:rPr lang="es-AR" smtClean="0"/>
              <a:t>43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438415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038055" y="1357640"/>
            <a:ext cx="6666448" cy="3468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s-ES" sz="2354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Precio </a:t>
            </a:r>
            <a:endParaRPr lang="es-AR" sz="2354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s-ES" sz="2354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Dicho de otra manera: </a:t>
            </a:r>
            <a:r>
              <a:rPr lang="es-ES" sz="2354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precio de un Bono es la sumatoria del Valor Actual de todos y cada uno de los ingresos futuros, sea por: </a:t>
            </a:r>
          </a:p>
          <a:p>
            <a:pPr marL="395664" indent="-395664" algn="just">
              <a:lnSpc>
                <a:spcPct val="150000"/>
              </a:lnSpc>
              <a:buFont typeface="Symbol" panose="05050102010706020507" pitchFamily="18" charset="2"/>
              <a:buChar char="§"/>
            </a:pPr>
            <a:r>
              <a:rPr lang="es-ES" sz="2354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Renta: intereses.</a:t>
            </a:r>
          </a:p>
          <a:p>
            <a:pPr marL="395664" indent="-395664" algn="just">
              <a:lnSpc>
                <a:spcPct val="150000"/>
              </a:lnSpc>
              <a:buFont typeface="Symbol" panose="05050102010706020507" pitchFamily="18" charset="2"/>
              <a:buChar char="§"/>
            </a:pPr>
            <a:r>
              <a:rPr lang="es-ES" sz="2354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Recupero del Capital inmovilizado.</a:t>
            </a:r>
            <a:endParaRPr lang="es-AR" sz="2354" i="1" dirty="0">
              <a:solidFill>
                <a:srgbClr val="FF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2AD1-37F7-4540-9328-0E4547A89B06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B28F-04B1-4A29-B4BB-5ED802F0CA83}" type="slidenum">
              <a:rPr lang="es-AR" smtClean="0"/>
              <a:t>44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216230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001527" y="1477977"/>
            <a:ext cx="7011466" cy="3287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354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Precio </a:t>
            </a:r>
          </a:p>
          <a:p>
            <a:pPr algn="just">
              <a:lnSpc>
                <a:spcPct val="150000"/>
              </a:lnSpc>
            </a:pPr>
            <a:r>
              <a:rPr lang="es-ES" sz="2354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 lo visto cuando se estudió “Rentas”: </a:t>
            </a:r>
            <a:r>
              <a:rPr lang="es-ES" sz="2354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sumatoria del valor actual de una serie de pagos futuros tiene una correlación inversa con la tasa de interés.</a:t>
            </a:r>
          </a:p>
          <a:p>
            <a:pPr algn="just">
              <a:lnSpc>
                <a:spcPct val="150000"/>
              </a:lnSpc>
            </a:pPr>
            <a:r>
              <a:rPr lang="es-ES" sz="2354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Luego:</a:t>
            </a:r>
            <a:r>
              <a:rPr lang="es-ES" sz="2354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354" i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medida que aumenta el valor de la tasa de interés se reduce el valor actual de la renta y viceversa. 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C8FA-157E-484E-8AC0-5A81BA089A5E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B28F-04B1-4A29-B4BB-5ED802F0CA83}" type="slidenum">
              <a:rPr lang="es-AR" smtClean="0"/>
              <a:t>45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666240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986787" y="1475477"/>
            <a:ext cx="7022921" cy="3882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38"/>
              </a:spcBef>
            </a:pPr>
            <a:r>
              <a:rPr lang="es-ES_tradnl" sz="2354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Precio</a:t>
            </a:r>
          </a:p>
          <a:p>
            <a:pPr algn="just">
              <a:lnSpc>
                <a:spcPct val="150000"/>
              </a:lnSpc>
              <a:spcBef>
                <a:spcPts val="138"/>
              </a:spcBef>
            </a:pPr>
            <a:r>
              <a:rPr lang="es-ES_tradnl" sz="2354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 ser precio al ser la sumatoria de los valores actuales de los ingresos futuros habrá tantos precios como tasas de interés se utilicen para su cálculo. </a:t>
            </a:r>
          </a:p>
          <a:p>
            <a:pPr algn="just">
              <a:lnSpc>
                <a:spcPct val="150000"/>
              </a:lnSpc>
              <a:spcBef>
                <a:spcPts val="138"/>
              </a:spcBef>
            </a:pPr>
            <a:r>
              <a:rPr lang="es-ES_tradnl" sz="2354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Pero hay dos en particular, la que utiliza el: </a:t>
            </a:r>
          </a:p>
          <a:p>
            <a:pPr marL="356098" indent="-356098" algn="just">
              <a:lnSpc>
                <a:spcPct val="150000"/>
              </a:lnSpc>
              <a:spcBef>
                <a:spcPts val="138"/>
              </a:spcBef>
              <a:buFont typeface="+mj-lt"/>
              <a:buAutoNum type="alphaLcPeriod"/>
            </a:pPr>
            <a:r>
              <a:rPr lang="es-ES_tradnl" sz="2354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Emisor</a:t>
            </a:r>
          </a:p>
          <a:p>
            <a:pPr marL="356098" indent="-356098" algn="just">
              <a:lnSpc>
                <a:spcPct val="150000"/>
              </a:lnSpc>
              <a:spcBef>
                <a:spcPts val="138"/>
              </a:spcBef>
              <a:buFont typeface="+mj-lt"/>
              <a:buAutoNum type="alphaLcPeriod"/>
            </a:pPr>
            <a:r>
              <a:rPr lang="es-ES_tradnl" sz="2354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Inversor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759C7-13B5-4C60-8870-4C57DBBC9667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B28F-04B1-4A29-B4BB-5ED802F0CA83}" type="slidenum">
              <a:rPr lang="es-AR" smtClean="0"/>
              <a:t>46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601005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003123" y="1487543"/>
            <a:ext cx="6997078" cy="3423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354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Precio - Manejo de la rentabilidad</a:t>
            </a:r>
          </a:p>
          <a:p>
            <a:pPr algn="just">
              <a:lnSpc>
                <a:spcPct val="150000"/>
              </a:lnSpc>
            </a:pPr>
            <a:r>
              <a:rPr lang="es-ES" sz="2354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Visto que la “cuota” de pago de intereses es una suma fija, dato preestablecido - obra en las condiciones del préstamo - solo aumentará la ganancia si el valor actual o “precio” de ese flujo de fondos tiende a la baja.</a:t>
            </a:r>
          </a:p>
          <a:p>
            <a:pPr algn="ctr">
              <a:lnSpc>
                <a:spcPct val="200000"/>
              </a:lnSpc>
            </a:pPr>
            <a:r>
              <a:rPr lang="es-ES" sz="2354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menor costo e igual ingreso: mayor ganancia. 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4DF6-BC8F-4A36-84D5-DAEC44DBBA71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B28F-04B1-4A29-B4BB-5ED802F0CA83}" type="slidenum">
              <a:rPr lang="es-AR" smtClean="0"/>
              <a:t>47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239933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990901" y="1504108"/>
            <a:ext cx="7061654" cy="3635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38"/>
              </a:spcBef>
            </a:pPr>
            <a:r>
              <a:rPr lang="es-ES_tradnl" sz="2215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Precio - Conclusión</a:t>
            </a:r>
          </a:p>
          <a:p>
            <a:pPr algn="just">
              <a:lnSpc>
                <a:spcPct val="150000"/>
              </a:lnSpc>
              <a:spcBef>
                <a:spcPts val="138"/>
              </a:spcBef>
            </a:pPr>
            <a:r>
              <a:rPr lang="es-ES_tradnl" sz="22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 lo tanto, para el inversor, </a:t>
            </a:r>
            <a:r>
              <a:rPr lang="es-ES_tradnl" sz="2215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solo le queda operar sobre su valor actual para determinar el costo/rentabilidad de la inversión.</a:t>
            </a:r>
          </a:p>
          <a:p>
            <a:pPr algn="just">
              <a:lnSpc>
                <a:spcPct val="150000"/>
              </a:lnSpc>
              <a:spcBef>
                <a:spcPts val="138"/>
              </a:spcBef>
            </a:pPr>
            <a:r>
              <a:rPr lang="es-ES_tradnl" sz="22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valor actual, prefijadas las fechas y valores ($), varía en función de la tasa de interés, luego: habrá tantos “valores actuales” como tasas de interés se utilicen para su cálculo. 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745F-DA53-4302-824E-179EF9CF0BE3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B28F-04B1-4A29-B4BB-5ED802F0CA83}" type="slidenum">
              <a:rPr lang="es-AR" smtClean="0"/>
              <a:t>48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939735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35F2-E27B-411E-BC98-EE9ABFEA6AEA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CC004-331D-4998-BAB3-AAF4B84A74B4}" type="slidenum">
              <a:rPr lang="es-AR" smtClean="0"/>
              <a:t>49</a:t>
            </a:fld>
            <a:endParaRPr lang="es-AR"/>
          </a:p>
        </p:txBody>
      </p:sp>
      <p:sp>
        <p:nvSpPr>
          <p:cNvPr id="4" name="Rectángulo 3"/>
          <p:cNvSpPr/>
          <p:nvPr/>
        </p:nvSpPr>
        <p:spPr>
          <a:xfrm>
            <a:off x="1149792" y="2835504"/>
            <a:ext cx="7006534" cy="1370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4154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6 - CRITERIO de ANALISIS </a:t>
            </a:r>
          </a:p>
          <a:p>
            <a:pPr algn="ctr"/>
            <a:r>
              <a:rPr lang="es-ES_tradnl" sz="4154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 INVERSIONES </a:t>
            </a:r>
          </a:p>
        </p:txBody>
      </p:sp>
    </p:spTree>
    <p:extLst>
      <p:ext uri="{BB962C8B-B14F-4D97-AF65-F5344CB8AC3E}">
        <p14:creationId xmlns:p14="http://schemas.microsoft.com/office/powerpoint/2010/main" val="3743068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023108" y="1814567"/>
            <a:ext cx="6989885" cy="3016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354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Operatoria </a:t>
            </a:r>
          </a:p>
          <a:p>
            <a:pPr algn="just">
              <a:lnSpc>
                <a:spcPct val="250000"/>
              </a:lnSpc>
            </a:pPr>
            <a:r>
              <a:rPr lang="es-ES" sz="2354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</a:t>
            </a:r>
            <a:r>
              <a:rPr lang="es-ES" sz="2354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deudor</a:t>
            </a:r>
            <a:r>
              <a:rPr lang="es-ES" sz="2354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354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asume el compromiso preestablecido de entregar cantidades de dinero a cambio de una suma que, del </a:t>
            </a:r>
            <a:r>
              <a:rPr lang="es-ES" sz="2354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acreedor</a:t>
            </a:r>
            <a:r>
              <a:rPr lang="es-ES" sz="2354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recibe al momento de su emisión</a:t>
            </a:r>
            <a:r>
              <a:rPr lang="es-ES" sz="2354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16EE-669F-4060-84BB-83CFA1A6D66A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B28F-04B1-4A29-B4BB-5ED802F0CA83}" type="slidenum">
              <a:rPr lang="es-AR" smtClean="0"/>
              <a:t>5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272869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B840FA5-C637-4D60-BF05-813A89EEB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15E6-6DEF-479D-A16C-DDB2A330CA45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E989747-B7D4-49D7-8B65-F2DEDBC8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  <a:endParaRPr lang="es-A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E279A43-5EB6-4CEE-8D99-F312E7EA7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B28F-04B1-4A29-B4BB-5ED802F0CA83}" type="slidenum">
              <a:rPr lang="es-AR" smtClean="0"/>
              <a:t>50</a:t>
            </a:fld>
            <a:endParaRPr lang="es-AR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3F4F9FB-EC98-4D1D-AF70-FEE4E5D7BD8E}"/>
              </a:ext>
            </a:extLst>
          </p:cNvPr>
          <p:cNvSpPr txBox="1"/>
          <p:nvPr/>
        </p:nvSpPr>
        <p:spPr>
          <a:xfrm>
            <a:off x="1783493" y="2418628"/>
            <a:ext cx="5859401" cy="1749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2195" lvl="1" indent="-395664" algn="just">
              <a:lnSpc>
                <a:spcPct val="150000"/>
              </a:lnSpc>
              <a:buFont typeface="Symbol" panose="05050102010706020507" pitchFamily="18" charset="2"/>
              <a:buChar char=""/>
            </a:pPr>
            <a:r>
              <a:rPr lang="es-ES_tradnl" sz="2492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Valor Actual Neto (VAN)</a:t>
            </a:r>
          </a:p>
          <a:p>
            <a:pPr marL="712195" lvl="1" indent="-395664" algn="just">
              <a:lnSpc>
                <a:spcPct val="150000"/>
              </a:lnSpc>
              <a:buFont typeface="Symbol" panose="05050102010706020507" pitchFamily="18" charset="2"/>
              <a:buChar char=""/>
            </a:pPr>
            <a:r>
              <a:rPr lang="es-ES_tradnl" sz="2492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Tasa Interna de Retorno (TIR)</a:t>
            </a:r>
          </a:p>
          <a:p>
            <a:pPr marL="712195" lvl="1" indent="-395664" algn="just">
              <a:lnSpc>
                <a:spcPct val="150000"/>
              </a:lnSpc>
              <a:buFont typeface="Symbol" panose="05050102010706020507" pitchFamily="18" charset="2"/>
              <a:buChar char=""/>
            </a:pPr>
            <a:r>
              <a:rPr lang="es-ES_tradnl" sz="2492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Duración</a:t>
            </a:r>
          </a:p>
        </p:txBody>
      </p:sp>
    </p:spTree>
    <p:extLst>
      <p:ext uri="{BB962C8B-B14F-4D97-AF65-F5344CB8AC3E}">
        <p14:creationId xmlns:p14="http://schemas.microsoft.com/office/powerpoint/2010/main" val="35657285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5632-2038-484E-8B7E-650DED478CC2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23A-630E-4C18-9504-D7AF95D5C17F}" type="slidenum">
              <a:rPr lang="es-AR" smtClean="0"/>
              <a:t>51</a:t>
            </a:fld>
            <a:endParaRPr lang="es-AR"/>
          </a:p>
        </p:txBody>
      </p:sp>
      <p:sp>
        <p:nvSpPr>
          <p:cNvPr id="4" name="Rectángulo 3"/>
          <p:cNvSpPr/>
          <p:nvPr/>
        </p:nvSpPr>
        <p:spPr>
          <a:xfrm>
            <a:off x="1065628" y="1537414"/>
            <a:ext cx="7586003" cy="3625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_tradnl" sz="1939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Valor Actual Neto</a:t>
            </a:r>
            <a:endParaRPr lang="es-AR" sz="1939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s-ES" sz="1939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denomina VALOR ACTUAL NETO (VAN) a la diferencia entre el valor actual de los flujos positivos (ingresos o recuperos) con el valor actual de los flujos negativos (erogaciones).</a:t>
            </a:r>
          </a:p>
          <a:p>
            <a:pPr algn="just">
              <a:lnSpc>
                <a:spcPct val="150000"/>
              </a:lnSpc>
            </a:pPr>
            <a:r>
              <a:rPr lang="en-US" sz="1939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VAN = - C</a:t>
            </a:r>
            <a:r>
              <a:rPr lang="en-US" sz="1939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939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C</a:t>
            </a:r>
            <a:r>
              <a:rPr lang="en-US" sz="1939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939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(1 + i)</a:t>
            </a:r>
            <a:r>
              <a:rPr lang="en-US" sz="1939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1939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C</a:t>
            </a:r>
            <a:r>
              <a:rPr lang="en-US" sz="1939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939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(1 + i)</a:t>
            </a:r>
            <a:r>
              <a:rPr lang="en-US" sz="1939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en-US" sz="1939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…………….. + C</a:t>
            </a:r>
            <a:r>
              <a:rPr lang="en-US" sz="1939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939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(1 + i)</a:t>
            </a:r>
            <a:r>
              <a:rPr lang="en-US" sz="1939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-n</a:t>
            </a:r>
            <a:endParaRPr lang="es-AR" sz="1939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7398" indent="-237398" algn="just">
              <a:lnSpc>
                <a:spcPct val="150000"/>
              </a:lnSpc>
              <a:buFont typeface="Symbol" panose="05050102010706020507" pitchFamily="18" charset="2"/>
              <a:buChar char=""/>
            </a:pPr>
            <a:r>
              <a:rPr lang="en-US" sz="1939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939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939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Inversion inicial.</a:t>
            </a:r>
            <a:endParaRPr lang="es-AR" sz="1939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7398" indent="-237398" algn="just">
              <a:lnSpc>
                <a:spcPct val="150000"/>
              </a:lnSpc>
              <a:buFont typeface="Symbol" panose="05050102010706020507" pitchFamily="18" charset="2"/>
              <a:buChar char=""/>
            </a:pPr>
            <a:r>
              <a:rPr lang="es-AR" sz="1939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s-AR" sz="1939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AR" sz="1939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</a:t>
            </a:r>
            <a:r>
              <a:rPr lang="es-AR" sz="1939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AR" sz="1939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………………., </a:t>
            </a:r>
            <a:r>
              <a:rPr lang="es-AR" sz="1939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s-AR" sz="1939" baseline="-25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s-ES" sz="1939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Recuperos o flujos positivos.</a:t>
            </a:r>
            <a:endParaRPr lang="es-AR" sz="1939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7398" indent="-237398" algn="just">
              <a:lnSpc>
                <a:spcPct val="150000"/>
              </a:lnSpc>
              <a:buFont typeface="Symbol" panose="05050102010706020507" pitchFamily="18" charset="2"/>
              <a:buChar char=""/>
            </a:pPr>
            <a:r>
              <a:rPr lang="es-ES" sz="1939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= es la tasa de actualización utilizada para el período.</a:t>
            </a:r>
            <a:r>
              <a:rPr lang="es-ES" sz="1939" b="1" dirty="0">
                <a:solidFill>
                  <a:srgbClr val="2E74B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s-AR" sz="1939" b="1" dirty="0">
              <a:solidFill>
                <a:srgbClr val="2E74B5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8467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6861-AAA3-4AE3-B543-386A33315F02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23A-630E-4C18-9504-D7AF95D5C17F}" type="slidenum">
              <a:rPr lang="es-AR" smtClean="0"/>
              <a:t>52</a:t>
            </a:fld>
            <a:endParaRPr lang="es-AR"/>
          </a:p>
        </p:txBody>
      </p:sp>
      <p:sp>
        <p:nvSpPr>
          <p:cNvPr id="4" name="Rectángulo 3"/>
          <p:cNvSpPr/>
          <p:nvPr/>
        </p:nvSpPr>
        <p:spPr>
          <a:xfrm>
            <a:off x="1004242" y="1362670"/>
            <a:ext cx="7032991" cy="3468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s-ES" sz="2354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VAN puede resultar: </a:t>
            </a:r>
          </a:p>
          <a:p>
            <a:pPr marL="237398" indent="-237398" algn="just">
              <a:lnSpc>
                <a:spcPct val="150000"/>
              </a:lnSpc>
              <a:buFontTx/>
              <a:buChar char="♣"/>
            </a:pPr>
            <a:r>
              <a:rPr lang="es-ES" sz="2354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Positivo</a:t>
            </a:r>
            <a:r>
              <a:rPr lang="es-ES" sz="2354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existe una ganancia </a:t>
            </a:r>
          </a:p>
          <a:p>
            <a:pPr marL="237398" indent="-237398" algn="just">
              <a:lnSpc>
                <a:spcPct val="150000"/>
              </a:lnSpc>
              <a:buFontTx/>
              <a:buChar char="♣"/>
            </a:pPr>
            <a:r>
              <a:rPr lang="es-ES" sz="2354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Negativo</a:t>
            </a:r>
            <a:r>
              <a:rPr lang="es-ES" sz="2354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el resultado es una pérdida. </a:t>
            </a:r>
            <a:endParaRPr lang="es-AR" sz="2354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7398" indent="-237398" algn="just">
              <a:lnSpc>
                <a:spcPct val="150000"/>
              </a:lnSpc>
              <a:buFontTx/>
              <a:buChar char="♣"/>
            </a:pPr>
            <a:r>
              <a:rPr lang="es-ES_tradnl" sz="2354" b="1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Cero</a:t>
            </a:r>
            <a:r>
              <a:rPr lang="es-ES_tradnl" sz="2354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no existe ganancia ni pérdida: es el punto de equilibrio y a la tasa de interés que genera esta igualdad se la llama “</a:t>
            </a:r>
            <a:r>
              <a:rPr lang="es-ES_tradnl" sz="2354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Tasa Interna de Retorno</a:t>
            </a:r>
            <a:r>
              <a:rPr lang="es-ES_tradnl" sz="2354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 (TIR). </a:t>
            </a:r>
            <a:endParaRPr lang="es-AR" sz="2354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9413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60FC-2BFF-4EE7-AB3E-87E3585164E8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B28F-04B1-4A29-B4BB-5ED802F0CA83}" type="slidenum">
              <a:rPr lang="es-AR" smtClean="0"/>
              <a:t>53</a:t>
            </a:fld>
            <a:endParaRPr lang="es-AR" dirty="0"/>
          </a:p>
        </p:txBody>
      </p:sp>
      <p:sp>
        <p:nvSpPr>
          <p:cNvPr id="5" name="Rectángulo 4"/>
          <p:cNvSpPr/>
          <p:nvPr/>
        </p:nvSpPr>
        <p:spPr>
          <a:xfrm>
            <a:off x="1037492" y="1485310"/>
            <a:ext cx="7174523" cy="39217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38"/>
              </a:spcBef>
            </a:pPr>
            <a:r>
              <a:rPr lang="es-ES" sz="2077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Duración – Concepto</a:t>
            </a:r>
            <a:endParaRPr lang="es-AR" sz="2077" b="1" dirty="0"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138"/>
              </a:spcBef>
            </a:pPr>
            <a:r>
              <a:rPr lang="es-ES" sz="2077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 una herramienta de análisis financiero que expresa una magnitud de tiempo. </a:t>
            </a:r>
          </a:p>
          <a:p>
            <a:pPr algn="just">
              <a:lnSpc>
                <a:spcPct val="150000"/>
              </a:lnSpc>
              <a:spcBef>
                <a:spcPts val="138"/>
              </a:spcBef>
            </a:pPr>
            <a:r>
              <a:rPr lang="es-ES" sz="2077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Técnicamente es el resultado de “</a:t>
            </a:r>
            <a:r>
              <a:rPr lang="es-ES" sz="2077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sumatoria de una serie de productos de dos factores</a:t>
            </a:r>
            <a:r>
              <a:rPr lang="es-ES" sz="2077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”: </a:t>
            </a:r>
          </a:p>
          <a:p>
            <a:pPr marL="316531" indent="-316531" algn="just">
              <a:lnSpc>
                <a:spcPct val="150000"/>
              </a:lnSpc>
              <a:spcBef>
                <a:spcPts val="138"/>
              </a:spcBef>
              <a:buFont typeface="Symbol" panose="05050102010706020507" pitchFamily="18" charset="2"/>
              <a:buChar char="§"/>
            </a:pPr>
            <a:r>
              <a:rPr lang="es-ES" sz="2077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 factor es </a:t>
            </a:r>
            <a:r>
              <a:rPr lang="es-ES" sz="2077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participación relativa del valor actual de cada  recupero respecto al valor actual de todo el flujo de fondos </a:t>
            </a:r>
          </a:p>
          <a:p>
            <a:pPr marL="316531" indent="-316531" algn="just">
              <a:lnSpc>
                <a:spcPct val="150000"/>
              </a:lnSpc>
              <a:spcBef>
                <a:spcPts val="138"/>
              </a:spcBef>
              <a:buFont typeface="Symbol" panose="05050102010706020507" pitchFamily="18" charset="2"/>
              <a:buChar char="§"/>
            </a:pPr>
            <a:r>
              <a:rPr lang="es-ES" sz="2077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otro es </a:t>
            </a:r>
            <a:r>
              <a:rPr lang="es-ES" sz="2077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plazo de cobro</a:t>
            </a:r>
            <a:r>
              <a:rPr lang="es-ES" sz="2077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s-AR" sz="2077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6564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1584-E75B-4FA1-BE1A-23D199AD100D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B28F-04B1-4A29-B4BB-5ED802F0CA83}" type="slidenum">
              <a:rPr lang="es-AR" smtClean="0"/>
              <a:t>54</a:t>
            </a:fld>
            <a:endParaRPr lang="es-AR" dirty="0"/>
          </a:p>
        </p:txBody>
      </p:sp>
      <p:sp>
        <p:nvSpPr>
          <p:cNvPr id="5" name="Rectángulo 4"/>
          <p:cNvSpPr/>
          <p:nvPr/>
        </p:nvSpPr>
        <p:spPr>
          <a:xfrm>
            <a:off x="1037492" y="1631722"/>
            <a:ext cx="6390249" cy="3461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38"/>
              </a:spcBef>
            </a:pPr>
            <a:r>
              <a:rPr lang="es-ES" sz="2354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Duración – Nomenclatura</a:t>
            </a:r>
            <a:endParaRPr lang="es-AR" sz="2354" b="1" dirty="0"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s-ES" sz="221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D: </a:t>
            </a:r>
            <a:r>
              <a:rPr lang="es-ES" sz="2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Duración</a:t>
            </a:r>
            <a:endParaRPr lang="es-ES" sz="221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s-ES" sz="221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s-ES" sz="2215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s-ES" sz="2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cada ingreso </a:t>
            </a:r>
            <a:endParaRPr lang="es-AR" sz="22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s-ES" sz="2215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ES" sz="2215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s-ES" sz="2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es el tiempo que ha de transcurrir hasta el cobro</a:t>
            </a:r>
          </a:p>
          <a:p>
            <a:pPr>
              <a:lnSpc>
                <a:spcPct val="150000"/>
              </a:lnSpc>
            </a:pPr>
            <a:r>
              <a:rPr lang="es-ES" sz="221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ES" sz="2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ES" sz="221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tasa de interés</a:t>
            </a:r>
            <a:endParaRPr lang="es-AR" sz="22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s-ES" sz="221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ES" sz="2215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s-ES" sz="2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es el valor actual de cada ingreso o flujo positivo</a:t>
            </a:r>
          </a:p>
          <a:p>
            <a:pPr>
              <a:lnSpc>
                <a:spcPct val="150000"/>
              </a:lnSpc>
            </a:pPr>
            <a:r>
              <a:rPr lang="es-ES" sz="221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b:</a:t>
            </a:r>
            <a:r>
              <a:rPr lang="es-ES" sz="2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Sumatoria del valor actual de todos los ingresos</a:t>
            </a:r>
          </a:p>
        </p:txBody>
      </p:sp>
    </p:spTree>
    <p:extLst>
      <p:ext uri="{BB962C8B-B14F-4D97-AF65-F5344CB8AC3E}">
        <p14:creationId xmlns:p14="http://schemas.microsoft.com/office/powerpoint/2010/main" val="13258008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EDDD-FD74-4672-BDEB-82BF6A258730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B28F-04B1-4A29-B4BB-5ED802F0CA83}" type="slidenum">
              <a:rPr lang="es-AR" smtClean="0"/>
              <a:t>55</a:t>
            </a:fld>
            <a:endParaRPr lang="es-AR" dirty="0"/>
          </a:p>
        </p:txBody>
      </p:sp>
      <p:sp>
        <p:nvSpPr>
          <p:cNvPr id="5" name="Rectángulo 4"/>
          <p:cNvSpPr/>
          <p:nvPr/>
        </p:nvSpPr>
        <p:spPr>
          <a:xfrm>
            <a:off x="1037492" y="1578772"/>
            <a:ext cx="7030329" cy="3841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38"/>
              </a:spcBef>
            </a:pPr>
            <a:r>
              <a:rPr lang="es-ES" sz="2215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Duración – Nomenclatura</a:t>
            </a:r>
            <a:endParaRPr lang="es-AR" sz="2215" b="1" dirty="0"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221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s-ES" sz="221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ES" sz="2215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s-ES" sz="2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Valor actual de cada ingreso o flujo positivo</a:t>
            </a:r>
          </a:p>
          <a:p>
            <a:pPr>
              <a:lnSpc>
                <a:spcPct val="200000"/>
              </a:lnSpc>
            </a:pPr>
            <a:r>
              <a:rPr lang="es-ES" sz="22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a</a:t>
            </a:r>
            <a:r>
              <a:rPr lang="es-ES" sz="2215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s-ES" sz="2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2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C</a:t>
            </a:r>
            <a:r>
              <a:rPr lang="es-ES" sz="2215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s-ES" sz="22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 + i) </a:t>
            </a:r>
            <a:r>
              <a:rPr lang="es-ES" sz="2215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s-ES" sz="2215" baseline="30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ES" sz="2215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s-ES" sz="22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s-ES" sz="221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b:</a:t>
            </a:r>
            <a:r>
              <a:rPr lang="es-ES" sz="2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Sumatoria del valor actual de todos los ingresos</a:t>
            </a:r>
          </a:p>
          <a:p>
            <a:pPr marL="872330" lvl="3"/>
            <a:r>
              <a:rPr lang="es-ES" sz="22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n</a:t>
            </a:r>
            <a:endParaRPr lang="es-ES" sz="2215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2215717" lvl="6" indent="-316531">
              <a:buFont typeface="Symbol" panose="05050102010706020507" pitchFamily="18" charset="2"/>
              <a:buChar char="S"/>
            </a:pPr>
            <a:r>
              <a:rPr lang="es-ES" sz="22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C</a:t>
            </a:r>
            <a:r>
              <a:rPr lang="es-ES" sz="2215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s-ES" sz="22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( 1 + i )</a:t>
            </a:r>
            <a:r>
              <a:rPr lang="es-ES" sz="2215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s-ES" sz="2215" baseline="30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ES" sz="2215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s-ES" sz="2215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5</a:t>
            </a:r>
            <a:endParaRPr lang="es-AR" sz="2215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s-AR" sz="22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h = 1</a:t>
            </a:r>
            <a:endParaRPr lang="es-ES" sz="124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1504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9F24-AAB8-4F4E-B3BC-95E65884F4E4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B28F-04B1-4A29-B4BB-5ED802F0CA83}" type="slidenum">
              <a:rPr lang="es-AR" smtClean="0"/>
              <a:t>56</a:t>
            </a:fld>
            <a:endParaRPr lang="es-AR" dirty="0"/>
          </a:p>
        </p:txBody>
      </p:sp>
      <p:sp>
        <p:nvSpPr>
          <p:cNvPr id="5" name="Rectángulo 4"/>
          <p:cNvSpPr/>
          <p:nvPr/>
        </p:nvSpPr>
        <p:spPr>
          <a:xfrm>
            <a:off x="808892" y="1509834"/>
            <a:ext cx="7828671" cy="4121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15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Duración</a:t>
            </a:r>
            <a:r>
              <a:rPr lang="en-US" sz="2215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Desarrollo</a:t>
            </a:r>
          </a:p>
          <a:p>
            <a:pPr algn="just">
              <a:lnSpc>
                <a:spcPct val="150000"/>
              </a:lnSpc>
            </a:pPr>
            <a:r>
              <a:rPr lang="en-US" sz="2215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 = a</a:t>
            </a:r>
            <a:r>
              <a:rPr lang="en-US" sz="2215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215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 b</a:t>
            </a:r>
            <a:r>
              <a:rPr lang="en-US" sz="2215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15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t</a:t>
            </a:r>
            <a:r>
              <a:rPr lang="en-US" sz="2215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15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15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215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sz="2215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15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b * t</a:t>
            </a:r>
            <a:r>
              <a:rPr lang="en-US" sz="2215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15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15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215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sz="2215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15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b * t</a:t>
            </a:r>
            <a:r>
              <a:rPr lang="en-US" sz="2215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15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15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215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………. </a:t>
            </a:r>
            <a:r>
              <a:rPr lang="en-US" sz="2215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215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sz="2215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15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b * </a:t>
            </a:r>
            <a:r>
              <a:rPr lang="en-US" sz="2215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15" b="1" baseline="-25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2215" b="1" baseline="-25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s-ES" sz="22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Esta ecuación </a:t>
            </a:r>
            <a:r>
              <a:rPr lang="es-ES" sz="2215" u="sng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 una sumatoria de productos </a:t>
            </a:r>
            <a:r>
              <a:rPr lang="es-ES" sz="22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 dos factores: </a:t>
            </a:r>
          </a:p>
          <a:p>
            <a:pPr marL="316531" indent="-316531" algn="just">
              <a:lnSpc>
                <a:spcPct val="150000"/>
              </a:lnSpc>
              <a:buFont typeface="Symbol" panose="05050102010706020507" pitchFamily="18" charset="2"/>
              <a:buChar char="§"/>
            </a:pPr>
            <a:r>
              <a:rPr lang="en-US" sz="2215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15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sz="2215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 b:</a:t>
            </a:r>
            <a:r>
              <a:rPr lang="en-US" sz="22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215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participación relativa del valor actual de cada uno de los ingresos futuros respecto al valor actual del total del flujo de fondos</a:t>
            </a:r>
          </a:p>
          <a:p>
            <a:pPr marL="316531" indent="-316531" algn="just">
              <a:lnSpc>
                <a:spcPct val="150000"/>
              </a:lnSpc>
              <a:buFont typeface="Symbol" panose="05050102010706020507" pitchFamily="18" charset="2"/>
              <a:buChar char="§"/>
            </a:pPr>
            <a:r>
              <a:rPr lang="es-ES" sz="2215" b="1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ES" sz="2215" b="1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s-ES" sz="2215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ES" sz="2215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 el tiempo que ha de transcurrir hasta el cobro de cada uno. </a:t>
            </a:r>
            <a:endParaRPr lang="es-ES" sz="2215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0357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0CCB-C713-4E0C-93EA-DD1AE15E25F2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23A-630E-4C18-9504-D7AF95D5C17F}" type="slidenum">
              <a:rPr lang="es-AR" smtClean="0"/>
              <a:t>57</a:t>
            </a:fld>
            <a:endParaRPr lang="es-AR"/>
          </a:p>
        </p:txBody>
      </p:sp>
      <p:sp>
        <p:nvSpPr>
          <p:cNvPr id="4" name="Rectángulo 3"/>
          <p:cNvSpPr/>
          <p:nvPr/>
        </p:nvSpPr>
        <p:spPr>
          <a:xfrm>
            <a:off x="1037492" y="1509675"/>
            <a:ext cx="7421620" cy="3330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215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Duración - </a:t>
            </a:r>
            <a:r>
              <a:rPr lang="es-ES" sz="22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Puede expresarse como: </a:t>
            </a:r>
          </a:p>
          <a:p>
            <a:pPr algn="just">
              <a:lnSpc>
                <a:spcPct val="150000"/>
              </a:lnSpc>
            </a:pPr>
            <a:r>
              <a:rPr lang="es-AR" sz="2215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 = </a:t>
            </a:r>
            <a:r>
              <a:rPr lang="es-AR" sz="2215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AR" sz="2215" b="1" u="sng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s-AR" sz="2215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t</a:t>
            </a:r>
            <a:r>
              <a:rPr lang="es-AR" sz="2215" b="1" u="sng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AR" sz="2215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a</a:t>
            </a:r>
            <a:r>
              <a:rPr lang="es-AR" sz="2215" b="1" u="sng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AR" sz="2215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t</a:t>
            </a:r>
            <a:r>
              <a:rPr lang="es-AR" sz="2215" b="1" u="sng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AR" sz="2215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a</a:t>
            </a:r>
            <a:r>
              <a:rPr lang="es-AR" sz="2215" b="1" u="sng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s-AR" sz="2215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t</a:t>
            </a:r>
            <a:r>
              <a:rPr lang="es-AR" sz="2215" b="1" u="sng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s-AR" sz="2215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…………. </a:t>
            </a:r>
            <a:r>
              <a:rPr lang="en-US" sz="2215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a</a:t>
            </a:r>
            <a:r>
              <a:rPr lang="en-US" sz="2215" b="1" u="sng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15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t</a:t>
            </a:r>
            <a:r>
              <a:rPr lang="en-US" sz="2215" b="1" u="sng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s-AR" sz="2215" b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2511" indent="311255" algn="just"/>
            <a:r>
              <a:rPr lang="es-AR" sz="2215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b</a:t>
            </a:r>
            <a:endParaRPr lang="es-AR" sz="2215" b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s-ES" sz="22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Expuesto de este modo se puede ver en forma más clara que el:</a:t>
            </a:r>
          </a:p>
          <a:p>
            <a:pPr marL="316531" indent="-316531" algn="just">
              <a:buFont typeface="Symbol" panose="05050102010706020507" pitchFamily="18" charset="2"/>
              <a:buChar char=""/>
            </a:pPr>
            <a:r>
              <a:rPr lang="es-ES" sz="2215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Numerador</a:t>
            </a:r>
            <a:r>
              <a:rPr lang="es-ES" sz="22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215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 una sumatoria del valor actual de los  reembolsos multiplicados por el plazo</a:t>
            </a:r>
          </a:p>
          <a:p>
            <a:pPr marL="316531" indent="-316531" algn="just">
              <a:buFont typeface="Symbol" panose="05050102010706020507" pitchFamily="18" charset="2"/>
              <a:buChar char=""/>
            </a:pPr>
            <a:r>
              <a:rPr lang="es-ES" sz="2215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Denominador</a:t>
            </a:r>
            <a:r>
              <a:rPr lang="es-ES" sz="22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215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 el valor actual de la totalidad de los ingresos futuros</a:t>
            </a:r>
            <a:r>
              <a:rPr lang="es-ES" sz="22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s-AR" sz="2215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5156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863E-AF03-40D5-88AB-240F3AB79691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23A-630E-4C18-9504-D7AF95D5C17F}" type="slidenum">
              <a:rPr lang="es-AR" smtClean="0"/>
              <a:t>58</a:t>
            </a:fld>
            <a:endParaRPr lang="es-AR"/>
          </a:p>
        </p:txBody>
      </p:sp>
      <p:sp>
        <p:nvSpPr>
          <p:cNvPr id="4" name="Rectángulo 3"/>
          <p:cNvSpPr/>
          <p:nvPr/>
        </p:nvSpPr>
        <p:spPr>
          <a:xfrm>
            <a:off x="1083154" y="1493206"/>
            <a:ext cx="6977700" cy="3635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38"/>
              </a:spcBef>
            </a:pPr>
            <a:r>
              <a:rPr lang="es-ES" sz="2215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Duración – Tiempo de recupero de la suma invertida</a:t>
            </a:r>
            <a:endParaRPr lang="es-AR" sz="2215" b="1" dirty="0"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6531" indent="-316531" algn="just">
              <a:lnSpc>
                <a:spcPct val="150000"/>
              </a:lnSpc>
              <a:spcBef>
                <a:spcPts val="138"/>
              </a:spcBef>
              <a:buFont typeface="Symbol" panose="05050102010706020507" pitchFamily="18" charset="2"/>
              <a:buChar char="§"/>
            </a:pPr>
            <a:r>
              <a:rPr lang="es-ES" sz="22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 se trata de un bono de pago único, Bullet, </a:t>
            </a:r>
            <a:r>
              <a:rPr lang="es-ES" sz="2215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fecha de recupero de la inversión es el día del vencimiento. </a:t>
            </a:r>
          </a:p>
          <a:p>
            <a:pPr marL="316531" indent="-316531" algn="just">
              <a:lnSpc>
                <a:spcPct val="150000"/>
              </a:lnSpc>
              <a:spcBef>
                <a:spcPts val="138"/>
              </a:spcBef>
              <a:buFont typeface="Symbol" panose="05050102010706020507" pitchFamily="18" charset="2"/>
              <a:buChar char="§"/>
            </a:pPr>
            <a:r>
              <a:rPr lang="es-ES" sz="22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Distinto es el caso de un bono que paga intereses y/o capital en el curso de su vida pues </a:t>
            </a:r>
            <a:r>
              <a:rPr lang="es-ES" sz="2215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dinero que se invierte se va recuperando, parcialmente, en el lapso de vigencia. </a:t>
            </a:r>
          </a:p>
        </p:txBody>
      </p:sp>
    </p:spTree>
    <p:extLst>
      <p:ext uri="{BB962C8B-B14F-4D97-AF65-F5344CB8AC3E}">
        <p14:creationId xmlns:p14="http://schemas.microsoft.com/office/powerpoint/2010/main" val="6822490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3D24F-9B85-4248-9436-E33DE94DCE8E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B28F-04B1-4A29-B4BB-5ED802F0CA83}" type="slidenum">
              <a:rPr lang="es-AR" smtClean="0"/>
              <a:t>59</a:t>
            </a:fld>
            <a:endParaRPr lang="es-AR" dirty="0"/>
          </a:p>
        </p:txBody>
      </p:sp>
      <p:sp>
        <p:nvSpPr>
          <p:cNvPr id="5" name="Rectángulo 4"/>
          <p:cNvSpPr/>
          <p:nvPr/>
        </p:nvSpPr>
        <p:spPr>
          <a:xfrm>
            <a:off x="989843" y="1465962"/>
            <a:ext cx="7033279" cy="332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38"/>
              </a:spcBef>
            </a:pPr>
            <a:r>
              <a:rPr lang="es-ES" sz="2354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Duración – Tiempo de recupero de la suma invertida</a:t>
            </a:r>
            <a:endParaRPr lang="es-AR" sz="2354" b="1" dirty="0"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138"/>
              </a:spcBef>
            </a:pPr>
            <a:r>
              <a:rPr lang="es-ES" sz="2354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“Duración” al ser el resultado del producto de un número y tiempo resulta ser </a:t>
            </a:r>
            <a:r>
              <a:rPr lang="es-ES" sz="2354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una magnitud de tiempo</a:t>
            </a:r>
            <a:r>
              <a:rPr lang="es-ES" sz="2354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138"/>
              </a:spcBef>
            </a:pPr>
            <a:r>
              <a:rPr lang="es-ES" sz="2354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Nunca puede resultar una cantidad mayor al tiempo total de vida del bono. </a:t>
            </a:r>
          </a:p>
          <a:p>
            <a:pPr algn="just">
              <a:lnSpc>
                <a:spcPct val="150000"/>
              </a:lnSpc>
              <a:spcBef>
                <a:spcPts val="138"/>
              </a:spcBef>
            </a:pPr>
            <a:endParaRPr lang="es-ES" sz="2354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866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043321" y="1833112"/>
            <a:ext cx="7084095" cy="2880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Bef>
                <a:spcPts val="138"/>
              </a:spcBef>
            </a:pPr>
            <a:r>
              <a:rPr lang="es-ES_tradnl" sz="2354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 invertir en un bono se están aceptando, de hecho, las “condiciones de emisión”, en particular la cronología de pago – fechas y cantidades - del interés y del reintegro del capital.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E181-8D22-4D6B-8B45-EA0BB07B6BB7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B28F-04B1-4A29-B4BB-5ED802F0CA83}" type="slidenum">
              <a:rPr lang="es-AR" smtClean="0"/>
              <a:t>6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552937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77D1-ACAF-474E-8383-4CA94453C7D6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B28F-04B1-4A29-B4BB-5ED802F0CA83}" type="slidenum">
              <a:rPr lang="es-AR" smtClean="0"/>
              <a:t>60</a:t>
            </a:fld>
            <a:endParaRPr lang="es-AR" dirty="0"/>
          </a:p>
        </p:txBody>
      </p:sp>
      <p:sp>
        <p:nvSpPr>
          <p:cNvPr id="5" name="Rectángulo 4"/>
          <p:cNvSpPr/>
          <p:nvPr/>
        </p:nvSpPr>
        <p:spPr>
          <a:xfrm>
            <a:off x="935444" y="1400082"/>
            <a:ext cx="7276571" cy="4008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38"/>
              </a:spcBef>
            </a:pPr>
            <a:r>
              <a:rPr lang="es-ES" sz="2215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Duración – Tiempo de recupero de la suma invertida</a:t>
            </a:r>
            <a:endParaRPr lang="es-AR" sz="2215" b="1" dirty="0"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138"/>
              </a:spcBef>
            </a:pPr>
            <a:r>
              <a:rPr lang="es-ES" sz="22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Está correlacionada </a:t>
            </a:r>
            <a:r>
              <a:rPr lang="es-ES" sz="2215" i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 forma directa</a:t>
            </a:r>
            <a:r>
              <a:rPr lang="es-ES" sz="2215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316531" indent="-316531" algn="just">
              <a:spcBef>
                <a:spcPts val="138"/>
              </a:spcBef>
              <a:buFont typeface="Times New Roman" panose="02020603050405020304" pitchFamily="18" charset="0"/>
              <a:buChar char="•"/>
            </a:pPr>
            <a:r>
              <a:rPr lang="es-ES" sz="2215" b="1" i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 inversa </a:t>
            </a:r>
            <a:r>
              <a:rPr lang="es-ES" sz="22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 la tasa de interés pues a medida que aumenta la tasa de interés la Duración disminuye. </a:t>
            </a:r>
          </a:p>
          <a:p>
            <a:pPr marL="316531" indent="-316531" algn="just">
              <a:spcBef>
                <a:spcPts val="138"/>
              </a:spcBef>
              <a:buFont typeface="Times New Roman" panose="02020603050405020304" pitchFamily="18" charset="0"/>
              <a:buChar char="•"/>
            </a:pPr>
            <a:r>
              <a:rPr lang="es-ES" sz="2215" b="1" i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positiva</a:t>
            </a:r>
            <a:r>
              <a:rPr lang="es-ES" sz="2215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2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 el tiempo de recupero del capital pues a menor tiempo menor Duración.</a:t>
            </a:r>
          </a:p>
          <a:p>
            <a:pPr algn="just">
              <a:lnSpc>
                <a:spcPct val="150000"/>
              </a:lnSpc>
              <a:spcBef>
                <a:spcPts val="138"/>
              </a:spcBef>
            </a:pPr>
            <a:r>
              <a:rPr lang="es-ES" sz="2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Luego: </a:t>
            </a:r>
            <a:r>
              <a:rPr lang="es-ES" sz="2215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 menor Duración implica una reducción en el riesgo  pues esa disminución indica que se recupera antes la inversión.</a:t>
            </a:r>
            <a:endParaRPr lang="es-AR" sz="2215" i="1" dirty="0"/>
          </a:p>
        </p:txBody>
      </p:sp>
    </p:spTree>
    <p:extLst>
      <p:ext uri="{BB962C8B-B14F-4D97-AF65-F5344CB8AC3E}">
        <p14:creationId xmlns:p14="http://schemas.microsoft.com/office/powerpoint/2010/main" val="6277125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4744-9445-41D4-A931-953589325847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23A-630E-4C18-9504-D7AF95D5C17F}" type="slidenum">
              <a:rPr lang="es-AR" smtClean="0"/>
              <a:t>61</a:t>
            </a:fld>
            <a:endParaRPr lang="es-AR"/>
          </a:p>
        </p:txBody>
      </p:sp>
      <p:sp>
        <p:nvSpPr>
          <p:cNvPr id="11" name="Rectángulo 10"/>
          <p:cNvSpPr/>
          <p:nvPr/>
        </p:nvSpPr>
        <p:spPr>
          <a:xfrm>
            <a:off x="1034927" y="1582729"/>
            <a:ext cx="6994290" cy="3143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997"/>
              </a:spcAft>
            </a:pPr>
            <a:r>
              <a:rPr lang="es-ES" sz="2215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Duración</a:t>
            </a:r>
          </a:p>
          <a:p>
            <a:pPr algn="just">
              <a:spcAft>
                <a:spcPts val="997"/>
              </a:spcAft>
            </a:pPr>
            <a:r>
              <a:rPr lang="es-AR" sz="2215" b="1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Conceptualmente: </a:t>
            </a:r>
            <a:r>
              <a:rPr lang="es-ES" sz="22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resultado es una magnitud de tiempo pues el numerador es dinero por tiempo y el denominador es solo dinero.</a:t>
            </a:r>
          </a:p>
          <a:p>
            <a:pPr algn="just">
              <a:spcAft>
                <a:spcPts val="997"/>
              </a:spcAft>
            </a:pPr>
            <a:r>
              <a:rPr lang="es-ES" sz="2215" b="1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Financieramente: </a:t>
            </a:r>
            <a:r>
              <a:rPr lang="es-ES" sz="22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el cálculo de la Duración permite homogeneizar el plazo de vencimiento de bonos con diferentes flujos de fondos y torna comparables a inversiones de diferente estructura temporal. </a:t>
            </a:r>
            <a:endParaRPr lang="es-AR" sz="2215" dirty="0"/>
          </a:p>
        </p:txBody>
      </p:sp>
    </p:spTree>
    <p:extLst>
      <p:ext uri="{BB962C8B-B14F-4D97-AF65-F5344CB8AC3E}">
        <p14:creationId xmlns:p14="http://schemas.microsoft.com/office/powerpoint/2010/main" val="36883454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fech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A64B7-3AFD-4377-B9E4-239A6D4B9916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23A-630E-4C18-9504-D7AF95D5C17F}" type="slidenum">
              <a:rPr lang="es-AR" smtClean="0"/>
              <a:t>62</a:t>
            </a:fld>
            <a:endParaRPr lang="es-AR"/>
          </a:p>
        </p:txBody>
      </p:sp>
      <p:sp>
        <p:nvSpPr>
          <p:cNvPr id="4" name="Rectángulo 3"/>
          <p:cNvSpPr/>
          <p:nvPr/>
        </p:nvSpPr>
        <p:spPr>
          <a:xfrm>
            <a:off x="843265" y="1377981"/>
            <a:ext cx="7500638" cy="4112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415"/>
              </a:spcAft>
            </a:pPr>
            <a:r>
              <a:rPr lang="es-ES" sz="2077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Duración</a:t>
            </a:r>
          </a:p>
          <a:p>
            <a:pPr algn="just">
              <a:lnSpc>
                <a:spcPct val="120000"/>
              </a:lnSpc>
              <a:spcAft>
                <a:spcPts val="415"/>
              </a:spcAft>
            </a:pPr>
            <a:r>
              <a:rPr lang="es-ES" sz="2077" b="1" u="sng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Matemáticamente</a:t>
            </a:r>
            <a:r>
              <a:rPr lang="es-ES" sz="2077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es el resultado de la sumatoria del producto del valor actual de todas las sumas a cobrar multiplicadas por el tiempo de su vencimiento dividido por la sumatoria del valor actual de la inversión total. El “</a:t>
            </a:r>
            <a:r>
              <a:rPr lang="es-ES" sz="2077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valor actual de la inversión total</a:t>
            </a:r>
            <a:r>
              <a:rPr lang="es-ES" sz="2077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 es el precio de su cotización en el mercado.</a:t>
            </a:r>
          </a:p>
          <a:p>
            <a:pPr marL="124854" algn="just">
              <a:lnSpc>
                <a:spcPct val="120000"/>
              </a:lnSpc>
              <a:spcAft>
                <a:spcPts val="415"/>
              </a:spcAft>
            </a:pPr>
            <a:endParaRPr lang="es-ES" sz="1246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4854" algn="just">
              <a:lnSpc>
                <a:spcPct val="120000"/>
              </a:lnSpc>
              <a:spcAft>
                <a:spcPts val="415"/>
              </a:spcAft>
            </a:pPr>
            <a:endParaRPr lang="es-ES" sz="1246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4854" algn="just">
              <a:lnSpc>
                <a:spcPct val="120000"/>
              </a:lnSpc>
              <a:spcAft>
                <a:spcPts val="415"/>
              </a:spcAft>
            </a:pPr>
            <a:endParaRPr lang="es-ES" sz="1246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4854" algn="just">
              <a:lnSpc>
                <a:spcPct val="120000"/>
              </a:lnSpc>
              <a:spcAft>
                <a:spcPts val="415"/>
              </a:spcAft>
            </a:pPr>
            <a:endParaRPr lang="es-ES" sz="1246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4854" algn="just">
              <a:lnSpc>
                <a:spcPct val="120000"/>
              </a:lnSpc>
              <a:spcAft>
                <a:spcPts val="415"/>
              </a:spcAft>
            </a:pPr>
            <a:endParaRPr lang="es-ES" sz="1246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4854" algn="just">
              <a:lnSpc>
                <a:spcPct val="120000"/>
              </a:lnSpc>
              <a:spcAft>
                <a:spcPts val="415"/>
              </a:spcAft>
            </a:pPr>
            <a:endParaRPr lang="es-AR" sz="1246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3084802" y="3701807"/>
            <a:ext cx="3424205" cy="1641731"/>
            <a:chOff x="0" y="0"/>
            <a:chExt cx="1926347" cy="940735"/>
          </a:xfrm>
        </p:grpSpPr>
        <p:sp>
          <p:nvSpPr>
            <p:cNvPr id="6" name="Cuadro de texto 2"/>
            <p:cNvSpPr txBox="1">
              <a:spLocks noChangeArrowheads="1"/>
            </p:cNvSpPr>
            <p:nvPr/>
          </p:nvSpPr>
          <p:spPr bwMode="auto">
            <a:xfrm>
              <a:off x="0" y="0"/>
              <a:ext cx="1713865" cy="421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63305" tIns="31652" rIns="63305" bIns="31652" anchor="t" anchorCtr="0">
              <a:spAutoFit/>
            </a:bodyPr>
            <a:lstStyle/>
            <a:p>
              <a:pPr algn="just"/>
              <a:r>
                <a:rPr lang="es-ES_tradnl" sz="623" b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s-ES_tradnl" sz="1385" b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es-AR" sz="1385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52316">
                <a:lnSpc>
                  <a:spcPct val="115000"/>
                </a:lnSpc>
              </a:pPr>
              <a:r>
                <a:rPr lang="es-ES" sz="1385" b="1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385" b="1" dirty="0"/>
                <a:t>∑</a:t>
              </a:r>
              <a:r>
                <a:rPr lang="es-ES" sz="1385" b="1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</a:t>
              </a:r>
              <a:r>
                <a:rPr lang="es-ES" sz="1385" b="1" u="sng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.    </a:t>
              </a:r>
              <a:r>
                <a:rPr lang="es-ES" sz="1385" b="1" u="sng" dirty="0" err="1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</a:t>
              </a:r>
              <a:r>
                <a:rPr lang="es-ES" sz="1385" b="1" u="sng" baseline="-25000" dirty="0" err="1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h</a:t>
              </a:r>
              <a:r>
                <a:rPr lang="es-ES" sz="1385" b="1" u="sng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</a:t>
              </a:r>
              <a:r>
                <a:rPr lang="es-ES" sz="1385" b="1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* t</a:t>
              </a:r>
              <a:r>
                <a:rPr lang="es-ES" sz="1385" b="1" baseline="-25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h</a:t>
              </a:r>
              <a:endParaRPr lang="es-AR" sz="1385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just"/>
              <a:r>
                <a:rPr lang="es-ES" sz="1385" b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 = 1    (1 + i)</a:t>
              </a:r>
              <a:r>
                <a:rPr lang="es-ES" sz="1385" b="1" baseline="30000" dirty="0" err="1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s-ES" sz="1385" b="1" baseline="-25000" dirty="0" err="1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es-AR" sz="1385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Cuadro de texto 2"/>
            <p:cNvSpPr txBox="1">
              <a:spLocks noChangeArrowheads="1"/>
            </p:cNvSpPr>
            <p:nvPr/>
          </p:nvSpPr>
          <p:spPr bwMode="auto">
            <a:xfrm>
              <a:off x="0" y="519384"/>
              <a:ext cx="1713865" cy="421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63305" tIns="31652" rIns="63305" bIns="31652" anchor="t" anchorCtr="0">
              <a:spAutoFit/>
            </a:bodyPr>
            <a:lstStyle/>
            <a:p>
              <a:pPr algn="just"/>
              <a:r>
                <a:rPr lang="es-ES_tradnl" sz="1385" b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n</a:t>
              </a:r>
              <a:endParaRPr lang="es-AR" sz="1385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52316">
                <a:lnSpc>
                  <a:spcPct val="115000"/>
                </a:lnSpc>
              </a:pPr>
              <a:r>
                <a:rPr lang="es-ES" sz="1385" b="1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385" b="1" dirty="0"/>
                <a:t>∑</a:t>
              </a:r>
              <a:r>
                <a:rPr lang="es-ES" sz="1385" b="1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  <a:r>
                <a:rPr lang="es-ES" sz="1385" b="1" u="sng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.     </a:t>
              </a:r>
              <a:r>
                <a:rPr lang="es-ES" sz="1385" b="1" u="sng" dirty="0" err="1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</a:t>
              </a:r>
              <a:r>
                <a:rPr lang="es-ES" sz="1385" b="1" u="sng" baseline="-25000" dirty="0" err="1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h</a:t>
              </a:r>
              <a:r>
                <a:rPr lang="es-ES" sz="1385" b="1" u="sng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. </a:t>
              </a:r>
              <a:r>
                <a:rPr lang="es-ES" sz="1385" b="1" dirty="0">
                  <a:solidFill>
                    <a:srgbClr val="FFFFFF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endParaRPr lang="es-AR" sz="1385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just"/>
              <a:r>
                <a:rPr lang="es-ES" sz="1385" b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 = 1	   (1 + i)</a:t>
              </a:r>
              <a:r>
                <a:rPr lang="es-ES" sz="1385" b="1" baseline="30000" dirty="0" err="1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s-ES" sz="1385" b="1" baseline="-25000" dirty="0" err="1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es-AR" sz="1385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" name="Conector recto 7"/>
            <p:cNvCxnSpPr/>
            <p:nvPr/>
          </p:nvCxnSpPr>
          <p:spPr>
            <a:xfrm>
              <a:off x="0" y="544411"/>
              <a:ext cx="917701" cy="79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uadro de texto 2"/>
            <p:cNvSpPr txBox="1">
              <a:spLocks noChangeArrowheads="1"/>
            </p:cNvSpPr>
            <p:nvPr/>
          </p:nvSpPr>
          <p:spPr bwMode="auto">
            <a:xfrm>
              <a:off x="1015122" y="475129"/>
              <a:ext cx="911225" cy="146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63305" tIns="31652" rIns="63305" bIns="31652" anchor="t" anchorCtr="0">
              <a:spAutoFit/>
            </a:bodyPr>
            <a:lstStyle/>
            <a:p>
              <a:pPr algn="just"/>
              <a:r>
                <a:rPr lang="es-AR" sz="1246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s-AR" sz="1246" b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Duración</a:t>
              </a:r>
              <a:endParaRPr lang="es-AR" sz="1246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86603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F5F6-F965-4DE5-AC72-3E56AAFBB5F9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B28F-04B1-4A29-B4BB-5ED802F0CA83}" type="slidenum">
              <a:rPr lang="es-AR" smtClean="0"/>
              <a:t>63</a:t>
            </a:fld>
            <a:endParaRPr lang="es-AR" dirty="0"/>
          </a:p>
        </p:txBody>
      </p:sp>
      <p:sp>
        <p:nvSpPr>
          <p:cNvPr id="5" name="Rectángulo 4"/>
          <p:cNvSpPr/>
          <p:nvPr/>
        </p:nvSpPr>
        <p:spPr>
          <a:xfrm>
            <a:off x="931988" y="1352200"/>
            <a:ext cx="7012858" cy="4166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38"/>
              </a:spcBef>
            </a:pPr>
            <a:r>
              <a:rPr lang="es-ES" sz="2215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Precio de un bono – Tasa de interés del bono vs. tasa de interés en el mercado</a:t>
            </a:r>
          </a:p>
          <a:p>
            <a:pPr algn="just">
              <a:lnSpc>
                <a:spcPct val="150000"/>
              </a:lnSpc>
              <a:spcBef>
                <a:spcPts val="138"/>
              </a:spcBef>
            </a:pPr>
            <a:r>
              <a:rPr lang="es-ES" sz="22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bono tiene, en sus condiciones de emisión, una tasa de interés. </a:t>
            </a:r>
          </a:p>
          <a:p>
            <a:pPr algn="just">
              <a:lnSpc>
                <a:spcPct val="150000"/>
              </a:lnSpc>
              <a:spcBef>
                <a:spcPts val="138"/>
              </a:spcBef>
            </a:pPr>
            <a:r>
              <a:rPr lang="es-ES" sz="22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Puede suceder que las tasas corrientes en el mercado se diferencien respecto a la tasa de interés del bono. </a:t>
            </a:r>
          </a:p>
          <a:p>
            <a:pPr algn="just">
              <a:lnSpc>
                <a:spcPct val="150000"/>
              </a:lnSpc>
              <a:spcBef>
                <a:spcPts val="138"/>
              </a:spcBef>
            </a:pPr>
            <a:r>
              <a:rPr lang="es-ES" sz="22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 la tasa de interés en el mercado es superior que la tasa del bono este perderá atracción para los inversores y viceversa. </a:t>
            </a:r>
            <a:endParaRPr lang="es-AR" sz="2215" dirty="0"/>
          </a:p>
        </p:txBody>
      </p:sp>
    </p:spTree>
    <p:extLst>
      <p:ext uri="{BB962C8B-B14F-4D97-AF65-F5344CB8AC3E}">
        <p14:creationId xmlns:p14="http://schemas.microsoft.com/office/powerpoint/2010/main" val="287010098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1FE0-9531-47E7-A08F-5B9FFEC7D88F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B28F-04B1-4A29-B4BB-5ED802F0CA83}" type="slidenum">
              <a:rPr lang="es-AR" smtClean="0"/>
              <a:t>64</a:t>
            </a:fld>
            <a:endParaRPr lang="es-AR" dirty="0"/>
          </a:p>
        </p:txBody>
      </p:sp>
      <p:sp>
        <p:nvSpPr>
          <p:cNvPr id="5" name="Rectángulo 4"/>
          <p:cNvSpPr/>
          <p:nvPr/>
        </p:nvSpPr>
        <p:spPr>
          <a:xfrm>
            <a:off x="1043013" y="1500338"/>
            <a:ext cx="7015649" cy="3629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38"/>
              </a:spcBef>
            </a:pPr>
            <a:r>
              <a:rPr lang="es-ES" sz="2215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Duración – Tasa de interés del mercado</a:t>
            </a:r>
          </a:p>
          <a:p>
            <a:pPr algn="just">
              <a:lnSpc>
                <a:spcPct val="150000"/>
              </a:lnSpc>
              <a:spcBef>
                <a:spcPts val="138"/>
              </a:spcBef>
            </a:pPr>
            <a:r>
              <a:rPr lang="es-ES" sz="22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Adicionalmente permite analizar la incidencia en el precio de un bono ante un cambio en la tasa de interés del mercado pues el precio de un bono, a renta fija, se correlaciona en forma inversa con la tasa de interés en el mercado pues: </a:t>
            </a:r>
            <a:r>
              <a:rPr lang="es-ES" sz="2215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 aumenta la tasa de interés baja el precio del bono y viceversa.</a:t>
            </a:r>
            <a:endParaRPr lang="es-AR" sz="2215" b="1" dirty="0"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599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FA2E-B57C-4C14-986D-41B01CDA9E9D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B28F-04B1-4A29-B4BB-5ED802F0CA83}" type="slidenum">
              <a:rPr lang="es-AR" smtClean="0"/>
              <a:t>65</a:t>
            </a:fld>
            <a:endParaRPr lang="es-AR" dirty="0"/>
          </a:p>
        </p:txBody>
      </p:sp>
      <p:sp>
        <p:nvSpPr>
          <p:cNvPr id="5" name="Rectángulo 4"/>
          <p:cNvSpPr/>
          <p:nvPr/>
        </p:nvSpPr>
        <p:spPr>
          <a:xfrm>
            <a:off x="1040895" y="1688122"/>
            <a:ext cx="7016262" cy="3635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38"/>
              </a:spcBef>
            </a:pPr>
            <a:r>
              <a:rPr lang="es-ES" sz="2215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Precio de un bono – Tasa de interés del mercado</a:t>
            </a:r>
          </a:p>
          <a:p>
            <a:pPr algn="just">
              <a:lnSpc>
                <a:spcPct val="150000"/>
              </a:lnSpc>
              <a:spcBef>
                <a:spcPts val="138"/>
              </a:spcBef>
            </a:pPr>
            <a:r>
              <a:rPr lang="es-ES" sz="2215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Relación de mercado</a:t>
            </a:r>
          </a:p>
          <a:p>
            <a:pPr algn="just">
              <a:lnSpc>
                <a:spcPct val="150000"/>
              </a:lnSpc>
              <a:spcBef>
                <a:spcPts val="138"/>
              </a:spcBef>
            </a:pPr>
            <a:r>
              <a:rPr lang="es-ES" sz="22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Ante un aumento en la tasa de interés en el mercado la única alternativa que le queda al bono para llegar a ese rendimiento es bajar su precio pues, al ser de renta fija, esta mejorará si y solo si disminuye su precio o cotización y viceversa. </a:t>
            </a:r>
          </a:p>
        </p:txBody>
      </p:sp>
    </p:spTree>
    <p:extLst>
      <p:ext uri="{BB962C8B-B14F-4D97-AF65-F5344CB8AC3E}">
        <p14:creationId xmlns:p14="http://schemas.microsoft.com/office/powerpoint/2010/main" val="13854856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C3AA-B480-4424-B3D0-88A763607F3C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B28F-04B1-4A29-B4BB-5ED802F0CA83}" type="slidenum">
              <a:rPr lang="es-AR" smtClean="0"/>
              <a:t>66</a:t>
            </a:fld>
            <a:endParaRPr lang="es-AR" dirty="0"/>
          </a:p>
        </p:txBody>
      </p:sp>
      <p:sp>
        <p:nvSpPr>
          <p:cNvPr id="5" name="Rectángulo 4"/>
          <p:cNvSpPr/>
          <p:nvPr/>
        </p:nvSpPr>
        <p:spPr>
          <a:xfrm>
            <a:off x="1038347" y="1391521"/>
            <a:ext cx="7352355" cy="4038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38"/>
              </a:spcBef>
            </a:pPr>
            <a:r>
              <a:rPr lang="es-ES" sz="2077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Precio de un bono – Tasa de interés del mercado</a:t>
            </a:r>
          </a:p>
          <a:p>
            <a:pPr algn="just">
              <a:spcBef>
                <a:spcPts val="138"/>
              </a:spcBef>
            </a:pPr>
            <a:r>
              <a:rPr lang="es-ES" sz="2077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Relación técnica o financiera</a:t>
            </a:r>
          </a:p>
          <a:p>
            <a:pPr algn="just">
              <a:spcBef>
                <a:spcPts val="138"/>
              </a:spcBef>
            </a:pPr>
            <a:r>
              <a:rPr lang="es-ES" sz="2077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Dado que:</a:t>
            </a:r>
          </a:p>
          <a:p>
            <a:pPr marL="316531" indent="-316531" algn="just">
              <a:spcBef>
                <a:spcPts val="138"/>
              </a:spcBef>
              <a:buFont typeface="Symbol" panose="05050102010706020507" pitchFamily="18" charset="2"/>
              <a:buChar char=""/>
            </a:pPr>
            <a:r>
              <a:rPr lang="es-ES" sz="2077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valor actual es igual al </a:t>
            </a:r>
            <a:r>
              <a:rPr lang="es-ES" sz="2077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producto del valor nominal por un factor de actualización,</a:t>
            </a:r>
          </a:p>
          <a:p>
            <a:pPr marL="316531" indent="-316531" algn="just">
              <a:spcBef>
                <a:spcPts val="138"/>
              </a:spcBef>
              <a:buFont typeface="Symbol" panose="05050102010706020507" pitchFamily="18" charset="2"/>
              <a:buChar char=""/>
            </a:pPr>
            <a:r>
              <a:rPr lang="es-ES" sz="2077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Una variación en </a:t>
            </a:r>
            <a:r>
              <a:rPr lang="es-ES" sz="2077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tasa de interés se correlaciona en forma inversa con el precio </a:t>
            </a:r>
            <a:r>
              <a:rPr lang="es-ES" sz="2077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 un bono y que</a:t>
            </a:r>
          </a:p>
          <a:p>
            <a:pPr marL="316531" indent="-316531" algn="just">
              <a:spcBef>
                <a:spcPts val="138"/>
              </a:spcBef>
              <a:buFont typeface="Symbol" panose="05050102010706020507" pitchFamily="18" charset="2"/>
              <a:buChar char=""/>
            </a:pPr>
            <a:r>
              <a:rPr lang="es-ES" sz="2077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precio de un bono es igual a </a:t>
            </a:r>
            <a:r>
              <a:rPr lang="es-ES" sz="2077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sumatoria de los valores actuales de los flujos futuros </a:t>
            </a:r>
          </a:p>
          <a:p>
            <a:pPr algn="just">
              <a:spcBef>
                <a:spcPts val="138"/>
              </a:spcBef>
            </a:pPr>
            <a:endParaRPr lang="es-ES" sz="1939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38"/>
              </a:spcBef>
            </a:pPr>
            <a:r>
              <a:rPr lang="es-ES" sz="22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Luego: el aumento de la tasa de interés reduce el valor actual o precio del bono y viceversa.   </a:t>
            </a:r>
            <a:endParaRPr lang="es-AR" sz="2215" dirty="0"/>
          </a:p>
        </p:txBody>
      </p:sp>
    </p:spTree>
    <p:extLst>
      <p:ext uri="{BB962C8B-B14F-4D97-AF65-F5344CB8AC3E}">
        <p14:creationId xmlns:p14="http://schemas.microsoft.com/office/powerpoint/2010/main" val="335135821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22E15-B61B-4DED-B43C-E28E46DFA66F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CC004-331D-4998-BAB3-AAF4B84A74B4}" type="slidenum">
              <a:rPr lang="es-AR" smtClean="0"/>
              <a:t>67</a:t>
            </a:fld>
            <a:endParaRPr lang="es-AR"/>
          </a:p>
        </p:txBody>
      </p:sp>
      <p:sp>
        <p:nvSpPr>
          <p:cNvPr id="4" name="Rectángulo 3"/>
          <p:cNvSpPr/>
          <p:nvPr/>
        </p:nvSpPr>
        <p:spPr>
          <a:xfrm>
            <a:off x="1136842" y="2918386"/>
            <a:ext cx="7273658" cy="9447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5539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7 - Valuación de títulos </a:t>
            </a:r>
            <a:endParaRPr lang="es-AR" sz="5539" dirty="0"/>
          </a:p>
        </p:txBody>
      </p:sp>
    </p:spTree>
    <p:extLst>
      <p:ext uri="{BB962C8B-B14F-4D97-AF65-F5344CB8AC3E}">
        <p14:creationId xmlns:p14="http://schemas.microsoft.com/office/powerpoint/2010/main" val="238587387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4926B-A23F-4399-A23F-5FAC5B7E900B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23A-630E-4C18-9504-D7AF95D5C17F}" type="slidenum">
              <a:rPr lang="es-AR" smtClean="0"/>
              <a:t>68</a:t>
            </a:fld>
            <a:endParaRPr lang="es-AR"/>
          </a:p>
        </p:txBody>
      </p:sp>
      <p:sp>
        <p:nvSpPr>
          <p:cNvPr id="4" name="Rectángulo 3"/>
          <p:cNvSpPr/>
          <p:nvPr/>
        </p:nvSpPr>
        <p:spPr>
          <a:xfrm>
            <a:off x="961466" y="1326758"/>
            <a:ext cx="7015749" cy="397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38"/>
              </a:spcBef>
            </a:pPr>
            <a:r>
              <a:rPr lang="es-ES" sz="2077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Bonos a perpetuidad</a:t>
            </a:r>
            <a:endParaRPr lang="es-AR" sz="2077" b="1" dirty="0"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415"/>
              </a:spcAft>
            </a:pPr>
            <a:r>
              <a:rPr lang="es-ES" sz="2077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Son rentas que se cobran sin que en momento alguno sea devuelto el capital invertido.</a:t>
            </a:r>
          </a:p>
          <a:p>
            <a:pPr algn="just">
              <a:spcAft>
                <a:spcPts val="415"/>
              </a:spcAft>
            </a:pPr>
            <a:r>
              <a:rPr lang="es-ES" sz="2077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 precio o valor es el valor actual del usufructo dado que la nuda propiedad no existe.</a:t>
            </a:r>
            <a:endParaRPr lang="es-AR" sz="2077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AR" sz="2077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 = </a:t>
            </a:r>
            <a:r>
              <a:rPr lang="es-ES" sz="2077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s-ES" sz="2077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077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 i  = </a:t>
            </a:r>
            <a:r>
              <a:rPr lang="es-ES" sz="2077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s-ES" sz="2077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077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– (1+ i) </a:t>
            </a:r>
            <a:r>
              <a:rPr lang="es-AR" sz="2077" u="sng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-n</a:t>
            </a:r>
            <a:endParaRPr lang="es-AR" sz="2077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415"/>
              </a:spcAft>
            </a:pPr>
            <a:r>
              <a:rPr lang="es-AR" sz="2077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i </a:t>
            </a:r>
            <a:endParaRPr lang="es-AR" sz="2077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415"/>
              </a:spcAft>
            </a:pPr>
            <a:r>
              <a:rPr lang="es-ES" sz="2077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 “n” tiende a infinito, luego (1+ i)</a:t>
            </a:r>
            <a:r>
              <a:rPr lang="es-ES" sz="2077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-n</a:t>
            </a:r>
            <a:r>
              <a:rPr lang="es-ES" sz="2077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tiende a cero, por lo tanto:</a:t>
            </a:r>
            <a:endParaRPr lang="es-AR" sz="2077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77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 = </a:t>
            </a:r>
            <a:r>
              <a:rPr lang="es-ES" sz="2077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s-ES" sz="2077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77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 – 0)</a:t>
            </a:r>
            <a:endParaRPr lang="es-AR" sz="2077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77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i</a:t>
            </a:r>
            <a:endParaRPr lang="es-AR" sz="2077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77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sz="2077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 = </a:t>
            </a:r>
            <a:r>
              <a:rPr lang="es-ES" sz="2077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s-ES" sz="2077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77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 i</a:t>
            </a:r>
            <a:endParaRPr lang="es-AR" sz="2077" dirty="0">
              <a:solidFill>
                <a:srgbClr val="FF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40642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022784" y="1787498"/>
            <a:ext cx="7492566" cy="4408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415"/>
              </a:spcAft>
            </a:pPr>
            <a:r>
              <a:rPr lang="es-ES" sz="2492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Nomenclatura:</a:t>
            </a:r>
            <a:endParaRPr lang="es-AR" sz="2492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Aft>
                <a:spcPts val="415"/>
              </a:spcAft>
            </a:pPr>
            <a:r>
              <a:rPr lang="es-AR" sz="2492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s-ES" sz="2492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C i = a la suma que se cobra por interés</a:t>
            </a:r>
            <a:endParaRPr lang="es-AR" sz="2492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Aft>
                <a:spcPts val="415"/>
              </a:spcAft>
            </a:pPr>
            <a:r>
              <a:rPr lang="es-ES" sz="2492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 : factor de actualización que se expresa como (1 + i) </a:t>
            </a:r>
            <a:r>
              <a:rPr lang="es-ES" sz="2492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n </a:t>
            </a:r>
          </a:p>
          <a:p>
            <a:pPr algn="just">
              <a:lnSpc>
                <a:spcPct val="200000"/>
              </a:lnSpc>
              <a:spcAft>
                <a:spcPts val="415"/>
              </a:spcAft>
            </a:pPr>
            <a:r>
              <a:rPr lang="es-ES" sz="2492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 : al valor actual del recupero </a:t>
            </a:r>
            <a:r>
              <a:rPr lang="es-ES" sz="2492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</a:t>
            </a:r>
            <a:r>
              <a:rPr lang="es-ES" sz="2492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 inversión =  C v  =  = C (1 + i ) </a:t>
            </a:r>
            <a:r>
              <a:rPr lang="es-ES" sz="2492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–n </a:t>
            </a:r>
            <a:endParaRPr lang="es-AR" sz="2492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Aft>
                <a:spcPts val="415"/>
              </a:spcAft>
            </a:pPr>
            <a:endParaRPr lang="es-AR" sz="2492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A89C-1482-447E-9EAA-94F20C01AA02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B28F-04B1-4A29-B4BB-5ED802F0CA83}" type="slidenum">
              <a:rPr lang="es-AR" smtClean="0"/>
              <a:t>69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64530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BCB3-CB4E-4110-BED7-48AA1E6C3F05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23A-630E-4C18-9504-D7AF95D5C17F}" type="slidenum">
              <a:rPr lang="es-AR" smtClean="0"/>
              <a:t>7</a:t>
            </a:fld>
            <a:endParaRPr lang="es-AR" dirty="0"/>
          </a:p>
        </p:txBody>
      </p:sp>
      <p:sp>
        <p:nvSpPr>
          <p:cNvPr id="4" name="Rectángulo 3"/>
          <p:cNvSpPr/>
          <p:nvPr/>
        </p:nvSpPr>
        <p:spPr>
          <a:xfrm>
            <a:off x="999533" y="1389200"/>
            <a:ext cx="7063813" cy="3468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s-AR" sz="2354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Flujo de fondos</a:t>
            </a:r>
          </a:p>
          <a:p>
            <a:pPr algn="just">
              <a:lnSpc>
                <a:spcPct val="150000"/>
              </a:lnSpc>
            </a:pPr>
            <a:r>
              <a:rPr lang="es-ES" sz="2354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Esa serie de movimientos de dinero conforman un “</a:t>
            </a:r>
            <a:r>
              <a:rPr lang="es-ES" sz="2354" b="1" i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flujo de fondos</a:t>
            </a:r>
            <a:r>
              <a:rPr lang="es-ES" sz="2354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 . </a:t>
            </a:r>
          </a:p>
          <a:p>
            <a:pPr algn="just">
              <a:lnSpc>
                <a:spcPct val="150000"/>
              </a:lnSpc>
            </a:pPr>
            <a:r>
              <a:rPr lang="es-ES" sz="2354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Luego: analizar una inversión instrumentada bajo esta modalidad es, ni más ni menos, que el estudio de un “</a:t>
            </a:r>
            <a:r>
              <a:rPr lang="es-ES" sz="2354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flujo de fondos</a:t>
            </a:r>
            <a:r>
              <a:rPr lang="es-ES" sz="2354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  <a:endParaRPr lang="es-AR" sz="2354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26342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5C33-C873-4C1C-BB18-BAB78949986A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23A-630E-4C18-9504-D7AF95D5C17F}" type="slidenum">
              <a:rPr lang="es-AR" smtClean="0"/>
              <a:t>70</a:t>
            </a:fld>
            <a:endParaRPr lang="es-AR"/>
          </a:p>
        </p:txBody>
      </p:sp>
      <p:sp>
        <p:nvSpPr>
          <p:cNvPr id="4" name="Rectángulo 3"/>
          <p:cNvSpPr/>
          <p:nvPr/>
        </p:nvSpPr>
        <p:spPr>
          <a:xfrm>
            <a:off x="980463" y="1496964"/>
            <a:ext cx="7068737" cy="3365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415"/>
              </a:spcAft>
            </a:pPr>
            <a:r>
              <a:rPr lang="es-ES" sz="2215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Precio</a:t>
            </a:r>
          </a:p>
          <a:p>
            <a:pPr algn="just">
              <a:spcAft>
                <a:spcPts val="415"/>
              </a:spcAft>
            </a:pPr>
            <a:r>
              <a:rPr lang="es-ES" sz="22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valor actual de</a:t>
            </a:r>
          </a:p>
          <a:p>
            <a:pPr marL="316531" indent="-316531" algn="just">
              <a:spcAft>
                <a:spcPts val="415"/>
              </a:spcAft>
              <a:buFont typeface="Symbol" panose="05050102010706020507" pitchFamily="18" charset="2"/>
              <a:buChar char=""/>
            </a:pPr>
            <a:r>
              <a:rPr lang="es-ES" sz="22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renta será igual a:</a:t>
            </a:r>
            <a:r>
              <a:rPr lang="es-ES" sz="2215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AR" sz="2215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s-ES" sz="2215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215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s-ES" sz="2215" b="1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s-AR" sz="2215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16531" indent="-316531" algn="just">
              <a:spcAft>
                <a:spcPts val="415"/>
              </a:spcAft>
              <a:buFont typeface="Symbol" panose="05050102010706020507" pitchFamily="18" charset="2"/>
              <a:buChar char=""/>
            </a:pPr>
            <a:r>
              <a:rPr lang="es-ES" sz="2077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capital a recuperar o “nuda propiedad” será igual a: </a:t>
            </a:r>
          </a:p>
          <a:p>
            <a:pPr algn="just">
              <a:spcAft>
                <a:spcPts val="415"/>
              </a:spcAft>
            </a:pPr>
            <a:r>
              <a:rPr lang="es-ES" sz="2077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s-ES" sz="2215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 = C * (1 + i)</a:t>
            </a:r>
            <a:r>
              <a:rPr lang="es-ES" sz="2215" b="1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n</a:t>
            </a:r>
            <a:endParaRPr lang="es-AR" sz="2215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138"/>
              </a:spcBef>
            </a:pPr>
            <a:r>
              <a:rPr lang="es-ES" sz="2215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Conclusión</a:t>
            </a:r>
            <a:endParaRPr lang="es-AR" sz="2215" u="sng" dirty="0"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415"/>
              </a:spcAft>
            </a:pPr>
            <a:r>
              <a:rPr lang="es-ES" sz="2077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precio de un bono es, para un inversor, </a:t>
            </a:r>
            <a:r>
              <a:rPr lang="es-ES" sz="2077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cantidad de dinero que está dispuesto a pagar para comprar un flujo de fondos.</a:t>
            </a:r>
            <a:endParaRPr lang="es-AR" sz="2077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01774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36647-4EF1-48B3-84F3-15B90DE0B3F6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23A-630E-4C18-9504-D7AF95D5C17F}" type="slidenum">
              <a:rPr lang="es-AR" smtClean="0"/>
              <a:t>71</a:t>
            </a:fld>
            <a:endParaRPr lang="es-AR"/>
          </a:p>
        </p:txBody>
      </p:sp>
      <p:sp>
        <p:nvSpPr>
          <p:cNvPr id="4" name="Rectángulo 3"/>
          <p:cNvSpPr/>
          <p:nvPr/>
        </p:nvSpPr>
        <p:spPr>
          <a:xfrm>
            <a:off x="717032" y="479599"/>
            <a:ext cx="8260713" cy="5798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415"/>
              </a:spcAft>
            </a:pPr>
            <a:r>
              <a:rPr lang="en-US" sz="3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Rescate único (Bullet) - </a:t>
            </a:r>
            <a:r>
              <a:rPr lang="es-E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la </a:t>
            </a:r>
            <a:r>
              <a:rPr lang="es-ES_tradnl" sz="30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</a:t>
            </a:r>
            <a:r>
              <a:rPr lang="es-E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AR" sz="3000" b="1" dirty="0">
              <a:solidFill>
                <a:srgbClr val="FF0000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6531" indent="-316531" algn="just">
              <a:lnSpc>
                <a:spcPct val="120000"/>
              </a:lnSpc>
              <a:spcAft>
                <a:spcPts val="415"/>
              </a:spcAft>
              <a:buFont typeface="Symbol" panose="05050102010706020507" pitchFamily="18" charset="2"/>
              <a:buChar char="§"/>
            </a:pPr>
            <a:r>
              <a:rPr lang="es-ES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valor actual de la nuda propiedad es:  </a:t>
            </a:r>
            <a:r>
              <a:rPr lang="es-ES" sz="3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= C </a:t>
            </a:r>
            <a:r>
              <a:rPr lang="es-ES" sz="30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s-ES" sz="3000" b="1" baseline="-25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i’</a:t>
            </a:r>
            <a:r>
              <a:rPr lang="es-ES" sz="3000" b="1" baseline="30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s-ES" sz="3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C * ( 1 + i’ ) </a:t>
            </a:r>
            <a:r>
              <a:rPr lang="es-ES" sz="3000" b="1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-n</a:t>
            </a:r>
            <a:endParaRPr lang="es-AR" sz="3000" b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6531" indent="-316531" algn="just">
              <a:lnSpc>
                <a:spcPct val="120000"/>
              </a:lnSpc>
              <a:spcAft>
                <a:spcPts val="415"/>
              </a:spcAft>
              <a:buFont typeface="Symbol" panose="05050102010706020507" pitchFamily="18" charset="2"/>
              <a:buChar char="§"/>
            </a:pPr>
            <a:r>
              <a:rPr lang="es-ES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interés es: </a:t>
            </a:r>
            <a:r>
              <a:rPr lang="es-ES" sz="3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</a:t>
            </a:r>
            <a:endParaRPr lang="es-ES" sz="3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6531" indent="-316531" algn="just">
              <a:lnSpc>
                <a:spcPct val="120000"/>
              </a:lnSpc>
              <a:spcAft>
                <a:spcPts val="415"/>
              </a:spcAft>
              <a:buFont typeface="Symbol" panose="05050102010706020507" pitchFamily="18" charset="2"/>
              <a:buChar char="§"/>
            </a:pPr>
            <a:r>
              <a:rPr lang="es-ES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valor actual de la renta futura es:  </a:t>
            </a:r>
            <a:r>
              <a:rPr lang="es-ES" sz="3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µ = Ci </a:t>
            </a:r>
            <a:r>
              <a:rPr lang="es-ES" sz="30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ES" sz="3000" b="1" baseline="-25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s-ES" sz="30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‘</a:t>
            </a:r>
            <a:endParaRPr lang="es-AR" sz="3000" b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415"/>
              </a:spcAft>
            </a:pPr>
            <a:r>
              <a:rPr lang="es-ES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 lo tanto el valor de emisión será: </a:t>
            </a:r>
            <a:endParaRPr lang="es-AR" sz="3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415"/>
              </a:spcAft>
            </a:pPr>
            <a:r>
              <a:rPr lang="en-US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 = k + µ = C </a:t>
            </a:r>
            <a:r>
              <a:rPr lang="en-US" sz="3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3000" baseline="-25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i’</a:t>
            </a:r>
            <a:r>
              <a:rPr lang="en-US" sz="3000" baseline="30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Ci a</a:t>
            </a:r>
            <a:r>
              <a:rPr lang="en-US" sz="30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i’ </a:t>
            </a:r>
            <a:r>
              <a:rPr lang="en-US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AR" sz="3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 = k + Ci </a:t>
            </a:r>
            <a:r>
              <a:rPr lang="en-US" sz="30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– ( 1 + </a:t>
            </a:r>
            <a:r>
              <a:rPr lang="en-US" sz="3000" u="sng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0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 ) </a:t>
            </a:r>
            <a:r>
              <a:rPr lang="en-US" sz="3000" u="sng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-n </a:t>
            </a:r>
            <a:r>
              <a:rPr lang="en-US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k + i / i’ ( C - C </a:t>
            </a:r>
            <a:r>
              <a:rPr lang="en-US" sz="3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3000" baseline="-25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i’</a:t>
            </a:r>
            <a:r>
              <a:rPr lang="en-US" sz="3000" baseline="30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AR" sz="3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AR" sz="3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s-AR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i’</a:t>
            </a:r>
            <a:endParaRPr lang="es-AR" sz="3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415"/>
              </a:spcAft>
            </a:pPr>
            <a:r>
              <a:rPr lang="es-AR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Luego el valor de emisión será: </a:t>
            </a:r>
            <a:r>
              <a:rPr lang="es-AR" sz="30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 = k</a:t>
            </a:r>
            <a:r>
              <a:rPr lang="es-AR" sz="30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AR" sz="30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i / i’ (C - k)</a:t>
            </a:r>
            <a:endParaRPr lang="es-AR" sz="3000" dirty="0">
              <a:solidFill>
                <a:srgbClr val="FF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24344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80411-5ED5-400F-8689-D8CF62A9A3AA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23A-630E-4C18-9504-D7AF95D5C17F}" type="slidenum">
              <a:rPr lang="es-AR" smtClean="0"/>
              <a:t>72</a:t>
            </a:fld>
            <a:endParaRPr lang="es-AR"/>
          </a:p>
        </p:txBody>
      </p:sp>
      <p:sp>
        <p:nvSpPr>
          <p:cNvPr id="4" name="Rectángulo 3"/>
          <p:cNvSpPr/>
          <p:nvPr/>
        </p:nvSpPr>
        <p:spPr>
          <a:xfrm>
            <a:off x="771716" y="920003"/>
            <a:ext cx="7938175" cy="5174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38"/>
              </a:spcBef>
            </a:pP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Rescate único (Bullet) - </a:t>
            </a:r>
            <a:r>
              <a:rPr lang="es-E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Bajo la par </a:t>
            </a:r>
            <a:r>
              <a:rPr lang="es-E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(quita)</a:t>
            </a:r>
            <a:endParaRPr lang="es-AR" sz="2800" b="1" dirty="0"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415"/>
              </a:spcAft>
            </a:pPr>
            <a:r>
              <a:rPr lang="es-E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efectos del desarrollo del análisis se supondrá que no se cobra la última renta y que </a:t>
            </a:r>
            <a:r>
              <a:rPr lang="es-ES" sz="28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suma de intereses no cobrados constituyen la quita</a:t>
            </a:r>
            <a:r>
              <a:rPr lang="es-E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luego a los efectos del cálculo de la nuda propiedad se operará sobre “C - Ci” y no sobre “C”. </a:t>
            </a:r>
            <a:endParaRPr lang="es-AR" sz="28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7398" indent="-237398" algn="just">
              <a:spcAft>
                <a:spcPts val="415"/>
              </a:spcAft>
              <a:buFont typeface="Symbol" panose="05050102010706020507" pitchFamily="18" charset="2"/>
              <a:buChar char="§"/>
            </a:pPr>
            <a:r>
              <a:rPr lang="es-E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 suma no cobrada o “quita”: Q = Ci</a:t>
            </a:r>
            <a:endParaRPr lang="es-AR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37398" indent="-237398" algn="just">
              <a:spcAft>
                <a:spcPts val="415"/>
              </a:spcAft>
              <a:buFont typeface="Symbol" panose="05050102010706020507" pitchFamily="18" charset="2"/>
              <a:buChar char="§"/>
            </a:pPr>
            <a:r>
              <a:rPr lang="es-E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s-ES" sz="28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s-E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la suma a recuperar</a:t>
            </a:r>
            <a:endParaRPr lang="es-AR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415"/>
              </a:spcAft>
            </a:pPr>
            <a:r>
              <a:rPr lang="fr-FR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fr-FR" sz="28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C – Q  ;  k</a:t>
            </a:r>
            <a:r>
              <a:rPr lang="fr-FR" sz="28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fr-FR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C</a:t>
            </a:r>
            <a:r>
              <a:rPr lang="fr-FR" sz="28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fr-FR" sz="28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i’ </a:t>
            </a:r>
            <a:r>
              <a:rPr lang="fr-FR" sz="2800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 </a:t>
            </a:r>
            <a:r>
              <a:rPr lang="fr-FR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; i</a:t>
            </a:r>
            <a:r>
              <a:rPr lang="fr-FR" sz="28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fr-FR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Ci / C</a:t>
            </a:r>
            <a:r>
              <a:rPr lang="fr-FR" sz="28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s-AR" sz="28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415"/>
              </a:spcAft>
            </a:pPr>
            <a:r>
              <a:rPr lang="es-AR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Luego el valor de emisión será: </a:t>
            </a:r>
            <a:r>
              <a:rPr lang="es-AR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 = k + i</a:t>
            </a:r>
            <a:r>
              <a:rPr lang="es-AR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AR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/i’ (</a:t>
            </a:r>
            <a:r>
              <a:rPr lang="es-E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s-ES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E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s-E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s-ES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AR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AR" sz="2800" dirty="0">
              <a:solidFill>
                <a:srgbClr val="FF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65013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0FDB-8A52-4341-8B3B-0C1B0FD248B8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23A-630E-4C18-9504-D7AF95D5C17F}" type="slidenum">
              <a:rPr lang="es-AR" smtClean="0"/>
              <a:t>73</a:t>
            </a:fld>
            <a:endParaRPr lang="es-AR"/>
          </a:p>
        </p:txBody>
      </p:sp>
      <p:sp>
        <p:nvSpPr>
          <p:cNvPr id="4" name="Rectángulo 3"/>
          <p:cNvSpPr/>
          <p:nvPr/>
        </p:nvSpPr>
        <p:spPr>
          <a:xfrm>
            <a:off x="628650" y="860027"/>
            <a:ext cx="8127422" cy="5137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38"/>
              </a:spcBef>
            </a:pP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Rescate único (Bullet) - </a:t>
            </a:r>
            <a:r>
              <a:rPr lang="es-E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Sobre la par </a:t>
            </a:r>
            <a:r>
              <a:rPr lang="es-E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(sobreprecio)</a:t>
            </a:r>
            <a:endParaRPr lang="es-AR" sz="2800" b="1" dirty="0"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415"/>
              </a:spcAft>
            </a:pPr>
            <a:r>
              <a:rPr lang="es-E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denomina de esta manera al caso de los títulos en los que al final de su vida se cobra el capital aportado y una suma adicional.</a:t>
            </a:r>
            <a:endParaRPr lang="es-AR" sz="28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415"/>
              </a:spcAft>
            </a:pPr>
            <a:r>
              <a:rPr lang="es-E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Simbólicamente al mayor valor lo representaremos con “S”</a:t>
            </a:r>
            <a:endParaRPr lang="es-AR" sz="28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415"/>
              </a:spcAft>
            </a:pPr>
            <a:r>
              <a:rPr lang="fr-FR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fr-FR" sz="28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C + S</a:t>
            </a:r>
            <a:endParaRPr lang="es-AR" sz="28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415"/>
              </a:spcAft>
            </a:pPr>
            <a:r>
              <a:rPr lang="fr-FR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fr-FR" sz="28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fr-FR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C</a:t>
            </a:r>
            <a:r>
              <a:rPr lang="fr-FR" sz="28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fr-FR" sz="2800" baseline="-25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i’</a:t>
            </a:r>
            <a:r>
              <a:rPr lang="fr-FR" sz="2800" baseline="30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s-AR" sz="28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415"/>
              </a:spcAft>
            </a:pPr>
            <a:r>
              <a:rPr lang="fr-FR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fr-FR" sz="28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fr-FR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Ci / C</a:t>
            </a:r>
            <a:r>
              <a:rPr lang="fr-FR" sz="28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s-AR" sz="28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415"/>
              </a:spcAft>
            </a:pPr>
            <a:r>
              <a:rPr lang="es-AR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Luego el valor de emisión será: </a:t>
            </a:r>
            <a:r>
              <a:rPr lang="es-AR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 = k</a:t>
            </a:r>
            <a:r>
              <a:rPr lang="es-AR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s-AR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+ i</a:t>
            </a:r>
            <a:r>
              <a:rPr lang="es-AR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 </a:t>
            </a:r>
            <a:r>
              <a:rPr lang="es-AR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/ i’ (</a:t>
            </a:r>
            <a:r>
              <a:rPr lang="es-E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s-ES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s-E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AR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s-E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s-ES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s-AR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s-A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68761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92960-213A-4495-8E9A-9616A497EAA7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B28F-04B1-4A29-B4BB-5ED802F0CA83}" type="slidenum">
              <a:rPr lang="es-AR" smtClean="0"/>
              <a:t>74</a:t>
            </a:fld>
            <a:endParaRPr lang="es-AR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893978"/>
              </p:ext>
            </p:extLst>
          </p:nvPr>
        </p:nvGraphicFramePr>
        <p:xfrm>
          <a:off x="1069145" y="1456008"/>
          <a:ext cx="6471139" cy="360836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58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0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93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45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00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0697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s-AR" sz="19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la par</a:t>
                      </a:r>
                      <a:endParaRPr lang="es-AR" sz="1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ctr"/>
                </a:tc>
                <a:tc rowSpan="2"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AR" sz="19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Sobreprecio</a:t>
                      </a:r>
                      <a:endParaRPr lang="es-AR" sz="1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AR" sz="19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Quita</a:t>
                      </a:r>
                      <a:endParaRPr lang="es-AR" sz="1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697">
                <a:tc gridSpan="2"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AR" sz="19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$    1,000.00 </a:t>
                      </a:r>
                      <a:endParaRPr lang="es-AR" sz="1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AR" sz="19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      1,000.00 </a:t>
                      </a:r>
                      <a:endParaRPr lang="es-AR" sz="1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697"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 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      10,000.00 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s-AR" sz="1900" u="none" strike="noStrike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11,000.00 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s-AR" sz="1900" u="none" strike="noStrike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9,000.00 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697"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697"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lvl="1" algn="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5.00 %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s-AR" sz="1900" u="none" strike="noStrike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4.54 %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s-AR" sz="1900" u="none" strike="noStrike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5.55 %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697"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           500.00 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      500.00 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   500.00 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697"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i´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7.00000%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7.00000%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7.00000%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697"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b="1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 = </a:t>
                      </a:r>
                      <a:endParaRPr lang="es-AR" sz="1900" b="1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b="1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        8,638.38 </a:t>
                      </a:r>
                      <a:endParaRPr lang="es-AR" sz="1900" b="1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900" b="1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AR" sz="1900" b="1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900" b="1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  9,626.70 </a:t>
                      </a:r>
                      <a:endParaRPr lang="es-AR" sz="1900" b="1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900" b="1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AR" sz="1900" b="1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900" b="1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7,652.43 </a:t>
                      </a:r>
                      <a:endParaRPr lang="es-AR" sz="1900" b="1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697"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b="1" u="none" strike="noStrike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µ =</a:t>
                      </a:r>
                      <a:endParaRPr lang="es-AR" sz="1900" b="1" i="0" u="none" strike="noStrike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b="1" u="none" strike="noStrike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        1,361.62 </a:t>
                      </a:r>
                      <a:endParaRPr lang="es-AR" sz="1900" b="1" i="0" u="none" strike="noStrike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b="1" u="none" strike="noStrike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AR" sz="1900" b="1" i="0" u="none" strike="noStrike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900" b="1" u="none" strike="noStrike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  1,373.30 </a:t>
                      </a:r>
                      <a:endParaRPr lang="es-AR" sz="1900" b="1" i="0" u="none" strike="noStrike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b="1" u="none" strike="noStrike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AR" sz="1900" b="1" i="0" u="none" strike="noStrike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900" b="1" u="none" strike="noStrike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1,347.57 </a:t>
                      </a:r>
                      <a:endParaRPr lang="es-AR" sz="1900" b="1" i="0" u="none" strike="noStrike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697"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      10,000.00 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11,000.00 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9,000.00 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697"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697"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 = </a:t>
                      </a:r>
                      <a:endParaRPr lang="es-AR" sz="1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        9,610.96 </a:t>
                      </a:r>
                      <a:endParaRPr lang="es-AR" sz="1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AR" sz="1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9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10,518.45 </a:t>
                      </a:r>
                      <a:endParaRPr lang="es-AR" sz="1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AR" sz="1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9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8,721.93 </a:t>
                      </a:r>
                      <a:endParaRPr lang="es-AR" sz="1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769723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D2D-7785-446D-938A-EE65F1979371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B28F-04B1-4A29-B4BB-5ED802F0CA83}" type="slidenum">
              <a:rPr lang="es-AR" smtClean="0"/>
              <a:t>75</a:t>
            </a:fld>
            <a:endParaRPr lang="es-AR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826705"/>
              </p:ext>
            </p:extLst>
          </p:nvPr>
        </p:nvGraphicFramePr>
        <p:xfrm>
          <a:off x="590843" y="1941345"/>
          <a:ext cx="7969348" cy="212042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95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5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9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6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05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2918"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la par </a:t>
                      </a:r>
                      <a:endParaRPr lang="es-AR" sz="1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AR" sz="1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 flujo</a:t>
                      </a:r>
                      <a:endParaRPr lang="es-AR" sz="1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Inversor</a:t>
                      </a:r>
                      <a:endParaRPr lang="es-AR" sz="1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Emisor</a:t>
                      </a:r>
                      <a:endParaRPr lang="es-AR" sz="1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Duración</a:t>
                      </a:r>
                      <a:endParaRPr lang="es-AR" sz="1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918"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-$ 9,610.96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$ 10,000.00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918"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$ 500.00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$ 476.19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-$ 9,134.77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$ 9,523.81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0.05 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918"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$ 500.00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$ 453.51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-$ 8,681.26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$ 9,070.29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0.09 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918"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$ 500.00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$ 431.92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-$ 8,249.34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$ 8,638.38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0.13 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918"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$ 10,000.00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$ 8,638.38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$ 389.04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$ 0.00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2.70 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2918"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$ 10,000.00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2.98 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458988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B142-6AAB-425D-BB80-0B1D73809CF3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B28F-04B1-4A29-B4BB-5ED802F0CA83}" type="slidenum">
              <a:rPr lang="es-AR" smtClean="0"/>
              <a:t>76</a:t>
            </a:fld>
            <a:endParaRPr lang="es-AR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867141"/>
              </p:ext>
            </p:extLst>
          </p:nvPr>
        </p:nvGraphicFramePr>
        <p:xfrm>
          <a:off x="647117" y="1610752"/>
          <a:ext cx="7870874" cy="311045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281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5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5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18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41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8807"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Sobreprecio:</a:t>
                      </a:r>
                      <a:endParaRPr lang="es-AR" sz="1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s-ES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baja la tasa, baja el rendimiento y aumenta la Duración</a:t>
                      </a:r>
                      <a:endParaRPr lang="es-ES" sz="1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807"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AR" sz="1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AR" sz="1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 flujo</a:t>
                      </a:r>
                      <a:endParaRPr lang="es-AR" sz="1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Inversor</a:t>
                      </a:r>
                      <a:endParaRPr lang="es-AR" sz="1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Emisor</a:t>
                      </a:r>
                      <a:endParaRPr lang="es-AR" sz="1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Duración</a:t>
                      </a:r>
                      <a:endParaRPr lang="es-AR" sz="1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807"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-$ 10,518.45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$ 11,000.00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807"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$ 500.00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$ 478.26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-$ 10,040.19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$ 10,521.74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0.05 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807"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$ 500.00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$ 457.47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-$ 9,582.72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$ 10,064.27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0.09 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807"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$ 500.00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$ 437.58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-$ 9,145.15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$ 9,626.70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0.12 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807"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$ 11,000.00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$ 9,626.70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$ 481.55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$ 0.00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2.75 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8807"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$ 11,000.00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3.00 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141515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705D1-B720-4562-8011-01CCCA57BB72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B28F-04B1-4A29-B4BB-5ED802F0CA83}" type="slidenum">
              <a:rPr lang="es-AR" smtClean="0"/>
              <a:t>77</a:t>
            </a:fld>
            <a:endParaRPr lang="es-AR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225496"/>
              </p:ext>
            </p:extLst>
          </p:nvPr>
        </p:nvGraphicFramePr>
        <p:xfrm>
          <a:off x="562712" y="1456007"/>
          <a:ext cx="7976380" cy="32652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01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1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23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83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9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65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815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Quita:</a:t>
                      </a:r>
                      <a:endParaRPr lang="es-AR" sz="1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s-ES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sube la tasa, aumenta el rendimiento y baja la Duración</a:t>
                      </a:r>
                      <a:endParaRPr lang="es-ES" sz="1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15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AR" sz="1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AR" sz="1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 flujo</a:t>
                      </a:r>
                      <a:endParaRPr lang="es-AR" sz="1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Inversor</a:t>
                      </a:r>
                      <a:endParaRPr lang="es-AR" sz="1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Emisor</a:t>
                      </a:r>
                      <a:endParaRPr lang="es-AR" sz="1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Duración</a:t>
                      </a:r>
                      <a:endParaRPr lang="es-AR" sz="1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15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-$ 8,721.93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$ 9,000.00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15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$ 500.00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$ 473.68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-$ 8,248.25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$ 8,526.32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0.05 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15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$ 500.00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$ 448.75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-$ 7,799.49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$ 8,077.56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0.09 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15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$ 500.00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$ 425.13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-$ 7,374.36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$ 7,652.43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0.12 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15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$ 9,000.00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$ 7,652.43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$ 278.07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$ 0.00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2.18 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15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$ 9,000.00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2.43 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59" marR="4859" marT="4859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114884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6F683-8A17-47CF-BC6D-20B89951D80C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23A-630E-4C18-9504-D7AF95D5C17F}" type="slidenum">
              <a:rPr lang="es-AR" smtClean="0"/>
              <a:t>78</a:t>
            </a:fld>
            <a:endParaRPr lang="es-AR"/>
          </a:p>
        </p:txBody>
      </p:sp>
      <p:sp>
        <p:nvSpPr>
          <p:cNvPr id="4" name="Rectángulo 3"/>
          <p:cNvSpPr/>
          <p:nvPr/>
        </p:nvSpPr>
        <p:spPr>
          <a:xfrm>
            <a:off x="986914" y="1314848"/>
            <a:ext cx="7047377" cy="3767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38"/>
              </a:spcBef>
            </a:pPr>
            <a:r>
              <a:rPr lang="es-ES" sz="2077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Rescate periódico de títulos </a:t>
            </a:r>
            <a:endParaRPr lang="es-AR" sz="2077" b="1" dirty="0"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s-ES" sz="22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pueden dar dos alternativas o casos: </a:t>
            </a:r>
            <a:endParaRPr lang="es-AR" sz="2215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098" indent="-356098" algn="just">
              <a:buFont typeface="+mj-lt"/>
              <a:buAutoNum type="arabicPeriod"/>
            </a:pPr>
            <a:r>
              <a:rPr lang="es-ES" sz="22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 porcentaje de cada título.</a:t>
            </a:r>
            <a:endParaRPr lang="es-AR" sz="2215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098" indent="-356098" algn="just">
              <a:buFont typeface="+mj-lt"/>
              <a:buAutoNum type="arabicPeriod"/>
            </a:pPr>
            <a:r>
              <a:rPr lang="es-ES" sz="22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total de un número de títulos.</a:t>
            </a:r>
            <a:endParaRPr lang="es-AR" sz="2215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138"/>
              </a:spcBef>
            </a:pPr>
            <a:r>
              <a:rPr lang="es-ES" sz="2215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Determinación de la cuota de amortización</a:t>
            </a:r>
            <a:endParaRPr lang="es-AR" sz="2215" b="1" dirty="0"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s-AR" sz="22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suma que se destina en forma periódica a rescate (</a:t>
            </a:r>
            <a:r>
              <a:rPr lang="es-ES" sz="22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s-ES" sz="22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s-AR" sz="22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será la cuota que amortiza el capital a la tasa y en el lapso pactado: </a:t>
            </a:r>
            <a:r>
              <a:rPr lang="es-ES" sz="2215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s-ES" sz="2215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= C a</a:t>
            </a:r>
            <a:r>
              <a:rPr lang="es-ES" sz="2215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n</a:t>
            </a:r>
            <a:r>
              <a:rPr lang="es-ES" sz="2215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-1</a:t>
            </a:r>
            <a:endParaRPr lang="es-AR" sz="2215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73074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4029-39DB-42D3-82FE-95496378A1BB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23A-630E-4C18-9504-D7AF95D5C17F}" type="slidenum">
              <a:rPr lang="es-AR" smtClean="0"/>
              <a:t>79</a:t>
            </a:fld>
            <a:endParaRPr lang="es-AR"/>
          </a:p>
        </p:txBody>
      </p:sp>
      <p:sp>
        <p:nvSpPr>
          <p:cNvPr id="4" name="Rectángulo 3"/>
          <p:cNvSpPr/>
          <p:nvPr/>
        </p:nvSpPr>
        <p:spPr>
          <a:xfrm>
            <a:off x="1064067" y="1556890"/>
            <a:ext cx="7015866" cy="3622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38"/>
              </a:spcBef>
            </a:pPr>
            <a:r>
              <a:rPr lang="es-ES" sz="2215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Rescate periódico de títulos </a:t>
            </a:r>
            <a:endParaRPr lang="es-AR" sz="2215" b="1" dirty="0"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138"/>
              </a:spcBef>
            </a:pPr>
            <a:r>
              <a:rPr lang="es-ES" sz="2215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Determinación del valor de emisión</a:t>
            </a:r>
            <a:endParaRPr lang="es-AR" sz="2215" b="1" dirty="0"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s-ES" sz="22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 la tasa pactada es igual a la tasa esperada (i = i’) el valor de emisión será igual al valor actual de las sumas destinadas a cancelar la deuda e intereses: </a:t>
            </a:r>
            <a:r>
              <a:rPr lang="es-ES" sz="2215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 = </a:t>
            </a:r>
            <a:r>
              <a:rPr lang="es-ES" sz="2215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s-ES" sz="2215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215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ES" sz="2215" b="1" baseline="-25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s-ES" sz="2215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i’</a:t>
            </a:r>
            <a:endParaRPr lang="es-AR" sz="2215" b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s-AR" sz="22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 lo tanto y reemplazando: </a:t>
            </a:r>
            <a:endParaRPr lang="es-AR" sz="2215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s-ES" sz="22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 = C a</a:t>
            </a:r>
            <a:r>
              <a:rPr lang="es-ES" sz="2215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s-ES" sz="2215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s-ES" sz="2215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21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ES" sz="2215" baseline="-25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s-ES" sz="2215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i’</a:t>
            </a:r>
            <a:endParaRPr lang="es-AR" sz="2215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243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979942" y="1487085"/>
            <a:ext cx="6910754" cy="3287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354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Pagos del deudor</a:t>
            </a:r>
          </a:p>
          <a:p>
            <a:pPr algn="just">
              <a:lnSpc>
                <a:spcPct val="150000"/>
              </a:lnSpc>
            </a:pPr>
            <a:r>
              <a:rPr lang="es-ES" sz="2354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Imputación de los pagos del deudor: </a:t>
            </a:r>
            <a:endParaRPr lang="es-ES" sz="2354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098" indent="-356098" algn="just">
              <a:lnSpc>
                <a:spcPct val="150000"/>
              </a:lnSpc>
              <a:buFont typeface="+mj-lt"/>
              <a:buAutoNum type="arabicPeriod"/>
            </a:pPr>
            <a:r>
              <a:rPr lang="es-ES" sz="2354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Renta o intereses</a:t>
            </a:r>
          </a:p>
          <a:p>
            <a:pPr marL="356098" indent="-356098" algn="just">
              <a:lnSpc>
                <a:spcPct val="150000"/>
              </a:lnSpc>
              <a:buFont typeface="+mj-lt"/>
              <a:buAutoNum type="arabicPeriod"/>
            </a:pPr>
            <a:r>
              <a:rPr lang="es-ES" sz="2354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Reintegro del capital</a:t>
            </a:r>
          </a:p>
          <a:p>
            <a:pPr lvl="1" algn="just">
              <a:lnSpc>
                <a:spcPct val="150000"/>
              </a:lnSpc>
            </a:pPr>
            <a:r>
              <a:rPr lang="es-ES" sz="2354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2.1 - En un solo pago</a:t>
            </a:r>
          </a:p>
          <a:p>
            <a:pPr lvl="1" algn="just">
              <a:lnSpc>
                <a:spcPct val="150000"/>
              </a:lnSpc>
            </a:pPr>
            <a:r>
              <a:rPr lang="es-ES" sz="2354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2.2 - En mas de un pago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57CCB-26C2-4BFA-ADEC-600492093C16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B28F-04B1-4A29-B4BB-5ED802F0CA83}" type="slidenum">
              <a:rPr lang="es-AR" smtClean="0"/>
              <a:t>8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718553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063617" y="1372083"/>
            <a:ext cx="7016774" cy="4017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s-ES" sz="2492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Rescate periódico de títulos </a:t>
            </a:r>
            <a:endParaRPr lang="es-AR" sz="2492" b="1" dirty="0"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s-AR" sz="2354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 el caso de que:</a:t>
            </a:r>
            <a:endParaRPr lang="es-AR" sz="2354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138"/>
              </a:spcBef>
            </a:pPr>
            <a:r>
              <a:rPr lang="es-ES" sz="2354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Ambas tasas sean iguales: </a:t>
            </a:r>
            <a:endParaRPr lang="es-AR" sz="2354" b="1" dirty="0"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6531" algn="just">
              <a:lnSpc>
                <a:spcPct val="120000"/>
              </a:lnSpc>
            </a:pPr>
            <a:r>
              <a:rPr lang="en-US" sz="2354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 = C * i / [1 – ( 1 + </a:t>
            </a:r>
            <a:r>
              <a:rPr lang="en-US" sz="2354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354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</a:t>
            </a:r>
            <a:r>
              <a:rPr lang="en-US" sz="2354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–n</a:t>
            </a:r>
            <a:r>
              <a:rPr lang="en-US" sz="2354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 * [1 – ( 1 + </a:t>
            </a:r>
            <a:r>
              <a:rPr lang="en-US" sz="2354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354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</a:t>
            </a:r>
            <a:r>
              <a:rPr lang="en-US" sz="2354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–n</a:t>
            </a:r>
            <a:r>
              <a:rPr lang="en-US" sz="2354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 / </a:t>
            </a:r>
            <a:r>
              <a:rPr lang="en-US" sz="2354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354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 </a:t>
            </a:r>
            <a:r>
              <a:rPr lang="en-US" sz="2354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AR" sz="2354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6531" algn="just">
              <a:lnSpc>
                <a:spcPct val="120000"/>
              </a:lnSpc>
            </a:pPr>
            <a:r>
              <a:rPr lang="es-ES" sz="2354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 = C</a:t>
            </a:r>
            <a:endParaRPr lang="es-AR" sz="2354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138"/>
              </a:spcBef>
            </a:pPr>
            <a:r>
              <a:rPr lang="es-ES" sz="2354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 tasas no son iguales: </a:t>
            </a:r>
            <a:endParaRPr lang="es-AR" sz="2354" b="1" dirty="0"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6531" algn="just">
              <a:lnSpc>
                <a:spcPct val="120000"/>
              </a:lnSpc>
            </a:pPr>
            <a:r>
              <a:rPr lang="es-ES" sz="2354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 = C a</a:t>
            </a:r>
            <a:r>
              <a:rPr lang="es-ES" sz="2354" b="1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r>
              <a:rPr lang="es-ES" sz="2354" b="1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lang="es-ES" sz="2354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s-ES" sz="2354" b="1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s-ES" sz="2354" b="1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i’</a:t>
            </a:r>
            <a:endParaRPr lang="es-AR" sz="2354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s-ES_tradnl" sz="2354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valor de emisión es igual al valor actual de las sumas (cuotas de rescate) destinadas a cancelar la deuda. </a:t>
            </a:r>
            <a:endParaRPr lang="es-AR" sz="2354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55DB-20FE-4F53-84D6-2046117572BD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B28F-04B1-4A29-B4BB-5ED802F0CA83}" type="slidenum">
              <a:rPr lang="es-AR" smtClean="0"/>
              <a:t>80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0253503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C039-060A-4637-A14B-7021ACED3330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CC004-331D-4998-BAB3-AAF4B84A74B4}" type="slidenum">
              <a:rPr lang="es-AR" smtClean="0"/>
              <a:t>81</a:t>
            </a:fld>
            <a:endParaRPr lang="es-AR"/>
          </a:p>
        </p:txBody>
      </p:sp>
      <p:sp>
        <p:nvSpPr>
          <p:cNvPr id="4" name="Rectángulo 3"/>
          <p:cNvSpPr/>
          <p:nvPr/>
        </p:nvSpPr>
        <p:spPr>
          <a:xfrm>
            <a:off x="1471441" y="2664333"/>
            <a:ext cx="6421951" cy="12343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ts val="138"/>
              </a:spcBef>
            </a:pPr>
            <a:r>
              <a:rPr lang="es-ES" sz="5539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8 - Prima de emisión</a:t>
            </a:r>
            <a:endParaRPr lang="es-AR" sz="5539" b="1" dirty="0"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63089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D6D94-1D2D-4473-B7F4-31DA59B83B9D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23A-630E-4C18-9504-D7AF95D5C17F}" type="slidenum">
              <a:rPr lang="es-AR" smtClean="0"/>
              <a:t>82</a:t>
            </a:fld>
            <a:endParaRPr lang="es-AR"/>
          </a:p>
        </p:txBody>
      </p:sp>
      <p:sp>
        <p:nvSpPr>
          <p:cNvPr id="4" name="Rectángulo 3"/>
          <p:cNvSpPr/>
          <p:nvPr/>
        </p:nvSpPr>
        <p:spPr>
          <a:xfrm>
            <a:off x="900243" y="421382"/>
            <a:ext cx="7615107" cy="6015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38"/>
              </a:spcBef>
            </a:pPr>
            <a:r>
              <a:rPr lang="es-E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Prima de emisión</a:t>
            </a:r>
            <a:endParaRPr lang="es-AR" sz="3200" b="1" dirty="0"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415"/>
              </a:spcAft>
            </a:pPr>
            <a:r>
              <a:rPr lang="es-E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llama prima de emisión a la diferencia entre el valor de cotización “e” de un título en el mercado con su valor nominal “C”.</a:t>
            </a:r>
          </a:p>
          <a:p>
            <a:pPr algn="just">
              <a:lnSpc>
                <a:spcPct val="150000"/>
              </a:lnSpc>
              <a:spcAft>
                <a:spcPts val="415"/>
              </a:spcAft>
            </a:pP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= e – C </a:t>
            </a:r>
          </a:p>
          <a:p>
            <a:pPr algn="just">
              <a:lnSpc>
                <a:spcPct val="150000"/>
              </a:lnSpc>
              <a:spcAft>
                <a:spcPts val="415"/>
              </a:spcAft>
            </a:pPr>
            <a:r>
              <a:rPr lang="es-E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Esa diferencia es </a:t>
            </a:r>
            <a:r>
              <a:rPr lang="es-ES" sz="3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renta que se está dispuesto a resignar para lograr la tenencia de ese bono</a:t>
            </a:r>
            <a:r>
              <a:rPr lang="es-E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s-AR" sz="32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69265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BBF0-0004-4DA9-87C4-4FB8756C0796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B28F-04B1-4A29-B4BB-5ED802F0CA83}" type="slidenum">
              <a:rPr lang="es-AR" smtClean="0"/>
              <a:t>83</a:t>
            </a:fld>
            <a:endParaRPr lang="es-AR" dirty="0"/>
          </a:p>
        </p:txBody>
      </p:sp>
      <p:sp>
        <p:nvSpPr>
          <p:cNvPr id="5" name="Rectángulo 4"/>
          <p:cNvSpPr/>
          <p:nvPr/>
        </p:nvSpPr>
        <p:spPr>
          <a:xfrm>
            <a:off x="839621" y="685816"/>
            <a:ext cx="7081283" cy="4487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415"/>
              </a:spcAft>
            </a:pPr>
            <a:r>
              <a:rPr lang="es-E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Prima de emisión</a:t>
            </a:r>
            <a:endParaRPr lang="es-AR" sz="3200" b="1" dirty="0"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415"/>
              </a:spcAft>
            </a:pPr>
            <a:r>
              <a:rPr lang="es-E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Esa reducción en la renta puede expresarse como: </a:t>
            </a:r>
            <a:r>
              <a:rPr lang="es-ES" sz="3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diferencia entre la tasa de interés del título con la tasa de interés que se opta en cada uno y todos los pagos de dividendos.</a:t>
            </a:r>
          </a:p>
        </p:txBody>
      </p:sp>
    </p:spTree>
    <p:extLst>
      <p:ext uri="{BB962C8B-B14F-4D97-AF65-F5344CB8AC3E}">
        <p14:creationId xmlns:p14="http://schemas.microsoft.com/office/powerpoint/2010/main" val="364794911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E63E27D-8716-4790-B26A-162E676CD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64195-870B-4E59-A123-DE24BD190D52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7893780-2872-4A17-8A67-51DEFEFE1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  <a:endParaRPr lang="es-A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38E3F80-AB97-4077-85FC-4F4BCE88C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B28F-04B1-4A29-B4BB-5ED802F0CA83}" type="slidenum">
              <a:rPr lang="es-AR" smtClean="0"/>
              <a:t>84</a:t>
            </a:fld>
            <a:endParaRPr lang="es-AR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977B19C-68F7-435E-9E80-CD1D44AF12DB}"/>
              </a:ext>
            </a:extLst>
          </p:cNvPr>
          <p:cNvSpPr txBox="1"/>
          <p:nvPr/>
        </p:nvSpPr>
        <p:spPr>
          <a:xfrm>
            <a:off x="1133492" y="941157"/>
            <a:ext cx="6877016" cy="45379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415"/>
              </a:spcAft>
            </a:pPr>
            <a:r>
              <a:rPr lang="es-E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Prima de emisión</a:t>
            </a:r>
            <a:endParaRPr lang="es-AR" sz="3200" b="1" dirty="0"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415"/>
              </a:spcAft>
            </a:pPr>
            <a:r>
              <a:rPr lang="es-E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 lo tanto la prima de emisión es igual a la sumatoria del valor actual de todas y cada una de la diferencia de intereses dejados de cobrar: </a:t>
            </a:r>
          </a:p>
          <a:p>
            <a:pPr algn="just">
              <a:lnSpc>
                <a:spcPct val="150000"/>
              </a:lnSpc>
              <a:spcAft>
                <a:spcPts val="415"/>
              </a:spcAft>
            </a:pPr>
            <a:r>
              <a:rPr lang="es-E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= 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 (</a:t>
            </a:r>
            <a:r>
              <a:rPr lang="en-US" sz="32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32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´) a</a:t>
            </a:r>
            <a:r>
              <a:rPr lang="en-US" sz="32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3200" b="1" baseline="-25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´</a:t>
            </a:r>
            <a:endParaRPr lang="es-AR" sz="32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29457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890727" y="866454"/>
            <a:ext cx="7106751" cy="4589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415"/>
              </a:spcAft>
            </a:pPr>
            <a:r>
              <a:rPr lang="es-E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Luego si la tasa de interés ofrecida por el deudor es la que acepta el inversor (i = i’) no existirá prima de emisión alguna. </a:t>
            </a:r>
          </a:p>
          <a:p>
            <a:pPr algn="just">
              <a:lnSpc>
                <a:spcPct val="150000"/>
              </a:lnSpc>
              <a:spcAft>
                <a:spcPts val="415"/>
              </a:spcAft>
            </a:pPr>
            <a:r>
              <a:rPr lang="es-E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= 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 (i - i´) a</a:t>
            </a:r>
            <a:r>
              <a:rPr lang="en-US" sz="32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i´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</a:p>
          <a:p>
            <a:pPr algn="just">
              <a:lnSpc>
                <a:spcPct val="150000"/>
              </a:lnSpc>
              <a:spcAft>
                <a:spcPts val="415"/>
              </a:spcAft>
            </a:pP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 i = i´ </a:t>
            </a:r>
          </a:p>
          <a:p>
            <a:pPr algn="just">
              <a:lnSpc>
                <a:spcPct val="150000"/>
              </a:lnSpc>
              <a:spcAft>
                <a:spcPts val="415"/>
              </a:spcAft>
            </a:pP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Entonces: P = C 0 a</a:t>
            </a:r>
            <a:r>
              <a:rPr lang="en-US" sz="32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i´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endParaRPr lang="es-AR" sz="32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1D50-C910-4AC6-8652-2E310B218AC3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B28F-04B1-4A29-B4BB-5ED802F0CA83}" type="slidenum">
              <a:rPr lang="es-AR" smtClean="0"/>
              <a:t>85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6657068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EFD56-8CB3-44FC-A970-98C9DCCF63B1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B28F-04B1-4A29-B4BB-5ED802F0CA83}" type="slidenum">
              <a:rPr lang="es-AR" smtClean="0"/>
              <a:t>86</a:t>
            </a:fld>
            <a:endParaRPr lang="es-AR" dirty="0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34450"/>
              </p:ext>
            </p:extLst>
          </p:nvPr>
        </p:nvGraphicFramePr>
        <p:xfrm>
          <a:off x="1080655" y="704533"/>
          <a:ext cx="7583054" cy="5149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818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8279">
                <a:tc gridSpan="3"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s-AR" sz="2800" u="sng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Datos</a:t>
                      </a:r>
                      <a:endParaRPr lang="es-AR" sz="2800" b="1" i="0" u="sng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423">
                <a:tc gridSpan="2">
                  <a:txBody>
                    <a:bodyPr/>
                    <a:lstStyle/>
                    <a:p>
                      <a:pPr algn="l" fontAlgn="b">
                        <a:lnSpc>
                          <a:spcPct val="200000"/>
                        </a:lnSpc>
                      </a:pPr>
                      <a:r>
                        <a:rPr lang="es-AR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Valor nominal: $ 125.000,00</a:t>
                      </a:r>
                      <a:endParaRPr lang="es-AR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826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Tasas: Nominal: 5,00 % y rentabilidad: 4,</a:t>
                      </a:r>
                      <a:r>
                        <a:rPr lang="es-AR" sz="2800" u="none" strike="noStrike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00 %</a:t>
                      </a:r>
                      <a:endParaRPr lang="es-AR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fontAlgn="b">
                        <a:lnSpc>
                          <a:spcPct val="200000"/>
                        </a:lnSpc>
                      </a:pPr>
                      <a:r>
                        <a:rPr lang="es-AR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Periodos: 3</a:t>
                      </a:r>
                      <a:endParaRPr lang="es-AR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s-AR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826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Valor de emisión: </a:t>
                      </a:r>
                      <a:r>
                        <a:rPr lang="nn-NO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 + ( i / i' ) ( C - k ) =</a:t>
                      </a:r>
                      <a:r>
                        <a:rPr lang="nn-NO" sz="2800" u="none" strike="noStrike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$ 128.468,86</a:t>
                      </a:r>
                      <a:endParaRPr lang="nn-NO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Prima de emisión: 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 (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- 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´) a</a:t>
                      </a:r>
                      <a:r>
                        <a:rPr lang="en-US" sz="2800" baseline="-25000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 </a:t>
                      </a:r>
                      <a:r>
                        <a:rPr lang="en-US" sz="2800" baseline="-25000" dirty="0" err="1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800" baseline="-25000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´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s-AR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$ 3.468,86</a:t>
                      </a:r>
                      <a:endParaRPr lang="es-AR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s-AR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nn-NO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19961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DC840-319A-409B-8478-3B95251C874D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B28F-04B1-4A29-B4BB-5ED802F0CA83}" type="slidenum">
              <a:rPr lang="es-AR" smtClean="0"/>
              <a:t>87</a:t>
            </a:fld>
            <a:endParaRPr lang="es-AR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724189"/>
              </p:ext>
            </p:extLst>
          </p:nvPr>
        </p:nvGraphicFramePr>
        <p:xfrm>
          <a:off x="1040356" y="1680608"/>
          <a:ext cx="7171659" cy="309736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40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5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4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63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0697">
                <a:tc gridSpan="5"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Cuadro de marcha</a:t>
                      </a:r>
                      <a:endParaRPr lang="es-AR" sz="1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69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Dividendos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Renta efectiva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Diferencia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Valor Final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69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128,468.86 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69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$ 6,250.00 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 5,138.75 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$ 1,111.25 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127,357.62 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69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$ 6,250.00 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  5,094.30 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$ 1,155.70 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126,201.92 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69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6,250.00 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  5,048.08 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$ 1,201.92 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125,000.00 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5494">
                <a:tc gridSpan="2"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Comprobación: </a:t>
                      </a:r>
                      <a:endParaRPr lang="es-AR" sz="1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640"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s-AR" sz="1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= 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pt-BR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 ( i - i' ) * a </a:t>
                      </a:r>
                      <a:r>
                        <a:rPr lang="pt-BR" sz="1900" u="none" strike="noStrike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i' </a:t>
                      </a:r>
                      <a:endParaRPr lang="pt-B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s-E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 $ 3.468,86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046"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endParaRPr lang="es-AR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s-AR" sz="900" dirty="0"/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s-AR" sz="900" dirty="0"/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s-AR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5" marR="5275" marT="527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494867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805D-F8A3-49DF-8CFB-245D88C0F12F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B28F-04B1-4A29-B4BB-5ED802F0CA83}" type="slidenum">
              <a:rPr lang="es-AR" smtClean="0"/>
              <a:t>88</a:t>
            </a:fld>
            <a:endParaRPr lang="es-AR" dirty="0"/>
          </a:p>
        </p:txBody>
      </p:sp>
      <p:sp>
        <p:nvSpPr>
          <p:cNvPr id="4" name="Rectángulo 3"/>
          <p:cNvSpPr/>
          <p:nvPr/>
        </p:nvSpPr>
        <p:spPr>
          <a:xfrm>
            <a:off x="2248511" y="3009975"/>
            <a:ext cx="4502195" cy="838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484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9 - </a:t>
            </a:r>
            <a:r>
              <a:rPr lang="es-E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Tasa de corte</a:t>
            </a:r>
            <a:endParaRPr lang="es-AR" sz="4800" dirty="0"/>
          </a:p>
        </p:txBody>
      </p:sp>
    </p:spTree>
    <p:extLst>
      <p:ext uri="{BB962C8B-B14F-4D97-AF65-F5344CB8AC3E}">
        <p14:creationId xmlns:p14="http://schemas.microsoft.com/office/powerpoint/2010/main" val="175227829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3731-B7A8-45F8-9542-D9C5FD50EFFA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23A-630E-4C18-9504-D7AF95D5C17F}" type="slidenum">
              <a:rPr lang="es-AR" smtClean="0"/>
              <a:t>89</a:t>
            </a:fld>
            <a:endParaRPr lang="es-AR" dirty="0"/>
          </a:p>
        </p:txBody>
      </p:sp>
      <p:sp>
        <p:nvSpPr>
          <p:cNvPr id="6" name="Rectángulo 5"/>
          <p:cNvSpPr/>
          <p:nvPr/>
        </p:nvSpPr>
        <p:spPr>
          <a:xfrm>
            <a:off x="859050" y="1056010"/>
            <a:ext cx="7425899" cy="4745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1246"/>
              </a:spcBef>
            </a:pPr>
            <a:r>
              <a:rPr lang="es-ES" sz="3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Bonos - Tasa de corte</a:t>
            </a:r>
            <a:endParaRPr lang="es-AR" sz="3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</a:pPr>
            <a:r>
              <a:rPr lang="es-ES" sz="3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“</a:t>
            </a:r>
            <a:r>
              <a:rPr lang="es-ES" sz="3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tasa de corte</a:t>
            </a:r>
            <a:r>
              <a:rPr lang="es-ES" sz="3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 es el menor rendimiento que se está dispuesto a aceptar en la compra de un flujo de fondos. </a:t>
            </a:r>
            <a:endParaRPr lang="es-AR" sz="34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986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37BF-CCE9-48DE-ABF3-BF0C315C7C1D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B28F-04B1-4A29-B4BB-5ED802F0CA83}" type="slidenum">
              <a:rPr lang="es-AR" smtClean="0"/>
              <a:t>9</a:t>
            </a:fld>
            <a:endParaRPr lang="es-AR" dirty="0"/>
          </a:p>
        </p:txBody>
      </p:sp>
      <p:sp>
        <p:nvSpPr>
          <p:cNvPr id="4" name="Rectángulo 3"/>
          <p:cNvSpPr/>
          <p:nvPr/>
        </p:nvSpPr>
        <p:spPr>
          <a:xfrm>
            <a:off x="2530662" y="2687894"/>
            <a:ext cx="4984570" cy="9447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5539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2 - Vocabulario </a:t>
            </a:r>
            <a:endParaRPr lang="es-AR" sz="5539" dirty="0"/>
          </a:p>
        </p:txBody>
      </p:sp>
    </p:spTree>
    <p:extLst>
      <p:ext uri="{BB962C8B-B14F-4D97-AF65-F5344CB8AC3E}">
        <p14:creationId xmlns:p14="http://schemas.microsoft.com/office/powerpoint/2010/main" val="6502607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059073" y="634616"/>
            <a:ext cx="7025853" cy="5173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Letras de tesorería </a:t>
            </a:r>
          </a:p>
          <a:p>
            <a:pPr algn="just">
              <a:lnSpc>
                <a:spcPct val="150000"/>
              </a:lnSpc>
            </a:pPr>
            <a:r>
              <a:rPr lang="es-E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Calcular el valor actual de una “</a:t>
            </a:r>
            <a:r>
              <a:rPr lang="es-ES" sz="3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letra de tesorería</a:t>
            </a:r>
            <a:r>
              <a:rPr lang="es-E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s-ES" sz="3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mediante la aplicación de una tasa de descuento</a:t>
            </a:r>
            <a:r>
              <a:rPr lang="es-E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de valor nominal (VN) $500.000,00 que vence a los 120 días y su tasa de corte es el 4 % efectivo para cada 45 días</a:t>
            </a:r>
            <a:endParaRPr lang="es-AR" sz="32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8E9F-C65B-4874-A721-A8E6C9FB57B2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B28F-04B1-4A29-B4BB-5ED802F0CA83}" type="slidenum">
              <a:rPr lang="es-AR" smtClean="0"/>
              <a:t>90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4756524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BA20432-1308-4571-9C54-70F2A6184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7C8A1-1BBE-453E-A22B-C214A0BCFD7E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3D76F40-E538-4DE6-86D9-063028039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  <a:endParaRPr lang="es-A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529CE1-42D5-4D73-8221-EE260F7AE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B28F-04B1-4A29-B4BB-5ED802F0CA83}" type="slidenum">
              <a:rPr lang="es-AR" smtClean="0"/>
              <a:t>91</a:t>
            </a:fld>
            <a:endParaRPr lang="es-AR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B0EF6B4-A054-4173-816E-76296906E1BB}"/>
              </a:ext>
            </a:extLst>
          </p:cNvPr>
          <p:cNvSpPr txBox="1"/>
          <p:nvPr/>
        </p:nvSpPr>
        <p:spPr>
          <a:xfrm>
            <a:off x="714513" y="367434"/>
            <a:ext cx="8041560" cy="5840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Procedimiento: </a:t>
            </a:r>
          </a:p>
          <a:p>
            <a:pPr>
              <a:lnSpc>
                <a:spcPct val="150000"/>
              </a:lnSpc>
            </a:pPr>
            <a:r>
              <a:rPr lang="es-E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parte de una tasa de interés efectiva para el plazo que se indique. </a:t>
            </a:r>
          </a:p>
          <a:p>
            <a:pPr marL="356098" indent="-356098">
              <a:lnSpc>
                <a:spcPct val="150000"/>
              </a:lnSpc>
              <a:buFont typeface="+mj-lt"/>
              <a:buAutoNum type="alphaLcParenR"/>
            </a:pPr>
            <a:r>
              <a:rPr lang="es-E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 primer lugar se calcula la tasa equivalente diaria, </a:t>
            </a:r>
          </a:p>
          <a:p>
            <a:pPr marL="356098" indent="-356098">
              <a:lnSpc>
                <a:spcPct val="150000"/>
              </a:lnSpc>
              <a:buFont typeface="+mj-lt"/>
              <a:buAutoNum type="alphaLcParenR"/>
            </a:pPr>
            <a:r>
              <a:rPr lang="es-E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luego la efectiva para el plazo de la letra, </a:t>
            </a:r>
          </a:p>
          <a:p>
            <a:pPr marL="356098" indent="-356098">
              <a:lnSpc>
                <a:spcPct val="150000"/>
              </a:lnSpc>
              <a:buFont typeface="+mj-lt"/>
              <a:buAutoNum type="alphaLcParenR"/>
            </a:pPr>
            <a:r>
              <a:rPr lang="es-E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partir de ella se calcula la tasa adelantada, </a:t>
            </a:r>
          </a:p>
          <a:p>
            <a:pPr marL="356098" indent="-356098">
              <a:lnSpc>
                <a:spcPct val="150000"/>
              </a:lnSpc>
              <a:buFont typeface="+mj-lt"/>
              <a:buAutoNum type="alphaLcParenR"/>
            </a:pPr>
            <a:r>
              <a:rPr lang="es-E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 esa tasa el valor actual de un peso, </a:t>
            </a:r>
          </a:p>
          <a:p>
            <a:pPr marL="356098" indent="-356098">
              <a:lnSpc>
                <a:spcPct val="150000"/>
              </a:lnSpc>
              <a:buFont typeface="+mj-lt"/>
              <a:buAutoNum type="alphaLcParenR"/>
            </a:pPr>
            <a:r>
              <a:rPr lang="es-E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luego a esa cantidad se la multiplica por el valor nominal de la letra. 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411736198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D0B2B-66A5-44ED-95B6-431956BAA3C3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>
          <a:xfrm>
            <a:off x="6386115" y="6126061"/>
            <a:ext cx="2057400" cy="337038"/>
          </a:xfrm>
        </p:spPr>
        <p:txBody>
          <a:bodyPr/>
          <a:lstStyle/>
          <a:p>
            <a:fld id="{5D49A23A-630E-4C18-9504-D7AF95D5C17F}" type="slidenum">
              <a:rPr lang="es-AR" smtClean="0"/>
              <a:t>92</a:t>
            </a:fld>
            <a:endParaRPr lang="es-AR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839124"/>
              </p:ext>
            </p:extLst>
          </p:nvPr>
        </p:nvGraphicFramePr>
        <p:xfrm>
          <a:off x="508000" y="1100226"/>
          <a:ext cx="8091056" cy="473557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0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2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54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35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457700" algn="l"/>
                          <a:tab pos="4572000" algn="l"/>
                        </a:tabLst>
                      </a:pPr>
                      <a:r>
                        <a:rPr lang="es-E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a) </a:t>
                      </a:r>
                      <a:endParaRPr lang="es-A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74" marR="3077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457700" algn="l"/>
                          <a:tab pos="4572000" algn="l"/>
                        </a:tabLst>
                      </a:pPr>
                      <a:r>
                        <a:rPr lang="es-ES" sz="20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Tasa equivalente diaria: </a:t>
                      </a:r>
                      <a:endParaRPr lang="es-AR" sz="20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74" marR="3077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457700" algn="l"/>
                          <a:tab pos="4572000" algn="l"/>
                        </a:tabLst>
                      </a:pPr>
                      <a:r>
                        <a:rPr lang="es-E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A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74" marR="30774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70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457700" algn="l"/>
                          <a:tab pos="4572000" algn="l"/>
                        </a:tabLst>
                      </a:pPr>
                      <a:r>
                        <a:rPr lang="es-E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A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74" marR="3077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457700" algn="l"/>
                          <a:tab pos="4572000" algn="l"/>
                        </a:tabLst>
                      </a:pPr>
                      <a:r>
                        <a:rPr lang="es-ES" sz="20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s-ES" sz="2000" baseline="-250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s-ES" sz="20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(1 + i)</a:t>
                      </a:r>
                      <a:r>
                        <a:rPr lang="es-ES" sz="2000" baseline="300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1/m</a:t>
                      </a:r>
                      <a:r>
                        <a:rPr lang="es-ES" sz="20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- 1 </a:t>
                      </a:r>
                      <a:endParaRPr lang="es-AR" sz="20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74" marR="3077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457700" algn="l"/>
                          <a:tab pos="4572000" algn="l"/>
                        </a:tabLst>
                      </a:pPr>
                      <a:r>
                        <a:rPr lang="es-E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s-ES" sz="20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s-E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(1 + 0,04)</a:t>
                      </a:r>
                      <a:r>
                        <a:rPr lang="es-ES" sz="20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1/45</a:t>
                      </a:r>
                      <a:r>
                        <a:rPr lang="es-E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- 1 = 0,00087195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457700" algn="l"/>
                          <a:tab pos="4572000" algn="l"/>
                        </a:tabLst>
                      </a:pPr>
                      <a:endParaRPr lang="es-A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74" marR="30774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406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457700" algn="l"/>
                          <a:tab pos="4572000" algn="l"/>
                        </a:tabLst>
                      </a:pPr>
                      <a:r>
                        <a:rPr lang="es-E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b)</a:t>
                      </a:r>
                      <a:endParaRPr lang="es-A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74" marR="3077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457700" algn="l"/>
                          <a:tab pos="4572000" algn="l"/>
                        </a:tabLst>
                      </a:pPr>
                      <a:r>
                        <a:rPr lang="es-ES" sz="2000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Tasa efectiva para 120 días</a:t>
                      </a:r>
                      <a:endParaRPr lang="es-AR" sz="20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74" marR="30774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457700" algn="l"/>
                          <a:tab pos="4572000" algn="l"/>
                        </a:tabLst>
                        <a:defRPr/>
                      </a:pPr>
                      <a:endParaRPr lang="es-E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457700" algn="l"/>
                          <a:tab pos="4572000" algn="l"/>
                        </a:tabLst>
                        <a:defRPr/>
                      </a:pPr>
                      <a:r>
                        <a:rPr lang="es-E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s-ES" sz="2000" baseline="-25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s-E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(1 + 0,00087915) </a:t>
                      </a:r>
                      <a:r>
                        <a:rPr lang="es-ES" sz="20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</a:t>
                      </a:r>
                      <a:r>
                        <a:rPr lang="es-E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- 1 = 0,11025372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457700" algn="l"/>
                          <a:tab pos="4572000" algn="l"/>
                        </a:tabLst>
                      </a:pPr>
                      <a:endParaRPr lang="es-A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74" marR="30774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35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457700" algn="l"/>
                          <a:tab pos="4572000" algn="l"/>
                        </a:tabLst>
                      </a:pPr>
                      <a:r>
                        <a:rPr lang="es-ES" sz="2000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AR" sz="20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74" marR="3077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457700" algn="l"/>
                          <a:tab pos="4572000" algn="l"/>
                        </a:tabLst>
                      </a:pPr>
                      <a:r>
                        <a:rPr lang="es-ES" sz="2000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s-ES" sz="2000" baseline="-25000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s-ES" sz="2000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(1 + i) </a:t>
                      </a:r>
                      <a:r>
                        <a:rPr lang="es-ES" sz="2000" baseline="30000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s-ES" sz="2000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- 1 </a:t>
                      </a:r>
                      <a:endParaRPr lang="es-AR" sz="20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74" marR="3077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457700" algn="l"/>
                          <a:tab pos="4572000" algn="l"/>
                        </a:tabLst>
                      </a:pPr>
                      <a:endParaRPr lang="es-A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74" marR="30774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2541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457700" algn="l"/>
                          <a:tab pos="4572000" algn="l"/>
                        </a:tabLst>
                      </a:pPr>
                      <a:r>
                        <a:rPr lang="es-E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c)</a:t>
                      </a:r>
                      <a:endParaRPr lang="es-A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74" marR="3077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457700" algn="l"/>
                          <a:tab pos="4572000" algn="l"/>
                        </a:tabLst>
                      </a:pPr>
                      <a:endParaRPr lang="es-E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457700" algn="l"/>
                          <a:tab pos="4572000" algn="l"/>
                        </a:tabLst>
                      </a:pPr>
                      <a:r>
                        <a:rPr lang="es-ES" sz="20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Tasa adelantada: 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457700" algn="l"/>
                          <a:tab pos="4572000" algn="l"/>
                        </a:tabLst>
                      </a:pPr>
                      <a:r>
                        <a:rPr lang="es-ES" sz="20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 = i / (1 + i)</a:t>
                      </a:r>
                      <a:endParaRPr lang="es-AR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74" marR="3077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457700" algn="l"/>
                          <a:tab pos="4572000" algn="l"/>
                        </a:tabLst>
                      </a:pPr>
                      <a:endParaRPr lang="es-E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457700" algn="l"/>
                          <a:tab pos="4572000" algn="l"/>
                        </a:tabLst>
                      </a:pPr>
                      <a:r>
                        <a:rPr lang="es-E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 = 0,11025372 /(1 + 0,11025372)  = 0,09930498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457700" algn="l"/>
                          <a:tab pos="4572000" algn="l"/>
                        </a:tabLst>
                      </a:pPr>
                      <a:endParaRPr lang="es-A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74" marR="30774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406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457700" algn="l"/>
                          <a:tab pos="4572000" algn="l"/>
                        </a:tabLst>
                      </a:pPr>
                      <a:r>
                        <a:rPr lang="es-E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d) </a:t>
                      </a:r>
                      <a:endParaRPr lang="es-A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74" marR="3077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457700" algn="l"/>
                          <a:tab pos="4572000" algn="l"/>
                        </a:tabLst>
                      </a:pPr>
                      <a:r>
                        <a:rPr lang="es-E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Valor actual de $ 1,00</a:t>
                      </a:r>
                      <a:endParaRPr lang="es-A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74" marR="3077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457700" algn="l"/>
                          <a:tab pos="4572000" algn="l"/>
                        </a:tabLst>
                      </a:pPr>
                      <a:endParaRPr lang="es-E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457700" algn="l"/>
                          <a:tab pos="4572000" algn="l"/>
                        </a:tabLst>
                      </a:pPr>
                      <a:r>
                        <a:rPr lang="es-E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 = 1 - d = 0,90069502</a:t>
                      </a:r>
                      <a:endParaRPr lang="es-AR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457700" algn="l"/>
                          <a:tab pos="4572000" algn="l"/>
                        </a:tabLst>
                      </a:pPr>
                      <a:endParaRPr lang="es-A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74" marR="30774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216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457700" algn="l"/>
                          <a:tab pos="4572000" algn="l"/>
                        </a:tabLst>
                      </a:pPr>
                      <a:r>
                        <a:rPr lang="es-E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e) </a:t>
                      </a:r>
                      <a:endParaRPr lang="es-A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74" marR="3077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457700" algn="l"/>
                          <a:tab pos="4572000" algn="l"/>
                        </a:tabLst>
                      </a:pPr>
                      <a:r>
                        <a:rPr lang="es-E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Valor actual total  = </a:t>
                      </a:r>
                      <a:endParaRPr lang="es-A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74" marR="3077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457700" algn="l"/>
                          <a:tab pos="4572000" algn="l"/>
                        </a:tabLst>
                      </a:pPr>
                      <a:r>
                        <a:rPr lang="es-E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$ 500 000,00 * 0,9006952 = $ 450 347,51</a:t>
                      </a:r>
                      <a:endParaRPr lang="es-A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74" marR="30774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85760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C34A6-BAE9-42A1-A785-169D01F24729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23A-630E-4C18-9504-D7AF95D5C17F}" type="slidenum">
              <a:rPr lang="es-AR" smtClean="0"/>
              <a:t>93</a:t>
            </a:fld>
            <a:endParaRPr lang="es-AR" dirty="0"/>
          </a:p>
        </p:txBody>
      </p:sp>
      <p:sp>
        <p:nvSpPr>
          <p:cNvPr id="4" name="Rectángulo 3"/>
          <p:cNvSpPr/>
          <p:nvPr/>
        </p:nvSpPr>
        <p:spPr>
          <a:xfrm>
            <a:off x="825718" y="637905"/>
            <a:ext cx="7809572" cy="4762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831"/>
              </a:spcBef>
              <a:spcAft>
                <a:spcPts val="415"/>
              </a:spcAft>
            </a:pPr>
            <a:r>
              <a:rPr lang="es-E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Comprobación:</a:t>
            </a:r>
            <a:endParaRPr lang="es-AR" sz="3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831"/>
              </a:spcBef>
              <a:spcAft>
                <a:spcPts val="415"/>
              </a:spcAft>
            </a:pPr>
            <a:r>
              <a:rPr lang="es-E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Tasa equivalente: </a:t>
            </a:r>
          </a:p>
          <a:p>
            <a:pPr algn="just">
              <a:lnSpc>
                <a:spcPct val="150000"/>
              </a:lnSpc>
              <a:spcBef>
                <a:spcPts val="831"/>
              </a:spcBef>
              <a:spcAft>
                <a:spcPts val="415"/>
              </a:spcAft>
            </a:pPr>
            <a:r>
              <a:rPr lang="es-ES" sz="3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ES" sz="3600" baseline="-25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s-E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( 1 + 0,04 ) </a:t>
            </a:r>
            <a:r>
              <a:rPr lang="es-ES" sz="3600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120/45</a:t>
            </a:r>
            <a:r>
              <a:rPr lang="es-E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1 = 0,11025</a:t>
            </a:r>
            <a:endParaRPr lang="es-AR" sz="3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831"/>
              </a:spcBef>
              <a:spcAft>
                <a:spcPts val="415"/>
              </a:spcAft>
            </a:pPr>
            <a:r>
              <a:rPr lang="es-E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s-ES" sz="36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s-E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s-ES" sz="36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VN / ( 1 + </a:t>
            </a:r>
            <a:r>
              <a:rPr lang="es-ES" sz="3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ES" sz="3600" baseline="-25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s-ES" sz="36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</a:p>
          <a:p>
            <a:pPr algn="just">
              <a:lnSpc>
                <a:spcPct val="150000"/>
              </a:lnSpc>
              <a:spcBef>
                <a:spcPts val="831"/>
              </a:spcBef>
              <a:spcAft>
                <a:spcPts val="415"/>
              </a:spcAft>
            </a:pPr>
            <a:r>
              <a:rPr lang="es-E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$ 500.000,00 / 1,11025 = </a:t>
            </a:r>
            <a:r>
              <a:rPr lang="es-ES" sz="3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$ 450 349,02</a:t>
            </a:r>
            <a:endParaRPr lang="es-AR" sz="3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36397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20F932-B5C6-4896-96F5-64AE39C76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7C8A1-1BBE-453E-A22B-C214A0BCFD7E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766BE30-3449-430B-BDD0-ABBBE83B8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  <a:endParaRPr lang="es-A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4DD124B-26D5-4DD2-81E5-06B71D31C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B28F-04B1-4A29-B4BB-5ED802F0CA83}" type="slidenum">
              <a:rPr lang="es-AR" smtClean="0"/>
              <a:t>94</a:t>
            </a:fld>
            <a:endParaRPr lang="es-AR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C09A939-6690-4D39-BDAE-A2E77A14CFEE}"/>
              </a:ext>
            </a:extLst>
          </p:cNvPr>
          <p:cNvSpPr txBox="1"/>
          <p:nvPr/>
        </p:nvSpPr>
        <p:spPr>
          <a:xfrm>
            <a:off x="928255" y="3013501"/>
            <a:ext cx="728749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10 - Tasa de transferencia </a:t>
            </a:r>
            <a:endParaRPr lang="es-AR" sz="4800" dirty="0"/>
          </a:p>
        </p:txBody>
      </p:sp>
    </p:spTree>
    <p:extLst>
      <p:ext uri="{BB962C8B-B14F-4D97-AF65-F5344CB8AC3E}">
        <p14:creationId xmlns:p14="http://schemas.microsoft.com/office/powerpoint/2010/main" val="194423460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62B7-0A3A-4E0A-820F-3D97C1FA1351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23A-630E-4C18-9504-D7AF95D5C17F}" type="slidenum">
              <a:rPr lang="es-AR" smtClean="0"/>
              <a:t>95</a:t>
            </a:fld>
            <a:endParaRPr lang="es-AR" dirty="0"/>
          </a:p>
        </p:txBody>
      </p:sp>
      <p:sp>
        <p:nvSpPr>
          <p:cNvPr id="4" name="Rectángulo 3"/>
          <p:cNvSpPr/>
          <p:nvPr/>
        </p:nvSpPr>
        <p:spPr>
          <a:xfrm>
            <a:off x="1001525" y="1495336"/>
            <a:ext cx="7148145" cy="3830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246"/>
              </a:spcBef>
            </a:pPr>
            <a:r>
              <a:rPr lang="es-ES" sz="2354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Tasa de transferencia</a:t>
            </a:r>
            <a:endParaRPr lang="es-AR" sz="2354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s-ES" sz="2354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“</a:t>
            </a:r>
            <a:r>
              <a:rPr lang="es-ES" sz="2354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tasa de transferencia</a:t>
            </a:r>
            <a:r>
              <a:rPr lang="es-ES" sz="2354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 de un préstamo es una tasa subperiódica, sobre saldos, que iguala el valor actual neto del dinero a recibir con el precio que el bono tiene o se ofrece en el mercado. </a:t>
            </a:r>
          </a:p>
          <a:p>
            <a:pPr algn="just">
              <a:lnSpc>
                <a:spcPct val="150000"/>
              </a:lnSpc>
            </a:pPr>
            <a:r>
              <a:rPr lang="es-ES" sz="2354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 la tasa de rendimiento del flujo de fondos que se está comprando.</a:t>
            </a:r>
            <a:endParaRPr lang="es-AR" sz="2354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37018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994332" y="1332639"/>
            <a:ext cx="7018659" cy="3604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s-ES" sz="2354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Tasa de transferencia</a:t>
            </a:r>
            <a:endParaRPr lang="es-AR" sz="2354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</a:pPr>
            <a:r>
              <a:rPr lang="es-ES" sz="2354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 el caso particular de la transferencia de un crédito que está pactado en cuotas iguales y sincrónicas la forma de determinar la tasa de transferencia de ese flujo de fondos es mediante la aplicación de la fórmula de Baily.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FFCAE-F1F3-4A7A-9103-3CF9D4005B5F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B28F-04B1-4A29-B4BB-5ED802F0CA83}" type="slidenum">
              <a:rPr lang="es-AR" smtClean="0"/>
              <a:t>96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9272162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DF6E-27E6-480E-8C6F-B1A3C1713F6C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23A-630E-4C18-9504-D7AF95D5C17F}" type="slidenum">
              <a:rPr lang="es-AR" smtClean="0"/>
              <a:t>97</a:t>
            </a:fld>
            <a:endParaRPr lang="es-AR" dirty="0"/>
          </a:p>
        </p:txBody>
      </p:sp>
      <p:sp>
        <p:nvSpPr>
          <p:cNvPr id="4" name="Rectángulo 3"/>
          <p:cNvSpPr/>
          <p:nvPr/>
        </p:nvSpPr>
        <p:spPr>
          <a:xfrm>
            <a:off x="628650" y="628073"/>
            <a:ext cx="8072005" cy="6017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8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Ejemplo</a:t>
            </a:r>
            <a:r>
              <a:rPr lang="es-E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un crédito que en su origen era de $ 25.000,00 a cobrar en 10 cuotas iguales, mensuales, sincrónicas y consecutivas de </a:t>
            </a:r>
            <a:r>
              <a:rPr lang="es-ES" sz="28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$2.746,89</a:t>
            </a:r>
            <a:r>
              <a:rPr lang="es-E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es cedido cuando restan </a:t>
            </a:r>
            <a:r>
              <a:rPr lang="es-ES" sz="2800" b="1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s-E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cuotas a cobrar en la suma de </a:t>
            </a:r>
            <a:r>
              <a:rPr lang="es-ES" sz="2800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$ 18.000,00</a:t>
            </a:r>
            <a:r>
              <a:rPr lang="es-E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Determinar la tasa de transferencia a la cual fue realizada la operación.</a:t>
            </a:r>
            <a:endParaRPr lang="es-AR" sz="28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AR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 = ( </a:t>
            </a:r>
            <a:r>
              <a:rPr lang="es-ES" sz="28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s-AR" sz="28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es-AR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s-AR" sz="2800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/ (n + 1) </a:t>
            </a:r>
            <a:r>
              <a:rPr lang="es-AR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- 1 </a:t>
            </a:r>
            <a:endParaRPr lang="es-AR" sz="28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415"/>
              </a:spcAft>
            </a:pPr>
            <a:r>
              <a:rPr lang="es-AR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				            V</a:t>
            </a:r>
            <a:endParaRPr lang="es-AR" sz="28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AR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= </a:t>
            </a:r>
            <a:r>
              <a:rPr lang="es-AR" sz="28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12 - ( n  - 1)  h</a:t>
            </a:r>
            <a:r>
              <a:rPr lang="es-AR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h</a:t>
            </a:r>
            <a:endParaRPr lang="es-AR" sz="28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20463" indent="-439" algn="just">
              <a:spcAft>
                <a:spcPts val="415"/>
              </a:spcAft>
            </a:pPr>
            <a:r>
              <a:rPr lang="es-AR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12 - 2 (n–1) h</a:t>
            </a:r>
          </a:p>
        </p:txBody>
      </p:sp>
    </p:spTree>
    <p:extLst>
      <p:ext uri="{BB962C8B-B14F-4D97-AF65-F5344CB8AC3E}">
        <p14:creationId xmlns:p14="http://schemas.microsoft.com/office/powerpoint/2010/main" val="266497075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87307" y="1343299"/>
            <a:ext cx="8370366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415"/>
              </a:spcAft>
            </a:pPr>
            <a:r>
              <a:rPr lang="es-AR" sz="3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s-AR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 </a:t>
            </a:r>
            <a:r>
              <a:rPr lang="es-AR" sz="30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2.746,89</a:t>
            </a:r>
            <a:r>
              <a:rPr lang="es-AR" sz="3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s-AR" sz="3000" b="1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s-AR" sz="3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s-AR" sz="30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18.000,00 </a:t>
            </a:r>
            <a:r>
              <a:rPr lang="es-AR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s-AR" sz="3000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/ (</a:t>
            </a:r>
            <a:r>
              <a:rPr lang="es-AR" sz="3000" b="1" baseline="30000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s-AR" sz="3000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+ 1) </a:t>
            </a:r>
            <a:r>
              <a:rPr lang="es-AR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1 = 0,01664</a:t>
            </a:r>
          </a:p>
          <a:p>
            <a:pPr algn="ctr">
              <a:lnSpc>
                <a:spcPct val="150000"/>
              </a:lnSpc>
              <a:spcAft>
                <a:spcPts val="415"/>
              </a:spcAft>
            </a:pPr>
            <a:endParaRPr lang="es-AR" sz="3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ctr">
              <a:spcAft>
                <a:spcPts val="415"/>
              </a:spcAft>
            </a:pPr>
            <a:r>
              <a:rPr lang="es-AR" sz="3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s-AR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s-AR" sz="30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  -  ( 7 – 1 )  0,01664</a:t>
            </a:r>
            <a:r>
              <a:rPr lang="es-AR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0,01664 = 0,01678</a:t>
            </a:r>
            <a:endParaRPr lang="es-AR" sz="3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AR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12 - 2 (7 - 1) 0,01664</a:t>
            </a:r>
          </a:p>
          <a:p>
            <a:pPr algn="just"/>
            <a:endParaRPr lang="es-AR" sz="3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AR" sz="3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415"/>
              </a:spcAft>
            </a:pPr>
            <a:r>
              <a:rPr lang="es-AR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Respuesta: la tasa de transferencia es el 1,678 % </a:t>
            </a:r>
            <a:endParaRPr lang="es-AR" sz="3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0294-69CE-4E64-A069-29DE76F2AE0D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B28F-04B1-4A29-B4BB-5ED802F0CA83}" type="slidenum">
              <a:rPr lang="es-AR" smtClean="0"/>
              <a:t>98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8733087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B28E31F-6A69-4D45-9504-3F082E8AE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7C8A1-1BBE-453E-A22B-C214A0BCFD7E}" type="datetime1">
              <a:rPr lang="es-AR" smtClean="0"/>
              <a:t>13/11/2020</a:t>
            </a:fld>
            <a:endParaRPr lang="es-AR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8DE7D95-5214-4913-91D5-E478A211D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</a:t>
            </a:r>
            <a:endParaRPr lang="es-A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9F036A9-FD87-4C72-9A30-FF1E1E0A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B28F-04B1-4A29-B4BB-5ED802F0CA83}" type="slidenum">
              <a:rPr lang="es-AR" smtClean="0"/>
              <a:t>99</a:t>
            </a:fld>
            <a:endParaRPr lang="es-AR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87557B0-37C9-459A-BF21-A916BF22AD47}"/>
              </a:ext>
            </a:extLst>
          </p:cNvPr>
          <p:cNvSpPr txBox="1"/>
          <p:nvPr/>
        </p:nvSpPr>
        <p:spPr>
          <a:xfrm>
            <a:off x="1016000" y="1230806"/>
            <a:ext cx="7361382" cy="3922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AR" sz="3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s-AR" sz="34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s-AR" sz="3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l-GR" sz="3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s-ES" sz="3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ES" sz="3400" baseline="-25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s-ES" sz="3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endParaRPr lang="es-E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AR" sz="3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s-AR" sz="34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s-AR" sz="3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2.746,89 * </a:t>
            </a:r>
            <a:r>
              <a:rPr lang="es-AR" sz="34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( 1 – ( 1 + 0,01678 ) </a:t>
            </a:r>
            <a:r>
              <a:rPr lang="es-AR" sz="3400" u="sng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-7 </a:t>
            </a:r>
            <a:r>
              <a:rPr lang="es-ES" sz="3400" u="sng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s-AR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                0,01678 </a:t>
            </a:r>
          </a:p>
          <a:p>
            <a:endParaRPr lang="es-AR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s-AR" sz="3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s-AR" sz="34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s-AR" sz="3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18.000,00</a:t>
            </a:r>
            <a:endParaRPr lang="es-AR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7038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2208</TotalTime>
  <Words>6467</Words>
  <Application>Microsoft Office PowerPoint</Application>
  <PresentationFormat>Presentación en pantalla (4:3)</PresentationFormat>
  <Paragraphs>1076</Paragraphs>
  <Slides>103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103</vt:i4>
      </vt:variant>
    </vt:vector>
  </HeadingPairs>
  <TitlesOfParts>
    <vt:vector size="109" baseType="lpstr">
      <vt:lpstr>Arial</vt:lpstr>
      <vt:lpstr>Calibri</vt:lpstr>
      <vt:lpstr>Calibri Light</vt:lpstr>
      <vt:lpstr>Symbol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Gustavo</dc:creator>
  <cp:lastModifiedBy>Gustavo</cp:lastModifiedBy>
  <cp:revision>138</cp:revision>
  <cp:lastPrinted>2020-11-07T12:28:19Z</cp:lastPrinted>
  <dcterms:created xsi:type="dcterms:W3CDTF">2020-04-07T14:45:01Z</dcterms:created>
  <dcterms:modified xsi:type="dcterms:W3CDTF">2020-11-13T23:01:12Z</dcterms:modified>
</cp:coreProperties>
</file>