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95" r:id="rId2"/>
    <p:sldId id="296" r:id="rId3"/>
    <p:sldId id="257" r:id="rId4"/>
    <p:sldId id="258" r:id="rId5"/>
    <p:sldId id="273" r:id="rId6"/>
    <p:sldId id="259" r:id="rId7"/>
    <p:sldId id="274" r:id="rId8"/>
    <p:sldId id="281" r:id="rId9"/>
    <p:sldId id="282" r:id="rId10"/>
    <p:sldId id="260" r:id="rId11"/>
    <p:sldId id="275" r:id="rId12"/>
    <p:sldId id="261" r:id="rId13"/>
    <p:sldId id="276" r:id="rId14"/>
    <p:sldId id="283" r:id="rId15"/>
    <p:sldId id="284" r:id="rId16"/>
    <p:sldId id="262" r:id="rId17"/>
    <p:sldId id="277" r:id="rId18"/>
    <p:sldId id="285" r:id="rId19"/>
    <p:sldId id="286" r:id="rId20"/>
    <p:sldId id="263" r:id="rId21"/>
    <p:sldId id="278" r:id="rId22"/>
    <p:sldId id="287" r:id="rId23"/>
    <p:sldId id="288" r:id="rId24"/>
    <p:sldId id="264" r:id="rId25"/>
    <p:sldId id="265" r:id="rId26"/>
    <p:sldId id="289" r:id="rId27"/>
    <p:sldId id="290" r:id="rId28"/>
    <p:sldId id="297" r:id="rId29"/>
    <p:sldId id="266" r:id="rId30"/>
    <p:sldId id="267" r:id="rId31"/>
    <p:sldId id="268" r:id="rId32"/>
    <p:sldId id="279" r:id="rId33"/>
    <p:sldId id="291" r:id="rId34"/>
    <p:sldId id="269" r:id="rId35"/>
    <p:sldId id="292" r:id="rId36"/>
    <p:sldId id="298" r:id="rId37"/>
    <p:sldId id="270" r:id="rId38"/>
    <p:sldId id="280" r:id="rId39"/>
    <p:sldId id="271" r:id="rId40"/>
    <p:sldId id="272" r:id="rId41"/>
    <p:sldId id="299" r:id="rId42"/>
    <p:sldId id="293" r:id="rId43"/>
    <p:sldId id="294" r:id="rId44"/>
  </p:sldIdLst>
  <p:sldSz cx="12192000" cy="6858000"/>
  <p:notesSz cx="9872663" cy="679767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2753" autoAdjust="0"/>
    <p:restoredTop sz="94660"/>
  </p:normalViewPr>
  <p:slideViewPr>
    <p:cSldViewPr snapToGrid="0">
      <p:cViewPr varScale="1">
        <p:scale>
          <a:sx n="72" d="100"/>
          <a:sy n="72" d="100"/>
        </p:scale>
        <p:origin x="58"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4278154" cy="341064"/>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5592224" y="1"/>
            <a:ext cx="4278154" cy="341064"/>
          </a:xfrm>
          <a:prstGeom prst="rect">
            <a:avLst/>
          </a:prstGeom>
        </p:spPr>
        <p:txBody>
          <a:bodyPr vert="horz" lIns="91440" tIns="45720" rIns="91440" bIns="45720" rtlCol="0"/>
          <a:lstStyle>
            <a:lvl1pPr algn="r">
              <a:defRPr sz="1200"/>
            </a:lvl1pPr>
          </a:lstStyle>
          <a:p>
            <a:fld id="{412A6A84-52C6-4456-9035-2E653B6CE391}" type="datetimeFigureOut">
              <a:rPr lang="es-AR" smtClean="0"/>
              <a:t>16/11/2020</a:t>
            </a:fld>
            <a:endParaRPr lang="es-AR"/>
          </a:p>
        </p:txBody>
      </p:sp>
      <p:sp>
        <p:nvSpPr>
          <p:cNvPr id="4" name="Marcador de pie de página 3"/>
          <p:cNvSpPr>
            <a:spLocks noGrp="1"/>
          </p:cNvSpPr>
          <p:nvPr>
            <p:ph type="ftr" sz="quarter" idx="2"/>
          </p:nvPr>
        </p:nvSpPr>
        <p:spPr>
          <a:xfrm>
            <a:off x="0" y="6456612"/>
            <a:ext cx="4278154" cy="341063"/>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5592224" y="6456612"/>
            <a:ext cx="4278154" cy="341063"/>
          </a:xfrm>
          <a:prstGeom prst="rect">
            <a:avLst/>
          </a:prstGeom>
        </p:spPr>
        <p:txBody>
          <a:bodyPr vert="horz" lIns="91440" tIns="45720" rIns="91440" bIns="45720" rtlCol="0" anchor="b"/>
          <a:lstStyle>
            <a:lvl1pPr algn="r">
              <a:defRPr sz="1200"/>
            </a:lvl1pPr>
          </a:lstStyle>
          <a:p>
            <a:fld id="{E8E152D1-D143-4B1B-87F2-708368162D0A}" type="slidenum">
              <a:rPr lang="es-AR" smtClean="0"/>
              <a:t>‹Nº›</a:t>
            </a:fld>
            <a:endParaRPr lang="es-AR"/>
          </a:p>
        </p:txBody>
      </p:sp>
    </p:spTree>
    <p:extLst>
      <p:ext uri="{BB962C8B-B14F-4D97-AF65-F5344CB8AC3E}">
        <p14:creationId xmlns:p14="http://schemas.microsoft.com/office/powerpoint/2010/main" val="338882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592763" y="0"/>
            <a:ext cx="4278312" cy="341313"/>
          </a:xfrm>
          <a:prstGeom prst="rect">
            <a:avLst/>
          </a:prstGeom>
        </p:spPr>
        <p:txBody>
          <a:bodyPr vert="horz" lIns="91440" tIns="45720" rIns="91440" bIns="45720" rtlCol="0"/>
          <a:lstStyle>
            <a:lvl1pPr algn="r">
              <a:defRPr sz="1200"/>
            </a:lvl1pPr>
          </a:lstStyle>
          <a:p>
            <a:fld id="{E1214A60-345B-4828-AB54-4DE36BA0B8ED}" type="datetimeFigureOut">
              <a:rPr lang="es-AR" smtClean="0"/>
              <a:t>16/11/2020</a:t>
            </a:fld>
            <a:endParaRPr lang="es-AR"/>
          </a:p>
        </p:txBody>
      </p:sp>
      <p:sp>
        <p:nvSpPr>
          <p:cNvPr id="4" name="Marcador de imagen de diapositiva 3"/>
          <p:cNvSpPr>
            <a:spLocks noGrp="1" noRot="1" noChangeAspect="1"/>
          </p:cNvSpPr>
          <p:nvPr>
            <p:ph type="sldImg" idx="2"/>
          </p:nvPr>
        </p:nvSpPr>
        <p:spPr>
          <a:xfrm>
            <a:off x="2897188" y="849313"/>
            <a:ext cx="4078287" cy="2293937"/>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87425" y="3271838"/>
            <a:ext cx="7897813" cy="2676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6456363"/>
            <a:ext cx="4278313" cy="341312"/>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592763" y="6456363"/>
            <a:ext cx="4278312" cy="341312"/>
          </a:xfrm>
          <a:prstGeom prst="rect">
            <a:avLst/>
          </a:prstGeom>
        </p:spPr>
        <p:txBody>
          <a:bodyPr vert="horz" lIns="91440" tIns="45720" rIns="91440" bIns="45720" rtlCol="0" anchor="b"/>
          <a:lstStyle>
            <a:lvl1pPr algn="r">
              <a:defRPr sz="1200"/>
            </a:lvl1pPr>
          </a:lstStyle>
          <a:p>
            <a:fld id="{F107FF0B-038F-452A-8C94-0AB53B6ADC8C}" type="slidenum">
              <a:rPr lang="es-AR" smtClean="0"/>
              <a:t>‹Nº›</a:t>
            </a:fld>
            <a:endParaRPr lang="es-AR"/>
          </a:p>
        </p:txBody>
      </p:sp>
    </p:spTree>
    <p:extLst>
      <p:ext uri="{BB962C8B-B14F-4D97-AF65-F5344CB8AC3E}">
        <p14:creationId xmlns:p14="http://schemas.microsoft.com/office/powerpoint/2010/main" val="77821257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F107FF0B-038F-452A-8C94-0AB53B6ADC8C}" type="slidenum">
              <a:rPr lang="es-AR" smtClean="0"/>
              <a:t>42</a:t>
            </a:fld>
            <a:endParaRPr lang="es-AR"/>
          </a:p>
        </p:txBody>
      </p:sp>
      <p:sp>
        <p:nvSpPr>
          <p:cNvPr id="5" name="Marcador de encabezado 4"/>
          <p:cNvSpPr>
            <a:spLocks noGrp="1"/>
          </p:cNvSpPr>
          <p:nvPr>
            <p:ph type="hdr" sz="quarter" idx="11"/>
          </p:nvPr>
        </p:nvSpPr>
        <p:spPr/>
        <p:txBody>
          <a:bodyPr/>
          <a:lstStyle/>
          <a:p>
            <a:endParaRPr lang="es-AR"/>
          </a:p>
        </p:txBody>
      </p:sp>
    </p:spTree>
    <p:extLst>
      <p:ext uri="{BB962C8B-B14F-4D97-AF65-F5344CB8AC3E}">
        <p14:creationId xmlns:p14="http://schemas.microsoft.com/office/powerpoint/2010/main" val="110731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F107FF0B-038F-452A-8C94-0AB53B6ADC8C}" type="slidenum">
              <a:rPr lang="es-AR" smtClean="0"/>
              <a:t>43</a:t>
            </a:fld>
            <a:endParaRPr lang="es-AR"/>
          </a:p>
        </p:txBody>
      </p:sp>
      <p:sp>
        <p:nvSpPr>
          <p:cNvPr id="5" name="Marcador de encabezado 4"/>
          <p:cNvSpPr>
            <a:spLocks noGrp="1"/>
          </p:cNvSpPr>
          <p:nvPr>
            <p:ph type="hdr" sz="quarter" idx="11"/>
          </p:nvPr>
        </p:nvSpPr>
        <p:spPr/>
        <p:txBody>
          <a:bodyPr/>
          <a:lstStyle/>
          <a:p>
            <a:endParaRPr lang="es-AR"/>
          </a:p>
        </p:txBody>
      </p:sp>
    </p:spTree>
    <p:extLst>
      <p:ext uri="{BB962C8B-B14F-4D97-AF65-F5344CB8AC3E}">
        <p14:creationId xmlns:p14="http://schemas.microsoft.com/office/powerpoint/2010/main" val="19311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F7A0DDFF-B976-4655-AAED-E8662C34E4A0}" type="datetime1">
              <a:rPr lang="es-AR" smtClean="0"/>
              <a:t>16/11/2020</a:t>
            </a:fld>
            <a:endParaRPr lang="es-A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208824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84D85C3C-2EB2-44CF-8A29-3CA27B9E62E7}" type="datetime1">
              <a:rPr lang="es-AR" smtClean="0"/>
              <a:t>16/11/2020</a:t>
            </a:fld>
            <a:endParaRPr lang="es-A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86073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1246D905-7DDC-479B-BB89-DEFD25C25AB2}" type="datetime1">
              <a:rPr lang="es-AR" smtClean="0"/>
              <a:t>16/11/2020</a:t>
            </a:fld>
            <a:endParaRPr lang="es-A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322148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BFCC1A08-CD05-4E2B-9CD2-C32B4E0AEE6B}" type="datetime1">
              <a:rPr lang="es-AR" smtClean="0"/>
              <a:t>16/11/2020</a:t>
            </a:fld>
            <a:endParaRPr lang="es-A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132391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ACD3B04B-5382-4999-8724-B05EB4555A1B}" type="datetime1">
              <a:rPr lang="es-AR" smtClean="0"/>
              <a:t>16/11/2020</a:t>
            </a:fld>
            <a:endParaRPr lang="es-A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114724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438FFA42-6D64-4DC4-BDDE-4206C1EC828D}" type="datetime1">
              <a:rPr lang="es-AR" smtClean="0"/>
              <a:t>16/11/2020</a:t>
            </a:fld>
            <a:endParaRPr lang="es-AR"/>
          </a:p>
        </p:txBody>
      </p:sp>
      <p:sp>
        <p:nvSpPr>
          <p:cNvPr id="6" name="Marcador de pie de página 5"/>
          <p:cNvSpPr>
            <a:spLocks noGrp="1"/>
          </p:cNvSpPr>
          <p:nvPr>
            <p:ph type="ftr" sz="quarter" idx="11"/>
          </p:nvPr>
        </p:nvSpPr>
        <p:spPr/>
        <p:txBody>
          <a:bodyPr/>
          <a:lstStyle/>
          <a:p>
            <a:r>
              <a:rPr lang="es-AR"/>
              <a:t>Matemática Financiera - 1º 2020</a:t>
            </a:r>
          </a:p>
        </p:txBody>
      </p:sp>
      <p:sp>
        <p:nvSpPr>
          <p:cNvPr id="7" name="Marcador de número de diapositiva 6"/>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2376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57B44BBF-1AC8-4629-8D6D-AB147CDB4842}" type="datetime1">
              <a:rPr lang="es-AR" smtClean="0"/>
              <a:t>16/11/2020</a:t>
            </a:fld>
            <a:endParaRPr lang="es-AR"/>
          </a:p>
        </p:txBody>
      </p:sp>
      <p:sp>
        <p:nvSpPr>
          <p:cNvPr id="8" name="Marcador de pie de página 7"/>
          <p:cNvSpPr>
            <a:spLocks noGrp="1"/>
          </p:cNvSpPr>
          <p:nvPr>
            <p:ph type="ftr" sz="quarter" idx="11"/>
          </p:nvPr>
        </p:nvSpPr>
        <p:spPr/>
        <p:txBody>
          <a:bodyPr/>
          <a:lstStyle/>
          <a:p>
            <a:r>
              <a:rPr lang="es-AR"/>
              <a:t>Matemática Financiera - 1º 2020</a:t>
            </a:r>
          </a:p>
        </p:txBody>
      </p:sp>
      <p:sp>
        <p:nvSpPr>
          <p:cNvPr id="9" name="Marcador de número de diapositiva 8"/>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229081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896D5AE2-22A8-4CC4-8C19-D5D4F4AA7146}" type="datetime1">
              <a:rPr lang="es-AR" smtClean="0"/>
              <a:t>16/11/2020</a:t>
            </a:fld>
            <a:endParaRPr lang="es-AR"/>
          </a:p>
        </p:txBody>
      </p:sp>
      <p:sp>
        <p:nvSpPr>
          <p:cNvPr id="4" name="Marcador de pie de página 3"/>
          <p:cNvSpPr>
            <a:spLocks noGrp="1"/>
          </p:cNvSpPr>
          <p:nvPr>
            <p:ph type="ftr" sz="quarter" idx="11"/>
          </p:nvPr>
        </p:nvSpPr>
        <p:spPr/>
        <p:txBody>
          <a:bodyPr/>
          <a:lstStyle/>
          <a:p>
            <a:r>
              <a:rPr lang="es-AR"/>
              <a:t>Matemática Financiera - 1º 2020</a:t>
            </a:r>
          </a:p>
        </p:txBody>
      </p:sp>
      <p:sp>
        <p:nvSpPr>
          <p:cNvPr id="5" name="Marcador de número de diapositiva 4"/>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177074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7C51E19-278D-4CC3-A2F5-3F9017E4A051}" type="datetime1">
              <a:rPr lang="es-AR" smtClean="0"/>
              <a:t>16/11/2020</a:t>
            </a:fld>
            <a:endParaRPr lang="es-AR"/>
          </a:p>
        </p:txBody>
      </p:sp>
      <p:sp>
        <p:nvSpPr>
          <p:cNvPr id="3" name="Marcador de pie de página 2"/>
          <p:cNvSpPr>
            <a:spLocks noGrp="1"/>
          </p:cNvSpPr>
          <p:nvPr>
            <p:ph type="ftr" sz="quarter" idx="11"/>
          </p:nvPr>
        </p:nvSpPr>
        <p:spPr/>
        <p:txBody>
          <a:bodyPr/>
          <a:lstStyle/>
          <a:p>
            <a:r>
              <a:rPr lang="es-AR"/>
              <a:t>Matemática Financiera - 1º 2020</a:t>
            </a:r>
          </a:p>
        </p:txBody>
      </p:sp>
      <p:sp>
        <p:nvSpPr>
          <p:cNvPr id="4" name="Marcador de número de diapositiva 3"/>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109900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DB0EDC4-43D8-4C51-9729-0B7858A4689D}" type="datetime1">
              <a:rPr lang="es-AR" smtClean="0"/>
              <a:t>16/11/2020</a:t>
            </a:fld>
            <a:endParaRPr lang="es-AR"/>
          </a:p>
        </p:txBody>
      </p:sp>
      <p:sp>
        <p:nvSpPr>
          <p:cNvPr id="6" name="Marcador de pie de página 5"/>
          <p:cNvSpPr>
            <a:spLocks noGrp="1"/>
          </p:cNvSpPr>
          <p:nvPr>
            <p:ph type="ftr" sz="quarter" idx="11"/>
          </p:nvPr>
        </p:nvSpPr>
        <p:spPr/>
        <p:txBody>
          <a:bodyPr/>
          <a:lstStyle/>
          <a:p>
            <a:r>
              <a:rPr lang="es-AR"/>
              <a:t>Matemática Financiera - 1º 2020</a:t>
            </a:r>
          </a:p>
        </p:txBody>
      </p:sp>
      <p:sp>
        <p:nvSpPr>
          <p:cNvPr id="7" name="Marcador de número de diapositiva 6"/>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193142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E15DDF8-95D6-4FA1-92DE-A25DD0369FC6}" type="datetime1">
              <a:rPr lang="es-AR" smtClean="0"/>
              <a:t>16/11/2020</a:t>
            </a:fld>
            <a:endParaRPr lang="es-AR"/>
          </a:p>
        </p:txBody>
      </p:sp>
      <p:sp>
        <p:nvSpPr>
          <p:cNvPr id="6" name="Marcador de pie de página 5"/>
          <p:cNvSpPr>
            <a:spLocks noGrp="1"/>
          </p:cNvSpPr>
          <p:nvPr>
            <p:ph type="ftr" sz="quarter" idx="11"/>
          </p:nvPr>
        </p:nvSpPr>
        <p:spPr/>
        <p:txBody>
          <a:bodyPr/>
          <a:lstStyle/>
          <a:p>
            <a:r>
              <a:rPr lang="es-AR"/>
              <a:t>Matemática Financiera - 1º 2020</a:t>
            </a:r>
          </a:p>
        </p:txBody>
      </p:sp>
      <p:sp>
        <p:nvSpPr>
          <p:cNvPr id="7" name="Marcador de número de diapositiva 6"/>
          <p:cNvSpPr>
            <a:spLocks noGrp="1"/>
          </p:cNvSpPr>
          <p:nvPr>
            <p:ph type="sldNum" sz="quarter" idx="12"/>
          </p:nvPr>
        </p:nvSpPr>
        <p:spPr/>
        <p:txBody>
          <a:bodyPr/>
          <a:lstStyle/>
          <a:p>
            <a:fld id="{667BF7F9-8DFB-482B-AEA4-982DEBB0735D}" type="slidenum">
              <a:rPr lang="es-AR" smtClean="0"/>
              <a:t>‹Nº›</a:t>
            </a:fld>
            <a:endParaRPr lang="es-AR"/>
          </a:p>
        </p:txBody>
      </p:sp>
    </p:spTree>
    <p:extLst>
      <p:ext uri="{BB962C8B-B14F-4D97-AF65-F5344CB8AC3E}">
        <p14:creationId xmlns:p14="http://schemas.microsoft.com/office/powerpoint/2010/main" val="8610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E9AD2-A5BC-4801-A49E-D928332B2741}" type="datetime1">
              <a:rPr lang="es-AR" smtClean="0"/>
              <a:t>16/11/2020</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Matemática Financiera - 1º 2020</a:t>
            </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BF7F9-8DFB-482B-AEA4-982DEBB0735D}" type="slidenum">
              <a:rPr lang="es-AR" smtClean="0"/>
              <a:t>‹Nº›</a:t>
            </a:fld>
            <a:endParaRPr lang="es-AR"/>
          </a:p>
        </p:txBody>
      </p:sp>
    </p:spTree>
    <p:extLst>
      <p:ext uri="{BB962C8B-B14F-4D97-AF65-F5344CB8AC3E}">
        <p14:creationId xmlns:p14="http://schemas.microsoft.com/office/powerpoint/2010/main" val="336915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667BF7F9-8DFB-482B-AEA4-982DEBB0735D}" type="slidenum">
              <a:rPr lang="es-AR" smtClean="0"/>
              <a:t>1</a:t>
            </a:fld>
            <a:endParaRPr lang="es-AR"/>
          </a:p>
        </p:txBody>
      </p:sp>
      <p:sp>
        <p:nvSpPr>
          <p:cNvPr id="4" name="Rectángulo 3"/>
          <p:cNvSpPr/>
          <p:nvPr/>
        </p:nvSpPr>
        <p:spPr>
          <a:xfrm>
            <a:off x="1972340" y="2082739"/>
            <a:ext cx="8658447" cy="2585323"/>
          </a:xfrm>
          <a:prstGeom prst="rect">
            <a:avLst/>
          </a:prstGeom>
        </p:spPr>
        <p:txBody>
          <a:bodyPr wrap="square">
            <a:spAutoFit/>
          </a:bodyPr>
          <a:lstStyle/>
          <a:p>
            <a:pPr lvl="0" algn="ctr">
              <a:lnSpc>
                <a:spcPct val="150000"/>
              </a:lnSpc>
              <a:spcAft>
                <a:spcPts val="0"/>
              </a:spcAft>
            </a:pPr>
            <a:r>
              <a:rPr lang="es-AR" sz="3600" b="1" dirty="0">
                <a:latin typeface="Times New Roman" panose="02020603050405020304" pitchFamily="18" charset="0"/>
                <a:ea typeface="Calibri" panose="020F0502020204030204" pitchFamily="34" charset="0"/>
              </a:rPr>
              <a:t>Amortizaciones</a:t>
            </a:r>
          </a:p>
          <a:p>
            <a:pPr lvl="0" algn="ctr">
              <a:lnSpc>
                <a:spcPct val="150000"/>
              </a:lnSpc>
              <a:spcAft>
                <a:spcPts val="0"/>
              </a:spcAft>
            </a:pPr>
            <a:r>
              <a:rPr lang="es-AR" sz="3600" b="1" dirty="0">
                <a:latin typeface="Times New Roman" panose="02020603050405020304" pitchFamily="18" charset="0"/>
                <a:ea typeface="Calibri" panose="020F0502020204030204" pitchFamily="34" charset="0"/>
              </a:rPr>
              <a:t>Vida media de un activo</a:t>
            </a:r>
          </a:p>
          <a:p>
            <a:pPr lvl="0" algn="ctr">
              <a:lnSpc>
                <a:spcPct val="150000"/>
              </a:lnSpc>
              <a:spcAft>
                <a:spcPts val="0"/>
              </a:spcAft>
            </a:pPr>
            <a:r>
              <a:rPr lang="es-AR" sz="3600" b="1" dirty="0">
                <a:latin typeface="Times New Roman" panose="02020603050405020304" pitchFamily="18" charset="0"/>
                <a:ea typeface="Calibri" panose="020F0502020204030204" pitchFamily="34" charset="0"/>
              </a:rPr>
              <a:t>Valuación de bienes extinguibles</a:t>
            </a:r>
          </a:p>
        </p:txBody>
      </p:sp>
    </p:spTree>
    <p:extLst>
      <p:ext uri="{BB962C8B-B14F-4D97-AF65-F5344CB8AC3E}">
        <p14:creationId xmlns:p14="http://schemas.microsoft.com/office/powerpoint/2010/main" val="236375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10</a:t>
            </a:fld>
            <a:endParaRPr lang="es-AR"/>
          </a:p>
        </p:txBody>
      </p:sp>
      <p:sp>
        <p:nvSpPr>
          <p:cNvPr id="4" name="Rectángulo 3"/>
          <p:cNvSpPr/>
          <p:nvPr/>
        </p:nvSpPr>
        <p:spPr>
          <a:xfrm>
            <a:off x="988444" y="671577"/>
            <a:ext cx="10215112" cy="5327869"/>
          </a:xfrm>
          <a:prstGeom prst="rect">
            <a:avLst/>
          </a:prstGeom>
        </p:spPr>
        <p:txBody>
          <a:bodyPr wrap="square">
            <a:spAutoFit/>
          </a:bodyPr>
          <a:lstStyle/>
          <a:p>
            <a:pPr algn="just">
              <a:lnSpc>
                <a:spcPct val="150000"/>
              </a:lnSpc>
              <a:spcBef>
                <a:spcPts val="1800"/>
              </a:spcBef>
              <a:spcAft>
                <a:spcPts val="0"/>
              </a:spcAft>
            </a:pPr>
            <a:r>
              <a:rPr lang="es-ES" sz="3200" b="1" dirty="0">
                <a:solidFill>
                  <a:srgbClr val="FF0000"/>
                </a:solidFill>
                <a:latin typeface="Times New Roman" panose="02020603050405020304" pitchFamily="18" charset="0"/>
                <a:ea typeface="Times New Roman" panose="02020603050405020304" pitchFamily="18" charset="0"/>
              </a:rPr>
              <a:t>2 - Métodos de reducción uniforme o acelerados</a:t>
            </a:r>
            <a:endParaRPr lang="es-AR" sz="3200" b="1" dirty="0">
              <a:solidFill>
                <a:srgbClr val="FF0000"/>
              </a:solidFill>
              <a:latin typeface="Times New Roman" panose="02020603050405020304" pitchFamily="18" charset="0"/>
              <a:ea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Son métodos de cuotas de amortización decreciente, o sea que se amortiza el bien en mayor cuantía en los primeros años de vida útil.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2.1 - Tanto por ciento fijo sobre saldos</a:t>
            </a:r>
            <a:endParaRPr lang="es-AR" sz="3200" b="1" i="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Se trata de un método de amortización de cuotas decrecientes.</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41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3257" y="612844"/>
            <a:ext cx="10145486" cy="5632311"/>
          </a:xfrm>
          <a:prstGeom prst="rect">
            <a:avLst/>
          </a:prstGeom>
        </p:spPr>
        <p:txBody>
          <a:bodyPr wrap="square">
            <a:spAutoFit/>
          </a:bodyPr>
          <a:lstStyle/>
          <a:p>
            <a:pPr algn="just">
              <a:lnSpc>
                <a:spcPct val="150000"/>
              </a:lnSpc>
              <a:spcBef>
                <a:spcPts val="1000"/>
              </a:spcBef>
              <a:spcAft>
                <a:spcPts val="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Simbología</a:t>
            </a:r>
            <a:endParaRPr lang="es-AR" sz="3000" b="1" i="1" dirty="0">
              <a:latin typeface="Calibri Light" panose="020F030202020403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0"/>
              </a:spcAft>
              <a:buFontTx/>
              <a:buChar char="♣"/>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C = valor de origen = costo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0"/>
              </a:spcAft>
              <a:buFontTx/>
              <a:buChar char="♣"/>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i = Tasa periódica de amortización.</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0"/>
              </a:spcAft>
              <a:buFontTx/>
              <a:buChar char="♣"/>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VR = Valor residual.</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0"/>
              </a:spcAft>
              <a:buFontTx/>
              <a:buChar char="♣"/>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S </a:t>
            </a:r>
            <a:r>
              <a:rPr lang="es-ES_tradnl" sz="30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 VR al fin del primer año.</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0"/>
              </a:spcAft>
              <a:buFontTx/>
              <a:buChar char="♣"/>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S </a:t>
            </a:r>
            <a:r>
              <a:rPr lang="es-ES_tradnl" sz="3000" baseline="-25000" dirty="0">
                <a:latin typeface="Times New Roman" panose="02020603050405020304" pitchFamily="18" charset="0"/>
                <a:ea typeface="Times New Roman" panose="02020603050405020304" pitchFamily="18" charset="0"/>
                <a:cs typeface="Times New Roman" panose="02020603050405020304" pitchFamily="18" charset="0"/>
              </a:rPr>
              <a:t>2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VR al fin del segundo año.</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0"/>
              </a:spcAft>
              <a:buFontTx/>
              <a:buChar char="♣"/>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S </a:t>
            </a:r>
            <a:r>
              <a:rPr lang="es-ES_tradnl" sz="3000"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VR al fin del último año de vida útil.</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0"/>
              </a:spcAft>
              <a:buFontTx/>
              <a:buChar char="♣"/>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S </a:t>
            </a:r>
            <a:r>
              <a:rPr lang="es-ES_tradnl" sz="3000"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VR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11</a:t>
            </a:fld>
            <a:endParaRPr lang="es-AR"/>
          </a:p>
        </p:txBody>
      </p:sp>
    </p:spTree>
    <p:extLst>
      <p:ext uri="{BB962C8B-B14F-4D97-AF65-F5344CB8AC3E}">
        <p14:creationId xmlns:p14="http://schemas.microsoft.com/office/powerpoint/2010/main" val="37492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12</a:t>
            </a:fld>
            <a:endParaRPr lang="es-AR"/>
          </a:p>
        </p:txBody>
      </p:sp>
      <p:sp>
        <p:nvSpPr>
          <p:cNvPr id="4" name="Rectángulo 3"/>
          <p:cNvSpPr/>
          <p:nvPr/>
        </p:nvSpPr>
        <p:spPr>
          <a:xfrm>
            <a:off x="937790" y="671965"/>
            <a:ext cx="10793609" cy="4524315"/>
          </a:xfrm>
          <a:prstGeom prst="rect">
            <a:avLst/>
          </a:prstGeom>
        </p:spPr>
        <p:txBody>
          <a:bodyPr wrap="square">
            <a:spAutoFit/>
          </a:bodyPr>
          <a:lstStyle/>
          <a:p>
            <a:pPr algn="just">
              <a:lnSpc>
                <a:spcPct val="150000"/>
              </a:lnSpc>
              <a:spcBef>
                <a:spcPts val="10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Valor del bien al fin del último año de vida útil (VR)</a:t>
            </a:r>
            <a:endParaRPr lang="es-AR" sz="3200" i="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Al fin del primer año: S</a:t>
            </a:r>
            <a:r>
              <a:rPr lang="es-ES_tradnl" sz="32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 C - Ci = C (1 - i)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Al fin del segundo año: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t>
            </a:r>
            <a:r>
              <a:rPr lang="en-US" sz="3200" baseline="-2500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S</a:t>
            </a:r>
            <a:r>
              <a:rPr lang="en-US" sz="32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 S</a:t>
            </a:r>
            <a:r>
              <a:rPr lang="en-US" sz="32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i = S</a:t>
            </a:r>
            <a:r>
              <a:rPr lang="en-US" sz="32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(1 - i) = C (1 - i) (1 - i) S</a:t>
            </a:r>
            <a:r>
              <a:rPr lang="en-US" sz="3200" baseline="-2500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C (1 - i)</a:t>
            </a:r>
            <a:r>
              <a:rPr lang="en-US" sz="3200" baseline="30000" dirty="0">
                <a:latin typeface="Times New Roman" panose="02020603050405020304" pitchFamily="18" charset="0"/>
                <a:ea typeface="Times New Roman" panose="02020603050405020304" pitchFamily="18" charset="0"/>
                <a:cs typeface="Times New Roman" panose="02020603050405020304" pitchFamily="18" charset="0"/>
              </a:rPr>
              <a:t>2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En general, al fin de su vida útil su valor residual será: </a:t>
            </a:r>
          </a:p>
          <a:p>
            <a:pPr algn="just">
              <a:lnSpc>
                <a:spcPct val="150000"/>
              </a:lnSpc>
              <a:spcAft>
                <a:spcPts val="0"/>
              </a:spcAft>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VR = S</a:t>
            </a:r>
            <a:r>
              <a:rPr lang="es-ES_tradnl" sz="3200" i="1"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 = C (1 - i)</a:t>
            </a:r>
            <a:r>
              <a:rPr lang="es-ES_tradnl" sz="3200" i="1"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200" i="1"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3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9281" y="608506"/>
            <a:ext cx="10136155" cy="5391219"/>
          </a:xfrm>
          <a:prstGeom prst="rect">
            <a:avLst/>
          </a:prstGeom>
        </p:spPr>
        <p:txBody>
          <a:bodyPr wrap="square">
            <a:spAutoFit/>
          </a:bodyPr>
          <a:lstStyle/>
          <a:p>
            <a:pPr algn="just">
              <a:lnSpc>
                <a:spcPct val="150000"/>
              </a:lnSpc>
              <a:spcBef>
                <a:spcPts val="10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Vida útil de un bien: </a:t>
            </a:r>
          </a:p>
          <a:p>
            <a:pPr>
              <a:lnSpc>
                <a:spcPct val="150000"/>
              </a:lnSpc>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VR = C ( 1 – i ) </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VR / C = ( 1 – i ) </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n = ln ( VR </a:t>
            </a:r>
            <a:r>
              <a:rPr lang="es-ES_tradnl" sz="3200" i="1"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 C ) / ln ( 1 – i )</a:t>
            </a:r>
            <a:endParaRPr lang="es-AR" sz="3200" i="1"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10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Tasa de amortización de un bien:  </a:t>
            </a:r>
          </a:p>
          <a:p>
            <a:pPr>
              <a:lnSpc>
                <a:spcPct val="150000"/>
              </a:lnSpc>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VR = C ( 1 – i ) </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spcAft>
                <a:spcPts val="600"/>
              </a:spcAft>
            </a:pPr>
            <a:r>
              <a:rPr lang="es-AR" sz="3200" i="1" dirty="0">
                <a:latin typeface="Times New Roman" panose="02020603050405020304" pitchFamily="18" charset="0"/>
                <a:ea typeface="Times New Roman" panose="02020603050405020304" pitchFamily="18" charset="0"/>
                <a:cs typeface="Times New Roman" panose="02020603050405020304" pitchFamily="18" charset="0"/>
              </a:rPr>
              <a:t>i = 1 - ( VR / C ) </a:t>
            </a:r>
            <a:r>
              <a:rPr lang="es-AR" sz="3200" i="1" baseline="30000" dirty="0">
                <a:latin typeface="Times New Roman" panose="02020603050405020304" pitchFamily="18" charset="0"/>
                <a:ea typeface="Times New Roman" panose="02020603050405020304" pitchFamily="18" charset="0"/>
                <a:cs typeface="Times New Roman" panose="02020603050405020304" pitchFamily="18" charset="0"/>
              </a:rPr>
              <a:t>1/n</a:t>
            </a:r>
            <a:endParaRPr lang="es-AR" sz="3200" i="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13</a:t>
            </a:fld>
            <a:endParaRPr lang="es-AR"/>
          </a:p>
        </p:txBody>
      </p:sp>
    </p:spTree>
    <p:extLst>
      <p:ext uri="{BB962C8B-B14F-4D97-AF65-F5344CB8AC3E}">
        <p14:creationId xmlns:p14="http://schemas.microsoft.com/office/powerpoint/2010/main" val="280243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113683934"/>
              </p:ext>
            </p:extLst>
          </p:nvPr>
        </p:nvGraphicFramePr>
        <p:xfrm>
          <a:off x="1047822" y="755086"/>
          <a:ext cx="10096355" cy="4654296"/>
        </p:xfrm>
        <a:graphic>
          <a:graphicData uri="http://schemas.openxmlformats.org/drawingml/2006/table">
            <a:tbl>
              <a:tblPr>
                <a:tableStyleId>{7E9639D4-E3E2-4D34-9284-5A2195B3D0D7}</a:tableStyleId>
              </a:tblPr>
              <a:tblGrid>
                <a:gridCol w="10096355">
                  <a:extLst>
                    <a:ext uri="{9D8B030D-6E8A-4147-A177-3AD203B41FA5}">
                      <a16:colId xmlns:a16="http://schemas.microsoft.com/office/drawing/2014/main" val="20000"/>
                    </a:ext>
                  </a:extLst>
                </a:gridCol>
              </a:tblGrid>
              <a:tr h="182880">
                <a:tc>
                  <a:txBody>
                    <a:bodyPr/>
                    <a:lstStyle/>
                    <a:p>
                      <a:pPr algn="l" fontAlgn="b">
                        <a:lnSpc>
                          <a:spcPct val="150000"/>
                        </a:lnSpc>
                      </a:pPr>
                      <a:r>
                        <a:rPr lang="es-AR" sz="3000" b="1" u="sng" strike="noStrike" dirty="0">
                          <a:effectLst/>
                          <a:latin typeface="Times New Roman" panose="02020603050405020304" pitchFamily="18" charset="0"/>
                          <a:cs typeface="Times New Roman" panose="02020603050405020304" pitchFamily="18" charset="0"/>
                        </a:rPr>
                        <a:t>Datos</a:t>
                      </a:r>
                      <a:endParaRPr lang="es-AR" sz="3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0"/>
                  </a:ext>
                </a:extLst>
              </a:tr>
              <a:tr h="182880">
                <a:tc>
                  <a:txBody>
                    <a:bodyPr/>
                    <a:lstStyle/>
                    <a:p>
                      <a:pPr algn="l" fontAlgn="b">
                        <a:lnSpc>
                          <a:spcPct val="150000"/>
                        </a:lnSpc>
                      </a:pPr>
                      <a:r>
                        <a:rPr lang="es-AR" sz="3000" u="none" strike="noStrike" dirty="0">
                          <a:effectLst/>
                          <a:latin typeface="Times New Roman" panose="02020603050405020304" pitchFamily="18" charset="0"/>
                          <a:cs typeface="Times New Roman" panose="02020603050405020304" pitchFamily="18" charset="0"/>
                        </a:rPr>
                        <a:t>Costo: $ 1.000.000,00</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1"/>
                  </a:ext>
                </a:extLst>
              </a:tr>
              <a:tr h="182880">
                <a:tc>
                  <a:txBody>
                    <a:bodyPr/>
                    <a:lstStyle/>
                    <a:p>
                      <a:pPr algn="l" fontAlgn="b">
                        <a:lnSpc>
                          <a:spcPct val="150000"/>
                        </a:lnSpc>
                      </a:pPr>
                      <a:r>
                        <a:rPr lang="es-AR" sz="3000" u="none" strike="noStrike" dirty="0">
                          <a:effectLst/>
                          <a:latin typeface="Times New Roman" panose="02020603050405020304" pitchFamily="18" charset="0"/>
                          <a:cs typeface="Times New Roman" panose="02020603050405020304" pitchFamily="18" charset="0"/>
                        </a:rPr>
                        <a:t>Vida útil: 3 años</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2"/>
                  </a:ext>
                </a:extLst>
              </a:tr>
              <a:tr h="182880">
                <a:tc>
                  <a:txBody>
                    <a:bodyPr/>
                    <a:lstStyle/>
                    <a:p>
                      <a:pPr algn="l" fontAlgn="b">
                        <a:lnSpc>
                          <a:spcPct val="150000"/>
                        </a:lnSpc>
                      </a:pPr>
                      <a:r>
                        <a:rPr lang="es-AR" sz="3000" u="none" strike="noStrike" dirty="0">
                          <a:effectLst/>
                          <a:latin typeface="Times New Roman" panose="02020603050405020304" pitchFamily="18" charset="0"/>
                          <a:cs typeface="Times New Roman" panose="02020603050405020304" pitchFamily="18" charset="0"/>
                        </a:rPr>
                        <a:t>Tasa de amortización: i = 20 %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3"/>
                  </a:ext>
                </a:extLst>
              </a:tr>
              <a:tr h="213360">
                <a:tc>
                  <a:txBody>
                    <a:bodyPr/>
                    <a:lstStyle/>
                    <a:p>
                      <a:pPr algn="l" fontAlgn="b">
                        <a:lnSpc>
                          <a:spcPct val="150000"/>
                        </a:lnSpc>
                      </a:pPr>
                      <a:r>
                        <a:rPr lang="es-ES" sz="3000" b="1" u="sng" strike="noStrike" dirty="0">
                          <a:effectLst/>
                          <a:latin typeface="Times New Roman" panose="02020603050405020304" pitchFamily="18" charset="0"/>
                          <a:cs typeface="Times New Roman" panose="02020603050405020304" pitchFamily="18" charset="0"/>
                        </a:rPr>
                        <a:t>Cálculos</a:t>
                      </a:r>
                      <a:r>
                        <a:rPr lang="es-ES" sz="3000" u="none" strike="noStrike" baseline="0" dirty="0">
                          <a:effectLst/>
                          <a:latin typeface="Times New Roman" panose="02020603050405020304" pitchFamily="18" charset="0"/>
                          <a:cs typeface="Times New Roman" panose="02020603050405020304" pitchFamily="18" charset="0"/>
                        </a:rPr>
                        <a:t> </a:t>
                      </a:r>
                      <a:endParaRPr lang="es-AR" sz="3000" u="none" strike="noStrike" dirty="0">
                        <a:effectLst/>
                        <a:latin typeface="Times New Roman" panose="02020603050405020304" pitchFamily="18" charset="0"/>
                        <a:cs typeface="Times New Roman" panose="02020603050405020304" pitchFamily="18" charset="0"/>
                      </a:endParaRPr>
                    </a:p>
                    <a:p>
                      <a:pPr algn="l" fontAlgn="b">
                        <a:lnSpc>
                          <a:spcPct val="150000"/>
                        </a:lnSpc>
                      </a:pPr>
                      <a:r>
                        <a:rPr lang="es-AR" sz="3000" u="none" strike="noStrike" dirty="0">
                          <a:effectLst/>
                          <a:latin typeface="Times New Roman" panose="02020603050405020304" pitchFamily="18" charset="0"/>
                          <a:cs typeface="Times New Roman" panose="02020603050405020304" pitchFamily="18" charset="0"/>
                        </a:rPr>
                        <a:t>Valor Residual</a:t>
                      </a:r>
                      <a:r>
                        <a:rPr lang="es-AR" sz="3000" u="none" strike="noStrike" baseline="0" dirty="0">
                          <a:effectLst/>
                          <a:latin typeface="Times New Roman" panose="02020603050405020304" pitchFamily="18" charset="0"/>
                          <a:cs typeface="Times New Roman" panose="02020603050405020304" pitchFamily="18" charset="0"/>
                        </a:rPr>
                        <a:t> = </a:t>
                      </a:r>
                      <a:r>
                        <a:rPr lang="pt-BR" sz="3000" u="none" strike="noStrike" dirty="0">
                          <a:effectLst/>
                          <a:latin typeface="Times New Roman" panose="02020603050405020304" pitchFamily="18" charset="0"/>
                          <a:cs typeface="Times New Roman" panose="02020603050405020304" pitchFamily="18" charset="0"/>
                        </a:rPr>
                        <a:t>S</a:t>
                      </a:r>
                      <a:r>
                        <a:rPr lang="pt-BR" sz="3000" u="none" strike="noStrike" baseline="-25000" dirty="0">
                          <a:effectLst/>
                          <a:latin typeface="Times New Roman" panose="02020603050405020304" pitchFamily="18" charset="0"/>
                          <a:cs typeface="Times New Roman" panose="02020603050405020304" pitchFamily="18" charset="0"/>
                        </a:rPr>
                        <a:t>n </a:t>
                      </a:r>
                      <a:r>
                        <a:rPr lang="pt-BR" sz="3000" u="none" strike="noStrike" baseline="0" dirty="0">
                          <a:effectLst/>
                          <a:latin typeface="Times New Roman" panose="02020603050405020304" pitchFamily="18" charset="0"/>
                          <a:cs typeface="Times New Roman" panose="02020603050405020304" pitchFamily="18" charset="0"/>
                        </a:rPr>
                        <a:t>= </a:t>
                      </a:r>
                      <a:r>
                        <a:rPr lang="pt-BR" sz="3000" u="none" strike="noStrike" dirty="0">
                          <a:effectLst/>
                          <a:latin typeface="Times New Roman" panose="02020603050405020304" pitchFamily="18" charset="0"/>
                          <a:cs typeface="Times New Roman" panose="02020603050405020304" pitchFamily="18" charset="0"/>
                        </a:rPr>
                        <a:t>C ( 1 - i ) </a:t>
                      </a:r>
                      <a:r>
                        <a:rPr lang="pt-BR" sz="3000" u="none" strike="noStrike" baseline="30000" dirty="0">
                          <a:effectLst/>
                          <a:latin typeface="Times New Roman" panose="02020603050405020304" pitchFamily="18" charset="0"/>
                          <a:cs typeface="Times New Roman" panose="02020603050405020304" pitchFamily="18" charset="0"/>
                        </a:rPr>
                        <a:t>n </a:t>
                      </a:r>
                      <a:r>
                        <a:rPr lang="pt-BR" sz="3000" u="none" strike="noStrike" baseline="0" dirty="0">
                          <a:effectLst/>
                          <a:latin typeface="Times New Roman" panose="02020603050405020304" pitchFamily="18" charset="0"/>
                          <a:cs typeface="Times New Roman" panose="02020603050405020304" pitchFamily="18" charset="0"/>
                        </a:rPr>
                        <a:t>= $ 512.000,00</a:t>
                      </a:r>
                      <a:endParaRPr lang="es-AR" sz="3000" b="1"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4"/>
                  </a:ext>
                </a:extLst>
              </a:tr>
              <a:tr h="182880">
                <a:tc>
                  <a:txBody>
                    <a:bodyPr/>
                    <a:lstStyle/>
                    <a:p>
                      <a:pPr algn="l" fontAlgn="b">
                        <a:lnSpc>
                          <a:spcPct val="150000"/>
                        </a:lnSpc>
                      </a:pPr>
                      <a:r>
                        <a:rPr lang="es-AR" sz="3000" u="none" strike="noStrike" dirty="0">
                          <a:effectLst/>
                          <a:latin typeface="Times New Roman" panose="02020603050405020304" pitchFamily="18" charset="0"/>
                          <a:cs typeface="Times New Roman" panose="02020603050405020304" pitchFamily="18" charset="0"/>
                        </a:rPr>
                        <a:t>Vida útil = </a:t>
                      </a:r>
                      <a:r>
                        <a:rPr lang="pt-BR" sz="3000" u="none" strike="noStrike" dirty="0">
                          <a:effectLst/>
                          <a:latin typeface="Times New Roman" panose="02020603050405020304" pitchFamily="18" charset="0"/>
                          <a:cs typeface="Times New Roman" panose="02020603050405020304" pitchFamily="18" charset="0"/>
                        </a:rPr>
                        <a:t>ln ( VR / C ) / ln ( 1 - i ) = 3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5"/>
                  </a:ext>
                </a:extLst>
              </a:tr>
              <a:tr h="205740">
                <a:tc>
                  <a:txBody>
                    <a:bodyPr/>
                    <a:lstStyle/>
                    <a:p>
                      <a:pPr algn="l" fontAlgn="b">
                        <a:lnSpc>
                          <a:spcPct val="150000"/>
                        </a:lnSpc>
                      </a:pPr>
                      <a:r>
                        <a:rPr lang="es-AR" sz="3000" u="none" strike="noStrike" dirty="0">
                          <a:effectLst/>
                          <a:latin typeface="Times New Roman" panose="02020603050405020304" pitchFamily="18" charset="0"/>
                          <a:cs typeface="Times New Roman" panose="02020603050405020304" pitchFamily="18" charset="0"/>
                        </a:rPr>
                        <a:t>Tasa de amortización =</a:t>
                      </a:r>
                      <a:r>
                        <a:rPr lang="es-AR" sz="3000" u="none" strike="noStrike" baseline="0" dirty="0">
                          <a:effectLst/>
                          <a:latin typeface="Times New Roman" panose="02020603050405020304" pitchFamily="18" charset="0"/>
                          <a:cs typeface="Times New Roman" panose="02020603050405020304" pitchFamily="18" charset="0"/>
                        </a:rPr>
                        <a:t> </a:t>
                      </a:r>
                      <a:r>
                        <a:rPr lang="pt-BR" sz="3000" u="none" strike="noStrike" dirty="0">
                          <a:effectLst/>
                          <a:latin typeface="Times New Roman" panose="02020603050405020304" pitchFamily="18" charset="0"/>
                          <a:cs typeface="Times New Roman" panose="02020603050405020304" pitchFamily="18" charset="0"/>
                        </a:rPr>
                        <a:t>1 - ( VR / C ) </a:t>
                      </a:r>
                      <a:r>
                        <a:rPr lang="pt-BR" sz="3000" u="none" strike="noStrike" baseline="30000" dirty="0">
                          <a:effectLst/>
                          <a:latin typeface="Times New Roman" panose="02020603050405020304" pitchFamily="18" charset="0"/>
                          <a:cs typeface="Times New Roman" panose="02020603050405020304" pitchFamily="18" charset="0"/>
                        </a:rPr>
                        <a:t>-n</a:t>
                      </a:r>
                      <a:r>
                        <a:rPr lang="pt-BR" sz="3000" u="none" strike="noStrike" dirty="0">
                          <a:effectLst/>
                          <a:latin typeface="Times New Roman" panose="02020603050405020304" pitchFamily="18" charset="0"/>
                          <a:cs typeface="Times New Roman" panose="02020603050405020304" pitchFamily="18" charset="0"/>
                        </a:rPr>
                        <a:t> = 20 %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6"/>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14</a:t>
            </a:fld>
            <a:endParaRPr lang="es-AR"/>
          </a:p>
        </p:txBody>
      </p:sp>
    </p:spTree>
    <p:extLst>
      <p:ext uri="{BB962C8B-B14F-4D97-AF65-F5344CB8AC3E}">
        <p14:creationId xmlns:p14="http://schemas.microsoft.com/office/powerpoint/2010/main" val="136510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518190593"/>
              </p:ext>
            </p:extLst>
          </p:nvPr>
        </p:nvGraphicFramePr>
        <p:xfrm>
          <a:off x="1061483" y="911225"/>
          <a:ext cx="9688033" cy="4709160"/>
        </p:xfrm>
        <a:graphic>
          <a:graphicData uri="http://schemas.openxmlformats.org/drawingml/2006/table">
            <a:tbl>
              <a:tblPr>
                <a:tableStyleId>{616DA210-FB5B-4158-B5E0-FEB733F419BA}</a:tableStyleId>
              </a:tblPr>
              <a:tblGrid>
                <a:gridCol w="1132237">
                  <a:extLst>
                    <a:ext uri="{9D8B030D-6E8A-4147-A177-3AD203B41FA5}">
                      <a16:colId xmlns:a16="http://schemas.microsoft.com/office/drawing/2014/main" val="20000"/>
                    </a:ext>
                  </a:extLst>
                </a:gridCol>
                <a:gridCol w="4036890">
                  <a:extLst>
                    <a:ext uri="{9D8B030D-6E8A-4147-A177-3AD203B41FA5}">
                      <a16:colId xmlns:a16="http://schemas.microsoft.com/office/drawing/2014/main" val="20001"/>
                    </a:ext>
                  </a:extLst>
                </a:gridCol>
                <a:gridCol w="4518906">
                  <a:extLst>
                    <a:ext uri="{9D8B030D-6E8A-4147-A177-3AD203B41FA5}">
                      <a16:colId xmlns:a16="http://schemas.microsoft.com/office/drawing/2014/main" val="20002"/>
                    </a:ext>
                  </a:extLst>
                </a:gridCol>
              </a:tblGrid>
              <a:tr h="182880">
                <a:tc>
                  <a:txBody>
                    <a:bodyPr/>
                    <a:lstStyle/>
                    <a:p>
                      <a:pPr algn="ctr" fontAlgn="b">
                        <a:lnSpc>
                          <a:spcPct val="150000"/>
                        </a:lnSpc>
                      </a:pPr>
                      <a:endParaRPr lang="es-AR" sz="3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ES" sz="3400" b="1" i="0" u="none" strike="noStrike" dirty="0">
                          <a:solidFill>
                            <a:srgbClr val="000000"/>
                          </a:solidFill>
                          <a:effectLst/>
                          <a:latin typeface="Times New Roman" panose="02020603050405020304" pitchFamily="18" charset="0"/>
                          <a:cs typeface="Times New Roman" panose="02020603050405020304" pitchFamily="18" charset="0"/>
                        </a:rPr>
                        <a:t>Cuadro de marcha</a:t>
                      </a:r>
                      <a:endParaRPr lang="es-AR" sz="3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endParaRPr lang="es-AR" sz="3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0"/>
                  </a:ext>
                </a:extLst>
              </a:tr>
              <a:tr h="182880">
                <a:tc>
                  <a:txBody>
                    <a:bodyPr/>
                    <a:lstStyle/>
                    <a:p>
                      <a:pPr algn="ctr" fontAlgn="b">
                        <a:lnSpc>
                          <a:spcPct val="150000"/>
                        </a:lnSpc>
                      </a:pP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Amortización</a:t>
                      </a:r>
                      <a:endParaRPr lang="es-AR" sz="3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Valor Residual</a:t>
                      </a:r>
                      <a:endParaRPr lang="es-AR" sz="3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0</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 $  1,000,000.00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1</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 $ 200,000.00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 $     800,000.00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b">
                        <a:lnSpc>
                          <a:spcPct val="150000"/>
                        </a:lnSpc>
                      </a:pPr>
                      <a:r>
                        <a:rPr lang="es-AR" sz="3400" u="none" strike="noStrike">
                          <a:effectLst/>
                          <a:latin typeface="Times New Roman" panose="02020603050405020304" pitchFamily="18" charset="0"/>
                          <a:cs typeface="Times New Roman" panose="02020603050405020304" pitchFamily="18" charset="0"/>
                        </a:rPr>
                        <a:t>2</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 $ 160,000.00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 $     640,000.00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b">
                        <a:lnSpc>
                          <a:spcPct val="150000"/>
                        </a:lnSpc>
                      </a:pPr>
                      <a:r>
                        <a:rPr lang="es-AR" sz="3400" u="none" strike="noStrike">
                          <a:effectLst/>
                          <a:latin typeface="Times New Roman" panose="02020603050405020304" pitchFamily="18" charset="0"/>
                          <a:cs typeface="Times New Roman" panose="02020603050405020304" pitchFamily="18" charset="0"/>
                        </a:rPr>
                        <a:t>3</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 $ 128,000.00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400" u="none" strike="noStrike" dirty="0">
                          <a:effectLst/>
                          <a:latin typeface="Times New Roman" panose="02020603050405020304" pitchFamily="18" charset="0"/>
                          <a:cs typeface="Times New Roman" panose="02020603050405020304" pitchFamily="18" charset="0"/>
                        </a:rPr>
                        <a:t> $     512,000.00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5"/>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15</a:t>
            </a:fld>
            <a:endParaRPr lang="es-AR"/>
          </a:p>
        </p:txBody>
      </p:sp>
    </p:spTree>
    <p:extLst>
      <p:ext uri="{BB962C8B-B14F-4D97-AF65-F5344CB8AC3E}">
        <p14:creationId xmlns:p14="http://schemas.microsoft.com/office/powerpoint/2010/main" val="114295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16</a:t>
            </a:fld>
            <a:endParaRPr lang="es-AR"/>
          </a:p>
        </p:txBody>
      </p:sp>
      <p:sp>
        <p:nvSpPr>
          <p:cNvPr id="4" name="Rectángulo 3"/>
          <p:cNvSpPr/>
          <p:nvPr/>
        </p:nvSpPr>
        <p:spPr>
          <a:xfrm>
            <a:off x="957154" y="671688"/>
            <a:ext cx="10074234" cy="5302221"/>
          </a:xfrm>
          <a:prstGeom prst="rect">
            <a:avLst/>
          </a:prstGeom>
        </p:spPr>
        <p:txBody>
          <a:bodyPr wrap="square">
            <a:spAutoFit/>
          </a:bodyPr>
          <a:lstStyle/>
          <a:p>
            <a:pPr algn="just">
              <a:lnSpc>
                <a:spcPct val="150000"/>
              </a:lnSpc>
              <a:spcBef>
                <a:spcPts val="12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2.2 - De los números dígitos</a:t>
            </a:r>
            <a:endParaRPr lang="es-AR" sz="3200" b="1" i="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10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Concepto</a:t>
            </a:r>
            <a:endParaRPr lang="es-AR" sz="3200" b="1" i="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Es un valor de amortización periódico decreciente. Esta razón es el resultado del cociente que tiene como numerador al resto de la vida útil del bien al inicio del ejercicio o lapso de amortización y como denominador a la sumatoria de los dígitos de la vida útil del bien.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94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2185" y="627034"/>
            <a:ext cx="10136157" cy="4016484"/>
          </a:xfrm>
          <a:prstGeom prst="rect">
            <a:avLst/>
          </a:prstGeom>
        </p:spPr>
        <p:txBody>
          <a:bodyPr wrap="square">
            <a:spAutoFit/>
          </a:bodyPr>
          <a:lstStyle/>
          <a:p>
            <a:pPr algn="just">
              <a:lnSpc>
                <a:spcPct val="150000"/>
              </a:lnSpc>
              <a:spcBef>
                <a:spcPts val="1000"/>
              </a:spcBef>
              <a:spcAft>
                <a:spcPts val="0"/>
              </a:spcAft>
            </a:pPr>
            <a:r>
              <a:rPr lang="es-ES_tradnl" sz="3400" b="1" dirty="0">
                <a:latin typeface="Times New Roman" panose="02020603050405020304" pitchFamily="18" charset="0"/>
                <a:ea typeface="Times New Roman" panose="02020603050405020304" pitchFamily="18" charset="0"/>
                <a:cs typeface="Times New Roman" panose="02020603050405020304" pitchFamily="18" charset="0"/>
              </a:rPr>
              <a:t>Simbología</a:t>
            </a:r>
            <a:endParaRPr lang="es-AR" sz="3400" b="1" i="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K = suma de los dígitos</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Y = n° de años de vida útil que restan al inicio del período o ejercicio</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Cuota = (C - VR) * Y/K</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17</a:t>
            </a:fld>
            <a:endParaRPr lang="es-AR"/>
          </a:p>
        </p:txBody>
      </p:sp>
    </p:spTree>
    <p:extLst>
      <p:ext uri="{BB962C8B-B14F-4D97-AF65-F5344CB8AC3E}">
        <p14:creationId xmlns:p14="http://schemas.microsoft.com/office/powerpoint/2010/main" val="240388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341276583"/>
              </p:ext>
            </p:extLst>
          </p:nvPr>
        </p:nvGraphicFramePr>
        <p:xfrm>
          <a:off x="1071083" y="890209"/>
          <a:ext cx="9348824" cy="4043172"/>
        </p:xfrm>
        <a:graphic>
          <a:graphicData uri="http://schemas.openxmlformats.org/drawingml/2006/table">
            <a:tbl>
              <a:tblPr>
                <a:tableStyleId>{2D5ABB26-0587-4C30-8999-92F81FD0307C}</a:tableStyleId>
              </a:tblPr>
              <a:tblGrid>
                <a:gridCol w="5893243">
                  <a:extLst>
                    <a:ext uri="{9D8B030D-6E8A-4147-A177-3AD203B41FA5}">
                      <a16:colId xmlns:a16="http://schemas.microsoft.com/office/drawing/2014/main" val="20000"/>
                    </a:ext>
                  </a:extLst>
                </a:gridCol>
                <a:gridCol w="3455581">
                  <a:extLst>
                    <a:ext uri="{9D8B030D-6E8A-4147-A177-3AD203B41FA5}">
                      <a16:colId xmlns:a16="http://schemas.microsoft.com/office/drawing/2014/main" val="20001"/>
                    </a:ext>
                  </a:extLst>
                </a:gridCol>
              </a:tblGrid>
              <a:tr h="182880">
                <a:tc gridSpan="2">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NUMEROS DÍGITOS</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s-AR"/>
                    </a:p>
                  </a:txBody>
                  <a:tcPr/>
                </a:tc>
                <a:extLst>
                  <a:ext uri="{0D108BD9-81ED-4DB2-BD59-A6C34878D82A}">
                    <a16:rowId xmlns:a16="http://schemas.microsoft.com/office/drawing/2014/main" val="10000"/>
                  </a:ext>
                </a:extLst>
              </a:tr>
              <a:tr h="182880">
                <a:tc>
                  <a:txBody>
                    <a:bodyPr/>
                    <a:lstStyle/>
                    <a:p>
                      <a:pPr algn="l" fontAlgn="b">
                        <a:lnSpc>
                          <a:spcPct val="150000"/>
                        </a:lnSpc>
                      </a:pPr>
                      <a:r>
                        <a:rPr lang="es-AR" sz="3400" u="none" strike="noStrike" dirty="0">
                          <a:effectLst/>
                          <a:latin typeface="Times New Roman" panose="02020603050405020304" pitchFamily="18" charset="0"/>
                          <a:cs typeface="Times New Roman" panose="02020603050405020304" pitchFamily="18" charset="0"/>
                        </a:rPr>
                        <a:t>Costo = $</a:t>
                      </a:r>
                      <a:r>
                        <a:rPr lang="es-AR" sz="3400" u="none" strike="noStrike" baseline="0" dirty="0">
                          <a:effectLst/>
                          <a:latin typeface="Times New Roman" panose="02020603050405020304" pitchFamily="18" charset="0"/>
                          <a:cs typeface="Times New Roman" panose="02020603050405020304" pitchFamily="18" charset="0"/>
                        </a:rPr>
                        <a:t> 1.000.000,00</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nSpc>
                          <a:spcPct val="200000"/>
                        </a:lnSpc>
                      </a:pPr>
                      <a:endParaRPr lang="es-AR" dirty="0">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1"/>
                  </a:ext>
                </a:extLst>
              </a:tr>
              <a:tr h="182880">
                <a:tc>
                  <a:txBody>
                    <a:bodyPr/>
                    <a:lstStyle/>
                    <a:p>
                      <a:pPr algn="l" fontAlgn="b">
                        <a:lnSpc>
                          <a:spcPct val="150000"/>
                        </a:lnSpc>
                      </a:pPr>
                      <a:r>
                        <a:rPr lang="es-AR" sz="3400" u="none" strike="noStrike" dirty="0">
                          <a:effectLst/>
                          <a:latin typeface="Times New Roman" panose="02020603050405020304" pitchFamily="18" charset="0"/>
                          <a:cs typeface="Times New Roman" panose="02020603050405020304" pitchFamily="18" charset="0"/>
                        </a:rPr>
                        <a:t>Valor Residual = $ 300.000,00</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nSpc>
                          <a:spcPct val="200000"/>
                        </a:lnSpc>
                      </a:pPr>
                      <a:endParaRPr lang="es-AR" dirty="0">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2"/>
                  </a:ext>
                </a:extLst>
              </a:tr>
              <a:tr h="182880">
                <a:tc>
                  <a:txBody>
                    <a:bodyPr/>
                    <a:lstStyle/>
                    <a:p>
                      <a:pPr algn="l" fontAlgn="b">
                        <a:lnSpc>
                          <a:spcPct val="150000"/>
                        </a:lnSpc>
                      </a:pPr>
                      <a:r>
                        <a:rPr lang="es-AR" sz="3400" u="none" strike="noStrike" dirty="0">
                          <a:effectLst/>
                          <a:latin typeface="Times New Roman" panose="02020603050405020304" pitchFamily="18" charset="0"/>
                          <a:cs typeface="Times New Roman" panose="02020603050405020304" pitchFamily="18" charset="0"/>
                        </a:rPr>
                        <a:t>A amortizar</a:t>
                      </a:r>
                      <a:r>
                        <a:rPr lang="es-AR" sz="3400" u="none" strike="noStrike" baseline="0" dirty="0">
                          <a:effectLst/>
                          <a:latin typeface="Times New Roman" panose="02020603050405020304" pitchFamily="18" charset="0"/>
                          <a:cs typeface="Times New Roman" panose="02020603050405020304" pitchFamily="18" charset="0"/>
                        </a:rPr>
                        <a:t> = $ 700.000,00</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nSpc>
                          <a:spcPct val="200000"/>
                        </a:lnSpc>
                      </a:pPr>
                      <a:endParaRPr lang="es-AR" dirty="0">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3"/>
                  </a:ext>
                </a:extLst>
              </a:tr>
              <a:tr h="182880">
                <a:tc>
                  <a:txBody>
                    <a:bodyPr/>
                    <a:lstStyle/>
                    <a:p>
                      <a:pPr algn="l" fontAlgn="b">
                        <a:lnSpc>
                          <a:spcPct val="150000"/>
                        </a:lnSpc>
                      </a:pPr>
                      <a:r>
                        <a:rPr lang="es-AR" sz="3400" u="none" strike="noStrike" dirty="0">
                          <a:effectLst/>
                          <a:latin typeface="Times New Roman" panose="02020603050405020304" pitchFamily="18" charset="0"/>
                          <a:cs typeface="Times New Roman" panose="02020603050405020304" pitchFamily="18" charset="0"/>
                        </a:rPr>
                        <a:t>Vida útil = 5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nSpc>
                          <a:spcPct val="200000"/>
                        </a:lnSpc>
                      </a:pPr>
                      <a:endParaRPr lang="es-AR" dirty="0">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4"/>
                  </a:ext>
                </a:extLst>
              </a:tr>
              <a:tr h="182880">
                <a:tc>
                  <a:txBody>
                    <a:bodyPr/>
                    <a:lstStyle/>
                    <a:p>
                      <a:pPr algn="l" fontAlgn="b">
                        <a:lnSpc>
                          <a:spcPct val="150000"/>
                        </a:lnSpc>
                      </a:pPr>
                      <a:r>
                        <a:rPr lang="es-AR" sz="3400" u="none" strike="noStrike" dirty="0">
                          <a:effectLst/>
                          <a:latin typeface="Times New Roman" panose="02020603050405020304" pitchFamily="18" charset="0"/>
                          <a:cs typeface="Times New Roman" panose="02020603050405020304" pitchFamily="18" charset="0"/>
                        </a:rPr>
                        <a:t>K = 15</a:t>
                      </a:r>
                    </a:p>
                  </a:txBody>
                  <a:tcPr marL="7620" marR="7620" marT="7620" marB="0" anchor="b"/>
                </a:tc>
                <a:tc>
                  <a:txBody>
                    <a:bodyPr/>
                    <a:lstStyle/>
                    <a:p>
                      <a:pPr>
                        <a:lnSpc>
                          <a:spcPct val="200000"/>
                        </a:lnSpc>
                      </a:pPr>
                      <a:endParaRPr lang="es-AR" dirty="0">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5"/>
                  </a:ext>
                </a:extLst>
              </a:tr>
            </a:tbl>
          </a:graphicData>
        </a:graphic>
      </p:graphicFrame>
      <p:sp>
        <p:nvSpPr>
          <p:cNvPr id="6" name="Marcador de pie de página 5"/>
          <p:cNvSpPr>
            <a:spLocks noGrp="1"/>
          </p:cNvSpPr>
          <p:nvPr>
            <p:ph type="ftr" sz="quarter" idx="11"/>
          </p:nvPr>
        </p:nvSpPr>
        <p:spPr/>
        <p:txBody>
          <a:bodyPr/>
          <a:lstStyle/>
          <a:p>
            <a:r>
              <a:rPr lang="es-AR"/>
              <a:t>Matemática Financiera - 1º 2020</a:t>
            </a:r>
          </a:p>
        </p:txBody>
      </p:sp>
      <p:sp>
        <p:nvSpPr>
          <p:cNvPr id="7" name="Marcador de número de diapositiva 6"/>
          <p:cNvSpPr>
            <a:spLocks noGrp="1"/>
          </p:cNvSpPr>
          <p:nvPr>
            <p:ph type="sldNum" sz="quarter" idx="12"/>
          </p:nvPr>
        </p:nvSpPr>
        <p:spPr/>
        <p:txBody>
          <a:bodyPr/>
          <a:lstStyle/>
          <a:p>
            <a:fld id="{667BF7F9-8DFB-482B-AEA4-982DEBB0735D}" type="slidenum">
              <a:rPr lang="es-AR" smtClean="0"/>
              <a:t>18</a:t>
            </a:fld>
            <a:endParaRPr lang="es-AR"/>
          </a:p>
        </p:txBody>
      </p:sp>
    </p:spTree>
    <p:extLst>
      <p:ext uri="{BB962C8B-B14F-4D97-AF65-F5344CB8AC3E}">
        <p14:creationId xmlns:p14="http://schemas.microsoft.com/office/powerpoint/2010/main" val="201606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11132683"/>
              </p:ext>
            </p:extLst>
          </p:nvPr>
        </p:nvGraphicFramePr>
        <p:xfrm>
          <a:off x="1076177" y="1261110"/>
          <a:ext cx="10039645" cy="4335780"/>
        </p:xfrm>
        <a:graphic>
          <a:graphicData uri="http://schemas.openxmlformats.org/drawingml/2006/table">
            <a:tbl>
              <a:tblPr>
                <a:tableStyleId>{616DA210-FB5B-4158-B5E0-FEB733F419BA}</a:tableStyleId>
              </a:tblPr>
              <a:tblGrid>
                <a:gridCol w="753445">
                  <a:extLst>
                    <a:ext uri="{9D8B030D-6E8A-4147-A177-3AD203B41FA5}">
                      <a16:colId xmlns:a16="http://schemas.microsoft.com/office/drawing/2014/main" val="20000"/>
                    </a:ext>
                  </a:extLst>
                </a:gridCol>
                <a:gridCol w="1083076">
                  <a:extLst>
                    <a:ext uri="{9D8B030D-6E8A-4147-A177-3AD203B41FA5}">
                      <a16:colId xmlns:a16="http://schemas.microsoft.com/office/drawing/2014/main" val="20001"/>
                    </a:ext>
                  </a:extLst>
                </a:gridCol>
                <a:gridCol w="2024882">
                  <a:extLst>
                    <a:ext uri="{9D8B030D-6E8A-4147-A177-3AD203B41FA5}">
                      <a16:colId xmlns:a16="http://schemas.microsoft.com/office/drawing/2014/main" val="20002"/>
                    </a:ext>
                  </a:extLst>
                </a:gridCol>
                <a:gridCol w="2733295">
                  <a:extLst>
                    <a:ext uri="{9D8B030D-6E8A-4147-A177-3AD203B41FA5}">
                      <a16:colId xmlns:a16="http://schemas.microsoft.com/office/drawing/2014/main" val="20003"/>
                    </a:ext>
                  </a:extLst>
                </a:gridCol>
                <a:gridCol w="3444947">
                  <a:extLst>
                    <a:ext uri="{9D8B030D-6E8A-4147-A177-3AD203B41FA5}">
                      <a16:colId xmlns:a16="http://schemas.microsoft.com/office/drawing/2014/main" val="20004"/>
                    </a:ext>
                  </a:extLst>
                </a:gridCol>
              </a:tblGrid>
              <a:tr h="182880">
                <a:tc gridSpan="5">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CUADRO DE MARCHA</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0">
                <a:tc>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n</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Y</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Y / K</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Cuota de amortización</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Valor</a:t>
                      </a:r>
                      <a:r>
                        <a:rPr lang="es-AR" sz="2800" u="none" strike="noStrike" baseline="0" dirty="0">
                          <a:effectLst/>
                          <a:latin typeface="Times New Roman" panose="02020603050405020304" pitchFamily="18" charset="0"/>
                          <a:cs typeface="Times New Roman" panose="02020603050405020304" pitchFamily="18" charset="0"/>
                        </a:rPr>
                        <a:t> Residual</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0</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700,000.00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1</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5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33.33%</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233,333.33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466,666.67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2</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4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26.67%</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186,666.67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280,000.00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3</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    3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20.00%</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140,000.00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140,000.00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4</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    2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13.33%</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93,333.33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46,666.67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5</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    1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6.67%</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46,666.67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b">
                        <a:lnSpc>
                          <a:spcPct val="100000"/>
                        </a:lnSpc>
                      </a:pP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a:effectLst/>
                          <a:latin typeface="Times New Roman" panose="02020603050405020304" pitchFamily="18" charset="0"/>
                          <a:cs typeface="Times New Roman" panose="02020603050405020304" pitchFamily="18" charset="0"/>
                        </a:rPr>
                        <a:t>100.00%</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 $     700,000.00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00000"/>
                        </a:lnSpc>
                      </a:pP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8"/>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19</a:t>
            </a:fld>
            <a:endParaRPr lang="es-AR"/>
          </a:p>
        </p:txBody>
      </p:sp>
    </p:spTree>
    <p:extLst>
      <p:ext uri="{BB962C8B-B14F-4D97-AF65-F5344CB8AC3E}">
        <p14:creationId xmlns:p14="http://schemas.microsoft.com/office/powerpoint/2010/main" val="144838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667BF7F9-8DFB-482B-AEA4-982DEBB0735D}" type="slidenum">
              <a:rPr lang="es-AR" smtClean="0"/>
              <a:t>2</a:t>
            </a:fld>
            <a:endParaRPr lang="es-AR"/>
          </a:p>
        </p:txBody>
      </p:sp>
      <p:sp>
        <p:nvSpPr>
          <p:cNvPr id="4" name="Rectángulo 3"/>
          <p:cNvSpPr/>
          <p:nvPr/>
        </p:nvSpPr>
        <p:spPr>
          <a:xfrm>
            <a:off x="4549843" y="2856109"/>
            <a:ext cx="3262433" cy="923330"/>
          </a:xfrm>
          <a:prstGeom prst="rect">
            <a:avLst/>
          </a:prstGeom>
        </p:spPr>
        <p:txBody>
          <a:bodyPr wrap="none">
            <a:spAutoFit/>
          </a:bodyPr>
          <a:lstStyle/>
          <a:p>
            <a:pPr lvl="0" algn="ctr">
              <a:lnSpc>
                <a:spcPct val="150000"/>
              </a:lnSpc>
              <a:spcAft>
                <a:spcPts val="0"/>
              </a:spcAft>
            </a:pPr>
            <a:r>
              <a:rPr lang="es-AR" sz="3600" b="1" dirty="0">
                <a:latin typeface="Times New Roman" panose="02020603050405020304" pitchFamily="18" charset="0"/>
                <a:ea typeface="Calibri" panose="020F0502020204030204" pitchFamily="34" charset="0"/>
              </a:rPr>
              <a:t>Amortizaciones</a:t>
            </a:r>
          </a:p>
        </p:txBody>
      </p:sp>
    </p:spTree>
    <p:extLst>
      <p:ext uri="{BB962C8B-B14F-4D97-AF65-F5344CB8AC3E}">
        <p14:creationId xmlns:p14="http://schemas.microsoft.com/office/powerpoint/2010/main" val="166305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20</a:t>
            </a:fld>
            <a:endParaRPr lang="es-AR"/>
          </a:p>
        </p:txBody>
      </p:sp>
      <p:sp>
        <p:nvSpPr>
          <p:cNvPr id="4" name="Rectángulo 3"/>
          <p:cNvSpPr/>
          <p:nvPr/>
        </p:nvSpPr>
        <p:spPr>
          <a:xfrm>
            <a:off x="978275" y="428178"/>
            <a:ext cx="10375525" cy="6001643"/>
          </a:xfrm>
          <a:prstGeom prst="rect">
            <a:avLst/>
          </a:prstGeom>
        </p:spPr>
        <p:txBody>
          <a:bodyPr wrap="square">
            <a:spAutoFit/>
          </a:bodyPr>
          <a:lstStyle/>
          <a:p>
            <a:pPr algn="just">
              <a:lnSpc>
                <a:spcPct val="150000"/>
              </a:lnSpc>
              <a:spcBef>
                <a:spcPts val="1800"/>
              </a:spcBef>
              <a:spcAft>
                <a:spcPts val="0"/>
              </a:spcAft>
            </a:pPr>
            <a:r>
              <a:rPr lang="es-ES" sz="3200" b="1" dirty="0">
                <a:solidFill>
                  <a:srgbClr val="FF0000"/>
                </a:solidFill>
                <a:latin typeface="Times New Roman" panose="02020603050405020304" pitchFamily="18" charset="0"/>
                <a:ea typeface="Times New Roman" panose="02020603050405020304" pitchFamily="18" charset="0"/>
              </a:rPr>
              <a:t>3 - Métodos con interés</a:t>
            </a:r>
            <a:endParaRPr lang="es-AR" sz="3200" b="1" dirty="0">
              <a:solidFill>
                <a:srgbClr val="FF0000"/>
              </a:solidFill>
              <a:latin typeface="Times New Roman" panose="02020603050405020304" pitchFamily="18" charset="0"/>
              <a:ea typeface="Times New Roman" panose="02020603050405020304" pitchFamily="18" charset="0"/>
            </a:endParaRPr>
          </a:p>
          <a:p>
            <a:pPr algn="just">
              <a:lnSpc>
                <a:spcPct val="150000"/>
              </a:lnSpc>
              <a:spcAft>
                <a:spcPts val="0"/>
              </a:spcAft>
            </a:pPr>
            <a:r>
              <a:rPr lang="es-AR" sz="3200" dirty="0">
                <a:latin typeface="Times New Roman" panose="02020603050405020304" pitchFamily="18" charset="0"/>
                <a:ea typeface="Calibri" panose="020F0502020204030204" pitchFamily="34" charset="0"/>
                <a:cs typeface="Times New Roman" panose="02020603050405020304" pitchFamily="18" charset="0"/>
              </a:rPr>
              <a:t>Son sistemas que parten del supuesto que se debe contar, al fin de la vida útil del bien, con una suma de dinero igual a total amortizado. </a:t>
            </a:r>
          </a:p>
          <a:p>
            <a:pPr algn="just">
              <a:lnSpc>
                <a:spcPct val="150000"/>
              </a:lnSpc>
              <a:spcAft>
                <a:spcPts val="0"/>
              </a:spcAft>
            </a:pPr>
            <a:r>
              <a:rPr lang="es-AR" sz="3200" dirty="0">
                <a:latin typeface="Times New Roman" panose="02020603050405020304" pitchFamily="18" charset="0"/>
                <a:ea typeface="Calibri" panose="020F0502020204030204" pitchFamily="34" charset="0"/>
                <a:cs typeface="Times New Roman" panose="02020603050405020304" pitchFamily="18" charset="0"/>
              </a:rPr>
              <a:t>Para ello se debe, período a período de amortización, realizar una imposición de manera que se cumpla con el objetivo. </a:t>
            </a:r>
          </a:p>
          <a:p>
            <a:pPr algn="just">
              <a:lnSpc>
                <a:spcPct val="150000"/>
              </a:lnSpc>
              <a:spcAft>
                <a:spcPts val="0"/>
              </a:spcAft>
            </a:pPr>
            <a:r>
              <a:rPr lang="es-AR" sz="3200" dirty="0">
                <a:latin typeface="Times New Roman" panose="02020603050405020304" pitchFamily="18" charset="0"/>
                <a:ea typeface="Calibri" panose="020F0502020204030204" pitchFamily="34" charset="0"/>
                <a:cs typeface="Times New Roman" panose="02020603050405020304" pitchFamily="18" charset="0"/>
              </a:rPr>
              <a:t>Son dos sistemas: uno de ellos al bien a amortizar se le suma el “</a:t>
            </a:r>
            <a:r>
              <a:rPr lang="es-AR" sz="3200" i="1" dirty="0">
                <a:latin typeface="Times New Roman" panose="02020603050405020304" pitchFamily="18" charset="0"/>
                <a:ea typeface="Calibri" panose="020F0502020204030204" pitchFamily="34" charset="0"/>
                <a:cs typeface="Times New Roman" panose="02020603050405020304" pitchFamily="18" charset="0"/>
              </a:rPr>
              <a:t>costo de oportunidad</a:t>
            </a:r>
            <a:r>
              <a:rPr lang="es-AR" sz="3200" dirty="0">
                <a:latin typeface="Times New Roman" panose="02020603050405020304" pitchFamily="18" charset="0"/>
                <a:ea typeface="Calibri" panose="020F0502020204030204" pitchFamily="34" charset="0"/>
                <a:cs typeface="Times New Roman" panose="02020603050405020304" pitchFamily="18" charset="0"/>
              </a:rPr>
              <a:t>” que tiene la inversión realizada.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86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3257" y="666852"/>
            <a:ext cx="10145485" cy="4652556"/>
          </a:xfrm>
          <a:prstGeom prst="rect">
            <a:avLst/>
          </a:prstGeom>
        </p:spPr>
        <p:txBody>
          <a:bodyPr wrap="square">
            <a:spAutoFit/>
          </a:bodyPr>
          <a:lstStyle/>
          <a:p>
            <a:pPr algn="just">
              <a:lnSpc>
                <a:spcPct val="150000"/>
              </a:lnSpc>
              <a:spcBef>
                <a:spcPts val="12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Sistemas</a:t>
            </a:r>
            <a:endParaRPr lang="es-AR" sz="3200" b="1" i="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10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3.1 - Fondo amortizante</a:t>
            </a:r>
            <a:endParaRPr lang="es-AR" sz="3200" b="1" i="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El objetivo es la conformación de una suma al cabo de “n” años que sea igual a la amortización del bien, sin considerar el costo del capital invertido:</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Cuota de amortización = (C - VR) S</a:t>
            </a:r>
            <a:r>
              <a:rPr lang="es-ES_tradnl" sz="3200" b="1"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es-ES_tradnl" sz="3200" b="1" baseline="30000" dirty="0">
                <a:latin typeface="Times New Roman" panose="02020603050405020304" pitchFamily="18" charset="0"/>
                <a:ea typeface="Times New Roman" panose="02020603050405020304" pitchFamily="18" charset="0"/>
                <a:cs typeface="Times New Roman" panose="02020603050405020304" pitchFamily="18" charset="0"/>
              </a:rPr>
              <a:t>-1</a:t>
            </a:r>
            <a:endParaRPr lang="es-AR" sz="3200" b="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21</a:t>
            </a:fld>
            <a:endParaRPr lang="es-AR"/>
          </a:p>
        </p:txBody>
      </p:sp>
    </p:spTree>
    <p:extLst>
      <p:ext uri="{BB962C8B-B14F-4D97-AF65-F5344CB8AC3E}">
        <p14:creationId xmlns:p14="http://schemas.microsoft.com/office/powerpoint/2010/main" val="135501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276007652"/>
              </p:ext>
            </p:extLst>
          </p:nvPr>
        </p:nvGraphicFramePr>
        <p:xfrm>
          <a:off x="1104900" y="1128022"/>
          <a:ext cx="9982200" cy="4450080"/>
        </p:xfrm>
        <a:graphic>
          <a:graphicData uri="http://schemas.openxmlformats.org/drawingml/2006/table">
            <a:tbl>
              <a:tblPr>
                <a:tableStyleId>{2D5ABB26-0587-4C30-8999-92F81FD0307C}</a:tableStyleId>
              </a:tblPr>
              <a:tblGrid>
                <a:gridCol w="6382061">
                  <a:extLst>
                    <a:ext uri="{9D8B030D-6E8A-4147-A177-3AD203B41FA5}">
                      <a16:colId xmlns:a16="http://schemas.microsoft.com/office/drawing/2014/main" val="20000"/>
                    </a:ext>
                  </a:extLst>
                </a:gridCol>
                <a:gridCol w="3600139">
                  <a:extLst>
                    <a:ext uri="{9D8B030D-6E8A-4147-A177-3AD203B41FA5}">
                      <a16:colId xmlns:a16="http://schemas.microsoft.com/office/drawing/2014/main" val="20001"/>
                    </a:ext>
                  </a:extLst>
                </a:gridCol>
              </a:tblGrid>
              <a:tr h="182880">
                <a:tc gridSpan="2">
                  <a:txBody>
                    <a:bodyPr/>
                    <a:lstStyle/>
                    <a:p>
                      <a:pPr algn="ctr" fontAlgn="b"/>
                      <a:r>
                        <a:rPr lang="es-AR" sz="3600" u="none" strike="noStrike" dirty="0">
                          <a:effectLst/>
                          <a:latin typeface="Times New Roman" panose="02020603050405020304" pitchFamily="18" charset="0"/>
                          <a:cs typeface="Times New Roman" panose="02020603050405020304" pitchFamily="18" charset="0"/>
                        </a:rPr>
                        <a:t>SISTEMA CON INTERES</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s-AR"/>
                    </a:p>
                  </a:txBody>
                  <a:tcPr/>
                </a:tc>
                <a:extLst>
                  <a:ext uri="{0D108BD9-81ED-4DB2-BD59-A6C34878D82A}">
                    <a16:rowId xmlns:a16="http://schemas.microsoft.com/office/drawing/2014/main" val="10000"/>
                  </a:ext>
                </a:extLst>
              </a:tr>
              <a:tr h="182880">
                <a:tc>
                  <a:txBody>
                    <a:bodyPr/>
                    <a:lstStyle/>
                    <a:p>
                      <a:pPr algn="ctr" fontAlgn="b"/>
                      <a:r>
                        <a:rPr lang="es-AR" sz="3600" u="sng" strike="noStrike" dirty="0">
                          <a:effectLst/>
                          <a:latin typeface="Times New Roman" panose="02020603050405020304" pitchFamily="18" charset="0"/>
                          <a:cs typeface="Times New Roman" panose="02020603050405020304" pitchFamily="18" charset="0"/>
                        </a:rPr>
                        <a:t>Fondo amortizante</a:t>
                      </a:r>
                      <a:endParaRPr lang="es-AR" sz="3600" b="0" i="0" u="sng"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s-AR" sz="3600" b="0" i="0" u="sng"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1"/>
                  </a:ext>
                </a:extLst>
              </a:tr>
              <a:tr h="182880">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Costo</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600" u="none" strike="noStrike">
                          <a:effectLst/>
                          <a:latin typeface="Times New Roman" panose="02020603050405020304" pitchFamily="18" charset="0"/>
                          <a:cs typeface="Times New Roman" panose="02020603050405020304" pitchFamily="18" charset="0"/>
                        </a:rPr>
                        <a:t> $    1,000,000.00 </a:t>
                      </a:r>
                      <a:endParaRPr lang="es-AR" sz="3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2"/>
                  </a:ext>
                </a:extLst>
              </a:tr>
              <a:tr h="182880">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Valor Residual</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300,000.00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3"/>
                  </a:ext>
                </a:extLst>
              </a:tr>
              <a:tr h="182880">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A Amortizar</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700,000.00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4"/>
                  </a:ext>
                </a:extLst>
              </a:tr>
              <a:tr h="182880">
                <a:tc>
                  <a:txBody>
                    <a:bodyPr/>
                    <a:lstStyle/>
                    <a:p>
                      <a:pPr algn="l" fontAlgn="b"/>
                      <a:r>
                        <a:rPr lang="es-ES" sz="3600" u="none" strike="noStrike" dirty="0">
                          <a:effectLst/>
                          <a:latin typeface="Times New Roman" panose="02020603050405020304" pitchFamily="18" charset="0"/>
                          <a:cs typeface="Times New Roman" panose="02020603050405020304" pitchFamily="18" charset="0"/>
                        </a:rPr>
                        <a:t>Tasa de interés de la imposición</a:t>
                      </a:r>
                      <a:endParaRPr lang="es-ES"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3600" u="none" strike="noStrike" dirty="0">
                          <a:effectLst/>
                          <a:latin typeface="Times New Roman" panose="02020603050405020304" pitchFamily="18" charset="0"/>
                          <a:cs typeface="Times New Roman" panose="02020603050405020304" pitchFamily="18" charset="0"/>
                        </a:rPr>
                        <a:t>5.00%</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5"/>
                  </a:ext>
                </a:extLst>
              </a:tr>
              <a:tr h="182880">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Vida útil: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3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6"/>
                  </a:ext>
                </a:extLst>
              </a:tr>
              <a:tr h="213360">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Cuota = ( C -  VR ) S</a:t>
                      </a:r>
                      <a:r>
                        <a:rPr lang="es-AR" sz="3600" u="none" strike="noStrike" baseline="-25000" dirty="0">
                          <a:effectLst/>
                          <a:latin typeface="Times New Roman" panose="02020603050405020304" pitchFamily="18" charset="0"/>
                          <a:cs typeface="Times New Roman" panose="02020603050405020304" pitchFamily="18" charset="0"/>
                        </a:rPr>
                        <a:t>n</a:t>
                      </a:r>
                      <a:r>
                        <a:rPr lang="es-AR" sz="3600" u="none" strike="noStrike" baseline="30000" dirty="0">
                          <a:effectLst/>
                          <a:latin typeface="Times New Roman" panose="02020603050405020304" pitchFamily="18" charset="0"/>
                          <a:cs typeface="Times New Roman" panose="02020603050405020304" pitchFamily="18" charset="0"/>
                        </a:rPr>
                        <a:t>-1</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222,046.00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7"/>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22</a:t>
            </a:fld>
            <a:endParaRPr lang="es-AR"/>
          </a:p>
        </p:txBody>
      </p:sp>
    </p:spTree>
    <p:extLst>
      <p:ext uri="{BB962C8B-B14F-4D97-AF65-F5344CB8AC3E}">
        <p14:creationId xmlns:p14="http://schemas.microsoft.com/office/powerpoint/2010/main" val="45003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9107544"/>
              </p:ext>
            </p:extLst>
          </p:nvPr>
        </p:nvGraphicFramePr>
        <p:xfrm>
          <a:off x="1053532" y="1083943"/>
          <a:ext cx="10084936" cy="4690114"/>
        </p:xfrm>
        <a:graphic>
          <a:graphicData uri="http://schemas.openxmlformats.org/drawingml/2006/table">
            <a:tbl>
              <a:tblPr>
                <a:tableStyleId>{7E9639D4-E3E2-4D34-9284-5A2195B3D0D7}</a:tableStyleId>
              </a:tblPr>
              <a:tblGrid>
                <a:gridCol w="680483">
                  <a:extLst>
                    <a:ext uri="{9D8B030D-6E8A-4147-A177-3AD203B41FA5}">
                      <a16:colId xmlns:a16="http://schemas.microsoft.com/office/drawing/2014/main" val="20000"/>
                    </a:ext>
                  </a:extLst>
                </a:gridCol>
                <a:gridCol w="3296093">
                  <a:extLst>
                    <a:ext uri="{9D8B030D-6E8A-4147-A177-3AD203B41FA5}">
                      <a16:colId xmlns:a16="http://schemas.microsoft.com/office/drawing/2014/main" val="20001"/>
                    </a:ext>
                  </a:extLst>
                </a:gridCol>
                <a:gridCol w="3139366">
                  <a:extLst>
                    <a:ext uri="{9D8B030D-6E8A-4147-A177-3AD203B41FA5}">
                      <a16:colId xmlns:a16="http://schemas.microsoft.com/office/drawing/2014/main" val="20002"/>
                    </a:ext>
                  </a:extLst>
                </a:gridCol>
                <a:gridCol w="2968994">
                  <a:extLst>
                    <a:ext uri="{9D8B030D-6E8A-4147-A177-3AD203B41FA5}">
                      <a16:colId xmlns:a16="http://schemas.microsoft.com/office/drawing/2014/main" val="20003"/>
                    </a:ext>
                  </a:extLst>
                </a:gridCol>
              </a:tblGrid>
              <a:tr h="907764">
                <a:tc gridSpan="4">
                  <a:txBody>
                    <a:bodyPr/>
                    <a:lstStyle/>
                    <a:p>
                      <a:pPr algn="ctr" fontAlgn="b"/>
                      <a:r>
                        <a:rPr lang="es-AR" sz="3600" u="none" strike="noStrike" dirty="0">
                          <a:effectLst/>
                          <a:latin typeface="Times New Roman" panose="02020603050405020304" pitchFamily="18" charset="0"/>
                          <a:cs typeface="Times New Roman" panose="02020603050405020304" pitchFamily="18" charset="0"/>
                        </a:rPr>
                        <a:t>CUADRO DE MARCHA</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059058">
                <a:tc>
                  <a:txBody>
                    <a:bodyPr/>
                    <a:lstStyle/>
                    <a:p>
                      <a:pPr algn="r" fontAlgn="b"/>
                      <a:r>
                        <a:rPr lang="es-AR" sz="3600" u="none" strike="noStrike" dirty="0">
                          <a:effectLst/>
                          <a:latin typeface="Times New Roman" panose="02020603050405020304" pitchFamily="18" charset="0"/>
                          <a:cs typeface="Times New Roman" panose="02020603050405020304" pitchFamily="18" charset="0"/>
                        </a:rPr>
                        <a:t>0</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3600" u="none" strike="noStrike" dirty="0">
                          <a:effectLst/>
                          <a:latin typeface="Times New Roman" panose="02020603050405020304" pitchFamily="18" charset="0"/>
                          <a:cs typeface="Times New Roman" panose="02020603050405020304" pitchFamily="18" charset="0"/>
                        </a:rPr>
                        <a:t>Cuota</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3600" u="none" strike="noStrike" dirty="0">
                          <a:effectLst/>
                          <a:latin typeface="Times New Roman" panose="02020603050405020304" pitchFamily="18" charset="0"/>
                          <a:cs typeface="Times New Roman" panose="02020603050405020304" pitchFamily="18" charset="0"/>
                        </a:rPr>
                        <a:t>Interés</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3600" u="none" strike="noStrike">
                          <a:effectLst/>
                          <a:latin typeface="Times New Roman" panose="02020603050405020304" pitchFamily="18" charset="0"/>
                          <a:cs typeface="Times New Roman" panose="02020603050405020304" pitchFamily="18" charset="0"/>
                        </a:rPr>
                        <a:t>Valor final</a:t>
                      </a:r>
                      <a:endParaRPr lang="es-AR" sz="3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907764">
                <a:tc>
                  <a:txBody>
                    <a:bodyPr/>
                    <a:lstStyle/>
                    <a:p>
                      <a:pPr algn="r" fontAlgn="b"/>
                      <a:r>
                        <a:rPr lang="es-AR" sz="3600" u="none" strike="noStrike" dirty="0">
                          <a:effectLst/>
                          <a:latin typeface="Times New Roman" panose="02020603050405020304" pitchFamily="18" charset="0"/>
                          <a:cs typeface="Times New Roman" panose="02020603050405020304" pitchFamily="18" charset="0"/>
                        </a:rPr>
                        <a:t>1</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222,046.00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222,046.00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2"/>
                  </a:ext>
                </a:extLst>
              </a:tr>
              <a:tr h="907764">
                <a:tc>
                  <a:txBody>
                    <a:bodyPr/>
                    <a:lstStyle/>
                    <a:p>
                      <a:pPr algn="r" fontAlgn="b"/>
                      <a:r>
                        <a:rPr lang="es-AR" sz="3600" u="none" strike="noStrike" dirty="0">
                          <a:effectLst/>
                          <a:latin typeface="Times New Roman" panose="02020603050405020304" pitchFamily="18" charset="0"/>
                          <a:cs typeface="Times New Roman" panose="02020603050405020304" pitchFamily="18" charset="0"/>
                        </a:rPr>
                        <a:t>2</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222,046.00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11,102.30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455,194.29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907764">
                <a:tc>
                  <a:txBody>
                    <a:bodyPr/>
                    <a:lstStyle/>
                    <a:p>
                      <a:pPr algn="r" fontAlgn="b"/>
                      <a:r>
                        <a:rPr lang="es-AR" sz="3600" u="none" strike="noStrike">
                          <a:effectLst/>
                          <a:latin typeface="Times New Roman" panose="02020603050405020304" pitchFamily="18" charset="0"/>
                          <a:cs typeface="Times New Roman" panose="02020603050405020304" pitchFamily="18" charset="0"/>
                        </a:rPr>
                        <a:t>3</a:t>
                      </a:r>
                      <a:endParaRPr lang="es-AR" sz="3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222,046.00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22,759.71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3600" u="none" strike="noStrike" dirty="0">
                          <a:effectLst/>
                          <a:latin typeface="Times New Roman" panose="02020603050405020304" pitchFamily="18" charset="0"/>
                          <a:cs typeface="Times New Roman" panose="02020603050405020304" pitchFamily="18" charset="0"/>
                        </a:rPr>
                        <a:t> $  700,000.00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4"/>
                  </a:ext>
                </a:extLst>
              </a:tr>
            </a:tbl>
          </a:graphicData>
        </a:graphic>
      </p:graphicFrame>
      <p:sp>
        <p:nvSpPr>
          <p:cNvPr id="6" name="Marcador de pie de página 5"/>
          <p:cNvSpPr>
            <a:spLocks noGrp="1"/>
          </p:cNvSpPr>
          <p:nvPr>
            <p:ph type="ftr" sz="quarter" idx="11"/>
          </p:nvPr>
        </p:nvSpPr>
        <p:spPr/>
        <p:txBody>
          <a:bodyPr/>
          <a:lstStyle/>
          <a:p>
            <a:r>
              <a:rPr lang="es-AR"/>
              <a:t>Matemática Financiera - 1º 2020</a:t>
            </a:r>
          </a:p>
        </p:txBody>
      </p:sp>
      <p:sp>
        <p:nvSpPr>
          <p:cNvPr id="7" name="Marcador de número de diapositiva 6"/>
          <p:cNvSpPr>
            <a:spLocks noGrp="1"/>
          </p:cNvSpPr>
          <p:nvPr>
            <p:ph type="sldNum" sz="quarter" idx="12"/>
          </p:nvPr>
        </p:nvSpPr>
        <p:spPr/>
        <p:txBody>
          <a:bodyPr/>
          <a:lstStyle/>
          <a:p>
            <a:fld id="{667BF7F9-8DFB-482B-AEA4-982DEBB0735D}" type="slidenum">
              <a:rPr lang="es-AR" smtClean="0"/>
              <a:t>23</a:t>
            </a:fld>
            <a:endParaRPr lang="es-AR"/>
          </a:p>
        </p:txBody>
      </p:sp>
    </p:spTree>
    <p:extLst>
      <p:ext uri="{BB962C8B-B14F-4D97-AF65-F5344CB8AC3E}">
        <p14:creationId xmlns:p14="http://schemas.microsoft.com/office/powerpoint/2010/main" val="157823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24</a:t>
            </a:fld>
            <a:endParaRPr lang="es-AR"/>
          </a:p>
        </p:txBody>
      </p:sp>
      <p:sp>
        <p:nvSpPr>
          <p:cNvPr id="4" name="Rectángulo 3"/>
          <p:cNvSpPr/>
          <p:nvPr/>
        </p:nvSpPr>
        <p:spPr>
          <a:xfrm>
            <a:off x="1009827" y="792212"/>
            <a:ext cx="10172346" cy="5153270"/>
          </a:xfrm>
          <a:prstGeom prst="rect">
            <a:avLst/>
          </a:prstGeom>
        </p:spPr>
        <p:txBody>
          <a:bodyPr wrap="square">
            <a:spAutoFit/>
          </a:bodyPr>
          <a:lstStyle/>
          <a:p>
            <a:pPr algn="just">
              <a:lnSpc>
                <a:spcPct val="115000"/>
              </a:lnSpc>
              <a:spcBef>
                <a:spcPts val="10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3.2 - Anualidades</a:t>
            </a:r>
            <a:endParaRPr lang="es-AR" sz="3200" b="1" i="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15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En este sistema se toma como total a amortizar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el costo del bien más un cargo financiero </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del capital propio; a esa suma se ha de restar el valor residual del bien. </a:t>
            </a:r>
          </a:p>
          <a:p>
            <a:pPr algn="just">
              <a:lnSpc>
                <a:spcPct val="115000"/>
              </a:lnSpc>
              <a:spcAft>
                <a:spcPts val="0"/>
              </a:spcAft>
            </a:pPr>
            <a:r>
              <a:rPr lang="es-ES_tradnl" sz="3200" u="sng" dirty="0">
                <a:latin typeface="Times New Roman" panose="02020603050405020304" pitchFamily="18" charset="0"/>
                <a:ea typeface="Times New Roman" panose="02020603050405020304" pitchFamily="18" charset="0"/>
                <a:cs typeface="Times New Roman" panose="02020603050405020304" pitchFamily="18" charset="0"/>
              </a:rPr>
              <a:t>Nomenclatura:</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s-AR" sz="3200" dirty="0">
                <a:latin typeface="Times New Roman" panose="02020603050405020304" pitchFamily="18" charset="0"/>
                <a:ea typeface="Calibri" panose="020F0502020204030204" pitchFamily="34" charset="0"/>
                <a:cs typeface="Times New Roman" panose="02020603050405020304" pitchFamily="18" charset="0"/>
              </a:rPr>
              <a:t>C = costo del bien a amortizar.</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s-AR" sz="3200" dirty="0">
                <a:latin typeface="Times New Roman" panose="02020603050405020304" pitchFamily="18" charset="0"/>
                <a:ea typeface="Calibri" panose="020F0502020204030204" pitchFamily="34" charset="0"/>
                <a:cs typeface="Times New Roman" panose="02020603050405020304" pitchFamily="18" charset="0"/>
              </a:rPr>
              <a:t>VR = valor residual.</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s-AR" sz="3200" dirty="0">
                <a:latin typeface="Times New Roman" panose="02020603050405020304" pitchFamily="18" charset="0"/>
                <a:ea typeface="Calibri" panose="020F0502020204030204" pitchFamily="34" charset="0"/>
                <a:cs typeface="Times New Roman" panose="02020603050405020304" pitchFamily="18" charset="0"/>
              </a:rPr>
              <a:t>i = tasa de interés del cargo financiero</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s-AR" sz="3200" dirty="0">
                <a:latin typeface="Times New Roman" panose="02020603050405020304" pitchFamily="18" charset="0"/>
                <a:ea typeface="Calibri" panose="020F0502020204030204" pitchFamily="34" charset="0"/>
                <a:cs typeface="Times New Roman" panose="02020603050405020304" pitchFamily="18" charset="0"/>
              </a:rPr>
              <a:t>i´= tasa de interés de la imposición</a:t>
            </a:r>
            <a:endParaRPr lang="es-AR" sz="3200" dirty="0"/>
          </a:p>
        </p:txBody>
      </p:sp>
    </p:spTree>
    <p:extLst>
      <p:ext uri="{BB962C8B-B14F-4D97-AF65-F5344CB8AC3E}">
        <p14:creationId xmlns:p14="http://schemas.microsoft.com/office/powerpoint/2010/main" val="1411931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25</a:t>
            </a:fld>
            <a:endParaRPr lang="es-AR"/>
          </a:p>
        </p:txBody>
      </p:sp>
      <p:sp>
        <p:nvSpPr>
          <p:cNvPr id="4" name="Rectángulo 3"/>
          <p:cNvSpPr/>
          <p:nvPr/>
        </p:nvSpPr>
        <p:spPr>
          <a:xfrm>
            <a:off x="927618" y="612844"/>
            <a:ext cx="10336763" cy="5632311"/>
          </a:xfrm>
          <a:prstGeom prst="rect">
            <a:avLst/>
          </a:prstGeom>
        </p:spPr>
        <p:txBody>
          <a:bodyPr wrap="square">
            <a:spAutoFit/>
          </a:bodyPr>
          <a:lstStyle/>
          <a:p>
            <a:pPr algn="just">
              <a:lnSpc>
                <a:spcPct val="15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Luego el total a amortizar será: </a:t>
            </a:r>
            <a:r>
              <a:rPr lang="es-AR" sz="3000" i="1" dirty="0">
                <a:latin typeface="Times New Roman" panose="02020603050405020304" pitchFamily="18" charset="0"/>
                <a:ea typeface="Calibri" panose="020F0502020204030204" pitchFamily="34" charset="0"/>
                <a:cs typeface="Times New Roman" panose="02020603050405020304" pitchFamily="18" charset="0"/>
              </a:rPr>
              <a:t>el precio de costo del bien “C” </a:t>
            </a:r>
            <a:r>
              <a:rPr lang="es-AR" sz="3000" b="1" dirty="0">
                <a:latin typeface="Times New Roman" panose="02020603050405020304" pitchFamily="18" charset="0"/>
                <a:ea typeface="Calibri" panose="020F0502020204030204" pitchFamily="34" charset="0"/>
                <a:cs typeface="Times New Roman" panose="02020603050405020304" pitchFamily="18" charset="0"/>
              </a:rPr>
              <a:t>más</a:t>
            </a:r>
            <a:r>
              <a:rPr lang="es-AR" sz="3000" dirty="0">
                <a:latin typeface="Times New Roman" panose="02020603050405020304" pitchFamily="18" charset="0"/>
                <a:ea typeface="Calibri" panose="020F0502020204030204" pitchFamily="34" charset="0"/>
                <a:cs typeface="Times New Roman" panose="02020603050405020304" pitchFamily="18" charset="0"/>
              </a:rPr>
              <a:t> </a:t>
            </a:r>
            <a:r>
              <a:rPr lang="es-AR" sz="3000" i="1" dirty="0">
                <a:latin typeface="Times New Roman" panose="02020603050405020304" pitchFamily="18" charset="0"/>
                <a:ea typeface="Calibri" panose="020F0502020204030204" pitchFamily="34" charset="0"/>
                <a:cs typeface="Times New Roman" panose="02020603050405020304" pitchFamily="18" charset="0"/>
              </a:rPr>
              <a:t>el interés hasta el final de su vida “n” calculado a la tasa “i”</a:t>
            </a:r>
            <a:r>
              <a:rPr lang="es-AR" sz="3000" dirty="0">
                <a:latin typeface="Times New Roman" panose="02020603050405020304" pitchFamily="18" charset="0"/>
                <a:ea typeface="Calibri" panose="020F0502020204030204" pitchFamily="34" charset="0"/>
                <a:cs typeface="Times New Roman" panose="02020603050405020304" pitchFamily="18" charset="0"/>
              </a:rPr>
              <a:t> </a:t>
            </a:r>
            <a:r>
              <a:rPr lang="es-AR" sz="3000" b="1" dirty="0">
                <a:latin typeface="Times New Roman" panose="02020603050405020304" pitchFamily="18" charset="0"/>
                <a:ea typeface="Calibri" panose="020F0502020204030204" pitchFamily="34" charset="0"/>
                <a:cs typeface="Times New Roman" panose="02020603050405020304" pitchFamily="18" charset="0"/>
              </a:rPr>
              <a:t>menos</a:t>
            </a:r>
            <a:r>
              <a:rPr lang="es-AR" sz="3000" dirty="0">
                <a:latin typeface="Times New Roman" panose="02020603050405020304" pitchFamily="18" charset="0"/>
                <a:ea typeface="Calibri" panose="020F0502020204030204" pitchFamily="34" charset="0"/>
                <a:cs typeface="Times New Roman" panose="02020603050405020304" pitchFamily="18" charset="0"/>
              </a:rPr>
              <a:t> </a:t>
            </a:r>
            <a:r>
              <a:rPr lang="es-AR" sz="3000" i="1" dirty="0">
                <a:latin typeface="Times New Roman" panose="02020603050405020304" pitchFamily="18" charset="0"/>
                <a:ea typeface="Calibri" panose="020F0502020204030204" pitchFamily="34" charset="0"/>
                <a:cs typeface="Times New Roman" panose="02020603050405020304" pitchFamily="18" charset="0"/>
              </a:rPr>
              <a:t>el valor residual “VR”</a:t>
            </a:r>
            <a:endParaRPr lang="es-AR" sz="3000" i="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Total a amortizar = C ( 1 + i ) </a:t>
            </a:r>
            <a:r>
              <a:rPr lang="es-ES_tradnl" sz="3000" b="1"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 - VR</a:t>
            </a:r>
            <a:endParaRPr lang="es-AR" sz="3000" b="1"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Por lo tanto el importe de la cuota de amortización será el valor de la cuota de la imposición que conforme al final de su vida útil una suma igual al “total a amortizar” calculada a la tasa “i´”.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Cuota de amortización = [ C (1 + i ) </a:t>
            </a:r>
            <a:r>
              <a:rPr lang="es-ES_tradnl" sz="3000" b="1"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 – VR ] S </a:t>
            </a:r>
            <a:r>
              <a:rPr lang="es-ES_tradnl" sz="3000" b="1" baseline="-25000" dirty="0">
                <a:latin typeface="Times New Roman" panose="02020603050405020304" pitchFamily="18" charset="0"/>
                <a:ea typeface="Times New Roman" panose="02020603050405020304" pitchFamily="18" charset="0"/>
                <a:cs typeface="Times New Roman" panose="02020603050405020304" pitchFamily="18" charset="0"/>
              </a:rPr>
              <a:t>n i´</a:t>
            </a:r>
            <a:r>
              <a:rPr lang="es-ES_tradnl" sz="3000" b="1" baseline="30000" dirty="0">
                <a:latin typeface="Times New Roman" panose="02020603050405020304" pitchFamily="18" charset="0"/>
                <a:ea typeface="Times New Roman" panose="02020603050405020304" pitchFamily="18" charset="0"/>
                <a:cs typeface="Times New Roman" panose="02020603050405020304" pitchFamily="18" charset="0"/>
              </a:rPr>
              <a:t>-1</a:t>
            </a:r>
            <a:endParaRPr lang="es-AR" sz="3000" b="1"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85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969784006"/>
              </p:ext>
            </p:extLst>
          </p:nvPr>
        </p:nvGraphicFramePr>
        <p:xfrm>
          <a:off x="1272805" y="508853"/>
          <a:ext cx="10080995" cy="5448300"/>
        </p:xfrm>
        <a:graphic>
          <a:graphicData uri="http://schemas.openxmlformats.org/drawingml/2006/table">
            <a:tbl>
              <a:tblPr>
                <a:tableStyleId>{2D5ABB26-0587-4C30-8999-92F81FD0307C}</a:tableStyleId>
              </a:tblPr>
              <a:tblGrid>
                <a:gridCol w="6880596">
                  <a:extLst>
                    <a:ext uri="{9D8B030D-6E8A-4147-A177-3AD203B41FA5}">
                      <a16:colId xmlns:a16="http://schemas.microsoft.com/office/drawing/2014/main" val="20000"/>
                    </a:ext>
                  </a:extLst>
                </a:gridCol>
                <a:gridCol w="3200399">
                  <a:extLst>
                    <a:ext uri="{9D8B030D-6E8A-4147-A177-3AD203B41FA5}">
                      <a16:colId xmlns:a16="http://schemas.microsoft.com/office/drawing/2014/main" val="20001"/>
                    </a:ext>
                  </a:extLst>
                </a:gridCol>
              </a:tblGrid>
              <a:tr h="182880">
                <a:tc gridSpan="2">
                  <a:txBody>
                    <a:bodyPr/>
                    <a:lstStyle/>
                    <a:p>
                      <a:pPr algn="ctr" fontAlgn="b"/>
                      <a:r>
                        <a:rPr lang="es-AR" sz="3200" u="none" strike="noStrike" dirty="0">
                          <a:effectLst/>
                          <a:latin typeface="Times New Roman" panose="02020603050405020304" pitchFamily="18" charset="0"/>
                          <a:cs typeface="Times New Roman" panose="02020603050405020304" pitchFamily="18" charset="0"/>
                        </a:rPr>
                        <a:t>SISTEMA CON INTERES</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s-AR"/>
                    </a:p>
                  </a:txBody>
                  <a:tcPr/>
                </a:tc>
                <a:extLst>
                  <a:ext uri="{0D108BD9-81ED-4DB2-BD59-A6C34878D82A}">
                    <a16:rowId xmlns:a16="http://schemas.microsoft.com/office/drawing/2014/main" val="10000"/>
                  </a:ext>
                </a:extLst>
              </a:tr>
              <a:tr h="182880">
                <a:tc gridSpan="2">
                  <a:txBody>
                    <a:bodyPr/>
                    <a:lstStyle/>
                    <a:p>
                      <a:pPr algn="ctr" fontAlgn="b"/>
                      <a:r>
                        <a:rPr lang="es-AR" sz="3200" u="none" strike="noStrike" dirty="0">
                          <a:effectLst/>
                          <a:latin typeface="Times New Roman" panose="02020603050405020304" pitchFamily="18" charset="0"/>
                          <a:cs typeface="Times New Roman" panose="02020603050405020304" pitchFamily="18" charset="0"/>
                        </a:rPr>
                        <a:t>Anualidades</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s-AR"/>
                    </a:p>
                  </a:txBody>
                  <a:tcPr/>
                </a:tc>
                <a:extLst>
                  <a:ext uri="{0D108BD9-81ED-4DB2-BD59-A6C34878D82A}">
                    <a16:rowId xmlns:a16="http://schemas.microsoft.com/office/drawing/2014/main" val="10001"/>
                  </a:ext>
                </a:extLst>
              </a:tr>
              <a:tr h="182880">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Costo</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200" u="none" strike="noStrike">
                          <a:effectLst/>
                          <a:latin typeface="Times New Roman" panose="02020603050405020304" pitchFamily="18" charset="0"/>
                          <a:cs typeface="Times New Roman" panose="02020603050405020304" pitchFamily="18" charset="0"/>
                        </a:rPr>
                        <a:t> $  1,000,000.00 </a:t>
                      </a:r>
                      <a:endParaRPr lang="es-AR"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2"/>
                  </a:ext>
                </a:extLst>
              </a:tr>
              <a:tr h="182880">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Valor Residual</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 $     300,000.00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3"/>
                  </a:ext>
                </a:extLst>
              </a:tr>
              <a:tr h="182880">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A Amortizar</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 $     700,000.00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4"/>
                  </a:ext>
                </a:extLst>
              </a:tr>
              <a:tr h="182880">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Vida útil: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         3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5"/>
                  </a:ext>
                </a:extLst>
              </a:tr>
              <a:tr h="182880">
                <a:tc>
                  <a:txBody>
                    <a:bodyPr/>
                    <a:lstStyle/>
                    <a:p>
                      <a:pPr algn="l" fontAlgn="b"/>
                      <a:r>
                        <a:rPr lang="es-ES" sz="3200" u="none" strike="noStrike" dirty="0">
                          <a:effectLst/>
                          <a:latin typeface="Times New Roman" panose="02020603050405020304" pitchFamily="18" charset="0"/>
                          <a:cs typeface="Times New Roman" panose="02020603050405020304" pitchFamily="18" charset="0"/>
                        </a:rPr>
                        <a:t>Tasa de interés del costo de oportunidad</a:t>
                      </a:r>
                      <a:endParaRPr lang="es-E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s-AR" sz="3200" u="none" strike="noStrike" dirty="0">
                          <a:effectLst/>
                          <a:latin typeface="Times New Roman" panose="02020603050405020304" pitchFamily="18" charset="0"/>
                          <a:cs typeface="Times New Roman" panose="02020603050405020304" pitchFamily="18" charset="0"/>
                        </a:rPr>
                        <a:t>3.00%</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6"/>
                  </a:ext>
                </a:extLst>
              </a:tr>
              <a:tr h="213360">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Costo de oportunidad</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 $        64,908.90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7"/>
                  </a:ext>
                </a:extLst>
              </a:tr>
              <a:tr h="182880">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Total a amortizar: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 $     764,908.90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8"/>
                  </a:ext>
                </a:extLst>
              </a:tr>
              <a:tr h="213360">
                <a:tc>
                  <a:txBody>
                    <a:bodyPr/>
                    <a:lstStyle/>
                    <a:p>
                      <a:pPr algn="l" fontAlgn="b"/>
                      <a:r>
                        <a:rPr lang="pt-BR" sz="3200" u="none" strike="noStrike" dirty="0" err="1">
                          <a:effectLst/>
                          <a:latin typeface="Times New Roman" panose="02020603050405020304" pitchFamily="18" charset="0"/>
                          <a:cs typeface="Times New Roman" panose="02020603050405020304" pitchFamily="18" charset="0"/>
                        </a:rPr>
                        <a:t>Cuota</a:t>
                      </a:r>
                      <a:r>
                        <a:rPr lang="pt-BR" sz="3200" u="none" strike="noStrike" dirty="0">
                          <a:effectLst/>
                          <a:latin typeface="Times New Roman" panose="02020603050405020304" pitchFamily="18" charset="0"/>
                          <a:cs typeface="Times New Roman" panose="02020603050405020304" pitchFamily="18" charset="0"/>
                        </a:rPr>
                        <a:t> = [ ( C ( 1 + i ) </a:t>
                      </a:r>
                      <a:r>
                        <a:rPr lang="pt-BR" sz="3200" u="none" strike="noStrike" baseline="30000" dirty="0">
                          <a:effectLst/>
                          <a:latin typeface="Times New Roman" panose="02020603050405020304" pitchFamily="18" charset="0"/>
                          <a:cs typeface="Times New Roman" panose="02020603050405020304" pitchFamily="18" charset="0"/>
                        </a:rPr>
                        <a:t>n  </a:t>
                      </a:r>
                      <a:r>
                        <a:rPr lang="pt-BR" sz="3200" u="none" strike="noStrike" dirty="0">
                          <a:effectLst/>
                          <a:latin typeface="Times New Roman" panose="02020603050405020304" pitchFamily="18" charset="0"/>
                          <a:cs typeface="Times New Roman" panose="02020603050405020304" pitchFamily="18" charset="0"/>
                        </a:rPr>
                        <a:t>-  VR ) S</a:t>
                      </a:r>
                      <a:r>
                        <a:rPr lang="pt-BR" sz="3200" u="none" strike="noStrike" baseline="-25000" dirty="0">
                          <a:effectLst/>
                          <a:latin typeface="Times New Roman" panose="02020603050405020304" pitchFamily="18" charset="0"/>
                          <a:cs typeface="Times New Roman" panose="02020603050405020304" pitchFamily="18" charset="0"/>
                        </a:rPr>
                        <a:t>n</a:t>
                      </a:r>
                      <a:r>
                        <a:rPr lang="pt-BR" sz="3200" u="none" strike="noStrike" baseline="30000" dirty="0">
                          <a:effectLst/>
                          <a:latin typeface="Times New Roman" panose="02020603050405020304" pitchFamily="18" charset="0"/>
                          <a:cs typeface="Times New Roman" panose="02020603050405020304" pitchFamily="18" charset="0"/>
                        </a:rPr>
                        <a:t>-1</a:t>
                      </a:r>
                      <a:endParaRPr lang="pt-B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s-AR" sz="3200" u="none" strike="noStrike" dirty="0">
                          <a:effectLst/>
                          <a:latin typeface="Times New Roman" panose="02020603050405020304" pitchFamily="18" charset="0"/>
                          <a:cs typeface="Times New Roman" panose="02020603050405020304" pitchFamily="18" charset="0"/>
                        </a:rPr>
                        <a:t> $     242,635.65 </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9"/>
                  </a:ext>
                </a:extLst>
              </a:tr>
              <a:tr h="182880">
                <a:tc>
                  <a:txBody>
                    <a:bodyPr/>
                    <a:lstStyle/>
                    <a:p>
                      <a:pPr algn="l" fontAlgn="b"/>
                      <a:r>
                        <a:rPr lang="es-ES" sz="3200" u="none" strike="noStrike">
                          <a:effectLst/>
                          <a:latin typeface="Times New Roman" panose="02020603050405020304" pitchFamily="18" charset="0"/>
                          <a:cs typeface="Times New Roman" panose="02020603050405020304" pitchFamily="18" charset="0"/>
                        </a:rPr>
                        <a:t>Tasa de interés de la imposición</a:t>
                      </a:r>
                      <a:endParaRPr lang="es-E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s-AR" sz="3200" u="none" strike="noStrike" dirty="0">
                          <a:effectLst/>
                          <a:latin typeface="Times New Roman" panose="02020603050405020304" pitchFamily="18" charset="0"/>
                          <a:cs typeface="Times New Roman" panose="02020603050405020304" pitchFamily="18" charset="0"/>
                        </a:rPr>
                        <a:t>5.00%</a:t>
                      </a:r>
                      <a:endParaRPr lang="es-AR"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10"/>
                  </a:ext>
                </a:extLst>
              </a:tr>
            </a:tbl>
          </a:graphicData>
        </a:graphic>
      </p:graphicFrame>
      <p:sp>
        <p:nvSpPr>
          <p:cNvPr id="6" name="Marcador de pie de página 5"/>
          <p:cNvSpPr>
            <a:spLocks noGrp="1"/>
          </p:cNvSpPr>
          <p:nvPr>
            <p:ph type="ftr" sz="quarter" idx="11"/>
          </p:nvPr>
        </p:nvSpPr>
        <p:spPr/>
        <p:txBody>
          <a:bodyPr/>
          <a:lstStyle/>
          <a:p>
            <a:r>
              <a:rPr lang="es-AR"/>
              <a:t>Matemática Financiera - 1º 2020</a:t>
            </a:r>
          </a:p>
        </p:txBody>
      </p:sp>
      <p:sp>
        <p:nvSpPr>
          <p:cNvPr id="7" name="Marcador de número de diapositiva 6"/>
          <p:cNvSpPr>
            <a:spLocks noGrp="1"/>
          </p:cNvSpPr>
          <p:nvPr>
            <p:ph type="sldNum" sz="quarter" idx="12"/>
          </p:nvPr>
        </p:nvSpPr>
        <p:spPr/>
        <p:txBody>
          <a:bodyPr/>
          <a:lstStyle/>
          <a:p>
            <a:fld id="{667BF7F9-8DFB-482B-AEA4-982DEBB0735D}" type="slidenum">
              <a:rPr lang="es-AR" smtClean="0"/>
              <a:t>26</a:t>
            </a:fld>
            <a:endParaRPr lang="es-AR"/>
          </a:p>
        </p:txBody>
      </p:sp>
    </p:spTree>
    <p:extLst>
      <p:ext uri="{BB962C8B-B14F-4D97-AF65-F5344CB8AC3E}">
        <p14:creationId xmlns:p14="http://schemas.microsoft.com/office/powerpoint/2010/main" val="271549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700109493"/>
              </p:ext>
            </p:extLst>
          </p:nvPr>
        </p:nvGraphicFramePr>
        <p:xfrm>
          <a:off x="1107854" y="524448"/>
          <a:ext cx="9939374" cy="5219700"/>
        </p:xfrm>
        <a:graphic>
          <a:graphicData uri="http://schemas.openxmlformats.org/drawingml/2006/table">
            <a:tbl>
              <a:tblPr>
                <a:tableStyleId>{2D5ABB26-0587-4C30-8999-92F81FD0307C}</a:tableStyleId>
              </a:tblPr>
              <a:tblGrid>
                <a:gridCol w="1254181">
                  <a:extLst>
                    <a:ext uri="{9D8B030D-6E8A-4147-A177-3AD203B41FA5}">
                      <a16:colId xmlns:a16="http://schemas.microsoft.com/office/drawing/2014/main" val="20000"/>
                    </a:ext>
                  </a:extLst>
                </a:gridCol>
                <a:gridCol w="3198159">
                  <a:extLst>
                    <a:ext uri="{9D8B030D-6E8A-4147-A177-3AD203B41FA5}">
                      <a16:colId xmlns:a16="http://schemas.microsoft.com/office/drawing/2014/main" val="20001"/>
                    </a:ext>
                  </a:extLst>
                </a:gridCol>
                <a:gridCol w="2602422">
                  <a:extLst>
                    <a:ext uri="{9D8B030D-6E8A-4147-A177-3AD203B41FA5}">
                      <a16:colId xmlns:a16="http://schemas.microsoft.com/office/drawing/2014/main" val="20002"/>
                    </a:ext>
                  </a:extLst>
                </a:gridCol>
                <a:gridCol w="2884612">
                  <a:extLst>
                    <a:ext uri="{9D8B030D-6E8A-4147-A177-3AD203B41FA5}">
                      <a16:colId xmlns:a16="http://schemas.microsoft.com/office/drawing/2014/main" val="20003"/>
                    </a:ext>
                  </a:extLst>
                </a:gridCol>
              </a:tblGrid>
              <a:tr h="182880">
                <a:tc gridSpan="4">
                  <a:txBody>
                    <a:bodyPr/>
                    <a:lstStyle/>
                    <a:p>
                      <a:pPr algn="ctr" fontAlgn="b">
                        <a:lnSpc>
                          <a:spcPct val="200000"/>
                        </a:lnSpc>
                      </a:pPr>
                      <a:r>
                        <a:rPr lang="es-AR" sz="3400" u="none" strike="noStrike" dirty="0">
                          <a:effectLst/>
                          <a:latin typeface="Times New Roman" panose="02020603050405020304" pitchFamily="18" charset="0"/>
                          <a:cs typeface="Times New Roman" panose="02020603050405020304" pitchFamily="18" charset="0"/>
                        </a:rPr>
                        <a:t>CUADRO DE MARCHA</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2880">
                <a:tc>
                  <a:txBody>
                    <a:bodyPr/>
                    <a:lstStyle/>
                    <a:p>
                      <a:pPr algn="r" fontAlgn="b">
                        <a:lnSpc>
                          <a:spcPct val="200000"/>
                        </a:lnSpc>
                      </a:pPr>
                      <a:r>
                        <a:rPr lang="es-AR" sz="3400" u="none" strike="noStrike">
                          <a:effectLst/>
                          <a:latin typeface="Times New Roman" panose="02020603050405020304" pitchFamily="18" charset="0"/>
                          <a:cs typeface="Times New Roman" panose="02020603050405020304" pitchFamily="18" charset="0"/>
                        </a:rPr>
                        <a:t>0</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200000"/>
                        </a:lnSpc>
                      </a:pPr>
                      <a:r>
                        <a:rPr lang="es-AR" sz="3400" u="none" strike="noStrike" dirty="0">
                          <a:effectLst/>
                          <a:latin typeface="Times New Roman" panose="02020603050405020304" pitchFamily="18" charset="0"/>
                          <a:cs typeface="Times New Roman" panose="02020603050405020304" pitchFamily="18" charset="0"/>
                        </a:rPr>
                        <a:t>Cuota</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200000"/>
                        </a:lnSpc>
                      </a:pPr>
                      <a:r>
                        <a:rPr lang="es-AR" sz="3400" u="none" strike="noStrike" dirty="0">
                          <a:effectLst/>
                          <a:latin typeface="Times New Roman" panose="02020603050405020304" pitchFamily="18" charset="0"/>
                          <a:cs typeface="Times New Roman" panose="02020603050405020304" pitchFamily="18" charset="0"/>
                        </a:rPr>
                        <a:t>Interés</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200000"/>
                        </a:lnSpc>
                      </a:pPr>
                      <a:r>
                        <a:rPr lang="es-AR" sz="3400" u="none" strike="noStrike">
                          <a:effectLst/>
                          <a:latin typeface="Times New Roman" panose="02020603050405020304" pitchFamily="18" charset="0"/>
                          <a:cs typeface="Times New Roman" panose="02020603050405020304" pitchFamily="18" charset="0"/>
                        </a:rPr>
                        <a:t>Valor final</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182880">
                <a:tc>
                  <a:txBody>
                    <a:bodyPr/>
                    <a:lstStyle/>
                    <a:p>
                      <a:pPr algn="r" fontAlgn="b">
                        <a:lnSpc>
                          <a:spcPct val="200000"/>
                        </a:lnSpc>
                      </a:pPr>
                      <a:r>
                        <a:rPr lang="es-AR" sz="3400" u="none" strike="noStrike">
                          <a:effectLst/>
                          <a:latin typeface="Times New Roman" panose="02020603050405020304" pitchFamily="18" charset="0"/>
                          <a:cs typeface="Times New Roman" panose="02020603050405020304" pitchFamily="18" charset="0"/>
                        </a:rPr>
                        <a:t>1</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242,635.65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242,635.65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2"/>
                  </a:ext>
                </a:extLst>
              </a:tr>
              <a:tr h="182880">
                <a:tc>
                  <a:txBody>
                    <a:bodyPr/>
                    <a:lstStyle/>
                    <a:p>
                      <a:pPr algn="r" fontAlgn="b">
                        <a:lnSpc>
                          <a:spcPct val="200000"/>
                        </a:lnSpc>
                      </a:pPr>
                      <a:r>
                        <a:rPr lang="es-AR" sz="3400" u="none" strike="noStrike">
                          <a:effectLst/>
                          <a:latin typeface="Times New Roman" panose="02020603050405020304" pitchFamily="18" charset="0"/>
                          <a:cs typeface="Times New Roman" panose="02020603050405020304" pitchFamily="18" charset="0"/>
                        </a:rPr>
                        <a:t>2</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242,635.65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12,131.78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497,403.09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182880">
                <a:tc>
                  <a:txBody>
                    <a:bodyPr/>
                    <a:lstStyle/>
                    <a:p>
                      <a:pPr algn="r" fontAlgn="b">
                        <a:lnSpc>
                          <a:spcPct val="200000"/>
                        </a:lnSpc>
                      </a:pPr>
                      <a:r>
                        <a:rPr lang="es-AR" sz="3400" u="none" strike="noStrike">
                          <a:effectLst/>
                          <a:latin typeface="Times New Roman" panose="02020603050405020304" pitchFamily="18" charset="0"/>
                          <a:cs typeface="Times New Roman" panose="02020603050405020304" pitchFamily="18" charset="0"/>
                        </a:rPr>
                        <a:t>3</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a:effectLst/>
                          <a:latin typeface="Times New Roman" panose="02020603050405020304" pitchFamily="18" charset="0"/>
                          <a:cs typeface="Times New Roman" panose="02020603050405020304" pitchFamily="18" charset="0"/>
                        </a:rPr>
                        <a:t> $     242,635.65 </a:t>
                      </a:r>
                      <a:endParaRPr lang="es-AR" sz="3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24,870.15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400" u="none" strike="noStrike" dirty="0">
                          <a:effectLst/>
                          <a:latin typeface="Times New Roman" panose="02020603050405020304" pitchFamily="18" charset="0"/>
                          <a:cs typeface="Times New Roman" panose="02020603050405020304" pitchFamily="18" charset="0"/>
                        </a:rPr>
                        <a:t> $  764,908.90 </a:t>
                      </a:r>
                      <a:endParaRPr lang="es-AR" sz="3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4"/>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27</a:t>
            </a:fld>
            <a:endParaRPr lang="es-AR"/>
          </a:p>
        </p:txBody>
      </p:sp>
    </p:spTree>
    <p:extLst>
      <p:ext uri="{BB962C8B-B14F-4D97-AF65-F5344CB8AC3E}">
        <p14:creationId xmlns:p14="http://schemas.microsoft.com/office/powerpoint/2010/main" val="826523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667BF7F9-8DFB-482B-AEA4-982DEBB0735D}" type="slidenum">
              <a:rPr lang="es-AR" smtClean="0"/>
              <a:t>28</a:t>
            </a:fld>
            <a:endParaRPr lang="es-AR"/>
          </a:p>
        </p:txBody>
      </p:sp>
      <p:sp>
        <p:nvSpPr>
          <p:cNvPr id="4" name="Rectángulo 3"/>
          <p:cNvSpPr/>
          <p:nvPr/>
        </p:nvSpPr>
        <p:spPr>
          <a:xfrm>
            <a:off x="3692010" y="2605248"/>
            <a:ext cx="4938083" cy="823752"/>
          </a:xfrm>
          <a:prstGeom prst="rect">
            <a:avLst/>
          </a:prstGeom>
        </p:spPr>
        <p:txBody>
          <a:bodyPr wrap="none">
            <a:spAutoFit/>
          </a:bodyPr>
          <a:lstStyle/>
          <a:p>
            <a:pPr lvl="0" algn="ctr">
              <a:lnSpc>
                <a:spcPct val="150000"/>
              </a:lnSpc>
              <a:spcAft>
                <a:spcPts val="0"/>
              </a:spcAft>
            </a:pPr>
            <a:r>
              <a:rPr lang="es-AR" sz="3600" b="1" dirty="0">
                <a:latin typeface="Times New Roman" panose="02020603050405020304" pitchFamily="18" charset="0"/>
                <a:ea typeface="Calibri" panose="020F0502020204030204" pitchFamily="34" charset="0"/>
              </a:rPr>
              <a:t>Vida media de un activo</a:t>
            </a:r>
          </a:p>
        </p:txBody>
      </p:sp>
    </p:spTree>
    <p:extLst>
      <p:ext uri="{BB962C8B-B14F-4D97-AF65-F5344CB8AC3E}">
        <p14:creationId xmlns:p14="http://schemas.microsoft.com/office/powerpoint/2010/main" val="119015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29</a:t>
            </a:fld>
            <a:endParaRPr lang="es-AR"/>
          </a:p>
        </p:txBody>
      </p:sp>
      <p:sp>
        <p:nvSpPr>
          <p:cNvPr id="4" name="Rectángulo 3"/>
          <p:cNvSpPr/>
          <p:nvPr/>
        </p:nvSpPr>
        <p:spPr>
          <a:xfrm>
            <a:off x="974907" y="315611"/>
            <a:ext cx="10378893" cy="6001643"/>
          </a:xfrm>
          <a:prstGeom prst="rect">
            <a:avLst/>
          </a:prstGeom>
        </p:spPr>
        <p:txBody>
          <a:bodyPr wrap="square">
            <a:spAutoFit/>
          </a:bodyPr>
          <a:lstStyle/>
          <a:p>
            <a:pPr algn="just">
              <a:lnSpc>
                <a:spcPct val="150000"/>
              </a:lnSpc>
              <a:spcBef>
                <a:spcPts val="1800"/>
              </a:spcBef>
              <a:spcAft>
                <a:spcPts val="0"/>
              </a:spcAft>
            </a:pPr>
            <a:r>
              <a:rPr lang="es-ES_tradnl" sz="3200" b="1" dirty="0">
                <a:latin typeface="Times New Roman" panose="02020603050405020304" pitchFamily="18" charset="0"/>
                <a:ea typeface="Times New Roman" panose="02020603050405020304" pitchFamily="18" charset="0"/>
              </a:rPr>
              <a:t>Vida media de un activo</a:t>
            </a:r>
          </a:p>
          <a:p>
            <a:pPr algn="just">
              <a:lnSpc>
                <a:spcPct val="150000"/>
              </a:lnSpc>
              <a:spcAft>
                <a:spcPts val="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El conjunto de bienes que utiliza una empresa en su proceso productivo está compuesto por cosas de diferente conformación, precio y destino.</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Es por ello que si lo que se desea es conocer la vida útil, promedio, del conjunto es necesario relacionar la suma total del rubro “Bienes de Uso” con la sumatoria de las cuotas de amortización de todos y cada uno de esos bienes. </a:t>
            </a:r>
          </a:p>
          <a:p>
            <a:pPr algn="just">
              <a:lnSpc>
                <a:spcPct val="150000"/>
              </a:lnSpc>
              <a:spcAft>
                <a:spcPts val="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De esa relación y aplicando conceptos financieros es posible determinar la vida útil promedio del total de los bienes. </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19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3</a:t>
            </a:fld>
            <a:endParaRPr lang="es-AR"/>
          </a:p>
        </p:txBody>
      </p:sp>
      <p:sp>
        <p:nvSpPr>
          <p:cNvPr id="6" name="Rectángulo 5"/>
          <p:cNvSpPr/>
          <p:nvPr/>
        </p:nvSpPr>
        <p:spPr>
          <a:xfrm>
            <a:off x="979966" y="616955"/>
            <a:ext cx="10040679" cy="5599097"/>
          </a:xfrm>
          <a:prstGeom prst="rect">
            <a:avLst/>
          </a:prstGeom>
        </p:spPr>
        <p:txBody>
          <a:bodyPr wrap="square">
            <a:spAutoFit/>
          </a:bodyPr>
          <a:lstStyle/>
          <a:p>
            <a:pPr marL="342900" lvl="0" indent="-342900" algn="just">
              <a:lnSpc>
                <a:spcPct val="150000"/>
              </a:lnSpc>
              <a:spcAft>
                <a:spcPts val="0"/>
              </a:spcAft>
              <a:buFont typeface="+mj-lt"/>
              <a:buAutoNum type="arabicPeriod"/>
            </a:pPr>
            <a:r>
              <a:rPr lang="es-AR" sz="3000" b="1" dirty="0">
                <a:latin typeface="Times New Roman" panose="02020603050405020304" pitchFamily="18" charset="0"/>
                <a:ea typeface="Calibri" panose="020F0502020204030204" pitchFamily="34" charset="0"/>
              </a:rPr>
              <a:t>Proporcionales de cuota fija</a:t>
            </a:r>
            <a:r>
              <a:rPr lang="es-AR" sz="3000" dirty="0">
                <a:latin typeface="Times New Roman" panose="02020603050405020304" pitchFamily="18" charset="0"/>
                <a:ea typeface="Calibri" panose="020F0502020204030204" pitchFamily="34" charset="0"/>
              </a:rPr>
              <a:t>. </a:t>
            </a:r>
            <a:endParaRPr lang="es-AR" sz="3000" dirty="0">
              <a:latin typeface="Times New Roman" panose="02020603050405020304" pitchFamily="18" charset="0"/>
              <a:ea typeface="Times New Roman" panose="02020603050405020304" pitchFamily="18" charset="0"/>
            </a:endParaRPr>
          </a:p>
          <a:p>
            <a:pPr marL="742950" lvl="1" indent="-285750" algn="just">
              <a:spcAft>
                <a:spcPts val="0"/>
              </a:spcAft>
              <a:buFont typeface="+mj-lt"/>
              <a:buAutoNum type="arabicPeriod"/>
            </a:pPr>
            <a:r>
              <a:rPr lang="es-AR" sz="3000" dirty="0">
                <a:latin typeface="Times New Roman" panose="02020603050405020304" pitchFamily="18" charset="0"/>
                <a:ea typeface="Calibri" panose="020F0502020204030204" pitchFamily="34" charset="0"/>
              </a:rPr>
              <a:t>1 - Directo o línea recta.</a:t>
            </a:r>
            <a:endParaRPr lang="es-AR" sz="3000" dirty="0">
              <a:latin typeface="Times New Roman" panose="02020603050405020304" pitchFamily="18" charset="0"/>
              <a:ea typeface="Times New Roman" panose="02020603050405020304" pitchFamily="18" charset="0"/>
            </a:endParaRPr>
          </a:p>
          <a:p>
            <a:pPr lvl="1" algn="just">
              <a:spcAft>
                <a:spcPts val="0"/>
              </a:spcAft>
            </a:pPr>
            <a:r>
              <a:rPr lang="es-AR" sz="3000" dirty="0">
                <a:latin typeface="Times New Roman" panose="02020603050405020304" pitchFamily="18" charset="0"/>
                <a:ea typeface="Calibri" panose="020F0502020204030204" pitchFamily="34" charset="0"/>
              </a:rPr>
              <a:t>1.2 - Del servicio.</a:t>
            </a:r>
            <a:endParaRPr lang="es-AR" sz="3000" dirty="0">
              <a:latin typeface="Times New Roman" panose="02020603050405020304" pitchFamily="18" charset="0"/>
              <a:ea typeface="Times New Roman" panose="02020603050405020304" pitchFamily="18" charset="0"/>
            </a:endParaRPr>
          </a:p>
          <a:p>
            <a:pPr marL="742950" lvl="1" indent="-285750" algn="just">
              <a:spcAft>
                <a:spcPts val="0"/>
              </a:spcAft>
              <a:buFont typeface="+mj-lt"/>
              <a:buAutoNum type="arabicPeriod"/>
            </a:pPr>
            <a:r>
              <a:rPr lang="es-AR" sz="3000" dirty="0">
                <a:latin typeface="Times New Roman" panose="02020603050405020304" pitchFamily="18" charset="0"/>
                <a:ea typeface="Calibri" panose="020F0502020204030204" pitchFamily="34" charset="0"/>
              </a:rPr>
              <a:t>3 - Del rendimiento.</a:t>
            </a:r>
            <a:endParaRPr lang="es-AR" sz="30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s-AR" sz="3000" b="1" dirty="0">
                <a:latin typeface="Times New Roman" panose="02020603050405020304" pitchFamily="18" charset="0"/>
                <a:ea typeface="Calibri" panose="020F0502020204030204" pitchFamily="34" charset="0"/>
              </a:rPr>
              <a:t>De reducción uniforme o acelerados</a:t>
            </a:r>
            <a:r>
              <a:rPr lang="es-AR" sz="3000" dirty="0">
                <a:latin typeface="Times New Roman" panose="02020603050405020304" pitchFamily="18" charset="0"/>
                <a:ea typeface="Calibri" panose="020F0502020204030204" pitchFamily="34" charset="0"/>
              </a:rPr>
              <a:t>.</a:t>
            </a:r>
            <a:endParaRPr lang="es-AR" sz="3000" dirty="0">
              <a:latin typeface="Times New Roman" panose="02020603050405020304" pitchFamily="18" charset="0"/>
              <a:ea typeface="Times New Roman" panose="02020603050405020304" pitchFamily="18" charset="0"/>
            </a:endParaRPr>
          </a:p>
          <a:p>
            <a:pPr lvl="1">
              <a:spcAft>
                <a:spcPts val="0"/>
              </a:spcAft>
            </a:pPr>
            <a:r>
              <a:rPr lang="es-AR" sz="3000" dirty="0">
                <a:latin typeface="Times New Roman" panose="02020603050405020304" pitchFamily="18" charset="0"/>
                <a:ea typeface="Calibri" panose="020F0502020204030204" pitchFamily="34" charset="0"/>
              </a:rPr>
              <a:t>2.1 - Tanto por ciento fijo sobre saldos.</a:t>
            </a:r>
          </a:p>
          <a:p>
            <a:pPr lvl="1">
              <a:spcAft>
                <a:spcPts val="0"/>
              </a:spcAft>
            </a:pPr>
            <a:r>
              <a:rPr lang="es-AR" sz="3000" dirty="0">
                <a:latin typeface="Times New Roman" panose="02020603050405020304" pitchFamily="18" charset="0"/>
                <a:ea typeface="Calibri" panose="020F0502020204030204" pitchFamily="34" charset="0"/>
              </a:rPr>
              <a:t>2.2 - De los números dígitos.</a:t>
            </a:r>
            <a:endParaRPr lang="es-AR" sz="3000" dirty="0">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mj-lt"/>
              <a:buAutoNum type="arabicPeriod"/>
            </a:pPr>
            <a:r>
              <a:rPr lang="es-AR" sz="3000" b="1" dirty="0">
                <a:latin typeface="Times New Roman" panose="02020603050405020304" pitchFamily="18" charset="0"/>
                <a:ea typeface="Calibri" panose="020F0502020204030204" pitchFamily="34" charset="0"/>
              </a:rPr>
              <a:t>Con interés.</a:t>
            </a:r>
            <a:endParaRPr lang="es-AR" sz="3000" dirty="0">
              <a:latin typeface="Times New Roman" panose="02020603050405020304" pitchFamily="18" charset="0"/>
              <a:ea typeface="Times New Roman" panose="02020603050405020304" pitchFamily="18" charset="0"/>
            </a:endParaRPr>
          </a:p>
          <a:p>
            <a:pPr lvl="1" algn="just">
              <a:spcAft>
                <a:spcPts val="0"/>
              </a:spcAft>
            </a:pPr>
            <a:r>
              <a:rPr lang="es-AR" sz="3000" dirty="0">
                <a:latin typeface="Times New Roman" panose="02020603050405020304" pitchFamily="18" charset="0"/>
                <a:ea typeface="Calibri" panose="020F0502020204030204" pitchFamily="34" charset="0"/>
              </a:rPr>
              <a:t>3.1 - Anualidades.</a:t>
            </a:r>
          </a:p>
          <a:p>
            <a:pPr lvl="1" algn="just">
              <a:spcAft>
                <a:spcPts val="0"/>
              </a:spcAft>
            </a:pPr>
            <a:r>
              <a:rPr lang="es-AR" sz="3000" dirty="0">
                <a:latin typeface="Times New Roman" panose="02020603050405020304" pitchFamily="18" charset="0"/>
                <a:ea typeface="Calibri" panose="020F0502020204030204" pitchFamily="34" charset="0"/>
              </a:rPr>
              <a:t>3.2 - Fondo amortizante.</a:t>
            </a:r>
            <a:endParaRPr lang="es-AR" sz="3000" dirty="0">
              <a:latin typeface="Times New Roman" panose="02020603050405020304" pitchFamily="18" charset="0"/>
              <a:ea typeface="Times New Roman" panose="02020603050405020304" pitchFamily="18" charset="0"/>
            </a:endParaRPr>
          </a:p>
          <a:p>
            <a:pPr>
              <a:lnSpc>
                <a:spcPct val="107000"/>
              </a:lnSpc>
              <a:spcAft>
                <a:spcPts val="800"/>
              </a:spcAft>
            </a:pPr>
            <a:r>
              <a:rPr lang="es-AR" sz="1200" dirty="0">
                <a:latin typeface="Calibri" panose="020F0502020204030204" pitchFamily="34" charset="0"/>
                <a:ea typeface="Calibri" panose="020F0502020204030204" pitchFamily="34" charset="0"/>
                <a:cs typeface="Times New Roman" panose="02020603050405020304" pitchFamily="18" charset="0"/>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618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30</a:t>
            </a:fld>
            <a:endParaRPr lang="es-AR"/>
          </a:p>
        </p:txBody>
      </p:sp>
      <p:graphicFrame>
        <p:nvGraphicFramePr>
          <p:cNvPr id="4" name="Tabla 3"/>
          <p:cNvGraphicFramePr>
            <a:graphicFrameLocks noGrp="1"/>
          </p:cNvGraphicFramePr>
          <p:nvPr>
            <p:extLst>
              <p:ext uri="{D42A27DB-BD31-4B8C-83A1-F6EECF244321}">
                <p14:modId xmlns:p14="http://schemas.microsoft.com/office/powerpoint/2010/main" val="4198644587"/>
              </p:ext>
            </p:extLst>
          </p:nvPr>
        </p:nvGraphicFramePr>
        <p:xfrm>
          <a:off x="981905" y="1287516"/>
          <a:ext cx="10228189" cy="2947257"/>
        </p:xfrm>
        <a:graphic>
          <a:graphicData uri="http://schemas.openxmlformats.org/drawingml/2006/table">
            <a:tbl>
              <a:tblPr firstRow="1" firstCol="1" bandRow="1">
                <a:tableStyleId>{5940675A-B579-460E-94D1-54222C63F5DA}</a:tableStyleId>
              </a:tblPr>
              <a:tblGrid>
                <a:gridCol w="1506683">
                  <a:extLst>
                    <a:ext uri="{9D8B030D-6E8A-4147-A177-3AD203B41FA5}">
                      <a16:colId xmlns:a16="http://schemas.microsoft.com/office/drawing/2014/main" val="20000"/>
                    </a:ext>
                  </a:extLst>
                </a:gridCol>
                <a:gridCol w="1079453">
                  <a:extLst>
                    <a:ext uri="{9D8B030D-6E8A-4147-A177-3AD203B41FA5}">
                      <a16:colId xmlns:a16="http://schemas.microsoft.com/office/drawing/2014/main" val="20001"/>
                    </a:ext>
                  </a:extLst>
                </a:gridCol>
                <a:gridCol w="1539551">
                  <a:extLst>
                    <a:ext uri="{9D8B030D-6E8A-4147-A177-3AD203B41FA5}">
                      <a16:colId xmlns:a16="http://schemas.microsoft.com/office/drawing/2014/main" val="20002"/>
                    </a:ext>
                  </a:extLst>
                </a:gridCol>
                <a:gridCol w="1856792">
                  <a:extLst>
                    <a:ext uri="{9D8B030D-6E8A-4147-A177-3AD203B41FA5}">
                      <a16:colId xmlns:a16="http://schemas.microsoft.com/office/drawing/2014/main" val="20003"/>
                    </a:ext>
                  </a:extLst>
                </a:gridCol>
                <a:gridCol w="1203649">
                  <a:extLst>
                    <a:ext uri="{9D8B030D-6E8A-4147-A177-3AD203B41FA5}">
                      <a16:colId xmlns:a16="http://schemas.microsoft.com/office/drawing/2014/main" val="20004"/>
                    </a:ext>
                  </a:extLst>
                </a:gridCol>
                <a:gridCol w="3042061">
                  <a:extLst>
                    <a:ext uri="{9D8B030D-6E8A-4147-A177-3AD203B41FA5}">
                      <a16:colId xmlns:a16="http://schemas.microsoft.com/office/drawing/2014/main" val="20005"/>
                    </a:ext>
                  </a:extLst>
                </a:gridCol>
              </a:tblGrid>
              <a:tr h="955964">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Detalle de bienes </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 Costo</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Valor Residual</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Valor a amortizar</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Vida útil</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Cuota de Amortización anual</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73958">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A</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C</a:t>
                      </a:r>
                      <a:r>
                        <a:rPr lang="es-ES_tradnl" sz="2800" baseline="-25000" dirty="0">
                          <a:effectLst/>
                          <a:latin typeface="Times New Roman" panose="02020603050405020304" pitchFamily="18" charset="0"/>
                          <a:cs typeface="Times New Roman" panose="02020603050405020304" pitchFamily="18" charset="0"/>
                        </a:rPr>
                        <a:t>1</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VR</a:t>
                      </a:r>
                      <a:r>
                        <a:rPr lang="es-ES_tradnl" sz="2800" baseline="-25000" dirty="0">
                          <a:effectLst/>
                          <a:latin typeface="Times New Roman" panose="02020603050405020304" pitchFamily="18" charset="0"/>
                          <a:cs typeface="Times New Roman" panose="02020603050405020304" pitchFamily="18" charset="0"/>
                        </a:rPr>
                        <a:t>1</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C</a:t>
                      </a:r>
                      <a:r>
                        <a:rPr lang="es-ES_tradnl" sz="2800" baseline="-25000" dirty="0">
                          <a:effectLst/>
                          <a:latin typeface="Times New Roman" panose="02020603050405020304" pitchFamily="18" charset="0"/>
                          <a:cs typeface="Times New Roman" panose="02020603050405020304" pitchFamily="18" charset="0"/>
                        </a:rPr>
                        <a:t>1</a:t>
                      </a:r>
                      <a:r>
                        <a:rPr lang="es-ES_tradnl" sz="2800" dirty="0">
                          <a:effectLst/>
                          <a:latin typeface="Times New Roman" panose="02020603050405020304" pitchFamily="18" charset="0"/>
                          <a:cs typeface="Times New Roman" panose="02020603050405020304" pitchFamily="18" charset="0"/>
                        </a:rPr>
                        <a:t> – VR</a:t>
                      </a:r>
                      <a:r>
                        <a:rPr lang="es-ES_tradnl" sz="2800" baseline="-25000" dirty="0">
                          <a:effectLst/>
                          <a:latin typeface="Times New Roman" panose="02020603050405020304" pitchFamily="18" charset="0"/>
                          <a:cs typeface="Times New Roman" panose="02020603050405020304" pitchFamily="18" charset="0"/>
                        </a:rPr>
                        <a:t>1</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n</a:t>
                      </a:r>
                      <a:r>
                        <a:rPr lang="es-ES_tradnl" sz="2800" baseline="-25000">
                          <a:effectLst/>
                          <a:latin typeface="Times New Roman" panose="02020603050405020304" pitchFamily="18" charset="0"/>
                          <a:cs typeface="Times New Roman" panose="02020603050405020304" pitchFamily="18" charset="0"/>
                        </a:rPr>
                        <a:t>1</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P</a:t>
                      </a:r>
                      <a:r>
                        <a:rPr lang="es-ES_tradnl" sz="2800" baseline="-25000">
                          <a:effectLst/>
                          <a:latin typeface="Times New Roman" panose="02020603050405020304" pitchFamily="18" charset="0"/>
                          <a:cs typeface="Times New Roman" panose="02020603050405020304" pitchFamily="18" charset="0"/>
                        </a:rPr>
                        <a:t>1</a:t>
                      </a:r>
                      <a:r>
                        <a:rPr lang="es-ES_tradnl" sz="2800">
                          <a:effectLst/>
                          <a:latin typeface="Times New Roman" panose="02020603050405020304" pitchFamily="18" charset="0"/>
                          <a:cs typeface="Times New Roman" panose="02020603050405020304" pitchFamily="18" charset="0"/>
                        </a:rPr>
                        <a:t> = (C</a:t>
                      </a:r>
                      <a:r>
                        <a:rPr lang="es-ES_tradnl" sz="2800" baseline="-25000">
                          <a:effectLst/>
                          <a:latin typeface="Times New Roman" panose="02020603050405020304" pitchFamily="18" charset="0"/>
                          <a:cs typeface="Times New Roman" panose="02020603050405020304" pitchFamily="18" charset="0"/>
                        </a:rPr>
                        <a:t>1</a:t>
                      </a:r>
                      <a:r>
                        <a:rPr lang="es-ES_tradnl" sz="2800">
                          <a:effectLst/>
                          <a:latin typeface="Times New Roman" panose="02020603050405020304" pitchFamily="18" charset="0"/>
                          <a:cs typeface="Times New Roman" panose="02020603050405020304" pitchFamily="18" charset="0"/>
                        </a:rPr>
                        <a:t> –VR</a:t>
                      </a:r>
                      <a:r>
                        <a:rPr lang="es-ES_tradnl" sz="2800" baseline="-25000">
                          <a:effectLst/>
                          <a:latin typeface="Times New Roman" panose="02020603050405020304" pitchFamily="18" charset="0"/>
                          <a:cs typeface="Times New Roman" panose="02020603050405020304" pitchFamily="18" charset="0"/>
                        </a:rPr>
                        <a:t>1</a:t>
                      </a:r>
                      <a:r>
                        <a:rPr lang="es-ES_tradnl" sz="2800">
                          <a:effectLst/>
                          <a:latin typeface="Times New Roman" panose="02020603050405020304" pitchFamily="18" charset="0"/>
                          <a:cs typeface="Times New Roman" panose="02020603050405020304" pitchFamily="18" charset="0"/>
                        </a:rPr>
                        <a:t>)/n</a:t>
                      </a:r>
                      <a:r>
                        <a:rPr lang="es-ES_tradnl" sz="2800" baseline="-25000">
                          <a:effectLst/>
                          <a:latin typeface="Times New Roman" panose="02020603050405020304" pitchFamily="18" charset="0"/>
                          <a:cs typeface="Times New Roman" panose="02020603050405020304" pitchFamily="18" charset="0"/>
                        </a:rPr>
                        <a:t>1</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73958">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B</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C</a:t>
                      </a:r>
                      <a:r>
                        <a:rPr lang="es-ES_tradnl" sz="2800" baseline="-25000">
                          <a:effectLst/>
                          <a:latin typeface="Times New Roman" panose="02020603050405020304" pitchFamily="18" charset="0"/>
                          <a:cs typeface="Times New Roman" panose="02020603050405020304" pitchFamily="18" charset="0"/>
                        </a:rPr>
                        <a:t>2</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VR</a:t>
                      </a:r>
                      <a:r>
                        <a:rPr lang="es-ES_tradnl" sz="2800" baseline="-25000">
                          <a:effectLst/>
                          <a:latin typeface="Times New Roman" panose="02020603050405020304" pitchFamily="18" charset="0"/>
                          <a:cs typeface="Times New Roman" panose="02020603050405020304" pitchFamily="18" charset="0"/>
                        </a:rPr>
                        <a:t>2</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C</a:t>
                      </a:r>
                      <a:r>
                        <a:rPr lang="es-ES_tradnl" sz="2800" baseline="-25000" dirty="0">
                          <a:effectLst/>
                          <a:latin typeface="Times New Roman" panose="02020603050405020304" pitchFamily="18" charset="0"/>
                          <a:cs typeface="Times New Roman" panose="02020603050405020304" pitchFamily="18" charset="0"/>
                        </a:rPr>
                        <a:t>2 </a:t>
                      </a:r>
                      <a:r>
                        <a:rPr lang="es-ES_tradnl" sz="2800" dirty="0">
                          <a:effectLst/>
                          <a:latin typeface="Times New Roman" panose="02020603050405020304" pitchFamily="18" charset="0"/>
                          <a:cs typeface="Times New Roman" panose="02020603050405020304" pitchFamily="18" charset="0"/>
                        </a:rPr>
                        <a:t>- VR</a:t>
                      </a:r>
                      <a:r>
                        <a:rPr lang="es-ES_tradnl" sz="2800" baseline="-25000" dirty="0">
                          <a:effectLst/>
                          <a:latin typeface="Times New Roman" panose="02020603050405020304" pitchFamily="18" charset="0"/>
                          <a:cs typeface="Times New Roman" panose="02020603050405020304" pitchFamily="18" charset="0"/>
                        </a:rPr>
                        <a:t>2</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n</a:t>
                      </a:r>
                      <a:r>
                        <a:rPr lang="es-ES_tradnl" sz="2800" baseline="-25000" dirty="0">
                          <a:effectLst/>
                          <a:latin typeface="Times New Roman" panose="02020603050405020304" pitchFamily="18" charset="0"/>
                          <a:cs typeface="Times New Roman" panose="02020603050405020304" pitchFamily="18" charset="0"/>
                        </a:rPr>
                        <a:t>2</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P</a:t>
                      </a:r>
                      <a:r>
                        <a:rPr lang="es-ES_tradnl" sz="2800" baseline="-25000">
                          <a:effectLst/>
                          <a:latin typeface="Times New Roman" panose="02020603050405020304" pitchFamily="18" charset="0"/>
                          <a:cs typeface="Times New Roman" panose="02020603050405020304" pitchFamily="18" charset="0"/>
                        </a:rPr>
                        <a:t>2</a:t>
                      </a:r>
                      <a:r>
                        <a:rPr lang="es-ES_tradnl" sz="2800">
                          <a:effectLst/>
                          <a:latin typeface="Times New Roman" panose="02020603050405020304" pitchFamily="18" charset="0"/>
                          <a:cs typeface="Times New Roman" panose="02020603050405020304" pitchFamily="18" charset="0"/>
                        </a:rPr>
                        <a:t> = (C</a:t>
                      </a:r>
                      <a:r>
                        <a:rPr lang="es-ES_tradnl" sz="2800" baseline="-25000">
                          <a:effectLst/>
                          <a:latin typeface="Times New Roman" panose="02020603050405020304" pitchFamily="18" charset="0"/>
                          <a:cs typeface="Times New Roman" panose="02020603050405020304" pitchFamily="18" charset="0"/>
                        </a:rPr>
                        <a:t>2</a:t>
                      </a:r>
                      <a:r>
                        <a:rPr lang="es-ES_tradnl" sz="2800">
                          <a:effectLst/>
                          <a:latin typeface="Times New Roman" panose="02020603050405020304" pitchFamily="18" charset="0"/>
                          <a:cs typeface="Times New Roman" panose="02020603050405020304" pitchFamily="18" charset="0"/>
                        </a:rPr>
                        <a:t> – VR</a:t>
                      </a:r>
                      <a:r>
                        <a:rPr lang="es-ES_tradnl" sz="2800" baseline="-25000">
                          <a:effectLst/>
                          <a:latin typeface="Times New Roman" panose="02020603050405020304" pitchFamily="18" charset="0"/>
                          <a:cs typeface="Times New Roman" panose="02020603050405020304" pitchFamily="18" charset="0"/>
                        </a:rPr>
                        <a:t>2</a:t>
                      </a:r>
                      <a:r>
                        <a:rPr lang="es-ES_tradnl" sz="2800">
                          <a:effectLst/>
                          <a:latin typeface="Times New Roman" panose="02020603050405020304" pitchFamily="18" charset="0"/>
                          <a:cs typeface="Times New Roman" panose="02020603050405020304" pitchFamily="18" charset="0"/>
                        </a:rPr>
                        <a:t>)/n</a:t>
                      </a:r>
                      <a:r>
                        <a:rPr lang="es-ES_tradnl" sz="2800" baseline="-25000">
                          <a:effectLst/>
                          <a:latin typeface="Times New Roman" panose="02020603050405020304" pitchFamily="18" charset="0"/>
                          <a:cs typeface="Times New Roman" panose="02020603050405020304" pitchFamily="18" charset="0"/>
                        </a:rPr>
                        <a:t>2</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73958">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C</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C</a:t>
                      </a:r>
                      <a:r>
                        <a:rPr lang="es-ES_tradnl" sz="2800" baseline="-25000">
                          <a:effectLst/>
                          <a:latin typeface="Times New Roman" panose="02020603050405020304" pitchFamily="18" charset="0"/>
                          <a:cs typeface="Times New Roman" panose="02020603050405020304" pitchFamily="18" charset="0"/>
                        </a:rPr>
                        <a:t>3</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VR</a:t>
                      </a:r>
                      <a:r>
                        <a:rPr lang="es-ES_tradnl" sz="2800" baseline="-25000">
                          <a:effectLst/>
                          <a:latin typeface="Times New Roman" panose="02020603050405020304" pitchFamily="18" charset="0"/>
                          <a:cs typeface="Times New Roman" panose="02020603050405020304" pitchFamily="18" charset="0"/>
                        </a:rPr>
                        <a:t>3</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C</a:t>
                      </a:r>
                      <a:r>
                        <a:rPr lang="es-ES_tradnl" sz="2800" baseline="-25000">
                          <a:effectLst/>
                          <a:latin typeface="Times New Roman" panose="02020603050405020304" pitchFamily="18" charset="0"/>
                          <a:cs typeface="Times New Roman" panose="02020603050405020304" pitchFamily="18" charset="0"/>
                        </a:rPr>
                        <a:t>3 </a:t>
                      </a:r>
                      <a:r>
                        <a:rPr lang="es-ES_tradnl" sz="2800">
                          <a:effectLst/>
                          <a:latin typeface="Times New Roman" panose="02020603050405020304" pitchFamily="18" charset="0"/>
                          <a:cs typeface="Times New Roman" panose="02020603050405020304" pitchFamily="18" charset="0"/>
                        </a:rPr>
                        <a:t>- VR</a:t>
                      </a:r>
                      <a:r>
                        <a:rPr lang="es-ES_tradnl" sz="2800" baseline="-25000">
                          <a:effectLst/>
                          <a:latin typeface="Times New Roman" panose="02020603050405020304" pitchFamily="18" charset="0"/>
                          <a:cs typeface="Times New Roman" panose="02020603050405020304" pitchFamily="18" charset="0"/>
                        </a:rPr>
                        <a:t>3</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n</a:t>
                      </a:r>
                      <a:r>
                        <a:rPr lang="es-ES_tradnl" sz="2800" baseline="-25000" dirty="0">
                          <a:effectLst/>
                          <a:latin typeface="Times New Roman" panose="02020603050405020304" pitchFamily="18" charset="0"/>
                          <a:cs typeface="Times New Roman" panose="02020603050405020304" pitchFamily="18" charset="0"/>
                        </a:rPr>
                        <a:t>3</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P</a:t>
                      </a:r>
                      <a:r>
                        <a:rPr lang="es-ES_tradnl" sz="2800" baseline="-25000" dirty="0">
                          <a:effectLst/>
                          <a:latin typeface="Times New Roman" panose="02020603050405020304" pitchFamily="18" charset="0"/>
                          <a:cs typeface="Times New Roman" panose="02020603050405020304" pitchFamily="18" charset="0"/>
                        </a:rPr>
                        <a:t>3</a:t>
                      </a:r>
                      <a:r>
                        <a:rPr lang="es-ES_tradnl" sz="2800" dirty="0">
                          <a:effectLst/>
                          <a:latin typeface="Times New Roman" panose="02020603050405020304" pitchFamily="18" charset="0"/>
                          <a:cs typeface="Times New Roman" panose="02020603050405020304" pitchFamily="18" charset="0"/>
                        </a:rPr>
                        <a:t> = (C</a:t>
                      </a:r>
                      <a:r>
                        <a:rPr lang="es-ES_tradnl" sz="2800" baseline="-25000" dirty="0">
                          <a:effectLst/>
                          <a:latin typeface="Times New Roman" panose="02020603050405020304" pitchFamily="18" charset="0"/>
                          <a:cs typeface="Times New Roman" panose="02020603050405020304" pitchFamily="18" charset="0"/>
                        </a:rPr>
                        <a:t>3</a:t>
                      </a:r>
                      <a:r>
                        <a:rPr lang="es-ES_tradnl" sz="2800" dirty="0">
                          <a:effectLst/>
                          <a:latin typeface="Times New Roman" panose="02020603050405020304" pitchFamily="18" charset="0"/>
                          <a:cs typeface="Times New Roman" panose="02020603050405020304" pitchFamily="18" charset="0"/>
                        </a:rPr>
                        <a:t> – VR</a:t>
                      </a:r>
                      <a:r>
                        <a:rPr lang="es-ES_tradnl" sz="2800" baseline="-25000" dirty="0">
                          <a:effectLst/>
                          <a:latin typeface="Times New Roman" panose="02020603050405020304" pitchFamily="18" charset="0"/>
                          <a:cs typeface="Times New Roman" panose="02020603050405020304" pitchFamily="18" charset="0"/>
                        </a:rPr>
                        <a:t>3</a:t>
                      </a:r>
                      <a:r>
                        <a:rPr lang="es-ES_tradnl" sz="2800" dirty="0">
                          <a:effectLst/>
                          <a:latin typeface="Times New Roman" panose="02020603050405020304" pitchFamily="18" charset="0"/>
                          <a:cs typeface="Times New Roman" panose="02020603050405020304" pitchFamily="18" charset="0"/>
                        </a:rPr>
                        <a:t>)/n</a:t>
                      </a:r>
                      <a:r>
                        <a:rPr lang="es-ES_tradnl" sz="2800" baseline="-25000" dirty="0">
                          <a:effectLst/>
                          <a:latin typeface="Times New Roman" panose="02020603050405020304" pitchFamily="18" charset="0"/>
                          <a:cs typeface="Times New Roman" panose="02020603050405020304" pitchFamily="18" charset="0"/>
                        </a:rPr>
                        <a:t>3</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69419">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Totales:</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 </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 </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U</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a:effectLst/>
                          <a:latin typeface="Times New Roman" panose="02020603050405020304" pitchFamily="18" charset="0"/>
                          <a:cs typeface="Times New Roman" panose="02020603050405020304" pitchFamily="18" charset="0"/>
                        </a:rPr>
                        <a:t> </a:t>
                      </a:r>
                      <a:endParaRPr lang="es-AR"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ES_tradnl" sz="2800" dirty="0">
                          <a:effectLst/>
                          <a:latin typeface="Times New Roman" panose="02020603050405020304" pitchFamily="18" charset="0"/>
                          <a:cs typeface="Times New Roman" panose="02020603050405020304" pitchFamily="18" charset="0"/>
                        </a:rPr>
                        <a:t>S</a:t>
                      </a:r>
                      <a:endParaRPr lang="es-AR"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5" name="Rectángulo 4"/>
          <p:cNvSpPr/>
          <p:nvPr/>
        </p:nvSpPr>
        <p:spPr>
          <a:xfrm>
            <a:off x="893901" y="544185"/>
            <a:ext cx="5051383" cy="587853"/>
          </a:xfrm>
          <a:prstGeom prst="rect">
            <a:avLst/>
          </a:prstGeom>
        </p:spPr>
        <p:txBody>
          <a:bodyPr wrap="none">
            <a:spAutoFit/>
          </a:bodyPr>
          <a:lstStyle/>
          <a:p>
            <a:pPr algn="just">
              <a:lnSpc>
                <a:spcPct val="115000"/>
              </a:lnSpc>
              <a:spcBef>
                <a:spcPts val="1800"/>
              </a:spcBef>
              <a:spcAft>
                <a:spcPts val="0"/>
              </a:spcAft>
            </a:pPr>
            <a:r>
              <a:rPr lang="es-ES" sz="2800" b="1" dirty="0">
                <a:latin typeface="Times New Roman" panose="02020603050405020304" pitchFamily="18" charset="0"/>
                <a:ea typeface="Times New Roman" panose="02020603050405020304" pitchFamily="18" charset="0"/>
              </a:rPr>
              <a:t>Determinación de la vida media</a:t>
            </a:r>
            <a:endParaRPr lang="es-AR" sz="2800" b="1" dirty="0">
              <a:effectLst/>
              <a:latin typeface="Times New Roman" panose="02020603050405020304" pitchFamily="18" charset="0"/>
              <a:ea typeface="Times New Roman" panose="02020603050405020304" pitchFamily="18" charset="0"/>
            </a:endParaRPr>
          </a:p>
        </p:txBody>
      </p:sp>
      <p:sp>
        <p:nvSpPr>
          <p:cNvPr id="6" name="Rectángulo 5"/>
          <p:cNvSpPr/>
          <p:nvPr/>
        </p:nvSpPr>
        <p:spPr>
          <a:xfrm>
            <a:off x="981905" y="4609155"/>
            <a:ext cx="11312236" cy="1297791"/>
          </a:xfrm>
          <a:prstGeom prst="rect">
            <a:avLst/>
          </a:prstGeom>
        </p:spPr>
        <p:txBody>
          <a:bodyPr wrap="square">
            <a:spAutoFit/>
          </a:bodyPr>
          <a:lstStyle/>
          <a:p>
            <a:pPr lvl="0">
              <a:lnSpc>
                <a:spcPct val="150000"/>
              </a:lnSpc>
              <a:spcAft>
                <a:spcPts val="1000"/>
              </a:spcAft>
            </a:pPr>
            <a:r>
              <a:rPr lang="es-AR" sz="2800" dirty="0">
                <a:latin typeface="Times New Roman" panose="02020603050405020304" pitchFamily="18" charset="0"/>
                <a:ea typeface="Calibri" panose="020F0502020204030204" pitchFamily="34" charset="0"/>
                <a:cs typeface="Times New Roman" panose="02020603050405020304" pitchFamily="18" charset="0"/>
              </a:rPr>
              <a:t>“U” es la sumatoria del valor a amortizar de todos los bienes</a:t>
            </a:r>
            <a:endParaRPr lang="es-AR" sz="2800" dirty="0">
              <a:latin typeface="Calibri" panose="020F0502020204030204" pitchFamily="34" charset="0"/>
              <a:ea typeface="Calibri" panose="020F0502020204030204" pitchFamily="34" charset="0"/>
              <a:cs typeface="Times New Roman" panose="02020603050405020304" pitchFamily="18" charset="0"/>
            </a:endParaRPr>
          </a:p>
          <a:p>
            <a:r>
              <a:rPr lang="es-ES_tradnl" sz="2800" dirty="0">
                <a:latin typeface="Times New Roman" panose="02020603050405020304" pitchFamily="18" charset="0"/>
                <a:ea typeface="Times New Roman" panose="02020603050405020304" pitchFamily="18" charset="0"/>
              </a:rPr>
              <a:t>“S” es la sumatoria de las cuotas de amortización de todos los bienes</a:t>
            </a:r>
            <a:r>
              <a:rPr lang="es-ES_tradnl" dirty="0">
                <a:latin typeface="Times New Roman" panose="02020603050405020304" pitchFamily="18" charset="0"/>
                <a:ea typeface="Times New Roman" panose="02020603050405020304" pitchFamily="18" charset="0"/>
              </a:rPr>
              <a:t>.</a:t>
            </a:r>
            <a:endParaRPr lang="es-AR" dirty="0"/>
          </a:p>
        </p:txBody>
      </p:sp>
    </p:spTree>
    <p:extLst>
      <p:ext uri="{BB962C8B-B14F-4D97-AF65-F5344CB8AC3E}">
        <p14:creationId xmlns:p14="http://schemas.microsoft.com/office/powerpoint/2010/main" val="2440886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31</a:t>
            </a:fld>
            <a:endParaRPr lang="es-AR"/>
          </a:p>
        </p:txBody>
      </p:sp>
      <p:sp>
        <p:nvSpPr>
          <p:cNvPr id="4" name="Rectángulo 3"/>
          <p:cNvSpPr/>
          <p:nvPr/>
        </p:nvSpPr>
        <p:spPr>
          <a:xfrm>
            <a:off x="964052" y="1038139"/>
            <a:ext cx="10103357" cy="4985980"/>
          </a:xfrm>
          <a:prstGeom prst="rect">
            <a:avLst/>
          </a:prstGeom>
        </p:spPr>
        <p:txBody>
          <a:bodyPr wrap="square">
            <a:spAutoFit/>
          </a:bodyPr>
          <a:lstStyle/>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Obviamente que la vida media “n” del conjunto de bienes va a tener una directa correlación con dos variables según el método de amortización que se utilice para el cálculo de:</a:t>
            </a:r>
          </a:p>
          <a:p>
            <a:pPr marL="342900" lvl="0" indent="-342900">
              <a:lnSpc>
                <a:spcPct val="150000"/>
              </a:lnSpc>
              <a:spcAft>
                <a:spcPts val="0"/>
              </a:spcAft>
              <a:buFont typeface="Symbol" panose="05050102010706020507" pitchFamily="18" charset="2"/>
              <a:buChar char="§"/>
            </a:pPr>
            <a:r>
              <a:rPr lang="es-AR" sz="3200" dirty="0">
                <a:latin typeface="Times New Roman" panose="02020603050405020304" pitchFamily="18" charset="0"/>
                <a:ea typeface="Calibri" panose="020F0502020204030204" pitchFamily="34" charset="0"/>
                <a:cs typeface="Times New Roman" panose="02020603050405020304" pitchFamily="18" charset="0"/>
              </a:rPr>
              <a:t>La cuota de amortización</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AR" sz="3200" dirty="0">
                <a:latin typeface="Times New Roman" panose="02020603050405020304" pitchFamily="18" charset="0"/>
                <a:ea typeface="Calibri" panose="020F0502020204030204" pitchFamily="34" charset="0"/>
                <a:cs typeface="Times New Roman" panose="02020603050405020304" pitchFamily="18" charset="0"/>
              </a:rPr>
              <a:t>El método o forma que se aplique para el cálculo de la vida media “n”</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endParaRPr lang="es-ES_tradnl"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551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09261" y="948707"/>
            <a:ext cx="10173477" cy="4801314"/>
          </a:xfrm>
          <a:prstGeom prst="rect">
            <a:avLst/>
          </a:prstGeom>
        </p:spPr>
        <p:txBody>
          <a:bodyPr wrap="square">
            <a:spAutoFit/>
          </a:bodyPr>
          <a:lstStyle/>
          <a:p>
            <a:pPr algn="just">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Aplicando el “ </a:t>
            </a:r>
            <a:r>
              <a:rPr lang="es-ES_tradnl" sz="3400" b="1" i="1" u="sng" dirty="0">
                <a:latin typeface="Times New Roman" panose="02020603050405020304" pitchFamily="18" charset="0"/>
                <a:ea typeface="Times New Roman" panose="02020603050405020304" pitchFamily="18" charset="0"/>
                <a:cs typeface="Times New Roman" panose="02020603050405020304" pitchFamily="18" charset="0"/>
              </a:rPr>
              <a:t>Sistema de amortización proporcional </a:t>
            </a: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 directo o de línea recta: </a:t>
            </a:r>
          </a:p>
          <a:p>
            <a:pPr marL="914400" lvl="1" indent="-457200" algn="just">
              <a:lnSpc>
                <a:spcPct val="150000"/>
              </a:lnSpc>
              <a:buFont typeface="Symbol" panose="05050102010706020507" pitchFamily="18" charset="2"/>
              <a:buChar char="§"/>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C</a:t>
            </a:r>
            <a:r>
              <a:rPr lang="es-ES_tradnl" sz="3400" i="1" dirty="0">
                <a:latin typeface="Times New Roman" panose="02020603050405020304" pitchFamily="18" charset="0"/>
                <a:ea typeface="Times New Roman" panose="02020603050405020304" pitchFamily="18" charset="0"/>
                <a:cs typeface="Times New Roman" panose="02020603050405020304" pitchFamily="18" charset="0"/>
              </a:rPr>
              <a:t>uota de Amortización</a:t>
            </a: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 de cada bien</a:t>
            </a:r>
          </a:p>
          <a:p>
            <a:pPr algn="just">
              <a:lnSpc>
                <a:spcPct val="150000"/>
              </a:lnSpc>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	Cuota = ( C – VR )  / n</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marL="914400" lvl="1" indent="-457200" algn="just">
              <a:lnSpc>
                <a:spcPct val="150000"/>
              </a:lnSpc>
              <a:buFont typeface="Symbol" panose="05050102010706020507" pitchFamily="18" charset="2"/>
              <a:buChar char="§"/>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Luego la “</a:t>
            </a:r>
            <a:r>
              <a:rPr lang="es-ES_tradnl" sz="3400" i="1" dirty="0">
                <a:latin typeface="Times New Roman" panose="02020603050405020304" pitchFamily="18" charset="0"/>
                <a:ea typeface="Times New Roman" panose="02020603050405020304" pitchFamily="18" charset="0"/>
                <a:cs typeface="Times New Roman" panose="02020603050405020304" pitchFamily="18" charset="0"/>
              </a:rPr>
              <a:t>Vida media” de total de los bienes</a:t>
            </a:r>
            <a:endParaRPr lang="es-ES_tradnl" sz="3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	n = ( C – VR ) / Cuota</a:t>
            </a: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32</a:t>
            </a:fld>
            <a:endParaRPr lang="es-AR"/>
          </a:p>
        </p:txBody>
      </p:sp>
    </p:spTree>
    <p:extLst>
      <p:ext uri="{BB962C8B-B14F-4D97-AF65-F5344CB8AC3E}">
        <p14:creationId xmlns:p14="http://schemas.microsoft.com/office/powerpoint/2010/main" val="2525362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321417277"/>
              </p:ext>
            </p:extLst>
          </p:nvPr>
        </p:nvGraphicFramePr>
        <p:xfrm>
          <a:off x="987054" y="1765003"/>
          <a:ext cx="10494337" cy="3516630"/>
        </p:xfrm>
        <a:graphic>
          <a:graphicData uri="http://schemas.openxmlformats.org/drawingml/2006/table">
            <a:tbl>
              <a:tblPr>
                <a:tableStyleId>{616DA210-FB5B-4158-B5E0-FEB733F419BA}</a:tableStyleId>
              </a:tblPr>
              <a:tblGrid>
                <a:gridCol w="808593">
                  <a:extLst>
                    <a:ext uri="{9D8B030D-6E8A-4147-A177-3AD203B41FA5}">
                      <a16:colId xmlns:a16="http://schemas.microsoft.com/office/drawing/2014/main" val="20000"/>
                    </a:ext>
                  </a:extLst>
                </a:gridCol>
                <a:gridCol w="2000750">
                  <a:extLst>
                    <a:ext uri="{9D8B030D-6E8A-4147-A177-3AD203B41FA5}">
                      <a16:colId xmlns:a16="http://schemas.microsoft.com/office/drawing/2014/main" val="20001"/>
                    </a:ext>
                  </a:extLst>
                </a:gridCol>
                <a:gridCol w="1772684">
                  <a:extLst>
                    <a:ext uri="{9D8B030D-6E8A-4147-A177-3AD203B41FA5}">
                      <a16:colId xmlns:a16="http://schemas.microsoft.com/office/drawing/2014/main" val="20002"/>
                    </a:ext>
                  </a:extLst>
                </a:gridCol>
                <a:gridCol w="2394679">
                  <a:extLst>
                    <a:ext uri="{9D8B030D-6E8A-4147-A177-3AD203B41FA5}">
                      <a16:colId xmlns:a16="http://schemas.microsoft.com/office/drawing/2014/main" val="20003"/>
                    </a:ext>
                  </a:extLst>
                </a:gridCol>
                <a:gridCol w="976449">
                  <a:extLst>
                    <a:ext uri="{9D8B030D-6E8A-4147-A177-3AD203B41FA5}">
                      <a16:colId xmlns:a16="http://schemas.microsoft.com/office/drawing/2014/main" val="20004"/>
                    </a:ext>
                  </a:extLst>
                </a:gridCol>
                <a:gridCol w="2541182">
                  <a:extLst>
                    <a:ext uri="{9D8B030D-6E8A-4147-A177-3AD203B41FA5}">
                      <a16:colId xmlns:a16="http://schemas.microsoft.com/office/drawing/2014/main" val="20005"/>
                    </a:ext>
                  </a:extLst>
                </a:gridCol>
              </a:tblGrid>
              <a:tr h="118816">
                <a:tc rowSpan="2">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Bien</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rowSpan="2">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Costo</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gridSpan="2">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Valor</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s-AR"/>
                    </a:p>
                  </a:txBody>
                  <a:tcPr/>
                </a:tc>
                <a:tc rowSpan="2">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Vida Útil</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rowSpan="2">
                  <a:txBody>
                    <a:bodyPr/>
                    <a:lstStyle/>
                    <a:p>
                      <a:pPr algn="ctr" fontAlgn="ctr">
                        <a:lnSpc>
                          <a:spcPct val="100000"/>
                        </a:lnSpc>
                      </a:pPr>
                      <a:r>
                        <a:rPr lang="es-AR" sz="2800" u="none" strike="noStrike" dirty="0">
                          <a:effectLst/>
                          <a:latin typeface="Times New Roman" panose="02020603050405020304" pitchFamily="18" charset="0"/>
                          <a:cs typeface="Times New Roman" panose="02020603050405020304" pitchFamily="18" charset="0"/>
                        </a:rPr>
                        <a:t>Cuota de amortización = S</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0"/>
                  </a:ext>
                </a:extLst>
              </a:tr>
              <a:tr h="182880">
                <a:tc vMerge="1">
                  <a:txBody>
                    <a:bodyPr/>
                    <a:lstStyle/>
                    <a:p>
                      <a:endParaRPr lang="es-AR"/>
                    </a:p>
                  </a:txBody>
                  <a:tcPr/>
                </a:tc>
                <a:tc vMerge="1">
                  <a:txBody>
                    <a:bodyPr/>
                    <a:lstStyle/>
                    <a:p>
                      <a:endParaRPr lang="es-AR"/>
                    </a:p>
                  </a:txBody>
                  <a:tcPr/>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Residual</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00000"/>
                        </a:lnSpc>
                      </a:pPr>
                      <a:r>
                        <a:rPr lang="es-AR" sz="2800" u="none" strike="noStrike" dirty="0">
                          <a:effectLst/>
                          <a:latin typeface="Times New Roman" panose="02020603050405020304" pitchFamily="18" charset="0"/>
                          <a:cs typeface="Times New Roman" panose="02020603050405020304" pitchFamily="18" charset="0"/>
                        </a:rPr>
                        <a:t>A amortizar = U</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vMerge="1">
                  <a:txBody>
                    <a:bodyPr/>
                    <a:lstStyle/>
                    <a:p>
                      <a:endParaRPr lang="es-AR"/>
                    </a:p>
                  </a:txBody>
                  <a:tcPr/>
                </a:tc>
                <a:tc vMerge="1">
                  <a:txBody>
                    <a:bodyPr/>
                    <a:lstStyle/>
                    <a:p>
                      <a:endParaRPr lang="es-AR"/>
                    </a:p>
                  </a:txBody>
                  <a:tcPr/>
                </a:tc>
                <a:extLst>
                  <a:ext uri="{0D108BD9-81ED-4DB2-BD59-A6C34878D82A}">
                    <a16:rowId xmlns:a16="http://schemas.microsoft.com/office/drawing/2014/main" val="10001"/>
                  </a:ext>
                </a:extLst>
              </a:tr>
              <a:tr h="182880">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A</a:t>
                      </a: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750,000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75,000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675,000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10</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67,50000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2"/>
                  </a:ext>
                </a:extLst>
              </a:tr>
              <a:tr h="182880">
                <a:tc>
                  <a:txBody>
                    <a:bodyPr/>
                    <a:lstStyle/>
                    <a:p>
                      <a:pPr algn="ctr" fontAlgn="b">
                        <a:lnSpc>
                          <a:spcPct val="150000"/>
                        </a:lnSpc>
                      </a:pPr>
                      <a:r>
                        <a:rPr lang="es-ES" sz="2800" u="none" strike="noStrike" dirty="0">
                          <a:effectLst/>
                          <a:latin typeface="Times New Roman" panose="02020603050405020304" pitchFamily="18" charset="0"/>
                          <a:cs typeface="Times New Roman" panose="02020603050405020304" pitchFamily="18" charset="0"/>
                        </a:rPr>
                        <a:t>B</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$ 1,000,000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100,000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900,000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20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45,000.00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3"/>
                  </a:ext>
                </a:extLst>
              </a:tr>
              <a:tr h="182880">
                <a:tc>
                  <a:txBody>
                    <a:bodyPr/>
                    <a:lstStyle/>
                    <a:p>
                      <a:pPr algn="ctr" fontAlgn="b">
                        <a:lnSpc>
                          <a:spcPct val="150000"/>
                        </a:lnSpc>
                      </a:pPr>
                      <a:r>
                        <a:rPr lang="es-ES" sz="2800" u="none" strike="noStrike" dirty="0">
                          <a:effectLst/>
                          <a:latin typeface="Times New Roman" panose="02020603050405020304" pitchFamily="18" charset="0"/>
                          <a:cs typeface="Times New Roman" panose="02020603050405020304" pitchFamily="18" charset="0"/>
                        </a:rPr>
                        <a:t>C</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550,000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55,000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495,000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70,714.29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4"/>
                  </a:ext>
                </a:extLst>
              </a:tr>
              <a:tr h="182880">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D</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800,000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80,000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720,000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10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72,000.00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5"/>
                  </a:ext>
                </a:extLst>
              </a:tr>
              <a:tr h="182880">
                <a:tc>
                  <a:txBody>
                    <a:bodyPr/>
                    <a:lstStyle/>
                    <a:p>
                      <a:pPr algn="ctr" fontAlgn="b">
                        <a:lnSpc>
                          <a:spcPct val="150000"/>
                        </a:lnSpc>
                      </a:pP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3,100,000 </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  310,000 </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b="1" i="1" u="none" strike="noStrike" dirty="0">
                          <a:effectLst/>
                          <a:latin typeface="Times New Roman" panose="02020603050405020304" pitchFamily="18" charset="0"/>
                          <a:cs typeface="Times New Roman" panose="02020603050405020304" pitchFamily="18" charset="0"/>
                        </a:rPr>
                        <a:t> $ 2.790,000 </a:t>
                      </a:r>
                      <a:endParaRPr lang="es-AR" sz="28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lnSpc>
                          <a:spcPct val="150000"/>
                        </a:lnSpc>
                      </a:pPr>
                      <a:r>
                        <a:rPr lang="es-AR" sz="2800" u="none" strike="noStrike" dirty="0">
                          <a:effectLst/>
                          <a:latin typeface="Times New Roman" panose="02020603050405020304" pitchFamily="18" charset="0"/>
                          <a:cs typeface="Times New Roman" panose="02020603050405020304" pitchFamily="18" charset="0"/>
                        </a:rPr>
                        <a:t> </a:t>
                      </a:r>
                      <a:r>
                        <a:rPr lang="es-AR" sz="2800" b="1" i="1" u="none" strike="noStrike" dirty="0">
                          <a:effectLst/>
                          <a:latin typeface="Times New Roman" panose="02020603050405020304" pitchFamily="18" charset="0"/>
                          <a:cs typeface="Times New Roman" panose="02020603050405020304" pitchFamily="18" charset="0"/>
                        </a:rPr>
                        <a:t>$   255,214.29 </a:t>
                      </a:r>
                      <a:endParaRPr lang="es-AR" sz="28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6"/>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33</a:t>
            </a:fld>
            <a:endParaRPr lang="es-AR"/>
          </a:p>
        </p:txBody>
      </p:sp>
    </p:spTree>
    <p:extLst>
      <p:ext uri="{BB962C8B-B14F-4D97-AF65-F5344CB8AC3E}">
        <p14:creationId xmlns:p14="http://schemas.microsoft.com/office/powerpoint/2010/main" val="2888355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34</a:t>
            </a:fld>
            <a:endParaRPr lang="es-AR"/>
          </a:p>
        </p:txBody>
      </p:sp>
      <p:sp>
        <p:nvSpPr>
          <p:cNvPr id="4" name="Rectángulo 3"/>
          <p:cNvSpPr/>
          <p:nvPr/>
        </p:nvSpPr>
        <p:spPr>
          <a:xfrm>
            <a:off x="915724" y="251806"/>
            <a:ext cx="10169166" cy="5502275"/>
          </a:xfrm>
          <a:prstGeom prst="rect">
            <a:avLst/>
          </a:prstGeom>
        </p:spPr>
        <p:txBody>
          <a:bodyPr wrap="square">
            <a:spAutoFit/>
          </a:bodyPr>
          <a:lstStyle/>
          <a:p>
            <a:pPr algn="just">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Se puede definir a la vida media </a:t>
            </a:r>
            <a:r>
              <a:rPr lang="es-ES_tradnl" sz="3400" i="1" u="sng" dirty="0">
                <a:latin typeface="Times New Roman" panose="02020603050405020304" pitchFamily="18" charset="0"/>
                <a:ea typeface="Times New Roman" panose="02020603050405020304" pitchFamily="18" charset="0"/>
                <a:cs typeface="Times New Roman" panose="02020603050405020304" pitchFamily="18" charset="0"/>
              </a:rPr>
              <a:t>como el lapso necesario para que la suma de $ “S” conforme un capital de $ “U”</a:t>
            </a: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50000"/>
              </a:lnSpc>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U = S </a:t>
            </a:r>
            <a:r>
              <a:rPr lang="en-US" sz="3400" dirty="0" err="1">
                <a:latin typeface="Times New Roman" panose="02020603050405020304" pitchFamily="18" charset="0"/>
                <a:ea typeface="Times New Roman" panose="02020603050405020304" pitchFamily="18" charset="0"/>
                <a:cs typeface="Times New Roman" panose="02020603050405020304" pitchFamily="18" charset="0"/>
              </a:rPr>
              <a:t>S</a:t>
            </a:r>
            <a:r>
              <a:rPr lang="en-US" sz="3400" baseline="-25000" dirty="0" err="1">
                <a:latin typeface="Times New Roman" panose="02020603050405020304" pitchFamily="18" charset="0"/>
                <a:ea typeface="Times New Roman" panose="02020603050405020304" pitchFamily="18" charset="0"/>
                <a:cs typeface="Times New Roman" panose="02020603050405020304" pitchFamily="18" charset="0"/>
              </a:rPr>
              <a:t>ni</a:t>
            </a:r>
            <a:r>
              <a:rPr lang="en-US" sz="34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S [( 1+ </a:t>
            </a:r>
            <a:r>
              <a:rPr lang="en-US" sz="34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- 1] / i</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en-US" sz="3400" cap="all" dirty="0">
                <a:latin typeface="Times New Roman" panose="02020603050405020304" pitchFamily="18" charset="0"/>
                <a:ea typeface="Times New Roman" panose="02020603050405020304" pitchFamily="18" charset="0"/>
                <a:cs typeface="Times New Roman" panose="02020603050405020304" pitchFamily="18" charset="0"/>
              </a:rPr>
              <a:t>U</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i / S + 1 = ( 1+ </a:t>
            </a:r>
            <a:r>
              <a:rPr lang="en-US" sz="34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ln ( </a:t>
            </a:r>
            <a:r>
              <a:rPr lang="en-US" sz="3400" cap="all" dirty="0">
                <a:latin typeface="Times New Roman" panose="02020603050405020304" pitchFamily="18" charset="0"/>
                <a:ea typeface="Times New Roman" panose="02020603050405020304" pitchFamily="18" charset="0"/>
                <a:cs typeface="Times New Roman" panose="02020603050405020304" pitchFamily="18" charset="0"/>
              </a:rPr>
              <a:t>1 + U</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i</a:t>
            </a:r>
            <a:r>
              <a:rPr lang="en-US" sz="3400" cap="all" dirty="0">
                <a:latin typeface="Times New Roman" panose="02020603050405020304" pitchFamily="18" charset="0"/>
                <a:ea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/S ) = n ln ( 1+ </a:t>
            </a:r>
            <a:r>
              <a:rPr lang="en-US" sz="34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a:t>
            </a:r>
          </a:p>
          <a:p>
            <a:pPr>
              <a:lnSpc>
                <a:spcPct val="150000"/>
              </a:lnSpc>
              <a:spcAft>
                <a:spcPts val="0"/>
              </a:spcAft>
            </a:pPr>
            <a:r>
              <a:rPr lang="en-US" sz="3400" b="1" dirty="0">
                <a:latin typeface="Times New Roman" panose="02020603050405020304" pitchFamily="18" charset="0"/>
                <a:ea typeface="Times New Roman" panose="02020603050405020304" pitchFamily="18" charset="0"/>
                <a:cs typeface="Times New Roman" panose="02020603050405020304" pitchFamily="18" charset="0"/>
              </a:rPr>
              <a:t>n = </a:t>
            </a:r>
            <a:r>
              <a:rPr lang="en-US" sz="3400" b="1" u="sng" dirty="0">
                <a:latin typeface="Times New Roman" panose="02020603050405020304" pitchFamily="18" charset="0"/>
                <a:ea typeface="Times New Roman" panose="02020603050405020304" pitchFamily="18" charset="0"/>
                <a:cs typeface="Times New Roman" panose="02020603050405020304" pitchFamily="18" charset="0"/>
              </a:rPr>
              <a:t>ln ( </a:t>
            </a:r>
            <a:r>
              <a:rPr lang="en-US" sz="3400" b="1" u="sng" cap="all" dirty="0">
                <a:latin typeface="Times New Roman" panose="02020603050405020304" pitchFamily="18" charset="0"/>
                <a:ea typeface="Times New Roman" panose="02020603050405020304" pitchFamily="18" charset="0"/>
                <a:cs typeface="Times New Roman" panose="02020603050405020304" pitchFamily="18" charset="0"/>
              </a:rPr>
              <a:t>1 + U</a:t>
            </a:r>
            <a:r>
              <a:rPr lang="en-US" sz="3400" b="1" u="sng" dirty="0">
                <a:latin typeface="Times New Roman" panose="02020603050405020304" pitchFamily="18" charset="0"/>
                <a:ea typeface="Times New Roman" panose="02020603050405020304" pitchFamily="18" charset="0"/>
                <a:cs typeface="Times New Roman" panose="02020603050405020304" pitchFamily="18" charset="0"/>
              </a:rPr>
              <a:t> i</a:t>
            </a:r>
            <a:r>
              <a:rPr lang="en-US" sz="3400" b="1" u="sng" cap="all" dirty="0">
                <a:latin typeface="Times New Roman" panose="02020603050405020304" pitchFamily="18" charset="0"/>
                <a:ea typeface="Times New Roman" panose="02020603050405020304" pitchFamily="18" charset="0"/>
                <a:cs typeface="Times New Roman" panose="02020603050405020304" pitchFamily="18" charset="0"/>
              </a:rPr>
              <a:t> </a:t>
            </a:r>
            <a:r>
              <a:rPr lang="en-US" sz="3400" b="1" u="sng" dirty="0">
                <a:latin typeface="Times New Roman" panose="02020603050405020304" pitchFamily="18" charset="0"/>
                <a:ea typeface="Times New Roman" panose="02020603050405020304" pitchFamily="18" charset="0"/>
                <a:cs typeface="Times New Roman" panose="02020603050405020304" pitchFamily="18" charset="0"/>
              </a:rPr>
              <a:t>/S )</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en-US" sz="3400" b="1" dirty="0">
                <a:latin typeface="Times New Roman" panose="02020603050405020304" pitchFamily="18" charset="0"/>
                <a:ea typeface="Times New Roman" panose="02020603050405020304" pitchFamily="18" charset="0"/>
                <a:cs typeface="Times New Roman" panose="02020603050405020304" pitchFamily="18" charset="0"/>
              </a:rPr>
              <a:t>           </a:t>
            </a:r>
            <a:r>
              <a:rPr lang="es-AR" sz="3400" b="1" dirty="0">
                <a:latin typeface="Times New Roman" panose="02020603050405020304" pitchFamily="18" charset="0"/>
                <a:ea typeface="Times New Roman" panose="02020603050405020304" pitchFamily="18" charset="0"/>
                <a:cs typeface="Times New Roman" panose="02020603050405020304" pitchFamily="18" charset="0"/>
              </a:rPr>
              <a:t>ln ( 1+ i ) </a:t>
            </a:r>
            <a:endParaRPr lang="es-AR" sz="3400" dirty="0"/>
          </a:p>
        </p:txBody>
      </p:sp>
    </p:spTree>
    <p:extLst>
      <p:ext uri="{BB962C8B-B14F-4D97-AF65-F5344CB8AC3E}">
        <p14:creationId xmlns:p14="http://schemas.microsoft.com/office/powerpoint/2010/main" val="2981317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956397570"/>
              </p:ext>
            </p:extLst>
          </p:nvPr>
        </p:nvGraphicFramePr>
        <p:xfrm>
          <a:off x="934532" y="209653"/>
          <a:ext cx="10155226" cy="5863102"/>
        </p:xfrm>
        <a:graphic>
          <a:graphicData uri="http://schemas.openxmlformats.org/drawingml/2006/table">
            <a:tbl>
              <a:tblPr>
                <a:tableStyleId>{2D5ABB26-0587-4C30-8999-92F81FD0307C}</a:tableStyleId>
              </a:tblPr>
              <a:tblGrid>
                <a:gridCol w="594309">
                  <a:extLst>
                    <a:ext uri="{9D8B030D-6E8A-4147-A177-3AD203B41FA5}">
                      <a16:colId xmlns:a16="http://schemas.microsoft.com/office/drawing/2014/main" val="20000"/>
                    </a:ext>
                  </a:extLst>
                </a:gridCol>
                <a:gridCol w="2783558">
                  <a:extLst>
                    <a:ext uri="{9D8B030D-6E8A-4147-A177-3AD203B41FA5}">
                      <a16:colId xmlns:a16="http://schemas.microsoft.com/office/drawing/2014/main" val="20001"/>
                    </a:ext>
                  </a:extLst>
                </a:gridCol>
                <a:gridCol w="3098494">
                  <a:extLst>
                    <a:ext uri="{9D8B030D-6E8A-4147-A177-3AD203B41FA5}">
                      <a16:colId xmlns:a16="http://schemas.microsoft.com/office/drawing/2014/main" val="20002"/>
                    </a:ext>
                  </a:extLst>
                </a:gridCol>
                <a:gridCol w="3678865">
                  <a:extLst>
                    <a:ext uri="{9D8B030D-6E8A-4147-A177-3AD203B41FA5}">
                      <a16:colId xmlns:a16="http://schemas.microsoft.com/office/drawing/2014/main" val="20003"/>
                    </a:ext>
                  </a:extLst>
                </a:gridCol>
              </a:tblGrid>
              <a:tr h="204769">
                <a:tc>
                  <a:txBody>
                    <a:bodyPr/>
                    <a:lstStyle/>
                    <a:p>
                      <a:pPr algn="l" fontAlgn="b"/>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l" fontAlgn="b"/>
                      <a:r>
                        <a:rPr lang="es-AR" sz="3000" u="none" strike="noStrike" dirty="0">
                          <a:effectLst/>
                          <a:latin typeface="Times New Roman" panose="02020603050405020304" pitchFamily="18" charset="0"/>
                          <a:cs typeface="Times New Roman" panose="02020603050405020304" pitchFamily="18" charset="0"/>
                        </a:rPr>
                        <a:t>U = S S</a:t>
                      </a:r>
                      <a:r>
                        <a:rPr lang="es-AR" sz="3000" u="none" strike="noStrike" baseline="-25000" dirty="0">
                          <a:effectLst/>
                          <a:latin typeface="Times New Roman" panose="02020603050405020304" pitchFamily="18" charset="0"/>
                          <a:cs typeface="Times New Roman" panose="02020603050405020304" pitchFamily="18" charset="0"/>
                        </a:rPr>
                        <a:t>n </a:t>
                      </a:r>
                      <a:r>
                        <a:rPr lang="pt-BR" sz="3000" u="none" strike="noStrike" dirty="0">
                          <a:effectLst/>
                          <a:latin typeface="Times New Roman" panose="02020603050405020304" pitchFamily="18" charset="0"/>
                          <a:cs typeface="Times New Roman" panose="02020603050405020304" pitchFamily="18" charset="0"/>
                        </a:rPr>
                        <a:t> </a:t>
                      </a:r>
                      <a:r>
                        <a:rPr lang="es-AR" sz="3000" u="none" strike="noStrike" baseline="-25000" dirty="0">
                          <a:effectLst/>
                          <a:latin typeface="Times New Roman" panose="02020603050405020304" pitchFamily="18" charset="0"/>
                          <a:cs typeface="Times New Roman" panose="02020603050405020304" pitchFamily="18" charset="0"/>
                        </a:rPr>
                        <a:t>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gridSpan="2">
                  <a:txBody>
                    <a:bodyPr/>
                    <a:lstStyle/>
                    <a:p>
                      <a:pPr algn="l" fontAlgn="b"/>
                      <a:endParaRPr lang="pt-B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hMerge="1">
                  <a:txBody>
                    <a:bodyPr/>
                    <a:lstStyle/>
                    <a:p>
                      <a:endParaRPr lang="es-AR"/>
                    </a:p>
                  </a:txBody>
                  <a:tcPr/>
                </a:tc>
                <a:extLst>
                  <a:ext uri="{0D108BD9-81ED-4DB2-BD59-A6C34878D82A}">
                    <a16:rowId xmlns:a16="http://schemas.microsoft.com/office/drawing/2014/main" val="10000"/>
                  </a:ext>
                </a:extLst>
              </a:tr>
              <a:tr h="329093">
                <a:tc>
                  <a:txBody>
                    <a:bodyPr/>
                    <a:lstStyle/>
                    <a:p>
                      <a:pPr algn="l" fontAlgn="b"/>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l" fontAlgn="b"/>
                      <a:r>
                        <a:rPr lang="es-AR" sz="3000" u="none" strike="noStrike" dirty="0">
                          <a:effectLst/>
                          <a:latin typeface="Times New Roman" panose="02020603050405020304" pitchFamily="18" charset="0"/>
                          <a:cs typeface="Times New Roman" panose="02020603050405020304" pitchFamily="18" charset="0"/>
                        </a:rPr>
                        <a:t>n = 9.98531</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l" fontAlgn="b"/>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l" fontAlgn="b"/>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1"/>
                  </a:ext>
                </a:extLst>
              </a:tr>
              <a:tr h="175516">
                <a:tc>
                  <a:txBody>
                    <a:bodyPr/>
                    <a:lstStyle/>
                    <a:p>
                      <a:pPr algn="l" fontAlgn="b"/>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l" fontAlgn="b"/>
                      <a:r>
                        <a:rPr lang="es-AR" sz="3000" u="none" strike="noStrike" dirty="0">
                          <a:effectLst/>
                          <a:latin typeface="Times New Roman" panose="02020603050405020304" pitchFamily="18" charset="0"/>
                          <a:cs typeface="Times New Roman" panose="02020603050405020304" pitchFamily="18" charset="0"/>
                        </a:rPr>
                        <a:t>i = 2.00</a:t>
                      </a:r>
                      <a:r>
                        <a:rPr lang="es-AR" sz="3000" u="none" strike="noStrike" baseline="0" dirty="0">
                          <a:effectLst/>
                          <a:latin typeface="Times New Roman" panose="02020603050405020304" pitchFamily="18" charset="0"/>
                          <a:cs typeface="Times New Roman" panose="02020603050405020304" pitchFamily="18" charset="0"/>
                        </a:rPr>
                        <a:t> %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r" fontAlgn="b"/>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l" fontAlgn="b"/>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2"/>
                  </a:ext>
                </a:extLst>
              </a:tr>
              <a:tr h="175516">
                <a:tc>
                  <a:txBody>
                    <a:bodyPr/>
                    <a:lstStyle/>
                    <a:p>
                      <a:pPr algn="l" fontAlgn="b"/>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Cuota</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Interés</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Acumulado</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3"/>
                  </a:ext>
                </a:extLst>
              </a:tr>
              <a:tr h="329093">
                <a:tc>
                  <a:txBody>
                    <a:bodyPr/>
                    <a:lstStyle/>
                    <a:p>
                      <a:pPr algn="r" fontAlgn="b"/>
                      <a:r>
                        <a:rPr lang="es-AR" sz="2600" u="none" strike="noStrike" dirty="0">
                          <a:effectLst/>
                          <a:latin typeface="Times New Roman" panose="02020603050405020304" pitchFamily="18" charset="0"/>
                          <a:cs typeface="Times New Roman" panose="02020603050405020304" pitchFamily="18" charset="0"/>
                        </a:rPr>
                        <a:t>1</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4"/>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2</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5,104.29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515,532.86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5"/>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3</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10,310.66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781,057.80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6"/>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4</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15,621.16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1,051,893.24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7"/>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5</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21,037.86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1,328,145.39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8"/>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6</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26,562.91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1,609,922.59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09"/>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7</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32,198.45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1,897,335.32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10"/>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8</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37,946.71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2,190,496.32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11"/>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9</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43,809.93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2,489,520.53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12"/>
                  </a:ext>
                </a:extLst>
              </a:tr>
              <a:tr h="329093">
                <a:tc>
                  <a:txBody>
                    <a:bodyPr/>
                    <a:lstStyle/>
                    <a:p>
                      <a:pPr algn="r" fontAlgn="b"/>
                      <a:r>
                        <a:rPr lang="es-AR" sz="2600" u="none" strike="noStrike">
                          <a:effectLst/>
                          <a:latin typeface="Times New Roman" panose="02020603050405020304" pitchFamily="18" charset="0"/>
                          <a:cs typeface="Times New Roman" panose="02020603050405020304" pitchFamily="18" charset="0"/>
                        </a:rPr>
                        <a:t>10</a:t>
                      </a:r>
                      <a:endParaRPr lang="es-AR" sz="2600" b="0" i="0" u="none" strike="noStrike">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255,214.29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49,790.41 </a:t>
                      </a:r>
                      <a:endParaRPr lang="es-AR" sz="2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tc>
                  <a:txBody>
                    <a:bodyPr/>
                    <a:lstStyle/>
                    <a:p>
                      <a:pPr algn="ctr" fontAlgn="b"/>
                      <a:r>
                        <a:rPr lang="es-AR" sz="2600" u="none" strike="noStrike" dirty="0">
                          <a:effectLst/>
                          <a:latin typeface="Times New Roman" panose="02020603050405020304" pitchFamily="18" charset="0"/>
                          <a:cs typeface="Times New Roman" panose="02020603050405020304" pitchFamily="18" charset="0"/>
                        </a:rPr>
                        <a:t> $  </a:t>
                      </a:r>
                      <a:r>
                        <a:rPr lang="es-AR" sz="2600" u="sng" strike="noStrike" dirty="0">
                          <a:effectLst/>
                          <a:latin typeface="Times New Roman" panose="02020603050405020304" pitchFamily="18" charset="0"/>
                          <a:cs typeface="Times New Roman" panose="02020603050405020304" pitchFamily="18" charset="0"/>
                        </a:rPr>
                        <a:t>2,79</a:t>
                      </a:r>
                      <a:r>
                        <a:rPr lang="es-AR" sz="2600" i="1" u="sng" strike="noStrike" dirty="0">
                          <a:effectLst/>
                          <a:latin typeface="Times New Roman" panose="02020603050405020304" pitchFamily="18" charset="0"/>
                          <a:cs typeface="Times New Roman" panose="02020603050405020304" pitchFamily="18" charset="0"/>
                        </a:rPr>
                        <a:t>4,525.22</a:t>
                      </a:r>
                      <a:r>
                        <a:rPr lang="es-AR" sz="2600" u="sng" strike="noStrike" dirty="0">
                          <a:effectLst/>
                          <a:latin typeface="Times New Roman" panose="02020603050405020304" pitchFamily="18" charset="0"/>
                          <a:cs typeface="Times New Roman" panose="02020603050405020304" pitchFamily="18" charset="0"/>
                        </a:rPr>
                        <a:t> </a:t>
                      </a:r>
                      <a:endParaRPr lang="es-AR" sz="2600" b="0" i="0" u="sng" strike="noStrike" dirty="0">
                        <a:solidFill>
                          <a:srgbClr val="000000"/>
                        </a:solidFill>
                        <a:effectLst/>
                        <a:latin typeface="Times New Roman" panose="02020603050405020304" pitchFamily="18" charset="0"/>
                        <a:cs typeface="Times New Roman" panose="02020603050405020304" pitchFamily="18" charset="0"/>
                      </a:endParaRPr>
                    </a:p>
                  </a:txBody>
                  <a:tcPr marL="7313" marR="7313" marT="7313" marB="0" anchor="b"/>
                </a:tc>
                <a:extLst>
                  <a:ext uri="{0D108BD9-81ED-4DB2-BD59-A6C34878D82A}">
                    <a16:rowId xmlns:a16="http://schemas.microsoft.com/office/drawing/2014/main" val="10013"/>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35</a:t>
            </a:fld>
            <a:endParaRPr lang="es-AR"/>
          </a:p>
        </p:txBody>
      </p:sp>
    </p:spTree>
    <p:extLst>
      <p:ext uri="{BB962C8B-B14F-4D97-AF65-F5344CB8AC3E}">
        <p14:creationId xmlns:p14="http://schemas.microsoft.com/office/powerpoint/2010/main" val="3121219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667BF7F9-8DFB-482B-AEA4-982DEBB0735D}" type="slidenum">
              <a:rPr lang="es-AR" smtClean="0"/>
              <a:t>36</a:t>
            </a:fld>
            <a:endParaRPr lang="es-AR"/>
          </a:p>
        </p:txBody>
      </p:sp>
      <p:sp>
        <p:nvSpPr>
          <p:cNvPr id="4" name="Rectángulo 3"/>
          <p:cNvSpPr/>
          <p:nvPr/>
        </p:nvSpPr>
        <p:spPr>
          <a:xfrm>
            <a:off x="2825264" y="2866740"/>
            <a:ext cx="6541471" cy="923330"/>
          </a:xfrm>
          <a:prstGeom prst="rect">
            <a:avLst/>
          </a:prstGeom>
        </p:spPr>
        <p:txBody>
          <a:bodyPr wrap="none">
            <a:spAutoFit/>
          </a:bodyPr>
          <a:lstStyle/>
          <a:p>
            <a:pPr lvl="0" algn="ctr">
              <a:lnSpc>
                <a:spcPct val="150000"/>
              </a:lnSpc>
              <a:spcAft>
                <a:spcPts val="0"/>
              </a:spcAft>
            </a:pPr>
            <a:r>
              <a:rPr lang="es-AR" sz="3600" b="1" dirty="0">
                <a:latin typeface="Times New Roman" panose="02020603050405020304" pitchFamily="18" charset="0"/>
                <a:ea typeface="Calibri" panose="020F0502020204030204" pitchFamily="34" charset="0"/>
              </a:rPr>
              <a:t>Valuación de bienes extinguibles</a:t>
            </a:r>
          </a:p>
        </p:txBody>
      </p:sp>
    </p:spTree>
    <p:extLst>
      <p:ext uri="{BB962C8B-B14F-4D97-AF65-F5344CB8AC3E}">
        <p14:creationId xmlns:p14="http://schemas.microsoft.com/office/powerpoint/2010/main" val="173623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37</a:t>
            </a:fld>
            <a:endParaRPr lang="es-AR"/>
          </a:p>
        </p:txBody>
      </p:sp>
      <p:sp>
        <p:nvSpPr>
          <p:cNvPr id="4" name="Rectángulo 3"/>
          <p:cNvSpPr/>
          <p:nvPr/>
        </p:nvSpPr>
        <p:spPr>
          <a:xfrm>
            <a:off x="969058" y="626974"/>
            <a:ext cx="10253883" cy="5548827"/>
          </a:xfrm>
          <a:prstGeom prst="rect">
            <a:avLst/>
          </a:prstGeom>
        </p:spPr>
        <p:txBody>
          <a:bodyPr wrap="square">
            <a:spAutoFit/>
          </a:bodyPr>
          <a:lstStyle/>
          <a:p>
            <a:pPr algn="just">
              <a:lnSpc>
                <a:spcPct val="150000"/>
              </a:lnSpc>
              <a:spcBef>
                <a:spcPts val="1800"/>
              </a:spcBef>
              <a:spcAft>
                <a:spcPts val="0"/>
              </a:spcAft>
            </a:pPr>
            <a:r>
              <a:rPr lang="es-AR" sz="3000" b="1" dirty="0">
                <a:latin typeface="Times New Roman" panose="02020603050405020304" pitchFamily="18" charset="0"/>
                <a:ea typeface="Times New Roman" panose="02020603050405020304" pitchFamily="18" charset="0"/>
              </a:rPr>
              <a:t>Valuación de bienes extinguibles</a:t>
            </a:r>
          </a:p>
          <a:p>
            <a:pPr algn="just">
              <a:lnSpc>
                <a:spcPct val="15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Se trata de bienes que tienen una vida útil limitada pues carecen de la capacidad de generar el producto que se les extrae. Pierden valor a medida que se los explota hasta quedar totalmente agotados. </a:t>
            </a:r>
          </a:p>
          <a:p>
            <a:pPr algn="just">
              <a:lnSpc>
                <a:spcPct val="15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Un modo de calcular su valor es partiendo del supuesto de que al finalizar la vida útil del bien el inversor </a:t>
            </a:r>
            <a:r>
              <a:rPr lang="es-ES_tradnl" sz="3000" i="1" dirty="0">
                <a:latin typeface="Times New Roman" panose="02020603050405020304" pitchFamily="18" charset="0"/>
                <a:ea typeface="Times New Roman" panose="02020603050405020304" pitchFamily="18" charset="0"/>
                <a:cs typeface="Times New Roman" panose="02020603050405020304" pitchFamily="18" charset="0"/>
              </a:rPr>
              <a:t>cuente con un</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i="1" dirty="0">
                <a:latin typeface="Times New Roman" panose="02020603050405020304" pitchFamily="18" charset="0"/>
                <a:ea typeface="Times New Roman" panose="02020603050405020304" pitchFamily="18" charset="0"/>
                <a:cs typeface="Times New Roman" panose="02020603050405020304" pitchFamily="18" charset="0"/>
              </a:rPr>
              <a:t>capital igual a la suma invertida más la ganancia esperada del proyecto.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55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19963" y="1061169"/>
            <a:ext cx="9952074" cy="4435317"/>
          </a:xfrm>
          <a:prstGeom prst="rect">
            <a:avLst/>
          </a:prstGeom>
        </p:spPr>
        <p:txBody>
          <a:bodyPr wrap="square">
            <a:spAutoFit/>
          </a:bodyPr>
          <a:lstStyle/>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Al tratarse de un caso donde es el inversor quien decide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la tasa de rentabilidad esperada de la inversión</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como, así también,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la tasa de interés de la imposición</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para su ahorro, luego: la cantidad de dinero a invertir </a:t>
            </a:r>
            <a:r>
              <a:rPr lang="es-ES_tradnl" sz="3200" dirty="0" err="1">
                <a:latin typeface="Times New Roman" panose="02020603050405020304" pitchFamily="18" charset="0"/>
                <a:ea typeface="Times New Roman" panose="02020603050405020304" pitchFamily="18" charset="0"/>
                <a:cs typeface="Times New Roman" panose="02020603050405020304" pitchFamily="18" charset="0"/>
              </a:rPr>
              <a:t>estrá</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determinada es la  suma de esos dos conceptos: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renta más cuota de imposición.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38</a:t>
            </a:fld>
            <a:endParaRPr lang="es-AR"/>
          </a:p>
        </p:txBody>
      </p:sp>
    </p:spTree>
    <p:extLst>
      <p:ext uri="{BB962C8B-B14F-4D97-AF65-F5344CB8AC3E}">
        <p14:creationId xmlns:p14="http://schemas.microsoft.com/office/powerpoint/2010/main" val="351235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endParaRPr lang="es-AR" dirty="0"/>
          </a:p>
        </p:txBody>
      </p:sp>
      <p:sp>
        <p:nvSpPr>
          <p:cNvPr id="3" name="Marcador de número de diapositiva 2"/>
          <p:cNvSpPr>
            <a:spLocks noGrp="1"/>
          </p:cNvSpPr>
          <p:nvPr>
            <p:ph type="sldNum" sz="quarter" idx="12"/>
          </p:nvPr>
        </p:nvSpPr>
        <p:spPr/>
        <p:txBody>
          <a:bodyPr/>
          <a:lstStyle/>
          <a:p>
            <a:fld id="{5D49A23A-630E-4C18-9504-D7AF95D5C17F}" type="slidenum">
              <a:rPr lang="es-AR" smtClean="0"/>
              <a:t>39</a:t>
            </a:fld>
            <a:endParaRPr lang="es-AR"/>
          </a:p>
        </p:txBody>
      </p:sp>
      <p:sp>
        <p:nvSpPr>
          <p:cNvPr id="4" name="Rectángulo 3"/>
          <p:cNvSpPr/>
          <p:nvPr/>
        </p:nvSpPr>
        <p:spPr>
          <a:xfrm>
            <a:off x="1775912" y="924522"/>
            <a:ext cx="9303214" cy="4717445"/>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tabLst>
                <a:tab pos="180340" algn="l"/>
              </a:tabLst>
            </a:pPr>
            <a:r>
              <a:rPr lang="es-AR" sz="3400" dirty="0">
                <a:latin typeface="Times New Roman" panose="02020603050405020304" pitchFamily="18" charset="0"/>
                <a:ea typeface="Calibri" panose="020F0502020204030204" pitchFamily="34" charset="0"/>
                <a:cs typeface="Times New Roman" panose="02020603050405020304" pitchFamily="18" charset="0"/>
              </a:rPr>
              <a:t>M = la suma del ingreso periódico. </a:t>
            </a:r>
            <a:endParaRPr lang="es-AR" sz="3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180340" algn="l"/>
              </a:tabLst>
            </a:pPr>
            <a:r>
              <a:rPr lang="es-AR" sz="3400" dirty="0">
                <a:latin typeface="Times New Roman" panose="02020603050405020304" pitchFamily="18" charset="0"/>
                <a:ea typeface="Calibri" panose="020F0502020204030204" pitchFamily="34" charset="0"/>
                <a:cs typeface="Times New Roman" panose="02020603050405020304" pitchFamily="18" charset="0"/>
              </a:rPr>
              <a:t>C = capital a invertir o inversión</a:t>
            </a:r>
            <a:endParaRPr lang="es-AR" sz="3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Symbol" panose="05050102010706020507" pitchFamily="18" charset="2"/>
              <a:buChar char="§"/>
              <a:tabLst>
                <a:tab pos="180340" algn="l"/>
              </a:tabLst>
            </a:pPr>
            <a:r>
              <a:rPr lang="es-AR" sz="3400" dirty="0">
                <a:latin typeface="Times New Roman" panose="02020603050405020304" pitchFamily="18" charset="0"/>
                <a:ea typeface="Calibri" panose="020F0502020204030204" pitchFamily="34" charset="0"/>
                <a:cs typeface="Times New Roman" panose="02020603050405020304" pitchFamily="18" charset="0"/>
              </a:rPr>
              <a:t>i = tasa de rentabilidad esperada de la inversión</a:t>
            </a:r>
            <a:endParaRPr lang="es-AR" sz="3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180340" algn="l"/>
              </a:tabLst>
            </a:pPr>
            <a:r>
              <a:rPr lang="es-AR" sz="3400" dirty="0">
                <a:latin typeface="Times New Roman" panose="02020603050405020304" pitchFamily="18" charset="0"/>
                <a:ea typeface="Calibri" panose="020F0502020204030204" pitchFamily="34" charset="0"/>
                <a:cs typeface="Times New Roman" panose="02020603050405020304" pitchFamily="18" charset="0"/>
              </a:rPr>
              <a:t>C i = renta de la inversión</a:t>
            </a:r>
            <a:endParaRPr lang="es-AR" sz="3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180340" algn="l"/>
              </a:tabLst>
            </a:pPr>
            <a:r>
              <a:rPr lang="es-AR" sz="3400" dirty="0">
                <a:latin typeface="Times New Roman" panose="02020603050405020304" pitchFamily="18" charset="0"/>
                <a:ea typeface="Calibri" panose="020F0502020204030204" pitchFamily="34" charset="0"/>
                <a:cs typeface="Times New Roman" panose="02020603050405020304" pitchFamily="18" charset="0"/>
              </a:rPr>
              <a:t>i´= tasa de interés de la imposición</a:t>
            </a:r>
          </a:p>
          <a:p>
            <a:pPr marL="342900" lvl="0" indent="-342900">
              <a:lnSpc>
                <a:spcPct val="150000"/>
              </a:lnSpc>
              <a:spcAft>
                <a:spcPts val="0"/>
              </a:spcAft>
              <a:buFont typeface="Symbol" panose="05050102010706020507" pitchFamily="18" charset="2"/>
              <a:buChar char="§"/>
              <a:tabLst>
                <a:tab pos="180340" algn="l"/>
              </a:tabLst>
            </a:pPr>
            <a:r>
              <a:rPr lang="es-ES" sz="3400" dirty="0">
                <a:latin typeface="Times New Roman" panose="02020603050405020304" pitchFamily="18" charset="0"/>
                <a:ea typeface="Calibri" panose="020F0502020204030204" pitchFamily="34" charset="0"/>
                <a:cs typeface="Times New Roman" panose="02020603050405020304" pitchFamily="18" charset="0"/>
              </a:rPr>
              <a:t>n = vida útil </a:t>
            </a:r>
            <a:endParaRPr lang="es-AR" sz="3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15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4</a:t>
            </a:fld>
            <a:endParaRPr lang="es-AR"/>
          </a:p>
        </p:txBody>
      </p:sp>
      <p:sp>
        <p:nvSpPr>
          <p:cNvPr id="4" name="Rectángulo 3"/>
          <p:cNvSpPr/>
          <p:nvPr/>
        </p:nvSpPr>
        <p:spPr>
          <a:xfrm>
            <a:off x="1047502" y="811492"/>
            <a:ext cx="10096995" cy="4694747"/>
          </a:xfrm>
          <a:prstGeom prst="rect">
            <a:avLst/>
          </a:prstGeom>
        </p:spPr>
        <p:txBody>
          <a:bodyPr wrap="square">
            <a:spAutoFit/>
          </a:bodyPr>
          <a:lstStyle/>
          <a:p>
            <a:pPr algn="just">
              <a:lnSpc>
                <a:spcPct val="115000"/>
              </a:lnSpc>
              <a:spcBef>
                <a:spcPts val="1800"/>
              </a:spcBef>
              <a:spcAft>
                <a:spcPts val="0"/>
              </a:spcAft>
            </a:pPr>
            <a:r>
              <a:rPr lang="es-ES" sz="3000" b="1" dirty="0">
                <a:solidFill>
                  <a:srgbClr val="FF0000"/>
                </a:solidFill>
                <a:latin typeface="Times New Roman" panose="02020603050405020304" pitchFamily="18" charset="0"/>
                <a:ea typeface="Times New Roman" panose="02020603050405020304" pitchFamily="18" charset="0"/>
              </a:rPr>
              <a:t>1 - Métodos proporcionales o de cuota fija</a:t>
            </a:r>
            <a:endParaRPr lang="es-AR" sz="3000" b="1" dirty="0">
              <a:solidFill>
                <a:srgbClr val="FF0000"/>
              </a:solidFill>
              <a:latin typeface="Times New Roman" panose="02020603050405020304" pitchFamily="18" charset="0"/>
              <a:ea typeface="Times New Roman" panose="02020603050405020304" pitchFamily="18" charset="0"/>
            </a:endParaRPr>
          </a:p>
          <a:p>
            <a:pPr algn="just">
              <a:lnSpc>
                <a:spcPct val="15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Al Costo se le resta el Valor Residual y esa diferencia constituye la suma a amortizar en su vida útil.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C = Costo</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VR = Valor Residual</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α = Cuota de amortización</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n = Vida útil estimada</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289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40</a:t>
            </a:fld>
            <a:endParaRPr lang="es-AR"/>
          </a:p>
        </p:txBody>
      </p:sp>
      <p:sp>
        <p:nvSpPr>
          <p:cNvPr id="4" name="Rectángulo 3"/>
          <p:cNvSpPr/>
          <p:nvPr/>
        </p:nvSpPr>
        <p:spPr>
          <a:xfrm>
            <a:off x="1045534" y="491363"/>
            <a:ext cx="10100931" cy="5502275"/>
          </a:xfrm>
          <a:prstGeom prst="rect">
            <a:avLst/>
          </a:prstGeom>
        </p:spPr>
        <p:txBody>
          <a:bodyPr wrap="square">
            <a:spAutoFit/>
          </a:bodyPr>
          <a:lstStyle/>
          <a:p>
            <a:pPr algn="just">
              <a:lnSpc>
                <a:spcPct val="150000"/>
              </a:lnSpc>
              <a:spcBef>
                <a:spcPts val="1800"/>
              </a:spcBef>
              <a:spcAft>
                <a:spcPts val="0"/>
              </a:spcAft>
            </a:pPr>
            <a:r>
              <a:rPr lang="es-ES" sz="3400" b="1" dirty="0">
                <a:latin typeface="Times New Roman" panose="02020603050405020304" pitchFamily="18" charset="0"/>
                <a:ea typeface="Times New Roman" panose="02020603050405020304" pitchFamily="18" charset="0"/>
              </a:rPr>
              <a:t>Determinación del capital invertir: </a:t>
            </a:r>
            <a:endParaRPr lang="es-AR" sz="3400" b="1" dirty="0">
              <a:latin typeface="Times New Roman" panose="02020603050405020304" pitchFamily="18" charset="0"/>
              <a:ea typeface="Times New Roman" panose="02020603050405020304" pitchFamily="18" charset="0"/>
            </a:endParaRPr>
          </a:p>
          <a:p>
            <a:pPr algn="just">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El valor de “</a:t>
            </a:r>
            <a:r>
              <a:rPr lang="es-ES_tradnl" sz="3400" b="1" dirty="0">
                <a:latin typeface="Times New Roman" panose="02020603050405020304" pitchFamily="18" charset="0"/>
                <a:ea typeface="Times New Roman" panose="02020603050405020304" pitchFamily="18" charset="0"/>
                <a:cs typeface="Times New Roman" panose="02020603050405020304" pitchFamily="18" charset="0"/>
              </a:rPr>
              <a:t>M</a:t>
            </a: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 será el del mínimo ingreso periódico deseado. </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Resulta de dos sumandos: </a:t>
            </a:r>
          </a:p>
          <a:p>
            <a:pPr marL="514350" indent="-514350" algn="just">
              <a:lnSpc>
                <a:spcPct val="150000"/>
              </a:lnSpc>
              <a:spcAft>
                <a:spcPts val="0"/>
              </a:spcAft>
              <a:buAutoNum type="alphaLcParenR"/>
            </a:pPr>
            <a:r>
              <a:rPr lang="es-AR" sz="3400" dirty="0">
                <a:latin typeface="Times New Roman" panose="02020603050405020304" pitchFamily="18" charset="0"/>
                <a:ea typeface="Calibri" panose="020F0502020204030204" pitchFamily="34" charset="0"/>
                <a:cs typeface="Times New Roman" panose="02020603050405020304" pitchFamily="18" charset="0"/>
              </a:rPr>
              <a:t>Renta esperada de la inversión: “</a:t>
            </a:r>
            <a:r>
              <a:rPr lang="es-AR" sz="3400" b="1" dirty="0">
                <a:latin typeface="Times New Roman" panose="02020603050405020304" pitchFamily="18" charset="0"/>
                <a:ea typeface="Calibri" panose="020F0502020204030204" pitchFamily="34" charset="0"/>
                <a:cs typeface="Times New Roman" panose="02020603050405020304" pitchFamily="18" charset="0"/>
              </a:rPr>
              <a:t>C i</a:t>
            </a:r>
            <a:r>
              <a:rPr lang="es-AR" sz="3400" dirty="0">
                <a:latin typeface="Times New Roman" panose="02020603050405020304" pitchFamily="18" charset="0"/>
                <a:ea typeface="Calibri" panose="020F0502020204030204" pitchFamily="34" charset="0"/>
                <a:cs typeface="Times New Roman" panose="02020603050405020304" pitchFamily="18" charset="0"/>
              </a:rPr>
              <a:t>” </a:t>
            </a:r>
            <a:r>
              <a:rPr lang="es-AR" sz="3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s-AR" sz="3400" dirty="0">
                <a:latin typeface="Times New Roman" panose="02020603050405020304" pitchFamily="18" charset="0"/>
                <a:ea typeface="Calibri" panose="020F0502020204030204" pitchFamily="34" charset="0"/>
                <a:cs typeface="Times New Roman" panose="02020603050405020304" pitchFamily="18" charset="0"/>
              </a:rPr>
              <a:t> </a:t>
            </a:r>
          </a:p>
          <a:p>
            <a:pPr marL="514350" indent="-514350" algn="just">
              <a:lnSpc>
                <a:spcPct val="150000"/>
              </a:lnSpc>
              <a:spcAft>
                <a:spcPts val="0"/>
              </a:spcAft>
              <a:buAutoNum type="alphaLcParenR"/>
            </a:pPr>
            <a:r>
              <a:rPr lang="es-AR" sz="3400" dirty="0">
                <a:latin typeface="Times New Roman" panose="02020603050405020304" pitchFamily="18" charset="0"/>
                <a:ea typeface="Calibri" panose="020F0502020204030204" pitchFamily="34" charset="0"/>
                <a:cs typeface="Times New Roman" panose="02020603050405020304" pitchFamily="18" charset="0"/>
              </a:rPr>
              <a:t>Cuota de la imposición “</a:t>
            </a:r>
            <a:r>
              <a:rPr lang="es-AR" sz="3400" b="1" dirty="0">
                <a:latin typeface="Times New Roman" panose="02020603050405020304" pitchFamily="18" charset="0"/>
                <a:ea typeface="Calibri" panose="020F0502020204030204" pitchFamily="34" charset="0"/>
                <a:cs typeface="Times New Roman" panose="02020603050405020304" pitchFamily="18" charset="0"/>
              </a:rPr>
              <a:t>C S </a:t>
            </a:r>
            <a:r>
              <a:rPr lang="es-AR" sz="3400" b="1" baseline="-25000" dirty="0">
                <a:latin typeface="Times New Roman" panose="02020603050405020304" pitchFamily="18" charset="0"/>
                <a:ea typeface="Calibri" panose="020F0502020204030204" pitchFamily="34" charset="0"/>
                <a:cs typeface="Times New Roman" panose="02020603050405020304" pitchFamily="18" charset="0"/>
              </a:rPr>
              <a:t>n i´</a:t>
            </a:r>
            <a:r>
              <a:rPr lang="es-AR" sz="3400" b="1" baseline="30000" dirty="0">
                <a:latin typeface="Times New Roman" panose="02020603050405020304" pitchFamily="18" charset="0"/>
                <a:ea typeface="Calibri" panose="020F0502020204030204" pitchFamily="34" charset="0"/>
                <a:cs typeface="Times New Roman" panose="02020603050405020304" pitchFamily="18" charset="0"/>
              </a:rPr>
              <a:t>-1</a:t>
            </a:r>
            <a:r>
              <a:rPr lang="es-AR" sz="3400" dirty="0">
                <a:latin typeface="Times New Roman" panose="02020603050405020304" pitchFamily="18" charset="0"/>
                <a:ea typeface="Calibri" panose="020F0502020204030204" pitchFamily="34" charset="0"/>
                <a:cs typeface="Times New Roman" panose="02020603050405020304" pitchFamily="18" charset="0"/>
              </a:rPr>
              <a:t>”para la formación de un monto igual a la suma invertida.</a:t>
            </a:r>
            <a:endParaRPr lang="es-AR" sz="3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995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667BF7F9-8DFB-482B-AEA4-982DEBB0735D}" type="slidenum">
              <a:rPr lang="es-AR" smtClean="0"/>
              <a:t>41</a:t>
            </a:fld>
            <a:endParaRPr lang="es-AR"/>
          </a:p>
        </p:txBody>
      </p:sp>
      <p:sp>
        <p:nvSpPr>
          <p:cNvPr id="4" name="Rectángulo 3"/>
          <p:cNvSpPr/>
          <p:nvPr/>
        </p:nvSpPr>
        <p:spPr>
          <a:xfrm>
            <a:off x="1059711" y="1188108"/>
            <a:ext cx="9711070" cy="4278094"/>
          </a:xfrm>
          <a:prstGeom prst="rect">
            <a:avLst/>
          </a:prstGeom>
        </p:spPr>
        <p:txBody>
          <a:bodyPr wrap="square">
            <a:spAutoFit/>
          </a:bodyPr>
          <a:lstStyle/>
          <a:p>
            <a:pPr algn="just">
              <a:lnSpc>
                <a:spcPct val="200000"/>
              </a:lnSpc>
              <a:spcAft>
                <a:spcPts val="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M = C </a:t>
            </a:r>
            <a:r>
              <a:rPr lang="en-US" sz="34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C S </a:t>
            </a:r>
            <a:r>
              <a:rPr lang="en-US" sz="3400" baseline="-25000" dirty="0">
                <a:latin typeface="Times New Roman" panose="02020603050405020304" pitchFamily="18" charset="0"/>
                <a:ea typeface="Times New Roman" panose="02020603050405020304" pitchFamily="18" charset="0"/>
                <a:cs typeface="Times New Roman" panose="02020603050405020304" pitchFamily="18" charset="0"/>
              </a:rPr>
              <a:t>n i´</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-1</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200000"/>
              </a:lnSpc>
              <a:spcAft>
                <a:spcPts val="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M = C ( </a:t>
            </a:r>
            <a:r>
              <a:rPr lang="en-US" sz="34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S </a:t>
            </a:r>
            <a:r>
              <a:rPr lang="en-US" sz="3400" baseline="-25000" dirty="0">
                <a:latin typeface="Times New Roman" panose="02020603050405020304" pitchFamily="18" charset="0"/>
                <a:ea typeface="Times New Roman" panose="02020603050405020304" pitchFamily="18" charset="0"/>
                <a:cs typeface="Times New Roman" panose="02020603050405020304" pitchFamily="18" charset="0"/>
              </a:rPr>
              <a:t>n i´</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-1 </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200000"/>
              </a:lnSpc>
              <a:spcAft>
                <a:spcPts val="0"/>
              </a:spcAft>
            </a:pPr>
            <a:r>
              <a:rPr lang="en-US" sz="3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 = M / ( </a:t>
            </a:r>
            <a:r>
              <a:rPr lang="en-US" sz="34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3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S </a:t>
            </a:r>
            <a:r>
              <a:rPr lang="en-US" sz="34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i´</a:t>
            </a:r>
            <a:r>
              <a:rPr lang="en-US" sz="3400" b="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3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s-AR" sz="34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a:p>
            <a:pPr algn="just">
              <a:spcAft>
                <a:spcPts val="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Es valor del bien o el límite máximo de la suma a abonar.</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765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848320924"/>
              </p:ext>
            </p:extLst>
          </p:nvPr>
        </p:nvGraphicFramePr>
        <p:xfrm>
          <a:off x="1489739" y="751630"/>
          <a:ext cx="10301767" cy="5063937"/>
        </p:xfrm>
        <a:graphic>
          <a:graphicData uri="http://schemas.openxmlformats.org/drawingml/2006/table">
            <a:tbl>
              <a:tblPr>
                <a:tableStyleId>{2D5ABB26-0587-4C30-8999-92F81FD0307C}</a:tableStyleId>
              </a:tblPr>
              <a:tblGrid>
                <a:gridCol w="9188295">
                  <a:extLst>
                    <a:ext uri="{9D8B030D-6E8A-4147-A177-3AD203B41FA5}">
                      <a16:colId xmlns:a16="http://schemas.microsoft.com/office/drawing/2014/main" val="20000"/>
                    </a:ext>
                  </a:extLst>
                </a:gridCol>
                <a:gridCol w="1113472">
                  <a:extLst>
                    <a:ext uri="{9D8B030D-6E8A-4147-A177-3AD203B41FA5}">
                      <a16:colId xmlns:a16="http://schemas.microsoft.com/office/drawing/2014/main" val="20001"/>
                    </a:ext>
                  </a:extLst>
                </a:gridCol>
              </a:tblGrid>
              <a:tr h="407319">
                <a:tc gridSpan="2">
                  <a:txBody>
                    <a:bodyPr/>
                    <a:lstStyle/>
                    <a:p>
                      <a:pPr algn="ctr" fontAlgn="b">
                        <a:lnSpc>
                          <a:spcPct val="150000"/>
                        </a:lnSpc>
                      </a:pPr>
                      <a:r>
                        <a:rPr lang="es-AR" sz="3400" b="1" u="none" strike="noStrike" dirty="0">
                          <a:effectLst/>
                          <a:latin typeface="Times New Roman" panose="02020603050405020304" pitchFamily="18" charset="0"/>
                          <a:cs typeface="Times New Roman" panose="02020603050405020304" pitchFamily="18" charset="0"/>
                        </a:rPr>
                        <a:t>Bienes extinguibles - Ejemplo</a:t>
                      </a:r>
                      <a:endParaRPr lang="es-AR" sz="3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s-AR"/>
                    </a:p>
                  </a:txBody>
                  <a:tcPr/>
                </a:tc>
                <a:extLst>
                  <a:ext uri="{0D108BD9-81ED-4DB2-BD59-A6C34878D82A}">
                    <a16:rowId xmlns:a16="http://schemas.microsoft.com/office/drawing/2014/main" val="10000"/>
                  </a:ext>
                </a:extLst>
              </a:tr>
              <a:tr h="693305">
                <a:tc>
                  <a:txBody>
                    <a:bodyPr/>
                    <a:lstStyle/>
                    <a:p>
                      <a:pPr marL="571500" indent="-571500" algn="l" fontAlgn="b">
                        <a:lnSpc>
                          <a:spcPct val="200000"/>
                        </a:lnSpc>
                        <a:buFont typeface="Symbol" panose="05050102010706020507" pitchFamily="18" charset="2"/>
                        <a:buChar char="§"/>
                      </a:pPr>
                      <a:r>
                        <a:rPr lang="es-ES" sz="3600" u="none" strike="noStrike" dirty="0">
                          <a:effectLst/>
                          <a:latin typeface="Times New Roman" panose="02020603050405020304" pitchFamily="18" charset="0"/>
                          <a:cs typeface="Times New Roman" panose="02020603050405020304" pitchFamily="18" charset="0"/>
                        </a:rPr>
                        <a:t>M: suma del ingreso periódico = $</a:t>
                      </a:r>
                      <a:r>
                        <a:rPr lang="es-ES" sz="3600" u="none" strike="noStrike" baseline="0" dirty="0">
                          <a:effectLst/>
                          <a:latin typeface="Times New Roman" panose="02020603050405020304" pitchFamily="18" charset="0"/>
                          <a:cs typeface="Times New Roman" panose="02020603050405020304" pitchFamily="18" charset="0"/>
                        </a:rPr>
                        <a:t> 150.000,00</a:t>
                      </a:r>
                      <a:endParaRPr lang="es-ES"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nSpc>
                          <a:spcPct val="150000"/>
                        </a:lnSpc>
                      </a:pPr>
                      <a:endParaRPr lang="es-AR" sz="3400"/>
                    </a:p>
                  </a:txBody>
                  <a:tcPr marL="7620" marR="7620" marT="7620" marB="0" anchor="b"/>
                </a:tc>
                <a:extLst>
                  <a:ext uri="{0D108BD9-81ED-4DB2-BD59-A6C34878D82A}">
                    <a16:rowId xmlns:a16="http://schemas.microsoft.com/office/drawing/2014/main" val="10001"/>
                  </a:ext>
                </a:extLst>
              </a:tr>
              <a:tr h="693305">
                <a:tc>
                  <a:txBody>
                    <a:bodyPr/>
                    <a:lstStyle/>
                    <a:p>
                      <a:pPr marL="571500" indent="-571500" algn="l" fontAlgn="b">
                        <a:lnSpc>
                          <a:spcPct val="200000"/>
                        </a:lnSpc>
                        <a:buFont typeface="Symbol" panose="05050102010706020507" pitchFamily="18" charset="2"/>
                        <a:buChar char="§"/>
                      </a:pPr>
                      <a:r>
                        <a:rPr lang="es-ES" sz="3600" u="none" strike="noStrike" dirty="0">
                          <a:effectLst/>
                          <a:latin typeface="Times New Roman" panose="02020603050405020304" pitchFamily="18" charset="0"/>
                          <a:cs typeface="Times New Roman" panose="02020603050405020304" pitchFamily="18" charset="0"/>
                        </a:rPr>
                        <a:t>i: tasa de renta de la inversión = 5,00 %</a:t>
                      </a:r>
                      <a:endParaRPr lang="es-ES"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nSpc>
                          <a:spcPct val="150000"/>
                        </a:lnSpc>
                      </a:pPr>
                      <a:endParaRPr lang="es-AR" sz="3400"/>
                    </a:p>
                  </a:txBody>
                  <a:tcPr marL="7620" marR="7620" marT="7620" marB="0" anchor="b"/>
                </a:tc>
                <a:extLst>
                  <a:ext uri="{0D108BD9-81ED-4DB2-BD59-A6C34878D82A}">
                    <a16:rowId xmlns:a16="http://schemas.microsoft.com/office/drawing/2014/main" val="10002"/>
                  </a:ext>
                </a:extLst>
              </a:tr>
              <a:tr h="693305">
                <a:tc>
                  <a:txBody>
                    <a:bodyPr/>
                    <a:lstStyle/>
                    <a:p>
                      <a:pPr marL="571500" indent="-571500" algn="l" fontAlgn="b">
                        <a:lnSpc>
                          <a:spcPct val="200000"/>
                        </a:lnSpc>
                        <a:buFont typeface="Symbol" panose="05050102010706020507" pitchFamily="18" charset="2"/>
                        <a:buChar char="§"/>
                      </a:pPr>
                      <a:r>
                        <a:rPr lang="es-ES" sz="3600" u="none" strike="noStrike" dirty="0">
                          <a:effectLst/>
                          <a:latin typeface="Times New Roman" panose="02020603050405020304" pitchFamily="18" charset="0"/>
                          <a:cs typeface="Times New Roman" panose="02020603050405020304" pitchFamily="18" charset="0"/>
                        </a:rPr>
                        <a:t>i´: tasa de interés de la imposición =</a:t>
                      </a:r>
                      <a:r>
                        <a:rPr lang="es-ES" sz="3600" u="none" strike="noStrike" baseline="0" dirty="0">
                          <a:effectLst/>
                          <a:latin typeface="Times New Roman" panose="02020603050405020304" pitchFamily="18" charset="0"/>
                          <a:cs typeface="Times New Roman" panose="02020603050405020304" pitchFamily="18" charset="0"/>
                        </a:rPr>
                        <a:t> 3,00 % </a:t>
                      </a:r>
                      <a:endParaRPr lang="es-ES"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nSpc>
                          <a:spcPct val="150000"/>
                        </a:lnSpc>
                      </a:pPr>
                      <a:endParaRPr lang="es-AR" sz="3400" dirty="0"/>
                    </a:p>
                  </a:txBody>
                  <a:tcPr marL="7620" marR="7620" marT="7620" marB="0" anchor="b"/>
                </a:tc>
                <a:extLst>
                  <a:ext uri="{0D108BD9-81ED-4DB2-BD59-A6C34878D82A}">
                    <a16:rowId xmlns:a16="http://schemas.microsoft.com/office/drawing/2014/main" val="10003"/>
                  </a:ext>
                </a:extLst>
              </a:tr>
              <a:tr h="693305">
                <a:tc>
                  <a:txBody>
                    <a:bodyPr/>
                    <a:lstStyle/>
                    <a:p>
                      <a:pPr marL="571500" indent="-571500" algn="l" fontAlgn="b">
                        <a:lnSpc>
                          <a:spcPct val="200000"/>
                        </a:lnSpc>
                        <a:buFont typeface="Symbol" panose="05050102010706020507" pitchFamily="18" charset="2"/>
                        <a:buChar char="§"/>
                      </a:pPr>
                      <a:r>
                        <a:rPr lang="es-AR" sz="3600" u="none" strike="noStrike" dirty="0">
                          <a:effectLst/>
                          <a:latin typeface="Times New Roman" panose="02020603050405020304" pitchFamily="18" charset="0"/>
                          <a:cs typeface="Times New Roman" panose="02020603050405020304" pitchFamily="18" charset="0"/>
                        </a:rPr>
                        <a:t>n: vida útil =</a:t>
                      </a:r>
                      <a:r>
                        <a:rPr lang="es-AR" sz="3600" u="none" strike="noStrike" baseline="0" dirty="0">
                          <a:effectLst/>
                          <a:latin typeface="Times New Roman" panose="02020603050405020304" pitchFamily="18" charset="0"/>
                          <a:cs typeface="Times New Roman" panose="02020603050405020304" pitchFamily="18" charset="0"/>
                        </a:rPr>
                        <a:t> 5 </a:t>
                      </a:r>
                      <a:endParaRPr lang="es-AR" sz="3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nSpc>
                          <a:spcPct val="150000"/>
                        </a:lnSpc>
                      </a:pPr>
                      <a:endParaRPr lang="es-AR" sz="3400"/>
                    </a:p>
                  </a:txBody>
                  <a:tcPr marL="7620" marR="7620" marT="7620" marB="0" anchor="b"/>
                </a:tc>
                <a:extLst>
                  <a:ext uri="{0D108BD9-81ED-4DB2-BD59-A6C34878D82A}">
                    <a16:rowId xmlns:a16="http://schemas.microsoft.com/office/drawing/2014/main" val="10004"/>
                  </a:ext>
                </a:extLst>
              </a:tr>
              <a:tr h="808856">
                <a:tc>
                  <a:txBody>
                    <a:bodyPr/>
                    <a:lstStyle/>
                    <a:p>
                      <a:pPr marL="0" marR="0" lvl="0" indent="0" algn="l" defTabSz="914400" rtl="0" eaLnBrk="1" fontAlgn="b" latinLnBrk="0" hangingPunct="1">
                        <a:lnSpc>
                          <a:spcPct val="200000"/>
                        </a:lnSpc>
                        <a:spcBef>
                          <a:spcPts val="0"/>
                        </a:spcBef>
                        <a:spcAft>
                          <a:spcPts val="0"/>
                        </a:spcAft>
                        <a:buClrTx/>
                        <a:buSzTx/>
                        <a:buFontTx/>
                        <a:buNone/>
                        <a:tabLst/>
                        <a:defRPr/>
                      </a:pPr>
                      <a:r>
                        <a:rPr lang="es-AR" sz="3600" u="sng" strike="noStrike" dirty="0">
                          <a:effectLst/>
                          <a:latin typeface="Times New Roman" panose="02020603050405020304" pitchFamily="18" charset="0"/>
                          <a:cs typeface="Times New Roman" panose="02020603050405020304" pitchFamily="18" charset="0"/>
                        </a:rPr>
                        <a:t>Respuesta</a:t>
                      </a:r>
                      <a:r>
                        <a:rPr lang="es-AR" sz="3600" u="none" strike="noStrike" dirty="0">
                          <a:effectLst/>
                          <a:latin typeface="Times New Roman" panose="02020603050405020304" pitchFamily="18" charset="0"/>
                          <a:cs typeface="Times New Roman" panose="02020603050405020304" pitchFamily="18" charset="0"/>
                        </a:rPr>
                        <a:t>: </a:t>
                      </a:r>
                      <a:r>
                        <a:rPr lang="pl-PL" sz="3600" u="none" strike="noStrike" dirty="0">
                          <a:effectLst/>
                          <a:latin typeface="Times New Roman" panose="02020603050405020304" pitchFamily="18" charset="0"/>
                          <a:cs typeface="Times New Roman" panose="02020603050405020304" pitchFamily="18" charset="0"/>
                        </a:rPr>
                        <a:t>C = M / ( i + S </a:t>
                      </a:r>
                      <a:r>
                        <a:rPr lang="pl-PL" sz="3600" u="none" strike="noStrike" baseline="-25000" dirty="0">
                          <a:effectLst/>
                          <a:latin typeface="Times New Roman" panose="02020603050405020304" pitchFamily="18" charset="0"/>
                          <a:cs typeface="Times New Roman" panose="02020603050405020304" pitchFamily="18" charset="0"/>
                        </a:rPr>
                        <a:t>ni´</a:t>
                      </a:r>
                      <a:r>
                        <a:rPr lang="pl-PL" sz="3600" u="none" strike="noStrike" baseline="30000" dirty="0">
                          <a:effectLst/>
                          <a:latin typeface="Times New Roman" panose="02020603050405020304" pitchFamily="18" charset="0"/>
                          <a:cs typeface="Times New Roman" panose="02020603050405020304" pitchFamily="18" charset="0"/>
                        </a:rPr>
                        <a:t>-1</a:t>
                      </a:r>
                      <a:r>
                        <a:rPr lang="pl-PL" sz="3600" u="none" strike="noStrike" dirty="0">
                          <a:effectLst/>
                          <a:latin typeface="Times New Roman" panose="02020603050405020304" pitchFamily="18" charset="0"/>
                          <a:cs typeface="Times New Roman" panose="02020603050405020304" pitchFamily="18" charset="0"/>
                        </a:rPr>
                        <a:t> )</a:t>
                      </a:r>
                      <a:r>
                        <a:rPr lang="es-ES" sz="3600" u="none" strike="noStrike" dirty="0">
                          <a:effectLst/>
                          <a:latin typeface="Times New Roman" panose="02020603050405020304" pitchFamily="18" charset="0"/>
                          <a:cs typeface="Times New Roman" panose="02020603050405020304" pitchFamily="18" charset="0"/>
                        </a:rPr>
                        <a:t> = </a:t>
                      </a:r>
                      <a:r>
                        <a:rPr lang="es-ES" sz="3600" b="1" u="none" strike="noStrike" dirty="0">
                          <a:effectLst/>
                          <a:latin typeface="Times New Roman" panose="02020603050405020304" pitchFamily="18" charset="0"/>
                          <a:cs typeface="Times New Roman" panose="02020603050405020304" pitchFamily="18" charset="0"/>
                        </a:rPr>
                        <a:t>$ 629.314,55</a:t>
                      </a:r>
                    </a:p>
                  </a:txBody>
                  <a:tcPr marL="7620" marR="7620" marT="7620" marB="0" anchor="ctr"/>
                </a:tc>
                <a:tc>
                  <a:txBody>
                    <a:bodyPr/>
                    <a:lstStyle/>
                    <a:p>
                      <a:pPr>
                        <a:lnSpc>
                          <a:spcPct val="150000"/>
                        </a:lnSpc>
                      </a:pPr>
                      <a:endParaRPr lang="es-AR" sz="3400" dirty="0"/>
                    </a:p>
                  </a:txBody>
                  <a:tcPr marL="7620" marR="7620" marT="7620" marB="0" anchor="b"/>
                </a:tc>
                <a:extLst>
                  <a:ext uri="{0D108BD9-81ED-4DB2-BD59-A6C34878D82A}">
                    <a16:rowId xmlns:a16="http://schemas.microsoft.com/office/drawing/2014/main" val="10005"/>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42</a:t>
            </a:fld>
            <a:endParaRPr lang="es-AR"/>
          </a:p>
        </p:txBody>
      </p:sp>
    </p:spTree>
    <p:extLst>
      <p:ext uri="{BB962C8B-B14F-4D97-AF65-F5344CB8AC3E}">
        <p14:creationId xmlns:p14="http://schemas.microsoft.com/office/powerpoint/2010/main" val="2437606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59579211"/>
              </p:ext>
            </p:extLst>
          </p:nvPr>
        </p:nvGraphicFramePr>
        <p:xfrm>
          <a:off x="953680" y="804792"/>
          <a:ext cx="10561382" cy="4787935"/>
        </p:xfrm>
        <a:graphic>
          <a:graphicData uri="http://schemas.openxmlformats.org/drawingml/2006/table">
            <a:tbl>
              <a:tblPr>
                <a:tableStyleId>{616DA210-FB5B-4158-B5E0-FEB733F419BA}</a:tableStyleId>
              </a:tblPr>
              <a:tblGrid>
                <a:gridCol w="321434">
                  <a:extLst>
                    <a:ext uri="{9D8B030D-6E8A-4147-A177-3AD203B41FA5}">
                      <a16:colId xmlns:a16="http://schemas.microsoft.com/office/drawing/2014/main" val="20000"/>
                    </a:ext>
                  </a:extLst>
                </a:gridCol>
                <a:gridCol w="2112276">
                  <a:extLst>
                    <a:ext uri="{9D8B030D-6E8A-4147-A177-3AD203B41FA5}">
                      <a16:colId xmlns:a16="http://schemas.microsoft.com/office/drawing/2014/main" val="20001"/>
                    </a:ext>
                  </a:extLst>
                </a:gridCol>
                <a:gridCol w="1951560">
                  <a:extLst>
                    <a:ext uri="{9D8B030D-6E8A-4147-A177-3AD203B41FA5}">
                      <a16:colId xmlns:a16="http://schemas.microsoft.com/office/drawing/2014/main" val="20002"/>
                    </a:ext>
                  </a:extLst>
                </a:gridCol>
                <a:gridCol w="2112276">
                  <a:extLst>
                    <a:ext uri="{9D8B030D-6E8A-4147-A177-3AD203B41FA5}">
                      <a16:colId xmlns:a16="http://schemas.microsoft.com/office/drawing/2014/main" val="20003"/>
                    </a:ext>
                  </a:extLst>
                </a:gridCol>
                <a:gridCol w="1951560">
                  <a:extLst>
                    <a:ext uri="{9D8B030D-6E8A-4147-A177-3AD203B41FA5}">
                      <a16:colId xmlns:a16="http://schemas.microsoft.com/office/drawing/2014/main" val="20004"/>
                    </a:ext>
                  </a:extLst>
                </a:gridCol>
                <a:gridCol w="2112276">
                  <a:extLst>
                    <a:ext uri="{9D8B030D-6E8A-4147-A177-3AD203B41FA5}">
                      <a16:colId xmlns:a16="http://schemas.microsoft.com/office/drawing/2014/main" val="20005"/>
                    </a:ext>
                  </a:extLst>
                </a:gridCol>
              </a:tblGrid>
              <a:tr h="668084">
                <a:tc gridSpan="6">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CUADRO DE MARCHA</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668084">
                <a:tc>
                  <a:txBody>
                    <a:bodyPr/>
                    <a:lstStyle/>
                    <a:p>
                      <a:pPr algn="l" fontAlgn="b"/>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Ingreso</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Renta</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Cuota</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2800" u="none" strike="noStrike" dirty="0">
                          <a:effectLst/>
                          <a:latin typeface="Times New Roman" panose="02020603050405020304" pitchFamily="18" charset="0"/>
                          <a:cs typeface="Times New Roman" panose="02020603050405020304" pitchFamily="18" charset="0"/>
                        </a:rPr>
                        <a:t>Interés</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2800" u="none" strike="noStrike">
                          <a:effectLst/>
                          <a:latin typeface="Times New Roman" panose="02020603050405020304" pitchFamily="18" charset="0"/>
                          <a:cs typeface="Times New Roman" panose="02020603050405020304" pitchFamily="18" charset="0"/>
                        </a:rPr>
                        <a:t>Total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668084">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1</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150,000.00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31,465.73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118,534.27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a:effectLst/>
                          <a:latin typeface="Times New Roman" panose="02020603050405020304" pitchFamily="18" charset="0"/>
                          <a:cs typeface="Times New Roman" panose="02020603050405020304" pitchFamily="18" charset="0"/>
                        </a:rPr>
                        <a:t> $  118,534.27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2"/>
                  </a:ext>
                </a:extLst>
              </a:tr>
              <a:tr h="668084">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2</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150,000.00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31,465.73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118,534.27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3,556.03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a:effectLst/>
                          <a:latin typeface="Times New Roman" panose="02020603050405020304" pitchFamily="18" charset="0"/>
                          <a:cs typeface="Times New Roman" panose="02020603050405020304" pitchFamily="18" charset="0"/>
                        </a:rPr>
                        <a:t> $  240,624.57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779431">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3</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150,000.00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31,465.73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118,534.27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7,218.74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366,377.58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4"/>
                  </a:ext>
                </a:extLst>
              </a:tr>
              <a:tr h="668084">
                <a:tc>
                  <a:txBody>
                    <a:bodyPr/>
                    <a:lstStyle/>
                    <a:p>
                      <a:pPr algn="r" fontAlgn="b"/>
                      <a:r>
                        <a:rPr lang="es-AR" sz="2800" u="none" strike="noStrike">
                          <a:effectLst/>
                          <a:latin typeface="Times New Roman" panose="02020603050405020304" pitchFamily="18" charset="0"/>
                          <a:cs typeface="Times New Roman" panose="02020603050405020304" pitchFamily="18" charset="0"/>
                        </a:rPr>
                        <a:t>4</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150,000.00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31,465.73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118,534.27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10,991.33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495,903.18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5"/>
                  </a:ext>
                </a:extLst>
              </a:tr>
              <a:tr h="668084">
                <a:tc>
                  <a:txBody>
                    <a:bodyPr/>
                    <a:lstStyle/>
                    <a:p>
                      <a:pPr algn="r" fontAlgn="b"/>
                      <a:r>
                        <a:rPr lang="es-AR" sz="2800" u="none" strike="noStrike">
                          <a:effectLst/>
                          <a:latin typeface="Times New Roman" panose="02020603050405020304" pitchFamily="18" charset="0"/>
                          <a:cs typeface="Times New Roman" panose="02020603050405020304" pitchFamily="18" charset="0"/>
                        </a:rPr>
                        <a:t>5</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150,000.00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31,465.73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118,534.27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  14,877.10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 </a:t>
                      </a:r>
                      <a:r>
                        <a:rPr lang="es-AR" sz="2800" b="1" u="none" strike="noStrike" dirty="0">
                          <a:effectLst/>
                          <a:latin typeface="Times New Roman" panose="02020603050405020304" pitchFamily="18" charset="0"/>
                          <a:cs typeface="Times New Roman" panose="02020603050405020304" pitchFamily="18" charset="0"/>
                        </a:rPr>
                        <a:t>$  629,314.55 </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6"/>
                  </a:ext>
                </a:extLst>
              </a:tr>
            </a:tbl>
          </a:graphicData>
        </a:graphic>
      </p:graphicFrame>
      <p:sp>
        <p:nvSpPr>
          <p:cNvPr id="5" name="Marcador de pie de página 4"/>
          <p:cNvSpPr>
            <a:spLocks noGrp="1"/>
          </p:cNvSpPr>
          <p:nvPr>
            <p:ph type="ftr" sz="quarter" idx="11"/>
          </p:nvPr>
        </p:nvSpPr>
        <p:spPr/>
        <p:txBody>
          <a:bodyPr/>
          <a:lstStyle/>
          <a:p>
            <a:r>
              <a:rPr lang="es-AR" dirty="0"/>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b="1" smtClean="0"/>
              <a:t>43</a:t>
            </a:fld>
            <a:endParaRPr lang="es-AR" b="1"/>
          </a:p>
        </p:txBody>
      </p:sp>
    </p:spTree>
    <p:extLst>
      <p:ext uri="{BB962C8B-B14F-4D97-AF65-F5344CB8AC3E}">
        <p14:creationId xmlns:p14="http://schemas.microsoft.com/office/powerpoint/2010/main" val="251841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4163" y="649455"/>
            <a:ext cx="10263673" cy="5416868"/>
          </a:xfrm>
          <a:prstGeom prst="rect">
            <a:avLst/>
          </a:prstGeom>
        </p:spPr>
        <p:txBody>
          <a:bodyPr wrap="square">
            <a:spAutoFit/>
          </a:bodyPr>
          <a:lstStyle/>
          <a:p>
            <a:pPr algn="just">
              <a:lnSpc>
                <a:spcPct val="150000"/>
              </a:lnSpc>
              <a:spcBef>
                <a:spcPts val="12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1.1 - Directo o línea recta</a:t>
            </a:r>
          </a:p>
          <a:p>
            <a:pPr algn="just">
              <a:lnSpc>
                <a:spcPct val="150000"/>
              </a:lnSpc>
              <a:spcBef>
                <a:spcPts val="1200"/>
              </a:spcBef>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Este método se funda en que el menor valor del bien se sucede en forma igual a lo largo del toda la vida útil, es decir que la amortización periódica es una cuota constante.</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Si “n” es la vida útil del bien la cuota de amortización periódica “α” será: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α = (C - VR)/n</a:t>
            </a:r>
            <a:endParaRPr lang="es-AR" sz="3200" b="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5</a:t>
            </a:fld>
            <a:endParaRPr lang="es-AR"/>
          </a:p>
        </p:txBody>
      </p:sp>
    </p:spTree>
    <p:extLst>
      <p:ext uri="{BB962C8B-B14F-4D97-AF65-F5344CB8AC3E}">
        <p14:creationId xmlns:p14="http://schemas.microsoft.com/office/powerpoint/2010/main" val="54459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- 1º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6</a:t>
            </a:fld>
            <a:endParaRPr lang="es-AR"/>
          </a:p>
        </p:txBody>
      </p:sp>
      <p:sp>
        <p:nvSpPr>
          <p:cNvPr id="4" name="Rectángulo 3"/>
          <p:cNvSpPr/>
          <p:nvPr/>
        </p:nvSpPr>
        <p:spPr>
          <a:xfrm>
            <a:off x="909476" y="589018"/>
            <a:ext cx="10188746" cy="5173980"/>
          </a:xfrm>
          <a:prstGeom prst="rect">
            <a:avLst/>
          </a:prstGeom>
        </p:spPr>
        <p:txBody>
          <a:bodyPr wrap="square">
            <a:spAutoFit/>
          </a:bodyPr>
          <a:lstStyle/>
          <a:p>
            <a:pPr algn="just">
              <a:lnSpc>
                <a:spcPct val="150000"/>
              </a:lnSpc>
              <a:spcBef>
                <a:spcPts val="12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1.2 - Del servicio</a:t>
            </a:r>
            <a:endParaRPr lang="es-AR" sz="3200" b="1" i="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En este caso se considera que la amortización del bien debe ser aplicada en función de las </a:t>
            </a:r>
            <a:r>
              <a:rPr lang="es-ES_tradnl" sz="3200" b="1" i="1" u="sng" dirty="0">
                <a:latin typeface="Times New Roman" panose="02020603050405020304" pitchFamily="18" charset="0"/>
                <a:ea typeface="Times New Roman" panose="02020603050405020304" pitchFamily="18" charset="0"/>
                <a:cs typeface="Times New Roman" panose="02020603050405020304" pitchFamily="18" charset="0"/>
              </a:rPr>
              <a:t>horas de trabajo </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que el mismo tiene para cada caso en particular. Si llamamos “h” a las horas de trabajo y “k” al total de las horas de vida útil la cuota de amortización será: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0"/>
              </a:spcAft>
            </a:pPr>
            <a:r>
              <a:rPr lang="es-AR" sz="3200" b="1" dirty="0">
                <a:latin typeface="Times New Roman" panose="02020603050405020304" pitchFamily="18" charset="0"/>
                <a:ea typeface="Calibri" panose="020F0502020204030204" pitchFamily="34" charset="0"/>
                <a:cs typeface="Times New Roman" panose="02020603050405020304" pitchFamily="18" charset="0"/>
              </a:rPr>
              <a:t>α = (C - VR) * h /k</a:t>
            </a:r>
            <a:endParaRPr lang="es-AR" sz="3200" b="1"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3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9500" y="642651"/>
            <a:ext cx="10126824" cy="5173980"/>
          </a:xfrm>
          <a:prstGeom prst="rect">
            <a:avLst/>
          </a:prstGeom>
        </p:spPr>
        <p:txBody>
          <a:bodyPr wrap="square">
            <a:spAutoFit/>
          </a:bodyPr>
          <a:lstStyle/>
          <a:p>
            <a:pPr algn="just">
              <a:lnSpc>
                <a:spcPct val="150000"/>
              </a:lnSpc>
              <a:spcBef>
                <a:spcPts val="1200"/>
              </a:spcBef>
              <a:spcAft>
                <a:spcPts val="0"/>
              </a:spcAft>
            </a:pP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1.3 - Del rendimiento</a:t>
            </a:r>
            <a:endParaRPr lang="es-AR" sz="3200" b="1" i="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En este caso se considera que la amortización del bien debe ser aplicada en función de las </a:t>
            </a:r>
            <a:r>
              <a:rPr lang="es-ES_tradnl" sz="3200" b="1" i="1" u="sng" dirty="0">
                <a:latin typeface="Times New Roman" panose="02020603050405020304" pitchFamily="18" charset="0"/>
                <a:ea typeface="Times New Roman" panose="02020603050405020304" pitchFamily="18" charset="0"/>
                <a:cs typeface="Times New Roman" panose="02020603050405020304" pitchFamily="18" charset="0"/>
              </a:rPr>
              <a:t>unidades producidas</a:t>
            </a:r>
            <a:r>
              <a:rPr lang="es-ES_tradnl" sz="3200" b="1" i="1"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a consecuencia de su uso para cada caso en particular. Si llamamos “m” a las unidades producidas y “j” al total de las unidades estimadas a producir la cuota de amortización será: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0"/>
              </a:spcAft>
            </a:pPr>
            <a:r>
              <a:rPr lang="es-AR" sz="3200" b="1" dirty="0">
                <a:latin typeface="Times New Roman" panose="02020603050405020304" pitchFamily="18" charset="0"/>
                <a:ea typeface="Calibri" panose="020F0502020204030204" pitchFamily="34" charset="0"/>
                <a:cs typeface="Times New Roman" panose="02020603050405020304" pitchFamily="18" charset="0"/>
              </a:rPr>
              <a:t>α = (C - VR) * m/j</a:t>
            </a:r>
            <a:endParaRPr lang="es-AR" sz="3200" b="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7</a:t>
            </a:fld>
            <a:endParaRPr lang="es-AR"/>
          </a:p>
        </p:txBody>
      </p:sp>
    </p:spTree>
    <p:extLst>
      <p:ext uri="{BB962C8B-B14F-4D97-AF65-F5344CB8AC3E}">
        <p14:creationId xmlns:p14="http://schemas.microsoft.com/office/powerpoint/2010/main" val="53694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737106446"/>
              </p:ext>
            </p:extLst>
          </p:nvPr>
        </p:nvGraphicFramePr>
        <p:xfrm>
          <a:off x="999460" y="1215390"/>
          <a:ext cx="10706986" cy="4427220"/>
        </p:xfrm>
        <a:graphic>
          <a:graphicData uri="http://schemas.openxmlformats.org/drawingml/2006/table">
            <a:tbl>
              <a:tblPr>
                <a:tableStyleId>{7E9639D4-E3E2-4D34-9284-5A2195B3D0D7}</a:tableStyleId>
              </a:tblPr>
              <a:tblGrid>
                <a:gridCol w="2700670">
                  <a:extLst>
                    <a:ext uri="{9D8B030D-6E8A-4147-A177-3AD203B41FA5}">
                      <a16:colId xmlns:a16="http://schemas.microsoft.com/office/drawing/2014/main" val="20000"/>
                    </a:ext>
                  </a:extLst>
                </a:gridCol>
                <a:gridCol w="2541182">
                  <a:extLst>
                    <a:ext uri="{9D8B030D-6E8A-4147-A177-3AD203B41FA5}">
                      <a16:colId xmlns:a16="http://schemas.microsoft.com/office/drawing/2014/main" val="20001"/>
                    </a:ext>
                  </a:extLst>
                </a:gridCol>
                <a:gridCol w="2573078">
                  <a:extLst>
                    <a:ext uri="{9D8B030D-6E8A-4147-A177-3AD203B41FA5}">
                      <a16:colId xmlns:a16="http://schemas.microsoft.com/office/drawing/2014/main" val="20002"/>
                    </a:ext>
                  </a:extLst>
                </a:gridCol>
                <a:gridCol w="2892056">
                  <a:extLst>
                    <a:ext uri="{9D8B030D-6E8A-4147-A177-3AD203B41FA5}">
                      <a16:colId xmlns:a16="http://schemas.microsoft.com/office/drawing/2014/main" val="20003"/>
                    </a:ext>
                  </a:extLst>
                </a:gridCol>
              </a:tblGrid>
              <a:tr h="238753">
                <a:tc gridSpan="4">
                  <a:txBody>
                    <a:bodyPr/>
                    <a:lstStyle/>
                    <a:p>
                      <a:pPr algn="ctr" fontAlgn="b">
                        <a:lnSpc>
                          <a:spcPct val="150000"/>
                        </a:lnSpc>
                      </a:pPr>
                      <a:r>
                        <a:rPr lang="es-ES" sz="3200" b="1" u="none" strike="noStrike" dirty="0">
                          <a:effectLst/>
                          <a:latin typeface="Times New Roman" panose="02020603050405020304" pitchFamily="18" charset="0"/>
                          <a:cs typeface="Times New Roman" panose="02020603050405020304" pitchFamily="18" charset="0"/>
                        </a:rPr>
                        <a:t>METODO: Proporcionales de cuota fija</a:t>
                      </a:r>
                      <a:endParaRPr lang="es-E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447661">
                <a:tc>
                  <a:txBody>
                    <a:bodyPr/>
                    <a:lstStyle/>
                    <a:p>
                      <a:pPr algn="l" fontAlgn="ctr">
                        <a:lnSpc>
                          <a:spcPct val="150000"/>
                        </a:lnSpc>
                      </a:pPr>
                      <a:r>
                        <a:rPr lang="es-AR" sz="3000" b="1" u="none" strike="noStrike" dirty="0">
                          <a:effectLst/>
                          <a:latin typeface="Times New Roman" panose="02020603050405020304" pitchFamily="18" charset="0"/>
                          <a:cs typeface="Times New Roman" panose="02020603050405020304" pitchFamily="18" charset="0"/>
                        </a:rPr>
                        <a:t>Datos</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r>
                        <a:rPr lang="es-AR" sz="3000" u="none" strike="noStrike" dirty="0">
                          <a:effectLst/>
                          <a:latin typeface="Times New Roman" panose="02020603050405020304" pitchFamily="18" charset="0"/>
                          <a:cs typeface="Times New Roman" panose="02020603050405020304" pitchFamily="18" charset="0"/>
                        </a:rPr>
                        <a:t> 1.1 - Directo o línea recta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r>
                        <a:rPr lang="es-AR" sz="3000" u="none" strike="noStrike" dirty="0">
                          <a:effectLst/>
                          <a:latin typeface="Times New Roman" panose="02020603050405020304" pitchFamily="18" charset="0"/>
                          <a:cs typeface="Times New Roman" panose="02020603050405020304" pitchFamily="18" charset="0"/>
                        </a:rPr>
                        <a:t> 1.2 - Del Servicio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lnSpc>
                          <a:spcPct val="100000"/>
                        </a:lnSpc>
                      </a:pPr>
                      <a:r>
                        <a:rPr lang="es-AR" sz="3000" u="none" strike="noStrike" dirty="0">
                          <a:effectLst/>
                          <a:latin typeface="Times New Roman" panose="02020603050405020304" pitchFamily="18" charset="0"/>
                          <a:cs typeface="Times New Roman" panose="02020603050405020304" pitchFamily="18" charset="0"/>
                        </a:rPr>
                        <a:t> 1.3 - Del rendimiento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238753">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Costo</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1,000,000.00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1,000,000.00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1,000,000.00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2"/>
                  </a:ext>
                </a:extLst>
              </a:tr>
              <a:tr h="238753">
                <a:tc>
                  <a:txBody>
                    <a:bodyPr/>
                    <a:lstStyle/>
                    <a:p>
                      <a:pPr algn="l" fontAlgn="b">
                        <a:lnSpc>
                          <a:spcPct val="200000"/>
                        </a:lnSpc>
                      </a:pPr>
                      <a:r>
                        <a:rPr lang="es-AR" sz="3000" u="none" strike="noStrike">
                          <a:effectLst/>
                          <a:latin typeface="Times New Roman" panose="02020603050405020304" pitchFamily="18" charset="0"/>
                          <a:cs typeface="Times New Roman" panose="02020603050405020304" pitchFamily="18" charset="0"/>
                        </a:rPr>
                        <a:t>Valor residual</a:t>
                      </a:r>
                      <a:endParaRPr lang="es-AR" sz="3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250,000.00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250,000.00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250,000.00 </a:t>
                      </a:r>
                      <a:endParaRPr lang="es-AR" sz="3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248701">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Total a amortizar</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750,000.00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750,000.00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lnSpc>
                          <a:spcPct val="200000"/>
                        </a:lnSpc>
                      </a:pPr>
                      <a:r>
                        <a:rPr lang="es-AR" sz="3000" u="none" strike="noStrike" dirty="0">
                          <a:effectLst/>
                          <a:latin typeface="Times New Roman" panose="02020603050405020304" pitchFamily="18" charset="0"/>
                          <a:cs typeface="Times New Roman" panose="02020603050405020304" pitchFamily="18" charset="0"/>
                        </a:rPr>
                        <a:t> $         750,000.00 </a:t>
                      </a:r>
                      <a:endParaRPr lang="es-AR" sz="3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4"/>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8</a:t>
            </a:fld>
            <a:endParaRPr lang="es-AR"/>
          </a:p>
        </p:txBody>
      </p:sp>
    </p:spTree>
    <p:extLst>
      <p:ext uri="{BB962C8B-B14F-4D97-AF65-F5344CB8AC3E}">
        <p14:creationId xmlns:p14="http://schemas.microsoft.com/office/powerpoint/2010/main" val="26372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435579701"/>
              </p:ext>
            </p:extLst>
          </p:nvPr>
        </p:nvGraphicFramePr>
        <p:xfrm>
          <a:off x="722128" y="656044"/>
          <a:ext cx="10747744" cy="4952661"/>
        </p:xfrm>
        <a:graphic>
          <a:graphicData uri="http://schemas.openxmlformats.org/drawingml/2006/table">
            <a:tbl>
              <a:tblPr>
                <a:tableStyleId>{616DA210-FB5B-4158-B5E0-FEB733F419BA}</a:tableStyleId>
              </a:tblPr>
              <a:tblGrid>
                <a:gridCol w="3976577">
                  <a:extLst>
                    <a:ext uri="{9D8B030D-6E8A-4147-A177-3AD203B41FA5}">
                      <a16:colId xmlns:a16="http://schemas.microsoft.com/office/drawing/2014/main" val="20000"/>
                    </a:ext>
                  </a:extLst>
                </a:gridCol>
                <a:gridCol w="2094614">
                  <a:extLst>
                    <a:ext uri="{9D8B030D-6E8A-4147-A177-3AD203B41FA5}">
                      <a16:colId xmlns:a16="http://schemas.microsoft.com/office/drawing/2014/main" val="20001"/>
                    </a:ext>
                  </a:extLst>
                </a:gridCol>
                <a:gridCol w="2381693">
                  <a:extLst>
                    <a:ext uri="{9D8B030D-6E8A-4147-A177-3AD203B41FA5}">
                      <a16:colId xmlns:a16="http://schemas.microsoft.com/office/drawing/2014/main" val="20002"/>
                    </a:ext>
                  </a:extLst>
                </a:gridCol>
                <a:gridCol w="2294860">
                  <a:extLst>
                    <a:ext uri="{9D8B030D-6E8A-4147-A177-3AD203B41FA5}">
                      <a16:colId xmlns:a16="http://schemas.microsoft.com/office/drawing/2014/main" val="20003"/>
                    </a:ext>
                  </a:extLst>
                </a:gridCol>
              </a:tblGrid>
              <a:tr h="238753">
                <a:tc gridSpan="4">
                  <a:txBody>
                    <a:bodyPr/>
                    <a:lstStyle/>
                    <a:p>
                      <a:pPr algn="ctr" fontAlgn="b"/>
                      <a:r>
                        <a:rPr lang="es-ES" sz="3200" b="1" u="none" strike="noStrike" dirty="0">
                          <a:effectLst/>
                          <a:latin typeface="Times New Roman" panose="02020603050405020304" pitchFamily="18" charset="0"/>
                          <a:cs typeface="Times New Roman" panose="02020603050405020304" pitchFamily="18" charset="0"/>
                        </a:rPr>
                        <a:t>METODO: Proporcionales de cuota fija</a:t>
                      </a:r>
                      <a:endParaRPr lang="es-E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447661">
                <a:tc>
                  <a:txBody>
                    <a:bodyPr/>
                    <a:lstStyle/>
                    <a:p>
                      <a:pPr algn="ctr" fontAlgn="ctr"/>
                      <a:r>
                        <a:rPr lang="es-AR" sz="2800" u="none" strike="noStrike" dirty="0">
                          <a:effectLst/>
                          <a:latin typeface="Times New Roman" panose="02020603050405020304" pitchFamily="18" charset="0"/>
                          <a:cs typeface="Times New Roman" panose="02020603050405020304" pitchFamily="18" charset="0"/>
                        </a:rPr>
                        <a:t>Datos</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s-AR" sz="2800" u="none" strike="noStrike" dirty="0">
                          <a:effectLst/>
                          <a:latin typeface="Times New Roman" panose="02020603050405020304" pitchFamily="18" charset="0"/>
                          <a:cs typeface="Times New Roman" panose="02020603050405020304" pitchFamily="18" charset="0"/>
                        </a:rPr>
                        <a:t> 1.1 - Directo o línea recta </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s-AR" sz="2800" u="none" strike="noStrike" dirty="0">
                          <a:effectLst/>
                          <a:latin typeface="Times New Roman" panose="02020603050405020304" pitchFamily="18" charset="0"/>
                          <a:cs typeface="Times New Roman" panose="02020603050405020304" pitchFamily="18" charset="0"/>
                        </a:rPr>
                        <a:t> 1.2 - Del Servicio </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s-AR" sz="2800" u="none" strike="noStrike" dirty="0">
                          <a:effectLst/>
                          <a:latin typeface="Times New Roman" panose="02020603050405020304" pitchFamily="18" charset="0"/>
                          <a:cs typeface="Times New Roman" panose="02020603050405020304" pitchFamily="18" charset="0"/>
                        </a:rPr>
                        <a:t> 1.3 - Del rendimiento </a:t>
                      </a:r>
                      <a:endParaRPr lang="es-AR"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238753">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Vida útil en años</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5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2"/>
                  </a:ext>
                </a:extLst>
              </a:tr>
              <a:tr h="477210">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Total de horas de vida útil</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25,000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3"/>
                  </a:ext>
                </a:extLst>
              </a:tr>
              <a:tr h="499730">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Total de unidades</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37,500</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4"/>
                  </a:ext>
                </a:extLst>
              </a:tr>
              <a:tr h="238753">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Costo por hora</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30.00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5"/>
                  </a:ext>
                </a:extLst>
              </a:tr>
              <a:tr h="238753">
                <a:tc>
                  <a:txBody>
                    <a:bodyPr/>
                    <a:lstStyle/>
                    <a:p>
                      <a:pPr algn="l" fontAlgn="b"/>
                      <a:r>
                        <a:rPr lang="es-AR" sz="2800" u="none" strike="noStrike">
                          <a:effectLst/>
                          <a:latin typeface="Times New Roman" panose="02020603050405020304" pitchFamily="18" charset="0"/>
                          <a:cs typeface="Times New Roman" panose="02020603050405020304" pitchFamily="18" charset="0"/>
                        </a:rPr>
                        <a:t>Horas utilizadas</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187.50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6"/>
                  </a:ext>
                </a:extLst>
              </a:tr>
              <a:tr h="238753">
                <a:tc>
                  <a:txBody>
                    <a:bodyPr/>
                    <a:lstStyle/>
                    <a:p>
                      <a:pPr algn="l" fontAlgn="b"/>
                      <a:r>
                        <a:rPr lang="es-AR" sz="2800" u="none" strike="noStrike">
                          <a:effectLst/>
                          <a:latin typeface="Times New Roman" panose="02020603050405020304" pitchFamily="18" charset="0"/>
                          <a:cs typeface="Times New Roman" panose="02020603050405020304" pitchFamily="18" charset="0"/>
                        </a:rPr>
                        <a:t>Costo por unidad</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a:effectLst/>
                          <a:latin typeface="Times New Roman" panose="02020603050405020304" pitchFamily="18" charset="0"/>
                          <a:cs typeface="Times New Roman" panose="02020603050405020304" pitchFamily="18" charset="0"/>
                        </a:rPr>
                        <a:t>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           20.00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7"/>
                  </a:ext>
                </a:extLst>
              </a:tr>
              <a:tr h="248701">
                <a:tc>
                  <a:txBody>
                    <a:bodyPr/>
                    <a:lstStyle/>
                    <a:p>
                      <a:pPr algn="l" fontAlgn="b"/>
                      <a:r>
                        <a:rPr lang="es-AR" sz="2800" u="none" strike="noStrike">
                          <a:effectLst/>
                          <a:latin typeface="Times New Roman" panose="02020603050405020304" pitchFamily="18" charset="0"/>
                          <a:cs typeface="Times New Roman" panose="02020603050405020304" pitchFamily="18" charset="0"/>
                        </a:rPr>
                        <a:t>Unidades producidas</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a:effectLst/>
                          <a:latin typeface="Times New Roman" panose="02020603050405020304" pitchFamily="18" charset="0"/>
                          <a:cs typeface="Times New Roman" panose="02020603050405020304" pitchFamily="18" charset="0"/>
                        </a:rPr>
                        <a:t> </a:t>
                      </a:r>
                      <a:endParaRPr lang="es-AR"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251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8"/>
                  </a:ext>
                </a:extLst>
              </a:tr>
              <a:tr h="447661">
                <a:tc>
                  <a:txBody>
                    <a:bodyPr/>
                    <a:lstStyle/>
                    <a:p>
                      <a:pPr algn="l" fontAlgn="b"/>
                      <a:r>
                        <a:rPr lang="es-AR" sz="2800" u="none" strike="noStrike" dirty="0">
                          <a:effectLst/>
                          <a:latin typeface="Times New Roman" panose="02020603050405020304" pitchFamily="18" charset="0"/>
                          <a:cs typeface="Times New Roman" panose="02020603050405020304" pitchFamily="18" charset="0"/>
                        </a:rPr>
                        <a:t>Importe de la amortización</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$ 150,000.00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  5,625.00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s-AR" sz="2800" u="none" strike="noStrike" dirty="0">
                          <a:effectLst/>
                          <a:latin typeface="Times New Roman" panose="02020603050405020304" pitchFamily="18" charset="0"/>
                          <a:cs typeface="Times New Roman" panose="02020603050405020304" pitchFamily="18" charset="0"/>
                        </a:rPr>
                        <a:t> $     5,020.00 </a:t>
                      </a:r>
                      <a:endParaRPr lang="es-AR"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9"/>
                  </a:ext>
                </a:extLst>
              </a:tr>
            </a:tbl>
          </a:graphicData>
        </a:graphic>
      </p:graphicFrame>
      <p:sp>
        <p:nvSpPr>
          <p:cNvPr id="5" name="Marcador de pie de página 4"/>
          <p:cNvSpPr>
            <a:spLocks noGrp="1"/>
          </p:cNvSpPr>
          <p:nvPr>
            <p:ph type="ftr" sz="quarter" idx="11"/>
          </p:nvPr>
        </p:nvSpPr>
        <p:spPr/>
        <p:txBody>
          <a:bodyPr/>
          <a:lstStyle/>
          <a:p>
            <a:r>
              <a:rPr lang="es-AR"/>
              <a:t>Matemática Financiera - 1º 2020</a:t>
            </a:r>
          </a:p>
        </p:txBody>
      </p:sp>
      <p:sp>
        <p:nvSpPr>
          <p:cNvPr id="6" name="Marcador de número de diapositiva 5"/>
          <p:cNvSpPr>
            <a:spLocks noGrp="1"/>
          </p:cNvSpPr>
          <p:nvPr>
            <p:ph type="sldNum" sz="quarter" idx="12"/>
          </p:nvPr>
        </p:nvSpPr>
        <p:spPr/>
        <p:txBody>
          <a:bodyPr/>
          <a:lstStyle/>
          <a:p>
            <a:fld id="{667BF7F9-8DFB-482B-AEA4-982DEBB0735D}" type="slidenum">
              <a:rPr lang="es-AR" smtClean="0"/>
              <a:t>9</a:t>
            </a:fld>
            <a:endParaRPr lang="es-AR"/>
          </a:p>
        </p:txBody>
      </p:sp>
    </p:spTree>
    <p:extLst>
      <p:ext uri="{BB962C8B-B14F-4D97-AF65-F5344CB8AC3E}">
        <p14:creationId xmlns:p14="http://schemas.microsoft.com/office/powerpoint/2010/main" val="28607166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2849</Words>
  <Application>Microsoft Office PowerPoint</Application>
  <PresentationFormat>Panorámica</PresentationFormat>
  <Paragraphs>548</Paragraphs>
  <Slides>43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Arial</vt:lpstr>
      <vt:lpstr>Calibri</vt:lpstr>
      <vt:lpstr>Calibri Light</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dc:creator>
  <cp:lastModifiedBy>Gustavo</cp:lastModifiedBy>
  <cp:revision>33</cp:revision>
  <cp:lastPrinted>2020-06-29T20:53:05Z</cp:lastPrinted>
  <dcterms:created xsi:type="dcterms:W3CDTF">2020-04-07T14:47:56Z</dcterms:created>
  <dcterms:modified xsi:type="dcterms:W3CDTF">2020-11-16T22:23:55Z</dcterms:modified>
</cp:coreProperties>
</file>