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8" r:id="rId2"/>
    <p:sldId id="286" r:id="rId3"/>
    <p:sldId id="259" r:id="rId4"/>
    <p:sldId id="260" r:id="rId5"/>
    <p:sldId id="261" r:id="rId6"/>
    <p:sldId id="263" r:id="rId7"/>
    <p:sldId id="262" r:id="rId8"/>
    <p:sldId id="266" r:id="rId9"/>
    <p:sldId id="265" r:id="rId10"/>
    <p:sldId id="264" r:id="rId11"/>
    <p:sldId id="268" r:id="rId12"/>
    <p:sldId id="267" r:id="rId13"/>
    <p:sldId id="269" r:id="rId14"/>
    <p:sldId id="272" r:id="rId15"/>
    <p:sldId id="271" r:id="rId16"/>
    <p:sldId id="273" r:id="rId17"/>
    <p:sldId id="276" r:id="rId18"/>
    <p:sldId id="277" r:id="rId19"/>
    <p:sldId id="278" r:id="rId20"/>
    <p:sldId id="285" r:id="rId21"/>
    <p:sldId id="275" r:id="rId22"/>
    <p:sldId id="279" r:id="rId23"/>
    <p:sldId id="280" r:id="rId24"/>
    <p:sldId id="281" r:id="rId25"/>
    <p:sldId id="282" r:id="rId26"/>
    <p:sldId id="283" r:id="rId27"/>
    <p:sldId id="284" r:id="rId2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176" autoAdjust="0"/>
    <p:restoredTop sz="94660"/>
  </p:normalViewPr>
  <p:slideViewPr>
    <p:cSldViewPr snapToGrid="0" showGuides="1">
      <p:cViewPr varScale="1">
        <p:scale>
          <a:sx n="83" d="100"/>
          <a:sy n="83" d="100"/>
        </p:scale>
        <p:origin x="101" y="6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F4927-0109-4B72-BAD9-0C71304CE0E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C4DCD5F2-B7AD-4DFE-9218-4E8E0A99A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1F9D4AF-B736-44E9-A366-F4A4BCDEC897}"/>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5" name="Marcador de pie de página 4">
            <a:extLst>
              <a:ext uri="{FF2B5EF4-FFF2-40B4-BE49-F238E27FC236}">
                <a16:creationId xmlns:a16="http://schemas.microsoft.com/office/drawing/2014/main" id="{F81E6059-BB48-4EA0-92A2-07078C9220B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F7D8C74-33C5-4EEA-9333-7817F21BAA10}"/>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365430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408DB-9A66-42A6-9614-95899F65371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2C45079-5669-4056-82ED-C6064ED3C43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F6B5E41-5B75-4F11-8415-797EE30BA537}"/>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5" name="Marcador de pie de página 4">
            <a:extLst>
              <a:ext uri="{FF2B5EF4-FFF2-40B4-BE49-F238E27FC236}">
                <a16:creationId xmlns:a16="http://schemas.microsoft.com/office/drawing/2014/main" id="{81C6DFE3-974F-4707-9280-620E4771810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6603587-CB8A-4A8C-A70B-2FEF19C7CE71}"/>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355339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E9AD7D-0500-4DB1-A36B-7CC0784FBA3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CB5BC08-94D4-4F63-B9D4-93FAA51961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AE21C48-BD00-4027-8B83-629A45015B7E}"/>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5" name="Marcador de pie de página 4">
            <a:extLst>
              <a:ext uri="{FF2B5EF4-FFF2-40B4-BE49-F238E27FC236}">
                <a16:creationId xmlns:a16="http://schemas.microsoft.com/office/drawing/2014/main" id="{E7489845-ADA6-49CA-8E4A-D25E6F2A620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7F4BA67-668A-4026-95AD-86ACC745DEA7}"/>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986486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9AB9C-83CB-4025-969C-300D4409E51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C8D45CA-951E-4FDB-A61D-41E46EF79A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C643EAB-66DB-45E5-BFFB-47F02FFBC05A}"/>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5" name="Marcador de pie de página 4">
            <a:extLst>
              <a:ext uri="{FF2B5EF4-FFF2-40B4-BE49-F238E27FC236}">
                <a16:creationId xmlns:a16="http://schemas.microsoft.com/office/drawing/2014/main" id="{7D483D29-C8D1-43A8-9B48-8CAB3F7B068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275A679-CC09-4D16-869C-C321C0C0499A}"/>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238051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267D8-EB57-4D03-A217-D3740304DA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0F7C9AC-4337-4939-9028-0D788F8F7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B9F73E0-9430-4B14-A18D-1791A6B0ABC7}"/>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5" name="Marcador de pie de página 4">
            <a:extLst>
              <a:ext uri="{FF2B5EF4-FFF2-40B4-BE49-F238E27FC236}">
                <a16:creationId xmlns:a16="http://schemas.microsoft.com/office/drawing/2014/main" id="{554C9BBD-3A74-4C3A-A66B-924B7FD1891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3AC0280-FB65-48BD-A4C7-1D1269CA8C55}"/>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270567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85353-B72A-4DE1-8937-9E7F9B6BBD8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3A1BB14-5B9E-4359-8AEC-0E78E5E211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75FD0B3-B4D9-495F-932E-21528B51EEF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62275A3-F58B-470C-A4E6-A6A91BD2A677}"/>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6" name="Marcador de pie de página 5">
            <a:extLst>
              <a:ext uri="{FF2B5EF4-FFF2-40B4-BE49-F238E27FC236}">
                <a16:creationId xmlns:a16="http://schemas.microsoft.com/office/drawing/2014/main" id="{CB5F6799-F89E-46C5-B0BA-B86D70F1B7D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4146461-C613-4188-A543-02A899F56700}"/>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45669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29F9F-BFC9-4E72-8BD9-DE42651A197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2D92F58-CF25-498A-A4F4-77EB43ECE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9D9F755-F465-43BC-8DF9-5E4E18871D0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DABD0E53-599D-4704-A001-DE33CA144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FBA582-2D60-4D00-997F-D2B553ED0D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4A01EC5-A8E2-4E86-A865-0C36DCD431FD}"/>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8" name="Marcador de pie de página 7">
            <a:extLst>
              <a:ext uri="{FF2B5EF4-FFF2-40B4-BE49-F238E27FC236}">
                <a16:creationId xmlns:a16="http://schemas.microsoft.com/office/drawing/2014/main" id="{CE5FD99F-ED3F-4AD2-8062-9A272CEDF7EF}"/>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5983317-BEE2-4798-A777-6FC0295F588B}"/>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1010626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DDB27-EF13-414A-917A-85868122E1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EECB41C-880C-4C50-A6CA-3BDA518A2D53}"/>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4" name="Marcador de pie de página 3">
            <a:extLst>
              <a:ext uri="{FF2B5EF4-FFF2-40B4-BE49-F238E27FC236}">
                <a16:creationId xmlns:a16="http://schemas.microsoft.com/office/drawing/2014/main" id="{77CA6324-BDAF-436F-914E-65338C808F1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CCDB1087-C0BB-4F61-B50E-949D50725A66}"/>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285354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47FE9E-B6F9-47CF-86C4-68F269E76BEE}"/>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3" name="Marcador de pie de página 2">
            <a:extLst>
              <a:ext uri="{FF2B5EF4-FFF2-40B4-BE49-F238E27FC236}">
                <a16:creationId xmlns:a16="http://schemas.microsoft.com/office/drawing/2014/main" id="{40CB1AC4-8321-46F1-8F9C-C14AC5641A5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5E11E56-ACD8-41A5-A518-CE4C1591E6E8}"/>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400666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37DE1-AE89-460F-BAE4-C1221FAEB2F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5A4B33B6-F197-43CE-A19C-BB9A7558C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70A732DE-FDD5-4D4A-A8B4-4A4B756D5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8FE0823-2A6C-4B37-87F3-9565BF6C9B33}"/>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6" name="Marcador de pie de página 5">
            <a:extLst>
              <a:ext uri="{FF2B5EF4-FFF2-40B4-BE49-F238E27FC236}">
                <a16:creationId xmlns:a16="http://schemas.microsoft.com/office/drawing/2014/main" id="{3B8DDA16-3C70-4FD4-8129-393B6E59DF7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262F4AF-3D9D-442A-806C-2994C860CD8D}"/>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4259351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0CED6-0D00-482F-8664-DCE251C815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C0B6D5E3-CEAB-4A68-8C7F-73F8DD06E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0454826-AF99-45B9-A260-EBF89DFF1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6E5668C-ECA7-4E4A-AAB2-F50DE3E0B4BC}"/>
              </a:ext>
            </a:extLst>
          </p:cNvPr>
          <p:cNvSpPr>
            <a:spLocks noGrp="1"/>
          </p:cNvSpPr>
          <p:nvPr>
            <p:ph type="dt" sz="half" idx="10"/>
          </p:nvPr>
        </p:nvSpPr>
        <p:spPr/>
        <p:txBody>
          <a:bodyPr/>
          <a:lstStyle/>
          <a:p>
            <a:fld id="{101497EC-D158-414D-8CC9-A3183B5C2CEB}" type="datetimeFigureOut">
              <a:rPr lang="es-AR" smtClean="0"/>
              <a:t>25/3/2021</a:t>
            </a:fld>
            <a:endParaRPr lang="es-AR"/>
          </a:p>
        </p:txBody>
      </p:sp>
      <p:sp>
        <p:nvSpPr>
          <p:cNvPr id="6" name="Marcador de pie de página 5">
            <a:extLst>
              <a:ext uri="{FF2B5EF4-FFF2-40B4-BE49-F238E27FC236}">
                <a16:creationId xmlns:a16="http://schemas.microsoft.com/office/drawing/2014/main" id="{B1230A32-FF9D-4A42-B067-CE6DFB5264E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B932033-638D-4BBA-B21A-A199D5BCED01}"/>
              </a:ext>
            </a:extLst>
          </p:cNvPr>
          <p:cNvSpPr>
            <a:spLocks noGrp="1"/>
          </p:cNvSpPr>
          <p:nvPr>
            <p:ph type="sldNum" sz="quarter" idx="12"/>
          </p:nvPr>
        </p:nvSpPr>
        <p:spPr/>
        <p:txBody>
          <a:bodyPr/>
          <a:lstStyle/>
          <a:p>
            <a:fld id="{F480BDD4-422D-46B7-A62B-F45AD2D4D853}" type="slidenum">
              <a:rPr lang="es-AR" smtClean="0"/>
              <a:t>‹Nº›</a:t>
            </a:fld>
            <a:endParaRPr lang="es-AR"/>
          </a:p>
        </p:txBody>
      </p:sp>
    </p:spTree>
    <p:extLst>
      <p:ext uri="{BB962C8B-B14F-4D97-AF65-F5344CB8AC3E}">
        <p14:creationId xmlns:p14="http://schemas.microsoft.com/office/powerpoint/2010/main" val="37057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A171F9B-2E90-47A0-ABE8-8BFF73084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9864123-70C4-4D35-AD17-E9EB5F22A1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30E2086-D010-433F-8932-C6272458D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497EC-D158-414D-8CC9-A3183B5C2CEB}" type="datetimeFigureOut">
              <a:rPr lang="es-AR" smtClean="0"/>
              <a:t>25/3/2021</a:t>
            </a:fld>
            <a:endParaRPr lang="es-AR"/>
          </a:p>
        </p:txBody>
      </p:sp>
      <p:sp>
        <p:nvSpPr>
          <p:cNvPr id="5" name="Marcador de pie de página 4">
            <a:extLst>
              <a:ext uri="{FF2B5EF4-FFF2-40B4-BE49-F238E27FC236}">
                <a16:creationId xmlns:a16="http://schemas.microsoft.com/office/drawing/2014/main" id="{544EB6E3-F396-48C8-A678-7CC6E6E3D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7D2F33DD-BA9C-4806-BB40-0943BDF81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BDD4-422D-46B7-A62B-F45AD2D4D853}" type="slidenum">
              <a:rPr lang="es-AR" smtClean="0"/>
              <a:t>‹Nº›</a:t>
            </a:fld>
            <a:endParaRPr lang="es-AR"/>
          </a:p>
        </p:txBody>
      </p:sp>
    </p:spTree>
    <p:extLst>
      <p:ext uri="{BB962C8B-B14F-4D97-AF65-F5344CB8AC3E}">
        <p14:creationId xmlns:p14="http://schemas.microsoft.com/office/powerpoint/2010/main" val="62203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D8F0F0E-24B0-4C59-9024-8FB60EA4FC25}"/>
              </a:ext>
            </a:extLst>
          </p:cNvPr>
          <p:cNvSpPr txBox="1"/>
          <p:nvPr/>
        </p:nvSpPr>
        <p:spPr>
          <a:xfrm>
            <a:off x="1126067" y="1782780"/>
            <a:ext cx="9939865" cy="3292440"/>
          </a:xfrm>
          <a:prstGeom prst="rect">
            <a:avLst/>
          </a:prstGeom>
          <a:noFill/>
        </p:spPr>
        <p:txBody>
          <a:bodyPr wrap="square">
            <a:spAutoFit/>
          </a:bodyPr>
          <a:lstStyle/>
          <a:p>
            <a:pPr algn="ctr">
              <a:lnSpc>
                <a:spcPct val="115000"/>
              </a:lnSpc>
              <a:spcAft>
                <a:spcPts val="300"/>
              </a:spcAft>
            </a:pPr>
            <a:r>
              <a:rPr lang="es-ES" sz="6000" b="1" u="sng" kern="1800" dirty="0">
                <a:effectLst/>
                <a:latin typeface="Calibri" panose="020F0502020204030204" pitchFamily="34" charset="0"/>
                <a:ea typeface="Times New Roman" panose="02020603050405020304" pitchFamily="18" charset="0"/>
                <a:cs typeface="Calibri" panose="020F0502020204030204" pitchFamily="34" charset="0"/>
              </a:rPr>
              <a:t>RIESGO, TIEMPO </a:t>
            </a:r>
          </a:p>
          <a:p>
            <a:pPr algn="ctr">
              <a:lnSpc>
                <a:spcPct val="115000"/>
              </a:lnSpc>
              <a:spcAft>
                <a:spcPts val="300"/>
              </a:spcAft>
            </a:pPr>
            <a:r>
              <a:rPr lang="es-ES" sz="6000" b="1" kern="1800" dirty="0">
                <a:effectLst/>
                <a:latin typeface="Calibri" panose="020F0502020204030204" pitchFamily="34" charset="0"/>
                <a:ea typeface="Times New Roman" panose="02020603050405020304" pitchFamily="18" charset="0"/>
                <a:cs typeface="Calibri" panose="020F0502020204030204" pitchFamily="34" charset="0"/>
              </a:rPr>
              <a:t>y</a:t>
            </a:r>
            <a:r>
              <a:rPr lang="es-ES" sz="6000" b="1" u="sng" kern="1800" dirty="0">
                <a:effectLst/>
                <a:latin typeface="Calibri" panose="020F0502020204030204" pitchFamily="34" charset="0"/>
                <a:ea typeface="Times New Roman" panose="02020603050405020304" pitchFamily="18" charset="0"/>
                <a:cs typeface="Calibri" panose="020F0502020204030204" pitchFamily="34" charset="0"/>
              </a:rPr>
              <a:t> </a:t>
            </a:r>
          </a:p>
          <a:p>
            <a:pPr algn="ctr">
              <a:lnSpc>
                <a:spcPct val="115000"/>
              </a:lnSpc>
              <a:spcAft>
                <a:spcPts val="300"/>
              </a:spcAft>
            </a:pPr>
            <a:r>
              <a:rPr lang="es-ES" sz="6000" b="1" u="sng" kern="1800" dirty="0">
                <a:effectLst/>
                <a:latin typeface="Calibri" panose="020F0502020204030204" pitchFamily="34" charset="0"/>
                <a:ea typeface="Times New Roman" panose="02020603050405020304" pitchFamily="18" charset="0"/>
                <a:cs typeface="Calibri" panose="020F0502020204030204" pitchFamily="34" charset="0"/>
              </a:rPr>
              <a:t>TASA DE INTERÉS</a:t>
            </a:r>
            <a:endParaRPr lang="es-AR" sz="6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434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D5CA7E3-33B1-411B-8A5A-6FC0AB857906}"/>
              </a:ext>
            </a:extLst>
          </p:cNvPr>
          <p:cNvGraphicFramePr>
            <a:graphicFrameLocks noGrp="1"/>
          </p:cNvGraphicFramePr>
          <p:nvPr>
            <p:extLst>
              <p:ext uri="{D42A27DB-BD31-4B8C-83A1-F6EECF244321}">
                <p14:modId xmlns:p14="http://schemas.microsoft.com/office/powerpoint/2010/main" val="518265214"/>
              </p:ext>
            </p:extLst>
          </p:nvPr>
        </p:nvGraphicFramePr>
        <p:xfrm>
          <a:off x="1034143" y="566057"/>
          <a:ext cx="10265228" cy="5897704"/>
        </p:xfrm>
        <a:graphic>
          <a:graphicData uri="http://schemas.openxmlformats.org/drawingml/2006/table">
            <a:tbl>
              <a:tblPr firstRow="1" firstCol="1" bandRow="1">
                <a:tableStyleId>{5940675A-B579-460E-94D1-54222C63F5DA}</a:tableStyleId>
              </a:tblPr>
              <a:tblGrid>
                <a:gridCol w="3694395">
                  <a:extLst>
                    <a:ext uri="{9D8B030D-6E8A-4147-A177-3AD203B41FA5}">
                      <a16:colId xmlns:a16="http://schemas.microsoft.com/office/drawing/2014/main" val="1593118657"/>
                    </a:ext>
                  </a:extLst>
                </a:gridCol>
                <a:gridCol w="1173428">
                  <a:extLst>
                    <a:ext uri="{9D8B030D-6E8A-4147-A177-3AD203B41FA5}">
                      <a16:colId xmlns:a16="http://schemas.microsoft.com/office/drawing/2014/main" val="3790917757"/>
                    </a:ext>
                  </a:extLst>
                </a:gridCol>
                <a:gridCol w="2827471">
                  <a:extLst>
                    <a:ext uri="{9D8B030D-6E8A-4147-A177-3AD203B41FA5}">
                      <a16:colId xmlns:a16="http://schemas.microsoft.com/office/drawing/2014/main" val="3434706616"/>
                    </a:ext>
                  </a:extLst>
                </a:gridCol>
                <a:gridCol w="2569934">
                  <a:extLst>
                    <a:ext uri="{9D8B030D-6E8A-4147-A177-3AD203B41FA5}">
                      <a16:colId xmlns:a16="http://schemas.microsoft.com/office/drawing/2014/main" val="3997665891"/>
                    </a:ext>
                  </a:extLst>
                </a:gridCol>
              </a:tblGrid>
              <a:tr h="494387">
                <a:tc gridSpan="4">
                  <a:txBody>
                    <a:bodyPr/>
                    <a:lstStyle/>
                    <a:p>
                      <a:pPr algn="ctr">
                        <a:lnSpc>
                          <a:spcPct val="115000"/>
                        </a:lnSpc>
                        <a:spcAft>
                          <a:spcPts val="800"/>
                        </a:spcAft>
                      </a:pPr>
                      <a:r>
                        <a:rPr lang="es-AR" sz="2800" b="1" dirty="0">
                          <a:effectLst/>
                        </a:rPr>
                        <a:t>Se reduce la tasa de actualización</a:t>
                      </a:r>
                      <a:endParaRPr lang="es-AR"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76960538"/>
                  </a:ext>
                </a:extLst>
              </a:tr>
              <a:tr h="490893">
                <a:tc>
                  <a:txBody>
                    <a:bodyPr/>
                    <a:lstStyle/>
                    <a:p>
                      <a:pPr>
                        <a:lnSpc>
                          <a:spcPct val="115000"/>
                        </a:lnSpc>
                        <a:spcAft>
                          <a:spcPts val="800"/>
                        </a:spcAft>
                      </a:pPr>
                      <a:r>
                        <a:rPr lang="es-AR" sz="2800" dirty="0">
                          <a:effectLst/>
                        </a:rPr>
                        <a:t>Tasa de mercado:</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15000"/>
                        </a:lnSpc>
                        <a:spcAft>
                          <a:spcPts val="800"/>
                        </a:spcAft>
                      </a:pPr>
                      <a:r>
                        <a:rPr lang="es-AR" sz="2800" dirty="0">
                          <a:effectLst/>
                        </a:rPr>
                        <a:t>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es-AR" sz="2800">
                          <a:effectLst/>
                        </a:rPr>
                        <a:t>8.00%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15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83606731"/>
                  </a:ext>
                </a:extLst>
              </a:tr>
              <a:tr h="490893">
                <a:tc>
                  <a:txBody>
                    <a:bodyPr/>
                    <a:lstStyle/>
                    <a:p>
                      <a:pPr>
                        <a:lnSpc>
                          <a:spcPct val="115000"/>
                        </a:lnSpc>
                        <a:spcAft>
                          <a:spcPts val="800"/>
                        </a:spcAft>
                      </a:pPr>
                      <a:r>
                        <a:rPr lang="es-AR" sz="2800">
                          <a:effectLst/>
                        </a:rPr>
                        <a:t>Tasa de interés</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15000"/>
                        </a:lnSpc>
                        <a:spcAft>
                          <a:spcPts val="800"/>
                        </a:spcAft>
                      </a:pPr>
                      <a:r>
                        <a:rPr lang="es-AR" sz="2800" dirty="0">
                          <a:effectLst/>
                        </a:rPr>
                        <a:t>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es-AR" sz="2800">
                          <a:effectLst/>
                        </a:rPr>
                        <a:t>10.00%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15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996011"/>
                  </a:ext>
                </a:extLst>
              </a:tr>
              <a:tr h="490893">
                <a:tc>
                  <a:txBody>
                    <a:bodyPr/>
                    <a:lstStyle/>
                    <a:p>
                      <a:pPr algn="ctr">
                        <a:lnSpc>
                          <a:spcPct val="115000"/>
                        </a:lnSpc>
                        <a:spcAft>
                          <a:spcPts val="800"/>
                        </a:spcAft>
                      </a:pPr>
                      <a:r>
                        <a:rPr lang="es-AR" sz="2800">
                          <a:effectLst/>
                        </a:rPr>
                        <a:t>Concepto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n</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Flujos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Valor Actual</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15475510"/>
                  </a:ext>
                </a:extLst>
              </a:tr>
              <a:tr h="490893">
                <a:tc>
                  <a:txBody>
                    <a:bodyPr/>
                    <a:lstStyle/>
                    <a:p>
                      <a:pPr>
                        <a:lnSpc>
                          <a:spcPct val="115000"/>
                        </a:lnSpc>
                        <a:spcAft>
                          <a:spcPts val="800"/>
                        </a:spcAft>
                      </a:pPr>
                      <a:r>
                        <a:rPr lang="es-AR" sz="2800">
                          <a:effectLst/>
                        </a:rPr>
                        <a:t>Compra del bono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-$ 1,000.00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70908242"/>
                  </a:ext>
                </a:extLst>
              </a:tr>
              <a:tr h="490893">
                <a:tc>
                  <a:txBody>
                    <a:bodyPr/>
                    <a:lstStyle/>
                    <a:p>
                      <a:pPr>
                        <a:lnSpc>
                          <a:spcPct val="115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1</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          92.59</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09537491"/>
                  </a:ext>
                </a:extLst>
              </a:tr>
              <a:tr h="490893">
                <a:tc>
                  <a:txBody>
                    <a:bodyPr/>
                    <a:lstStyle/>
                    <a:p>
                      <a:pPr>
                        <a:lnSpc>
                          <a:spcPct val="115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2</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          85.73</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94074430"/>
                  </a:ext>
                </a:extLst>
              </a:tr>
              <a:tr h="490893">
                <a:tc>
                  <a:txBody>
                    <a:bodyPr/>
                    <a:lstStyle/>
                    <a:p>
                      <a:pPr>
                        <a:lnSpc>
                          <a:spcPct val="115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3</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79.38</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77387533"/>
                  </a:ext>
                </a:extLst>
              </a:tr>
              <a:tr h="490893">
                <a:tc>
                  <a:txBody>
                    <a:bodyPr/>
                    <a:lstStyle/>
                    <a:p>
                      <a:pPr>
                        <a:lnSpc>
                          <a:spcPct val="115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4</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     100.00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73.50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80875613"/>
                  </a:ext>
                </a:extLst>
              </a:tr>
              <a:tr h="490893">
                <a:tc>
                  <a:txBody>
                    <a:bodyPr/>
                    <a:lstStyle/>
                    <a:p>
                      <a:pPr>
                        <a:lnSpc>
                          <a:spcPct val="115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5</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     100.00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68.06</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25384923"/>
                  </a:ext>
                </a:extLst>
              </a:tr>
              <a:tr h="490893">
                <a:tc>
                  <a:txBody>
                    <a:bodyPr/>
                    <a:lstStyle/>
                    <a:p>
                      <a:pPr>
                        <a:lnSpc>
                          <a:spcPct val="115000"/>
                        </a:lnSpc>
                        <a:spcAft>
                          <a:spcPts val="800"/>
                        </a:spcAft>
                      </a:pPr>
                      <a:r>
                        <a:rPr lang="es-AR" sz="2800" dirty="0">
                          <a:effectLst/>
                        </a:rPr>
                        <a:t>Capital</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5</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a:effectLst/>
                        </a:rPr>
                        <a:t>$  1,000.00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680.58</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399379921"/>
                  </a:ext>
                </a:extLst>
              </a:tr>
              <a:tr h="494387">
                <a:tc>
                  <a:txBody>
                    <a:bodyPr/>
                    <a:lstStyle/>
                    <a:p>
                      <a:pPr>
                        <a:lnSpc>
                          <a:spcPct val="115000"/>
                        </a:lnSpc>
                        <a:spcAft>
                          <a:spcPts val="800"/>
                        </a:spcAft>
                      </a:pPr>
                      <a:r>
                        <a:rPr lang="es-AR" sz="2800">
                          <a:effectLst/>
                        </a:rPr>
                        <a:t>Valor Actual Neto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es-AR" sz="28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es-AR" sz="280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800" dirty="0">
                          <a:effectLst/>
                        </a:rPr>
                        <a:t>$    1,079.85</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262054186"/>
                  </a:ext>
                </a:extLst>
              </a:tr>
            </a:tbl>
          </a:graphicData>
        </a:graphic>
      </p:graphicFrame>
    </p:spTree>
    <p:extLst>
      <p:ext uri="{BB962C8B-B14F-4D97-AF65-F5344CB8AC3E}">
        <p14:creationId xmlns:p14="http://schemas.microsoft.com/office/powerpoint/2010/main" val="273696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26FDC2-EB66-4017-9CDD-352EB3554172}"/>
              </a:ext>
            </a:extLst>
          </p:cNvPr>
          <p:cNvSpPr txBox="1"/>
          <p:nvPr/>
        </p:nvSpPr>
        <p:spPr>
          <a:xfrm>
            <a:off x="951345" y="478801"/>
            <a:ext cx="10095345" cy="5900398"/>
          </a:xfrm>
          <a:prstGeom prst="rect">
            <a:avLst/>
          </a:prstGeom>
          <a:noFill/>
        </p:spPr>
        <p:txBody>
          <a:bodyPr wrap="square">
            <a:spAutoFit/>
          </a:bodyPr>
          <a:lstStyle/>
          <a:p>
            <a:pPr>
              <a:lnSpc>
                <a:spcPct val="150000"/>
              </a:lnSpc>
              <a:spcBef>
                <a:spcPts val="800"/>
              </a:spcBef>
              <a:spcAft>
                <a:spcPts val="600"/>
              </a:spcAft>
            </a:pPr>
            <a:r>
              <a:rPr lang="es-AR" sz="3600" b="1" dirty="0">
                <a:effectLst/>
                <a:latin typeface="Calibri" panose="020F0502020204030204" pitchFamily="34" charset="0"/>
                <a:ea typeface="Times New Roman" panose="02020603050405020304" pitchFamily="18" charset="0"/>
                <a:cs typeface="Times New Roman" panose="02020603050405020304" pitchFamily="18" charset="0"/>
              </a:rPr>
              <a:t>Riesgo</a:t>
            </a:r>
          </a:p>
          <a:p>
            <a:pPr algn="just">
              <a:lnSpc>
                <a:spcPct val="150000"/>
              </a:lnSpc>
              <a:spcAft>
                <a:spcPts val="800"/>
              </a:spcAft>
            </a:pPr>
            <a:r>
              <a:rPr lang="es-ES" sz="3600" dirty="0">
                <a:effectLst/>
                <a:latin typeface="Calibri" panose="020F0502020204030204" pitchFamily="34" charset="0"/>
                <a:ea typeface="Calibri" panose="020F0502020204030204" pitchFamily="34" charset="0"/>
                <a:cs typeface="Times New Roman" panose="02020603050405020304" pitchFamily="18" charset="0"/>
              </a:rPr>
              <a:t>Dado un bono emitido a rendimiento fijo y prefijada su cronología de pagos, sea de interés o capital, la única variable sobre la que el inversor puede operar para aumentar o reducir su tasa de rendimiento es el precio al que lo compra pues la renta es siempre la misma.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334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7904A1A-15F2-4FC1-BF75-65FC0E223F6E}"/>
              </a:ext>
            </a:extLst>
          </p:cNvPr>
          <p:cNvSpPr txBox="1"/>
          <p:nvPr/>
        </p:nvSpPr>
        <p:spPr>
          <a:xfrm>
            <a:off x="1080654" y="429465"/>
            <a:ext cx="9849196" cy="5926046"/>
          </a:xfrm>
          <a:prstGeom prst="rect">
            <a:avLst/>
          </a:prstGeom>
          <a:noFill/>
        </p:spPr>
        <p:txBody>
          <a:bodyPr wrap="square">
            <a:spAutoFit/>
          </a:bodyPr>
          <a:lstStyle/>
          <a:p>
            <a:pPr algn="just">
              <a:lnSpc>
                <a:spcPct val="150000"/>
              </a:lnSpc>
              <a:spcAft>
                <a:spcPts val="800"/>
              </a:spcAft>
            </a:pPr>
            <a:r>
              <a:rPr lang="es-ES" sz="3600" u="sng" dirty="0">
                <a:effectLst/>
                <a:latin typeface="Calibri" panose="020F0502020204030204" pitchFamily="34" charset="0"/>
                <a:ea typeface="Calibri" panose="020F0502020204030204" pitchFamily="34" charset="0"/>
                <a:cs typeface="Times New Roman" panose="02020603050405020304" pitchFamily="18" charset="0"/>
              </a:rPr>
              <a:t>Dicho de otra manera</a:t>
            </a:r>
            <a:r>
              <a:rPr lang="es-ES" sz="3600" dirty="0">
                <a:effectLst/>
                <a:latin typeface="Calibri" panose="020F0502020204030204" pitchFamily="34" charset="0"/>
                <a:ea typeface="Calibri" panose="020F0502020204030204" pitchFamily="34" charset="0"/>
                <a:cs typeface="Times New Roman" panose="02020603050405020304" pitchFamily="18" charset="0"/>
              </a:rPr>
              <a:t>: </a:t>
            </a:r>
            <a:r>
              <a:rPr lang="es-ES" sz="3600" i="1" dirty="0">
                <a:effectLst/>
                <a:latin typeface="Calibri" panose="020F0502020204030204" pitchFamily="34" charset="0"/>
                <a:ea typeface="Calibri" panose="020F0502020204030204" pitchFamily="34" charset="0"/>
                <a:cs typeface="Times New Roman" panose="02020603050405020304" pitchFamily="18" charset="0"/>
              </a:rPr>
              <a:t>a medida que aumenta la tasa de interés </a:t>
            </a:r>
            <a:r>
              <a:rPr lang="es-ES" sz="3600" dirty="0">
                <a:effectLst/>
                <a:latin typeface="Calibri" panose="020F0502020204030204" pitchFamily="34" charset="0"/>
                <a:ea typeface="Calibri" panose="020F0502020204030204" pitchFamily="34" charset="0"/>
                <a:cs typeface="Times New Roman" panose="02020603050405020304" pitchFamily="18" charset="0"/>
              </a:rPr>
              <a:t>en el mercado </a:t>
            </a:r>
            <a:r>
              <a:rPr lang="es-ES" sz="3600" i="1" dirty="0">
                <a:effectLst/>
                <a:latin typeface="Calibri" panose="020F0502020204030204" pitchFamily="34" charset="0"/>
                <a:ea typeface="Calibri" panose="020F0502020204030204" pitchFamily="34" charset="0"/>
                <a:cs typeface="Times New Roman" panose="02020603050405020304" pitchFamily="18" charset="0"/>
              </a:rPr>
              <a:t>el precio del bono tiende a bajar </a:t>
            </a:r>
            <a:r>
              <a:rPr lang="es-ES" sz="3600" dirty="0">
                <a:effectLst/>
                <a:latin typeface="Calibri" panose="020F0502020204030204" pitchFamily="34" charset="0"/>
                <a:ea typeface="Calibri" panose="020F0502020204030204" pitchFamily="34" charset="0"/>
                <a:cs typeface="Times New Roman" panose="02020603050405020304" pitchFamily="18" charset="0"/>
              </a:rPr>
              <a:t>pues para obtener la renta acordada es necesario invertir menos y viceversa.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ES" sz="3600" dirty="0">
                <a:effectLst/>
                <a:latin typeface="Calibri" panose="020F0502020204030204" pitchFamily="34" charset="0"/>
                <a:ea typeface="Calibri" panose="020F0502020204030204" pitchFamily="34" charset="0"/>
                <a:cs typeface="Times New Roman" panose="02020603050405020304" pitchFamily="18" charset="0"/>
              </a:rPr>
              <a:t>Luego: </a:t>
            </a:r>
            <a:r>
              <a:rPr lang="es-ES" sz="3600" i="1" dirty="0">
                <a:effectLst/>
                <a:latin typeface="Calibri" panose="020F0502020204030204" pitchFamily="34" charset="0"/>
                <a:ea typeface="Calibri" panose="020F0502020204030204" pitchFamily="34" charset="0"/>
                <a:cs typeface="Times New Roman" panose="02020603050405020304" pitchFamily="18" charset="0"/>
              </a:rPr>
              <a:t>el riesgo “</a:t>
            </a:r>
            <a:r>
              <a:rPr lang="es-ES" sz="3600" i="1" dirty="0">
                <a:latin typeface="Calibri" panose="020F0502020204030204" pitchFamily="34" charset="0"/>
                <a:ea typeface="Calibri" panose="020F0502020204030204" pitchFamily="34" charset="0"/>
                <a:cs typeface="Times New Roman" panose="02020603050405020304" pitchFamily="18" charset="0"/>
              </a:rPr>
              <a:t>ta</a:t>
            </a:r>
            <a:r>
              <a:rPr lang="es-ES" sz="3600" i="1" dirty="0">
                <a:effectLst/>
                <a:latin typeface="Calibri" panose="020F0502020204030204" pitchFamily="34" charset="0"/>
                <a:ea typeface="Calibri" panose="020F0502020204030204" pitchFamily="34" charset="0"/>
                <a:cs typeface="Times New Roman" panose="02020603050405020304" pitchFamily="18" charset="0"/>
              </a:rPr>
              <a:t>sa de interés” respecto al precio de un bono es directo e inversamente correlacionado.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174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0EB4374-AA80-452B-A669-B0109A140AFA}"/>
              </a:ext>
            </a:extLst>
          </p:cNvPr>
          <p:cNvSpPr txBox="1"/>
          <p:nvPr/>
        </p:nvSpPr>
        <p:spPr>
          <a:xfrm>
            <a:off x="1082732" y="666581"/>
            <a:ext cx="10026535" cy="5451813"/>
          </a:xfrm>
          <a:prstGeom prst="rect">
            <a:avLst/>
          </a:prstGeom>
          <a:noFill/>
        </p:spPr>
        <p:txBody>
          <a:bodyPr wrap="square">
            <a:spAutoFit/>
          </a:bodyPr>
          <a:lstStyle/>
          <a:p>
            <a:pPr>
              <a:lnSpc>
                <a:spcPct val="107000"/>
              </a:lnSpc>
              <a:spcBef>
                <a:spcPts val="800"/>
              </a:spcBef>
              <a:spcAft>
                <a:spcPts val="600"/>
              </a:spcAft>
            </a:pPr>
            <a:r>
              <a:rPr lang="es-AR" sz="3600" b="1" dirty="0">
                <a:effectLst/>
                <a:latin typeface="Calibri" panose="020F0502020204030204" pitchFamily="34" charset="0"/>
                <a:ea typeface="Times New Roman" panose="02020603050405020304" pitchFamily="18" charset="0"/>
                <a:cs typeface="Times New Roman" panose="02020603050405020304" pitchFamily="18" charset="0"/>
              </a:rPr>
              <a:t>Realidad</a:t>
            </a:r>
          </a:p>
          <a:p>
            <a:pPr algn="just">
              <a:lnSpc>
                <a:spcPct val="107000"/>
              </a:lnSpc>
              <a:spcAft>
                <a:spcPts val="800"/>
              </a:spcAft>
            </a:pPr>
            <a:r>
              <a:rPr lang="es-ES" sz="3600" dirty="0">
                <a:effectLst/>
                <a:latin typeface="Calibri" panose="020F0502020204030204" pitchFamily="34" charset="0"/>
                <a:ea typeface="Calibri" panose="020F0502020204030204" pitchFamily="34" charset="0"/>
                <a:cs typeface="Times New Roman" panose="02020603050405020304" pitchFamily="18" charset="0"/>
              </a:rPr>
              <a:t>El precio de un bono </a:t>
            </a:r>
            <a:r>
              <a:rPr lang="es-ES" sz="3600" i="1" dirty="0">
                <a:effectLst/>
                <a:latin typeface="Calibri" panose="020F0502020204030204" pitchFamily="34" charset="0"/>
                <a:ea typeface="Calibri" panose="020F0502020204030204" pitchFamily="34" charset="0"/>
                <a:cs typeface="Times New Roman" panose="02020603050405020304" pitchFamily="18" charset="0"/>
              </a:rPr>
              <a:t>no es el que resulta de su actualización a una determinada tasa de interés</a:t>
            </a:r>
            <a:r>
              <a:rPr lang="es-ES" sz="3600" dirty="0">
                <a:effectLst/>
                <a:latin typeface="Calibri" panose="020F0502020204030204" pitchFamily="34" charset="0"/>
                <a:ea typeface="Calibri" panose="020F0502020204030204" pitchFamily="34" charset="0"/>
                <a:cs typeface="Times New Roman" panose="02020603050405020304" pitchFamily="18" charset="0"/>
              </a:rPr>
              <a:t>, sino que </a:t>
            </a:r>
            <a:r>
              <a:rPr lang="es-ES" sz="3600" i="1" u="sng" dirty="0">
                <a:effectLst/>
                <a:latin typeface="Calibri" panose="020F0502020204030204" pitchFamily="34" charset="0"/>
                <a:ea typeface="Calibri" panose="020F0502020204030204" pitchFamily="34" charset="0"/>
                <a:cs typeface="Times New Roman" panose="02020603050405020304" pitchFamily="18" charset="0"/>
              </a:rPr>
              <a:t>es el mercado, con el libre juego de oferta y demanda, el que lo establece</a:t>
            </a:r>
            <a:r>
              <a:rPr lang="es-ES" sz="3600" dirty="0">
                <a:effectLst/>
                <a:latin typeface="Calibri" panose="020F0502020204030204" pitchFamily="34" charset="0"/>
                <a:ea typeface="Calibri" panose="020F0502020204030204" pitchFamily="34" charset="0"/>
                <a:cs typeface="Times New Roman" panose="02020603050405020304" pitchFamily="18" charset="0"/>
              </a:rPr>
              <a:t>.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s-ES" sz="3600" dirty="0">
                <a:effectLst/>
                <a:latin typeface="Calibri" panose="020F0502020204030204" pitchFamily="34" charset="0"/>
                <a:ea typeface="Calibri" panose="020F0502020204030204" pitchFamily="34" charset="0"/>
                <a:cs typeface="Times New Roman" panose="02020603050405020304" pitchFamily="18" charset="0"/>
              </a:rPr>
              <a:t>Luego la contundencia de esa realidad implica que el cálculo al que se ha de remitir el analista financiero es el de la tasa de interés implícita en esa valorización. </a:t>
            </a:r>
            <a:endParaRPr lang="es-AR" sz="3600" dirty="0"/>
          </a:p>
        </p:txBody>
      </p:sp>
    </p:spTree>
    <p:extLst>
      <p:ext uri="{BB962C8B-B14F-4D97-AF65-F5344CB8AC3E}">
        <p14:creationId xmlns:p14="http://schemas.microsoft.com/office/powerpoint/2010/main" val="164369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BE0B809-3B2C-45C9-8627-F0EF81B0DC73}"/>
              </a:ext>
            </a:extLst>
          </p:cNvPr>
          <p:cNvSpPr txBox="1"/>
          <p:nvPr/>
        </p:nvSpPr>
        <p:spPr>
          <a:xfrm>
            <a:off x="1021080" y="624840"/>
            <a:ext cx="10099502" cy="4985083"/>
          </a:xfrm>
          <a:prstGeom prst="rect">
            <a:avLst/>
          </a:prstGeom>
          <a:noFill/>
        </p:spPr>
        <p:txBody>
          <a:bodyPr wrap="square">
            <a:spAutoFit/>
          </a:bodyPr>
          <a:lstStyle/>
          <a:p>
            <a:pPr>
              <a:lnSpc>
                <a:spcPct val="107000"/>
              </a:lnSpc>
              <a:spcBef>
                <a:spcPts val="600"/>
              </a:spcBef>
            </a:pPr>
            <a:r>
              <a:rPr lang="es-AR" sz="3600" b="1" kern="0" dirty="0">
                <a:effectLst/>
                <a:latin typeface="Calibri" panose="020F0502020204030204" pitchFamily="34" charset="0"/>
                <a:ea typeface="Times New Roman" panose="02020603050405020304" pitchFamily="18" charset="0"/>
                <a:cs typeface="Times New Roman" panose="02020603050405020304" pitchFamily="18" charset="0"/>
              </a:rPr>
              <a:t>DURACION</a:t>
            </a:r>
          </a:p>
          <a:p>
            <a:pPr algn="just">
              <a:lnSpc>
                <a:spcPct val="150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La incidencia de la tasa de interés y el tiempo del recupero del dinero en el riesgo de la inversión puede cuantificarse por la “Duración” del título.</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Entendiendo como “Duración” </a:t>
            </a:r>
            <a:r>
              <a:rPr lang="es-ES" sz="3600" i="1" dirty="0">
                <a:effectLst/>
                <a:latin typeface="Calibri" panose="020F0502020204030204" pitchFamily="34" charset="0"/>
                <a:ea typeface="Times New Roman" panose="02020603050405020304" pitchFamily="18" charset="0"/>
                <a:cs typeface="Calibri" panose="020F0502020204030204" pitchFamily="34" charset="0"/>
              </a:rPr>
              <a:t>al resultado de la sumatoria del producto de dos factores donde:</a:t>
            </a:r>
            <a:endParaRPr lang="es-AR" sz="3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33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9E705A1-89F2-483F-8781-5C3992BD8946}"/>
              </a:ext>
            </a:extLst>
          </p:cNvPr>
          <p:cNvSpPr txBox="1"/>
          <p:nvPr/>
        </p:nvSpPr>
        <p:spPr>
          <a:xfrm>
            <a:off x="758537" y="982534"/>
            <a:ext cx="10408228" cy="4678204"/>
          </a:xfrm>
          <a:prstGeom prst="rect">
            <a:avLst/>
          </a:prstGeom>
          <a:noFill/>
        </p:spPr>
        <p:txBody>
          <a:bodyPr wrap="square">
            <a:spAutoFit/>
          </a:bodyPr>
          <a:lstStyle/>
          <a:p>
            <a:pPr marL="342900" lvl="0" indent="-342900" algn="just">
              <a:spcBef>
                <a:spcPts val="600"/>
              </a:spcBef>
              <a:spcAft>
                <a:spcPts val="600"/>
              </a:spcAft>
              <a:buFont typeface="Symbol" panose="05050102010706020507" pitchFamily="18" charset="2"/>
              <a:buChar char=""/>
            </a:pPr>
            <a:r>
              <a:rPr lang="es-ES" sz="3600" dirty="0">
                <a:effectLst/>
                <a:latin typeface="Calibri" panose="020F0502020204030204" pitchFamily="34" charset="0"/>
                <a:ea typeface="Times New Roman" panose="02020603050405020304" pitchFamily="18" charset="0"/>
                <a:cs typeface="Calibri" panose="020F0502020204030204" pitchFamily="34" charset="0"/>
              </a:rPr>
              <a:t>Uno de ellos es la cantidad de días que han de transcurrir hasta que se suceda ese ingreso, sea capital o renta,</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600"/>
              </a:spcBef>
              <a:spcAft>
                <a:spcPts val="600"/>
              </a:spcAft>
              <a:buFont typeface="Symbol" panose="05050102010706020507" pitchFamily="18" charset="2"/>
              <a:buChar char=""/>
            </a:pPr>
            <a:r>
              <a:rPr lang="es-ES" sz="3600" dirty="0">
                <a:effectLst/>
                <a:latin typeface="Calibri" panose="020F0502020204030204" pitchFamily="34" charset="0"/>
                <a:ea typeface="Times New Roman" panose="02020603050405020304" pitchFamily="18" charset="0"/>
                <a:cs typeface="Calibri" panose="020F0502020204030204" pitchFamily="34" charset="0"/>
              </a:rPr>
              <a:t>El otro es un cociente que tiene como numerador el valor actual de ese ingreso y como denominador al valor actual de la totalidad de los ingresos futuros que, pragmáticamente, es el precio de mercado del bono en análisis.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018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3FA967D-94EC-44E9-B16B-266B59CB2990}"/>
              </a:ext>
            </a:extLst>
          </p:cNvPr>
          <p:cNvSpPr txBox="1"/>
          <p:nvPr/>
        </p:nvSpPr>
        <p:spPr>
          <a:xfrm>
            <a:off x="935181" y="305569"/>
            <a:ext cx="10166927" cy="5977342"/>
          </a:xfrm>
          <a:prstGeom prst="rect">
            <a:avLst/>
          </a:prstGeom>
          <a:noFill/>
        </p:spPr>
        <p:txBody>
          <a:bodyPr wrap="square">
            <a:spAutoFit/>
          </a:bodyPr>
          <a:lstStyle/>
          <a:p>
            <a:pPr algn="just">
              <a:lnSpc>
                <a:spcPct val="150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En este producto un factor es tiempo y el otro es un número pues en el cociente tanto el numerador como denominador son de una misma especie y, por lo tanto, deja se ser dinero para convertirse en un número.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8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Luego son dos las variables que inciden en la Duración de un título: tiempo y tasa.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934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1677D1D-9DC6-4B50-B592-B850FCCA8A42}"/>
              </a:ext>
            </a:extLst>
          </p:cNvPr>
          <p:cNvSpPr txBox="1"/>
          <p:nvPr/>
        </p:nvSpPr>
        <p:spPr>
          <a:xfrm>
            <a:off x="1082040" y="868680"/>
            <a:ext cx="8564880" cy="4608506"/>
          </a:xfrm>
          <a:prstGeom prst="rect">
            <a:avLst/>
          </a:prstGeom>
          <a:noFill/>
        </p:spPr>
        <p:txBody>
          <a:bodyPr wrap="square">
            <a:spAutoFit/>
          </a:bodyPr>
          <a:lstStyle/>
          <a:p>
            <a:pPr algn="just">
              <a:lnSpc>
                <a:spcPct val="115000"/>
              </a:lnSpc>
              <a:spcBef>
                <a:spcPts val="1200"/>
              </a:spcBef>
              <a:spcAft>
                <a:spcPts val="300"/>
              </a:spcAft>
            </a:pPr>
            <a:r>
              <a:rPr lang="es-ES" sz="3600" b="1" dirty="0">
                <a:effectLst/>
                <a:latin typeface="Calibri" panose="020F0502020204030204" pitchFamily="34" charset="0"/>
                <a:ea typeface="Times New Roman" panose="02020603050405020304" pitchFamily="18" charset="0"/>
                <a:cs typeface="Calibri" panose="020F0502020204030204" pitchFamily="34" charset="0"/>
              </a:rPr>
              <a:t>Nomenclatura</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36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600" baseline="-25000" dirty="0" err="1">
                <a:effectLst/>
                <a:latin typeface="Calibri" panose="020F0502020204030204" pitchFamily="34" charset="0"/>
                <a:ea typeface="Times New Roman" panose="02020603050405020304" pitchFamily="18" charset="0"/>
                <a:cs typeface="Calibri" panose="020F0502020204030204" pitchFamily="34" charset="0"/>
              </a:rPr>
              <a:t>h</a:t>
            </a:r>
            <a:r>
              <a:rPr lang="es-ES" sz="3600" dirty="0">
                <a:effectLst/>
                <a:latin typeface="Calibri" panose="020F0502020204030204" pitchFamily="34" charset="0"/>
                <a:ea typeface="Times New Roman" panose="02020603050405020304" pitchFamily="18" charset="0"/>
                <a:cs typeface="Calibri" panose="020F0502020204030204" pitchFamily="34" charset="0"/>
              </a:rPr>
              <a:t> = valor nominal del recupero</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36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600" baseline="-25000" dirty="0" err="1">
                <a:effectLst/>
                <a:latin typeface="Calibri" panose="020F0502020204030204" pitchFamily="34" charset="0"/>
                <a:ea typeface="Times New Roman" panose="02020603050405020304" pitchFamily="18" charset="0"/>
                <a:cs typeface="Calibri" panose="020F0502020204030204" pitchFamily="34" charset="0"/>
              </a:rPr>
              <a:t>h</a:t>
            </a:r>
            <a:r>
              <a:rPr lang="es-ES" sz="3600" dirty="0">
                <a:effectLst/>
                <a:latin typeface="Calibri" panose="020F0502020204030204" pitchFamily="34" charset="0"/>
                <a:ea typeface="Times New Roman" panose="02020603050405020304" pitchFamily="18" charset="0"/>
                <a:cs typeface="Calibri" panose="020F0502020204030204" pitchFamily="34" charset="0"/>
              </a:rPr>
              <a:t> = valor actual de cada flujo</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36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600" baseline="-25000" dirty="0" err="1">
                <a:effectLst/>
                <a:latin typeface="Calibri" panose="020F0502020204030204" pitchFamily="34" charset="0"/>
                <a:ea typeface="Times New Roman" panose="02020603050405020304" pitchFamily="18" charset="0"/>
                <a:cs typeface="Calibri" panose="020F0502020204030204" pitchFamily="34" charset="0"/>
              </a:rPr>
              <a:t>b</a:t>
            </a:r>
            <a:r>
              <a:rPr lang="es-ES" sz="3600" dirty="0">
                <a:effectLst/>
                <a:latin typeface="Calibri" panose="020F0502020204030204" pitchFamily="34" charset="0"/>
                <a:ea typeface="Times New Roman" panose="02020603050405020304" pitchFamily="18" charset="0"/>
                <a:cs typeface="Calibri" panose="020F0502020204030204" pitchFamily="34" charset="0"/>
              </a:rPr>
              <a:t> = valor actual de todo el flujo de fondos</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36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600" baseline="-25000" dirty="0" err="1">
                <a:effectLst/>
                <a:latin typeface="Calibri" panose="020F0502020204030204" pitchFamily="34" charset="0"/>
                <a:ea typeface="Times New Roman" panose="02020603050405020304" pitchFamily="18" charset="0"/>
                <a:cs typeface="Calibri" panose="020F0502020204030204" pitchFamily="34" charset="0"/>
              </a:rPr>
              <a:t>h</a:t>
            </a:r>
            <a:r>
              <a:rPr lang="es-ES" sz="3600" dirty="0">
                <a:effectLst/>
                <a:latin typeface="Calibri" panose="020F0502020204030204" pitchFamily="34" charset="0"/>
                <a:ea typeface="Times New Roman" panose="02020603050405020304" pitchFamily="18" charset="0"/>
                <a:cs typeface="Calibri" panose="020F0502020204030204" pitchFamily="34" charset="0"/>
              </a:rPr>
              <a:t> = momento, en el tiempo, de ingreso</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3600" dirty="0">
                <a:effectLst/>
                <a:latin typeface="Calibri" panose="020F0502020204030204" pitchFamily="34" charset="0"/>
                <a:ea typeface="Times New Roman" panose="02020603050405020304" pitchFamily="18" charset="0"/>
                <a:cs typeface="Calibri" panose="020F0502020204030204" pitchFamily="34" charset="0"/>
              </a:rPr>
              <a:t>D = Duración</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8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13C963D-9B40-482D-81E3-4789A0E95CAC}"/>
              </a:ext>
            </a:extLst>
          </p:cNvPr>
          <p:cNvSpPr txBox="1"/>
          <p:nvPr/>
        </p:nvSpPr>
        <p:spPr>
          <a:xfrm>
            <a:off x="995449" y="513041"/>
            <a:ext cx="10201102" cy="5831918"/>
          </a:xfrm>
          <a:prstGeom prst="rect">
            <a:avLst/>
          </a:prstGeom>
          <a:noFill/>
        </p:spPr>
        <p:txBody>
          <a:bodyPr wrap="square">
            <a:spAutoFit/>
          </a:bodyPr>
          <a:lstStyle/>
          <a:p>
            <a:pPr algn="just">
              <a:lnSpc>
                <a:spcPct val="150000"/>
              </a:lnSpc>
              <a:spcBef>
                <a:spcPts val="600"/>
              </a:spcBef>
              <a:spcAft>
                <a:spcPts val="600"/>
              </a:spcAft>
            </a:pPr>
            <a:r>
              <a:rPr lang="es-ES" sz="3600" b="1" u="sng" dirty="0">
                <a:effectLst/>
                <a:latin typeface="Calibri" panose="020F0502020204030204" pitchFamily="34" charset="0"/>
                <a:ea typeface="Times New Roman" panose="02020603050405020304" pitchFamily="18" charset="0"/>
                <a:cs typeface="Calibri" panose="020F0502020204030204" pitchFamily="34" charset="0"/>
              </a:rPr>
              <a:t>Nota importante</a:t>
            </a:r>
            <a:r>
              <a:rPr lang="es-ES" sz="3600" dirty="0">
                <a:effectLst/>
                <a:latin typeface="Calibri" panose="020F0502020204030204" pitchFamily="34" charset="0"/>
                <a:ea typeface="Times New Roman" panose="02020603050405020304" pitchFamily="18" charset="0"/>
                <a:cs typeface="Calibri" panose="020F0502020204030204" pitchFamily="34" charset="0"/>
              </a:rPr>
              <a:t>: el valor actual de la totalidad del flujo de fondos es igual al precio que el bono tiene en el mercado, luego y de hecho, puede suceder que el precio de la cotización sea igual, menor o mayor que la sumatoria del valor actual de todos los flujos de fondos.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00"/>
              </a:spcBef>
              <a:spcAft>
                <a:spcPts val="8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Corresponde tomar el precio de mercado.</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266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DA71947-2D15-485D-98CE-0F1DE205885A}"/>
              </a:ext>
            </a:extLst>
          </p:cNvPr>
          <p:cNvSpPr txBox="1"/>
          <p:nvPr/>
        </p:nvSpPr>
        <p:spPr>
          <a:xfrm>
            <a:off x="1356360" y="1333731"/>
            <a:ext cx="9479280" cy="3573735"/>
          </a:xfrm>
          <a:prstGeom prst="rect">
            <a:avLst/>
          </a:prstGeom>
          <a:noFill/>
        </p:spPr>
        <p:txBody>
          <a:bodyPr wrap="square">
            <a:spAutoFit/>
          </a:bodyPr>
          <a:lstStyle/>
          <a:p>
            <a:pPr algn="just">
              <a:lnSpc>
                <a:spcPct val="150000"/>
              </a:lnSpc>
              <a:spcBef>
                <a:spcPts val="1200"/>
              </a:spcBef>
              <a:spcAft>
                <a:spcPts val="300"/>
              </a:spcAft>
            </a:pPr>
            <a:r>
              <a:rPr lang="es-ES" sz="3400" b="1" dirty="0">
                <a:effectLst/>
                <a:latin typeface="Calibri" panose="020F0502020204030204" pitchFamily="34" charset="0"/>
                <a:ea typeface="Times New Roman" panose="02020603050405020304" pitchFamily="18" charset="0"/>
                <a:cs typeface="Calibri" panose="020F0502020204030204" pitchFamily="34" charset="0"/>
              </a:rPr>
              <a:t>Desarrollo</a:t>
            </a:r>
            <a:endParaRPr lang="es-AR" sz="3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Bef>
                <a:spcPts val="600"/>
              </a:spcBef>
              <a:spcAft>
                <a:spcPts val="600"/>
              </a:spcAft>
            </a:pPr>
            <a:r>
              <a:rPr lang="es-ES" sz="3400" dirty="0">
                <a:effectLst/>
                <a:latin typeface="Calibri" panose="020F0502020204030204" pitchFamily="34" charset="0"/>
                <a:ea typeface="Times New Roman" panose="02020603050405020304" pitchFamily="18" charset="0"/>
                <a:cs typeface="Calibri" panose="020F0502020204030204" pitchFamily="34" charset="0"/>
              </a:rPr>
              <a:t>D = V</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1 </a:t>
            </a:r>
            <a:r>
              <a:rPr lang="es-ES" sz="3400" dirty="0">
                <a:effectLst/>
                <a:latin typeface="Calibri" panose="020F0502020204030204" pitchFamily="34" charset="0"/>
                <a:ea typeface="Times New Roman" panose="02020603050405020304" pitchFamily="18" charset="0"/>
                <a:cs typeface="Calibri" panose="020F0502020204030204" pitchFamily="34" charset="0"/>
              </a:rPr>
              <a:t>/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b</a:t>
            </a:r>
            <a:r>
              <a:rPr lang="es-ES" sz="3400" dirty="0">
                <a:effectLst/>
                <a:latin typeface="Calibri" panose="020F0502020204030204" pitchFamily="34" charset="0"/>
                <a:ea typeface="Times New Roman" panose="02020603050405020304" pitchFamily="18" charset="0"/>
                <a:cs typeface="Calibri" panose="020F0502020204030204" pitchFamily="34" charset="0"/>
              </a:rPr>
              <a:t> 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s-ES" sz="3400" dirty="0">
                <a:effectLst/>
                <a:latin typeface="Calibri" panose="020F0502020204030204" pitchFamily="34" charset="0"/>
                <a:ea typeface="Times New Roman" panose="02020603050405020304" pitchFamily="18" charset="0"/>
                <a:cs typeface="Calibri" panose="020F0502020204030204" pitchFamily="34" charset="0"/>
              </a:rPr>
              <a:t> + V</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s-ES" sz="3400" dirty="0">
                <a:effectLst/>
                <a:latin typeface="Calibri" panose="020F0502020204030204" pitchFamily="34" charset="0"/>
                <a:ea typeface="Times New Roman" panose="02020603050405020304" pitchFamily="18" charset="0"/>
                <a:cs typeface="Calibri" panose="020F0502020204030204" pitchFamily="34" charset="0"/>
              </a:rPr>
              <a:t> /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b</a:t>
            </a:r>
            <a:r>
              <a:rPr lang="es-ES" sz="3400" dirty="0">
                <a:effectLst/>
                <a:latin typeface="Calibri" panose="020F0502020204030204" pitchFamily="34" charset="0"/>
                <a:ea typeface="Times New Roman" panose="02020603050405020304" pitchFamily="18" charset="0"/>
                <a:cs typeface="Calibri" panose="020F0502020204030204" pitchFamily="34" charset="0"/>
              </a:rPr>
              <a:t> 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s-ES" sz="3400" dirty="0">
                <a:effectLst/>
                <a:latin typeface="Calibri" panose="020F0502020204030204" pitchFamily="34" charset="0"/>
                <a:ea typeface="Times New Roman" panose="02020603050405020304" pitchFamily="18" charset="0"/>
                <a:cs typeface="Calibri" panose="020F0502020204030204" pitchFamily="34" charset="0"/>
              </a:rPr>
              <a:t> + V</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3 </a:t>
            </a:r>
            <a:r>
              <a:rPr lang="es-ES" sz="3400" dirty="0">
                <a:effectLst/>
                <a:latin typeface="Calibri" panose="020F0502020204030204" pitchFamily="34" charset="0"/>
                <a:ea typeface="Times New Roman" panose="02020603050405020304" pitchFamily="18" charset="0"/>
                <a:cs typeface="Calibri" panose="020F0502020204030204" pitchFamily="34" charset="0"/>
              </a:rPr>
              <a:t>/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b</a:t>
            </a:r>
            <a:r>
              <a:rPr lang="es-ES" sz="3400" dirty="0">
                <a:effectLst/>
                <a:latin typeface="Calibri" panose="020F0502020204030204" pitchFamily="34" charset="0"/>
                <a:ea typeface="Times New Roman" panose="02020603050405020304" pitchFamily="18" charset="0"/>
                <a:cs typeface="Calibri" panose="020F0502020204030204" pitchFamily="34" charset="0"/>
              </a:rPr>
              <a:t> 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3</a:t>
            </a:r>
            <a:r>
              <a:rPr lang="es-ES" sz="3400" dirty="0">
                <a:effectLst/>
                <a:latin typeface="Calibri" panose="020F0502020204030204" pitchFamily="34" charset="0"/>
                <a:ea typeface="Times New Roman" panose="02020603050405020304" pitchFamily="18" charset="0"/>
                <a:cs typeface="Calibri" panose="020F0502020204030204" pitchFamily="34" charset="0"/>
              </a:rPr>
              <a:t> + … +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400" dirty="0">
                <a:effectLst/>
                <a:latin typeface="Calibri" panose="020F0502020204030204" pitchFamily="34" charset="0"/>
                <a:ea typeface="Times New Roman" panose="02020603050405020304" pitchFamily="18" charset="0"/>
                <a:cs typeface="Calibri" panose="020F0502020204030204" pitchFamily="34" charset="0"/>
              </a:rPr>
              <a:t> /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b</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n</a:t>
            </a:r>
            <a:endParaRPr lang="es-AR" sz="3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s-ES" sz="3400" dirty="0">
                <a:effectLst/>
                <a:latin typeface="Calibri" panose="020F0502020204030204" pitchFamily="34" charset="0"/>
                <a:ea typeface="Times New Roman" panose="02020603050405020304" pitchFamily="18" charset="0"/>
                <a:cs typeface="Calibri" panose="020F0502020204030204" pitchFamily="34" charset="0"/>
              </a:rPr>
              <a:t>También puede expresarse como: </a:t>
            </a:r>
            <a:endParaRPr lang="es-AR" sz="3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Bef>
                <a:spcPts val="600"/>
              </a:spcBef>
              <a:spcAft>
                <a:spcPts val="600"/>
              </a:spcAft>
            </a:pPr>
            <a:r>
              <a:rPr lang="es-ES" sz="3400" dirty="0">
                <a:effectLst/>
                <a:latin typeface="Calibri" panose="020F0502020204030204" pitchFamily="34" charset="0"/>
                <a:ea typeface="Times New Roman" panose="02020603050405020304" pitchFamily="18" charset="0"/>
                <a:cs typeface="Calibri" panose="020F0502020204030204" pitchFamily="34" charset="0"/>
              </a:rPr>
              <a:t>D = ( V</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1 </a:t>
            </a:r>
            <a:r>
              <a:rPr lang="es-ES" sz="3400" dirty="0">
                <a:effectLst/>
                <a:latin typeface="Calibri" panose="020F0502020204030204" pitchFamily="34" charset="0"/>
                <a:ea typeface="Times New Roman" panose="02020603050405020304" pitchFamily="18" charset="0"/>
                <a:cs typeface="Calibri" panose="020F0502020204030204" pitchFamily="34" charset="0"/>
              </a:rPr>
              <a:t>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1</a:t>
            </a:r>
            <a:r>
              <a:rPr lang="es-ES" sz="3400" dirty="0">
                <a:effectLst/>
                <a:latin typeface="Calibri" panose="020F0502020204030204" pitchFamily="34" charset="0"/>
                <a:ea typeface="Times New Roman" panose="02020603050405020304" pitchFamily="18" charset="0"/>
                <a:cs typeface="Calibri" panose="020F0502020204030204" pitchFamily="34" charset="0"/>
              </a:rPr>
              <a:t> + V</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s-ES" sz="3400" dirty="0">
                <a:effectLst/>
                <a:latin typeface="Calibri" panose="020F0502020204030204" pitchFamily="34" charset="0"/>
                <a:ea typeface="Times New Roman" panose="02020603050405020304" pitchFamily="18" charset="0"/>
                <a:cs typeface="Calibri" panose="020F0502020204030204" pitchFamily="34" charset="0"/>
              </a:rPr>
              <a:t> 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2</a:t>
            </a:r>
            <a:r>
              <a:rPr lang="es-ES" sz="3400" dirty="0">
                <a:effectLst/>
                <a:latin typeface="Calibri" panose="020F0502020204030204" pitchFamily="34" charset="0"/>
                <a:ea typeface="Times New Roman" panose="02020603050405020304" pitchFamily="18" charset="0"/>
                <a:cs typeface="Calibri" panose="020F0502020204030204" pitchFamily="34" charset="0"/>
              </a:rPr>
              <a:t> + V</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3 </a:t>
            </a:r>
            <a:r>
              <a:rPr lang="es-ES" sz="3400" dirty="0">
                <a:effectLst/>
                <a:latin typeface="Calibri" panose="020F0502020204030204" pitchFamily="34" charset="0"/>
                <a:ea typeface="Times New Roman" panose="02020603050405020304" pitchFamily="18" charset="0"/>
                <a:cs typeface="Calibri" panose="020F0502020204030204" pitchFamily="34" charset="0"/>
              </a:rPr>
              <a:t>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3</a:t>
            </a:r>
            <a:r>
              <a:rPr lang="es-ES" sz="3400" dirty="0">
                <a:effectLst/>
                <a:latin typeface="Calibri" panose="020F0502020204030204" pitchFamily="34" charset="0"/>
                <a:ea typeface="Times New Roman" panose="02020603050405020304" pitchFamily="18" charset="0"/>
                <a:cs typeface="Calibri" panose="020F0502020204030204" pitchFamily="34" charset="0"/>
              </a:rPr>
              <a:t> + ……………… +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4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n</a:t>
            </a:r>
            <a:r>
              <a:rPr lang="es-ES" sz="3400" dirty="0">
                <a:effectLst/>
                <a:latin typeface="Calibri" panose="020F0502020204030204" pitchFamily="34" charset="0"/>
                <a:ea typeface="Times New Roman" panose="02020603050405020304" pitchFamily="18" charset="0"/>
                <a:cs typeface="Calibri" panose="020F0502020204030204" pitchFamily="34" charset="0"/>
              </a:rPr>
              <a:t>  ) / </a:t>
            </a:r>
            <a:r>
              <a:rPr lang="es-ES" sz="3400" dirty="0" err="1">
                <a:effectLst/>
                <a:latin typeface="Calibri" panose="020F0502020204030204" pitchFamily="34" charset="0"/>
                <a:ea typeface="Times New Roman" panose="02020603050405020304" pitchFamily="18" charset="0"/>
                <a:cs typeface="Calibri" panose="020F0502020204030204" pitchFamily="34" charset="0"/>
              </a:rPr>
              <a:t>V</a:t>
            </a:r>
            <a:r>
              <a:rPr lang="es-ES" sz="3400" baseline="-25000" dirty="0" err="1">
                <a:effectLst/>
                <a:latin typeface="Calibri" panose="020F0502020204030204" pitchFamily="34" charset="0"/>
                <a:ea typeface="Times New Roman" panose="02020603050405020304" pitchFamily="18" charset="0"/>
                <a:cs typeface="Calibri" panose="020F0502020204030204" pitchFamily="34" charset="0"/>
              </a:rPr>
              <a:t>b</a:t>
            </a:r>
            <a:endParaRPr lang="es-AR" sz="3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622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0D123C-BA0E-4809-B115-08E67F921F2B}"/>
              </a:ext>
            </a:extLst>
          </p:cNvPr>
          <p:cNvSpPr txBox="1"/>
          <p:nvPr/>
        </p:nvSpPr>
        <p:spPr>
          <a:xfrm>
            <a:off x="951345" y="517273"/>
            <a:ext cx="10104581" cy="5823454"/>
          </a:xfrm>
          <a:prstGeom prst="rect">
            <a:avLst/>
          </a:prstGeom>
          <a:noFill/>
        </p:spPr>
        <p:txBody>
          <a:bodyPr wrap="square">
            <a:spAutoFit/>
          </a:bodyPr>
          <a:lstStyle/>
          <a:p>
            <a:pPr algn="just">
              <a:lnSpc>
                <a:spcPct val="150000"/>
              </a:lnSpc>
            </a:pPr>
            <a:r>
              <a:rPr lang="es-ES" sz="3600" dirty="0">
                <a:latin typeface="Calibri" panose="020F0502020204030204" pitchFamily="34" charset="0"/>
                <a:ea typeface="Times New Roman" panose="02020603050405020304" pitchFamily="18" charset="0"/>
                <a:cs typeface="Calibri" panose="020F0502020204030204" pitchFamily="34" charset="0"/>
              </a:rPr>
              <a:t>Existe una correlación directa y positiva entre el tiempo, el riesgo y la tasa de interés. </a:t>
            </a:r>
          </a:p>
          <a:p>
            <a:pPr algn="just">
              <a:lnSpc>
                <a:spcPct val="150000"/>
              </a:lnSpc>
            </a:pPr>
            <a:r>
              <a:rPr lang="es-ES" sz="3600" dirty="0">
                <a:latin typeface="Calibri" panose="020F0502020204030204" pitchFamily="34" charset="0"/>
                <a:cs typeface="Calibri" panose="020F0502020204030204" pitchFamily="34" charset="0"/>
              </a:rPr>
              <a:t>A medida que nos “alejamos” en el tiempo la cantidad de sucesos que pueden acontecer aumenta y, por lo tanto, el riesgo es mayor. </a:t>
            </a:r>
          </a:p>
          <a:p>
            <a:pPr algn="just">
              <a:lnSpc>
                <a:spcPct val="150000"/>
              </a:lnSpc>
            </a:pPr>
            <a:r>
              <a:rPr lang="es-ES" sz="3600" dirty="0">
                <a:latin typeface="Calibri" panose="020F0502020204030204" pitchFamily="34" charset="0"/>
                <a:cs typeface="Calibri" panose="020F0502020204030204" pitchFamily="34" charset="0"/>
              </a:rPr>
              <a:t>A medida que aumenta el riesgo se incrementa la tasa de interés. </a:t>
            </a:r>
            <a:endParaRPr lang="es-AR" sz="3600" dirty="0"/>
          </a:p>
        </p:txBody>
      </p:sp>
    </p:spTree>
    <p:extLst>
      <p:ext uri="{BB962C8B-B14F-4D97-AF65-F5344CB8AC3E}">
        <p14:creationId xmlns:p14="http://schemas.microsoft.com/office/powerpoint/2010/main" val="368331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3613F8-5816-49BD-8778-A09D680A4B91}"/>
              </a:ext>
            </a:extLst>
          </p:cNvPr>
          <p:cNvSpPr txBox="1"/>
          <p:nvPr/>
        </p:nvSpPr>
        <p:spPr>
          <a:xfrm>
            <a:off x="1025235" y="1034473"/>
            <a:ext cx="10123055" cy="4280531"/>
          </a:xfrm>
          <a:prstGeom prst="rect">
            <a:avLst/>
          </a:prstGeom>
          <a:noFill/>
        </p:spPr>
        <p:txBody>
          <a:bodyPr wrap="square">
            <a:spAutoFit/>
          </a:bodyPr>
          <a:lstStyle/>
          <a:p>
            <a:pPr algn="just">
              <a:lnSpc>
                <a:spcPct val="200000"/>
              </a:lnSpc>
              <a:spcBef>
                <a:spcPts val="600"/>
              </a:spcBef>
              <a:spcAft>
                <a:spcPts val="600"/>
              </a:spcAft>
            </a:pPr>
            <a:r>
              <a:rPr lang="es-ES" sz="2800" dirty="0">
                <a:effectLst/>
                <a:latin typeface="Calibri" panose="020F0502020204030204" pitchFamily="34" charset="0"/>
                <a:ea typeface="Times New Roman" panose="02020603050405020304" pitchFamily="18" charset="0"/>
                <a:cs typeface="Calibri" panose="020F0502020204030204" pitchFamily="34" charset="0"/>
              </a:rPr>
              <a:t>Ambos, respecto al resultado, se correlacionan en forma directa e inversa con el resultado o “Duración” pues a medida que se aumentan los plazos de ingreso del dinero, por renta o recupero de capital, o bien aumenta la tasa de interés menor es su valor actual y viceversa.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12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CEE6328-2660-4732-896D-0958D5FB61BC}"/>
              </a:ext>
            </a:extLst>
          </p:cNvPr>
          <p:cNvGraphicFramePr>
            <a:graphicFrameLocks noGrp="1"/>
          </p:cNvGraphicFramePr>
          <p:nvPr>
            <p:extLst>
              <p:ext uri="{D42A27DB-BD31-4B8C-83A1-F6EECF244321}">
                <p14:modId xmlns:p14="http://schemas.microsoft.com/office/powerpoint/2010/main" val="2819405944"/>
              </p:ext>
            </p:extLst>
          </p:nvPr>
        </p:nvGraphicFramePr>
        <p:xfrm>
          <a:off x="899160" y="1017345"/>
          <a:ext cx="10957560" cy="4684436"/>
        </p:xfrm>
        <a:graphic>
          <a:graphicData uri="http://schemas.openxmlformats.org/drawingml/2006/table">
            <a:tbl>
              <a:tblPr firstRow="1" firstCol="1" bandRow="1">
                <a:tableStyleId>{5940675A-B579-460E-94D1-54222C63F5DA}</a:tableStyleId>
              </a:tblPr>
              <a:tblGrid>
                <a:gridCol w="883920">
                  <a:extLst>
                    <a:ext uri="{9D8B030D-6E8A-4147-A177-3AD203B41FA5}">
                      <a16:colId xmlns:a16="http://schemas.microsoft.com/office/drawing/2014/main" val="713291449"/>
                    </a:ext>
                  </a:extLst>
                </a:gridCol>
                <a:gridCol w="548640">
                  <a:extLst>
                    <a:ext uri="{9D8B030D-6E8A-4147-A177-3AD203B41FA5}">
                      <a16:colId xmlns:a16="http://schemas.microsoft.com/office/drawing/2014/main" val="2262334773"/>
                    </a:ext>
                  </a:extLst>
                </a:gridCol>
                <a:gridCol w="1691640">
                  <a:extLst>
                    <a:ext uri="{9D8B030D-6E8A-4147-A177-3AD203B41FA5}">
                      <a16:colId xmlns:a16="http://schemas.microsoft.com/office/drawing/2014/main" val="2023043620"/>
                    </a:ext>
                  </a:extLst>
                </a:gridCol>
                <a:gridCol w="1264920">
                  <a:extLst>
                    <a:ext uri="{9D8B030D-6E8A-4147-A177-3AD203B41FA5}">
                      <a16:colId xmlns:a16="http://schemas.microsoft.com/office/drawing/2014/main" val="2060419656"/>
                    </a:ext>
                  </a:extLst>
                </a:gridCol>
                <a:gridCol w="1630680">
                  <a:extLst>
                    <a:ext uri="{9D8B030D-6E8A-4147-A177-3AD203B41FA5}">
                      <a16:colId xmlns:a16="http://schemas.microsoft.com/office/drawing/2014/main" val="282538539"/>
                    </a:ext>
                  </a:extLst>
                </a:gridCol>
                <a:gridCol w="1600200">
                  <a:extLst>
                    <a:ext uri="{9D8B030D-6E8A-4147-A177-3AD203B41FA5}">
                      <a16:colId xmlns:a16="http://schemas.microsoft.com/office/drawing/2014/main" val="1597878141"/>
                    </a:ext>
                  </a:extLst>
                </a:gridCol>
                <a:gridCol w="3337560">
                  <a:extLst>
                    <a:ext uri="{9D8B030D-6E8A-4147-A177-3AD203B41FA5}">
                      <a16:colId xmlns:a16="http://schemas.microsoft.com/office/drawing/2014/main" val="3726933305"/>
                    </a:ext>
                  </a:extLst>
                </a:gridCol>
              </a:tblGrid>
              <a:tr h="0">
                <a:tc gridSpan="7">
                  <a:txBody>
                    <a:bodyPr/>
                    <a:lstStyle/>
                    <a:p>
                      <a:pPr algn="ctr">
                        <a:lnSpc>
                          <a:spcPct val="200000"/>
                        </a:lnSpc>
                        <a:spcAft>
                          <a:spcPts val="800"/>
                        </a:spcAft>
                      </a:pPr>
                      <a:r>
                        <a:rPr lang="es-AR" sz="2200" b="1" dirty="0">
                          <a:effectLst/>
                        </a:rPr>
                        <a:t>DATOS BASE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19631268"/>
                  </a:ext>
                </a:extLst>
              </a:tr>
              <a:tr h="553634">
                <a:tc rowSpan="2">
                  <a:txBody>
                    <a:bodyPr/>
                    <a:lstStyle/>
                    <a:p>
                      <a:pPr algn="ctr">
                        <a:lnSpc>
                          <a:spcPct val="200000"/>
                        </a:lnSpc>
                        <a:spcAft>
                          <a:spcPts val="800"/>
                        </a:spcAft>
                      </a:pPr>
                      <a:r>
                        <a:rPr lang="es-AR" sz="2200" dirty="0">
                          <a:effectLst/>
                        </a:rPr>
                        <a:t>TIR</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200000"/>
                        </a:lnSpc>
                        <a:spcAft>
                          <a:spcPts val="800"/>
                        </a:spcAft>
                      </a:pPr>
                      <a:r>
                        <a:rPr lang="es-AR" sz="2200" dirty="0" err="1">
                          <a:effectLst/>
                        </a:rPr>
                        <a:t>n</a:t>
                      </a:r>
                      <a:r>
                        <a:rPr lang="es-AR" sz="2200" baseline="-25000" dirty="0" err="1">
                          <a:effectLst/>
                        </a:rPr>
                        <a:t>h</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200000"/>
                        </a:lnSpc>
                        <a:spcAft>
                          <a:spcPts val="800"/>
                        </a:spcAft>
                      </a:pPr>
                      <a:r>
                        <a:rPr lang="es-AR" sz="2200" dirty="0" err="1">
                          <a:effectLst/>
                        </a:rPr>
                        <a:t>N</a:t>
                      </a:r>
                      <a:r>
                        <a:rPr lang="es-AR" sz="2200" baseline="-25000" dirty="0" err="1">
                          <a:effectLst/>
                        </a:rPr>
                        <a:t>h</a:t>
                      </a:r>
                      <a:r>
                        <a:rPr lang="es-AR" sz="2200" baseline="-25000" dirty="0">
                          <a:effectLst/>
                        </a:rPr>
                        <a:t> </a:t>
                      </a:r>
                      <a:r>
                        <a:rPr lang="es-AR" sz="2200" dirty="0">
                          <a:effectLst/>
                        </a:rPr>
                        <a:t>: Recuperos</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200000"/>
                        </a:lnSpc>
                        <a:spcAft>
                          <a:spcPts val="800"/>
                        </a:spcAft>
                      </a:pPr>
                      <a:r>
                        <a:rPr lang="es-AR" sz="2200" dirty="0">
                          <a:effectLst/>
                        </a:rPr>
                        <a:t>FA</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200000"/>
                        </a:lnSpc>
                        <a:spcAft>
                          <a:spcPts val="800"/>
                        </a:spcAft>
                      </a:pPr>
                      <a:r>
                        <a:rPr lang="es-AR" sz="2200" dirty="0">
                          <a:effectLst/>
                        </a:rPr>
                        <a:t>Valor Actual</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hMerge="1">
                  <a:txBody>
                    <a:bodyPr/>
                    <a:lstStyle/>
                    <a:p>
                      <a:endParaRPr lang="es-AR"/>
                    </a:p>
                  </a:txBody>
                  <a:tcPr/>
                </a:tc>
                <a:tc rowSpan="2">
                  <a:txBody>
                    <a:bodyPr/>
                    <a:lstStyle/>
                    <a:p>
                      <a:pPr algn="ctr">
                        <a:lnSpc>
                          <a:spcPct val="200000"/>
                        </a:lnSpc>
                        <a:spcAft>
                          <a:spcPts val="800"/>
                        </a:spcAft>
                      </a:pPr>
                      <a:r>
                        <a:rPr lang="es-AR" sz="2200" dirty="0">
                          <a:effectLst/>
                        </a:rPr>
                        <a:t> Duration  </a:t>
                      </a:r>
                    </a:p>
                    <a:p>
                      <a:pPr algn="ctr">
                        <a:lnSpc>
                          <a:spcPct val="200000"/>
                        </a:lnSpc>
                        <a:spcAft>
                          <a:spcPts val="800"/>
                        </a:spcAft>
                      </a:pPr>
                      <a:r>
                        <a:rPr lang="es-AR" sz="2200" dirty="0">
                          <a:effectLst/>
                        </a:rPr>
                        <a:t>D = </a:t>
                      </a:r>
                      <a:r>
                        <a:rPr lang="es-AR" sz="2200" dirty="0" err="1">
                          <a:effectLst/>
                        </a:rPr>
                        <a:t>V</a:t>
                      </a:r>
                      <a:r>
                        <a:rPr lang="es-AR" sz="2200" baseline="-25000" dirty="0" err="1">
                          <a:effectLst/>
                        </a:rPr>
                        <a:t>h</a:t>
                      </a:r>
                      <a:r>
                        <a:rPr lang="es-AR" sz="2200" dirty="0">
                          <a:effectLst/>
                        </a:rPr>
                        <a:t> / </a:t>
                      </a:r>
                      <a:r>
                        <a:rPr lang="es-AR" sz="2200" dirty="0" err="1">
                          <a:effectLst/>
                        </a:rPr>
                        <a:t>V</a:t>
                      </a:r>
                      <a:r>
                        <a:rPr lang="es-AR" sz="2200" baseline="-25000" dirty="0" err="1">
                          <a:effectLst/>
                        </a:rPr>
                        <a:t>b</a:t>
                      </a:r>
                      <a:r>
                        <a:rPr lang="es-AR" sz="2200" baseline="-25000" dirty="0">
                          <a:effectLst/>
                        </a:rPr>
                        <a:t> </a:t>
                      </a:r>
                      <a:r>
                        <a:rPr lang="es-AR" sz="2200" dirty="0">
                          <a:effectLst/>
                        </a:rPr>
                        <a:t>* </a:t>
                      </a:r>
                      <a:r>
                        <a:rPr lang="es-AR" sz="2200" dirty="0" err="1">
                          <a:effectLst/>
                        </a:rPr>
                        <a:t>n</a:t>
                      </a:r>
                      <a:r>
                        <a:rPr lang="es-AR" sz="2200" baseline="-25000" dirty="0" err="1">
                          <a:effectLst/>
                        </a:rPr>
                        <a:t>h</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51803190"/>
                  </a:ext>
                </a:extLst>
              </a:tr>
              <a:tr h="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gn="ctr">
                        <a:lnSpc>
                          <a:spcPct val="200000"/>
                        </a:lnSpc>
                        <a:spcAft>
                          <a:spcPts val="800"/>
                        </a:spcAft>
                      </a:pPr>
                      <a:r>
                        <a:rPr lang="es-AR" sz="2200" dirty="0" err="1">
                          <a:effectLst/>
                        </a:rPr>
                        <a:t>V</a:t>
                      </a:r>
                      <a:r>
                        <a:rPr lang="es-AR" sz="2200" baseline="-25000" dirty="0" err="1">
                          <a:effectLst/>
                        </a:rPr>
                        <a:t>h</a:t>
                      </a:r>
                      <a:r>
                        <a:rPr lang="es-AR" sz="2200" dirty="0">
                          <a:effectLst/>
                        </a:rPr>
                        <a:t> Importe</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200000"/>
                        </a:lnSpc>
                        <a:spcAft>
                          <a:spcPts val="800"/>
                        </a:spcAft>
                      </a:pPr>
                      <a:r>
                        <a:rPr lang="es-AR" sz="2200" dirty="0" err="1">
                          <a:effectLst/>
                        </a:rPr>
                        <a:t>V</a:t>
                      </a:r>
                      <a:r>
                        <a:rPr lang="es-AR" sz="2200" baseline="-25000" dirty="0" err="1">
                          <a:effectLst/>
                        </a:rPr>
                        <a:t>h</a:t>
                      </a:r>
                      <a:r>
                        <a:rPr lang="es-AR" sz="2200" baseline="-25000" dirty="0">
                          <a:effectLst/>
                        </a:rPr>
                        <a:t> </a:t>
                      </a:r>
                      <a:r>
                        <a:rPr lang="es-AR" sz="2200" dirty="0">
                          <a:effectLst/>
                        </a:rPr>
                        <a:t>/ </a:t>
                      </a:r>
                      <a:r>
                        <a:rPr lang="es-AR" sz="2200" dirty="0" err="1">
                          <a:effectLst/>
                        </a:rPr>
                        <a:t>V</a:t>
                      </a:r>
                      <a:r>
                        <a:rPr lang="es-AR" sz="2200" baseline="-25000" dirty="0" err="1">
                          <a:effectLst/>
                        </a:rPr>
                        <a:t>b</a:t>
                      </a:r>
                      <a:r>
                        <a:rPr lang="es-AR" sz="2200" dirty="0">
                          <a:effectLst/>
                        </a:rPr>
                        <a:t> Relación</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vMerge="1">
                  <a:txBody>
                    <a:bodyPr/>
                    <a:lstStyle/>
                    <a:p>
                      <a:endParaRPr lang="es-AR"/>
                    </a:p>
                  </a:txBody>
                  <a:tcPr/>
                </a:tc>
                <a:extLst>
                  <a:ext uri="{0D108BD9-81ED-4DB2-BD59-A6C34878D82A}">
                    <a16:rowId xmlns:a16="http://schemas.microsoft.com/office/drawing/2014/main" val="719932487"/>
                  </a:ext>
                </a:extLst>
              </a:tr>
              <a:tr h="553634">
                <a:tc rowSpan="3">
                  <a:txBody>
                    <a:bodyPr/>
                    <a:lstStyle/>
                    <a:p>
                      <a:pPr algn="ctr">
                        <a:lnSpc>
                          <a:spcPct val="200000"/>
                        </a:lnSpc>
                        <a:spcAft>
                          <a:spcPts val="800"/>
                        </a:spcAft>
                      </a:pPr>
                      <a:r>
                        <a:rPr lang="es-AR" sz="2200" dirty="0">
                          <a:effectLst/>
                        </a:rPr>
                        <a:t>13.00%</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200000"/>
                        </a:lnSpc>
                        <a:spcAft>
                          <a:spcPts val="800"/>
                        </a:spcAft>
                      </a:pPr>
                      <a:r>
                        <a:rPr lang="es-AR" sz="2200">
                          <a:effectLst/>
                        </a:rPr>
                        <a:t>4</a:t>
                      </a:r>
                      <a:endParaRPr lang="es-AR" sz="2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   4,000.00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0.96008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     3,840.32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200000"/>
                        </a:lnSpc>
                        <a:spcAft>
                          <a:spcPts val="800"/>
                        </a:spcAft>
                      </a:pPr>
                      <a:r>
                        <a:rPr lang="es-AR" sz="2200" dirty="0">
                          <a:effectLst/>
                        </a:rPr>
                        <a:t>3.8572%</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4 * 0.038572 = 0.154287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513566770"/>
                  </a:ext>
                </a:extLst>
              </a:tr>
              <a:tr h="553634">
                <a:tc vMerge="1">
                  <a:txBody>
                    <a:bodyPr/>
                    <a:lstStyle/>
                    <a:p>
                      <a:endParaRPr lang="es-AR"/>
                    </a:p>
                  </a:txBody>
                  <a:tcPr/>
                </a:tc>
                <a:tc>
                  <a:txBody>
                    <a:bodyPr/>
                    <a:lstStyle/>
                    <a:p>
                      <a:pPr algn="ctr">
                        <a:lnSpc>
                          <a:spcPct val="200000"/>
                        </a:lnSpc>
                        <a:spcAft>
                          <a:spcPts val="800"/>
                        </a:spcAft>
                      </a:pPr>
                      <a:r>
                        <a:rPr lang="es-AR" sz="2200">
                          <a:effectLst/>
                        </a:rPr>
                        <a:t>8</a:t>
                      </a:r>
                      <a:endParaRPr lang="es-AR" sz="2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   4,000.00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0.92175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     3,687.01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200000"/>
                        </a:lnSpc>
                        <a:spcAft>
                          <a:spcPts val="800"/>
                        </a:spcAft>
                      </a:pPr>
                      <a:r>
                        <a:rPr lang="es-AR" sz="2200" dirty="0">
                          <a:effectLst/>
                        </a:rPr>
                        <a:t>3.7032%</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8 * 0.037032 = 0.296256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720289159"/>
                  </a:ext>
                </a:extLst>
              </a:tr>
              <a:tr h="553634">
                <a:tc vMerge="1">
                  <a:txBody>
                    <a:bodyPr/>
                    <a:lstStyle/>
                    <a:p>
                      <a:endParaRPr lang="es-AR"/>
                    </a:p>
                  </a:txBody>
                  <a:tcPr/>
                </a:tc>
                <a:tc>
                  <a:txBody>
                    <a:bodyPr/>
                    <a:lstStyle/>
                    <a:p>
                      <a:pPr algn="ctr">
                        <a:lnSpc>
                          <a:spcPct val="200000"/>
                        </a:lnSpc>
                        <a:spcAft>
                          <a:spcPts val="800"/>
                        </a:spcAft>
                      </a:pPr>
                      <a:r>
                        <a:rPr lang="es-AR" sz="2200">
                          <a:effectLst/>
                        </a:rPr>
                        <a:t>12</a:t>
                      </a:r>
                      <a:endParaRPr lang="es-AR" sz="2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$104,000.00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a:effectLst/>
                        </a:rPr>
                        <a:t> 0.88496 </a:t>
                      </a:r>
                      <a:endParaRPr lang="es-AR" sz="2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   92,035.40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200000"/>
                        </a:lnSpc>
                        <a:spcAft>
                          <a:spcPts val="800"/>
                        </a:spcAft>
                      </a:pPr>
                      <a:r>
                        <a:rPr lang="es-AR" sz="2200" dirty="0">
                          <a:effectLst/>
                        </a:rPr>
                        <a:t>92.4396%</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nSpc>
                          <a:spcPct val="200000"/>
                        </a:lnSpc>
                        <a:spcAft>
                          <a:spcPts val="800"/>
                        </a:spcAft>
                      </a:pPr>
                      <a:r>
                        <a:rPr lang="es-AR" sz="2200" dirty="0">
                          <a:effectLst/>
                        </a:rPr>
                        <a:t> 12 * 0.924396 = 11.092753 </a:t>
                      </a:r>
                      <a:endParaRPr lang="es-AR"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171622878"/>
                  </a:ext>
                </a:extLst>
              </a:tr>
              <a:tr h="553634">
                <a:tc>
                  <a:txBody>
                    <a:bodyPr/>
                    <a:lstStyle/>
                    <a:p>
                      <a:pPr>
                        <a:lnSpc>
                          <a:spcPct val="150000"/>
                        </a:lnSpc>
                        <a:spcAft>
                          <a:spcPts val="800"/>
                        </a:spcAft>
                      </a:pPr>
                      <a:r>
                        <a:rPr lang="es-AR" sz="2200" b="1" dirty="0">
                          <a:effectLst/>
                        </a:rPr>
                        <a:t>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200" b="1" dirty="0">
                          <a:effectLst/>
                        </a:rPr>
                        <a:t>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200" b="1" dirty="0">
                          <a:effectLst/>
                        </a:rPr>
                        <a:t> $ 112,000.00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200" b="1" dirty="0">
                          <a:effectLst/>
                        </a:rPr>
                        <a:t>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200" b="1" dirty="0">
                          <a:effectLst/>
                        </a:rPr>
                        <a:t> $   99,562.73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200" b="1" dirty="0">
                          <a:effectLst/>
                        </a:rPr>
                        <a:t>100.0000%</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200" b="1" dirty="0">
                          <a:effectLst/>
                        </a:rPr>
                        <a:t>                               11.543297 </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1773614199"/>
                  </a:ext>
                </a:extLst>
              </a:tr>
            </a:tbl>
          </a:graphicData>
        </a:graphic>
      </p:graphicFrame>
    </p:spTree>
    <p:extLst>
      <p:ext uri="{BB962C8B-B14F-4D97-AF65-F5344CB8AC3E}">
        <p14:creationId xmlns:p14="http://schemas.microsoft.com/office/powerpoint/2010/main" val="265152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6790E35-D4DE-4687-AF88-F340C43E8A05}"/>
              </a:ext>
            </a:extLst>
          </p:cNvPr>
          <p:cNvGraphicFramePr>
            <a:graphicFrameLocks noGrp="1"/>
          </p:cNvGraphicFramePr>
          <p:nvPr>
            <p:extLst>
              <p:ext uri="{D42A27DB-BD31-4B8C-83A1-F6EECF244321}">
                <p14:modId xmlns:p14="http://schemas.microsoft.com/office/powerpoint/2010/main" val="2352725488"/>
              </p:ext>
            </p:extLst>
          </p:nvPr>
        </p:nvGraphicFramePr>
        <p:xfrm>
          <a:off x="975360" y="1021080"/>
          <a:ext cx="10314976" cy="4121528"/>
        </p:xfrm>
        <a:graphic>
          <a:graphicData uri="http://schemas.openxmlformats.org/drawingml/2006/table">
            <a:tbl>
              <a:tblPr firstRow="1" firstCol="1" bandRow="1">
                <a:tableStyleId>{5940675A-B579-460E-94D1-54222C63F5DA}</a:tableStyleId>
              </a:tblPr>
              <a:tblGrid>
                <a:gridCol w="883920">
                  <a:extLst>
                    <a:ext uri="{9D8B030D-6E8A-4147-A177-3AD203B41FA5}">
                      <a16:colId xmlns:a16="http://schemas.microsoft.com/office/drawing/2014/main" val="3220423969"/>
                    </a:ext>
                  </a:extLst>
                </a:gridCol>
                <a:gridCol w="698535">
                  <a:extLst>
                    <a:ext uri="{9D8B030D-6E8A-4147-A177-3AD203B41FA5}">
                      <a16:colId xmlns:a16="http://schemas.microsoft.com/office/drawing/2014/main" val="3439280001"/>
                    </a:ext>
                  </a:extLst>
                </a:gridCol>
                <a:gridCol w="1846545">
                  <a:extLst>
                    <a:ext uri="{9D8B030D-6E8A-4147-A177-3AD203B41FA5}">
                      <a16:colId xmlns:a16="http://schemas.microsoft.com/office/drawing/2014/main" val="2383512094"/>
                    </a:ext>
                  </a:extLst>
                </a:gridCol>
                <a:gridCol w="1234440">
                  <a:extLst>
                    <a:ext uri="{9D8B030D-6E8A-4147-A177-3AD203B41FA5}">
                      <a16:colId xmlns:a16="http://schemas.microsoft.com/office/drawing/2014/main" val="2851383420"/>
                    </a:ext>
                  </a:extLst>
                </a:gridCol>
                <a:gridCol w="1844040">
                  <a:extLst>
                    <a:ext uri="{9D8B030D-6E8A-4147-A177-3AD203B41FA5}">
                      <a16:colId xmlns:a16="http://schemas.microsoft.com/office/drawing/2014/main" val="4032301953"/>
                    </a:ext>
                  </a:extLst>
                </a:gridCol>
                <a:gridCol w="1588864">
                  <a:extLst>
                    <a:ext uri="{9D8B030D-6E8A-4147-A177-3AD203B41FA5}">
                      <a16:colId xmlns:a16="http://schemas.microsoft.com/office/drawing/2014/main" val="2325714130"/>
                    </a:ext>
                  </a:extLst>
                </a:gridCol>
                <a:gridCol w="2218632">
                  <a:extLst>
                    <a:ext uri="{9D8B030D-6E8A-4147-A177-3AD203B41FA5}">
                      <a16:colId xmlns:a16="http://schemas.microsoft.com/office/drawing/2014/main" val="3772251890"/>
                    </a:ext>
                  </a:extLst>
                </a:gridCol>
              </a:tblGrid>
              <a:tr h="411308">
                <a:tc gridSpan="7">
                  <a:txBody>
                    <a:bodyPr/>
                    <a:lstStyle/>
                    <a:p>
                      <a:pPr algn="ctr">
                        <a:lnSpc>
                          <a:spcPct val="100000"/>
                        </a:lnSpc>
                        <a:spcAft>
                          <a:spcPts val="800"/>
                        </a:spcAft>
                      </a:pPr>
                      <a:r>
                        <a:rPr lang="es-AR" sz="2600" b="1" dirty="0">
                          <a:effectLst/>
                        </a:rPr>
                        <a:t>1 - Disminuye el plazo y se mantiene la TIR</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164714004"/>
                  </a:ext>
                </a:extLst>
              </a:tr>
              <a:tr h="411308">
                <a:tc rowSpan="2">
                  <a:txBody>
                    <a:bodyPr/>
                    <a:lstStyle/>
                    <a:p>
                      <a:pPr algn="ctr">
                        <a:lnSpc>
                          <a:spcPct val="150000"/>
                        </a:lnSpc>
                        <a:spcAft>
                          <a:spcPts val="800"/>
                        </a:spcAft>
                      </a:pPr>
                      <a:r>
                        <a:rPr lang="es-AR" sz="2600" dirty="0">
                          <a:effectLst/>
                        </a:rPr>
                        <a:t>TIR</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Recuperos</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FA</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150000"/>
                        </a:lnSpc>
                        <a:spcAft>
                          <a:spcPts val="800"/>
                        </a:spcAft>
                      </a:pPr>
                      <a:r>
                        <a:rPr lang="es-AR" sz="2600">
                          <a:effectLst/>
                        </a:rPr>
                        <a:t>Valor Actual</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rowSpan="2">
                  <a:txBody>
                    <a:bodyPr/>
                    <a:lstStyle/>
                    <a:p>
                      <a:pPr algn="ctr">
                        <a:lnSpc>
                          <a:spcPct val="150000"/>
                        </a:lnSpc>
                        <a:spcAft>
                          <a:spcPts val="800"/>
                        </a:spcAft>
                      </a:pPr>
                      <a:r>
                        <a:rPr lang="es-AR" sz="2600">
                          <a:effectLst/>
                        </a:rPr>
                        <a:t>Duration</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72923806"/>
                  </a:ext>
                </a:extLst>
              </a:tr>
              <a:tr h="411308">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gn="ctr">
                        <a:lnSpc>
                          <a:spcPct val="150000"/>
                        </a:lnSpc>
                        <a:spcAft>
                          <a:spcPts val="800"/>
                        </a:spcAft>
                      </a:pPr>
                      <a:r>
                        <a:rPr lang="es-AR" sz="2600" dirty="0">
                          <a:effectLst/>
                        </a:rPr>
                        <a:t>Importe</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Relación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vMerge="1">
                  <a:txBody>
                    <a:bodyPr/>
                    <a:lstStyle/>
                    <a:p>
                      <a:endParaRPr lang="es-AR"/>
                    </a:p>
                  </a:txBody>
                  <a:tcPr/>
                </a:tc>
                <a:extLst>
                  <a:ext uri="{0D108BD9-81ED-4DB2-BD59-A6C34878D82A}">
                    <a16:rowId xmlns:a16="http://schemas.microsoft.com/office/drawing/2014/main" val="373359709"/>
                  </a:ext>
                </a:extLst>
              </a:tr>
              <a:tr h="661109">
                <a:tc rowSpan="3">
                  <a:txBody>
                    <a:bodyPr/>
                    <a:lstStyle/>
                    <a:p>
                      <a:pPr algn="ctr">
                        <a:lnSpc>
                          <a:spcPct val="150000"/>
                        </a:lnSpc>
                        <a:spcAft>
                          <a:spcPts val="800"/>
                        </a:spcAft>
                      </a:pPr>
                      <a:r>
                        <a:rPr lang="es-AR" sz="2600">
                          <a:effectLst/>
                        </a:rPr>
                        <a:t>13.00%</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a:effectLst/>
                        </a:rPr>
                        <a:t>4</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$ 4,000.00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0.96008</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$3,840.32</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3.8553%</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a:effectLst/>
                        </a:rPr>
                        <a:t>0.154213</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1532399629"/>
                  </a:ext>
                </a:extLst>
              </a:tr>
              <a:tr h="661109">
                <a:tc vMerge="1">
                  <a:txBody>
                    <a:bodyPr/>
                    <a:lstStyle/>
                    <a:p>
                      <a:endParaRPr lang="es-AR"/>
                    </a:p>
                  </a:txBody>
                  <a:tcPr/>
                </a:tc>
                <a:tc>
                  <a:txBody>
                    <a:bodyPr/>
                    <a:lstStyle/>
                    <a:p>
                      <a:pPr algn="ctr">
                        <a:lnSpc>
                          <a:spcPct val="150000"/>
                        </a:lnSpc>
                        <a:spcAft>
                          <a:spcPts val="800"/>
                        </a:spcAft>
                      </a:pPr>
                      <a:r>
                        <a:rPr lang="es-AR" sz="2600">
                          <a:effectLst/>
                        </a:rPr>
                        <a:t>8</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  4,000.00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0.92175</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$3,687.01</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3.7014%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0.296113</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934997508"/>
                  </a:ext>
                </a:extLst>
              </a:tr>
              <a:tr h="661109">
                <a:tc vMerge="1">
                  <a:txBody>
                    <a:bodyPr/>
                    <a:lstStyle/>
                    <a:p>
                      <a:endParaRPr lang="es-AR"/>
                    </a:p>
                  </a:txBody>
                  <a:tcPr/>
                </a:tc>
                <a:tc>
                  <a:txBody>
                    <a:bodyPr/>
                    <a:lstStyle/>
                    <a:p>
                      <a:pPr algn="ctr">
                        <a:lnSpc>
                          <a:spcPct val="150000"/>
                        </a:lnSpc>
                        <a:spcAft>
                          <a:spcPts val="800"/>
                        </a:spcAft>
                      </a:pPr>
                      <a:r>
                        <a:rPr lang="es-AR" sz="2600">
                          <a:effectLst/>
                        </a:rPr>
                        <a:t>11</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$103,000.00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0.89401</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$92,083.54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92.4433%</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10.168759</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78516801"/>
                  </a:ext>
                </a:extLst>
              </a:tr>
              <a:tr h="661109">
                <a:tc>
                  <a:txBody>
                    <a:bodyPr/>
                    <a:lstStyle/>
                    <a:p>
                      <a:pPr>
                        <a:lnSpc>
                          <a:spcPct val="150000"/>
                        </a:lnSpc>
                      </a:pPr>
                      <a:endParaRPr lang="es-AR" sz="2600">
                        <a:effectLst/>
                        <a:latin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pPr>
                      <a:endParaRPr lang="es-AR" sz="2600">
                        <a:effectLst/>
                        <a:latin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b="1" dirty="0">
                          <a:effectLst/>
                        </a:rPr>
                        <a:t>$111,000.00</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pPr>
                      <a:endParaRPr lang="es-AR" sz="2600" b="1" dirty="0">
                        <a:effectLst/>
                        <a:latin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b="1" dirty="0">
                          <a:effectLst/>
                        </a:rPr>
                        <a:t>$99,610.86</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b="1" dirty="0">
                          <a:effectLst/>
                        </a:rPr>
                        <a:t>100.0000%</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b="1" dirty="0">
                          <a:effectLst/>
                        </a:rPr>
                        <a:t>10.619085</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553079307"/>
                  </a:ext>
                </a:extLst>
              </a:tr>
            </a:tbl>
          </a:graphicData>
        </a:graphic>
      </p:graphicFrame>
    </p:spTree>
    <p:extLst>
      <p:ext uri="{BB962C8B-B14F-4D97-AF65-F5344CB8AC3E}">
        <p14:creationId xmlns:p14="http://schemas.microsoft.com/office/powerpoint/2010/main" val="395756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1FF304E-6993-4F7E-B4D1-303B0B749B21}"/>
              </a:ext>
            </a:extLst>
          </p:cNvPr>
          <p:cNvGraphicFramePr>
            <a:graphicFrameLocks noGrp="1"/>
          </p:cNvGraphicFramePr>
          <p:nvPr>
            <p:extLst>
              <p:ext uri="{D42A27DB-BD31-4B8C-83A1-F6EECF244321}">
                <p14:modId xmlns:p14="http://schemas.microsoft.com/office/powerpoint/2010/main" val="2397486865"/>
              </p:ext>
            </p:extLst>
          </p:nvPr>
        </p:nvGraphicFramePr>
        <p:xfrm>
          <a:off x="1066800" y="742870"/>
          <a:ext cx="10591800" cy="5372259"/>
        </p:xfrm>
        <a:graphic>
          <a:graphicData uri="http://schemas.openxmlformats.org/drawingml/2006/table">
            <a:tbl>
              <a:tblPr firstRow="1" firstCol="1" bandRow="1">
                <a:tableStyleId>{5940675A-B579-460E-94D1-54222C63F5DA}</a:tableStyleId>
              </a:tblPr>
              <a:tblGrid>
                <a:gridCol w="1020897">
                  <a:extLst>
                    <a:ext uri="{9D8B030D-6E8A-4147-A177-3AD203B41FA5}">
                      <a16:colId xmlns:a16="http://schemas.microsoft.com/office/drawing/2014/main" val="2837763192"/>
                    </a:ext>
                  </a:extLst>
                </a:gridCol>
                <a:gridCol w="845430">
                  <a:extLst>
                    <a:ext uri="{9D8B030D-6E8A-4147-A177-3AD203B41FA5}">
                      <a16:colId xmlns:a16="http://schemas.microsoft.com/office/drawing/2014/main" val="2409206047"/>
                    </a:ext>
                  </a:extLst>
                </a:gridCol>
                <a:gridCol w="2057745">
                  <a:extLst>
                    <a:ext uri="{9D8B030D-6E8A-4147-A177-3AD203B41FA5}">
                      <a16:colId xmlns:a16="http://schemas.microsoft.com/office/drawing/2014/main" val="4230362654"/>
                    </a:ext>
                  </a:extLst>
                </a:gridCol>
                <a:gridCol w="1339926">
                  <a:extLst>
                    <a:ext uri="{9D8B030D-6E8A-4147-A177-3AD203B41FA5}">
                      <a16:colId xmlns:a16="http://schemas.microsoft.com/office/drawing/2014/main" val="93657827"/>
                    </a:ext>
                  </a:extLst>
                </a:gridCol>
                <a:gridCol w="2020722">
                  <a:extLst>
                    <a:ext uri="{9D8B030D-6E8A-4147-A177-3AD203B41FA5}">
                      <a16:colId xmlns:a16="http://schemas.microsoft.com/office/drawing/2014/main" val="2640053835"/>
                    </a:ext>
                  </a:extLst>
                </a:gridCol>
                <a:gridCol w="1508760">
                  <a:extLst>
                    <a:ext uri="{9D8B030D-6E8A-4147-A177-3AD203B41FA5}">
                      <a16:colId xmlns:a16="http://schemas.microsoft.com/office/drawing/2014/main" val="3918514262"/>
                    </a:ext>
                  </a:extLst>
                </a:gridCol>
                <a:gridCol w="1798320">
                  <a:extLst>
                    <a:ext uri="{9D8B030D-6E8A-4147-A177-3AD203B41FA5}">
                      <a16:colId xmlns:a16="http://schemas.microsoft.com/office/drawing/2014/main" val="755028777"/>
                    </a:ext>
                  </a:extLst>
                </a:gridCol>
              </a:tblGrid>
              <a:tr h="861295">
                <a:tc gridSpan="7">
                  <a:txBody>
                    <a:bodyPr/>
                    <a:lstStyle/>
                    <a:p>
                      <a:pPr algn="ctr">
                        <a:lnSpc>
                          <a:spcPct val="150000"/>
                        </a:lnSpc>
                        <a:spcAft>
                          <a:spcPts val="800"/>
                        </a:spcAft>
                      </a:pPr>
                      <a:r>
                        <a:rPr lang="es-AR" sz="2600" b="1" dirty="0">
                          <a:effectLst/>
                        </a:rPr>
                        <a:t>2 - Aumenta el plazo y se mantiene la TIR</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659548166"/>
                  </a:ext>
                </a:extLst>
              </a:tr>
              <a:tr h="501450">
                <a:tc rowSpan="2">
                  <a:txBody>
                    <a:bodyPr/>
                    <a:lstStyle/>
                    <a:p>
                      <a:pPr algn="ctr">
                        <a:lnSpc>
                          <a:spcPct val="150000"/>
                        </a:lnSpc>
                        <a:spcAft>
                          <a:spcPts val="800"/>
                        </a:spcAft>
                      </a:pPr>
                      <a:r>
                        <a:rPr lang="es-AR" sz="2600" dirty="0">
                          <a:effectLst/>
                        </a:rPr>
                        <a:t>TIR</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Recuperos</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FA</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150000"/>
                        </a:lnSpc>
                        <a:spcAft>
                          <a:spcPts val="800"/>
                        </a:spcAft>
                      </a:pPr>
                      <a:r>
                        <a:rPr lang="es-AR" sz="2600" dirty="0">
                          <a:effectLst/>
                        </a:rPr>
                        <a:t>Valor Actual</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rowSpan="2">
                  <a:txBody>
                    <a:bodyPr/>
                    <a:lstStyle/>
                    <a:p>
                      <a:pPr algn="ctr">
                        <a:lnSpc>
                          <a:spcPct val="150000"/>
                        </a:lnSpc>
                        <a:spcAft>
                          <a:spcPts val="800"/>
                        </a:spcAft>
                      </a:pPr>
                      <a:r>
                        <a:rPr lang="es-AR" sz="2600" dirty="0">
                          <a:effectLst/>
                        </a:rPr>
                        <a:t> Duration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1727816610"/>
                  </a:ext>
                </a:extLst>
              </a:tr>
              <a:tr h="50145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gn="ctr">
                        <a:lnSpc>
                          <a:spcPct val="150000"/>
                        </a:lnSpc>
                        <a:spcAft>
                          <a:spcPts val="800"/>
                        </a:spcAft>
                      </a:pPr>
                      <a:r>
                        <a:rPr lang="es-AR" sz="2600" dirty="0">
                          <a:effectLst/>
                        </a:rPr>
                        <a:t>Importe</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Relación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vMerge="1">
                  <a:txBody>
                    <a:bodyPr/>
                    <a:lstStyle/>
                    <a:p>
                      <a:endParaRPr lang="es-AR"/>
                    </a:p>
                  </a:txBody>
                  <a:tcPr/>
                </a:tc>
                <a:extLst>
                  <a:ext uri="{0D108BD9-81ED-4DB2-BD59-A6C34878D82A}">
                    <a16:rowId xmlns:a16="http://schemas.microsoft.com/office/drawing/2014/main" val="2251294433"/>
                  </a:ext>
                </a:extLst>
              </a:tr>
              <a:tr h="861295">
                <a:tc rowSpan="3">
                  <a:txBody>
                    <a:bodyPr/>
                    <a:lstStyle/>
                    <a:p>
                      <a:pPr algn="ctr">
                        <a:lnSpc>
                          <a:spcPct val="150000"/>
                        </a:lnSpc>
                        <a:spcAft>
                          <a:spcPts val="800"/>
                        </a:spcAft>
                      </a:pPr>
                      <a:r>
                        <a:rPr lang="es-AR" sz="2600">
                          <a:effectLst/>
                        </a:rPr>
                        <a:t>13.00%</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a:effectLst/>
                        </a:rPr>
                        <a:t> $      4,000.00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a:effectLst/>
                        </a:rPr>
                        <a:t> 0.96008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dirty="0">
                          <a:effectLst/>
                        </a:rPr>
                        <a:t> $     3,840.32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150000"/>
                        </a:lnSpc>
                        <a:spcAft>
                          <a:spcPts val="800"/>
                        </a:spcAft>
                      </a:pPr>
                      <a:r>
                        <a:rPr lang="es-AR" sz="2600" dirty="0">
                          <a:effectLst/>
                        </a:rPr>
                        <a:t>3.8594%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0.154375</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946466663"/>
                  </a:ext>
                </a:extLst>
              </a:tr>
              <a:tr h="861295">
                <a:tc vMerge="1">
                  <a:txBody>
                    <a:bodyPr/>
                    <a:lstStyle/>
                    <a:p>
                      <a:endParaRPr lang="es-AR"/>
                    </a:p>
                  </a:txBody>
                  <a:tcPr/>
                </a:tc>
                <a:tc>
                  <a:txBody>
                    <a:bodyPr/>
                    <a:lstStyle/>
                    <a:p>
                      <a:pPr algn="ctr">
                        <a:lnSpc>
                          <a:spcPct val="150000"/>
                        </a:lnSpc>
                        <a:spcAft>
                          <a:spcPts val="800"/>
                        </a:spcAft>
                      </a:pPr>
                      <a:r>
                        <a:rPr lang="es-AR" sz="2600" dirty="0">
                          <a:effectLst/>
                        </a:rPr>
                        <a:t>8</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dirty="0">
                          <a:effectLst/>
                        </a:rPr>
                        <a:t> $      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a:effectLst/>
                        </a:rPr>
                        <a:t> 0.92175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dirty="0">
                          <a:effectLst/>
                        </a:rPr>
                        <a:t> $     3,687.01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150000"/>
                        </a:lnSpc>
                        <a:spcAft>
                          <a:spcPts val="800"/>
                        </a:spcAft>
                      </a:pPr>
                      <a:r>
                        <a:rPr lang="es-AR" sz="2600">
                          <a:effectLst/>
                        </a:rPr>
                        <a:t>3.7053%</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0.296425</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51577185"/>
                  </a:ext>
                </a:extLst>
              </a:tr>
              <a:tr h="861295">
                <a:tc vMerge="1">
                  <a:txBody>
                    <a:bodyPr/>
                    <a:lstStyle/>
                    <a:p>
                      <a:endParaRPr lang="es-AR"/>
                    </a:p>
                  </a:txBody>
                  <a:tcPr/>
                </a:tc>
                <a:tc>
                  <a:txBody>
                    <a:bodyPr/>
                    <a:lstStyle/>
                    <a:p>
                      <a:pPr algn="ctr">
                        <a:lnSpc>
                          <a:spcPct val="150000"/>
                        </a:lnSpc>
                        <a:spcAft>
                          <a:spcPts val="800"/>
                        </a:spcAft>
                      </a:pPr>
                      <a:r>
                        <a:rPr lang="es-AR" sz="2600">
                          <a:effectLst/>
                        </a:rPr>
                        <a:t>13</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a:effectLst/>
                        </a:rPr>
                        <a:t> $ 105,000.00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dirty="0">
                          <a:effectLst/>
                        </a:rPr>
                        <a:t> 0.87599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dirty="0">
                          <a:effectLst/>
                        </a:rPr>
                        <a:t> $   91,978.78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150000"/>
                        </a:lnSpc>
                        <a:spcAft>
                          <a:spcPts val="800"/>
                        </a:spcAft>
                      </a:pPr>
                      <a:r>
                        <a:rPr lang="es-AR" sz="2600" dirty="0">
                          <a:effectLst/>
                        </a:rPr>
                        <a:t>92.4353%</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12.016590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4163852917"/>
                  </a:ext>
                </a:extLst>
              </a:tr>
              <a:tr h="861295">
                <a:tc>
                  <a:txBody>
                    <a:bodyPr/>
                    <a:lstStyle/>
                    <a:p>
                      <a:pPr>
                        <a:lnSpc>
                          <a:spcPct val="15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b="1" dirty="0">
                          <a:effectLst/>
                        </a:rPr>
                        <a:t> $ 113,000.00 </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b="1" dirty="0">
                          <a:effectLst/>
                        </a:rPr>
                        <a:t> </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150000"/>
                        </a:lnSpc>
                        <a:spcAft>
                          <a:spcPts val="800"/>
                        </a:spcAft>
                      </a:pPr>
                      <a:r>
                        <a:rPr lang="es-AR" sz="2600" b="1" dirty="0">
                          <a:effectLst/>
                        </a:rPr>
                        <a:t> $   99,506.11 </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150000"/>
                        </a:lnSpc>
                        <a:spcAft>
                          <a:spcPts val="800"/>
                        </a:spcAft>
                      </a:pPr>
                      <a:r>
                        <a:rPr lang="es-AR" sz="2600" b="1" dirty="0">
                          <a:effectLst/>
                        </a:rPr>
                        <a:t>100.00%</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b="1" dirty="0">
                          <a:effectLst/>
                        </a:rPr>
                        <a:t>12.467390</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096493900"/>
                  </a:ext>
                </a:extLst>
              </a:tr>
            </a:tbl>
          </a:graphicData>
        </a:graphic>
      </p:graphicFrame>
    </p:spTree>
    <p:extLst>
      <p:ext uri="{BB962C8B-B14F-4D97-AF65-F5344CB8AC3E}">
        <p14:creationId xmlns:p14="http://schemas.microsoft.com/office/powerpoint/2010/main" val="419292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F88D3A7-7575-4B8F-9601-417AB159EC7B}"/>
              </a:ext>
            </a:extLst>
          </p:cNvPr>
          <p:cNvGraphicFramePr>
            <a:graphicFrameLocks noGrp="1"/>
          </p:cNvGraphicFramePr>
          <p:nvPr>
            <p:extLst>
              <p:ext uri="{D42A27DB-BD31-4B8C-83A1-F6EECF244321}">
                <p14:modId xmlns:p14="http://schemas.microsoft.com/office/powerpoint/2010/main" val="273726484"/>
              </p:ext>
            </p:extLst>
          </p:nvPr>
        </p:nvGraphicFramePr>
        <p:xfrm>
          <a:off x="1076035" y="637309"/>
          <a:ext cx="9388765" cy="4473194"/>
        </p:xfrm>
        <a:graphic>
          <a:graphicData uri="http://schemas.openxmlformats.org/drawingml/2006/table">
            <a:tbl>
              <a:tblPr firstRow="1" firstCol="1" bandRow="1">
                <a:tableStyleId>{5940675A-B579-460E-94D1-54222C63F5DA}</a:tableStyleId>
              </a:tblPr>
              <a:tblGrid>
                <a:gridCol w="715820">
                  <a:extLst>
                    <a:ext uri="{9D8B030D-6E8A-4147-A177-3AD203B41FA5}">
                      <a16:colId xmlns:a16="http://schemas.microsoft.com/office/drawing/2014/main" val="3330824626"/>
                    </a:ext>
                  </a:extLst>
                </a:gridCol>
                <a:gridCol w="674254">
                  <a:extLst>
                    <a:ext uri="{9D8B030D-6E8A-4147-A177-3AD203B41FA5}">
                      <a16:colId xmlns:a16="http://schemas.microsoft.com/office/drawing/2014/main" val="1529720705"/>
                    </a:ext>
                  </a:extLst>
                </a:gridCol>
                <a:gridCol w="1874982">
                  <a:extLst>
                    <a:ext uri="{9D8B030D-6E8A-4147-A177-3AD203B41FA5}">
                      <a16:colId xmlns:a16="http://schemas.microsoft.com/office/drawing/2014/main" val="229307146"/>
                    </a:ext>
                  </a:extLst>
                </a:gridCol>
                <a:gridCol w="1173018">
                  <a:extLst>
                    <a:ext uri="{9D8B030D-6E8A-4147-A177-3AD203B41FA5}">
                      <a16:colId xmlns:a16="http://schemas.microsoft.com/office/drawing/2014/main" val="2354271416"/>
                    </a:ext>
                  </a:extLst>
                </a:gridCol>
                <a:gridCol w="1884218">
                  <a:extLst>
                    <a:ext uri="{9D8B030D-6E8A-4147-A177-3AD203B41FA5}">
                      <a16:colId xmlns:a16="http://schemas.microsoft.com/office/drawing/2014/main" val="1226557926"/>
                    </a:ext>
                  </a:extLst>
                </a:gridCol>
                <a:gridCol w="1440873">
                  <a:extLst>
                    <a:ext uri="{9D8B030D-6E8A-4147-A177-3AD203B41FA5}">
                      <a16:colId xmlns:a16="http://schemas.microsoft.com/office/drawing/2014/main" val="346067108"/>
                    </a:ext>
                  </a:extLst>
                </a:gridCol>
                <a:gridCol w="1625600">
                  <a:extLst>
                    <a:ext uri="{9D8B030D-6E8A-4147-A177-3AD203B41FA5}">
                      <a16:colId xmlns:a16="http://schemas.microsoft.com/office/drawing/2014/main" val="1281355278"/>
                    </a:ext>
                  </a:extLst>
                </a:gridCol>
              </a:tblGrid>
              <a:tr h="274711">
                <a:tc gridSpan="7">
                  <a:txBody>
                    <a:bodyPr/>
                    <a:lstStyle/>
                    <a:p>
                      <a:pPr algn="ctr">
                        <a:lnSpc>
                          <a:spcPct val="200000"/>
                        </a:lnSpc>
                        <a:spcAft>
                          <a:spcPts val="800"/>
                        </a:spcAft>
                      </a:pPr>
                      <a:r>
                        <a:rPr lang="es-AR" sz="2600" b="1" dirty="0">
                          <a:effectLst/>
                        </a:rPr>
                        <a:t>3 - Se mantiene el plazo y baja la TIR</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66375021"/>
                  </a:ext>
                </a:extLst>
              </a:tr>
              <a:tr h="274711">
                <a:tc rowSpan="2">
                  <a:txBody>
                    <a:bodyPr/>
                    <a:lstStyle/>
                    <a:p>
                      <a:pPr algn="ctr">
                        <a:lnSpc>
                          <a:spcPct val="150000"/>
                        </a:lnSpc>
                        <a:spcAft>
                          <a:spcPts val="800"/>
                        </a:spcAft>
                      </a:pPr>
                      <a:r>
                        <a:rPr lang="es-AR" sz="2600" dirty="0">
                          <a:effectLst/>
                        </a:rPr>
                        <a:t>TIR</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Recuperos</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rowSpan="2">
                  <a:txBody>
                    <a:bodyPr/>
                    <a:lstStyle/>
                    <a:p>
                      <a:pPr algn="ctr">
                        <a:lnSpc>
                          <a:spcPct val="150000"/>
                        </a:lnSpc>
                        <a:spcAft>
                          <a:spcPts val="800"/>
                        </a:spcAft>
                      </a:pPr>
                      <a:r>
                        <a:rPr lang="es-AR" sz="2600" dirty="0">
                          <a:effectLst/>
                        </a:rPr>
                        <a:t>FA</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150000"/>
                        </a:lnSpc>
                        <a:spcAft>
                          <a:spcPts val="800"/>
                        </a:spcAft>
                      </a:pPr>
                      <a:r>
                        <a:rPr lang="es-AR" sz="2600" dirty="0">
                          <a:effectLst/>
                        </a:rPr>
                        <a:t>Valor Actual</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rowSpan="2">
                  <a:txBody>
                    <a:bodyPr/>
                    <a:lstStyle/>
                    <a:p>
                      <a:pPr algn="ctr">
                        <a:lnSpc>
                          <a:spcPct val="150000"/>
                        </a:lnSpc>
                        <a:spcAft>
                          <a:spcPts val="800"/>
                        </a:spcAft>
                      </a:pPr>
                      <a:r>
                        <a:rPr lang="es-AR" sz="2600" dirty="0">
                          <a:effectLst/>
                        </a:rPr>
                        <a:t>Duration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540238409"/>
                  </a:ext>
                </a:extLst>
              </a:tr>
              <a:tr h="274711">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gn="ctr">
                        <a:lnSpc>
                          <a:spcPct val="150000"/>
                        </a:lnSpc>
                        <a:spcAft>
                          <a:spcPts val="800"/>
                        </a:spcAft>
                      </a:pPr>
                      <a:r>
                        <a:rPr lang="es-AR" sz="2600" dirty="0">
                          <a:effectLst/>
                        </a:rPr>
                        <a:t>Importe</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50000"/>
                        </a:lnSpc>
                        <a:spcAft>
                          <a:spcPts val="800"/>
                        </a:spcAft>
                      </a:pPr>
                      <a:r>
                        <a:rPr lang="es-AR" sz="2600" dirty="0">
                          <a:effectLst/>
                        </a:rPr>
                        <a:t>Relación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vMerge="1">
                  <a:txBody>
                    <a:bodyPr/>
                    <a:lstStyle/>
                    <a:p>
                      <a:endParaRPr lang="es-AR"/>
                    </a:p>
                  </a:txBody>
                  <a:tcPr/>
                </a:tc>
                <a:extLst>
                  <a:ext uri="{0D108BD9-81ED-4DB2-BD59-A6C34878D82A}">
                    <a16:rowId xmlns:a16="http://schemas.microsoft.com/office/drawing/2014/main" val="4171103906"/>
                  </a:ext>
                </a:extLst>
              </a:tr>
              <a:tr h="441553">
                <a:tc rowSpan="3">
                  <a:txBody>
                    <a:bodyPr/>
                    <a:lstStyle/>
                    <a:p>
                      <a:pPr algn="ctr">
                        <a:lnSpc>
                          <a:spcPct val="200000"/>
                        </a:lnSpc>
                        <a:spcAft>
                          <a:spcPts val="800"/>
                        </a:spcAft>
                      </a:pPr>
                      <a:r>
                        <a:rPr lang="es-AR" sz="2600">
                          <a:effectLst/>
                        </a:rPr>
                        <a:t>7.00%</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600">
                          <a:effectLst/>
                        </a:rPr>
                        <a:t>4</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$ 4,000.00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0.9777</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$ 3,910.80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200000"/>
                        </a:lnSpc>
                        <a:spcAft>
                          <a:spcPts val="800"/>
                        </a:spcAft>
                      </a:pPr>
                      <a:r>
                        <a:rPr lang="es-AR" sz="2600" dirty="0">
                          <a:effectLst/>
                        </a:rPr>
                        <a:t>3.7270%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600">
                          <a:effectLst/>
                        </a:rPr>
                        <a:t>0.149081</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042430253"/>
                  </a:ext>
                </a:extLst>
              </a:tr>
              <a:tr h="441553">
                <a:tc vMerge="1">
                  <a:txBody>
                    <a:bodyPr/>
                    <a:lstStyle/>
                    <a:p>
                      <a:endParaRPr lang="es-AR"/>
                    </a:p>
                  </a:txBody>
                  <a:tcPr/>
                </a:tc>
                <a:tc>
                  <a:txBody>
                    <a:bodyPr/>
                    <a:lstStyle/>
                    <a:p>
                      <a:pPr algn="ctr">
                        <a:lnSpc>
                          <a:spcPct val="200000"/>
                        </a:lnSpc>
                        <a:spcAft>
                          <a:spcPts val="800"/>
                        </a:spcAft>
                      </a:pPr>
                      <a:r>
                        <a:rPr lang="es-AR" sz="2600">
                          <a:effectLst/>
                        </a:rPr>
                        <a:t>8</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$ 4,000.00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0.9559</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$ 3,823.59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200000"/>
                        </a:lnSpc>
                        <a:spcAft>
                          <a:spcPts val="800"/>
                        </a:spcAft>
                      </a:pPr>
                      <a:r>
                        <a:rPr lang="es-AR" sz="2600" dirty="0">
                          <a:effectLst/>
                        </a:rPr>
                        <a:t>3.6439%</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600">
                          <a:effectLst/>
                        </a:rPr>
                        <a:t>0.291513</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612167084"/>
                  </a:ext>
                </a:extLst>
              </a:tr>
              <a:tr h="441553">
                <a:tc vMerge="1">
                  <a:txBody>
                    <a:bodyPr/>
                    <a:lstStyle/>
                    <a:p>
                      <a:endParaRPr lang="es-AR"/>
                    </a:p>
                  </a:txBody>
                  <a:tcPr/>
                </a:tc>
                <a:tc>
                  <a:txBody>
                    <a:bodyPr/>
                    <a:lstStyle/>
                    <a:p>
                      <a:pPr algn="ctr">
                        <a:lnSpc>
                          <a:spcPct val="200000"/>
                        </a:lnSpc>
                        <a:spcAft>
                          <a:spcPts val="800"/>
                        </a:spcAft>
                      </a:pPr>
                      <a:r>
                        <a:rPr lang="es-AR" sz="2600">
                          <a:effectLst/>
                        </a:rPr>
                        <a:t>12</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$104,000.00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0.9345</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$97,196.26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200000"/>
                        </a:lnSpc>
                        <a:spcAft>
                          <a:spcPts val="800"/>
                        </a:spcAft>
                      </a:pPr>
                      <a:r>
                        <a:rPr lang="es-AR" sz="2600" dirty="0">
                          <a:effectLst/>
                        </a:rPr>
                        <a:t>92.6291%</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600" dirty="0">
                          <a:effectLst/>
                        </a:rPr>
                        <a:t>11.115486</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70513686"/>
                  </a:ext>
                </a:extLst>
              </a:tr>
              <a:tr h="441553">
                <a:tc>
                  <a:txBody>
                    <a:bodyPr/>
                    <a:lstStyle/>
                    <a:p>
                      <a:pPr>
                        <a:lnSpc>
                          <a:spcPct val="20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$112,000.00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600" dirty="0">
                          <a:effectLst/>
                        </a:rPr>
                        <a:t> $104,930.65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lnSpc>
                          <a:spcPct val="200000"/>
                        </a:lnSpc>
                        <a:spcAft>
                          <a:spcPts val="800"/>
                        </a:spcAft>
                      </a:pPr>
                      <a:r>
                        <a:rPr lang="es-AR" sz="2600" dirty="0">
                          <a:effectLst/>
                        </a:rPr>
                        <a:t>100.00%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600" b="1" dirty="0">
                          <a:effectLst/>
                        </a:rPr>
                        <a:t>11.556081</a:t>
                      </a:r>
                      <a:endParaRPr lang="es-AR" sz="2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237640726"/>
                  </a:ext>
                </a:extLst>
              </a:tr>
            </a:tbl>
          </a:graphicData>
        </a:graphic>
      </p:graphicFrame>
    </p:spTree>
    <p:extLst>
      <p:ext uri="{BB962C8B-B14F-4D97-AF65-F5344CB8AC3E}">
        <p14:creationId xmlns:p14="http://schemas.microsoft.com/office/powerpoint/2010/main" val="112896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3E84E575-159A-4E1A-BB7D-BBF5C10AE2D3}"/>
              </a:ext>
            </a:extLst>
          </p:cNvPr>
          <p:cNvGraphicFramePr>
            <a:graphicFrameLocks noGrp="1"/>
          </p:cNvGraphicFramePr>
          <p:nvPr>
            <p:extLst>
              <p:ext uri="{D42A27DB-BD31-4B8C-83A1-F6EECF244321}">
                <p14:modId xmlns:p14="http://schemas.microsoft.com/office/powerpoint/2010/main" val="2061674011"/>
              </p:ext>
            </p:extLst>
          </p:nvPr>
        </p:nvGraphicFramePr>
        <p:xfrm>
          <a:off x="1025091" y="960313"/>
          <a:ext cx="10132434" cy="4012565"/>
        </p:xfrm>
        <a:graphic>
          <a:graphicData uri="http://schemas.openxmlformats.org/drawingml/2006/table">
            <a:tbl>
              <a:tblPr firstRow="1" firstCol="1" bandRow="1">
                <a:tableStyleId>{5940675A-B579-460E-94D1-54222C63F5DA}</a:tableStyleId>
              </a:tblPr>
              <a:tblGrid>
                <a:gridCol w="877600">
                  <a:extLst>
                    <a:ext uri="{9D8B030D-6E8A-4147-A177-3AD203B41FA5}">
                      <a16:colId xmlns:a16="http://schemas.microsoft.com/office/drawing/2014/main" val="2204615532"/>
                    </a:ext>
                  </a:extLst>
                </a:gridCol>
                <a:gridCol w="600364">
                  <a:extLst>
                    <a:ext uri="{9D8B030D-6E8A-4147-A177-3AD203B41FA5}">
                      <a16:colId xmlns:a16="http://schemas.microsoft.com/office/drawing/2014/main" val="2364482749"/>
                    </a:ext>
                  </a:extLst>
                </a:gridCol>
                <a:gridCol w="1819563">
                  <a:extLst>
                    <a:ext uri="{9D8B030D-6E8A-4147-A177-3AD203B41FA5}">
                      <a16:colId xmlns:a16="http://schemas.microsoft.com/office/drawing/2014/main" val="3270439095"/>
                    </a:ext>
                  </a:extLst>
                </a:gridCol>
                <a:gridCol w="1423335">
                  <a:extLst>
                    <a:ext uri="{9D8B030D-6E8A-4147-A177-3AD203B41FA5}">
                      <a16:colId xmlns:a16="http://schemas.microsoft.com/office/drawing/2014/main" val="1677145002"/>
                    </a:ext>
                  </a:extLst>
                </a:gridCol>
                <a:gridCol w="1781683">
                  <a:extLst>
                    <a:ext uri="{9D8B030D-6E8A-4147-A177-3AD203B41FA5}">
                      <a16:colId xmlns:a16="http://schemas.microsoft.com/office/drawing/2014/main" val="703997067"/>
                    </a:ext>
                  </a:extLst>
                </a:gridCol>
                <a:gridCol w="1681019">
                  <a:extLst>
                    <a:ext uri="{9D8B030D-6E8A-4147-A177-3AD203B41FA5}">
                      <a16:colId xmlns:a16="http://schemas.microsoft.com/office/drawing/2014/main" val="3579478906"/>
                    </a:ext>
                  </a:extLst>
                </a:gridCol>
                <a:gridCol w="1948870">
                  <a:extLst>
                    <a:ext uri="{9D8B030D-6E8A-4147-A177-3AD203B41FA5}">
                      <a16:colId xmlns:a16="http://schemas.microsoft.com/office/drawing/2014/main" val="589139054"/>
                    </a:ext>
                  </a:extLst>
                </a:gridCol>
              </a:tblGrid>
              <a:tr h="190500">
                <a:tc gridSpan="7">
                  <a:txBody>
                    <a:bodyPr/>
                    <a:lstStyle/>
                    <a:p>
                      <a:pPr algn="ctr">
                        <a:lnSpc>
                          <a:spcPct val="115000"/>
                        </a:lnSpc>
                        <a:spcAft>
                          <a:spcPts val="800"/>
                        </a:spcAft>
                      </a:pPr>
                      <a:r>
                        <a:rPr lang="es-AR" sz="2600" dirty="0">
                          <a:effectLst/>
                        </a:rPr>
                        <a:t>4 - Se mantiene el plazo y sube la TIR</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648329652"/>
                  </a:ext>
                </a:extLst>
              </a:tr>
              <a:tr h="190500">
                <a:tc rowSpan="2">
                  <a:txBody>
                    <a:bodyPr/>
                    <a:lstStyle/>
                    <a:p>
                      <a:pPr algn="ctr">
                        <a:lnSpc>
                          <a:spcPct val="115000"/>
                        </a:lnSpc>
                        <a:spcAft>
                          <a:spcPts val="800"/>
                        </a:spcAft>
                      </a:pPr>
                      <a:r>
                        <a:rPr lang="es-AR" sz="2600">
                          <a:effectLst/>
                        </a:rPr>
                        <a:t>TIR</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15000"/>
                        </a:lnSpc>
                        <a:spcAft>
                          <a:spcPts val="800"/>
                        </a:spcAft>
                      </a:pPr>
                      <a:r>
                        <a:rPr lang="es-AR" sz="2600" dirty="0">
                          <a:effectLst/>
                        </a:rPr>
                        <a:t>n</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15000"/>
                        </a:lnSpc>
                        <a:spcAft>
                          <a:spcPts val="800"/>
                        </a:spcAft>
                      </a:pPr>
                      <a:r>
                        <a:rPr lang="es-AR" sz="2600" dirty="0">
                          <a:effectLst/>
                        </a:rPr>
                        <a:t>Recuperos</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15000"/>
                        </a:lnSpc>
                        <a:spcAft>
                          <a:spcPts val="800"/>
                        </a:spcAft>
                      </a:pPr>
                      <a:r>
                        <a:rPr lang="es-AR" sz="2600" dirty="0">
                          <a:effectLst/>
                        </a:rPr>
                        <a:t>FA</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15000"/>
                        </a:lnSpc>
                        <a:spcAft>
                          <a:spcPts val="800"/>
                        </a:spcAft>
                      </a:pPr>
                      <a:r>
                        <a:rPr lang="es-AR" sz="2600">
                          <a:effectLst/>
                        </a:rPr>
                        <a:t>Valor Actual</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rowSpan="2">
                  <a:txBody>
                    <a:bodyPr/>
                    <a:lstStyle/>
                    <a:p>
                      <a:pPr algn="ctr">
                        <a:lnSpc>
                          <a:spcPct val="115000"/>
                        </a:lnSpc>
                        <a:spcAft>
                          <a:spcPts val="800"/>
                        </a:spcAft>
                      </a:pPr>
                      <a:r>
                        <a:rPr lang="es-AR" sz="2600">
                          <a:effectLst/>
                        </a:rPr>
                        <a:t> Duration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999227890"/>
                  </a:ext>
                </a:extLst>
              </a:tr>
              <a:tr h="19050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gn="ctr">
                        <a:lnSpc>
                          <a:spcPct val="115000"/>
                        </a:lnSpc>
                        <a:spcAft>
                          <a:spcPts val="800"/>
                        </a:spcAft>
                      </a:pPr>
                      <a:r>
                        <a:rPr lang="es-AR" sz="2600" dirty="0">
                          <a:effectLst/>
                        </a:rPr>
                        <a:t>Importe</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15000"/>
                        </a:lnSpc>
                        <a:spcAft>
                          <a:spcPts val="800"/>
                        </a:spcAft>
                      </a:pPr>
                      <a:r>
                        <a:rPr lang="es-AR" sz="2600">
                          <a:effectLst/>
                        </a:rPr>
                        <a:t>Relación</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vMerge="1">
                  <a:txBody>
                    <a:bodyPr/>
                    <a:lstStyle/>
                    <a:p>
                      <a:endParaRPr lang="es-AR"/>
                    </a:p>
                  </a:txBody>
                  <a:tcPr/>
                </a:tc>
                <a:extLst>
                  <a:ext uri="{0D108BD9-81ED-4DB2-BD59-A6C34878D82A}">
                    <a16:rowId xmlns:a16="http://schemas.microsoft.com/office/drawing/2014/main" val="3280619621"/>
                  </a:ext>
                </a:extLst>
              </a:tr>
              <a:tr h="190500">
                <a:tc rowSpan="3">
                  <a:txBody>
                    <a:bodyPr/>
                    <a:lstStyle/>
                    <a:p>
                      <a:pPr algn="ctr">
                        <a:lnSpc>
                          <a:spcPct val="200000"/>
                        </a:lnSpc>
                        <a:spcAft>
                          <a:spcPts val="800"/>
                        </a:spcAft>
                      </a:pPr>
                      <a:r>
                        <a:rPr lang="es-AR" sz="2600" dirty="0">
                          <a:effectLst/>
                        </a:rPr>
                        <a:t>15.00%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200000"/>
                        </a:lnSpc>
                        <a:spcAft>
                          <a:spcPts val="800"/>
                        </a:spcAft>
                      </a:pPr>
                      <a:r>
                        <a:rPr lang="es-AR" sz="2600" dirty="0">
                          <a:effectLst/>
                        </a:rPr>
                        <a:t>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$ 4,000.00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0.95448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$3,817.92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200000"/>
                        </a:lnSpc>
                        <a:spcAft>
                          <a:spcPts val="800"/>
                        </a:spcAft>
                      </a:pPr>
                      <a:r>
                        <a:rPr lang="es-AR" sz="2600" dirty="0">
                          <a:effectLst/>
                        </a:rPr>
                        <a:t>3.8999%</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200000"/>
                        </a:lnSpc>
                        <a:spcAft>
                          <a:spcPts val="800"/>
                        </a:spcAft>
                      </a:pPr>
                      <a:r>
                        <a:rPr lang="es-AR" sz="2600">
                          <a:effectLst/>
                        </a:rPr>
                        <a:t>0.155998</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091149571"/>
                  </a:ext>
                </a:extLst>
              </a:tr>
              <a:tr h="190500">
                <a:tc vMerge="1">
                  <a:txBody>
                    <a:bodyPr/>
                    <a:lstStyle/>
                    <a:p>
                      <a:endParaRPr lang="es-AR"/>
                    </a:p>
                  </a:txBody>
                  <a:tcPr/>
                </a:tc>
                <a:tc>
                  <a:txBody>
                    <a:bodyPr/>
                    <a:lstStyle/>
                    <a:p>
                      <a:pPr algn="ctr">
                        <a:lnSpc>
                          <a:spcPct val="200000"/>
                        </a:lnSpc>
                        <a:spcAft>
                          <a:spcPts val="800"/>
                        </a:spcAft>
                      </a:pPr>
                      <a:r>
                        <a:rPr lang="es-AR" sz="2600">
                          <a:effectLst/>
                        </a:rPr>
                        <a:t>8</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$ 4,000.00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0.91103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$3,644.14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200000"/>
                        </a:lnSpc>
                        <a:spcAft>
                          <a:spcPts val="800"/>
                        </a:spcAft>
                      </a:pPr>
                      <a:r>
                        <a:rPr lang="es-AR" sz="2600" dirty="0">
                          <a:effectLst/>
                        </a:rPr>
                        <a:t>3.7224%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200000"/>
                        </a:lnSpc>
                        <a:spcAft>
                          <a:spcPts val="800"/>
                        </a:spcAft>
                      </a:pPr>
                      <a:r>
                        <a:rPr lang="es-AR" sz="2600" dirty="0">
                          <a:effectLst/>
                        </a:rPr>
                        <a:t>0.297794</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92472363"/>
                  </a:ext>
                </a:extLst>
              </a:tr>
              <a:tr h="190500">
                <a:tc vMerge="1">
                  <a:txBody>
                    <a:bodyPr/>
                    <a:lstStyle/>
                    <a:p>
                      <a:endParaRPr lang="es-AR"/>
                    </a:p>
                  </a:txBody>
                  <a:tcPr/>
                </a:tc>
                <a:tc>
                  <a:txBody>
                    <a:bodyPr/>
                    <a:lstStyle/>
                    <a:p>
                      <a:pPr algn="ctr">
                        <a:lnSpc>
                          <a:spcPct val="200000"/>
                        </a:lnSpc>
                        <a:spcAft>
                          <a:spcPts val="800"/>
                        </a:spcAft>
                      </a:pPr>
                      <a:r>
                        <a:rPr lang="es-AR" sz="2600">
                          <a:effectLst/>
                        </a:rPr>
                        <a:t>12</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$104,000.00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a:effectLst/>
                        </a:rPr>
                        <a:t> 0.86957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$90,434.78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200000"/>
                        </a:lnSpc>
                        <a:spcAft>
                          <a:spcPts val="800"/>
                        </a:spcAft>
                      </a:pPr>
                      <a:r>
                        <a:rPr lang="es-AR" sz="2600" dirty="0">
                          <a:effectLst/>
                        </a:rPr>
                        <a:t>92.3776%</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200000"/>
                        </a:lnSpc>
                        <a:spcAft>
                          <a:spcPts val="800"/>
                        </a:spcAft>
                      </a:pPr>
                      <a:r>
                        <a:rPr lang="es-AR" sz="2600" dirty="0">
                          <a:effectLst/>
                        </a:rPr>
                        <a:t>11.085315</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64558053"/>
                  </a:ext>
                </a:extLst>
              </a:tr>
              <a:tr h="190500">
                <a:tc>
                  <a:txBody>
                    <a:bodyPr/>
                    <a:lstStyle/>
                    <a:p>
                      <a:pPr>
                        <a:lnSpc>
                          <a:spcPct val="20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20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$112,000.00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a:effectLst/>
                        </a:rPr>
                        <a:t> </a:t>
                      </a:r>
                      <a:endParaRPr lang="es-AR" sz="2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600" dirty="0">
                          <a:effectLst/>
                        </a:rPr>
                        <a:t> $97,896.85 </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200000"/>
                        </a:lnSpc>
                        <a:spcAft>
                          <a:spcPts val="800"/>
                        </a:spcAft>
                      </a:pPr>
                      <a:r>
                        <a:rPr lang="es-AR" sz="2600" dirty="0">
                          <a:effectLst/>
                        </a:rPr>
                        <a:t>100.0000%</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200000"/>
                        </a:lnSpc>
                        <a:spcAft>
                          <a:spcPts val="800"/>
                        </a:spcAft>
                      </a:pPr>
                      <a:r>
                        <a:rPr lang="es-AR" sz="2600" dirty="0">
                          <a:effectLst/>
                        </a:rPr>
                        <a:t>11.539107</a:t>
                      </a:r>
                      <a:endParaRPr lang="es-AR" sz="2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488024911"/>
                  </a:ext>
                </a:extLst>
              </a:tr>
            </a:tbl>
          </a:graphicData>
        </a:graphic>
      </p:graphicFrame>
    </p:spTree>
    <p:extLst>
      <p:ext uri="{BB962C8B-B14F-4D97-AF65-F5344CB8AC3E}">
        <p14:creationId xmlns:p14="http://schemas.microsoft.com/office/powerpoint/2010/main" val="360028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B5E56884-93F4-4698-8E22-DF27DC5BE308}"/>
              </a:ext>
            </a:extLst>
          </p:cNvPr>
          <p:cNvGraphicFramePr>
            <a:graphicFrameLocks noGrp="1"/>
          </p:cNvGraphicFramePr>
          <p:nvPr>
            <p:extLst>
              <p:ext uri="{D42A27DB-BD31-4B8C-83A1-F6EECF244321}">
                <p14:modId xmlns:p14="http://schemas.microsoft.com/office/powerpoint/2010/main" val="3553582276"/>
              </p:ext>
            </p:extLst>
          </p:nvPr>
        </p:nvGraphicFramePr>
        <p:xfrm>
          <a:off x="988146" y="434164"/>
          <a:ext cx="10197089" cy="5743958"/>
        </p:xfrm>
        <a:graphic>
          <a:graphicData uri="http://schemas.openxmlformats.org/drawingml/2006/table">
            <a:tbl>
              <a:tblPr firstRow="1" firstCol="1" bandRow="1">
                <a:tableStyleId>{5940675A-B579-460E-94D1-54222C63F5DA}</a:tableStyleId>
              </a:tblPr>
              <a:tblGrid>
                <a:gridCol w="849890">
                  <a:extLst>
                    <a:ext uri="{9D8B030D-6E8A-4147-A177-3AD203B41FA5}">
                      <a16:colId xmlns:a16="http://schemas.microsoft.com/office/drawing/2014/main" val="3039072067"/>
                    </a:ext>
                  </a:extLst>
                </a:gridCol>
                <a:gridCol w="618837">
                  <a:extLst>
                    <a:ext uri="{9D8B030D-6E8A-4147-A177-3AD203B41FA5}">
                      <a16:colId xmlns:a16="http://schemas.microsoft.com/office/drawing/2014/main" val="3935174180"/>
                    </a:ext>
                  </a:extLst>
                </a:gridCol>
                <a:gridCol w="1662545">
                  <a:extLst>
                    <a:ext uri="{9D8B030D-6E8A-4147-A177-3AD203B41FA5}">
                      <a16:colId xmlns:a16="http://schemas.microsoft.com/office/drawing/2014/main" val="2951349335"/>
                    </a:ext>
                  </a:extLst>
                </a:gridCol>
                <a:gridCol w="1089891">
                  <a:extLst>
                    <a:ext uri="{9D8B030D-6E8A-4147-A177-3AD203B41FA5}">
                      <a16:colId xmlns:a16="http://schemas.microsoft.com/office/drawing/2014/main" val="3961996070"/>
                    </a:ext>
                  </a:extLst>
                </a:gridCol>
                <a:gridCol w="1752632">
                  <a:extLst>
                    <a:ext uri="{9D8B030D-6E8A-4147-A177-3AD203B41FA5}">
                      <a16:colId xmlns:a16="http://schemas.microsoft.com/office/drawing/2014/main" val="1282042823"/>
                    </a:ext>
                  </a:extLst>
                </a:gridCol>
                <a:gridCol w="2111647">
                  <a:extLst>
                    <a:ext uri="{9D8B030D-6E8A-4147-A177-3AD203B41FA5}">
                      <a16:colId xmlns:a16="http://schemas.microsoft.com/office/drawing/2014/main" val="3193099811"/>
                    </a:ext>
                  </a:extLst>
                </a:gridCol>
                <a:gridCol w="2111647">
                  <a:extLst>
                    <a:ext uri="{9D8B030D-6E8A-4147-A177-3AD203B41FA5}">
                      <a16:colId xmlns:a16="http://schemas.microsoft.com/office/drawing/2014/main" val="1075098568"/>
                    </a:ext>
                  </a:extLst>
                </a:gridCol>
              </a:tblGrid>
              <a:tr h="291653">
                <a:tc gridSpan="7">
                  <a:txBody>
                    <a:bodyPr/>
                    <a:lstStyle/>
                    <a:p>
                      <a:pPr algn="ctr">
                        <a:lnSpc>
                          <a:spcPct val="115000"/>
                        </a:lnSpc>
                        <a:spcAft>
                          <a:spcPts val="800"/>
                        </a:spcAft>
                      </a:pPr>
                      <a:r>
                        <a:rPr lang="es-AR" sz="2200" b="1" dirty="0">
                          <a:effectLst/>
                        </a:rPr>
                        <a:t>Un solo recupero de Capital e Intereses al fin del plazo </a:t>
                      </a:r>
                    </a:p>
                    <a:p>
                      <a:pPr algn="ctr">
                        <a:lnSpc>
                          <a:spcPct val="115000"/>
                        </a:lnSpc>
                        <a:spcAft>
                          <a:spcPts val="800"/>
                        </a:spcAft>
                      </a:pPr>
                      <a:r>
                        <a:rPr lang="es-AR" sz="2200" b="1" dirty="0">
                          <a:effectLst/>
                        </a:rPr>
                        <a:t>5 - A la misma tasa</a:t>
                      </a:r>
                      <a:endParaRPr lang="es-AR" sz="2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34951515"/>
                  </a:ext>
                </a:extLst>
              </a:tr>
              <a:tr h="190500">
                <a:tc rowSpan="2">
                  <a:txBody>
                    <a:bodyPr/>
                    <a:lstStyle/>
                    <a:p>
                      <a:pPr algn="ctr">
                        <a:lnSpc>
                          <a:spcPct val="100000"/>
                        </a:lnSpc>
                        <a:spcAft>
                          <a:spcPts val="800"/>
                        </a:spcAft>
                      </a:pPr>
                      <a:r>
                        <a:rPr lang="es-AR" sz="2400" dirty="0">
                          <a:effectLst/>
                        </a:rPr>
                        <a:t>TIR</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00000"/>
                        </a:lnSpc>
                        <a:spcAft>
                          <a:spcPts val="800"/>
                        </a:spcAft>
                      </a:pPr>
                      <a:r>
                        <a:rPr lang="es-AR" sz="2400" dirty="0">
                          <a:effectLst/>
                        </a:rPr>
                        <a:t>n</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00000"/>
                        </a:lnSpc>
                        <a:spcAft>
                          <a:spcPts val="800"/>
                        </a:spcAft>
                      </a:pPr>
                      <a:r>
                        <a:rPr lang="es-AR" sz="2400" dirty="0">
                          <a:effectLst/>
                        </a:rPr>
                        <a:t>Recuperos</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00000"/>
                        </a:lnSpc>
                        <a:spcAft>
                          <a:spcPts val="800"/>
                        </a:spcAft>
                      </a:pPr>
                      <a:r>
                        <a:rPr lang="es-AR" sz="2400" dirty="0">
                          <a:effectLst/>
                        </a:rPr>
                        <a:t>FA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00000"/>
                        </a:lnSpc>
                        <a:spcAft>
                          <a:spcPts val="800"/>
                        </a:spcAft>
                      </a:pPr>
                      <a:r>
                        <a:rPr lang="es-AR" sz="2400" dirty="0">
                          <a:effectLst/>
                        </a:rPr>
                        <a:t>Valor Actual</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rowSpan="2">
                  <a:txBody>
                    <a:bodyPr/>
                    <a:lstStyle/>
                    <a:p>
                      <a:pPr algn="ctr">
                        <a:lnSpc>
                          <a:spcPct val="100000"/>
                        </a:lnSpc>
                        <a:spcAft>
                          <a:spcPts val="800"/>
                        </a:spcAft>
                      </a:pPr>
                      <a:r>
                        <a:rPr lang="es-AR" sz="2400">
                          <a:effectLst/>
                        </a:rPr>
                        <a:t> Duration </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983247560"/>
                  </a:ext>
                </a:extLst>
              </a:tr>
              <a:tr h="19050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nSpc>
                          <a:spcPct val="100000"/>
                        </a:lnSpc>
                      </a:pPr>
                      <a:r>
                        <a:rPr lang="es-AR" sz="2400" dirty="0">
                          <a:effectLst/>
                        </a:rPr>
                        <a:t>Importe</a:t>
                      </a:r>
                      <a:endParaRPr lang="es-AR" sz="2400" dirty="0"/>
                    </a:p>
                  </a:txBody>
                  <a:tcPr marL="44450" marR="44450" marT="0" marB="0" anchor="b"/>
                </a:tc>
                <a:tc>
                  <a:txBody>
                    <a:bodyPr/>
                    <a:lstStyle/>
                    <a:p>
                      <a:pPr algn="ctr">
                        <a:lnSpc>
                          <a:spcPct val="100000"/>
                        </a:lnSpc>
                        <a:spcAft>
                          <a:spcPts val="800"/>
                        </a:spcAft>
                      </a:pPr>
                      <a:r>
                        <a:rPr lang="es-AR" sz="2400" dirty="0">
                          <a:effectLst/>
                        </a:rPr>
                        <a:t>Relación</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vMerge="1">
                  <a:txBody>
                    <a:bodyPr/>
                    <a:lstStyle/>
                    <a:p>
                      <a:endParaRPr lang="es-AR"/>
                    </a:p>
                  </a:txBody>
                  <a:tcPr/>
                </a:tc>
                <a:extLst>
                  <a:ext uri="{0D108BD9-81ED-4DB2-BD59-A6C34878D82A}">
                    <a16:rowId xmlns:a16="http://schemas.microsoft.com/office/drawing/2014/main" val="3619628302"/>
                  </a:ext>
                </a:extLst>
              </a:tr>
              <a:tr h="190500">
                <a:tc rowSpan="2">
                  <a:txBody>
                    <a:bodyPr/>
                    <a:lstStyle/>
                    <a:p>
                      <a:pPr algn="ctr">
                        <a:lnSpc>
                          <a:spcPct val="150000"/>
                        </a:lnSpc>
                        <a:spcAft>
                          <a:spcPts val="800"/>
                        </a:spcAft>
                      </a:pPr>
                      <a:r>
                        <a:rPr lang="es-AR" sz="2400">
                          <a:effectLst/>
                        </a:rPr>
                        <a:t>10.00%</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50000"/>
                        </a:lnSpc>
                        <a:spcAft>
                          <a:spcPts val="800"/>
                        </a:spcAft>
                      </a:pPr>
                      <a:r>
                        <a:rPr lang="es-AR" sz="2400">
                          <a:effectLst/>
                        </a:rPr>
                        <a:t>12</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$ 12,000.00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0.90909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 $   10,619.47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pPr>
                      <a:r>
                        <a:rPr lang="es-AR" sz="2400" dirty="0">
                          <a:effectLst/>
                        </a:rPr>
                        <a:t>10.7143%</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a:effectLst/>
                        </a:rPr>
                        <a:t>1.285714</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17917803"/>
                  </a:ext>
                </a:extLst>
              </a:tr>
              <a:tr h="190500">
                <a:tc vMerge="1">
                  <a:txBody>
                    <a:bodyPr/>
                    <a:lstStyle/>
                    <a:p>
                      <a:endParaRPr lang="es-AR"/>
                    </a:p>
                  </a:txBody>
                  <a:tcPr/>
                </a:tc>
                <a:tc>
                  <a:txBody>
                    <a:bodyPr/>
                    <a:lstStyle/>
                    <a:p>
                      <a:pPr>
                        <a:lnSpc>
                          <a:spcPct val="150000"/>
                        </a:lnSpc>
                      </a:pPr>
                      <a:r>
                        <a:rPr lang="es-AR" sz="2400">
                          <a:effectLst/>
                        </a:rPr>
                        <a:t>12</a:t>
                      </a:r>
                      <a:endParaRPr lang="es-AR" sz="2400"/>
                    </a:p>
                  </a:txBody>
                  <a:tcPr marL="44450" marR="44450" marT="0" marB="0" anchor="b"/>
                </a:tc>
                <a:tc>
                  <a:txBody>
                    <a:bodyPr/>
                    <a:lstStyle/>
                    <a:p>
                      <a:pPr>
                        <a:lnSpc>
                          <a:spcPct val="150000"/>
                        </a:lnSpc>
                      </a:pPr>
                      <a:r>
                        <a:rPr lang="es-AR" sz="2400" dirty="0">
                          <a:effectLst/>
                        </a:rPr>
                        <a:t>$100,000.00 </a:t>
                      </a:r>
                      <a:endParaRPr lang="es-AR" sz="2400" dirty="0"/>
                    </a:p>
                  </a:txBody>
                  <a:tcPr marL="44450" marR="44450" marT="0" marB="0" anchor="b"/>
                </a:tc>
                <a:tc>
                  <a:txBody>
                    <a:bodyPr/>
                    <a:lstStyle/>
                    <a:p>
                      <a:pPr>
                        <a:lnSpc>
                          <a:spcPct val="150000"/>
                        </a:lnSpc>
                      </a:pPr>
                      <a:r>
                        <a:rPr lang="es-AR" sz="2400" dirty="0">
                          <a:effectLst/>
                        </a:rPr>
                        <a:t>0.90909 </a:t>
                      </a:r>
                      <a:endParaRPr lang="es-AR" sz="2400" dirty="0"/>
                    </a:p>
                  </a:txBody>
                  <a:tcPr marL="44450" marR="44450" marT="0" marB="0" anchor="b"/>
                </a:tc>
                <a:tc>
                  <a:txBody>
                    <a:bodyPr/>
                    <a:lstStyle/>
                    <a:p>
                      <a:pPr>
                        <a:lnSpc>
                          <a:spcPct val="150000"/>
                        </a:lnSpc>
                      </a:pPr>
                      <a:r>
                        <a:rPr lang="es-AR" sz="2400" dirty="0">
                          <a:effectLst/>
                        </a:rPr>
                        <a:t> $   88.495,58</a:t>
                      </a:r>
                      <a:endParaRPr lang="es-AR" sz="2400" dirty="0"/>
                    </a:p>
                  </a:txBody>
                  <a:tcPr marL="44450" marR="44450" marT="0" marB="0" anchor="b"/>
                </a:tc>
                <a:tc>
                  <a:txBody>
                    <a:bodyPr/>
                    <a:lstStyle/>
                    <a:p>
                      <a:pPr algn="r">
                        <a:lnSpc>
                          <a:spcPct val="150000"/>
                        </a:lnSpc>
                        <a:spcAft>
                          <a:spcPts val="800"/>
                        </a:spcAft>
                      </a:pPr>
                      <a:r>
                        <a:rPr lang="es-AR" sz="2400" dirty="0">
                          <a:effectLst/>
                        </a:rPr>
                        <a:t>89.2857%</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10.714286</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29114117"/>
                  </a:ext>
                </a:extLst>
              </a:tr>
              <a:tr h="357060">
                <a:tc>
                  <a:txBody>
                    <a:bodyPr/>
                    <a:lstStyle/>
                    <a:p>
                      <a:pPr>
                        <a:lnSpc>
                          <a:spcPct val="150000"/>
                        </a:lnSpc>
                        <a:spcAft>
                          <a:spcPts val="800"/>
                        </a:spcAft>
                      </a:pPr>
                      <a:r>
                        <a:rPr lang="es-AR" sz="2400">
                          <a:effectLst/>
                        </a:rPr>
                        <a:t> </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dirty="0">
                          <a:effectLst/>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dirty="0">
                          <a:effectLst/>
                        </a:rPr>
                        <a:t>$112,000.00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dirty="0">
                          <a:effectLst/>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dirty="0">
                          <a:effectLst/>
                        </a:rPr>
                        <a:t> $   99.115,04</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pPr>
                      <a:r>
                        <a:rPr lang="es-AR" sz="2400" dirty="0">
                          <a:effectLst/>
                        </a:rPr>
                        <a:t>100.0000%</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a:effectLst/>
                        </a:rPr>
                        <a:t>12.000000</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12634159"/>
                  </a:ext>
                </a:extLst>
              </a:tr>
              <a:tr h="175260">
                <a:tc gridSpan="7">
                  <a:txBody>
                    <a:bodyPr/>
                    <a:lstStyle/>
                    <a:p>
                      <a:pPr algn="ctr">
                        <a:lnSpc>
                          <a:spcPct val="100000"/>
                        </a:lnSpc>
                        <a:spcAft>
                          <a:spcPts val="800"/>
                        </a:spcAft>
                      </a:pPr>
                      <a:r>
                        <a:rPr lang="es-AR" sz="2400" b="1" dirty="0">
                          <a:effectLst/>
                        </a:rPr>
                        <a:t> 6 - Aumenta la tasa</a:t>
                      </a:r>
                      <a:endParaRPr lang="es-AR"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603612014"/>
                  </a:ext>
                </a:extLst>
              </a:tr>
              <a:tr h="175260">
                <a:tc rowSpan="2">
                  <a:txBody>
                    <a:bodyPr/>
                    <a:lstStyle/>
                    <a:p>
                      <a:pPr algn="ctr">
                        <a:lnSpc>
                          <a:spcPct val="100000"/>
                        </a:lnSpc>
                        <a:spcAft>
                          <a:spcPts val="800"/>
                        </a:spcAft>
                      </a:pPr>
                      <a:r>
                        <a:rPr lang="es-AR" sz="2400">
                          <a:effectLst/>
                        </a:rPr>
                        <a:t>TIR</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00000"/>
                        </a:lnSpc>
                        <a:spcAft>
                          <a:spcPts val="800"/>
                        </a:spcAft>
                      </a:pPr>
                      <a:r>
                        <a:rPr lang="es-AR" sz="2400">
                          <a:effectLst/>
                        </a:rPr>
                        <a:t>n</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00000"/>
                        </a:lnSpc>
                        <a:spcAft>
                          <a:spcPts val="800"/>
                        </a:spcAft>
                      </a:pPr>
                      <a:r>
                        <a:rPr lang="es-AR" sz="2400" dirty="0">
                          <a:effectLst/>
                        </a:rPr>
                        <a:t>Recuperos</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rowSpan="2">
                  <a:txBody>
                    <a:bodyPr/>
                    <a:lstStyle/>
                    <a:p>
                      <a:pPr algn="ctr">
                        <a:lnSpc>
                          <a:spcPct val="100000"/>
                        </a:lnSpc>
                        <a:spcAft>
                          <a:spcPts val="800"/>
                        </a:spcAft>
                      </a:pPr>
                      <a:r>
                        <a:rPr lang="es-AR" sz="2400" dirty="0">
                          <a:effectLst/>
                        </a:rPr>
                        <a:t>FA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gridSpan="2">
                  <a:txBody>
                    <a:bodyPr/>
                    <a:lstStyle/>
                    <a:p>
                      <a:pPr algn="ctr">
                        <a:lnSpc>
                          <a:spcPct val="100000"/>
                        </a:lnSpc>
                        <a:spcAft>
                          <a:spcPts val="800"/>
                        </a:spcAft>
                      </a:pPr>
                      <a:r>
                        <a:rPr lang="es-AR" sz="2400" dirty="0">
                          <a:effectLst/>
                        </a:rPr>
                        <a:t>Valor Actual</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rowSpan="2">
                  <a:txBody>
                    <a:bodyPr/>
                    <a:lstStyle/>
                    <a:p>
                      <a:pPr algn="ctr">
                        <a:lnSpc>
                          <a:spcPct val="100000"/>
                        </a:lnSpc>
                        <a:spcAft>
                          <a:spcPts val="800"/>
                        </a:spcAft>
                      </a:pPr>
                      <a:r>
                        <a:rPr lang="es-AR" sz="2400" dirty="0">
                          <a:effectLst/>
                        </a:rPr>
                        <a:t> Duration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602522900"/>
                  </a:ext>
                </a:extLst>
              </a:tr>
              <a:tr h="175260">
                <a:tc vMerge="1">
                  <a:txBody>
                    <a:bodyPr/>
                    <a:lstStyle/>
                    <a:p>
                      <a:endParaRPr lang="es-AR"/>
                    </a:p>
                  </a:txBody>
                  <a:tcPr/>
                </a:tc>
                <a:tc vMerge="1">
                  <a:txBody>
                    <a:bodyPr/>
                    <a:lstStyle/>
                    <a:p>
                      <a:endParaRPr lang="es-AR"/>
                    </a:p>
                  </a:txBody>
                  <a:tcPr/>
                </a:tc>
                <a:tc vMerge="1">
                  <a:txBody>
                    <a:bodyPr/>
                    <a:lstStyle/>
                    <a:p>
                      <a:endParaRPr lang="es-AR"/>
                    </a:p>
                  </a:txBody>
                  <a:tcPr/>
                </a:tc>
                <a:tc vMerge="1">
                  <a:txBody>
                    <a:bodyPr/>
                    <a:lstStyle/>
                    <a:p>
                      <a:endParaRPr lang="es-AR"/>
                    </a:p>
                  </a:txBody>
                  <a:tcPr/>
                </a:tc>
                <a:tc>
                  <a:txBody>
                    <a:bodyPr/>
                    <a:lstStyle/>
                    <a:p>
                      <a:pPr>
                        <a:lnSpc>
                          <a:spcPct val="100000"/>
                        </a:lnSpc>
                      </a:pPr>
                      <a:r>
                        <a:rPr lang="es-AR" sz="2400">
                          <a:effectLst/>
                        </a:rPr>
                        <a:t>Importe</a:t>
                      </a:r>
                      <a:endParaRPr lang="es-AR" sz="2400"/>
                    </a:p>
                  </a:txBody>
                  <a:tcPr marL="44450" marR="44450" marT="0" marB="0" anchor="b"/>
                </a:tc>
                <a:tc>
                  <a:txBody>
                    <a:bodyPr/>
                    <a:lstStyle/>
                    <a:p>
                      <a:pPr algn="ctr">
                        <a:lnSpc>
                          <a:spcPct val="100000"/>
                        </a:lnSpc>
                        <a:spcAft>
                          <a:spcPts val="800"/>
                        </a:spcAft>
                      </a:pPr>
                      <a:r>
                        <a:rPr lang="es-AR" sz="2400" dirty="0">
                          <a:effectLst/>
                        </a:rPr>
                        <a:t>Relación</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vMerge="1">
                  <a:txBody>
                    <a:bodyPr/>
                    <a:lstStyle/>
                    <a:p>
                      <a:endParaRPr lang="es-AR"/>
                    </a:p>
                  </a:txBody>
                  <a:tcPr/>
                </a:tc>
                <a:extLst>
                  <a:ext uri="{0D108BD9-81ED-4DB2-BD59-A6C34878D82A}">
                    <a16:rowId xmlns:a16="http://schemas.microsoft.com/office/drawing/2014/main" val="2108813215"/>
                  </a:ext>
                </a:extLst>
              </a:tr>
              <a:tr h="175260">
                <a:tc rowSpan="2">
                  <a:txBody>
                    <a:bodyPr/>
                    <a:lstStyle/>
                    <a:p>
                      <a:pPr algn="ctr">
                        <a:lnSpc>
                          <a:spcPct val="150000"/>
                        </a:lnSpc>
                        <a:spcAft>
                          <a:spcPts val="800"/>
                        </a:spcAft>
                      </a:pPr>
                      <a:r>
                        <a:rPr lang="es-AR" sz="2400">
                          <a:effectLst/>
                        </a:rPr>
                        <a:t>15.00%</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50000"/>
                        </a:lnSpc>
                        <a:spcAft>
                          <a:spcPts val="800"/>
                        </a:spcAft>
                      </a:pPr>
                      <a:r>
                        <a:rPr lang="es-AR" sz="2400">
                          <a:effectLst/>
                        </a:rPr>
                        <a:t>12</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$ 12,000.00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0.86957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a:effectLst/>
                        </a:rPr>
                        <a:t> $   10,434.78 </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pPr>
                      <a:r>
                        <a:rPr lang="es-AR" sz="2400" dirty="0">
                          <a:effectLst/>
                        </a:rPr>
                        <a:t>10.7143%</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1.285714</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5624017"/>
                  </a:ext>
                </a:extLst>
              </a:tr>
              <a:tr h="175260">
                <a:tc vMerge="1">
                  <a:txBody>
                    <a:bodyPr/>
                    <a:lstStyle/>
                    <a:p>
                      <a:endParaRPr lang="es-AR"/>
                    </a:p>
                  </a:txBody>
                  <a:tcPr/>
                </a:tc>
                <a:tc>
                  <a:txBody>
                    <a:bodyPr/>
                    <a:lstStyle/>
                    <a:p>
                      <a:pPr>
                        <a:lnSpc>
                          <a:spcPct val="150000"/>
                        </a:lnSpc>
                      </a:pPr>
                      <a:r>
                        <a:rPr lang="es-AR" sz="2400">
                          <a:effectLst/>
                        </a:rPr>
                        <a:t>12</a:t>
                      </a:r>
                      <a:endParaRPr lang="es-AR" sz="2400"/>
                    </a:p>
                  </a:txBody>
                  <a:tcPr marL="44450" marR="44450" marT="0" marB="0" anchor="b"/>
                </a:tc>
                <a:tc>
                  <a:txBody>
                    <a:bodyPr/>
                    <a:lstStyle/>
                    <a:p>
                      <a:pPr algn="ctr">
                        <a:lnSpc>
                          <a:spcPct val="150000"/>
                        </a:lnSpc>
                        <a:spcAft>
                          <a:spcPts val="800"/>
                        </a:spcAft>
                      </a:pPr>
                      <a:r>
                        <a:rPr lang="es-AR" sz="2400" dirty="0">
                          <a:effectLst/>
                        </a:rPr>
                        <a:t>$100,000.00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0.86957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a:effectLst/>
                        </a:rPr>
                        <a:t> $   86,956.52 </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pPr>
                      <a:r>
                        <a:rPr lang="es-AR" sz="2400" dirty="0">
                          <a:effectLst/>
                        </a:rPr>
                        <a:t>89.2857%</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10.714286</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10935309"/>
                  </a:ext>
                </a:extLst>
              </a:tr>
              <a:tr h="182880">
                <a:tc>
                  <a:txBody>
                    <a:bodyPr/>
                    <a:lstStyle/>
                    <a:p>
                      <a:pPr>
                        <a:lnSpc>
                          <a:spcPct val="150000"/>
                        </a:lnSpc>
                        <a:spcAft>
                          <a:spcPts val="800"/>
                        </a:spcAft>
                      </a:pPr>
                      <a:r>
                        <a:rPr lang="es-AR" sz="2400">
                          <a:effectLst/>
                        </a:rPr>
                        <a:t> </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dirty="0">
                          <a:effectLst/>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$112,000.00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50000"/>
                        </a:lnSpc>
                        <a:spcAft>
                          <a:spcPts val="800"/>
                        </a:spcAft>
                      </a:pPr>
                      <a:r>
                        <a:rPr lang="es-AR" sz="2400" dirty="0">
                          <a:effectLst/>
                        </a:rPr>
                        <a:t> $   97,391.30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pPr>
                      <a:r>
                        <a:rPr lang="es-AR" sz="2400" dirty="0">
                          <a:effectLst/>
                        </a:rPr>
                        <a:t>100.0000%</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50000"/>
                        </a:lnSpc>
                        <a:spcAft>
                          <a:spcPts val="800"/>
                        </a:spcAft>
                      </a:pPr>
                      <a:r>
                        <a:rPr lang="es-AR" sz="2400" dirty="0">
                          <a:effectLst/>
                        </a:rPr>
                        <a:t>12.000000</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93883165"/>
                  </a:ext>
                </a:extLst>
              </a:tr>
            </a:tbl>
          </a:graphicData>
        </a:graphic>
      </p:graphicFrame>
    </p:spTree>
    <p:extLst>
      <p:ext uri="{BB962C8B-B14F-4D97-AF65-F5344CB8AC3E}">
        <p14:creationId xmlns:p14="http://schemas.microsoft.com/office/powerpoint/2010/main" val="74788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34B02BE6-2040-443F-969C-E71BD041E20F}"/>
              </a:ext>
            </a:extLst>
          </p:cNvPr>
          <p:cNvGraphicFramePr>
            <a:graphicFrameLocks noGrp="1"/>
          </p:cNvGraphicFramePr>
          <p:nvPr>
            <p:extLst>
              <p:ext uri="{D42A27DB-BD31-4B8C-83A1-F6EECF244321}">
                <p14:modId xmlns:p14="http://schemas.microsoft.com/office/powerpoint/2010/main" val="140193714"/>
              </p:ext>
            </p:extLst>
          </p:nvPr>
        </p:nvGraphicFramePr>
        <p:xfrm>
          <a:off x="1029449" y="1168530"/>
          <a:ext cx="10589895" cy="3511235"/>
        </p:xfrm>
        <a:graphic>
          <a:graphicData uri="http://schemas.openxmlformats.org/drawingml/2006/table">
            <a:tbl>
              <a:tblPr firstRow="1" firstCol="1" bandRow="1">
                <a:tableStyleId>{5940675A-B579-460E-94D1-54222C63F5DA}</a:tableStyleId>
              </a:tblPr>
              <a:tblGrid>
                <a:gridCol w="306439">
                  <a:extLst>
                    <a:ext uri="{9D8B030D-6E8A-4147-A177-3AD203B41FA5}">
                      <a16:colId xmlns:a16="http://schemas.microsoft.com/office/drawing/2014/main" val="2340294350"/>
                    </a:ext>
                  </a:extLst>
                </a:gridCol>
                <a:gridCol w="1887602">
                  <a:extLst>
                    <a:ext uri="{9D8B030D-6E8A-4147-A177-3AD203B41FA5}">
                      <a16:colId xmlns:a16="http://schemas.microsoft.com/office/drawing/2014/main" val="783356560"/>
                    </a:ext>
                  </a:extLst>
                </a:gridCol>
                <a:gridCol w="406897">
                  <a:extLst>
                    <a:ext uri="{9D8B030D-6E8A-4147-A177-3AD203B41FA5}">
                      <a16:colId xmlns:a16="http://schemas.microsoft.com/office/drawing/2014/main" val="3225937674"/>
                    </a:ext>
                  </a:extLst>
                </a:gridCol>
                <a:gridCol w="1163285">
                  <a:extLst>
                    <a:ext uri="{9D8B030D-6E8A-4147-A177-3AD203B41FA5}">
                      <a16:colId xmlns:a16="http://schemas.microsoft.com/office/drawing/2014/main" val="2859372759"/>
                    </a:ext>
                  </a:extLst>
                </a:gridCol>
                <a:gridCol w="3297382">
                  <a:extLst>
                    <a:ext uri="{9D8B030D-6E8A-4147-A177-3AD203B41FA5}">
                      <a16:colId xmlns:a16="http://schemas.microsoft.com/office/drawing/2014/main" val="2041576866"/>
                    </a:ext>
                  </a:extLst>
                </a:gridCol>
                <a:gridCol w="3528290">
                  <a:extLst>
                    <a:ext uri="{9D8B030D-6E8A-4147-A177-3AD203B41FA5}">
                      <a16:colId xmlns:a16="http://schemas.microsoft.com/office/drawing/2014/main" val="140920472"/>
                    </a:ext>
                  </a:extLst>
                </a:gridCol>
              </a:tblGrid>
              <a:tr h="190500">
                <a:tc rowSpan="2">
                  <a:txBody>
                    <a:bodyPr/>
                    <a:lstStyle/>
                    <a:p>
                      <a:pPr algn="ctr">
                        <a:lnSpc>
                          <a:spcPct val="200000"/>
                        </a:lnSpc>
                        <a:spcAft>
                          <a:spcPts val="800"/>
                        </a:spcAft>
                      </a:pPr>
                      <a:r>
                        <a:rPr lang="es-AR" sz="2400" dirty="0">
                          <a:effectLst/>
                        </a:rPr>
                        <a:t>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100000"/>
                        </a:lnSpc>
                        <a:spcAft>
                          <a:spcPts val="800"/>
                        </a:spcAft>
                      </a:pPr>
                      <a:r>
                        <a:rPr lang="es-AR" sz="2400" b="1" dirty="0">
                          <a:effectLst/>
                        </a:rPr>
                        <a:t>Plazo </a:t>
                      </a:r>
                      <a:endParaRPr lang="es-AR"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pPr algn="ctr">
                        <a:lnSpc>
                          <a:spcPct val="115000"/>
                        </a:lnSpc>
                        <a:spcAft>
                          <a:spcPts val="800"/>
                        </a:spcAft>
                      </a:pP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400" b="1" dirty="0">
                          <a:effectLst/>
                        </a:rPr>
                        <a:t>TIR</a:t>
                      </a:r>
                      <a:endParaRPr lang="es-AR"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00000"/>
                        </a:lnSpc>
                        <a:spcAft>
                          <a:spcPts val="800"/>
                        </a:spcAft>
                      </a:pPr>
                      <a:r>
                        <a:rPr lang="es-AR" sz="2400" b="1" dirty="0">
                          <a:effectLst/>
                        </a:rPr>
                        <a:t>V0 </a:t>
                      </a:r>
                      <a:endParaRPr lang="es-AR"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100000"/>
                        </a:lnSpc>
                        <a:spcAft>
                          <a:spcPts val="800"/>
                        </a:spcAft>
                      </a:pPr>
                      <a:r>
                        <a:rPr lang="es-AR" sz="2400" b="1" dirty="0">
                          <a:effectLst/>
                        </a:rPr>
                        <a:t>Duration</a:t>
                      </a:r>
                      <a:endParaRPr lang="es-AR"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719409147"/>
                  </a:ext>
                </a:extLst>
              </a:tr>
              <a:tr h="190500">
                <a:tc vMerge="1">
                  <a:txBody>
                    <a:bodyPr/>
                    <a:lstStyle/>
                    <a:p>
                      <a:endParaRPr lang="es-AR"/>
                    </a:p>
                  </a:txBody>
                  <a:tcPr/>
                </a:tc>
                <a:tc gridSpan="3">
                  <a:txBody>
                    <a:bodyPr/>
                    <a:lstStyle/>
                    <a:p>
                      <a:pPr algn="ctr">
                        <a:lnSpc>
                          <a:spcPct val="200000"/>
                        </a:lnSpc>
                        <a:spcAft>
                          <a:spcPts val="800"/>
                        </a:spcAft>
                      </a:pPr>
                      <a:r>
                        <a:rPr lang="es-AR" sz="2400" dirty="0">
                          <a:effectLst/>
                        </a:rPr>
                        <a:t>Datos Base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es-AR"/>
                    </a:p>
                  </a:txBody>
                  <a:tcPr/>
                </a:tc>
                <a:tc hMerge="1">
                  <a:txBody>
                    <a:bodyPr/>
                    <a:lstStyle/>
                    <a:p>
                      <a:endParaRPr lang="es-AR"/>
                    </a:p>
                  </a:txBody>
                  <a:tcPr/>
                </a:tc>
                <a:tc>
                  <a:txBody>
                    <a:bodyPr/>
                    <a:lstStyle/>
                    <a:p>
                      <a:pPr algn="ctr">
                        <a:lnSpc>
                          <a:spcPct val="200000"/>
                        </a:lnSpc>
                        <a:spcAft>
                          <a:spcPts val="800"/>
                        </a:spcAft>
                      </a:pPr>
                      <a:r>
                        <a:rPr lang="es-AR" sz="2400" dirty="0">
                          <a:effectLst/>
                        </a:rPr>
                        <a:t>$   99,562.73</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400">
                          <a:effectLst/>
                        </a:rPr>
                        <a:t>11.543297</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442721611"/>
                  </a:ext>
                </a:extLst>
              </a:tr>
              <a:tr h="190500">
                <a:tc>
                  <a:txBody>
                    <a:bodyPr/>
                    <a:lstStyle/>
                    <a:p>
                      <a:pPr algn="r">
                        <a:lnSpc>
                          <a:spcPct val="200000"/>
                        </a:lnSpc>
                        <a:spcAft>
                          <a:spcPts val="800"/>
                        </a:spcAft>
                      </a:pPr>
                      <a:r>
                        <a:rPr lang="es-AR" sz="2400">
                          <a:effectLst/>
                        </a:rPr>
                        <a:t>1</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400" dirty="0">
                          <a:effectLst/>
                        </a:rPr>
                        <a:t>Disminuye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200000"/>
                        </a:lnSpc>
                        <a:spcAft>
                          <a:spcPts val="800"/>
                        </a:spcAft>
                      </a:pPr>
                      <a:r>
                        <a:rPr lang="es-AR" sz="2400" dirty="0">
                          <a:effectLst/>
                        </a:rPr>
                        <a:t>Mantiene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pPr algn="ctr">
                        <a:lnSpc>
                          <a:spcPct val="115000"/>
                        </a:lnSpc>
                        <a:spcAft>
                          <a:spcPts val="800"/>
                        </a:spcAft>
                      </a:pPr>
                      <a:r>
                        <a:rPr lang="es-AR" sz="2800">
                          <a:effectLst/>
                        </a:rPr>
                        <a:t>Mantiene</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400" dirty="0">
                          <a:effectLst/>
                        </a:rPr>
                        <a:t> $   99,610.86 - Aumenta </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400" dirty="0">
                          <a:effectLst/>
                        </a:rPr>
                        <a:t>    10.619085 – Se reduce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366265403"/>
                  </a:ext>
                </a:extLst>
              </a:tr>
              <a:tr h="190500">
                <a:tc>
                  <a:txBody>
                    <a:bodyPr/>
                    <a:lstStyle/>
                    <a:p>
                      <a:pPr algn="r">
                        <a:lnSpc>
                          <a:spcPct val="200000"/>
                        </a:lnSpc>
                        <a:spcAft>
                          <a:spcPts val="800"/>
                        </a:spcAft>
                      </a:pPr>
                      <a:r>
                        <a:rPr lang="es-AR" sz="2400">
                          <a:effectLst/>
                        </a:rPr>
                        <a:t>2</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400">
                          <a:effectLst/>
                        </a:rPr>
                        <a:t>Aumenta</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200000"/>
                        </a:lnSpc>
                        <a:spcAft>
                          <a:spcPts val="800"/>
                        </a:spcAft>
                      </a:pPr>
                      <a:r>
                        <a:rPr lang="es-AR" sz="2400">
                          <a:effectLst/>
                        </a:rPr>
                        <a:t>Mantiene</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pPr algn="ctr">
                        <a:lnSpc>
                          <a:spcPct val="115000"/>
                        </a:lnSpc>
                        <a:spcAft>
                          <a:spcPts val="800"/>
                        </a:spcAft>
                      </a:pPr>
                      <a:r>
                        <a:rPr lang="es-AR" sz="2800">
                          <a:effectLst/>
                        </a:rPr>
                        <a:t>Mantiene</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400" dirty="0">
                          <a:effectLst/>
                        </a:rPr>
                        <a:t> $   99,506.11 – Se reduce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400" dirty="0">
                          <a:effectLst/>
                        </a:rPr>
                        <a:t>    12.467390 - Aumenta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870542027"/>
                  </a:ext>
                </a:extLst>
              </a:tr>
              <a:tr h="190500">
                <a:tc>
                  <a:txBody>
                    <a:bodyPr/>
                    <a:lstStyle/>
                    <a:p>
                      <a:pPr algn="r">
                        <a:lnSpc>
                          <a:spcPct val="200000"/>
                        </a:lnSpc>
                        <a:spcAft>
                          <a:spcPts val="800"/>
                        </a:spcAft>
                      </a:pPr>
                      <a:r>
                        <a:rPr lang="es-AR" sz="2400">
                          <a:effectLst/>
                        </a:rPr>
                        <a:t>3</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400">
                          <a:effectLst/>
                        </a:rPr>
                        <a:t>Mantiene</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200000"/>
                        </a:lnSpc>
                        <a:spcAft>
                          <a:spcPts val="800"/>
                        </a:spcAft>
                      </a:pPr>
                      <a:r>
                        <a:rPr lang="es-AR" sz="2400">
                          <a:effectLst/>
                        </a:rPr>
                        <a:t>Disminuye</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pPr algn="ctr">
                        <a:lnSpc>
                          <a:spcPct val="115000"/>
                        </a:lnSpc>
                        <a:spcAft>
                          <a:spcPts val="800"/>
                        </a:spcAft>
                      </a:pPr>
                      <a:r>
                        <a:rPr lang="es-AR" sz="2800">
                          <a:effectLst/>
                        </a:rPr>
                        <a:t>Disminuye</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400" dirty="0">
                          <a:effectLst/>
                        </a:rPr>
                        <a:t> $ 104,930.65 - Aumenta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400" dirty="0">
                          <a:effectLst/>
                        </a:rPr>
                        <a:t>    11.556081 - Aumenta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235195267"/>
                  </a:ext>
                </a:extLst>
              </a:tr>
              <a:tr h="190500">
                <a:tc>
                  <a:txBody>
                    <a:bodyPr/>
                    <a:lstStyle/>
                    <a:p>
                      <a:pPr algn="r">
                        <a:lnSpc>
                          <a:spcPct val="200000"/>
                        </a:lnSpc>
                        <a:spcAft>
                          <a:spcPts val="800"/>
                        </a:spcAft>
                      </a:pPr>
                      <a:r>
                        <a:rPr lang="es-AR" sz="2400">
                          <a:effectLst/>
                        </a:rPr>
                        <a:t>4</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lnSpc>
                          <a:spcPct val="200000"/>
                        </a:lnSpc>
                        <a:spcAft>
                          <a:spcPts val="800"/>
                        </a:spcAft>
                      </a:pPr>
                      <a:r>
                        <a:rPr lang="es-AR" sz="2400">
                          <a:effectLst/>
                        </a:rPr>
                        <a:t>Mantiene</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2">
                  <a:txBody>
                    <a:bodyPr/>
                    <a:lstStyle/>
                    <a:p>
                      <a:pPr algn="ctr">
                        <a:lnSpc>
                          <a:spcPct val="200000"/>
                        </a:lnSpc>
                        <a:spcAft>
                          <a:spcPts val="800"/>
                        </a:spcAft>
                      </a:pPr>
                      <a:r>
                        <a:rPr lang="es-AR" sz="2400" dirty="0">
                          <a:effectLst/>
                        </a:rPr>
                        <a:t>Aumenta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pPr algn="ctr">
                        <a:lnSpc>
                          <a:spcPct val="115000"/>
                        </a:lnSpc>
                        <a:spcAft>
                          <a:spcPts val="800"/>
                        </a:spcAft>
                      </a:pPr>
                      <a:r>
                        <a:rPr lang="es-AR" sz="2800">
                          <a:effectLst/>
                        </a:rPr>
                        <a:t>Aumenta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200000"/>
                        </a:lnSpc>
                        <a:spcAft>
                          <a:spcPts val="800"/>
                        </a:spcAft>
                      </a:pPr>
                      <a:r>
                        <a:rPr lang="es-AR" sz="2400" dirty="0">
                          <a:effectLst/>
                        </a:rPr>
                        <a:t> $   97,896.85 – Se reduce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nSpc>
                          <a:spcPct val="200000"/>
                        </a:lnSpc>
                        <a:spcAft>
                          <a:spcPts val="800"/>
                        </a:spcAft>
                      </a:pPr>
                      <a:r>
                        <a:rPr lang="es-AR" sz="2400" dirty="0">
                          <a:effectLst/>
                        </a:rPr>
                        <a:t>    11.539107 – Se reduce</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03186402"/>
                  </a:ext>
                </a:extLst>
              </a:tr>
            </a:tbl>
          </a:graphicData>
        </a:graphic>
      </p:graphicFrame>
      <p:sp>
        <p:nvSpPr>
          <p:cNvPr id="3" name="Rectangle 1">
            <a:extLst>
              <a:ext uri="{FF2B5EF4-FFF2-40B4-BE49-F238E27FC236}">
                <a16:creationId xmlns:a16="http://schemas.microsoft.com/office/drawing/2014/main" id="{B00A8DD9-0F96-43B7-AE64-6CB274ED4A1B}"/>
              </a:ext>
            </a:extLst>
          </p:cNvPr>
          <p:cNvSpPr>
            <a:spLocks noChangeArrowheads="1"/>
          </p:cNvSpPr>
          <p:nvPr/>
        </p:nvSpPr>
        <p:spPr bwMode="auto">
          <a:xfrm>
            <a:off x="1143866" y="109463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28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0183A69-A610-4398-9D19-5E49B37C4F14}"/>
              </a:ext>
            </a:extLst>
          </p:cNvPr>
          <p:cNvSpPr txBox="1"/>
          <p:nvPr/>
        </p:nvSpPr>
        <p:spPr>
          <a:xfrm>
            <a:off x="508000" y="397164"/>
            <a:ext cx="11111345" cy="5643533"/>
          </a:xfrm>
          <a:prstGeom prst="rect">
            <a:avLst/>
          </a:prstGeom>
          <a:noFill/>
        </p:spPr>
        <p:txBody>
          <a:bodyPr wrap="square">
            <a:spAutoFit/>
          </a:bodyPr>
          <a:lstStyle/>
          <a:p>
            <a:pPr algn="ctr">
              <a:lnSpc>
                <a:spcPct val="107000"/>
              </a:lnSpc>
              <a:spcBef>
                <a:spcPts val="600"/>
              </a:spcBef>
            </a:pPr>
            <a:r>
              <a:rPr lang="es-AR" sz="2600" b="1" u="sng" kern="0" dirty="0">
                <a:effectLst/>
                <a:latin typeface="Calibri" panose="020F0502020204030204" pitchFamily="34" charset="0"/>
                <a:ea typeface="Times New Roman" panose="02020603050405020304" pitchFamily="18" charset="0"/>
                <a:cs typeface="Times New Roman" panose="02020603050405020304" pitchFamily="18" charset="0"/>
              </a:rPr>
              <a:t>TASA DE INTERÉS - </a:t>
            </a:r>
            <a:r>
              <a:rPr lang="es-AR" sz="2600" b="1" u="sng" dirty="0">
                <a:effectLst/>
                <a:latin typeface="Calibri Light" panose="020F0302020204030204" pitchFamily="34" charset="0"/>
                <a:ea typeface="Times New Roman" panose="02020603050405020304" pitchFamily="18" charset="0"/>
                <a:cs typeface="Times New Roman" panose="02020603050405020304" pitchFamily="18" charset="0"/>
              </a:rPr>
              <a:t>Incidencia en el precio de un bono a renta fija</a:t>
            </a:r>
          </a:p>
          <a:p>
            <a:pPr algn="just">
              <a:lnSpc>
                <a:spcPct val="115000"/>
              </a:lnSpc>
              <a:spcBef>
                <a:spcPts val="600"/>
              </a:spcBef>
              <a:spcAft>
                <a:spcPts val="600"/>
              </a:spcAft>
              <a:tabLst>
                <a:tab pos="4663440" algn="l"/>
              </a:tabLst>
            </a:pPr>
            <a:r>
              <a:rPr lang="es-ES" sz="2800" dirty="0">
                <a:latin typeface="Calibri" panose="020F0502020204030204" pitchFamily="34" charset="0"/>
                <a:ea typeface="Times New Roman" panose="02020603050405020304" pitchFamily="18" charset="0"/>
                <a:cs typeface="Calibri" panose="020F0502020204030204" pitchFamily="34" charset="0"/>
              </a:rPr>
              <a:t>En todo diferimiento de un capital en el tiempo intervienen </a:t>
            </a:r>
            <a:r>
              <a:rPr lang="es-ES" sz="2800" dirty="0">
                <a:effectLst/>
                <a:latin typeface="Calibri" panose="020F0502020204030204" pitchFamily="34" charset="0"/>
                <a:ea typeface="Times New Roman" panose="02020603050405020304" pitchFamily="18" charset="0"/>
                <a:cs typeface="Calibri" panose="020F0502020204030204" pitchFamily="34" charset="0"/>
              </a:rPr>
              <a:t>tres factores: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2800" b="1" dirty="0">
                <a:latin typeface="Calibri" panose="020F0502020204030204" pitchFamily="34" charset="0"/>
                <a:ea typeface="Times New Roman" panose="02020603050405020304" pitchFamily="18" charset="0"/>
                <a:cs typeface="Calibri" panose="020F0502020204030204" pitchFamily="34" charset="0"/>
              </a:rPr>
              <a:t>C</a:t>
            </a:r>
            <a:r>
              <a:rPr lang="es-ES" sz="2800" b="1" dirty="0">
                <a:effectLst/>
                <a:latin typeface="Calibri" panose="020F0502020204030204" pitchFamily="34" charset="0"/>
                <a:ea typeface="Times New Roman" panose="02020603050405020304" pitchFamily="18" charset="0"/>
                <a:cs typeface="Calibri" panose="020F0502020204030204" pitchFamily="34" charset="0"/>
              </a:rPr>
              <a:t>apital </a:t>
            </a:r>
            <a:r>
              <a:rPr lang="es-ES" sz="2800" dirty="0">
                <a:effectLst/>
                <a:latin typeface="Calibri" panose="020F0502020204030204" pitchFamily="34" charset="0"/>
                <a:ea typeface="Times New Roman" panose="02020603050405020304" pitchFamily="18" charset="0"/>
                <a:cs typeface="Calibri" panose="020F0502020204030204" pitchFamily="34" charset="0"/>
              </a:rPr>
              <a:t>se entiende la </a:t>
            </a:r>
            <a:r>
              <a:rPr lang="es-ES" sz="2800" i="1" u="sng" dirty="0">
                <a:effectLst/>
                <a:latin typeface="Calibri" panose="020F0502020204030204" pitchFamily="34" charset="0"/>
                <a:ea typeface="Times New Roman" panose="02020603050405020304" pitchFamily="18" charset="0"/>
                <a:cs typeface="Calibri" panose="020F0502020204030204" pitchFamily="34" charset="0"/>
              </a:rPr>
              <a:t>suma de dinero que el inversor está dispuesto a pagar para ser tenedor del bono</a:t>
            </a:r>
            <a:r>
              <a:rPr lang="es-ES" sz="2800" dirty="0">
                <a:effectLst/>
                <a:latin typeface="Calibri" panose="020F0502020204030204" pitchFamily="34" charset="0"/>
                <a:ea typeface="Times New Roman" panose="02020603050405020304" pitchFamily="18" charset="0"/>
                <a:cs typeface="Calibri" panose="020F0502020204030204" pitchFamily="34" charset="0"/>
              </a:rPr>
              <a:t>, es decir “comprar el flujo de fondos”.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2800" b="1" dirty="0">
                <a:latin typeface="Calibri" panose="020F0502020204030204" pitchFamily="34" charset="0"/>
                <a:ea typeface="Times New Roman" panose="02020603050405020304" pitchFamily="18" charset="0"/>
                <a:cs typeface="Calibri" panose="020F0502020204030204" pitchFamily="34" charset="0"/>
              </a:rPr>
              <a:t>T</a:t>
            </a:r>
            <a:r>
              <a:rPr lang="es-ES" sz="2800" b="1" dirty="0">
                <a:effectLst/>
                <a:latin typeface="Calibri" panose="020F0502020204030204" pitchFamily="34" charset="0"/>
                <a:ea typeface="Times New Roman" panose="02020603050405020304" pitchFamily="18" charset="0"/>
                <a:cs typeface="Calibri" panose="020F0502020204030204" pitchFamily="34" charset="0"/>
              </a:rPr>
              <a:t>iempo</a:t>
            </a:r>
            <a:r>
              <a:rPr lang="es-ES" sz="2800" dirty="0">
                <a:effectLst/>
                <a:latin typeface="Calibri" panose="020F0502020204030204" pitchFamily="34" charset="0"/>
                <a:ea typeface="Times New Roman" panose="02020603050405020304" pitchFamily="18" charset="0"/>
                <a:cs typeface="Calibri" panose="020F0502020204030204" pitchFamily="34" charset="0"/>
              </a:rPr>
              <a:t> </a:t>
            </a:r>
            <a:r>
              <a:rPr lang="es-ES" sz="2800" i="1" u="sng" dirty="0">
                <a:effectLst/>
                <a:latin typeface="Calibri" panose="020F0502020204030204" pitchFamily="34" charset="0"/>
                <a:ea typeface="Times New Roman" panose="02020603050405020304" pitchFamily="18" charset="0"/>
                <a:cs typeface="Calibri" panose="020F0502020204030204" pitchFamily="34" charset="0"/>
              </a:rPr>
              <a:t>está predeterminado en las condiciones de emisión del bono</a:t>
            </a:r>
            <a:r>
              <a:rPr lang="es-ES" sz="2800" dirty="0">
                <a:effectLst/>
                <a:latin typeface="Calibri" panose="020F0502020204030204" pitchFamily="34" charset="0"/>
                <a:ea typeface="Times New Roman" panose="02020603050405020304" pitchFamily="18" charset="0"/>
                <a:cs typeface="Calibri" panose="020F0502020204030204" pitchFamily="34" charset="0"/>
              </a:rPr>
              <a:t>, se refiere a la cronología de pagos, sea por intereses o capital, que el emisor ha de realizar.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2800" b="1" dirty="0">
                <a:latin typeface="Calibri" panose="020F0502020204030204" pitchFamily="34" charset="0"/>
                <a:ea typeface="Times New Roman" panose="02020603050405020304" pitchFamily="18" charset="0"/>
                <a:cs typeface="Calibri" panose="020F0502020204030204" pitchFamily="34" charset="0"/>
              </a:rPr>
              <a:t>T</a:t>
            </a:r>
            <a:r>
              <a:rPr lang="es-ES" sz="2800" b="1" dirty="0">
                <a:effectLst/>
                <a:latin typeface="Calibri" panose="020F0502020204030204" pitchFamily="34" charset="0"/>
                <a:ea typeface="Times New Roman" panose="02020603050405020304" pitchFamily="18" charset="0"/>
                <a:cs typeface="Calibri" panose="020F0502020204030204" pitchFamily="34" charset="0"/>
              </a:rPr>
              <a:t>asa de interés</a:t>
            </a:r>
            <a:r>
              <a:rPr lang="es-ES" sz="2800" dirty="0">
                <a:effectLst/>
                <a:latin typeface="Calibri" panose="020F0502020204030204" pitchFamily="34" charset="0"/>
                <a:ea typeface="Times New Roman" panose="02020603050405020304" pitchFamily="18" charset="0"/>
                <a:cs typeface="Calibri" panose="020F0502020204030204" pitchFamily="34" charset="0"/>
              </a:rPr>
              <a:t> que paga el emisor, es decir el rendimiento propuesto</a:t>
            </a:r>
            <a:r>
              <a:rPr lang="es-ES" sz="2800" i="1" u="sng" dirty="0">
                <a:effectLst/>
                <a:latin typeface="Calibri" panose="020F0502020204030204" pitchFamily="34" charset="0"/>
                <a:ea typeface="Times New Roman" panose="02020603050405020304" pitchFamily="18" charset="0"/>
                <a:cs typeface="Calibri" panose="020F0502020204030204" pitchFamily="34" charset="0"/>
              </a:rPr>
              <a:t>, es también un dato predeterminado, fijo e inamovible. </a:t>
            </a:r>
            <a:endParaRPr lang="es-AR" sz="2800" i="1" u="sng"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es-ES" sz="2800" dirty="0">
                <a:effectLst/>
                <a:latin typeface="Calibri" panose="020F0502020204030204" pitchFamily="34" charset="0"/>
                <a:ea typeface="Times New Roman" panose="02020603050405020304" pitchFamily="18" charset="0"/>
                <a:cs typeface="Calibri" panose="020F0502020204030204" pitchFamily="34" charset="0"/>
              </a:rPr>
              <a:t>Todos los datos son fijos e inamovibles.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664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F5C511-BA3A-417F-88EC-A410B49354A8}"/>
              </a:ext>
            </a:extLst>
          </p:cNvPr>
          <p:cNvSpPr txBox="1"/>
          <p:nvPr/>
        </p:nvSpPr>
        <p:spPr>
          <a:xfrm>
            <a:off x="1088065" y="860271"/>
            <a:ext cx="10015869" cy="5305620"/>
          </a:xfrm>
          <a:prstGeom prst="rect">
            <a:avLst/>
          </a:prstGeom>
          <a:noFill/>
        </p:spPr>
        <p:txBody>
          <a:bodyPr wrap="square">
            <a:spAutoFit/>
          </a:bodyPr>
          <a:lstStyle/>
          <a:p>
            <a:pPr algn="just">
              <a:lnSpc>
                <a:spcPct val="115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Al momento de invertir en un bono lo que realmente se está haciendo es “</a:t>
            </a:r>
            <a:r>
              <a:rPr lang="es-ES" sz="3600" i="1" dirty="0">
                <a:effectLst/>
                <a:latin typeface="Calibri" panose="020F0502020204030204" pitchFamily="34" charset="0"/>
                <a:ea typeface="Times New Roman" panose="02020603050405020304" pitchFamily="18" charset="0"/>
                <a:cs typeface="Calibri" panose="020F0502020204030204" pitchFamily="34" charset="0"/>
              </a:rPr>
              <a:t>comprando un flujo de fondos”.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Luego y ante la variación del tipo de interés corriente, del mercado, </a:t>
            </a:r>
            <a:r>
              <a:rPr lang="es-ES" sz="3600" i="1" dirty="0">
                <a:effectLst/>
                <a:latin typeface="Calibri" panose="020F0502020204030204" pitchFamily="34" charset="0"/>
                <a:ea typeface="Times New Roman" panose="02020603050405020304" pitchFamily="18" charset="0"/>
                <a:cs typeface="Calibri" panose="020F0502020204030204" pitchFamily="34" charset="0"/>
              </a:rPr>
              <a:t>para que el bono a renta fija siga siendo una alternativa válida es que ajuste su precio o cotización</a:t>
            </a:r>
            <a:r>
              <a:rPr lang="es-ES" sz="3600" dirty="0">
                <a:effectLst/>
                <a:latin typeface="Calibri" panose="020F0502020204030204" pitchFamily="34" charset="0"/>
                <a:ea typeface="Times New Roman" panose="02020603050405020304" pitchFamily="18" charset="0"/>
                <a:cs typeface="Calibri" panose="020F0502020204030204" pitchFamily="34" charset="0"/>
              </a:rPr>
              <a:t> pues a partir de esa variación será necesario erogar una cantidad de dinero diferente a la calculada inicialmente.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068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41E7591-D49D-4C8D-AB55-2A2B95331357}"/>
              </a:ext>
            </a:extLst>
          </p:cNvPr>
          <p:cNvSpPr txBox="1"/>
          <p:nvPr/>
        </p:nvSpPr>
        <p:spPr>
          <a:xfrm>
            <a:off x="1148315" y="1105786"/>
            <a:ext cx="9994605" cy="4185313"/>
          </a:xfrm>
          <a:prstGeom prst="rect">
            <a:avLst/>
          </a:prstGeom>
          <a:noFill/>
        </p:spPr>
        <p:txBody>
          <a:bodyPr wrap="square">
            <a:spAutoFit/>
          </a:bodyPr>
          <a:lstStyle/>
          <a:p>
            <a:pPr algn="just">
              <a:lnSpc>
                <a:spcPct val="115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Luego, ante un: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600"/>
              </a:spcAft>
              <a:buFont typeface="Symbol" panose="05050102010706020507" pitchFamily="18" charset="2"/>
              <a:buChar char=""/>
            </a:pPr>
            <a:r>
              <a:rPr lang="es-ES" sz="3600" i="1" u="sng" dirty="0">
                <a:effectLst/>
                <a:latin typeface="Calibri" panose="020F0502020204030204" pitchFamily="34" charset="0"/>
                <a:ea typeface="Times New Roman" panose="02020603050405020304" pitchFamily="18" charset="0"/>
                <a:cs typeface="Calibri" panose="020F0502020204030204" pitchFamily="34" charset="0"/>
              </a:rPr>
              <a:t>Aumento de los tipos de interés</a:t>
            </a:r>
            <a:r>
              <a:rPr lang="es-ES" sz="3600" dirty="0">
                <a:effectLst/>
                <a:latin typeface="Calibri" panose="020F0502020204030204" pitchFamily="34" charset="0"/>
                <a:ea typeface="Times New Roman" panose="02020603050405020304" pitchFamily="18" charset="0"/>
                <a:cs typeface="Calibri" panose="020F0502020204030204" pitchFamily="34" charset="0"/>
              </a:rPr>
              <a:t> de mercado influye negativamente en el precio de un bono de cupón fijo y</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600"/>
              </a:spcBef>
              <a:spcAft>
                <a:spcPts val="800"/>
              </a:spcAft>
              <a:buFont typeface="Symbol" panose="05050102010706020507" pitchFamily="18" charset="2"/>
              <a:buChar char=""/>
            </a:pPr>
            <a:r>
              <a:rPr lang="es-ES" sz="3600" i="1" u="sng" dirty="0">
                <a:effectLst/>
                <a:latin typeface="Calibri" panose="020F0502020204030204" pitchFamily="34" charset="0"/>
                <a:ea typeface="Times New Roman" panose="02020603050405020304" pitchFamily="18" charset="0"/>
                <a:cs typeface="Calibri" panose="020F0502020204030204" pitchFamily="34" charset="0"/>
              </a:rPr>
              <a:t>Descenso de los tipos de interés</a:t>
            </a:r>
            <a:r>
              <a:rPr lang="es-ES" sz="3600" dirty="0">
                <a:effectLst/>
                <a:latin typeface="Calibri" panose="020F0502020204030204" pitchFamily="34" charset="0"/>
                <a:ea typeface="Times New Roman" panose="02020603050405020304" pitchFamily="18" charset="0"/>
                <a:cs typeface="Calibri" panose="020F0502020204030204" pitchFamily="34" charset="0"/>
              </a:rPr>
              <a:t> afectará positiva-mente a la cotización de los bonos de cupón fijo.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6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DB06E6E-263B-4FD0-A7B9-9CC4D74D605C}"/>
              </a:ext>
            </a:extLst>
          </p:cNvPr>
          <p:cNvSpPr txBox="1"/>
          <p:nvPr/>
        </p:nvSpPr>
        <p:spPr>
          <a:xfrm>
            <a:off x="807322" y="395221"/>
            <a:ext cx="10497987" cy="6067558"/>
          </a:xfrm>
          <a:prstGeom prst="rect">
            <a:avLst/>
          </a:prstGeom>
          <a:noFill/>
        </p:spPr>
        <p:txBody>
          <a:bodyPr wrap="square">
            <a:spAutoFit/>
          </a:bodyPr>
          <a:lstStyle/>
          <a:p>
            <a:pPr>
              <a:lnSpc>
                <a:spcPct val="107000"/>
              </a:lnSpc>
              <a:spcBef>
                <a:spcPts val="800"/>
              </a:spcBef>
              <a:spcAft>
                <a:spcPts val="600"/>
              </a:spcAft>
            </a:pPr>
            <a:r>
              <a:rPr lang="es-AR" sz="3200" b="1" u="sng" dirty="0">
                <a:latin typeface="Calibri Light" panose="020F0302020204030204" pitchFamily="34" charset="0"/>
                <a:ea typeface="Times New Roman" panose="02020603050405020304" pitchFamily="18" charset="0"/>
                <a:cs typeface="Times New Roman" panose="02020603050405020304" pitchFamily="18" charset="0"/>
              </a:rPr>
              <a:t>Análisis teórico</a:t>
            </a:r>
          </a:p>
          <a:p>
            <a:pPr algn="just">
              <a:lnSpc>
                <a:spcPct val="115000"/>
              </a:lnSpc>
              <a:spcAft>
                <a:spcPts val="600"/>
              </a:spcAft>
            </a:pPr>
            <a:r>
              <a:rPr lang="es-ES" sz="3200" dirty="0">
                <a:effectLst/>
                <a:latin typeface="Calibri" panose="020F0502020204030204" pitchFamily="34" charset="0"/>
                <a:ea typeface="Times New Roman" panose="02020603050405020304" pitchFamily="18" charset="0"/>
                <a:cs typeface="Calibri" panose="020F0502020204030204" pitchFamily="34" charset="0"/>
              </a:rPr>
              <a:t>Otra forma de observar la incidencia de la tasa de interés respecto al valor del título es a través del mecanismo financiero por el que se calcula el valor de un bono o, en general, cualquier renta o flujo de fondos. </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es-ES" sz="3200" dirty="0">
                <a:effectLst/>
                <a:latin typeface="Calibri" panose="020F0502020204030204" pitchFamily="34" charset="0"/>
                <a:ea typeface="Times New Roman" panose="02020603050405020304" pitchFamily="18" charset="0"/>
                <a:cs typeface="Calibri" panose="020F0502020204030204" pitchFamily="34" charset="0"/>
              </a:rPr>
              <a:t>Para ello se actualizan y suman todos y cada uno de los flujos futuros. </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es-ES" sz="3200" dirty="0">
                <a:effectLst/>
                <a:latin typeface="Calibri" panose="020F0502020204030204" pitchFamily="34" charset="0"/>
                <a:ea typeface="Times New Roman" panose="02020603050405020304" pitchFamily="18" charset="0"/>
                <a:cs typeface="Calibri" panose="020F0502020204030204" pitchFamily="34" charset="0"/>
              </a:rPr>
              <a:t>El valor actual es una cantidad de dinero que hoy resulta equivalente al valor que al momento de su vencimiento tendrá esa obligación o sea su “valor nominal”.  </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417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04C48E-DE30-4CEB-AF8F-CC18480BF11A}"/>
              </a:ext>
            </a:extLst>
          </p:cNvPr>
          <p:cNvSpPr txBox="1"/>
          <p:nvPr/>
        </p:nvSpPr>
        <p:spPr>
          <a:xfrm>
            <a:off x="825042" y="380697"/>
            <a:ext cx="9994605" cy="6096605"/>
          </a:xfrm>
          <a:prstGeom prst="rect">
            <a:avLst/>
          </a:prstGeom>
          <a:noFill/>
        </p:spPr>
        <p:txBody>
          <a:bodyPr wrap="square">
            <a:spAutoFit/>
          </a:bodyPr>
          <a:lstStyle/>
          <a:p>
            <a:pPr algn="just">
              <a:lnSpc>
                <a:spcPct val="115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Así, técnicamente, se obtiene un precio teórico, habrá tantos como tasas de interés utilicemos para su cálculo. </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600"/>
              </a:spcBef>
              <a:spcAft>
                <a:spcPts val="600"/>
              </a:spcAft>
            </a:pPr>
            <a:r>
              <a:rPr lang="es-ES" sz="3600" dirty="0">
                <a:effectLst/>
                <a:latin typeface="Calibri" panose="020F0502020204030204" pitchFamily="34" charset="0"/>
                <a:ea typeface="Times New Roman" panose="02020603050405020304" pitchFamily="18" charset="0"/>
                <a:cs typeface="Calibri" panose="020F0502020204030204" pitchFamily="34" charset="0"/>
              </a:rPr>
              <a:t>Pero </a:t>
            </a:r>
            <a:r>
              <a:rPr lang="es-ES" sz="3600" b="1" i="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la contundencia de la realidad dice que el precio del bono es la suma que el mercado está dispuesto a pagar por el mismo. </a:t>
            </a:r>
          </a:p>
          <a:p>
            <a:pPr algn="just">
              <a:lnSpc>
                <a:spcPct val="115000"/>
              </a:lnSpc>
              <a:spcBef>
                <a:spcPts val="600"/>
              </a:spcBef>
              <a:spcAft>
                <a:spcPts val="600"/>
              </a:spcAft>
            </a:pPr>
            <a:r>
              <a:rPr lang="es-ES" sz="3600" i="1" dirty="0">
                <a:effectLst/>
                <a:latin typeface="Calibri" panose="020F0502020204030204" pitchFamily="34" charset="0"/>
                <a:ea typeface="Times New Roman" panose="02020603050405020304" pitchFamily="18" charset="0"/>
                <a:cs typeface="Calibri" panose="020F0502020204030204" pitchFamily="34" charset="0"/>
              </a:rPr>
              <a:t>De ello es que resulta que la única variable a ajustar para llegar a ese valor es la tasa de interés con que se lo calcula.</a:t>
            </a:r>
            <a:endParaRPr lang="es-AR"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949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5B58FABF-737A-431B-B96A-353D6B705A14}"/>
              </a:ext>
            </a:extLst>
          </p:cNvPr>
          <p:cNvGraphicFramePr>
            <a:graphicFrameLocks noGrp="1"/>
          </p:cNvGraphicFramePr>
          <p:nvPr>
            <p:extLst>
              <p:ext uri="{D42A27DB-BD31-4B8C-83A1-F6EECF244321}">
                <p14:modId xmlns:p14="http://schemas.microsoft.com/office/powerpoint/2010/main" val="1114531801"/>
              </p:ext>
            </p:extLst>
          </p:nvPr>
        </p:nvGraphicFramePr>
        <p:xfrm>
          <a:off x="1031132" y="535021"/>
          <a:ext cx="10100164" cy="5926740"/>
        </p:xfrm>
        <a:graphic>
          <a:graphicData uri="http://schemas.openxmlformats.org/drawingml/2006/table">
            <a:tbl>
              <a:tblPr firstRow="1" firstCol="1" bandRow="1">
                <a:tableStyleId>{5940675A-B579-460E-94D1-54222C63F5DA}</a:tableStyleId>
              </a:tblPr>
              <a:tblGrid>
                <a:gridCol w="4013308">
                  <a:extLst>
                    <a:ext uri="{9D8B030D-6E8A-4147-A177-3AD203B41FA5}">
                      <a16:colId xmlns:a16="http://schemas.microsoft.com/office/drawing/2014/main" val="675518434"/>
                    </a:ext>
                  </a:extLst>
                </a:gridCol>
                <a:gridCol w="954410">
                  <a:extLst>
                    <a:ext uri="{9D8B030D-6E8A-4147-A177-3AD203B41FA5}">
                      <a16:colId xmlns:a16="http://schemas.microsoft.com/office/drawing/2014/main" val="4243000824"/>
                    </a:ext>
                  </a:extLst>
                </a:gridCol>
                <a:gridCol w="2622673">
                  <a:extLst>
                    <a:ext uri="{9D8B030D-6E8A-4147-A177-3AD203B41FA5}">
                      <a16:colId xmlns:a16="http://schemas.microsoft.com/office/drawing/2014/main" val="404421339"/>
                    </a:ext>
                  </a:extLst>
                </a:gridCol>
                <a:gridCol w="2509773">
                  <a:extLst>
                    <a:ext uri="{9D8B030D-6E8A-4147-A177-3AD203B41FA5}">
                      <a16:colId xmlns:a16="http://schemas.microsoft.com/office/drawing/2014/main" val="3875276939"/>
                    </a:ext>
                  </a:extLst>
                </a:gridCol>
              </a:tblGrid>
              <a:tr h="493895">
                <a:tc gridSpan="4">
                  <a:txBody>
                    <a:bodyPr/>
                    <a:lstStyle/>
                    <a:p>
                      <a:pPr algn="ctr">
                        <a:lnSpc>
                          <a:spcPct val="100000"/>
                        </a:lnSpc>
                        <a:spcAft>
                          <a:spcPts val="800"/>
                        </a:spcAft>
                      </a:pPr>
                      <a:r>
                        <a:rPr lang="es-AR" sz="2800" b="1" dirty="0">
                          <a:effectLst/>
                        </a:rPr>
                        <a:t>Datos base</a:t>
                      </a:r>
                      <a:endParaRPr lang="es-AR"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9877939"/>
                  </a:ext>
                </a:extLst>
              </a:tr>
              <a:tr h="493895">
                <a:tc>
                  <a:txBody>
                    <a:bodyPr/>
                    <a:lstStyle/>
                    <a:p>
                      <a:pPr>
                        <a:lnSpc>
                          <a:spcPct val="100000"/>
                        </a:lnSpc>
                        <a:spcAft>
                          <a:spcPts val="800"/>
                        </a:spcAft>
                      </a:pPr>
                      <a:r>
                        <a:rPr lang="es-AR" sz="2800" dirty="0">
                          <a:effectLst/>
                        </a:rPr>
                        <a:t>Tasa de mercado:</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dirty="0">
                          <a:effectLst/>
                        </a:rPr>
                        <a:t>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0000"/>
                        </a:lnSpc>
                        <a:spcAft>
                          <a:spcPts val="800"/>
                        </a:spcAft>
                      </a:pPr>
                      <a:r>
                        <a:rPr lang="es-AR" sz="2800" dirty="0">
                          <a:effectLst/>
                        </a:rPr>
                        <a:t>10.00%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12294359"/>
                  </a:ext>
                </a:extLst>
              </a:tr>
              <a:tr h="493895">
                <a:tc>
                  <a:txBody>
                    <a:bodyPr/>
                    <a:lstStyle/>
                    <a:p>
                      <a:pPr>
                        <a:lnSpc>
                          <a:spcPct val="100000"/>
                        </a:lnSpc>
                        <a:spcAft>
                          <a:spcPts val="800"/>
                        </a:spcAft>
                      </a:pPr>
                      <a:r>
                        <a:rPr lang="es-AR" sz="2800" dirty="0">
                          <a:effectLst/>
                        </a:rPr>
                        <a:t>Tasa de interés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dirty="0">
                          <a:effectLst/>
                        </a:rPr>
                        <a:t>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0000"/>
                        </a:lnSpc>
                        <a:spcAft>
                          <a:spcPts val="800"/>
                        </a:spcAft>
                      </a:pPr>
                      <a:r>
                        <a:rPr lang="es-AR" sz="2800" dirty="0">
                          <a:effectLst/>
                        </a:rPr>
                        <a:t>10.00%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212314021"/>
                  </a:ext>
                </a:extLst>
              </a:tr>
              <a:tr h="493895">
                <a:tc>
                  <a:txBody>
                    <a:bodyPr/>
                    <a:lstStyle/>
                    <a:p>
                      <a:pPr algn="ctr">
                        <a:lnSpc>
                          <a:spcPct val="100000"/>
                        </a:lnSpc>
                        <a:spcAft>
                          <a:spcPts val="800"/>
                        </a:spcAft>
                      </a:pPr>
                      <a:r>
                        <a:rPr lang="es-AR" sz="2800" dirty="0">
                          <a:effectLst/>
                        </a:rPr>
                        <a:t>Concepto</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n</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Flujos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Valor Actual</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240890504"/>
                  </a:ext>
                </a:extLst>
              </a:tr>
              <a:tr h="493895">
                <a:tc>
                  <a:txBody>
                    <a:bodyPr/>
                    <a:lstStyle/>
                    <a:p>
                      <a:pPr>
                        <a:lnSpc>
                          <a:spcPct val="100000"/>
                        </a:lnSpc>
                        <a:spcAft>
                          <a:spcPts val="800"/>
                        </a:spcAft>
                      </a:pPr>
                      <a:r>
                        <a:rPr lang="es-AR" sz="2800">
                          <a:effectLst/>
                        </a:rPr>
                        <a:t>Compra del bono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229203234"/>
                  </a:ext>
                </a:extLst>
              </a:tr>
              <a:tr h="493895">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1</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90.91</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08877002"/>
                  </a:ext>
                </a:extLst>
              </a:tr>
              <a:tr h="493895">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2</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82.64</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22467067"/>
                  </a:ext>
                </a:extLst>
              </a:tr>
              <a:tr h="493895">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3</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75.13</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50812329"/>
                  </a:ext>
                </a:extLst>
              </a:tr>
              <a:tr h="493895">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4</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68.30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20329562"/>
                  </a:ext>
                </a:extLst>
              </a:tr>
              <a:tr h="493895">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5</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62.09</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695136089"/>
                  </a:ext>
                </a:extLst>
              </a:tr>
              <a:tr h="493895">
                <a:tc>
                  <a:txBody>
                    <a:bodyPr/>
                    <a:lstStyle/>
                    <a:p>
                      <a:pPr>
                        <a:lnSpc>
                          <a:spcPct val="100000"/>
                        </a:lnSpc>
                        <a:spcAft>
                          <a:spcPts val="800"/>
                        </a:spcAft>
                      </a:pPr>
                      <a:r>
                        <a:rPr lang="es-AR" sz="2800">
                          <a:effectLst/>
                        </a:rPr>
                        <a:t>Capital</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5</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620.92</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701883966"/>
                  </a:ext>
                </a:extLst>
              </a:tr>
              <a:tr h="493895">
                <a:tc>
                  <a:txBody>
                    <a:bodyPr/>
                    <a:lstStyle/>
                    <a:p>
                      <a:pPr>
                        <a:lnSpc>
                          <a:spcPct val="100000"/>
                        </a:lnSpc>
                        <a:spcAft>
                          <a:spcPts val="800"/>
                        </a:spcAft>
                      </a:pPr>
                      <a:r>
                        <a:rPr lang="es-AR" sz="2800" dirty="0">
                          <a:effectLst/>
                        </a:rPr>
                        <a:t>Valor Actual Neto</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pPr>
                      <a:endParaRPr lang="es-AR" sz="28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pPr>
                      <a:endParaRPr lang="es-AR" sz="280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40748145"/>
                  </a:ext>
                </a:extLst>
              </a:tr>
            </a:tbl>
          </a:graphicData>
        </a:graphic>
      </p:graphicFrame>
    </p:spTree>
    <p:extLst>
      <p:ext uri="{BB962C8B-B14F-4D97-AF65-F5344CB8AC3E}">
        <p14:creationId xmlns:p14="http://schemas.microsoft.com/office/powerpoint/2010/main" val="302886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0D065D4-D688-4731-BCEB-36C5F5FFB02C}"/>
              </a:ext>
            </a:extLst>
          </p:cNvPr>
          <p:cNvGraphicFramePr>
            <a:graphicFrameLocks noGrp="1"/>
          </p:cNvGraphicFramePr>
          <p:nvPr>
            <p:extLst>
              <p:ext uri="{D42A27DB-BD31-4B8C-83A1-F6EECF244321}">
                <p14:modId xmlns:p14="http://schemas.microsoft.com/office/powerpoint/2010/main" val="2676659447"/>
              </p:ext>
            </p:extLst>
          </p:nvPr>
        </p:nvGraphicFramePr>
        <p:xfrm>
          <a:off x="1023257" y="533400"/>
          <a:ext cx="10287000" cy="5999988"/>
        </p:xfrm>
        <a:graphic>
          <a:graphicData uri="http://schemas.openxmlformats.org/drawingml/2006/table">
            <a:tbl>
              <a:tblPr firstRow="1" firstCol="1" bandRow="1">
                <a:tableStyleId>{5940675A-B579-460E-94D1-54222C63F5DA}</a:tableStyleId>
              </a:tblPr>
              <a:tblGrid>
                <a:gridCol w="3702230">
                  <a:extLst>
                    <a:ext uri="{9D8B030D-6E8A-4147-A177-3AD203B41FA5}">
                      <a16:colId xmlns:a16="http://schemas.microsoft.com/office/drawing/2014/main" val="924631674"/>
                    </a:ext>
                  </a:extLst>
                </a:gridCol>
                <a:gridCol w="1175916">
                  <a:extLst>
                    <a:ext uri="{9D8B030D-6E8A-4147-A177-3AD203B41FA5}">
                      <a16:colId xmlns:a16="http://schemas.microsoft.com/office/drawing/2014/main" val="1570117612"/>
                    </a:ext>
                  </a:extLst>
                </a:gridCol>
                <a:gridCol w="2575385">
                  <a:extLst>
                    <a:ext uri="{9D8B030D-6E8A-4147-A177-3AD203B41FA5}">
                      <a16:colId xmlns:a16="http://schemas.microsoft.com/office/drawing/2014/main" val="1538569145"/>
                    </a:ext>
                  </a:extLst>
                </a:gridCol>
                <a:gridCol w="2833469">
                  <a:extLst>
                    <a:ext uri="{9D8B030D-6E8A-4147-A177-3AD203B41FA5}">
                      <a16:colId xmlns:a16="http://schemas.microsoft.com/office/drawing/2014/main" val="1716890565"/>
                    </a:ext>
                  </a:extLst>
                </a:gridCol>
              </a:tblGrid>
              <a:tr h="499999">
                <a:tc gridSpan="4">
                  <a:txBody>
                    <a:bodyPr/>
                    <a:lstStyle/>
                    <a:p>
                      <a:pPr algn="ctr">
                        <a:lnSpc>
                          <a:spcPct val="100000"/>
                        </a:lnSpc>
                        <a:spcAft>
                          <a:spcPts val="0"/>
                        </a:spcAft>
                      </a:pPr>
                      <a:r>
                        <a:rPr lang="es-AR" sz="2800" b="1" dirty="0">
                          <a:effectLst/>
                        </a:rPr>
                        <a:t>Aumenta la tasa de mercado</a:t>
                      </a:r>
                      <a:endParaRPr lang="es-AR"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607352904"/>
                  </a:ext>
                </a:extLst>
              </a:tr>
              <a:tr h="499999">
                <a:tc>
                  <a:txBody>
                    <a:bodyPr/>
                    <a:lstStyle/>
                    <a:p>
                      <a:pPr>
                        <a:lnSpc>
                          <a:spcPct val="100000"/>
                        </a:lnSpc>
                        <a:spcAft>
                          <a:spcPts val="800"/>
                        </a:spcAft>
                      </a:pPr>
                      <a:r>
                        <a:rPr lang="es-AR" sz="2800" dirty="0">
                          <a:effectLst/>
                        </a:rPr>
                        <a:t>Tasa de mercado:</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dirty="0">
                          <a:effectLst/>
                        </a:rPr>
                        <a:t> </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0000"/>
                        </a:lnSpc>
                        <a:spcAft>
                          <a:spcPts val="800"/>
                        </a:spcAft>
                      </a:pPr>
                      <a:r>
                        <a:rPr lang="es-AR" sz="2800" dirty="0">
                          <a:effectLst/>
                        </a:rPr>
                        <a:t>15.00%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33115285"/>
                  </a:ext>
                </a:extLst>
              </a:tr>
              <a:tr h="499999">
                <a:tc>
                  <a:txBody>
                    <a:bodyPr/>
                    <a:lstStyle/>
                    <a:p>
                      <a:pPr>
                        <a:lnSpc>
                          <a:spcPct val="100000"/>
                        </a:lnSpc>
                        <a:spcAft>
                          <a:spcPts val="800"/>
                        </a:spcAft>
                      </a:pPr>
                      <a:r>
                        <a:rPr lang="es-AR" sz="2800">
                          <a:effectLst/>
                        </a:rPr>
                        <a:t>Tasa de interés</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0000"/>
                        </a:lnSpc>
                        <a:spcAft>
                          <a:spcPts val="800"/>
                        </a:spcAft>
                      </a:pPr>
                      <a:r>
                        <a:rPr lang="es-AR" sz="2800" dirty="0">
                          <a:effectLst/>
                        </a:rPr>
                        <a:t>10.00%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00058913"/>
                  </a:ext>
                </a:extLst>
              </a:tr>
              <a:tr h="499999">
                <a:tc>
                  <a:txBody>
                    <a:bodyPr/>
                    <a:lstStyle/>
                    <a:p>
                      <a:pPr algn="ctr">
                        <a:lnSpc>
                          <a:spcPct val="100000"/>
                        </a:lnSpc>
                        <a:spcAft>
                          <a:spcPts val="800"/>
                        </a:spcAft>
                      </a:pPr>
                      <a:r>
                        <a:rPr lang="es-AR" sz="2800">
                          <a:effectLst/>
                        </a:rPr>
                        <a:t>Concepto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n</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Flujos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Valor Actual</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28179822"/>
                  </a:ext>
                </a:extLst>
              </a:tr>
              <a:tr h="499999">
                <a:tc>
                  <a:txBody>
                    <a:bodyPr/>
                    <a:lstStyle/>
                    <a:p>
                      <a:pPr>
                        <a:lnSpc>
                          <a:spcPct val="100000"/>
                        </a:lnSpc>
                        <a:spcAft>
                          <a:spcPts val="800"/>
                        </a:spcAft>
                      </a:pPr>
                      <a:r>
                        <a:rPr lang="es-AR" sz="2800">
                          <a:effectLst/>
                        </a:rPr>
                        <a:t>Compra del bono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56042989"/>
                  </a:ext>
                </a:extLst>
              </a:tr>
              <a:tr h="499999">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1</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86.96</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55173508"/>
                  </a:ext>
                </a:extLst>
              </a:tr>
              <a:tr h="499999">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2</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75.61</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45506714"/>
                  </a:ext>
                </a:extLst>
              </a:tr>
              <a:tr h="499999">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3</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100.00</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65.75</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313539376"/>
                  </a:ext>
                </a:extLst>
              </a:tr>
              <a:tr h="499999">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4</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100.00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57.18</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71113322"/>
                  </a:ext>
                </a:extLst>
              </a:tr>
              <a:tr h="499999">
                <a:tc>
                  <a:txBody>
                    <a:bodyPr/>
                    <a:lstStyle/>
                    <a:p>
                      <a:pPr>
                        <a:lnSpc>
                          <a:spcPct val="100000"/>
                        </a:lnSpc>
                        <a:spcAft>
                          <a:spcPts val="800"/>
                        </a:spcAft>
                      </a:pPr>
                      <a:r>
                        <a:rPr lang="es-AR" sz="2800">
                          <a:effectLst/>
                        </a:rPr>
                        <a:t>Renta</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5</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100.00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49.72</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60330280"/>
                  </a:ext>
                </a:extLst>
              </a:tr>
              <a:tr h="499999">
                <a:tc>
                  <a:txBody>
                    <a:bodyPr/>
                    <a:lstStyle/>
                    <a:p>
                      <a:pPr>
                        <a:lnSpc>
                          <a:spcPct val="100000"/>
                        </a:lnSpc>
                        <a:spcAft>
                          <a:spcPts val="800"/>
                        </a:spcAft>
                      </a:pPr>
                      <a:r>
                        <a:rPr lang="es-AR" sz="2800">
                          <a:effectLst/>
                        </a:rPr>
                        <a:t>Capital</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5</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a:effectLst/>
                        </a:rPr>
                        <a:t>$  1,000.00</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497.18</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0815077"/>
                  </a:ext>
                </a:extLst>
              </a:tr>
              <a:tr h="499999">
                <a:tc>
                  <a:txBody>
                    <a:bodyPr/>
                    <a:lstStyle/>
                    <a:p>
                      <a:pPr>
                        <a:lnSpc>
                          <a:spcPct val="100000"/>
                        </a:lnSpc>
                        <a:spcAft>
                          <a:spcPts val="800"/>
                        </a:spcAft>
                      </a:pPr>
                      <a:r>
                        <a:rPr lang="es-AR" sz="2800">
                          <a:effectLst/>
                        </a:rPr>
                        <a:t>Valor Actual Neto</a:t>
                      </a:r>
                      <a:endParaRPr lang="es-AR" sz="28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pPr>
                      <a:endParaRPr lang="es-AR" sz="2800">
                        <a:effectLst/>
                        <a:latin typeface="Calibri" panose="020F0502020204030204" pitchFamily="34" charset="0"/>
                        <a:cs typeface="Times New Roman" panose="02020603050405020304" pitchFamily="18" charset="0"/>
                      </a:endParaRPr>
                    </a:p>
                  </a:txBody>
                  <a:tcPr marL="44450" marR="44450" marT="0" marB="0" anchor="b"/>
                </a:tc>
                <a:tc>
                  <a:txBody>
                    <a:bodyPr/>
                    <a:lstStyle/>
                    <a:p>
                      <a:pPr>
                        <a:lnSpc>
                          <a:spcPct val="100000"/>
                        </a:lnSpc>
                      </a:pPr>
                      <a:endParaRPr lang="es-AR" sz="2800">
                        <a:effectLst/>
                        <a:latin typeface="Calibri" panose="020F0502020204030204" pitchFamily="34" charset="0"/>
                        <a:cs typeface="Times New Roman" panose="02020603050405020304" pitchFamily="18" charset="0"/>
                      </a:endParaRPr>
                    </a:p>
                  </a:txBody>
                  <a:tcPr marL="44450" marR="44450" marT="0" marB="0" anchor="b"/>
                </a:tc>
                <a:tc>
                  <a:txBody>
                    <a:bodyPr/>
                    <a:lstStyle/>
                    <a:p>
                      <a:pPr algn="ctr">
                        <a:lnSpc>
                          <a:spcPct val="100000"/>
                        </a:lnSpc>
                        <a:spcAft>
                          <a:spcPts val="800"/>
                        </a:spcAft>
                      </a:pPr>
                      <a:r>
                        <a:rPr lang="es-AR" sz="2800" dirty="0">
                          <a:effectLst/>
                        </a:rPr>
                        <a:t>$       832.39</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54933696"/>
                  </a:ext>
                </a:extLst>
              </a:tr>
            </a:tbl>
          </a:graphicData>
        </a:graphic>
      </p:graphicFrame>
    </p:spTree>
    <p:extLst>
      <p:ext uri="{BB962C8B-B14F-4D97-AF65-F5344CB8AC3E}">
        <p14:creationId xmlns:p14="http://schemas.microsoft.com/office/powerpoint/2010/main" val="907747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1774</Words>
  <Application>Microsoft Office PowerPoint</Application>
  <PresentationFormat>Panorámica</PresentationFormat>
  <Paragraphs>440</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Symbol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dc:creator>
  <cp:lastModifiedBy>Gustavo</cp:lastModifiedBy>
  <cp:revision>14</cp:revision>
  <dcterms:created xsi:type="dcterms:W3CDTF">2021-03-23T17:28:34Z</dcterms:created>
  <dcterms:modified xsi:type="dcterms:W3CDTF">2021-03-25T21:55:37Z</dcterms:modified>
</cp:coreProperties>
</file>